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6.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7.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94.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harts/chart9.xml" ContentType="application/vnd.openxmlformats-officedocument.drawingml.chart+xml"/>
  <Override PartName="/ppt/theme/themeOverride8.xml" ContentType="application/vnd.openxmlformats-officedocument.themeOverr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charts/chart10.xml" ContentType="application/vnd.openxmlformats-officedocument.drawingml.chart+xml"/>
  <Override PartName="/ppt/theme/themeOverride9.xml" ContentType="application/vnd.openxmlformats-officedocument.themeOverride+xml"/>
  <Override PartName="/ppt/drawings/drawing1.xml" ContentType="application/vnd.openxmlformats-officedocument.drawingml.chartshapes+xml"/>
  <Override PartName="/ppt/notesSlides/notesSlide127.xml" ContentType="application/vnd.openxmlformats-officedocument.presentationml.notesSlide+xml"/>
  <Override PartName="/ppt/charts/chart11.xml" ContentType="application/vnd.openxmlformats-officedocument.drawingml.chart+xml"/>
  <Override PartName="/ppt/theme/themeOverride10.xml" ContentType="application/vnd.openxmlformats-officedocument.themeOverr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1.xml" ContentType="application/vnd.openxmlformats-officedocument.themeOverride+xml"/>
  <Override PartName="/ppt/notesSlides/notesSlide133.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2.xml" ContentType="application/vnd.openxmlformats-officedocument.themeOverride+xml"/>
  <Override PartName="/ppt/notesSlides/notesSlide134.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3.xml" ContentType="application/vnd.openxmlformats-officedocument.themeOverride+xml"/>
  <Override PartName="/ppt/notesSlides/notesSlide135.xml" ContentType="application/vnd.openxmlformats-officedocument.presentationml.notesSlide+xml"/>
  <Override PartName="/ppt/charts/chart15.xml" ContentType="application/vnd.openxmlformats-officedocument.drawingml.chart+xml"/>
  <Override PartName="/ppt/theme/themeOverride14.xml" ContentType="application/vnd.openxmlformats-officedocument.themeOverride+xml"/>
  <Override PartName="/ppt/notesSlides/notesSlide136.xml" ContentType="application/vnd.openxmlformats-officedocument.presentationml.notesSlide+xml"/>
  <Override PartName="/ppt/charts/chart16.xml" ContentType="application/vnd.openxmlformats-officedocument.drawingml.chart+xml"/>
  <Override PartName="/ppt/theme/themeOverride15.xml" ContentType="application/vnd.openxmlformats-officedocument.themeOverride+xml"/>
  <Override PartName="/ppt/notesSlides/notesSlide137.xml" ContentType="application/vnd.openxmlformats-officedocument.presentationml.notesSlide+xml"/>
  <Override PartName="/ppt/charts/chart17.xml" ContentType="application/vnd.openxmlformats-officedocument.drawingml.chart+xml"/>
  <Override PartName="/ppt/theme/themeOverride16.xml" ContentType="application/vnd.openxmlformats-officedocument.themeOverride+xml"/>
  <Override PartName="/ppt/charts/chart18.xml" ContentType="application/vnd.openxmlformats-officedocument.drawingml.chart+xml"/>
  <Override PartName="/ppt/theme/themeOverride17.xml" ContentType="application/vnd.openxmlformats-officedocument.themeOverride+xml"/>
  <Override PartName="/ppt/notesSlides/notesSlide138.xml" ContentType="application/vnd.openxmlformats-officedocument.presentationml.notesSlide+xml"/>
  <Override PartName="/ppt/charts/chart19.xml" ContentType="application/vnd.openxmlformats-officedocument.drawingml.chart+xml"/>
  <Override PartName="/ppt/theme/themeOverride18.xml" ContentType="application/vnd.openxmlformats-officedocument.themeOverride+xml"/>
  <Override PartName="/ppt/charts/chart20.xml" ContentType="application/vnd.openxmlformats-officedocument.drawingml.chart+xml"/>
  <Override PartName="/ppt/theme/themeOverride19.xml" ContentType="application/vnd.openxmlformats-officedocument.themeOverr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charts/chart21.xml" ContentType="application/vnd.openxmlformats-officedocument.drawingml.chart+xml"/>
  <Override PartName="/ppt/theme/themeOverride20.xml" ContentType="application/vnd.openxmlformats-officedocument.themeOverride+xml"/>
  <Override PartName="/ppt/charts/chart22.xml" ContentType="application/vnd.openxmlformats-officedocument.drawingml.chart+xml"/>
  <Override PartName="/ppt/theme/themeOverride21.xml" ContentType="application/vnd.openxmlformats-officedocument.themeOverride+xml"/>
  <Override PartName="/ppt/charts/chart23.xml" ContentType="application/vnd.openxmlformats-officedocument.drawingml.chart+xml"/>
  <Override PartName="/ppt/theme/themeOverride22.xml" ContentType="application/vnd.openxmlformats-officedocument.themeOverride+xml"/>
  <Override PartName="/ppt/charts/chart24.xml" ContentType="application/vnd.openxmlformats-officedocument.drawingml.chart+xml"/>
  <Override PartName="/ppt/theme/themeOverride23.xml" ContentType="application/vnd.openxmlformats-officedocument.themeOverride+xml"/>
  <Override PartName="/ppt/charts/chart25.xml" ContentType="application/vnd.openxmlformats-officedocument.drawingml.chart+xml"/>
  <Override PartName="/ppt/theme/themeOverride24.xml" ContentType="application/vnd.openxmlformats-officedocument.themeOverride+xml"/>
  <Override PartName="/ppt/charts/chart26.xml" ContentType="application/vnd.openxmlformats-officedocument.drawingml.chart+xml"/>
  <Override PartName="/ppt/theme/themeOverride25.xml" ContentType="application/vnd.openxmlformats-officedocument.themeOverride+xml"/>
  <Override PartName="/ppt/notesSlides/notesSlide172.xml" ContentType="application/vnd.openxmlformats-officedocument.presentationml.notesSlide+xml"/>
  <Override PartName="/ppt/charts/chart27.xml" ContentType="application/vnd.openxmlformats-officedocument.drawingml.chart+xml"/>
  <Override PartName="/ppt/theme/themeOverride26.xml" ContentType="application/vnd.openxmlformats-officedocument.themeOverride+xml"/>
  <Override PartName="/ppt/drawings/drawing2.xml" ContentType="application/vnd.openxmlformats-officedocument.drawingml.chartshapes+xml"/>
  <Override PartName="/ppt/charts/chart28.xml" ContentType="application/vnd.openxmlformats-officedocument.drawingml.chart+xml"/>
  <Override PartName="/ppt/theme/themeOverride27.xml" ContentType="application/vnd.openxmlformats-officedocument.themeOverride+xml"/>
  <Override PartName="/ppt/drawings/drawing3.xml" ContentType="application/vnd.openxmlformats-officedocument.drawingml.chartshapes+xml"/>
  <Override PartName="/ppt/notesSlides/notesSlide173.xml" ContentType="application/vnd.openxmlformats-officedocument.presentationml.notesSlide+xml"/>
  <Override PartName="/ppt/charts/chart29.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8.xml" ContentType="application/vnd.openxmlformats-officedocument.themeOverride+xml"/>
  <Override PartName="/ppt/notesSlides/notesSlide174.xml" ContentType="application/vnd.openxmlformats-officedocument.presentationml.notesSlide+xml"/>
  <Override PartName="/ppt/charts/chart30.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29.xml" ContentType="application/vnd.openxmlformats-officedocument.themeOverride+xml"/>
  <Override PartName="/ppt/drawings/drawing4.xml" ContentType="application/vnd.openxmlformats-officedocument.drawingml.chartshapes+xml"/>
  <Override PartName="/ppt/notesSlides/notesSlide175.xml" ContentType="application/vnd.openxmlformats-officedocument.presentationml.notesSlide+xml"/>
  <Override PartName="/ppt/charts/chart31.xml" ContentType="application/vnd.openxmlformats-officedocument.drawingml.chart+xml"/>
  <Override PartName="/ppt/theme/themeOverride30.xml" ContentType="application/vnd.openxmlformats-officedocument.themeOverride+xml"/>
  <Override PartName="/ppt/charts/chart32.xml" ContentType="application/vnd.openxmlformats-officedocument.drawingml.chart+xml"/>
  <Override PartName="/ppt/theme/themeOverride31.xml" ContentType="application/vnd.openxmlformats-officedocument.themeOverr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charts/chart33.xml" ContentType="application/vnd.openxmlformats-officedocument.drawingml.chart+xml"/>
  <Override PartName="/ppt/theme/themeOverride32.xml" ContentType="application/vnd.openxmlformats-officedocument.themeOverride+xml"/>
  <Override PartName="/ppt/charts/chart34.xml" ContentType="application/vnd.openxmlformats-officedocument.drawingml.chart+xml"/>
  <Override PartName="/ppt/theme/themeOverride33.xml" ContentType="application/vnd.openxmlformats-officedocument.themeOverr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690" r:id="rId3"/>
    <p:sldMasterId id="2147483702" r:id="rId4"/>
  </p:sldMasterIdLst>
  <p:notesMasterIdLst>
    <p:notesMasterId r:id="rId212"/>
  </p:notesMasterIdLst>
  <p:sldIdLst>
    <p:sldId id="389" r:id="rId5"/>
    <p:sldId id="597" r:id="rId6"/>
    <p:sldId id="598" r:id="rId7"/>
    <p:sldId id="599" r:id="rId8"/>
    <p:sldId id="600" r:id="rId9"/>
    <p:sldId id="601" r:id="rId10"/>
    <p:sldId id="348" r:id="rId11"/>
    <p:sldId id="256" r:id="rId12"/>
    <p:sldId id="390" r:id="rId13"/>
    <p:sldId id="391" r:id="rId14"/>
    <p:sldId id="392" r:id="rId15"/>
    <p:sldId id="393" r:id="rId16"/>
    <p:sldId id="402" r:id="rId17"/>
    <p:sldId id="395" r:id="rId18"/>
    <p:sldId id="396" r:id="rId19"/>
    <p:sldId id="397" r:id="rId20"/>
    <p:sldId id="398" r:id="rId21"/>
    <p:sldId id="399" r:id="rId22"/>
    <p:sldId id="400" r:id="rId23"/>
    <p:sldId id="401" r:id="rId24"/>
    <p:sldId id="616" r:id="rId25"/>
    <p:sldId id="615" r:id="rId26"/>
    <p:sldId id="603" r:id="rId27"/>
    <p:sldId id="257" r:id="rId28"/>
    <p:sldId id="321" r:id="rId29"/>
    <p:sldId id="403" r:id="rId30"/>
    <p:sldId id="404" r:id="rId31"/>
    <p:sldId id="405" r:id="rId32"/>
    <p:sldId id="407" r:id="rId33"/>
    <p:sldId id="408" r:id="rId34"/>
    <p:sldId id="409" r:id="rId35"/>
    <p:sldId id="410" r:id="rId36"/>
    <p:sldId id="411" r:id="rId37"/>
    <p:sldId id="412" r:id="rId38"/>
    <p:sldId id="413" r:id="rId39"/>
    <p:sldId id="414" r:id="rId40"/>
    <p:sldId id="415" r:id="rId41"/>
    <p:sldId id="609" r:id="rId42"/>
    <p:sldId id="417" r:id="rId43"/>
    <p:sldId id="418" r:id="rId44"/>
    <p:sldId id="273" r:id="rId45"/>
    <p:sldId id="419" r:id="rId46"/>
    <p:sldId id="420" r:id="rId47"/>
    <p:sldId id="259" r:id="rId48"/>
    <p:sldId id="423" r:id="rId49"/>
    <p:sldId id="424" r:id="rId50"/>
    <p:sldId id="425" r:id="rId51"/>
    <p:sldId id="426" r:id="rId52"/>
    <p:sldId id="427" r:id="rId53"/>
    <p:sldId id="428" r:id="rId54"/>
    <p:sldId id="429" r:id="rId55"/>
    <p:sldId id="430" r:id="rId56"/>
    <p:sldId id="431" r:id="rId57"/>
    <p:sldId id="432" r:id="rId58"/>
    <p:sldId id="433" r:id="rId59"/>
    <p:sldId id="434" r:id="rId60"/>
    <p:sldId id="435" r:id="rId61"/>
    <p:sldId id="436" r:id="rId62"/>
    <p:sldId id="437" r:id="rId63"/>
    <p:sldId id="604" r:id="rId64"/>
    <p:sldId id="438" r:id="rId65"/>
    <p:sldId id="593" r:id="rId66"/>
    <p:sldId id="440" r:id="rId67"/>
    <p:sldId id="441" r:id="rId68"/>
    <p:sldId id="442" r:id="rId69"/>
    <p:sldId id="443" r:id="rId70"/>
    <p:sldId id="444" r:id="rId71"/>
    <p:sldId id="445" r:id="rId72"/>
    <p:sldId id="446" r:id="rId73"/>
    <p:sldId id="447" r:id="rId74"/>
    <p:sldId id="449" r:id="rId75"/>
    <p:sldId id="450" r:id="rId76"/>
    <p:sldId id="451" r:id="rId77"/>
    <p:sldId id="452" r:id="rId78"/>
    <p:sldId id="453" r:id="rId79"/>
    <p:sldId id="455" r:id="rId80"/>
    <p:sldId id="457" r:id="rId81"/>
    <p:sldId id="458" r:id="rId82"/>
    <p:sldId id="460" r:id="rId83"/>
    <p:sldId id="461" r:id="rId84"/>
    <p:sldId id="462" r:id="rId85"/>
    <p:sldId id="463" r:id="rId86"/>
    <p:sldId id="464" r:id="rId87"/>
    <p:sldId id="465" r:id="rId88"/>
    <p:sldId id="466" r:id="rId89"/>
    <p:sldId id="467" r:id="rId90"/>
    <p:sldId id="468" r:id="rId91"/>
    <p:sldId id="469" r:id="rId92"/>
    <p:sldId id="470" r:id="rId93"/>
    <p:sldId id="471" r:id="rId94"/>
    <p:sldId id="473" r:id="rId95"/>
    <p:sldId id="605" r:id="rId96"/>
    <p:sldId id="474" r:id="rId97"/>
    <p:sldId id="594" r:id="rId98"/>
    <p:sldId id="478" r:id="rId99"/>
    <p:sldId id="479" r:id="rId100"/>
    <p:sldId id="480" r:id="rId101"/>
    <p:sldId id="481" r:id="rId102"/>
    <p:sldId id="482" r:id="rId103"/>
    <p:sldId id="483" r:id="rId104"/>
    <p:sldId id="484" r:id="rId105"/>
    <p:sldId id="476" r:id="rId106"/>
    <p:sldId id="485" r:id="rId107"/>
    <p:sldId id="486" r:id="rId108"/>
    <p:sldId id="487" r:id="rId109"/>
    <p:sldId id="488" r:id="rId110"/>
    <p:sldId id="489" r:id="rId111"/>
    <p:sldId id="490" r:id="rId112"/>
    <p:sldId id="491" r:id="rId113"/>
    <p:sldId id="492" r:id="rId114"/>
    <p:sldId id="493" r:id="rId115"/>
    <p:sldId id="494" r:id="rId116"/>
    <p:sldId id="495" r:id="rId117"/>
    <p:sldId id="496" r:id="rId118"/>
    <p:sldId id="511" r:id="rId119"/>
    <p:sldId id="498" r:id="rId120"/>
    <p:sldId id="499" r:id="rId121"/>
    <p:sldId id="500" r:id="rId122"/>
    <p:sldId id="501" r:id="rId123"/>
    <p:sldId id="502" r:id="rId124"/>
    <p:sldId id="512" r:id="rId125"/>
    <p:sldId id="504" r:id="rId126"/>
    <p:sldId id="505" r:id="rId127"/>
    <p:sldId id="506" r:id="rId128"/>
    <p:sldId id="507" r:id="rId129"/>
    <p:sldId id="508" r:id="rId130"/>
    <p:sldId id="509" r:id="rId131"/>
    <p:sldId id="510" r:id="rId132"/>
    <p:sldId id="606" r:id="rId133"/>
    <p:sldId id="513" r:id="rId134"/>
    <p:sldId id="595" r:id="rId135"/>
    <p:sldId id="515" r:id="rId136"/>
    <p:sldId id="516" r:id="rId137"/>
    <p:sldId id="517" r:id="rId138"/>
    <p:sldId id="518" r:id="rId139"/>
    <p:sldId id="519" r:id="rId140"/>
    <p:sldId id="520" r:id="rId141"/>
    <p:sldId id="521" r:id="rId142"/>
    <p:sldId id="522" r:id="rId143"/>
    <p:sldId id="523" r:id="rId144"/>
    <p:sldId id="524" r:id="rId145"/>
    <p:sldId id="525" r:id="rId146"/>
    <p:sldId id="526" r:id="rId147"/>
    <p:sldId id="528" r:id="rId148"/>
    <p:sldId id="529" r:id="rId149"/>
    <p:sldId id="612" r:id="rId150"/>
    <p:sldId id="531" r:id="rId151"/>
    <p:sldId id="532" r:id="rId152"/>
    <p:sldId id="527" r:id="rId153"/>
    <p:sldId id="536" r:id="rId154"/>
    <p:sldId id="533" r:id="rId155"/>
    <p:sldId id="534" r:id="rId156"/>
    <p:sldId id="535" r:id="rId157"/>
    <p:sldId id="537" r:id="rId158"/>
    <p:sldId id="538" r:id="rId159"/>
    <p:sldId id="539" r:id="rId160"/>
    <p:sldId id="540" r:id="rId161"/>
    <p:sldId id="541" r:id="rId162"/>
    <p:sldId id="542" r:id="rId163"/>
    <p:sldId id="544" r:id="rId164"/>
    <p:sldId id="545" r:id="rId165"/>
    <p:sldId id="547" r:id="rId166"/>
    <p:sldId id="548" r:id="rId167"/>
    <p:sldId id="549" r:id="rId168"/>
    <p:sldId id="550" r:id="rId169"/>
    <p:sldId id="607" r:id="rId170"/>
    <p:sldId id="551" r:id="rId171"/>
    <p:sldId id="596" r:id="rId172"/>
    <p:sldId id="554" r:id="rId173"/>
    <p:sldId id="555" r:id="rId174"/>
    <p:sldId id="556" r:id="rId175"/>
    <p:sldId id="557" r:id="rId176"/>
    <p:sldId id="558" r:id="rId177"/>
    <p:sldId id="559" r:id="rId178"/>
    <p:sldId id="560" r:id="rId179"/>
    <p:sldId id="561" r:id="rId180"/>
    <p:sldId id="562" r:id="rId181"/>
    <p:sldId id="563" r:id="rId182"/>
    <p:sldId id="564" r:id="rId183"/>
    <p:sldId id="565" r:id="rId184"/>
    <p:sldId id="566" r:id="rId185"/>
    <p:sldId id="567" r:id="rId186"/>
    <p:sldId id="614" r:id="rId187"/>
    <p:sldId id="568" r:id="rId188"/>
    <p:sldId id="569" r:id="rId189"/>
    <p:sldId id="570" r:id="rId190"/>
    <p:sldId id="571" r:id="rId191"/>
    <p:sldId id="572" r:id="rId192"/>
    <p:sldId id="574" r:id="rId193"/>
    <p:sldId id="575" r:id="rId194"/>
    <p:sldId id="578" r:id="rId195"/>
    <p:sldId id="579" r:id="rId196"/>
    <p:sldId id="580" r:id="rId197"/>
    <p:sldId id="581" r:id="rId198"/>
    <p:sldId id="577" r:id="rId199"/>
    <p:sldId id="582" r:id="rId200"/>
    <p:sldId id="583" r:id="rId201"/>
    <p:sldId id="584" r:id="rId202"/>
    <p:sldId id="585" r:id="rId203"/>
    <p:sldId id="586" r:id="rId204"/>
    <p:sldId id="587" r:id="rId205"/>
    <p:sldId id="588" r:id="rId206"/>
    <p:sldId id="589" r:id="rId207"/>
    <p:sldId id="590" r:id="rId208"/>
    <p:sldId id="591" r:id="rId209"/>
    <p:sldId id="592" r:id="rId210"/>
    <p:sldId id="608" r:id="rId2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6175"/>
    <a:srgbClr val="CCD7EC"/>
    <a:srgbClr val="9DB2DB"/>
    <a:srgbClr val="7693CC"/>
    <a:srgbClr val="332C34"/>
    <a:srgbClr val="D28EBF"/>
    <a:srgbClr val="AAA2E8"/>
    <a:srgbClr val="000000"/>
    <a:srgbClr val="7F75CD"/>
    <a:srgbClr val="947F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8988" autoAdjust="0"/>
  </p:normalViewPr>
  <p:slideViewPr>
    <p:cSldViewPr snapToGrid="0">
      <p:cViewPr varScale="1">
        <p:scale>
          <a:sx n="59" d="100"/>
          <a:sy n="59" d="100"/>
        </p:scale>
        <p:origin x="704" y="80"/>
      </p:cViewPr>
      <p:guideLst/>
    </p:cSldViewPr>
  </p:slideViewPr>
  <p:notesTextViewPr>
    <p:cViewPr>
      <p:scale>
        <a:sx n="75" d="100"/>
        <a:sy n="75" d="100"/>
      </p:scale>
      <p:origin x="0" y="0"/>
    </p:cViewPr>
  </p:notesTextViewPr>
  <p:sorterViewPr>
    <p:cViewPr varScale="1">
      <p:scale>
        <a:sx n="1" d="1"/>
        <a:sy n="1" d="1"/>
      </p:scale>
      <p:origin x="0" y="-4027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6" Type="http://schemas.openxmlformats.org/officeDocument/2006/relationships/tableStyles" Target="tableStyles.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notesMaster" Target="notesMasters/notesMaster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viewProps" Target="view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4.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5.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6.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7.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9.xml"/></Relationships>
</file>

<file path=ppt/charts/_rels/chart21.xml.rels><?xml version="1.0" encoding="UTF-8" standalone="yes"?>
<Relationships xmlns="http://schemas.openxmlformats.org/package/2006/relationships"><Relationship Id="rId2" Type="http://schemas.openxmlformats.org/officeDocument/2006/relationships/oleObject" Target="file:///C:\MICHELLE'S%20C%20DRIVE%20FOLDERS\CURRENT%20PROJECTS\ASBMR%202015\Bone%20289%2010-year%20Late%20Breaker\Abstract\BMD%20Graphs.xls" TargetMode="External"/><Relationship Id="rId1" Type="http://schemas.openxmlformats.org/officeDocument/2006/relationships/themeOverride" Target="../theme/themeOverride20.xml"/></Relationships>
</file>

<file path=ppt/charts/_rels/chart22.xml.rels><?xml version="1.0" encoding="UTF-8" standalone="yes"?>
<Relationships xmlns="http://schemas.openxmlformats.org/package/2006/relationships"><Relationship Id="rId2" Type="http://schemas.openxmlformats.org/officeDocument/2006/relationships/oleObject" Target="file:///C:\MICHELLE'S%20C%20DRIVE%20FOLDERS\CURRENT%20PROJECTS\ASBMR%202015\Bone%20289%2010-year%20Late%20Breaker\Abstract\BMD%20Graphs.xls" TargetMode="External"/><Relationship Id="rId1" Type="http://schemas.openxmlformats.org/officeDocument/2006/relationships/themeOverride" Target="../theme/themeOverride21.xml"/></Relationships>
</file>

<file path=ppt/charts/_rels/chart23.xml.rels><?xml version="1.0" encoding="UTF-8" standalone="yes"?>
<Relationships xmlns="http://schemas.openxmlformats.org/package/2006/relationships"><Relationship Id="rId2" Type="http://schemas.openxmlformats.org/officeDocument/2006/relationships/oleObject" Target="file:///C:\MICHELLE'S%20C%20DRIVE%20FOLDERS\CURRENT%20PROJECTS\ASBMR%202015\Bone%20289%2010-year%20Late%20Breaker\Abstract\BMD%20Graphs.xls" TargetMode="External"/><Relationship Id="rId1" Type="http://schemas.openxmlformats.org/officeDocument/2006/relationships/themeOverride" Target="../theme/themeOverride22.xml"/></Relationships>
</file>

<file path=ppt/charts/_rels/chart24.xml.rels><?xml version="1.0" encoding="UTF-8" standalone="yes"?>
<Relationships xmlns="http://schemas.openxmlformats.org/package/2006/relationships"><Relationship Id="rId2" Type="http://schemas.openxmlformats.org/officeDocument/2006/relationships/oleObject" Target="file:///C:\MICHELLE'S%20C%20DRIVE%20FOLDERS\CURRENT%20PROJECTS\ASBMR%202015\Bone%20289%2010-year%20Late%20Breaker\Abstract\BMD%20Graphs.xls" TargetMode="External"/><Relationship Id="rId1" Type="http://schemas.openxmlformats.org/officeDocument/2006/relationships/themeOverride" Target="../theme/themeOverride23.xml"/></Relationships>
</file>

<file path=ppt/charts/_rels/chart25.xml.rels><?xml version="1.0" encoding="UTF-8" standalone="yes"?>
<Relationships xmlns="http://schemas.openxmlformats.org/package/2006/relationships"><Relationship Id="rId2" Type="http://schemas.openxmlformats.org/officeDocument/2006/relationships/oleObject" Target="file:///C:\MICHELLE'S%20C%20DRIVE%20FOLDERS\CURRENT%20PROJECTS\ASBMR%202015\Bone%20289%2010-year%20Late%20Breaker\Abstract\BMD%20Graphs.xls" TargetMode="External"/><Relationship Id="rId1" Type="http://schemas.openxmlformats.org/officeDocument/2006/relationships/themeOverride" Target="../theme/themeOverride24.xml"/></Relationships>
</file>

<file path=ppt/charts/_rels/chart26.xml.rels><?xml version="1.0" encoding="UTF-8" standalone="yes"?>
<Relationships xmlns="http://schemas.openxmlformats.org/package/2006/relationships"><Relationship Id="rId2" Type="http://schemas.openxmlformats.org/officeDocument/2006/relationships/oleObject" Target="file:///C:\MICHELLE'S%20C%20DRIVE%20FOLDERS\CURRENT%20PROJECTS\ASBMR%202015\Bone%20289%2010-year%20Late%20Breaker\Abstract\BMD%20Graphs.xls" TargetMode="External"/><Relationship Id="rId1" Type="http://schemas.openxmlformats.org/officeDocument/2006/relationships/themeOverride" Target="../theme/themeOverride25.xml"/></Relationships>
</file>

<file path=ppt/charts/_rels/chart27.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20.xlsx"/><Relationship Id="rId1" Type="http://schemas.openxmlformats.org/officeDocument/2006/relationships/themeOverride" Target="../theme/themeOverride26.xml"/></Relationships>
</file>

<file path=ppt/charts/_rels/chart28.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package" Target="../embeddings/Microsoft_Excel_Worksheet21.xlsx"/><Relationship Id="rId1" Type="http://schemas.openxmlformats.org/officeDocument/2006/relationships/themeOverride" Target="../theme/themeOverride27.xm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2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12.xml"/><Relationship Id="rId1" Type="http://schemas.microsoft.com/office/2011/relationships/chartStyle" Target="style12.xml"/><Relationship Id="rId5" Type="http://schemas.openxmlformats.org/officeDocument/2006/relationships/chartUserShapes" Target="../drawings/drawing4.xml"/><Relationship Id="rId4" Type="http://schemas.openxmlformats.org/officeDocument/2006/relationships/package" Target="../embeddings/Microsoft_Excel_Worksheet23.xlsx"/></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30.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31.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32.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3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227557917006485E-2"/>
          <c:y val="0.11314265506596953"/>
          <c:w val="0.91491743219597554"/>
          <c:h val="0.76676595636817313"/>
        </c:manualLayout>
      </c:layout>
      <c:lineChart>
        <c:grouping val="standard"/>
        <c:varyColors val="0"/>
        <c:ser>
          <c:idx val="0"/>
          <c:order val="0"/>
          <c:tx>
            <c:strRef>
              <c:f>Sheet1!$B$1</c:f>
              <c:strCache>
                <c:ptCount val="1"/>
                <c:pt idx="0">
                  <c:v>Series 1</c:v>
                </c:pt>
              </c:strCache>
            </c:strRef>
          </c:tx>
          <c:spPr>
            <a:ln w="38100">
              <a:solidFill>
                <a:srgbClr val="725F73"/>
              </a:solidFill>
            </a:ln>
          </c:spPr>
          <c:marker>
            <c:symbol val="circle"/>
            <c:size val="8"/>
            <c:spPr>
              <a:solidFill>
                <a:schemeClr val="tx1"/>
              </a:solidFill>
              <a:ln w="38100">
                <a:solidFill>
                  <a:srgbClr val="725F73"/>
                </a:solidFill>
              </a:ln>
            </c:spPr>
          </c:marker>
          <c:dLbls>
            <c:dLbl>
              <c:idx val="0"/>
              <c:delete val="1"/>
              <c:extLst>
                <c:ext xmlns:c15="http://schemas.microsoft.com/office/drawing/2012/chart" uri="{CE6537A1-D6FC-4f65-9D91-7224C49458BB}"/>
                <c:ext xmlns:c16="http://schemas.microsoft.com/office/drawing/2014/chart" uri="{C3380CC4-5D6E-409C-BE32-E72D297353CC}">
                  <c16:uniqueId val="{00000000-56A6-4956-AB86-55133DE98D53}"/>
                </c:ext>
              </c:extLst>
            </c:dLbl>
            <c:dLbl>
              <c:idx val="1"/>
              <c:tx>
                <c:rich>
                  <a:bodyPr/>
                  <a:lstStyle/>
                  <a:p>
                    <a:r>
                      <a:rPr lang="en-US" dirty="0"/>
                      <a:t>9.8%</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A6-4956-AB86-55133DE98D53}"/>
                </c:ext>
              </c:extLst>
            </c:dLbl>
            <c:dLbl>
              <c:idx val="2"/>
              <c:tx>
                <c:rich>
                  <a:bodyPr/>
                  <a:lstStyle/>
                  <a:p>
                    <a:r>
                      <a:rPr lang="en-US" dirty="0"/>
                      <a:t>17.9%</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A6-4956-AB86-55133DE98D53}"/>
                </c:ext>
              </c:extLst>
            </c:dLbl>
            <c:dLbl>
              <c:idx val="5"/>
              <c:layout>
                <c:manualLayout>
                  <c:x val="-2.734689373201659E-2"/>
                  <c:y val="-3.533254321976842E-2"/>
                </c:manualLayout>
              </c:layout>
              <c:tx>
                <c:rich>
                  <a:bodyPr/>
                  <a:lstStyle/>
                  <a:p>
                    <a:r>
                      <a:rPr lang="en-US" dirty="0"/>
                      <a:t>30.9%</a:t>
                    </a:r>
                  </a:p>
                </c:rich>
              </c:tx>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6A6-4956-AB86-55133DE98D53}"/>
                </c:ext>
              </c:extLst>
            </c:dLbl>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0</c:v>
                </c:pt>
                <c:pt idx="1">
                  <c:v>1</c:v>
                </c:pt>
                <c:pt idx="2">
                  <c:v>2</c:v>
                </c:pt>
                <c:pt idx="3">
                  <c:v>3</c:v>
                </c:pt>
                <c:pt idx="4">
                  <c:v>4</c:v>
                </c:pt>
                <c:pt idx="5">
                  <c:v>5</c:v>
                </c:pt>
              </c:numCache>
            </c:numRef>
          </c:cat>
          <c:val>
            <c:numRef>
              <c:f>Sheet1!$B$2:$B$7</c:f>
              <c:numCache>
                <c:formatCode>General</c:formatCode>
                <c:ptCount val="6"/>
                <c:pt idx="0">
                  <c:v>0</c:v>
                </c:pt>
                <c:pt idx="1">
                  <c:v>9.8000000000000007</c:v>
                </c:pt>
                <c:pt idx="2">
                  <c:v>17.899999999999999</c:v>
                </c:pt>
                <c:pt idx="5">
                  <c:v>30.9</c:v>
                </c:pt>
              </c:numCache>
            </c:numRef>
          </c:val>
          <c:smooth val="0"/>
          <c:extLst>
            <c:ext xmlns:c16="http://schemas.microsoft.com/office/drawing/2014/chart" uri="{C3380CC4-5D6E-409C-BE32-E72D297353CC}">
              <c16:uniqueId val="{00000004-56A6-4956-AB86-55133DE98D53}"/>
            </c:ext>
          </c:extLst>
        </c:ser>
        <c:dLbls>
          <c:showLegendKey val="0"/>
          <c:showVal val="0"/>
          <c:showCatName val="0"/>
          <c:showSerName val="0"/>
          <c:showPercent val="0"/>
          <c:showBubbleSize val="0"/>
        </c:dLbls>
        <c:marker val="1"/>
        <c:smooth val="0"/>
        <c:axId val="377171888"/>
        <c:axId val="377176592"/>
      </c:lineChart>
      <c:catAx>
        <c:axId val="377171888"/>
        <c:scaling>
          <c:orientation val="minMax"/>
        </c:scaling>
        <c:delete val="0"/>
        <c:axPos val="b"/>
        <c:numFmt formatCode="General" sourceLinked="1"/>
        <c:majorTickMark val="out"/>
        <c:minorTickMark val="none"/>
        <c:tickLblPos val="nextTo"/>
        <c:spPr>
          <a:ln>
            <a:solidFill>
              <a:schemeClr val="bg1">
                <a:lumMod val="65000"/>
                <a:lumOff val="35000"/>
              </a:schemeClr>
            </a:solidFill>
          </a:ln>
        </c:spPr>
        <c:txPr>
          <a:bodyPr/>
          <a:lstStyle/>
          <a:p>
            <a:pPr>
              <a:defRPr>
                <a:latin typeface="Arial Narrow" panose="020B0606020202030204" pitchFamily="34" charset="0"/>
              </a:defRPr>
            </a:pPr>
            <a:endParaRPr lang="en-US"/>
          </a:p>
        </c:txPr>
        <c:crossAx val="377176592"/>
        <c:crosses val="autoZero"/>
        <c:auto val="1"/>
        <c:lblAlgn val="ctr"/>
        <c:lblOffset val="100"/>
        <c:noMultiLvlLbl val="0"/>
      </c:catAx>
      <c:valAx>
        <c:axId val="377176592"/>
        <c:scaling>
          <c:orientation val="minMax"/>
        </c:scaling>
        <c:delete val="0"/>
        <c:axPos val="l"/>
        <c:numFmt formatCode="General" sourceLinked="1"/>
        <c:majorTickMark val="out"/>
        <c:minorTickMark val="none"/>
        <c:tickLblPos val="nextTo"/>
        <c:spPr>
          <a:ln>
            <a:solidFill>
              <a:schemeClr val="bg1">
                <a:lumMod val="65000"/>
                <a:lumOff val="35000"/>
              </a:schemeClr>
            </a:solidFill>
          </a:ln>
        </c:spPr>
        <c:txPr>
          <a:bodyPr/>
          <a:lstStyle/>
          <a:p>
            <a:pPr>
              <a:defRPr sz="1800">
                <a:latin typeface="Arial Narrow" panose="020B0606020202030204" pitchFamily="34" charset="0"/>
              </a:defRPr>
            </a:pPr>
            <a:endParaRPr lang="en-US"/>
          </a:p>
        </c:txPr>
        <c:crossAx val="377171888"/>
        <c:crosses val="autoZero"/>
        <c:crossBetween val="midCat"/>
      </c:valAx>
    </c:plotArea>
    <c:plotVisOnly val="1"/>
    <c:dispBlanksAs val="span"/>
    <c:showDLblsOverMax val="0"/>
  </c:chart>
  <c:txPr>
    <a:bodyPr/>
    <a:lstStyle/>
    <a:p>
      <a:pPr>
        <a:defRPr sz="1800">
          <a:solidFill>
            <a:schemeClr val="tx1">
              <a:lumMod val="75000"/>
              <a:lumOff val="25000"/>
            </a:schemeClr>
          </a:solidFill>
          <a:latin typeface="Agency FB" panose="020B0503020202020204"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tx>
            <c:strRef>
              <c:f>Sheet1!$B$1</c:f>
              <c:strCache>
                <c:ptCount val="1"/>
                <c:pt idx="0">
                  <c:v>Alendronate</c:v>
                </c:pt>
              </c:strCache>
            </c:strRef>
          </c:tx>
          <c:spPr>
            <a:ln>
              <a:solidFill>
                <a:srgbClr val="947F95"/>
              </a:solidFill>
            </a:ln>
          </c:spPr>
          <c:marker>
            <c:symbol val="none"/>
          </c:marker>
          <c:xVal>
            <c:numRef>
              <c:f>Sheet1!$A$2:$A$234</c:f>
              <c:numCache>
                <c:formatCode>General</c:formatCode>
                <c:ptCount val="233"/>
                <c:pt idx="0">
                  <c:v>0</c:v>
                </c:pt>
                <c:pt idx="1">
                  <c:v>1.3434443116164384E-2</c:v>
                </c:pt>
                <c:pt idx="2">
                  <c:v>2.1751003140547946E-2</c:v>
                </c:pt>
                <c:pt idx="3">
                  <c:v>3.2413259582191781E-2</c:v>
                </c:pt>
                <c:pt idx="4">
                  <c:v>4.9899360146027402E-2</c:v>
                </c:pt>
                <c:pt idx="5">
                  <c:v>6.0135126329863016E-2</c:v>
                </c:pt>
                <c:pt idx="6">
                  <c:v>7.570202073452055E-2</c:v>
                </c:pt>
                <c:pt idx="7">
                  <c:v>7.8260962280547949E-2</c:v>
                </c:pt>
                <c:pt idx="8">
                  <c:v>8.2312619728219183E-2</c:v>
                </c:pt>
                <c:pt idx="9">
                  <c:v>8.6364277175890403E-2</c:v>
                </c:pt>
                <c:pt idx="10">
                  <c:v>8.7856993077808226E-2</c:v>
                </c:pt>
                <c:pt idx="11">
                  <c:v>9.4680837200273968E-2</c:v>
                </c:pt>
                <c:pt idx="12">
                  <c:v>0.10896826083205478</c:v>
                </c:pt>
                <c:pt idx="13">
                  <c:v>0.11003448647616439</c:v>
                </c:pt>
                <c:pt idx="14">
                  <c:v>0.13775635322383561</c:v>
                </c:pt>
                <c:pt idx="15">
                  <c:v>0.13775635322383561</c:v>
                </c:pt>
                <c:pt idx="16">
                  <c:v>0.1556689440457534</c:v>
                </c:pt>
                <c:pt idx="17">
                  <c:v>0.15673516968986301</c:v>
                </c:pt>
                <c:pt idx="18">
                  <c:v>0.1627060332969863</c:v>
                </c:pt>
                <c:pt idx="19">
                  <c:v>0.16952987741972603</c:v>
                </c:pt>
                <c:pt idx="20">
                  <c:v>0.18232458514931507</c:v>
                </c:pt>
                <c:pt idx="21">
                  <c:v>0.20322260777479451</c:v>
                </c:pt>
                <c:pt idx="22">
                  <c:v>0.22028221808109588</c:v>
                </c:pt>
                <c:pt idx="23">
                  <c:v>0.23350341606849317</c:v>
                </c:pt>
                <c:pt idx="24">
                  <c:v>0.23456964171260272</c:v>
                </c:pt>
                <c:pt idx="25">
                  <c:v>0.24331269199479452</c:v>
                </c:pt>
                <c:pt idx="26">
                  <c:v>0.26271799871808216</c:v>
                </c:pt>
                <c:pt idx="27">
                  <c:v>0.28702794340465754</c:v>
                </c:pt>
                <c:pt idx="28">
                  <c:v>0.30899219167424657</c:v>
                </c:pt>
                <c:pt idx="29">
                  <c:v>0.31304384912191779</c:v>
                </c:pt>
                <c:pt idx="30">
                  <c:v>0.32285312504821917</c:v>
                </c:pt>
                <c:pt idx="31">
                  <c:v>0.34481737331753426</c:v>
                </c:pt>
                <c:pt idx="32">
                  <c:v>0.36699486671589043</c:v>
                </c:pt>
                <c:pt idx="33">
                  <c:v>0.38085580008986303</c:v>
                </c:pt>
                <c:pt idx="34">
                  <c:v>0.38853262472767119</c:v>
                </c:pt>
                <c:pt idx="35">
                  <c:v>0.40601872529178079</c:v>
                </c:pt>
                <c:pt idx="36">
                  <c:v>0.4232915807268493</c:v>
                </c:pt>
                <c:pt idx="37">
                  <c:v>0.44397635822328768</c:v>
                </c:pt>
                <c:pt idx="38">
                  <c:v>0.4618889490452055</c:v>
                </c:pt>
                <c:pt idx="39">
                  <c:v>0.46466113572000001</c:v>
                </c:pt>
                <c:pt idx="40">
                  <c:v>0.48982406092164382</c:v>
                </c:pt>
                <c:pt idx="41">
                  <c:v>0.51903864357150686</c:v>
                </c:pt>
                <c:pt idx="42">
                  <c:v>0.56723204268684935</c:v>
                </c:pt>
                <c:pt idx="43">
                  <c:v>0.65444930037835614</c:v>
                </c:pt>
                <c:pt idx="44">
                  <c:v>0.68728905021808218</c:v>
                </c:pt>
                <c:pt idx="45">
                  <c:v>0.75147583399589046</c:v>
                </c:pt>
                <c:pt idx="46">
                  <c:v>0.77194736636356165</c:v>
                </c:pt>
                <c:pt idx="47">
                  <c:v>0.80478711620328758</c:v>
                </c:pt>
                <c:pt idx="48">
                  <c:v>0.88646000054493146</c:v>
                </c:pt>
                <c:pt idx="49">
                  <c:v>0.96386798231013704</c:v>
                </c:pt>
                <c:pt idx="50">
                  <c:v>0.98327328903369859</c:v>
                </c:pt>
                <c:pt idx="51">
                  <c:v>1.0208044317076712</c:v>
                </c:pt>
                <c:pt idx="52">
                  <c:v>1.0909620790926027</c:v>
                </c:pt>
                <c:pt idx="53">
                  <c:v>1.1525899213243835</c:v>
                </c:pt>
                <c:pt idx="54">
                  <c:v>1.2583595052238357</c:v>
                </c:pt>
                <c:pt idx="55">
                  <c:v>1.3479224593323287</c:v>
                </c:pt>
                <c:pt idx="56">
                  <c:v>1.4306615693183562</c:v>
                </c:pt>
                <c:pt idx="57">
                  <c:v>1.550718576849315</c:v>
                </c:pt>
                <c:pt idx="58">
                  <c:v>1.6803716151778081</c:v>
                </c:pt>
                <c:pt idx="59">
                  <c:v>1.8157822719846577</c:v>
                </c:pt>
                <c:pt idx="60">
                  <c:v>2.1584671940139728</c:v>
                </c:pt>
                <c:pt idx="61">
                  <c:v>2.3194672662802742</c:v>
                </c:pt>
                <c:pt idx="62">
                  <c:v>2.4184130060572602</c:v>
                </c:pt>
                <c:pt idx="63">
                  <c:v>2.5971124240167121</c:v>
                </c:pt>
                <c:pt idx="64">
                  <c:v>2.769414488110959</c:v>
                </c:pt>
                <c:pt idx="65">
                  <c:v>3.0427947432706848</c:v>
                </c:pt>
                <c:pt idx="66">
                  <c:v>3.2519882146526027</c:v>
                </c:pt>
                <c:pt idx="67">
                  <c:v>3.3607432303556162</c:v>
                </c:pt>
                <c:pt idx="68">
                  <c:v>3.5238757539104109</c:v>
                </c:pt>
                <c:pt idx="69">
                  <c:v>3.6290056024235615</c:v>
                </c:pt>
                <c:pt idx="70">
                  <c:v>3.8424639763819175</c:v>
                </c:pt>
                <c:pt idx="71">
                  <c:v>4.1004905822657536</c:v>
                </c:pt>
                <c:pt idx="72">
                  <c:v>4.3205595552180824</c:v>
                </c:pt>
                <c:pt idx="73">
                  <c:v>4.6312577079230133</c:v>
                </c:pt>
                <c:pt idx="74">
                  <c:v>4.7206074169024657</c:v>
                </c:pt>
                <c:pt idx="75">
                  <c:v>4.8016405658578085</c:v>
                </c:pt>
                <c:pt idx="76">
                  <c:v>4.9315068493150687</c:v>
                </c:pt>
                <c:pt idx="77">
                  <c:v>0</c:v>
                </c:pt>
                <c:pt idx="78">
                  <c:v>2.9001337520821919E-2</c:v>
                </c:pt>
                <c:pt idx="79">
                  <c:v>4.9686115017260273E-2</c:v>
                </c:pt>
                <c:pt idx="80">
                  <c:v>6.7172215581369862E-2</c:v>
                </c:pt>
                <c:pt idx="81">
                  <c:v>8.0819903826575348E-2</c:v>
                </c:pt>
                <c:pt idx="82">
                  <c:v>8.4018580758904102E-2</c:v>
                </c:pt>
                <c:pt idx="83">
                  <c:v>9.2974876169863011E-2</c:v>
                </c:pt>
                <c:pt idx="84">
                  <c:v>0.11600535008328768</c:v>
                </c:pt>
                <c:pt idx="85">
                  <c:v>0.14799211940767124</c:v>
                </c:pt>
                <c:pt idx="86">
                  <c:v>0.1556689440457534</c:v>
                </c:pt>
                <c:pt idx="87">
                  <c:v>0.15972060149342465</c:v>
                </c:pt>
                <c:pt idx="88">
                  <c:v>0.17336828973863014</c:v>
                </c:pt>
                <c:pt idx="89">
                  <c:v>0.19362657697726027</c:v>
                </c:pt>
                <c:pt idx="90">
                  <c:v>0.22241466936931506</c:v>
                </c:pt>
                <c:pt idx="91">
                  <c:v>0.23371666119726026</c:v>
                </c:pt>
                <c:pt idx="92">
                  <c:v>0.23542262222794519</c:v>
                </c:pt>
                <c:pt idx="93">
                  <c:v>0.253335213049589</c:v>
                </c:pt>
                <c:pt idx="94">
                  <c:v>0.28212330544164382</c:v>
                </c:pt>
                <c:pt idx="95">
                  <c:v>0.30408755371123292</c:v>
                </c:pt>
                <c:pt idx="96">
                  <c:v>0.31304384912191779</c:v>
                </c:pt>
                <c:pt idx="97">
                  <c:v>0.32285312504821917</c:v>
                </c:pt>
                <c:pt idx="98">
                  <c:v>0.35483989437260272</c:v>
                </c:pt>
                <c:pt idx="99">
                  <c:v>0.3864001734394521</c:v>
                </c:pt>
                <c:pt idx="100">
                  <c:v>0.38874586985643833</c:v>
                </c:pt>
                <c:pt idx="101">
                  <c:v>0.40815117658</c:v>
                </c:pt>
                <c:pt idx="102">
                  <c:v>0.44482933873863012</c:v>
                </c:pt>
                <c:pt idx="103">
                  <c:v>0.45890351724136985</c:v>
                </c:pt>
                <c:pt idx="104">
                  <c:v>0.46722007726575338</c:v>
                </c:pt>
                <c:pt idx="105">
                  <c:v>0.51392076047945201</c:v>
                </c:pt>
                <c:pt idx="106">
                  <c:v>0.53396580258958903</c:v>
                </c:pt>
                <c:pt idx="107">
                  <c:v>0.5476134908345206</c:v>
                </c:pt>
                <c:pt idx="108">
                  <c:v>0.60838835255095891</c:v>
                </c:pt>
                <c:pt idx="109">
                  <c:v>0.62566120798630132</c:v>
                </c:pt>
                <c:pt idx="110">
                  <c:v>0.68494335380082194</c:v>
                </c:pt>
                <c:pt idx="111">
                  <c:v>0.7710943858482191</c:v>
                </c:pt>
                <c:pt idx="112">
                  <c:v>0.95448519664164388</c:v>
                </c:pt>
                <c:pt idx="113">
                  <c:v>1.0758216749457534</c:v>
                </c:pt>
                <c:pt idx="114">
                  <c:v>1.1869223870660275</c:v>
                </c:pt>
                <c:pt idx="115">
                  <c:v>1.2526018867454796</c:v>
                </c:pt>
                <c:pt idx="116">
                  <c:v>1.3743648553071233</c:v>
                </c:pt>
                <c:pt idx="117">
                  <c:v>1.4204258031345205</c:v>
                </c:pt>
                <c:pt idx="118">
                  <c:v>1.5234232003591779</c:v>
                </c:pt>
                <c:pt idx="119">
                  <c:v>1.6686431330923288</c:v>
                </c:pt>
                <c:pt idx="120">
                  <c:v>1.8012816032243835</c:v>
                </c:pt>
                <c:pt idx="121">
                  <c:v>1.9597227339446575</c:v>
                </c:pt>
                <c:pt idx="122">
                  <c:v>2.0341452839063012</c:v>
                </c:pt>
                <c:pt idx="123">
                  <c:v>2.2646632681712329</c:v>
                </c:pt>
                <c:pt idx="124">
                  <c:v>2.6075614353293153</c:v>
                </c:pt>
                <c:pt idx="125">
                  <c:v>2.7387071895594519</c:v>
                </c:pt>
                <c:pt idx="126">
                  <c:v>3.1101802039808217</c:v>
                </c:pt>
                <c:pt idx="127">
                  <c:v>3.3500809739142468</c:v>
                </c:pt>
                <c:pt idx="128">
                  <c:v>3.6189830813684929</c:v>
                </c:pt>
                <c:pt idx="129">
                  <c:v>3.7548202284328767</c:v>
                </c:pt>
                <c:pt idx="130">
                  <c:v>4.0011183522312326</c:v>
                </c:pt>
                <c:pt idx="131">
                  <c:v>4.1879210850860273</c:v>
                </c:pt>
                <c:pt idx="132">
                  <c:v>4.3764297789715068</c:v>
                </c:pt>
                <c:pt idx="133">
                  <c:v>4.5286868009558905</c:v>
                </c:pt>
                <c:pt idx="134">
                  <c:v>4.6457583766832871</c:v>
                </c:pt>
                <c:pt idx="135">
                  <c:v>4.7596312754783563</c:v>
                </c:pt>
                <c:pt idx="136">
                  <c:v>4.8615624470589038</c:v>
                </c:pt>
                <c:pt idx="137">
                  <c:v>4.9315068493150687</c:v>
                </c:pt>
                <c:pt idx="138">
                  <c:v>0</c:v>
                </c:pt>
                <c:pt idx="139">
                  <c:v>1.0012610068654795</c:v>
                </c:pt>
                <c:pt idx="140">
                  <c:v>1.0012610068654795</c:v>
                </c:pt>
                <c:pt idx="141">
                  <c:v>1.2679046808142467</c:v>
                </c:pt>
                <c:pt idx="142">
                  <c:v>1.5444639643038356</c:v>
                </c:pt>
                <c:pt idx="143">
                  <c:v>1.8682301714753424</c:v>
                </c:pt>
                <c:pt idx="144">
                  <c:v>1.9997197762520547</c:v>
                </c:pt>
                <c:pt idx="145">
                  <c:v>2.0005820031687671</c:v>
                </c:pt>
                <c:pt idx="146">
                  <c:v>2.0057553646682194</c:v>
                </c:pt>
                <c:pt idx="147">
                  <c:v>2.0176109847709589</c:v>
                </c:pt>
                <c:pt idx="148">
                  <c:v>2.0311910587068494</c:v>
                </c:pt>
                <c:pt idx="149">
                  <c:v>2.0518845047046574</c:v>
                </c:pt>
                <c:pt idx="150">
                  <c:v>2.0824935602427397</c:v>
                </c:pt>
                <c:pt idx="151">
                  <c:v>2.1167670801764387</c:v>
                </c:pt>
                <c:pt idx="152">
                  <c:v>2.1570761885260277</c:v>
                </c:pt>
                <c:pt idx="153">
                  <c:v>2.2001875343542467</c:v>
                </c:pt>
                <c:pt idx="154">
                  <c:v>2.2448077772868493</c:v>
                </c:pt>
                <c:pt idx="155">
                  <c:v>2.3002058566764383</c:v>
                </c:pt>
                <c:pt idx="156">
                  <c:v>2.3484905640041096</c:v>
                </c:pt>
                <c:pt idx="157">
                  <c:v>2.4211331817252058</c:v>
                </c:pt>
                <c:pt idx="158">
                  <c:v>2.5023980686117806</c:v>
                </c:pt>
                <c:pt idx="159">
                  <c:v>3.0037830205964382</c:v>
                </c:pt>
                <c:pt idx="160">
                  <c:v>3.0037830205964382</c:v>
                </c:pt>
                <c:pt idx="161">
                  <c:v>3.0100341657416441</c:v>
                </c:pt>
                <c:pt idx="162">
                  <c:v>3.0266320338854791</c:v>
                </c:pt>
                <c:pt idx="163">
                  <c:v>3.0509899442786299</c:v>
                </c:pt>
                <c:pt idx="164">
                  <c:v>3.0727611739219181</c:v>
                </c:pt>
                <c:pt idx="165">
                  <c:v>3.1074658073139725</c:v>
                </c:pt>
                <c:pt idx="166">
                  <c:v>3.1531638338920547</c:v>
                </c:pt>
                <c:pt idx="167">
                  <c:v>3.2217108737591782</c:v>
                </c:pt>
                <c:pt idx="168">
                  <c:v>3.2715044781909586</c:v>
                </c:pt>
                <c:pt idx="169">
                  <c:v>3.3413448584331511</c:v>
                </c:pt>
                <c:pt idx="170">
                  <c:v>3.4228253020487669</c:v>
                </c:pt>
                <c:pt idx="171">
                  <c:v>3.4937434659367121</c:v>
                </c:pt>
                <c:pt idx="172">
                  <c:v>3.7843139368202738</c:v>
                </c:pt>
                <c:pt idx="173">
                  <c:v>4.0005173361498629</c:v>
                </c:pt>
                <c:pt idx="174">
                  <c:v>4.0020262332539724</c:v>
                </c:pt>
                <c:pt idx="175">
                  <c:v>4.0164685341065756</c:v>
                </c:pt>
                <c:pt idx="176">
                  <c:v>4.0382397637498633</c:v>
                </c:pt>
                <c:pt idx="177">
                  <c:v>4.0647532414342464</c:v>
                </c:pt>
                <c:pt idx="178">
                  <c:v>4.0876022547232882</c:v>
                </c:pt>
                <c:pt idx="179">
                  <c:v>4.1020445555758904</c:v>
                </c:pt>
                <c:pt idx="180">
                  <c:v>4.1322224976558903</c:v>
                </c:pt>
                <c:pt idx="181">
                  <c:v>4.1636937801106848</c:v>
                </c:pt>
                <c:pt idx="182">
                  <c:v>4.1835249991917802</c:v>
                </c:pt>
                <c:pt idx="183">
                  <c:v>4.2100384768761643</c:v>
                </c:pt>
                <c:pt idx="184">
                  <c:v>4.2369830680189038</c:v>
                </c:pt>
                <c:pt idx="185">
                  <c:v>4.2850522186175342</c:v>
                </c:pt>
                <c:pt idx="186">
                  <c:v>4.3525214748391781</c:v>
                </c:pt>
                <c:pt idx="187">
                  <c:v>4.5195779399243836</c:v>
                </c:pt>
                <c:pt idx="188">
                  <c:v>4.567647090523014</c:v>
                </c:pt>
                <c:pt idx="189">
                  <c:v>4.7497925266482186</c:v>
                </c:pt>
                <c:pt idx="190">
                  <c:v>4.9142623109838359</c:v>
                </c:pt>
                <c:pt idx="191">
                  <c:v>4.9315068493150687</c:v>
                </c:pt>
                <c:pt idx="192">
                  <c:v>0</c:v>
                </c:pt>
                <c:pt idx="193">
                  <c:v>0.50246273563041099</c:v>
                </c:pt>
                <c:pt idx="194">
                  <c:v>0.50246273563041099</c:v>
                </c:pt>
                <c:pt idx="195">
                  <c:v>0.658525807529315</c:v>
                </c:pt>
                <c:pt idx="196">
                  <c:v>0.8104933015745206</c:v>
                </c:pt>
                <c:pt idx="197">
                  <c:v>1.0032010174276713</c:v>
                </c:pt>
                <c:pt idx="198">
                  <c:v>1.0051410279901372</c:v>
                </c:pt>
                <c:pt idx="199">
                  <c:v>1.0314389489454794</c:v>
                </c:pt>
                <c:pt idx="200">
                  <c:v>1.0801547697315068</c:v>
                </c:pt>
                <c:pt idx="201">
                  <c:v>1.1515040470775342</c:v>
                </c:pt>
                <c:pt idx="202">
                  <c:v>1.2157399523619179</c:v>
                </c:pt>
                <c:pt idx="203">
                  <c:v>1.2914003642909588</c:v>
                </c:pt>
                <c:pt idx="204">
                  <c:v>1.505017082870685</c:v>
                </c:pt>
                <c:pt idx="205">
                  <c:v>1.5056637530580823</c:v>
                </c:pt>
                <c:pt idx="206">
                  <c:v>1.5160104760569861</c:v>
                </c:pt>
                <c:pt idx="207">
                  <c:v>1.5489906556158903</c:v>
                </c:pt>
                <c:pt idx="208">
                  <c:v>1.588006423590411</c:v>
                </c:pt>
                <c:pt idx="209">
                  <c:v>1.6048198484635618</c:v>
                </c:pt>
                <c:pt idx="210">
                  <c:v>1.6438356164383561</c:v>
                </c:pt>
                <c:pt idx="211">
                  <c:v>1.6960003448906849</c:v>
                </c:pt>
                <c:pt idx="212">
                  <c:v>1.7360938965112329</c:v>
                </c:pt>
                <c:pt idx="213">
                  <c:v>1.8244721554594521</c:v>
                </c:pt>
                <c:pt idx="214">
                  <c:v>2.0033842406476712</c:v>
                </c:pt>
                <c:pt idx="215">
                  <c:v>2.0064020348556162</c:v>
                </c:pt>
                <c:pt idx="216">
                  <c:v>2.0178265415000003</c:v>
                </c:pt>
                <c:pt idx="217">
                  <c:v>2.056195639287397</c:v>
                </c:pt>
                <c:pt idx="218">
                  <c:v>2.0844335708049315</c:v>
                </c:pt>
                <c:pt idx="219">
                  <c:v>2.1335805050493151</c:v>
                </c:pt>
                <c:pt idx="220">
                  <c:v>2.1818652123772604</c:v>
                </c:pt>
                <c:pt idx="221">
                  <c:v>2.2279943524136989</c:v>
                </c:pt>
                <c:pt idx="222">
                  <c:v>2.3390060679219178</c:v>
                </c:pt>
                <c:pt idx="223">
                  <c:v>2.5054158628197261</c:v>
                </c:pt>
                <c:pt idx="224">
                  <c:v>2.5149003589019179</c:v>
                </c:pt>
                <c:pt idx="225">
                  <c:v>2.5286959895671233</c:v>
                </c:pt>
                <c:pt idx="226">
                  <c:v>2.5414138365865755</c:v>
                </c:pt>
                <c:pt idx="227">
                  <c:v>2.5677117575419177</c:v>
                </c:pt>
                <c:pt idx="228">
                  <c:v>2.5741784594161645</c:v>
                </c:pt>
                <c:pt idx="229">
                  <c:v>2.5748251296035618</c:v>
                </c:pt>
                <c:pt idx="230">
                  <c:v>2.5909918842890409</c:v>
                </c:pt>
                <c:pt idx="231">
                  <c:v>2.6073741957038354</c:v>
                </c:pt>
                <c:pt idx="232">
                  <c:v>2.6259120744101367</c:v>
                </c:pt>
              </c:numCache>
            </c:numRef>
          </c:xVal>
          <c:yVal>
            <c:numRef>
              <c:f>Sheet1!$B$2:$B$234</c:f>
              <c:numCache>
                <c:formatCode>General</c:formatCode>
                <c:ptCount val="233"/>
                <c:pt idx="0">
                  <c:v>99.977885891200003</c:v>
                </c:pt>
                <c:pt idx="1">
                  <c:v>99.789915966400002</c:v>
                </c:pt>
                <c:pt idx="2">
                  <c:v>99.303405572800003</c:v>
                </c:pt>
                <c:pt idx="3">
                  <c:v>99.093321539100003</c:v>
                </c:pt>
                <c:pt idx="4">
                  <c:v>98.861123396699995</c:v>
                </c:pt>
                <c:pt idx="5">
                  <c:v>98.673153471899994</c:v>
                </c:pt>
                <c:pt idx="6">
                  <c:v>98.562582927899996</c:v>
                </c:pt>
                <c:pt idx="7">
                  <c:v>98.319327731100003</c:v>
                </c:pt>
                <c:pt idx="8">
                  <c:v>84.387439186199998</c:v>
                </c:pt>
                <c:pt idx="9">
                  <c:v>84.332153914200006</c:v>
                </c:pt>
                <c:pt idx="10">
                  <c:v>83.215391419699998</c:v>
                </c:pt>
                <c:pt idx="11">
                  <c:v>83.027421494899997</c:v>
                </c:pt>
                <c:pt idx="12">
                  <c:v>83.060592658100006</c:v>
                </c:pt>
                <c:pt idx="13">
                  <c:v>82.684652808500005</c:v>
                </c:pt>
                <c:pt idx="14">
                  <c:v>82.607253427700002</c:v>
                </c:pt>
                <c:pt idx="15">
                  <c:v>82.363998230899995</c:v>
                </c:pt>
                <c:pt idx="16">
                  <c:v>82.209199469300003</c:v>
                </c:pt>
                <c:pt idx="17">
                  <c:v>79.842989827500006</c:v>
                </c:pt>
                <c:pt idx="18">
                  <c:v>79.522335249899996</c:v>
                </c:pt>
                <c:pt idx="19">
                  <c:v>78.482972136200004</c:v>
                </c:pt>
                <c:pt idx="20">
                  <c:v>77.819548872200002</c:v>
                </c:pt>
                <c:pt idx="21">
                  <c:v>76.990269792099994</c:v>
                </c:pt>
                <c:pt idx="22">
                  <c:v>76.702786377699994</c:v>
                </c:pt>
                <c:pt idx="23">
                  <c:v>76.592215833699996</c:v>
                </c:pt>
                <c:pt idx="24">
                  <c:v>75.398053958399998</c:v>
                </c:pt>
                <c:pt idx="25">
                  <c:v>74.812030075199999</c:v>
                </c:pt>
                <c:pt idx="26">
                  <c:v>73.8279522335</c:v>
                </c:pt>
                <c:pt idx="27">
                  <c:v>73.219814241500004</c:v>
                </c:pt>
                <c:pt idx="28">
                  <c:v>72.788589119899996</c:v>
                </c:pt>
                <c:pt idx="29">
                  <c:v>71.804511278199996</c:v>
                </c:pt>
                <c:pt idx="30">
                  <c:v>71.439628483000007</c:v>
                </c:pt>
                <c:pt idx="31">
                  <c:v>70.532950022099996</c:v>
                </c:pt>
                <c:pt idx="32">
                  <c:v>70.002211410900003</c:v>
                </c:pt>
                <c:pt idx="33">
                  <c:v>69.792127377300005</c:v>
                </c:pt>
                <c:pt idx="34">
                  <c:v>69.250331711599998</c:v>
                </c:pt>
                <c:pt idx="35">
                  <c:v>68.642193719600002</c:v>
                </c:pt>
                <c:pt idx="36">
                  <c:v>68.056169836400002</c:v>
                </c:pt>
                <c:pt idx="37">
                  <c:v>67.470145953100001</c:v>
                </c:pt>
                <c:pt idx="38">
                  <c:v>67.370632463500002</c:v>
                </c:pt>
                <c:pt idx="39">
                  <c:v>66.806722689099999</c:v>
                </c:pt>
                <c:pt idx="40">
                  <c:v>65.877930119400006</c:v>
                </c:pt>
                <c:pt idx="41">
                  <c:v>64.927023441000003</c:v>
                </c:pt>
                <c:pt idx="42">
                  <c:v>63.622291021700001</c:v>
                </c:pt>
                <c:pt idx="43">
                  <c:v>61.300309597499997</c:v>
                </c:pt>
                <c:pt idx="44">
                  <c:v>60.537372843900002</c:v>
                </c:pt>
                <c:pt idx="45">
                  <c:v>59.2326404246</c:v>
                </c:pt>
                <c:pt idx="46">
                  <c:v>58.911985846999997</c:v>
                </c:pt>
                <c:pt idx="47">
                  <c:v>58.160106147699999</c:v>
                </c:pt>
                <c:pt idx="48">
                  <c:v>56.534719150800001</c:v>
                </c:pt>
                <c:pt idx="49">
                  <c:v>54.920389208300001</c:v>
                </c:pt>
                <c:pt idx="50">
                  <c:v>54.621848739500003</c:v>
                </c:pt>
                <c:pt idx="51">
                  <c:v>53.825740822599997</c:v>
                </c:pt>
                <c:pt idx="52">
                  <c:v>52.200353825699999</c:v>
                </c:pt>
                <c:pt idx="53">
                  <c:v>51.039363113699999</c:v>
                </c:pt>
                <c:pt idx="54">
                  <c:v>49.590888987200003</c:v>
                </c:pt>
                <c:pt idx="55">
                  <c:v>48.452012383899998</c:v>
                </c:pt>
                <c:pt idx="56">
                  <c:v>47.3131357806</c:v>
                </c:pt>
                <c:pt idx="57">
                  <c:v>45.975232198100002</c:v>
                </c:pt>
                <c:pt idx="58">
                  <c:v>44.593100398099999</c:v>
                </c:pt>
                <c:pt idx="59">
                  <c:v>43.078283945199999</c:v>
                </c:pt>
                <c:pt idx="60">
                  <c:v>39.440513047300001</c:v>
                </c:pt>
                <c:pt idx="61">
                  <c:v>37.815126050400004</c:v>
                </c:pt>
                <c:pt idx="62">
                  <c:v>37.041132242400003</c:v>
                </c:pt>
                <c:pt idx="63">
                  <c:v>35.5484298983</c:v>
                </c:pt>
                <c:pt idx="64">
                  <c:v>34.0336134454</c:v>
                </c:pt>
                <c:pt idx="65">
                  <c:v>31.988058381199998</c:v>
                </c:pt>
                <c:pt idx="66">
                  <c:v>30.351614329899999</c:v>
                </c:pt>
                <c:pt idx="67">
                  <c:v>29.6881910659</c:v>
                </c:pt>
                <c:pt idx="68">
                  <c:v>28.5382574082</c:v>
                </c:pt>
                <c:pt idx="69">
                  <c:v>28.007518796999999</c:v>
                </c:pt>
                <c:pt idx="70">
                  <c:v>26.5148164529</c:v>
                </c:pt>
                <c:pt idx="71">
                  <c:v>24.9004865104</c:v>
                </c:pt>
                <c:pt idx="72">
                  <c:v>23.297213622299999</c:v>
                </c:pt>
                <c:pt idx="73">
                  <c:v>21.594427244599999</c:v>
                </c:pt>
                <c:pt idx="74">
                  <c:v>20.7983193277</c:v>
                </c:pt>
                <c:pt idx="75">
                  <c:v>20.035382574100002</c:v>
                </c:pt>
                <c:pt idx="76">
                  <c:v>19.073418841199999</c:v>
                </c:pt>
              </c:numCache>
            </c:numRef>
          </c:yVal>
          <c:smooth val="0"/>
          <c:extLst>
            <c:ext xmlns:c16="http://schemas.microsoft.com/office/drawing/2014/chart" uri="{C3380CC4-5D6E-409C-BE32-E72D297353CC}">
              <c16:uniqueId val="{00000000-E4B5-4D2E-876D-A8375C7E5374}"/>
            </c:ext>
          </c:extLst>
        </c:ser>
        <c:ser>
          <c:idx val="1"/>
          <c:order val="1"/>
          <c:tx>
            <c:strRef>
              <c:f>Sheet1!$C$1</c:f>
              <c:strCache>
                <c:ptCount val="1"/>
                <c:pt idx="0">
                  <c:v>Risedronate</c:v>
                </c:pt>
              </c:strCache>
            </c:strRef>
          </c:tx>
          <c:spPr>
            <a:ln>
              <a:solidFill>
                <a:srgbClr val="C369A9"/>
              </a:solidFill>
            </a:ln>
          </c:spPr>
          <c:marker>
            <c:symbol val="none"/>
          </c:marker>
          <c:xVal>
            <c:numRef>
              <c:f>Sheet1!$A$2:$A$234</c:f>
              <c:numCache>
                <c:formatCode>General</c:formatCode>
                <c:ptCount val="233"/>
                <c:pt idx="0">
                  <c:v>0</c:v>
                </c:pt>
                <c:pt idx="1">
                  <c:v>1.3434443116164384E-2</c:v>
                </c:pt>
                <c:pt idx="2">
                  <c:v>2.1751003140547946E-2</c:v>
                </c:pt>
                <c:pt idx="3">
                  <c:v>3.2413259582191781E-2</c:v>
                </c:pt>
                <c:pt idx="4">
                  <c:v>4.9899360146027402E-2</c:v>
                </c:pt>
                <c:pt idx="5">
                  <c:v>6.0135126329863016E-2</c:v>
                </c:pt>
                <c:pt idx="6">
                  <c:v>7.570202073452055E-2</c:v>
                </c:pt>
                <c:pt idx="7">
                  <c:v>7.8260962280547949E-2</c:v>
                </c:pt>
                <c:pt idx="8">
                  <c:v>8.2312619728219183E-2</c:v>
                </c:pt>
                <c:pt idx="9">
                  <c:v>8.6364277175890403E-2</c:v>
                </c:pt>
                <c:pt idx="10">
                  <c:v>8.7856993077808226E-2</c:v>
                </c:pt>
                <c:pt idx="11">
                  <c:v>9.4680837200273968E-2</c:v>
                </c:pt>
                <c:pt idx="12">
                  <c:v>0.10896826083205478</c:v>
                </c:pt>
                <c:pt idx="13">
                  <c:v>0.11003448647616439</c:v>
                </c:pt>
                <c:pt idx="14">
                  <c:v>0.13775635322383561</c:v>
                </c:pt>
                <c:pt idx="15">
                  <c:v>0.13775635322383561</c:v>
                </c:pt>
                <c:pt idx="16">
                  <c:v>0.1556689440457534</c:v>
                </c:pt>
                <c:pt idx="17">
                  <c:v>0.15673516968986301</c:v>
                </c:pt>
                <c:pt idx="18">
                  <c:v>0.1627060332969863</c:v>
                </c:pt>
                <c:pt idx="19">
                  <c:v>0.16952987741972603</c:v>
                </c:pt>
                <c:pt idx="20">
                  <c:v>0.18232458514931507</c:v>
                </c:pt>
                <c:pt idx="21">
                  <c:v>0.20322260777479451</c:v>
                </c:pt>
                <c:pt idx="22">
                  <c:v>0.22028221808109588</c:v>
                </c:pt>
                <c:pt idx="23">
                  <c:v>0.23350341606849317</c:v>
                </c:pt>
                <c:pt idx="24">
                  <c:v>0.23456964171260272</c:v>
                </c:pt>
                <c:pt idx="25">
                  <c:v>0.24331269199479452</c:v>
                </c:pt>
                <c:pt idx="26">
                  <c:v>0.26271799871808216</c:v>
                </c:pt>
                <c:pt idx="27">
                  <c:v>0.28702794340465754</c:v>
                </c:pt>
                <c:pt idx="28">
                  <c:v>0.30899219167424657</c:v>
                </c:pt>
                <c:pt idx="29">
                  <c:v>0.31304384912191779</c:v>
                </c:pt>
                <c:pt idx="30">
                  <c:v>0.32285312504821917</c:v>
                </c:pt>
                <c:pt idx="31">
                  <c:v>0.34481737331753426</c:v>
                </c:pt>
                <c:pt idx="32">
                  <c:v>0.36699486671589043</c:v>
                </c:pt>
                <c:pt idx="33">
                  <c:v>0.38085580008986303</c:v>
                </c:pt>
                <c:pt idx="34">
                  <c:v>0.38853262472767119</c:v>
                </c:pt>
                <c:pt idx="35">
                  <c:v>0.40601872529178079</c:v>
                </c:pt>
                <c:pt idx="36">
                  <c:v>0.4232915807268493</c:v>
                </c:pt>
                <c:pt idx="37">
                  <c:v>0.44397635822328768</c:v>
                </c:pt>
                <c:pt idx="38">
                  <c:v>0.4618889490452055</c:v>
                </c:pt>
                <c:pt idx="39">
                  <c:v>0.46466113572000001</c:v>
                </c:pt>
                <c:pt idx="40">
                  <c:v>0.48982406092164382</c:v>
                </c:pt>
                <c:pt idx="41">
                  <c:v>0.51903864357150686</c:v>
                </c:pt>
                <c:pt idx="42">
                  <c:v>0.56723204268684935</c:v>
                </c:pt>
                <c:pt idx="43">
                  <c:v>0.65444930037835614</c:v>
                </c:pt>
                <c:pt idx="44">
                  <c:v>0.68728905021808218</c:v>
                </c:pt>
                <c:pt idx="45">
                  <c:v>0.75147583399589046</c:v>
                </c:pt>
                <c:pt idx="46">
                  <c:v>0.77194736636356165</c:v>
                </c:pt>
                <c:pt idx="47">
                  <c:v>0.80478711620328758</c:v>
                </c:pt>
                <c:pt idx="48">
                  <c:v>0.88646000054493146</c:v>
                </c:pt>
                <c:pt idx="49">
                  <c:v>0.96386798231013704</c:v>
                </c:pt>
                <c:pt idx="50">
                  <c:v>0.98327328903369859</c:v>
                </c:pt>
                <c:pt idx="51">
                  <c:v>1.0208044317076712</c:v>
                </c:pt>
                <c:pt idx="52">
                  <c:v>1.0909620790926027</c:v>
                </c:pt>
                <c:pt idx="53">
                  <c:v>1.1525899213243835</c:v>
                </c:pt>
                <c:pt idx="54">
                  <c:v>1.2583595052238357</c:v>
                </c:pt>
                <c:pt idx="55">
                  <c:v>1.3479224593323287</c:v>
                </c:pt>
                <c:pt idx="56">
                  <c:v>1.4306615693183562</c:v>
                </c:pt>
                <c:pt idx="57">
                  <c:v>1.550718576849315</c:v>
                </c:pt>
                <c:pt idx="58">
                  <c:v>1.6803716151778081</c:v>
                </c:pt>
                <c:pt idx="59">
                  <c:v>1.8157822719846577</c:v>
                </c:pt>
                <c:pt idx="60">
                  <c:v>2.1584671940139728</c:v>
                </c:pt>
                <c:pt idx="61">
                  <c:v>2.3194672662802742</c:v>
                </c:pt>
                <c:pt idx="62">
                  <c:v>2.4184130060572602</c:v>
                </c:pt>
                <c:pt idx="63">
                  <c:v>2.5971124240167121</c:v>
                </c:pt>
                <c:pt idx="64">
                  <c:v>2.769414488110959</c:v>
                </c:pt>
                <c:pt idx="65">
                  <c:v>3.0427947432706848</c:v>
                </c:pt>
                <c:pt idx="66">
                  <c:v>3.2519882146526027</c:v>
                </c:pt>
                <c:pt idx="67">
                  <c:v>3.3607432303556162</c:v>
                </c:pt>
                <c:pt idx="68">
                  <c:v>3.5238757539104109</c:v>
                </c:pt>
                <c:pt idx="69">
                  <c:v>3.6290056024235615</c:v>
                </c:pt>
                <c:pt idx="70">
                  <c:v>3.8424639763819175</c:v>
                </c:pt>
                <c:pt idx="71">
                  <c:v>4.1004905822657536</c:v>
                </c:pt>
                <c:pt idx="72">
                  <c:v>4.3205595552180824</c:v>
                </c:pt>
                <c:pt idx="73">
                  <c:v>4.6312577079230133</c:v>
                </c:pt>
                <c:pt idx="74">
                  <c:v>4.7206074169024657</c:v>
                </c:pt>
                <c:pt idx="75">
                  <c:v>4.8016405658578085</c:v>
                </c:pt>
                <c:pt idx="76">
                  <c:v>4.9315068493150687</c:v>
                </c:pt>
                <c:pt idx="77">
                  <c:v>0</c:v>
                </c:pt>
                <c:pt idx="78">
                  <c:v>2.9001337520821919E-2</c:v>
                </c:pt>
                <c:pt idx="79">
                  <c:v>4.9686115017260273E-2</c:v>
                </c:pt>
                <c:pt idx="80">
                  <c:v>6.7172215581369862E-2</c:v>
                </c:pt>
                <c:pt idx="81">
                  <c:v>8.0819903826575348E-2</c:v>
                </c:pt>
                <c:pt idx="82">
                  <c:v>8.4018580758904102E-2</c:v>
                </c:pt>
                <c:pt idx="83">
                  <c:v>9.2974876169863011E-2</c:v>
                </c:pt>
                <c:pt idx="84">
                  <c:v>0.11600535008328768</c:v>
                </c:pt>
                <c:pt idx="85">
                  <c:v>0.14799211940767124</c:v>
                </c:pt>
                <c:pt idx="86">
                  <c:v>0.1556689440457534</c:v>
                </c:pt>
                <c:pt idx="87">
                  <c:v>0.15972060149342465</c:v>
                </c:pt>
                <c:pt idx="88">
                  <c:v>0.17336828973863014</c:v>
                </c:pt>
                <c:pt idx="89">
                  <c:v>0.19362657697726027</c:v>
                </c:pt>
                <c:pt idx="90">
                  <c:v>0.22241466936931506</c:v>
                </c:pt>
                <c:pt idx="91">
                  <c:v>0.23371666119726026</c:v>
                </c:pt>
                <c:pt idx="92">
                  <c:v>0.23542262222794519</c:v>
                </c:pt>
                <c:pt idx="93">
                  <c:v>0.253335213049589</c:v>
                </c:pt>
                <c:pt idx="94">
                  <c:v>0.28212330544164382</c:v>
                </c:pt>
                <c:pt idx="95">
                  <c:v>0.30408755371123292</c:v>
                </c:pt>
                <c:pt idx="96">
                  <c:v>0.31304384912191779</c:v>
                </c:pt>
                <c:pt idx="97">
                  <c:v>0.32285312504821917</c:v>
                </c:pt>
                <c:pt idx="98">
                  <c:v>0.35483989437260272</c:v>
                </c:pt>
                <c:pt idx="99">
                  <c:v>0.3864001734394521</c:v>
                </c:pt>
                <c:pt idx="100">
                  <c:v>0.38874586985643833</c:v>
                </c:pt>
                <c:pt idx="101">
                  <c:v>0.40815117658</c:v>
                </c:pt>
                <c:pt idx="102">
                  <c:v>0.44482933873863012</c:v>
                </c:pt>
                <c:pt idx="103">
                  <c:v>0.45890351724136985</c:v>
                </c:pt>
                <c:pt idx="104">
                  <c:v>0.46722007726575338</c:v>
                </c:pt>
                <c:pt idx="105">
                  <c:v>0.51392076047945201</c:v>
                </c:pt>
                <c:pt idx="106">
                  <c:v>0.53396580258958903</c:v>
                </c:pt>
                <c:pt idx="107">
                  <c:v>0.5476134908345206</c:v>
                </c:pt>
                <c:pt idx="108">
                  <c:v>0.60838835255095891</c:v>
                </c:pt>
                <c:pt idx="109">
                  <c:v>0.62566120798630132</c:v>
                </c:pt>
                <c:pt idx="110">
                  <c:v>0.68494335380082194</c:v>
                </c:pt>
                <c:pt idx="111">
                  <c:v>0.7710943858482191</c:v>
                </c:pt>
                <c:pt idx="112">
                  <c:v>0.95448519664164388</c:v>
                </c:pt>
                <c:pt idx="113">
                  <c:v>1.0758216749457534</c:v>
                </c:pt>
                <c:pt idx="114">
                  <c:v>1.1869223870660275</c:v>
                </c:pt>
                <c:pt idx="115">
                  <c:v>1.2526018867454796</c:v>
                </c:pt>
                <c:pt idx="116">
                  <c:v>1.3743648553071233</c:v>
                </c:pt>
                <c:pt idx="117">
                  <c:v>1.4204258031345205</c:v>
                </c:pt>
                <c:pt idx="118">
                  <c:v>1.5234232003591779</c:v>
                </c:pt>
                <c:pt idx="119">
                  <c:v>1.6686431330923288</c:v>
                </c:pt>
                <c:pt idx="120">
                  <c:v>1.8012816032243835</c:v>
                </c:pt>
                <c:pt idx="121">
                  <c:v>1.9597227339446575</c:v>
                </c:pt>
                <c:pt idx="122">
                  <c:v>2.0341452839063012</c:v>
                </c:pt>
                <c:pt idx="123">
                  <c:v>2.2646632681712329</c:v>
                </c:pt>
                <c:pt idx="124">
                  <c:v>2.6075614353293153</c:v>
                </c:pt>
                <c:pt idx="125">
                  <c:v>2.7387071895594519</c:v>
                </c:pt>
                <c:pt idx="126">
                  <c:v>3.1101802039808217</c:v>
                </c:pt>
                <c:pt idx="127">
                  <c:v>3.3500809739142468</c:v>
                </c:pt>
                <c:pt idx="128">
                  <c:v>3.6189830813684929</c:v>
                </c:pt>
                <c:pt idx="129">
                  <c:v>3.7548202284328767</c:v>
                </c:pt>
                <c:pt idx="130">
                  <c:v>4.0011183522312326</c:v>
                </c:pt>
                <c:pt idx="131">
                  <c:v>4.1879210850860273</c:v>
                </c:pt>
                <c:pt idx="132">
                  <c:v>4.3764297789715068</c:v>
                </c:pt>
                <c:pt idx="133">
                  <c:v>4.5286868009558905</c:v>
                </c:pt>
                <c:pt idx="134">
                  <c:v>4.6457583766832871</c:v>
                </c:pt>
                <c:pt idx="135">
                  <c:v>4.7596312754783563</c:v>
                </c:pt>
                <c:pt idx="136">
                  <c:v>4.8615624470589038</c:v>
                </c:pt>
                <c:pt idx="137">
                  <c:v>4.9315068493150687</c:v>
                </c:pt>
                <c:pt idx="138">
                  <c:v>0</c:v>
                </c:pt>
                <c:pt idx="139">
                  <c:v>1.0012610068654795</c:v>
                </c:pt>
                <c:pt idx="140">
                  <c:v>1.0012610068654795</c:v>
                </c:pt>
                <c:pt idx="141">
                  <c:v>1.2679046808142467</c:v>
                </c:pt>
                <c:pt idx="142">
                  <c:v>1.5444639643038356</c:v>
                </c:pt>
                <c:pt idx="143">
                  <c:v>1.8682301714753424</c:v>
                </c:pt>
                <c:pt idx="144">
                  <c:v>1.9997197762520547</c:v>
                </c:pt>
                <c:pt idx="145">
                  <c:v>2.0005820031687671</c:v>
                </c:pt>
                <c:pt idx="146">
                  <c:v>2.0057553646682194</c:v>
                </c:pt>
                <c:pt idx="147">
                  <c:v>2.0176109847709589</c:v>
                </c:pt>
                <c:pt idx="148">
                  <c:v>2.0311910587068494</c:v>
                </c:pt>
                <c:pt idx="149">
                  <c:v>2.0518845047046574</c:v>
                </c:pt>
                <c:pt idx="150">
                  <c:v>2.0824935602427397</c:v>
                </c:pt>
                <c:pt idx="151">
                  <c:v>2.1167670801764387</c:v>
                </c:pt>
                <c:pt idx="152">
                  <c:v>2.1570761885260277</c:v>
                </c:pt>
                <c:pt idx="153">
                  <c:v>2.2001875343542467</c:v>
                </c:pt>
                <c:pt idx="154">
                  <c:v>2.2448077772868493</c:v>
                </c:pt>
                <c:pt idx="155">
                  <c:v>2.3002058566764383</c:v>
                </c:pt>
                <c:pt idx="156">
                  <c:v>2.3484905640041096</c:v>
                </c:pt>
                <c:pt idx="157">
                  <c:v>2.4211331817252058</c:v>
                </c:pt>
                <c:pt idx="158">
                  <c:v>2.5023980686117806</c:v>
                </c:pt>
                <c:pt idx="159">
                  <c:v>3.0037830205964382</c:v>
                </c:pt>
                <c:pt idx="160">
                  <c:v>3.0037830205964382</c:v>
                </c:pt>
                <c:pt idx="161">
                  <c:v>3.0100341657416441</c:v>
                </c:pt>
                <c:pt idx="162">
                  <c:v>3.0266320338854791</c:v>
                </c:pt>
                <c:pt idx="163">
                  <c:v>3.0509899442786299</c:v>
                </c:pt>
                <c:pt idx="164">
                  <c:v>3.0727611739219181</c:v>
                </c:pt>
                <c:pt idx="165">
                  <c:v>3.1074658073139725</c:v>
                </c:pt>
                <c:pt idx="166">
                  <c:v>3.1531638338920547</c:v>
                </c:pt>
                <c:pt idx="167">
                  <c:v>3.2217108737591782</c:v>
                </c:pt>
                <c:pt idx="168">
                  <c:v>3.2715044781909586</c:v>
                </c:pt>
                <c:pt idx="169">
                  <c:v>3.3413448584331511</c:v>
                </c:pt>
                <c:pt idx="170">
                  <c:v>3.4228253020487669</c:v>
                </c:pt>
                <c:pt idx="171">
                  <c:v>3.4937434659367121</c:v>
                </c:pt>
                <c:pt idx="172">
                  <c:v>3.7843139368202738</c:v>
                </c:pt>
                <c:pt idx="173">
                  <c:v>4.0005173361498629</c:v>
                </c:pt>
                <c:pt idx="174">
                  <c:v>4.0020262332539724</c:v>
                </c:pt>
                <c:pt idx="175">
                  <c:v>4.0164685341065756</c:v>
                </c:pt>
                <c:pt idx="176">
                  <c:v>4.0382397637498633</c:v>
                </c:pt>
                <c:pt idx="177">
                  <c:v>4.0647532414342464</c:v>
                </c:pt>
                <c:pt idx="178">
                  <c:v>4.0876022547232882</c:v>
                </c:pt>
                <c:pt idx="179">
                  <c:v>4.1020445555758904</c:v>
                </c:pt>
                <c:pt idx="180">
                  <c:v>4.1322224976558903</c:v>
                </c:pt>
                <c:pt idx="181">
                  <c:v>4.1636937801106848</c:v>
                </c:pt>
                <c:pt idx="182">
                  <c:v>4.1835249991917802</c:v>
                </c:pt>
                <c:pt idx="183">
                  <c:v>4.2100384768761643</c:v>
                </c:pt>
                <c:pt idx="184">
                  <c:v>4.2369830680189038</c:v>
                </c:pt>
                <c:pt idx="185">
                  <c:v>4.2850522186175342</c:v>
                </c:pt>
                <c:pt idx="186">
                  <c:v>4.3525214748391781</c:v>
                </c:pt>
                <c:pt idx="187">
                  <c:v>4.5195779399243836</c:v>
                </c:pt>
                <c:pt idx="188">
                  <c:v>4.567647090523014</c:v>
                </c:pt>
                <c:pt idx="189">
                  <c:v>4.7497925266482186</c:v>
                </c:pt>
                <c:pt idx="190">
                  <c:v>4.9142623109838359</c:v>
                </c:pt>
                <c:pt idx="191">
                  <c:v>4.9315068493150687</c:v>
                </c:pt>
                <c:pt idx="192">
                  <c:v>0</c:v>
                </c:pt>
                <c:pt idx="193">
                  <c:v>0.50246273563041099</c:v>
                </c:pt>
                <c:pt idx="194">
                  <c:v>0.50246273563041099</c:v>
                </c:pt>
                <c:pt idx="195">
                  <c:v>0.658525807529315</c:v>
                </c:pt>
                <c:pt idx="196">
                  <c:v>0.8104933015745206</c:v>
                </c:pt>
                <c:pt idx="197">
                  <c:v>1.0032010174276713</c:v>
                </c:pt>
                <c:pt idx="198">
                  <c:v>1.0051410279901372</c:v>
                </c:pt>
                <c:pt idx="199">
                  <c:v>1.0314389489454794</c:v>
                </c:pt>
                <c:pt idx="200">
                  <c:v>1.0801547697315068</c:v>
                </c:pt>
                <c:pt idx="201">
                  <c:v>1.1515040470775342</c:v>
                </c:pt>
                <c:pt idx="202">
                  <c:v>1.2157399523619179</c:v>
                </c:pt>
                <c:pt idx="203">
                  <c:v>1.2914003642909588</c:v>
                </c:pt>
                <c:pt idx="204">
                  <c:v>1.505017082870685</c:v>
                </c:pt>
                <c:pt idx="205">
                  <c:v>1.5056637530580823</c:v>
                </c:pt>
                <c:pt idx="206">
                  <c:v>1.5160104760569861</c:v>
                </c:pt>
                <c:pt idx="207">
                  <c:v>1.5489906556158903</c:v>
                </c:pt>
                <c:pt idx="208">
                  <c:v>1.588006423590411</c:v>
                </c:pt>
                <c:pt idx="209">
                  <c:v>1.6048198484635618</c:v>
                </c:pt>
                <c:pt idx="210">
                  <c:v>1.6438356164383561</c:v>
                </c:pt>
                <c:pt idx="211">
                  <c:v>1.6960003448906849</c:v>
                </c:pt>
                <c:pt idx="212">
                  <c:v>1.7360938965112329</c:v>
                </c:pt>
                <c:pt idx="213">
                  <c:v>1.8244721554594521</c:v>
                </c:pt>
                <c:pt idx="214">
                  <c:v>2.0033842406476712</c:v>
                </c:pt>
                <c:pt idx="215">
                  <c:v>2.0064020348556162</c:v>
                </c:pt>
                <c:pt idx="216">
                  <c:v>2.0178265415000003</c:v>
                </c:pt>
                <c:pt idx="217">
                  <c:v>2.056195639287397</c:v>
                </c:pt>
                <c:pt idx="218">
                  <c:v>2.0844335708049315</c:v>
                </c:pt>
                <c:pt idx="219">
                  <c:v>2.1335805050493151</c:v>
                </c:pt>
                <c:pt idx="220">
                  <c:v>2.1818652123772604</c:v>
                </c:pt>
                <c:pt idx="221">
                  <c:v>2.2279943524136989</c:v>
                </c:pt>
                <c:pt idx="222">
                  <c:v>2.3390060679219178</c:v>
                </c:pt>
                <c:pt idx="223">
                  <c:v>2.5054158628197261</c:v>
                </c:pt>
                <c:pt idx="224">
                  <c:v>2.5149003589019179</c:v>
                </c:pt>
                <c:pt idx="225">
                  <c:v>2.5286959895671233</c:v>
                </c:pt>
                <c:pt idx="226">
                  <c:v>2.5414138365865755</c:v>
                </c:pt>
                <c:pt idx="227">
                  <c:v>2.5677117575419177</c:v>
                </c:pt>
                <c:pt idx="228">
                  <c:v>2.5741784594161645</c:v>
                </c:pt>
                <c:pt idx="229">
                  <c:v>2.5748251296035618</c:v>
                </c:pt>
                <c:pt idx="230">
                  <c:v>2.5909918842890409</c:v>
                </c:pt>
                <c:pt idx="231">
                  <c:v>2.6073741957038354</c:v>
                </c:pt>
                <c:pt idx="232">
                  <c:v>2.6259120744101367</c:v>
                </c:pt>
              </c:numCache>
            </c:numRef>
          </c:xVal>
          <c:yVal>
            <c:numRef>
              <c:f>Sheet1!$C$2:$C$234</c:f>
              <c:numCache>
                <c:formatCode>General</c:formatCode>
                <c:ptCount val="233"/>
                <c:pt idx="77">
                  <c:v>100.04422821759999</c:v>
                </c:pt>
                <c:pt idx="78">
                  <c:v>99.159663865499994</c:v>
                </c:pt>
                <c:pt idx="79">
                  <c:v>98.673153471899994</c:v>
                </c:pt>
                <c:pt idx="80">
                  <c:v>98.164528969499997</c:v>
                </c:pt>
                <c:pt idx="81">
                  <c:v>97.777532065499997</c:v>
                </c:pt>
                <c:pt idx="82">
                  <c:v>83.856700575000005</c:v>
                </c:pt>
                <c:pt idx="83">
                  <c:v>82.972136222900005</c:v>
                </c:pt>
                <c:pt idx="84">
                  <c:v>82.706766917300001</c:v>
                </c:pt>
                <c:pt idx="85">
                  <c:v>82.363998230899995</c:v>
                </c:pt>
                <c:pt idx="86">
                  <c:v>82.098628925300005</c:v>
                </c:pt>
                <c:pt idx="87">
                  <c:v>79.467049977900004</c:v>
                </c:pt>
                <c:pt idx="88">
                  <c:v>78.195488721800004</c:v>
                </c:pt>
                <c:pt idx="89">
                  <c:v>76.901813356900007</c:v>
                </c:pt>
                <c:pt idx="90">
                  <c:v>76.227333038500007</c:v>
                </c:pt>
                <c:pt idx="91">
                  <c:v>76.105705440099996</c:v>
                </c:pt>
                <c:pt idx="92">
                  <c:v>74.977885891200003</c:v>
                </c:pt>
                <c:pt idx="93">
                  <c:v>73.8279522335</c:v>
                </c:pt>
                <c:pt idx="94">
                  <c:v>72.788589119899996</c:v>
                </c:pt>
                <c:pt idx="95">
                  <c:v>72.390535161399995</c:v>
                </c:pt>
                <c:pt idx="96">
                  <c:v>71.2958867758</c:v>
                </c:pt>
                <c:pt idx="97">
                  <c:v>70.566121185300005</c:v>
                </c:pt>
                <c:pt idx="98">
                  <c:v>69.493586908400005</c:v>
                </c:pt>
                <c:pt idx="99">
                  <c:v>68.951791242799999</c:v>
                </c:pt>
                <c:pt idx="100">
                  <c:v>68.321539142000006</c:v>
                </c:pt>
                <c:pt idx="101">
                  <c:v>67.536488279500006</c:v>
                </c:pt>
                <c:pt idx="102">
                  <c:v>66.762494471500005</c:v>
                </c:pt>
                <c:pt idx="103">
                  <c:v>66.640866873099995</c:v>
                </c:pt>
                <c:pt idx="104">
                  <c:v>65.933215391399997</c:v>
                </c:pt>
                <c:pt idx="105">
                  <c:v>64.307828394500007</c:v>
                </c:pt>
                <c:pt idx="106">
                  <c:v>63.8655462185</c:v>
                </c:pt>
                <c:pt idx="107">
                  <c:v>63.235294117599999</c:v>
                </c:pt>
                <c:pt idx="108">
                  <c:v>61.554621848700002</c:v>
                </c:pt>
                <c:pt idx="109">
                  <c:v>61.090225563899999</c:v>
                </c:pt>
                <c:pt idx="110">
                  <c:v>59.697036709400003</c:v>
                </c:pt>
                <c:pt idx="111">
                  <c:v>57.695709862900003</c:v>
                </c:pt>
                <c:pt idx="112">
                  <c:v>53.792569659400002</c:v>
                </c:pt>
                <c:pt idx="113">
                  <c:v>51.348960636900003</c:v>
                </c:pt>
                <c:pt idx="114">
                  <c:v>49.1154356479</c:v>
                </c:pt>
                <c:pt idx="115">
                  <c:v>48.208757187099998</c:v>
                </c:pt>
                <c:pt idx="116">
                  <c:v>46.384343211000001</c:v>
                </c:pt>
                <c:pt idx="117">
                  <c:v>45.731977001300002</c:v>
                </c:pt>
                <c:pt idx="118">
                  <c:v>44.438301636399999</c:v>
                </c:pt>
                <c:pt idx="119">
                  <c:v>42.724458204299999</c:v>
                </c:pt>
                <c:pt idx="120">
                  <c:v>41.287041132200002</c:v>
                </c:pt>
                <c:pt idx="121">
                  <c:v>39.661654135299997</c:v>
                </c:pt>
                <c:pt idx="122">
                  <c:v>38.976116762499998</c:v>
                </c:pt>
                <c:pt idx="123">
                  <c:v>36.444051304699997</c:v>
                </c:pt>
                <c:pt idx="124">
                  <c:v>33.502874834099998</c:v>
                </c:pt>
                <c:pt idx="125">
                  <c:v>32.485625829299998</c:v>
                </c:pt>
                <c:pt idx="126">
                  <c:v>29.489164086700001</c:v>
                </c:pt>
                <c:pt idx="127">
                  <c:v>27.852720035400001</c:v>
                </c:pt>
                <c:pt idx="128">
                  <c:v>26.2936753649</c:v>
                </c:pt>
                <c:pt idx="129">
                  <c:v>25.2432551968</c:v>
                </c:pt>
                <c:pt idx="130">
                  <c:v>23.783724015899999</c:v>
                </c:pt>
                <c:pt idx="131">
                  <c:v>22.7111897391</c:v>
                </c:pt>
                <c:pt idx="132">
                  <c:v>21.395400265399999</c:v>
                </c:pt>
                <c:pt idx="133">
                  <c:v>20.322865988499998</c:v>
                </c:pt>
                <c:pt idx="134">
                  <c:v>19.935869084499998</c:v>
                </c:pt>
                <c:pt idx="135">
                  <c:v>19.327731092400001</c:v>
                </c:pt>
                <c:pt idx="136">
                  <c:v>18.597965502000001</c:v>
                </c:pt>
                <c:pt idx="137">
                  <c:v>17.8903140203</c:v>
                </c:pt>
              </c:numCache>
            </c:numRef>
          </c:yVal>
          <c:smooth val="0"/>
          <c:extLst>
            <c:ext xmlns:c16="http://schemas.microsoft.com/office/drawing/2014/chart" uri="{C3380CC4-5D6E-409C-BE32-E72D297353CC}">
              <c16:uniqueId val="{00000001-E4B5-4D2E-876D-A8375C7E5374}"/>
            </c:ext>
          </c:extLst>
        </c:ser>
        <c:ser>
          <c:idx val="2"/>
          <c:order val="2"/>
          <c:tx>
            <c:strRef>
              <c:f>Sheet1!$D$1</c:f>
              <c:strCache>
                <c:ptCount val="1"/>
                <c:pt idx="0">
                  <c:v>Zoledronic Acid</c:v>
                </c:pt>
              </c:strCache>
            </c:strRef>
          </c:tx>
          <c:spPr>
            <a:ln>
              <a:solidFill>
                <a:srgbClr val="7693CC"/>
              </a:solidFill>
            </a:ln>
          </c:spPr>
          <c:marker>
            <c:symbol val="none"/>
          </c:marker>
          <c:xVal>
            <c:numRef>
              <c:f>Sheet1!$A$2:$A$234</c:f>
              <c:numCache>
                <c:formatCode>General</c:formatCode>
                <c:ptCount val="233"/>
                <c:pt idx="0">
                  <c:v>0</c:v>
                </c:pt>
                <c:pt idx="1">
                  <c:v>1.3434443116164384E-2</c:v>
                </c:pt>
                <c:pt idx="2">
                  <c:v>2.1751003140547946E-2</c:v>
                </c:pt>
                <c:pt idx="3">
                  <c:v>3.2413259582191781E-2</c:v>
                </c:pt>
                <c:pt idx="4">
                  <c:v>4.9899360146027402E-2</c:v>
                </c:pt>
                <c:pt idx="5">
                  <c:v>6.0135126329863016E-2</c:v>
                </c:pt>
                <c:pt idx="6">
                  <c:v>7.570202073452055E-2</c:v>
                </c:pt>
                <c:pt idx="7">
                  <c:v>7.8260962280547949E-2</c:v>
                </c:pt>
                <c:pt idx="8">
                  <c:v>8.2312619728219183E-2</c:v>
                </c:pt>
                <c:pt idx="9">
                  <c:v>8.6364277175890403E-2</c:v>
                </c:pt>
                <c:pt idx="10">
                  <c:v>8.7856993077808226E-2</c:v>
                </c:pt>
                <c:pt idx="11">
                  <c:v>9.4680837200273968E-2</c:v>
                </c:pt>
                <c:pt idx="12">
                  <c:v>0.10896826083205478</c:v>
                </c:pt>
                <c:pt idx="13">
                  <c:v>0.11003448647616439</c:v>
                </c:pt>
                <c:pt idx="14">
                  <c:v>0.13775635322383561</c:v>
                </c:pt>
                <c:pt idx="15">
                  <c:v>0.13775635322383561</c:v>
                </c:pt>
                <c:pt idx="16">
                  <c:v>0.1556689440457534</c:v>
                </c:pt>
                <c:pt idx="17">
                  <c:v>0.15673516968986301</c:v>
                </c:pt>
                <c:pt idx="18">
                  <c:v>0.1627060332969863</c:v>
                </c:pt>
                <c:pt idx="19">
                  <c:v>0.16952987741972603</c:v>
                </c:pt>
                <c:pt idx="20">
                  <c:v>0.18232458514931507</c:v>
                </c:pt>
                <c:pt idx="21">
                  <c:v>0.20322260777479451</c:v>
                </c:pt>
                <c:pt idx="22">
                  <c:v>0.22028221808109588</c:v>
                </c:pt>
                <c:pt idx="23">
                  <c:v>0.23350341606849317</c:v>
                </c:pt>
                <c:pt idx="24">
                  <c:v>0.23456964171260272</c:v>
                </c:pt>
                <c:pt idx="25">
                  <c:v>0.24331269199479452</c:v>
                </c:pt>
                <c:pt idx="26">
                  <c:v>0.26271799871808216</c:v>
                </c:pt>
                <c:pt idx="27">
                  <c:v>0.28702794340465754</c:v>
                </c:pt>
                <c:pt idx="28">
                  <c:v>0.30899219167424657</c:v>
                </c:pt>
                <c:pt idx="29">
                  <c:v>0.31304384912191779</c:v>
                </c:pt>
                <c:pt idx="30">
                  <c:v>0.32285312504821917</c:v>
                </c:pt>
                <c:pt idx="31">
                  <c:v>0.34481737331753426</c:v>
                </c:pt>
                <c:pt idx="32">
                  <c:v>0.36699486671589043</c:v>
                </c:pt>
                <c:pt idx="33">
                  <c:v>0.38085580008986303</c:v>
                </c:pt>
                <c:pt idx="34">
                  <c:v>0.38853262472767119</c:v>
                </c:pt>
                <c:pt idx="35">
                  <c:v>0.40601872529178079</c:v>
                </c:pt>
                <c:pt idx="36">
                  <c:v>0.4232915807268493</c:v>
                </c:pt>
                <c:pt idx="37">
                  <c:v>0.44397635822328768</c:v>
                </c:pt>
                <c:pt idx="38">
                  <c:v>0.4618889490452055</c:v>
                </c:pt>
                <c:pt idx="39">
                  <c:v>0.46466113572000001</c:v>
                </c:pt>
                <c:pt idx="40">
                  <c:v>0.48982406092164382</c:v>
                </c:pt>
                <c:pt idx="41">
                  <c:v>0.51903864357150686</c:v>
                </c:pt>
                <c:pt idx="42">
                  <c:v>0.56723204268684935</c:v>
                </c:pt>
                <c:pt idx="43">
                  <c:v>0.65444930037835614</c:v>
                </c:pt>
                <c:pt idx="44">
                  <c:v>0.68728905021808218</c:v>
                </c:pt>
                <c:pt idx="45">
                  <c:v>0.75147583399589046</c:v>
                </c:pt>
                <c:pt idx="46">
                  <c:v>0.77194736636356165</c:v>
                </c:pt>
                <c:pt idx="47">
                  <c:v>0.80478711620328758</c:v>
                </c:pt>
                <c:pt idx="48">
                  <c:v>0.88646000054493146</c:v>
                </c:pt>
                <c:pt idx="49">
                  <c:v>0.96386798231013704</c:v>
                </c:pt>
                <c:pt idx="50">
                  <c:v>0.98327328903369859</c:v>
                </c:pt>
                <c:pt idx="51">
                  <c:v>1.0208044317076712</c:v>
                </c:pt>
                <c:pt idx="52">
                  <c:v>1.0909620790926027</c:v>
                </c:pt>
                <c:pt idx="53">
                  <c:v>1.1525899213243835</c:v>
                </c:pt>
                <c:pt idx="54">
                  <c:v>1.2583595052238357</c:v>
                </c:pt>
                <c:pt idx="55">
                  <c:v>1.3479224593323287</c:v>
                </c:pt>
                <c:pt idx="56">
                  <c:v>1.4306615693183562</c:v>
                </c:pt>
                <c:pt idx="57">
                  <c:v>1.550718576849315</c:v>
                </c:pt>
                <c:pt idx="58">
                  <c:v>1.6803716151778081</c:v>
                </c:pt>
                <c:pt idx="59">
                  <c:v>1.8157822719846577</c:v>
                </c:pt>
                <c:pt idx="60">
                  <c:v>2.1584671940139728</c:v>
                </c:pt>
                <c:pt idx="61">
                  <c:v>2.3194672662802742</c:v>
                </c:pt>
                <c:pt idx="62">
                  <c:v>2.4184130060572602</c:v>
                </c:pt>
                <c:pt idx="63">
                  <c:v>2.5971124240167121</c:v>
                </c:pt>
                <c:pt idx="64">
                  <c:v>2.769414488110959</c:v>
                </c:pt>
                <c:pt idx="65">
                  <c:v>3.0427947432706848</c:v>
                </c:pt>
                <c:pt idx="66">
                  <c:v>3.2519882146526027</c:v>
                </c:pt>
                <c:pt idx="67">
                  <c:v>3.3607432303556162</c:v>
                </c:pt>
                <c:pt idx="68">
                  <c:v>3.5238757539104109</c:v>
                </c:pt>
                <c:pt idx="69">
                  <c:v>3.6290056024235615</c:v>
                </c:pt>
                <c:pt idx="70">
                  <c:v>3.8424639763819175</c:v>
                </c:pt>
                <c:pt idx="71">
                  <c:v>4.1004905822657536</c:v>
                </c:pt>
                <c:pt idx="72">
                  <c:v>4.3205595552180824</c:v>
                </c:pt>
                <c:pt idx="73">
                  <c:v>4.6312577079230133</c:v>
                </c:pt>
                <c:pt idx="74">
                  <c:v>4.7206074169024657</c:v>
                </c:pt>
                <c:pt idx="75">
                  <c:v>4.8016405658578085</c:v>
                </c:pt>
                <c:pt idx="76">
                  <c:v>4.9315068493150687</c:v>
                </c:pt>
                <c:pt idx="77">
                  <c:v>0</c:v>
                </c:pt>
                <c:pt idx="78">
                  <c:v>2.9001337520821919E-2</c:v>
                </c:pt>
                <c:pt idx="79">
                  <c:v>4.9686115017260273E-2</c:v>
                </c:pt>
                <c:pt idx="80">
                  <c:v>6.7172215581369862E-2</c:v>
                </c:pt>
                <c:pt idx="81">
                  <c:v>8.0819903826575348E-2</c:v>
                </c:pt>
                <c:pt idx="82">
                  <c:v>8.4018580758904102E-2</c:v>
                </c:pt>
                <c:pt idx="83">
                  <c:v>9.2974876169863011E-2</c:v>
                </c:pt>
                <c:pt idx="84">
                  <c:v>0.11600535008328768</c:v>
                </c:pt>
                <c:pt idx="85">
                  <c:v>0.14799211940767124</c:v>
                </c:pt>
                <c:pt idx="86">
                  <c:v>0.1556689440457534</c:v>
                </c:pt>
                <c:pt idx="87">
                  <c:v>0.15972060149342465</c:v>
                </c:pt>
                <c:pt idx="88">
                  <c:v>0.17336828973863014</c:v>
                </c:pt>
                <c:pt idx="89">
                  <c:v>0.19362657697726027</c:v>
                </c:pt>
                <c:pt idx="90">
                  <c:v>0.22241466936931506</c:v>
                </c:pt>
                <c:pt idx="91">
                  <c:v>0.23371666119726026</c:v>
                </c:pt>
                <c:pt idx="92">
                  <c:v>0.23542262222794519</c:v>
                </c:pt>
                <c:pt idx="93">
                  <c:v>0.253335213049589</c:v>
                </c:pt>
                <c:pt idx="94">
                  <c:v>0.28212330544164382</c:v>
                </c:pt>
                <c:pt idx="95">
                  <c:v>0.30408755371123292</c:v>
                </c:pt>
                <c:pt idx="96">
                  <c:v>0.31304384912191779</c:v>
                </c:pt>
                <c:pt idx="97">
                  <c:v>0.32285312504821917</c:v>
                </c:pt>
                <c:pt idx="98">
                  <c:v>0.35483989437260272</c:v>
                </c:pt>
                <c:pt idx="99">
                  <c:v>0.3864001734394521</c:v>
                </c:pt>
                <c:pt idx="100">
                  <c:v>0.38874586985643833</c:v>
                </c:pt>
                <c:pt idx="101">
                  <c:v>0.40815117658</c:v>
                </c:pt>
                <c:pt idx="102">
                  <c:v>0.44482933873863012</c:v>
                </c:pt>
                <c:pt idx="103">
                  <c:v>0.45890351724136985</c:v>
                </c:pt>
                <c:pt idx="104">
                  <c:v>0.46722007726575338</c:v>
                </c:pt>
                <c:pt idx="105">
                  <c:v>0.51392076047945201</c:v>
                </c:pt>
                <c:pt idx="106">
                  <c:v>0.53396580258958903</c:v>
                </c:pt>
                <c:pt idx="107">
                  <c:v>0.5476134908345206</c:v>
                </c:pt>
                <c:pt idx="108">
                  <c:v>0.60838835255095891</c:v>
                </c:pt>
                <c:pt idx="109">
                  <c:v>0.62566120798630132</c:v>
                </c:pt>
                <c:pt idx="110">
                  <c:v>0.68494335380082194</c:v>
                </c:pt>
                <c:pt idx="111">
                  <c:v>0.7710943858482191</c:v>
                </c:pt>
                <c:pt idx="112">
                  <c:v>0.95448519664164388</c:v>
                </c:pt>
                <c:pt idx="113">
                  <c:v>1.0758216749457534</c:v>
                </c:pt>
                <c:pt idx="114">
                  <c:v>1.1869223870660275</c:v>
                </c:pt>
                <c:pt idx="115">
                  <c:v>1.2526018867454796</c:v>
                </c:pt>
                <c:pt idx="116">
                  <c:v>1.3743648553071233</c:v>
                </c:pt>
                <c:pt idx="117">
                  <c:v>1.4204258031345205</c:v>
                </c:pt>
                <c:pt idx="118">
                  <c:v>1.5234232003591779</c:v>
                </c:pt>
                <c:pt idx="119">
                  <c:v>1.6686431330923288</c:v>
                </c:pt>
                <c:pt idx="120">
                  <c:v>1.8012816032243835</c:v>
                </c:pt>
                <c:pt idx="121">
                  <c:v>1.9597227339446575</c:v>
                </c:pt>
                <c:pt idx="122">
                  <c:v>2.0341452839063012</c:v>
                </c:pt>
                <c:pt idx="123">
                  <c:v>2.2646632681712329</c:v>
                </c:pt>
                <c:pt idx="124">
                  <c:v>2.6075614353293153</c:v>
                </c:pt>
                <c:pt idx="125">
                  <c:v>2.7387071895594519</c:v>
                </c:pt>
                <c:pt idx="126">
                  <c:v>3.1101802039808217</c:v>
                </c:pt>
                <c:pt idx="127">
                  <c:v>3.3500809739142468</c:v>
                </c:pt>
                <c:pt idx="128">
                  <c:v>3.6189830813684929</c:v>
                </c:pt>
                <c:pt idx="129">
                  <c:v>3.7548202284328767</c:v>
                </c:pt>
                <c:pt idx="130">
                  <c:v>4.0011183522312326</c:v>
                </c:pt>
                <c:pt idx="131">
                  <c:v>4.1879210850860273</c:v>
                </c:pt>
                <c:pt idx="132">
                  <c:v>4.3764297789715068</c:v>
                </c:pt>
                <c:pt idx="133">
                  <c:v>4.5286868009558905</c:v>
                </c:pt>
                <c:pt idx="134">
                  <c:v>4.6457583766832871</c:v>
                </c:pt>
                <c:pt idx="135">
                  <c:v>4.7596312754783563</c:v>
                </c:pt>
                <c:pt idx="136">
                  <c:v>4.8615624470589038</c:v>
                </c:pt>
                <c:pt idx="137">
                  <c:v>4.9315068493150687</c:v>
                </c:pt>
                <c:pt idx="138">
                  <c:v>0</c:v>
                </c:pt>
                <c:pt idx="139">
                  <c:v>1.0012610068654795</c:v>
                </c:pt>
                <c:pt idx="140">
                  <c:v>1.0012610068654795</c:v>
                </c:pt>
                <c:pt idx="141">
                  <c:v>1.2679046808142467</c:v>
                </c:pt>
                <c:pt idx="142">
                  <c:v>1.5444639643038356</c:v>
                </c:pt>
                <c:pt idx="143">
                  <c:v>1.8682301714753424</c:v>
                </c:pt>
                <c:pt idx="144">
                  <c:v>1.9997197762520547</c:v>
                </c:pt>
                <c:pt idx="145">
                  <c:v>2.0005820031687671</c:v>
                </c:pt>
                <c:pt idx="146">
                  <c:v>2.0057553646682194</c:v>
                </c:pt>
                <c:pt idx="147">
                  <c:v>2.0176109847709589</c:v>
                </c:pt>
                <c:pt idx="148">
                  <c:v>2.0311910587068494</c:v>
                </c:pt>
                <c:pt idx="149">
                  <c:v>2.0518845047046574</c:v>
                </c:pt>
                <c:pt idx="150">
                  <c:v>2.0824935602427397</c:v>
                </c:pt>
                <c:pt idx="151">
                  <c:v>2.1167670801764387</c:v>
                </c:pt>
                <c:pt idx="152">
                  <c:v>2.1570761885260277</c:v>
                </c:pt>
                <c:pt idx="153">
                  <c:v>2.2001875343542467</c:v>
                </c:pt>
                <c:pt idx="154">
                  <c:v>2.2448077772868493</c:v>
                </c:pt>
                <c:pt idx="155">
                  <c:v>2.3002058566764383</c:v>
                </c:pt>
                <c:pt idx="156">
                  <c:v>2.3484905640041096</c:v>
                </c:pt>
                <c:pt idx="157">
                  <c:v>2.4211331817252058</c:v>
                </c:pt>
                <c:pt idx="158">
                  <c:v>2.5023980686117806</c:v>
                </c:pt>
                <c:pt idx="159">
                  <c:v>3.0037830205964382</c:v>
                </c:pt>
                <c:pt idx="160">
                  <c:v>3.0037830205964382</c:v>
                </c:pt>
                <c:pt idx="161">
                  <c:v>3.0100341657416441</c:v>
                </c:pt>
                <c:pt idx="162">
                  <c:v>3.0266320338854791</c:v>
                </c:pt>
                <c:pt idx="163">
                  <c:v>3.0509899442786299</c:v>
                </c:pt>
                <c:pt idx="164">
                  <c:v>3.0727611739219181</c:v>
                </c:pt>
                <c:pt idx="165">
                  <c:v>3.1074658073139725</c:v>
                </c:pt>
                <c:pt idx="166">
                  <c:v>3.1531638338920547</c:v>
                </c:pt>
                <c:pt idx="167">
                  <c:v>3.2217108737591782</c:v>
                </c:pt>
                <c:pt idx="168">
                  <c:v>3.2715044781909586</c:v>
                </c:pt>
                <c:pt idx="169">
                  <c:v>3.3413448584331511</c:v>
                </c:pt>
                <c:pt idx="170">
                  <c:v>3.4228253020487669</c:v>
                </c:pt>
                <c:pt idx="171">
                  <c:v>3.4937434659367121</c:v>
                </c:pt>
                <c:pt idx="172">
                  <c:v>3.7843139368202738</c:v>
                </c:pt>
                <c:pt idx="173">
                  <c:v>4.0005173361498629</c:v>
                </c:pt>
                <c:pt idx="174">
                  <c:v>4.0020262332539724</c:v>
                </c:pt>
                <c:pt idx="175">
                  <c:v>4.0164685341065756</c:v>
                </c:pt>
                <c:pt idx="176">
                  <c:v>4.0382397637498633</c:v>
                </c:pt>
                <c:pt idx="177">
                  <c:v>4.0647532414342464</c:v>
                </c:pt>
                <c:pt idx="178">
                  <c:v>4.0876022547232882</c:v>
                </c:pt>
                <c:pt idx="179">
                  <c:v>4.1020445555758904</c:v>
                </c:pt>
                <c:pt idx="180">
                  <c:v>4.1322224976558903</c:v>
                </c:pt>
                <c:pt idx="181">
                  <c:v>4.1636937801106848</c:v>
                </c:pt>
                <c:pt idx="182">
                  <c:v>4.1835249991917802</c:v>
                </c:pt>
                <c:pt idx="183">
                  <c:v>4.2100384768761643</c:v>
                </c:pt>
                <c:pt idx="184">
                  <c:v>4.2369830680189038</c:v>
                </c:pt>
                <c:pt idx="185">
                  <c:v>4.2850522186175342</c:v>
                </c:pt>
                <c:pt idx="186">
                  <c:v>4.3525214748391781</c:v>
                </c:pt>
                <c:pt idx="187">
                  <c:v>4.5195779399243836</c:v>
                </c:pt>
                <c:pt idx="188">
                  <c:v>4.567647090523014</c:v>
                </c:pt>
                <c:pt idx="189">
                  <c:v>4.7497925266482186</c:v>
                </c:pt>
                <c:pt idx="190">
                  <c:v>4.9142623109838359</c:v>
                </c:pt>
                <c:pt idx="191">
                  <c:v>4.9315068493150687</c:v>
                </c:pt>
                <c:pt idx="192">
                  <c:v>0</c:v>
                </c:pt>
                <c:pt idx="193">
                  <c:v>0.50246273563041099</c:v>
                </c:pt>
                <c:pt idx="194">
                  <c:v>0.50246273563041099</c:v>
                </c:pt>
                <c:pt idx="195">
                  <c:v>0.658525807529315</c:v>
                </c:pt>
                <c:pt idx="196">
                  <c:v>0.8104933015745206</c:v>
                </c:pt>
                <c:pt idx="197">
                  <c:v>1.0032010174276713</c:v>
                </c:pt>
                <c:pt idx="198">
                  <c:v>1.0051410279901372</c:v>
                </c:pt>
                <c:pt idx="199">
                  <c:v>1.0314389489454794</c:v>
                </c:pt>
                <c:pt idx="200">
                  <c:v>1.0801547697315068</c:v>
                </c:pt>
                <c:pt idx="201">
                  <c:v>1.1515040470775342</c:v>
                </c:pt>
                <c:pt idx="202">
                  <c:v>1.2157399523619179</c:v>
                </c:pt>
                <c:pt idx="203">
                  <c:v>1.2914003642909588</c:v>
                </c:pt>
                <c:pt idx="204">
                  <c:v>1.505017082870685</c:v>
                </c:pt>
                <c:pt idx="205">
                  <c:v>1.5056637530580823</c:v>
                </c:pt>
                <c:pt idx="206">
                  <c:v>1.5160104760569861</c:v>
                </c:pt>
                <c:pt idx="207">
                  <c:v>1.5489906556158903</c:v>
                </c:pt>
                <c:pt idx="208">
                  <c:v>1.588006423590411</c:v>
                </c:pt>
                <c:pt idx="209">
                  <c:v>1.6048198484635618</c:v>
                </c:pt>
                <c:pt idx="210">
                  <c:v>1.6438356164383561</c:v>
                </c:pt>
                <c:pt idx="211">
                  <c:v>1.6960003448906849</c:v>
                </c:pt>
                <c:pt idx="212">
                  <c:v>1.7360938965112329</c:v>
                </c:pt>
                <c:pt idx="213">
                  <c:v>1.8244721554594521</c:v>
                </c:pt>
                <c:pt idx="214">
                  <c:v>2.0033842406476712</c:v>
                </c:pt>
                <c:pt idx="215">
                  <c:v>2.0064020348556162</c:v>
                </c:pt>
                <c:pt idx="216">
                  <c:v>2.0178265415000003</c:v>
                </c:pt>
                <c:pt idx="217">
                  <c:v>2.056195639287397</c:v>
                </c:pt>
                <c:pt idx="218">
                  <c:v>2.0844335708049315</c:v>
                </c:pt>
                <c:pt idx="219">
                  <c:v>2.1335805050493151</c:v>
                </c:pt>
                <c:pt idx="220">
                  <c:v>2.1818652123772604</c:v>
                </c:pt>
                <c:pt idx="221">
                  <c:v>2.2279943524136989</c:v>
                </c:pt>
                <c:pt idx="222">
                  <c:v>2.3390060679219178</c:v>
                </c:pt>
                <c:pt idx="223">
                  <c:v>2.5054158628197261</c:v>
                </c:pt>
                <c:pt idx="224">
                  <c:v>2.5149003589019179</c:v>
                </c:pt>
                <c:pt idx="225">
                  <c:v>2.5286959895671233</c:v>
                </c:pt>
                <c:pt idx="226">
                  <c:v>2.5414138365865755</c:v>
                </c:pt>
                <c:pt idx="227">
                  <c:v>2.5677117575419177</c:v>
                </c:pt>
                <c:pt idx="228">
                  <c:v>2.5741784594161645</c:v>
                </c:pt>
                <c:pt idx="229">
                  <c:v>2.5748251296035618</c:v>
                </c:pt>
                <c:pt idx="230">
                  <c:v>2.5909918842890409</c:v>
                </c:pt>
                <c:pt idx="231">
                  <c:v>2.6073741957038354</c:v>
                </c:pt>
                <c:pt idx="232">
                  <c:v>2.6259120744101367</c:v>
                </c:pt>
              </c:numCache>
            </c:numRef>
          </c:xVal>
          <c:yVal>
            <c:numRef>
              <c:f>Sheet1!$D$2:$D$234</c:f>
              <c:numCache>
                <c:formatCode>General</c:formatCode>
                <c:ptCount val="233"/>
                <c:pt idx="138">
                  <c:v>100.0669493417</c:v>
                </c:pt>
                <c:pt idx="139">
                  <c:v>100.0669493417</c:v>
                </c:pt>
                <c:pt idx="140">
                  <c:v>80.127203749200007</c:v>
                </c:pt>
                <c:pt idx="141">
                  <c:v>80.127203749200007</c:v>
                </c:pt>
                <c:pt idx="142">
                  <c:v>79.580450792199997</c:v>
                </c:pt>
                <c:pt idx="143">
                  <c:v>79.122963624199997</c:v>
                </c:pt>
                <c:pt idx="144">
                  <c:v>78.855166257500002</c:v>
                </c:pt>
                <c:pt idx="145">
                  <c:v>76.0656103548</c:v>
                </c:pt>
                <c:pt idx="146">
                  <c:v>74.615041285399997</c:v>
                </c:pt>
                <c:pt idx="147">
                  <c:v>73.655434054899999</c:v>
                </c:pt>
                <c:pt idx="148">
                  <c:v>72.628877482700005</c:v>
                </c:pt>
                <c:pt idx="149">
                  <c:v>71.501896897999998</c:v>
                </c:pt>
                <c:pt idx="150">
                  <c:v>70.274492300800006</c:v>
                </c:pt>
                <c:pt idx="151">
                  <c:v>69.459941977200003</c:v>
                </c:pt>
                <c:pt idx="152">
                  <c:v>68.634233429999995</c:v>
                </c:pt>
                <c:pt idx="153">
                  <c:v>68.120955143900005</c:v>
                </c:pt>
                <c:pt idx="154">
                  <c:v>67.473778174499998</c:v>
                </c:pt>
                <c:pt idx="155">
                  <c:v>67.183664360600005</c:v>
                </c:pt>
                <c:pt idx="156">
                  <c:v>66.9939745593</c:v>
                </c:pt>
                <c:pt idx="157">
                  <c:v>66.569962062000002</c:v>
                </c:pt>
                <c:pt idx="158">
                  <c:v>66.190582459300003</c:v>
                </c:pt>
                <c:pt idx="159">
                  <c:v>65.844677527299993</c:v>
                </c:pt>
                <c:pt idx="160">
                  <c:v>63.345235438499998</c:v>
                </c:pt>
                <c:pt idx="161">
                  <c:v>62.921222941300002</c:v>
                </c:pt>
                <c:pt idx="162">
                  <c:v>61.492970319100003</c:v>
                </c:pt>
                <c:pt idx="163">
                  <c:v>60.287882169200003</c:v>
                </c:pt>
                <c:pt idx="164">
                  <c:v>59.451015398300001</c:v>
                </c:pt>
                <c:pt idx="165">
                  <c:v>58.457933496999999</c:v>
                </c:pt>
                <c:pt idx="166">
                  <c:v>57.330952912299999</c:v>
                </c:pt>
                <c:pt idx="167">
                  <c:v>56.639143048400001</c:v>
                </c:pt>
                <c:pt idx="168">
                  <c:v>56.259763445700003</c:v>
                </c:pt>
                <c:pt idx="169">
                  <c:v>55.724168712299999</c:v>
                </c:pt>
                <c:pt idx="170">
                  <c:v>55.210890426200002</c:v>
                </c:pt>
                <c:pt idx="171">
                  <c:v>54.809194376299999</c:v>
                </c:pt>
                <c:pt idx="172">
                  <c:v>54.675295692900001</c:v>
                </c:pt>
                <c:pt idx="173">
                  <c:v>54.385181879000001</c:v>
                </c:pt>
                <c:pt idx="174">
                  <c:v>52.477125641599997</c:v>
                </c:pt>
                <c:pt idx="175">
                  <c:v>51.428252622199999</c:v>
                </c:pt>
                <c:pt idx="176">
                  <c:v>50.357063155500001</c:v>
                </c:pt>
                <c:pt idx="177">
                  <c:v>49.308190136100002</c:v>
                </c:pt>
                <c:pt idx="178">
                  <c:v>48.237000669499999</c:v>
                </c:pt>
                <c:pt idx="179">
                  <c:v>47.723722383400002</c:v>
                </c:pt>
                <c:pt idx="180">
                  <c:v>47.031912519499997</c:v>
                </c:pt>
                <c:pt idx="181">
                  <c:v>46.686007587600002</c:v>
                </c:pt>
                <c:pt idx="182">
                  <c:v>46.139254630700002</c:v>
                </c:pt>
                <c:pt idx="183">
                  <c:v>45.5813434501</c:v>
                </c:pt>
                <c:pt idx="184">
                  <c:v>45.503235884799999</c:v>
                </c:pt>
                <c:pt idx="185">
                  <c:v>44.956482927899998</c:v>
                </c:pt>
                <c:pt idx="186">
                  <c:v>44.443204641800001</c:v>
                </c:pt>
                <c:pt idx="187">
                  <c:v>44.074983262700002</c:v>
                </c:pt>
                <c:pt idx="188">
                  <c:v>43.539388529299998</c:v>
                </c:pt>
                <c:pt idx="189">
                  <c:v>43.238116491900001</c:v>
                </c:pt>
                <c:pt idx="190">
                  <c:v>43.048426690500001</c:v>
                </c:pt>
                <c:pt idx="191">
                  <c:v>42.624414193299998</c:v>
                </c:pt>
              </c:numCache>
            </c:numRef>
          </c:yVal>
          <c:smooth val="0"/>
          <c:extLst>
            <c:ext xmlns:c16="http://schemas.microsoft.com/office/drawing/2014/chart" uri="{C3380CC4-5D6E-409C-BE32-E72D297353CC}">
              <c16:uniqueId val="{00000002-E4B5-4D2E-876D-A8375C7E5374}"/>
            </c:ext>
          </c:extLst>
        </c:ser>
        <c:ser>
          <c:idx val="3"/>
          <c:order val="3"/>
          <c:tx>
            <c:strRef>
              <c:f>Sheet1!$E$1</c:f>
              <c:strCache>
                <c:ptCount val="1"/>
                <c:pt idx="0">
                  <c:v>Denosumab</c:v>
                </c:pt>
              </c:strCache>
            </c:strRef>
          </c:tx>
          <c:spPr>
            <a:ln>
              <a:solidFill>
                <a:srgbClr val="A098DA"/>
              </a:solidFill>
            </a:ln>
          </c:spPr>
          <c:marker>
            <c:symbol val="none"/>
          </c:marker>
          <c:xVal>
            <c:numRef>
              <c:f>Sheet1!$A$2:$A$234</c:f>
              <c:numCache>
                <c:formatCode>General</c:formatCode>
                <c:ptCount val="233"/>
                <c:pt idx="0">
                  <c:v>0</c:v>
                </c:pt>
                <c:pt idx="1">
                  <c:v>1.3434443116164384E-2</c:v>
                </c:pt>
                <c:pt idx="2">
                  <c:v>2.1751003140547946E-2</c:v>
                </c:pt>
                <c:pt idx="3">
                  <c:v>3.2413259582191781E-2</c:v>
                </c:pt>
                <c:pt idx="4">
                  <c:v>4.9899360146027402E-2</c:v>
                </c:pt>
                <c:pt idx="5">
                  <c:v>6.0135126329863016E-2</c:v>
                </c:pt>
                <c:pt idx="6">
                  <c:v>7.570202073452055E-2</c:v>
                </c:pt>
                <c:pt idx="7">
                  <c:v>7.8260962280547949E-2</c:v>
                </c:pt>
                <c:pt idx="8">
                  <c:v>8.2312619728219183E-2</c:v>
                </c:pt>
                <c:pt idx="9">
                  <c:v>8.6364277175890403E-2</c:v>
                </c:pt>
                <c:pt idx="10">
                  <c:v>8.7856993077808226E-2</c:v>
                </c:pt>
                <c:pt idx="11">
                  <c:v>9.4680837200273968E-2</c:v>
                </c:pt>
                <c:pt idx="12">
                  <c:v>0.10896826083205478</c:v>
                </c:pt>
                <c:pt idx="13">
                  <c:v>0.11003448647616439</c:v>
                </c:pt>
                <c:pt idx="14">
                  <c:v>0.13775635322383561</c:v>
                </c:pt>
                <c:pt idx="15">
                  <c:v>0.13775635322383561</c:v>
                </c:pt>
                <c:pt idx="16">
                  <c:v>0.1556689440457534</c:v>
                </c:pt>
                <c:pt idx="17">
                  <c:v>0.15673516968986301</c:v>
                </c:pt>
                <c:pt idx="18">
                  <c:v>0.1627060332969863</c:v>
                </c:pt>
                <c:pt idx="19">
                  <c:v>0.16952987741972603</c:v>
                </c:pt>
                <c:pt idx="20">
                  <c:v>0.18232458514931507</c:v>
                </c:pt>
                <c:pt idx="21">
                  <c:v>0.20322260777479451</c:v>
                </c:pt>
                <c:pt idx="22">
                  <c:v>0.22028221808109588</c:v>
                </c:pt>
                <c:pt idx="23">
                  <c:v>0.23350341606849317</c:v>
                </c:pt>
                <c:pt idx="24">
                  <c:v>0.23456964171260272</c:v>
                </c:pt>
                <c:pt idx="25">
                  <c:v>0.24331269199479452</c:v>
                </c:pt>
                <c:pt idx="26">
                  <c:v>0.26271799871808216</c:v>
                </c:pt>
                <c:pt idx="27">
                  <c:v>0.28702794340465754</c:v>
                </c:pt>
                <c:pt idx="28">
                  <c:v>0.30899219167424657</c:v>
                </c:pt>
                <c:pt idx="29">
                  <c:v>0.31304384912191779</c:v>
                </c:pt>
                <c:pt idx="30">
                  <c:v>0.32285312504821917</c:v>
                </c:pt>
                <c:pt idx="31">
                  <c:v>0.34481737331753426</c:v>
                </c:pt>
                <c:pt idx="32">
                  <c:v>0.36699486671589043</c:v>
                </c:pt>
                <c:pt idx="33">
                  <c:v>0.38085580008986303</c:v>
                </c:pt>
                <c:pt idx="34">
                  <c:v>0.38853262472767119</c:v>
                </c:pt>
                <c:pt idx="35">
                  <c:v>0.40601872529178079</c:v>
                </c:pt>
                <c:pt idx="36">
                  <c:v>0.4232915807268493</c:v>
                </c:pt>
                <c:pt idx="37">
                  <c:v>0.44397635822328768</c:v>
                </c:pt>
                <c:pt idx="38">
                  <c:v>0.4618889490452055</c:v>
                </c:pt>
                <c:pt idx="39">
                  <c:v>0.46466113572000001</c:v>
                </c:pt>
                <c:pt idx="40">
                  <c:v>0.48982406092164382</c:v>
                </c:pt>
                <c:pt idx="41">
                  <c:v>0.51903864357150686</c:v>
                </c:pt>
                <c:pt idx="42">
                  <c:v>0.56723204268684935</c:v>
                </c:pt>
                <c:pt idx="43">
                  <c:v>0.65444930037835614</c:v>
                </c:pt>
                <c:pt idx="44">
                  <c:v>0.68728905021808218</c:v>
                </c:pt>
                <c:pt idx="45">
                  <c:v>0.75147583399589046</c:v>
                </c:pt>
                <c:pt idx="46">
                  <c:v>0.77194736636356165</c:v>
                </c:pt>
                <c:pt idx="47">
                  <c:v>0.80478711620328758</c:v>
                </c:pt>
                <c:pt idx="48">
                  <c:v>0.88646000054493146</c:v>
                </c:pt>
                <c:pt idx="49">
                  <c:v>0.96386798231013704</c:v>
                </c:pt>
                <c:pt idx="50">
                  <c:v>0.98327328903369859</c:v>
                </c:pt>
                <c:pt idx="51">
                  <c:v>1.0208044317076712</c:v>
                </c:pt>
                <c:pt idx="52">
                  <c:v>1.0909620790926027</c:v>
                </c:pt>
                <c:pt idx="53">
                  <c:v>1.1525899213243835</c:v>
                </c:pt>
                <c:pt idx="54">
                  <c:v>1.2583595052238357</c:v>
                </c:pt>
                <c:pt idx="55">
                  <c:v>1.3479224593323287</c:v>
                </c:pt>
                <c:pt idx="56">
                  <c:v>1.4306615693183562</c:v>
                </c:pt>
                <c:pt idx="57">
                  <c:v>1.550718576849315</c:v>
                </c:pt>
                <c:pt idx="58">
                  <c:v>1.6803716151778081</c:v>
                </c:pt>
                <c:pt idx="59">
                  <c:v>1.8157822719846577</c:v>
                </c:pt>
                <c:pt idx="60">
                  <c:v>2.1584671940139728</c:v>
                </c:pt>
                <c:pt idx="61">
                  <c:v>2.3194672662802742</c:v>
                </c:pt>
                <c:pt idx="62">
                  <c:v>2.4184130060572602</c:v>
                </c:pt>
                <c:pt idx="63">
                  <c:v>2.5971124240167121</c:v>
                </c:pt>
                <c:pt idx="64">
                  <c:v>2.769414488110959</c:v>
                </c:pt>
                <c:pt idx="65">
                  <c:v>3.0427947432706848</c:v>
                </c:pt>
                <c:pt idx="66">
                  <c:v>3.2519882146526027</c:v>
                </c:pt>
                <c:pt idx="67">
                  <c:v>3.3607432303556162</c:v>
                </c:pt>
                <c:pt idx="68">
                  <c:v>3.5238757539104109</c:v>
                </c:pt>
                <c:pt idx="69">
                  <c:v>3.6290056024235615</c:v>
                </c:pt>
                <c:pt idx="70">
                  <c:v>3.8424639763819175</c:v>
                </c:pt>
                <c:pt idx="71">
                  <c:v>4.1004905822657536</c:v>
                </c:pt>
                <c:pt idx="72">
                  <c:v>4.3205595552180824</c:v>
                </c:pt>
                <c:pt idx="73">
                  <c:v>4.6312577079230133</c:v>
                </c:pt>
                <c:pt idx="74">
                  <c:v>4.7206074169024657</c:v>
                </c:pt>
                <c:pt idx="75">
                  <c:v>4.8016405658578085</c:v>
                </c:pt>
                <c:pt idx="76">
                  <c:v>4.9315068493150687</c:v>
                </c:pt>
                <c:pt idx="77">
                  <c:v>0</c:v>
                </c:pt>
                <c:pt idx="78">
                  <c:v>2.9001337520821919E-2</c:v>
                </c:pt>
                <c:pt idx="79">
                  <c:v>4.9686115017260273E-2</c:v>
                </c:pt>
                <c:pt idx="80">
                  <c:v>6.7172215581369862E-2</c:v>
                </c:pt>
                <c:pt idx="81">
                  <c:v>8.0819903826575348E-2</c:v>
                </c:pt>
                <c:pt idx="82">
                  <c:v>8.4018580758904102E-2</c:v>
                </c:pt>
                <c:pt idx="83">
                  <c:v>9.2974876169863011E-2</c:v>
                </c:pt>
                <c:pt idx="84">
                  <c:v>0.11600535008328768</c:v>
                </c:pt>
                <c:pt idx="85">
                  <c:v>0.14799211940767124</c:v>
                </c:pt>
                <c:pt idx="86">
                  <c:v>0.1556689440457534</c:v>
                </c:pt>
                <c:pt idx="87">
                  <c:v>0.15972060149342465</c:v>
                </c:pt>
                <c:pt idx="88">
                  <c:v>0.17336828973863014</c:v>
                </c:pt>
                <c:pt idx="89">
                  <c:v>0.19362657697726027</c:v>
                </c:pt>
                <c:pt idx="90">
                  <c:v>0.22241466936931506</c:v>
                </c:pt>
                <c:pt idx="91">
                  <c:v>0.23371666119726026</c:v>
                </c:pt>
                <c:pt idx="92">
                  <c:v>0.23542262222794519</c:v>
                </c:pt>
                <c:pt idx="93">
                  <c:v>0.253335213049589</c:v>
                </c:pt>
                <c:pt idx="94">
                  <c:v>0.28212330544164382</c:v>
                </c:pt>
                <c:pt idx="95">
                  <c:v>0.30408755371123292</c:v>
                </c:pt>
                <c:pt idx="96">
                  <c:v>0.31304384912191779</c:v>
                </c:pt>
                <c:pt idx="97">
                  <c:v>0.32285312504821917</c:v>
                </c:pt>
                <c:pt idx="98">
                  <c:v>0.35483989437260272</c:v>
                </c:pt>
                <c:pt idx="99">
                  <c:v>0.3864001734394521</c:v>
                </c:pt>
                <c:pt idx="100">
                  <c:v>0.38874586985643833</c:v>
                </c:pt>
                <c:pt idx="101">
                  <c:v>0.40815117658</c:v>
                </c:pt>
                <c:pt idx="102">
                  <c:v>0.44482933873863012</c:v>
                </c:pt>
                <c:pt idx="103">
                  <c:v>0.45890351724136985</c:v>
                </c:pt>
                <c:pt idx="104">
                  <c:v>0.46722007726575338</c:v>
                </c:pt>
                <c:pt idx="105">
                  <c:v>0.51392076047945201</c:v>
                </c:pt>
                <c:pt idx="106">
                  <c:v>0.53396580258958903</c:v>
                </c:pt>
                <c:pt idx="107">
                  <c:v>0.5476134908345206</c:v>
                </c:pt>
                <c:pt idx="108">
                  <c:v>0.60838835255095891</c:v>
                </c:pt>
                <c:pt idx="109">
                  <c:v>0.62566120798630132</c:v>
                </c:pt>
                <c:pt idx="110">
                  <c:v>0.68494335380082194</c:v>
                </c:pt>
                <c:pt idx="111">
                  <c:v>0.7710943858482191</c:v>
                </c:pt>
                <c:pt idx="112">
                  <c:v>0.95448519664164388</c:v>
                </c:pt>
                <c:pt idx="113">
                  <c:v>1.0758216749457534</c:v>
                </c:pt>
                <c:pt idx="114">
                  <c:v>1.1869223870660275</c:v>
                </c:pt>
                <c:pt idx="115">
                  <c:v>1.2526018867454796</c:v>
                </c:pt>
                <c:pt idx="116">
                  <c:v>1.3743648553071233</c:v>
                </c:pt>
                <c:pt idx="117">
                  <c:v>1.4204258031345205</c:v>
                </c:pt>
                <c:pt idx="118">
                  <c:v>1.5234232003591779</c:v>
                </c:pt>
                <c:pt idx="119">
                  <c:v>1.6686431330923288</c:v>
                </c:pt>
                <c:pt idx="120">
                  <c:v>1.8012816032243835</c:v>
                </c:pt>
                <c:pt idx="121">
                  <c:v>1.9597227339446575</c:v>
                </c:pt>
                <c:pt idx="122">
                  <c:v>2.0341452839063012</c:v>
                </c:pt>
                <c:pt idx="123">
                  <c:v>2.2646632681712329</c:v>
                </c:pt>
                <c:pt idx="124">
                  <c:v>2.6075614353293153</c:v>
                </c:pt>
                <c:pt idx="125">
                  <c:v>2.7387071895594519</c:v>
                </c:pt>
                <c:pt idx="126">
                  <c:v>3.1101802039808217</c:v>
                </c:pt>
                <c:pt idx="127">
                  <c:v>3.3500809739142468</c:v>
                </c:pt>
                <c:pt idx="128">
                  <c:v>3.6189830813684929</c:v>
                </c:pt>
                <c:pt idx="129">
                  <c:v>3.7548202284328767</c:v>
                </c:pt>
                <c:pt idx="130">
                  <c:v>4.0011183522312326</c:v>
                </c:pt>
                <c:pt idx="131">
                  <c:v>4.1879210850860273</c:v>
                </c:pt>
                <c:pt idx="132">
                  <c:v>4.3764297789715068</c:v>
                </c:pt>
                <c:pt idx="133">
                  <c:v>4.5286868009558905</c:v>
                </c:pt>
                <c:pt idx="134">
                  <c:v>4.6457583766832871</c:v>
                </c:pt>
                <c:pt idx="135">
                  <c:v>4.7596312754783563</c:v>
                </c:pt>
                <c:pt idx="136">
                  <c:v>4.8615624470589038</c:v>
                </c:pt>
                <c:pt idx="137">
                  <c:v>4.9315068493150687</c:v>
                </c:pt>
                <c:pt idx="138">
                  <c:v>0</c:v>
                </c:pt>
                <c:pt idx="139">
                  <c:v>1.0012610068654795</c:v>
                </c:pt>
                <c:pt idx="140">
                  <c:v>1.0012610068654795</c:v>
                </c:pt>
                <c:pt idx="141">
                  <c:v>1.2679046808142467</c:v>
                </c:pt>
                <c:pt idx="142">
                  <c:v>1.5444639643038356</c:v>
                </c:pt>
                <c:pt idx="143">
                  <c:v>1.8682301714753424</c:v>
                </c:pt>
                <c:pt idx="144">
                  <c:v>1.9997197762520547</c:v>
                </c:pt>
                <c:pt idx="145">
                  <c:v>2.0005820031687671</c:v>
                </c:pt>
                <c:pt idx="146">
                  <c:v>2.0057553646682194</c:v>
                </c:pt>
                <c:pt idx="147">
                  <c:v>2.0176109847709589</c:v>
                </c:pt>
                <c:pt idx="148">
                  <c:v>2.0311910587068494</c:v>
                </c:pt>
                <c:pt idx="149">
                  <c:v>2.0518845047046574</c:v>
                </c:pt>
                <c:pt idx="150">
                  <c:v>2.0824935602427397</c:v>
                </c:pt>
                <c:pt idx="151">
                  <c:v>2.1167670801764387</c:v>
                </c:pt>
                <c:pt idx="152">
                  <c:v>2.1570761885260277</c:v>
                </c:pt>
                <c:pt idx="153">
                  <c:v>2.2001875343542467</c:v>
                </c:pt>
                <c:pt idx="154">
                  <c:v>2.2448077772868493</c:v>
                </c:pt>
                <c:pt idx="155">
                  <c:v>2.3002058566764383</c:v>
                </c:pt>
                <c:pt idx="156">
                  <c:v>2.3484905640041096</c:v>
                </c:pt>
                <c:pt idx="157">
                  <c:v>2.4211331817252058</c:v>
                </c:pt>
                <c:pt idx="158">
                  <c:v>2.5023980686117806</c:v>
                </c:pt>
                <c:pt idx="159">
                  <c:v>3.0037830205964382</c:v>
                </c:pt>
                <c:pt idx="160">
                  <c:v>3.0037830205964382</c:v>
                </c:pt>
                <c:pt idx="161">
                  <c:v>3.0100341657416441</c:v>
                </c:pt>
                <c:pt idx="162">
                  <c:v>3.0266320338854791</c:v>
                </c:pt>
                <c:pt idx="163">
                  <c:v>3.0509899442786299</c:v>
                </c:pt>
                <c:pt idx="164">
                  <c:v>3.0727611739219181</c:v>
                </c:pt>
                <c:pt idx="165">
                  <c:v>3.1074658073139725</c:v>
                </c:pt>
                <c:pt idx="166">
                  <c:v>3.1531638338920547</c:v>
                </c:pt>
                <c:pt idx="167">
                  <c:v>3.2217108737591782</c:v>
                </c:pt>
                <c:pt idx="168">
                  <c:v>3.2715044781909586</c:v>
                </c:pt>
                <c:pt idx="169">
                  <c:v>3.3413448584331511</c:v>
                </c:pt>
                <c:pt idx="170">
                  <c:v>3.4228253020487669</c:v>
                </c:pt>
                <c:pt idx="171">
                  <c:v>3.4937434659367121</c:v>
                </c:pt>
                <c:pt idx="172">
                  <c:v>3.7843139368202738</c:v>
                </c:pt>
                <c:pt idx="173">
                  <c:v>4.0005173361498629</c:v>
                </c:pt>
                <c:pt idx="174">
                  <c:v>4.0020262332539724</c:v>
                </c:pt>
                <c:pt idx="175">
                  <c:v>4.0164685341065756</c:v>
                </c:pt>
                <c:pt idx="176">
                  <c:v>4.0382397637498633</c:v>
                </c:pt>
                <c:pt idx="177">
                  <c:v>4.0647532414342464</c:v>
                </c:pt>
                <c:pt idx="178">
                  <c:v>4.0876022547232882</c:v>
                </c:pt>
                <c:pt idx="179">
                  <c:v>4.1020445555758904</c:v>
                </c:pt>
                <c:pt idx="180">
                  <c:v>4.1322224976558903</c:v>
                </c:pt>
                <c:pt idx="181">
                  <c:v>4.1636937801106848</c:v>
                </c:pt>
                <c:pt idx="182">
                  <c:v>4.1835249991917802</c:v>
                </c:pt>
                <c:pt idx="183">
                  <c:v>4.2100384768761643</c:v>
                </c:pt>
                <c:pt idx="184">
                  <c:v>4.2369830680189038</c:v>
                </c:pt>
                <c:pt idx="185">
                  <c:v>4.2850522186175342</c:v>
                </c:pt>
                <c:pt idx="186">
                  <c:v>4.3525214748391781</c:v>
                </c:pt>
                <c:pt idx="187">
                  <c:v>4.5195779399243836</c:v>
                </c:pt>
                <c:pt idx="188">
                  <c:v>4.567647090523014</c:v>
                </c:pt>
                <c:pt idx="189">
                  <c:v>4.7497925266482186</c:v>
                </c:pt>
                <c:pt idx="190">
                  <c:v>4.9142623109838359</c:v>
                </c:pt>
                <c:pt idx="191">
                  <c:v>4.9315068493150687</c:v>
                </c:pt>
                <c:pt idx="192">
                  <c:v>0</c:v>
                </c:pt>
                <c:pt idx="193">
                  <c:v>0.50246273563041099</c:v>
                </c:pt>
                <c:pt idx="194">
                  <c:v>0.50246273563041099</c:v>
                </c:pt>
                <c:pt idx="195">
                  <c:v>0.658525807529315</c:v>
                </c:pt>
                <c:pt idx="196">
                  <c:v>0.8104933015745206</c:v>
                </c:pt>
                <c:pt idx="197">
                  <c:v>1.0032010174276713</c:v>
                </c:pt>
                <c:pt idx="198">
                  <c:v>1.0051410279901372</c:v>
                </c:pt>
                <c:pt idx="199">
                  <c:v>1.0314389489454794</c:v>
                </c:pt>
                <c:pt idx="200">
                  <c:v>1.0801547697315068</c:v>
                </c:pt>
                <c:pt idx="201">
                  <c:v>1.1515040470775342</c:v>
                </c:pt>
                <c:pt idx="202">
                  <c:v>1.2157399523619179</c:v>
                </c:pt>
                <c:pt idx="203">
                  <c:v>1.2914003642909588</c:v>
                </c:pt>
                <c:pt idx="204">
                  <c:v>1.505017082870685</c:v>
                </c:pt>
                <c:pt idx="205">
                  <c:v>1.5056637530580823</c:v>
                </c:pt>
                <c:pt idx="206">
                  <c:v>1.5160104760569861</c:v>
                </c:pt>
                <c:pt idx="207">
                  <c:v>1.5489906556158903</c:v>
                </c:pt>
                <c:pt idx="208">
                  <c:v>1.588006423590411</c:v>
                </c:pt>
                <c:pt idx="209">
                  <c:v>1.6048198484635618</c:v>
                </c:pt>
                <c:pt idx="210">
                  <c:v>1.6438356164383561</c:v>
                </c:pt>
                <c:pt idx="211">
                  <c:v>1.6960003448906849</c:v>
                </c:pt>
                <c:pt idx="212">
                  <c:v>1.7360938965112329</c:v>
                </c:pt>
                <c:pt idx="213">
                  <c:v>1.8244721554594521</c:v>
                </c:pt>
                <c:pt idx="214">
                  <c:v>2.0033842406476712</c:v>
                </c:pt>
                <c:pt idx="215">
                  <c:v>2.0064020348556162</c:v>
                </c:pt>
                <c:pt idx="216">
                  <c:v>2.0178265415000003</c:v>
                </c:pt>
                <c:pt idx="217">
                  <c:v>2.056195639287397</c:v>
                </c:pt>
                <c:pt idx="218">
                  <c:v>2.0844335708049315</c:v>
                </c:pt>
                <c:pt idx="219">
                  <c:v>2.1335805050493151</c:v>
                </c:pt>
                <c:pt idx="220">
                  <c:v>2.1818652123772604</c:v>
                </c:pt>
                <c:pt idx="221">
                  <c:v>2.2279943524136989</c:v>
                </c:pt>
                <c:pt idx="222">
                  <c:v>2.3390060679219178</c:v>
                </c:pt>
                <c:pt idx="223">
                  <c:v>2.5054158628197261</c:v>
                </c:pt>
                <c:pt idx="224">
                  <c:v>2.5149003589019179</c:v>
                </c:pt>
                <c:pt idx="225">
                  <c:v>2.5286959895671233</c:v>
                </c:pt>
                <c:pt idx="226">
                  <c:v>2.5414138365865755</c:v>
                </c:pt>
                <c:pt idx="227">
                  <c:v>2.5677117575419177</c:v>
                </c:pt>
                <c:pt idx="228">
                  <c:v>2.5741784594161645</c:v>
                </c:pt>
                <c:pt idx="229">
                  <c:v>2.5748251296035618</c:v>
                </c:pt>
                <c:pt idx="230">
                  <c:v>2.5909918842890409</c:v>
                </c:pt>
                <c:pt idx="231">
                  <c:v>2.6073741957038354</c:v>
                </c:pt>
                <c:pt idx="232">
                  <c:v>2.6259120744101367</c:v>
                </c:pt>
              </c:numCache>
            </c:numRef>
          </c:xVal>
          <c:yVal>
            <c:numRef>
              <c:f>Sheet1!$E$2:$E$234</c:f>
              <c:numCache>
                <c:formatCode>General</c:formatCode>
                <c:ptCount val="233"/>
                <c:pt idx="192">
                  <c:v>100.08926578889999</c:v>
                </c:pt>
                <c:pt idx="193">
                  <c:v>100.08926578889999</c:v>
                </c:pt>
                <c:pt idx="194">
                  <c:v>86.108011604599994</c:v>
                </c:pt>
                <c:pt idx="195">
                  <c:v>86.108011604599994</c:v>
                </c:pt>
                <c:pt idx="196">
                  <c:v>85.7397902254</c:v>
                </c:pt>
                <c:pt idx="197">
                  <c:v>85.639366212900001</c:v>
                </c:pt>
                <c:pt idx="198">
                  <c:v>81.354608346399999</c:v>
                </c:pt>
                <c:pt idx="199">
                  <c:v>79.212229413100005</c:v>
                </c:pt>
                <c:pt idx="200">
                  <c:v>77.694711002000005</c:v>
                </c:pt>
                <c:pt idx="201">
                  <c:v>76.668154429799998</c:v>
                </c:pt>
                <c:pt idx="202">
                  <c:v>75.853604106199995</c:v>
                </c:pt>
                <c:pt idx="203">
                  <c:v>75.396116938199995</c:v>
                </c:pt>
                <c:pt idx="204">
                  <c:v>75.3291675965</c:v>
                </c:pt>
                <c:pt idx="205">
                  <c:v>73.778174514599996</c:v>
                </c:pt>
                <c:pt idx="206">
                  <c:v>72.840883731299996</c:v>
                </c:pt>
                <c:pt idx="207">
                  <c:v>71.379156438300001</c:v>
                </c:pt>
                <c:pt idx="208">
                  <c:v>70.2633340772</c:v>
                </c:pt>
                <c:pt idx="209">
                  <c:v>69.671948225799994</c:v>
                </c:pt>
                <c:pt idx="210">
                  <c:v>69.080562374500005</c:v>
                </c:pt>
                <c:pt idx="211">
                  <c:v>68.243695603700004</c:v>
                </c:pt>
                <c:pt idx="212">
                  <c:v>68.087480473100001</c:v>
                </c:pt>
                <c:pt idx="213">
                  <c:v>67.875474224499996</c:v>
                </c:pt>
                <c:pt idx="214">
                  <c:v>67.462619950900006</c:v>
                </c:pt>
                <c:pt idx="215">
                  <c:v>66.625753180100006</c:v>
                </c:pt>
                <c:pt idx="216">
                  <c:v>66.0343673287</c:v>
                </c:pt>
                <c:pt idx="217">
                  <c:v>64.6395893774</c:v>
                </c:pt>
                <c:pt idx="218">
                  <c:v>63.8027226066</c:v>
                </c:pt>
                <c:pt idx="219">
                  <c:v>62.8654318233</c:v>
                </c:pt>
                <c:pt idx="220">
                  <c:v>62.340995313500002</c:v>
                </c:pt>
                <c:pt idx="221">
                  <c:v>61.961615710799997</c:v>
                </c:pt>
                <c:pt idx="222">
                  <c:v>61.660343673299998</c:v>
                </c:pt>
                <c:pt idx="223">
                  <c:v>61.626869002500001</c:v>
                </c:pt>
                <c:pt idx="224">
                  <c:v>60.723052889999998</c:v>
                </c:pt>
                <c:pt idx="225">
                  <c:v>60.254407498299997</c:v>
                </c:pt>
                <c:pt idx="226">
                  <c:v>60.2209328275</c:v>
                </c:pt>
                <c:pt idx="227">
                  <c:v>59.071635795600002</c:v>
                </c:pt>
                <c:pt idx="228">
                  <c:v>58.5471992859</c:v>
                </c:pt>
                <c:pt idx="229">
                  <c:v>58.078553894199999</c:v>
                </c:pt>
                <c:pt idx="230">
                  <c:v>57.710332515099999</c:v>
                </c:pt>
                <c:pt idx="231">
                  <c:v>56.996206204000003</c:v>
                </c:pt>
                <c:pt idx="232">
                  <c:v>56.962731533099998</c:v>
                </c:pt>
              </c:numCache>
            </c:numRef>
          </c:yVal>
          <c:smooth val="0"/>
          <c:extLst>
            <c:ext xmlns:c16="http://schemas.microsoft.com/office/drawing/2014/chart" uri="{C3380CC4-5D6E-409C-BE32-E72D297353CC}">
              <c16:uniqueId val="{00000003-E4B5-4D2E-876D-A8375C7E5374}"/>
            </c:ext>
          </c:extLst>
        </c:ser>
        <c:dLbls>
          <c:showLegendKey val="0"/>
          <c:showVal val="0"/>
          <c:showCatName val="0"/>
          <c:showSerName val="0"/>
          <c:showPercent val="0"/>
          <c:showBubbleSize val="0"/>
        </c:dLbls>
        <c:axId val="372305072"/>
        <c:axId val="372305856"/>
      </c:scatterChart>
      <c:valAx>
        <c:axId val="372305072"/>
        <c:scaling>
          <c:orientation val="minMax"/>
          <c:max val="5"/>
        </c:scaling>
        <c:delete val="0"/>
        <c:axPos val="b"/>
        <c:title>
          <c:tx>
            <c:rich>
              <a:bodyPr/>
              <a:lstStyle/>
              <a:p>
                <a:pPr>
                  <a:defRPr>
                    <a:solidFill>
                      <a:schemeClr val="tx1">
                        <a:lumMod val="75000"/>
                        <a:lumOff val="25000"/>
                      </a:schemeClr>
                    </a:solidFill>
                    <a:latin typeface="Arial Narrow" panose="020B0606020202030204" pitchFamily="34" charset="0"/>
                    <a:cs typeface="Helvetica" panose="020B0604020202020204" pitchFamily="34" charset="0"/>
                  </a:defRPr>
                </a:pPr>
                <a:r>
                  <a:rPr lang="en-CA" sz="1800" dirty="0">
                    <a:solidFill>
                      <a:schemeClr val="tx1">
                        <a:lumMod val="75000"/>
                        <a:lumOff val="25000"/>
                      </a:schemeClr>
                    </a:solidFill>
                    <a:latin typeface="Arial Narrow" panose="020B0606020202030204" pitchFamily="34" charset="0"/>
                    <a:cs typeface="Helvetica" panose="020B0604020202020204" pitchFamily="34" charset="0"/>
                  </a:rPr>
                  <a:t>Treatment Duration (years)</a:t>
                </a:r>
              </a:p>
            </c:rich>
          </c:tx>
          <c:overlay val="0"/>
        </c:title>
        <c:numFmt formatCode="General" sourceLinked="1"/>
        <c:majorTickMark val="out"/>
        <c:minorTickMark val="none"/>
        <c:tickLblPos val="nextTo"/>
        <c:txPr>
          <a:bodyPr/>
          <a:lstStyle/>
          <a:p>
            <a:pPr>
              <a:defRPr>
                <a:solidFill>
                  <a:schemeClr val="tx1">
                    <a:lumMod val="75000"/>
                    <a:lumOff val="25000"/>
                  </a:schemeClr>
                </a:solidFill>
                <a:latin typeface="Arial Narrow" panose="020B0606020202030204" pitchFamily="34" charset="0"/>
              </a:defRPr>
            </a:pPr>
            <a:endParaRPr lang="en-US"/>
          </a:p>
        </c:txPr>
        <c:crossAx val="372305856"/>
        <c:crosses val="autoZero"/>
        <c:crossBetween val="midCat"/>
      </c:valAx>
      <c:valAx>
        <c:axId val="372305856"/>
        <c:scaling>
          <c:orientation val="minMax"/>
          <c:max val="101"/>
          <c:min val="0"/>
        </c:scaling>
        <c:delete val="0"/>
        <c:axPos val="l"/>
        <c:title>
          <c:tx>
            <c:rich>
              <a:bodyPr rot="-5400000" vert="horz"/>
              <a:lstStyle/>
              <a:p>
                <a:pPr>
                  <a:defRPr sz="1600">
                    <a:solidFill>
                      <a:schemeClr val="tx1">
                        <a:lumMod val="75000"/>
                        <a:lumOff val="25000"/>
                      </a:schemeClr>
                    </a:solidFill>
                    <a:latin typeface="Arial Narrow" panose="020B0606020202030204" pitchFamily="34" charset="0"/>
                    <a:cs typeface="Helvetica" panose="020B0604020202020204" pitchFamily="34" charset="0"/>
                  </a:defRPr>
                </a:pPr>
                <a:r>
                  <a:rPr lang="en-CA" sz="1800" b="1" dirty="0">
                    <a:solidFill>
                      <a:schemeClr val="tx1">
                        <a:lumMod val="75000"/>
                        <a:lumOff val="25000"/>
                      </a:schemeClr>
                    </a:solidFill>
                    <a:latin typeface="Arial Narrow" panose="020B0606020202030204" pitchFamily="34" charset="0"/>
                    <a:cs typeface="Helvetica" panose="020B0604020202020204" pitchFamily="34" charset="0"/>
                  </a:rPr>
                  <a:t>Patients Persisting (%)</a:t>
                </a:r>
              </a:p>
            </c:rich>
          </c:tx>
          <c:overlay val="0"/>
        </c:title>
        <c:numFmt formatCode="General" sourceLinked="1"/>
        <c:majorTickMark val="out"/>
        <c:minorTickMark val="none"/>
        <c:tickLblPos val="nextTo"/>
        <c:txPr>
          <a:bodyPr/>
          <a:lstStyle/>
          <a:p>
            <a:pPr>
              <a:defRPr>
                <a:solidFill>
                  <a:schemeClr val="tx1">
                    <a:lumMod val="75000"/>
                    <a:lumOff val="25000"/>
                  </a:schemeClr>
                </a:solidFill>
                <a:latin typeface="Arial Narrow" panose="020B0606020202030204" pitchFamily="34" charset="0"/>
              </a:defRPr>
            </a:pPr>
            <a:endParaRPr lang="en-US"/>
          </a:p>
        </c:txPr>
        <c:crossAx val="372305072"/>
        <c:crosses val="autoZero"/>
        <c:crossBetween val="midCat"/>
        <c:majorUnit val="20"/>
      </c:valAx>
    </c:plotArea>
    <c:legend>
      <c:legendPos val="tr"/>
      <c:overlay val="1"/>
      <c:txPr>
        <a:bodyPr/>
        <a:lstStyle/>
        <a:p>
          <a:pPr>
            <a:defRPr sz="1050">
              <a:latin typeface="Arial Narrow" panose="020B0606020202030204" pitchFamily="34" charset="0"/>
            </a:defRPr>
          </a:pPr>
          <a:endParaRPr lang="en-US"/>
        </a:p>
      </c:txPr>
    </c:legend>
    <c:plotVisOnly val="1"/>
    <c:dispBlanksAs val="gap"/>
    <c:showDLblsOverMax val="0"/>
  </c:chart>
  <c:txPr>
    <a:bodyPr/>
    <a:lstStyle/>
    <a:p>
      <a:pPr>
        <a:defRPr sz="1400"/>
      </a:pPr>
      <a:endParaRPr lang="en-US"/>
    </a:p>
  </c:txPr>
  <c:externalData r:id="rId2">
    <c:autoUpdate val="0"/>
  </c:externalData>
  <c:userShapes r:id="rId3"/>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856849238973446E-2"/>
          <c:y val="0.17667805246943344"/>
          <c:w val="0.88474252860793245"/>
          <c:h val="0.72473417618726177"/>
        </c:manualLayout>
      </c:layout>
      <c:barChart>
        <c:barDir val="col"/>
        <c:grouping val="clustered"/>
        <c:varyColors val="0"/>
        <c:ser>
          <c:idx val="0"/>
          <c:order val="0"/>
          <c:tx>
            <c:strRef>
              <c:f>Sheet1!$B$1</c:f>
              <c:strCache>
                <c:ptCount val="1"/>
                <c:pt idx="0">
                  <c:v>12 months</c:v>
                </c:pt>
              </c:strCache>
            </c:strRef>
          </c:tx>
          <c:spPr>
            <a:solidFill>
              <a:srgbClr val="A098DA"/>
            </a:solidFill>
            <a:ln>
              <a:noFill/>
            </a:ln>
            <a:effectLst/>
          </c:spPr>
          <c:invertIfNegative val="0"/>
          <c:cat>
            <c:strRef>
              <c:f>Sheet1!$A$2:$A$4</c:f>
              <c:strCache>
                <c:ptCount val="3"/>
                <c:pt idx="0">
                  <c:v>Total (N=935)</c:v>
                </c:pt>
                <c:pt idx="1">
                  <c:v>US (N=632)</c:v>
                </c:pt>
                <c:pt idx="2">
                  <c:v>Canada (N=303)</c:v>
                </c:pt>
              </c:strCache>
            </c:strRef>
          </c:cat>
          <c:val>
            <c:numRef>
              <c:f>Sheet1!$B$2:$B$4</c:f>
              <c:numCache>
                <c:formatCode>General</c:formatCode>
                <c:ptCount val="3"/>
                <c:pt idx="0">
                  <c:v>83</c:v>
                </c:pt>
                <c:pt idx="1">
                  <c:v>81</c:v>
                </c:pt>
                <c:pt idx="2">
                  <c:v>88</c:v>
                </c:pt>
              </c:numCache>
            </c:numRef>
          </c:val>
          <c:extLst>
            <c:ext xmlns:c16="http://schemas.microsoft.com/office/drawing/2014/chart" uri="{C3380CC4-5D6E-409C-BE32-E72D297353CC}">
              <c16:uniqueId val="{00000000-7F55-4DC2-A6AD-E62455DE1840}"/>
            </c:ext>
          </c:extLst>
        </c:ser>
        <c:ser>
          <c:idx val="1"/>
          <c:order val="1"/>
          <c:tx>
            <c:strRef>
              <c:f>Sheet1!$C$1</c:f>
              <c:strCache>
                <c:ptCount val="1"/>
                <c:pt idx="0">
                  <c:v>24 months</c:v>
                </c:pt>
              </c:strCache>
            </c:strRef>
          </c:tx>
          <c:spPr>
            <a:solidFill>
              <a:srgbClr val="4F41B5"/>
            </a:solidFill>
            <a:ln>
              <a:noFill/>
            </a:ln>
            <a:effectLst/>
          </c:spPr>
          <c:invertIfNegative val="0"/>
          <c:cat>
            <c:strRef>
              <c:f>Sheet1!$A$2:$A$4</c:f>
              <c:strCache>
                <c:ptCount val="3"/>
                <c:pt idx="0">
                  <c:v>Total (N=935)</c:v>
                </c:pt>
                <c:pt idx="1">
                  <c:v>US (N=632)</c:v>
                </c:pt>
                <c:pt idx="2">
                  <c:v>Canada (N=303)</c:v>
                </c:pt>
              </c:strCache>
            </c:strRef>
          </c:cat>
          <c:val>
            <c:numRef>
              <c:f>Sheet1!$C$2:$C$4</c:f>
              <c:numCache>
                <c:formatCode>General</c:formatCode>
                <c:ptCount val="3"/>
                <c:pt idx="0">
                  <c:v>58</c:v>
                </c:pt>
                <c:pt idx="1">
                  <c:v>50</c:v>
                </c:pt>
                <c:pt idx="2">
                  <c:v>75</c:v>
                </c:pt>
              </c:numCache>
            </c:numRef>
          </c:val>
          <c:extLst>
            <c:ext xmlns:c16="http://schemas.microsoft.com/office/drawing/2014/chart" uri="{C3380CC4-5D6E-409C-BE32-E72D297353CC}">
              <c16:uniqueId val="{00000001-7F55-4DC2-A6AD-E62455DE1840}"/>
            </c:ext>
          </c:extLst>
        </c:ser>
        <c:dLbls>
          <c:showLegendKey val="0"/>
          <c:showVal val="0"/>
          <c:showCatName val="0"/>
          <c:showSerName val="0"/>
          <c:showPercent val="0"/>
          <c:showBubbleSize val="0"/>
        </c:dLbls>
        <c:gapWidth val="155"/>
        <c:axId val="465445584"/>
        <c:axId val="422418232"/>
      </c:barChart>
      <c:catAx>
        <c:axId val="465445584"/>
        <c:scaling>
          <c:orientation val="minMax"/>
        </c:scaling>
        <c:delete val="0"/>
        <c:axPos val="b"/>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lumMod val="95000"/>
                  </a:schemeClr>
                </a:solidFill>
                <a:latin typeface="Arial Narrow" panose="020B0606020202030204" pitchFamily="34" charset="0"/>
                <a:ea typeface="+mn-ea"/>
                <a:cs typeface="Helvetica" panose="020B0604020202020204" pitchFamily="34" charset="0"/>
              </a:defRPr>
            </a:pPr>
            <a:endParaRPr lang="en-US"/>
          </a:p>
        </c:txPr>
        <c:crossAx val="422418232"/>
        <c:crosses val="autoZero"/>
        <c:auto val="1"/>
        <c:lblAlgn val="ctr"/>
        <c:lblOffset val="100"/>
        <c:noMultiLvlLbl val="0"/>
      </c:catAx>
      <c:valAx>
        <c:axId val="422418232"/>
        <c:scaling>
          <c:orientation val="minMax"/>
          <c:max val="100"/>
        </c:scaling>
        <c:delete val="0"/>
        <c:axPos val="l"/>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65445584"/>
        <c:crosses val="autoZero"/>
        <c:crossBetween val="between"/>
        <c:majorUnit val="20"/>
        <c:dispUnits>
          <c:builtInUnit val="hundreds"/>
        </c:dispUnits>
      </c:valAx>
      <c:spPr>
        <a:noFill/>
        <a:ln>
          <a:noFill/>
        </a:ln>
        <a:effectLst/>
      </c:spPr>
    </c:plotArea>
    <c:legend>
      <c:legendPos val="tr"/>
      <c:legendEntry>
        <c:idx val="0"/>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en-US"/>
          </a:p>
        </c:txPr>
      </c:legendEntry>
      <c:layout>
        <c:manualLayout>
          <c:xMode val="edge"/>
          <c:yMode val="edge"/>
          <c:x val="0.7852636682354166"/>
          <c:y val="0"/>
          <c:w val="0.20827314740284317"/>
          <c:h val="0.18449447462166835"/>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Placebo</c:v>
                </c:pt>
              </c:strCache>
            </c:strRef>
          </c:tx>
          <c:spPr>
            <a:solidFill>
              <a:schemeClr val="tx1">
                <a:lumMod val="50000"/>
                <a:lumOff val="50000"/>
              </a:schemeClr>
            </a:solidFill>
            <a:ln>
              <a:noFill/>
            </a:ln>
            <a:effectLst>
              <a:outerShdw blurRad="50800" dist="38100" algn="l" rotWithShape="0">
                <a:prstClr val="black">
                  <a:alpha val="40000"/>
                </a:prstClr>
              </a:outerShdw>
            </a:effectLst>
          </c:spPr>
          <c:invertIfNegative val="0"/>
          <c:dPt>
            <c:idx val="0"/>
            <c:invertIfNegative val="0"/>
            <c:bubble3D val="0"/>
            <c:spPr>
              <a:solidFill>
                <a:srgbClr val="C4D0E9"/>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2-8287-45A3-9F43-C8416A74AB14}"/>
              </c:ext>
            </c:extLst>
          </c:dPt>
          <c:dPt>
            <c:idx val="1"/>
            <c:invertIfNegative val="0"/>
            <c:bubble3D val="0"/>
            <c:spPr>
              <a:solidFill>
                <a:srgbClr val="C4D0E9"/>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3-8287-45A3-9F43-C8416A74AB14}"/>
              </c:ext>
            </c:extLst>
          </c:dPt>
          <c:dPt>
            <c:idx val="2"/>
            <c:invertIfNegative val="0"/>
            <c:bubble3D val="0"/>
            <c:spPr>
              <a:solidFill>
                <a:srgbClr val="C4D0E9"/>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4-8287-45A3-9F43-C8416A74AB14}"/>
              </c:ext>
            </c:extLst>
          </c:dPt>
          <c:cat>
            <c:strRef>
              <c:f>Sheet1!$A$2:$A$4</c:f>
              <c:strCache>
                <c:ptCount val="3"/>
                <c:pt idx="0">
                  <c:v>Vertebral Fracture</c:v>
                </c:pt>
                <c:pt idx="1">
                  <c:v>Non-vertebral Fracture</c:v>
                </c:pt>
                <c:pt idx="2">
                  <c:v>Hip Fracture</c:v>
                </c:pt>
              </c:strCache>
            </c:strRef>
          </c:cat>
          <c:val>
            <c:numRef>
              <c:f>Sheet1!$B$2:$B$4</c:f>
              <c:numCache>
                <c:formatCode>General</c:formatCode>
                <c:ptCount val="3"/>
                <c:pt idx="0" formatCode="0.00">
                  <c:v>12.42</c:v>
                </c:pt>
                <c:pt idx="1">
                  <c:v>9.5399999999999991</c:v>
                </c:pt>
                <c:pt idx="2">
                  <c:v>2.67</c:v>
                </c:pt>
              </c:numCache>
            </c:numRef>
          </c:val>
          <c:extLst>
            <c:ext xmlns:c16="http://schemas.microsoft.com/office/drawing/2014/chart" uri="{C3380CC4-5D6E-409C-BE32-E72D297353CC}">
              <c16:uniqueId val="{00000000-8287-45A3-9F43-C8416A74AB14}"/>
            </c:ext>
          </c:extLst>
        </c:ser>
        <c:ser>
          <c:idx val="1"/>
          <c:order val="1"/>
          <c:tx>
            <c:strRef>
              <c:f>Sheet1!$C$1</c:f>
              <c:strCache>
                <c:ptCount val="1"/>
                <c:pt idx="0">
                  <c:v>RIS</c:v>
                </c:pt>
              </c:strCache>
            </c:strRef>
          </c:tx>
          <c:spPr>
            <a:solidFill>
              <a:srgbClr val="947F95"/>
            </a:solidFill>
            <a:ln>
              <a:noFill/>
            </a:ln>
            <a:effectLst>
              <a:outerShdw blurRad="50800" dist="38100" algn="l" rotWithShape="0">
                <a:prstClr val="black">
                  <a:alpha val="40000"/>
                </a:prstClr>
              </a:outerShdw>
            </a:effectLst>
          </c:spPr>
          <c:invertIfNegative val="0"/>
          <c:dPt>
            <c:idx val="0"/>
            <c:invertIfNegative val="0"/>
            <c:bubble3D val="0"/>
            <c:spPr>
              <a:solidFill>
                <a:srgbClr val="D28EBF"/>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6-D363-4AA6-BD86-066381DB602F}"/>
              </c:ext>
            </c:extLst>
          </c:dPt>
          <c:dPt>
            <c:idx val="1"/>
            <c:invertIfNegative val="0"/>
            <c:bubble3D val="0"/>
            <c:spPr>
              <a:solidFill>
                <a:srgbClr val="D28EBF"/>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7-D363-4AA6-BD86-066381DB602F}"/>
              </c:ext>
            </c:extLst>
          </c:dPt>
          <c:dPt>
            <c:idx val="2"/>
            <c:invertIfNegative val="0"/>
            <c:bubble3D val="0"/>
            <c:spPr>
              <a:solidFill>
                <a:srgbClr val="D28EBF"/>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8-D363-4AA6-BD86-066381DB602F}"/>
              </c:ext>
            </c:extLst>
          </c:dPt>
          <c:cat>
            <c:strRef>
              <c:f>Sheet1!$A$2:$A$4</c:f>
              <c:strCache>
                <c:ptCount val="3"/>
                <c:pt idx="0">
                  <c:v>Vertebral Fracture</c:v>
                </c:pt>
                <c:pt idx="1">
                  <c:v>Non-vertebral Fracture</c:v>
                </c:pt>
                <c:pt idx="2">
                  <c:v>Hip Fracture</c:v>
                </c:pt>
              </c:strCache>
            </c:strRef>
          </c:cat>
          <c:val>
            <c:numRef>
              <c:f>Sheet1!$C$2:$C$4</c:f>
              <c:numCache>
                <c:formatCode>General</c:formatCode>
                <c:ptCount val="3"/>
                <c:pt idx="0">
                  <c:v>7.82</c:v>
                </c:pt>
                <c:pt idx="1">
                  <c:v>8.01</c:v>
                </c:pt>
                <c:pt idx="2">
                  <c:v>1.63</c:v>
                </c:pt>
              </c:numCache>
            </c:numRef>
          </c:val>
          <c:extLst>
            <c:ext xmlns:c16="http://schemas.microsoft.com/office/drawing/2014/chart" uri="{C3380CC4-5D6E-409C-BE32-E72D297353CC}">
              <c16:uniqueId val="{00000001-8287-45A3-9F43-C8416A74AB14}"/>
            </c:ext>
          </c:extLst>
        </c:ser>
        <c:dLbls>
          <c:showLegendKey val="0"/>
          <c:showVal val="0"/>
          <c:showCatName val="0"/>
          <c:showSerName val="0"/>
          <c:showPercent val="0"/>
          <c:showBubbleSize val="0"/>
        </c:dLbls>
        <c:gapWidth val="50"/>
        <c:axId val="469091264"/>
        <c:axId val="469091656"/>
      </c:barChart>
      <c:catAx>
        <c:axId val="469091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469091656"/>
        <c:crosses val="autoZero"/>
        <c:auto val="1"/>
        <c:lblAlgn val="ctr"/>
        <c:lblOffset val="100"/>
        <c:noMultiLvlLbl val="0"/>
      </c:catAx>
      <c:valAx>
        <c:axId val="46909165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69091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Placebo</c:v>
                </c:pt>
              </c:strCache>
            </c:strRef>
          </c:tx>
          <c:spPr>
            <a:solidFill>
              <a:srgbClr val="C4D0E9"/>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Sheet1!$B$2:$B$4</c:f>
              <c:numCache>
                <c:formatCode>General</c:formatCode>
                <c:ptCount val="3"/>
                <c:pt idx="0" formatCode="0.00">
                  <c:v>7.2</c:v>
                </c:pt>
                <c:pt idx="1">
                  <c:v>8</c:v>
                </c:pt>
                <c:pt idx="2">
                  <c:v>1.2</c:v>
                </c:pt>
              </c:numCache>
            </c:numRef>
          </c:val>
          <c:extLst>
            <c:ext xmlns:c16="http://schemas.microsoft.com/office/drawing/2014/chart" uri="{C3380CC4-5D6E-409C-BE32-E72D297353CC}">
              <c16:uniqueId val="{00000000-185D-4F36-B977-F806A2997BB4}"/>
            </c:ext>
          </c:extLst>
        </c:ser>
        <c:ser>
          <c:idx val="1"/>
          <c:order val="1"/>
          <c:tx>
            <c:strRef>
              <c:f>Sheet1!$C$1</c:f>
              <c:strCache>
                <c:ptCount val="1"/>
                <c:pt idx="0">
                  <c:v>Dmab</c:v>
                </c:pt>
              </c:strCache>
            </c:strRef>
          </c:tx>
          <c:spPr>
            <a:solidFill>
              <a:srgbClr val="A098DA"/>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Sheet1!$C$2:$C$4</c:f>
              <c:numCache>
                <c:formatCode>General</c:formatCode>
                <c:ptCount val="3"/>
                <c:pt idx="0">
                  <c:v>2.2999999999999998</c:v>
                </c:pt>
                <c:pt idx="1">
                  <c:v>6.5</c:v>
                </c:pt>
                <c:pt idx="2">
                  <c:v>0.7</c:v>
                </c:pt>
              </c:numCache>
            </c:numRef>
          </c:val>
          <c:extLst>
            <c:ext xmlns:c16="http://schemas.microsoft.com/office/drawing/2014/chart" uri="{C3380CC4-5D6E-409C-BE32-E72D297353CC}">
              <c16:uniqueId val="{00000001-185D-4F36-B977-F806A2997BB4}"/>
            </c:ext>
          </c:extLst>
        </c:ser>
        <c:dLbls>
          <c:showLegendKey val="0"/>
          <c:showVal val="0"/>
          <c:showCatName val="0"/>
          <c:showSerName val="0"/>
          <c:showPercent val="0"/>
          <c:showBubbleSize val="0"/>
        </c:dLbls>
        <c:gapWidth val="50"/>
        <c:axId val="469092832"/>
        <c:axId val="411370824"/>
      </c:barChart>
      <c:catAx>
        <c:axId val="46909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411370824"/>
        <c:crosses val="autoZero"/>
        <c:auto val="1"/>
        <c:lblAlgn val="ctr"/>
        <c:lblOffset val="100"/>
        <c:noMultiLvlLbl val="0"/>
      </c:catAx>
      <c:valAx>
        <c:axId val="41137082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69092832"/>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Placebo</c:v>
                </c:pt>
              </c:strCache>
            </c:strRef>
          </c:tx>
          <c:spPr>
            <a:solidFill>
              <a:srgbClr val="C4D0E9"/>
            </a:solidFill>
            <a:ln>
              <a:noFill/>
            </a:ln>
            <a:effectLst>
              <a:outerShdw blurRad="50800" dist="38100" algn="l" rotWithShape="0">
                <a:prstClr val="black">
                  <a:alpha val="40000"/>
                </a:prstClr>
              </a:outerShdw>
            </a:effectLst>
          </c:spPr>
          <c:invertIfNegative val="0"/>
          <c:cat>
            <c:strRef>
              <c:f>Sheet1!$A$2:$A$3</c:f>
              <c:strCache>
                <c:ptCount val="2"/>
                <c:pt idx="0">
                  <c:v>Vertebral Fracture</c:v>
                </c:pt>
                <c:pt idx="1">
                  <c:v>Non-vertebral Fracture</c:v>
                </c:pt>
              </c:strCache>
            </c:strRef>
          </c:cat>
          <c:val>
            <c:numRef>
              <c:f>Sheet1!$B$2:$B$3</c:f>
              <c:numCache>
                <c:formatCode>General</c:formatCode>
                <c:ptCount val="2"/>
                <c:pt idx="0" formatCode="0.00">
                  <c:v>14</c:v>
                </c:pt>
                <c:pt idx="1">
                  <c:v>5.5</c:v>
                </c:pt>
              </c:numCache>
            </c:numRef>
          </c:val>
          <c:extLst>
            <c:ext xmlns:c16="http://schemas.microsoft.com/office/drawing/2014/chart" uri="{C3380CC4-5D6E-409C-BE32-E72D297353CC}">
              <c16:uniqueId val="{00000000-FC94-42BA-AA83-40DAB65973AF}"/>
            </c:ext>
          </c:extLst>
        </c:ser>
        <c:ser>
          <c:idx val="1"/>
          <c:order val="1"/>
          <c:tx>
            <c:strRef>
              <c:f>Sheet1!$C$1</c:f>
              <c:strCache>
                <c:ptCount val="1"/>
                <c:pt idx="0">
                  <c:v>PTH</c:v>
                </c:pt>
              </c:strCache>
            </c:strRef>
          </c:tx>
          <c:spPr>
            <a:solidFill>
              <a:srgbClr val="F79B9D"/>
            </a:solidFill>
            <a:ln>
              <a:noFill/>
            </a:ln>
            <a:effectLst>
              <a:outerShdw blurRad="50800" dist="38100" algn="l" rotWithShape="0">
                <a:prstClr val="black">
                  <a:alpha val="40000"/>
                </a:prstClr>
              </a:outerShdw>
            </a:effectLst>
          </c:spPr>
          <c:invertIfNegative val="0"/>
          <c:cat>
            <c:strRef>
              <c:f>Sheet1!$A$2:$A$3</c:f>
              <c:strCache>
                <c:ptCount val="2"/>
                <c:pt idx="0">
                  <c:v>Vertebral Fracture</c:v>
                </c:pt>
                <c:pt idx="1">
                  <c:v>Non-vertebral Fracture</c:v>
                </c:pt>
              </c:strCache>
            </c:strRef>
          </c:cat>
          <c:val>
            <c:numRef>
              <c:f>Sheet1!$C$2:$C$3</c:f>
              <c:numCache>
                <c:formatCode>General</c:formatCode>
                <c:ptCount val="2"/>
                <c:pt idx="0">
                  <c:v>5</c:v>
                </c:pt>
                <c:pt idx="1">
                  <c:v>2.6</c:v>
                </c:pt>
              </c:numCache>
            </c:numRef>
          </c:val>
          <c:extLst>
            <c:ext xmlns:c16="http://schemas.microsoft.com/office/drawing/2014/chart" uri="{C3380CC4-5D6E-409C-BE32-E72D297353CC}">
              <c16:uniqueId val="{00000001-FC94-42BA-AA83-40DAB65973AF}"/>
            </c:ext>
          </c:extLst>
        </c:ser>
        <c:dLbls>
          <c:showLegendKey val="0"/>
          <c:showVal val="0"/>
          <c:showCatName val="0"/>
          <c:showSerName val="0"/>
          <c:showPercent val="0"/>
          <c:showBubbleSize val="0"/>
        </c:dLbls>
        <c:gapWidth val="50"/>
        <c:axId val="409062480"/>
        <c:axId val="409063264"/>
      </c:barChart>
      <c:catAx>
        <c:axId val="40906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409063264"/>
        <c:crosses val="autoZero"/>
        <c:auto val="1"/>
        <c:lblAlgn val="ctr"/>
        <c:lblOffset val="100"/>
        <c:noMultiLvlLbl val="0"/>
      </c:catAx>
      <c:valAx>
        <c:axId val="40906326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0906248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95069532237674"/>
          <c:y val="0.25949367088607594"/>
          <c:w val="0.87231352718078381"/>
          <c:h val="0.5928270042194097"/>
        </c:manualLayout>
      </c:layout>
      <c:barChart>
        <c:barDir val="col"/>
        <c:grouping val="clustered"/>
        <c:varyColors val="0"/>
        <c:ser>
          <c:idx val="0"/>
          <c:order val="0"/>
          <c:tx>
            <c:strRef>
              <c:f>Sheet1!$A$2</c:f>
              <c:strCache>
                <c:ptCount val="1"/>
                <c:pt idx="0">
                  <c:v>Placebo</c:v>
                </c:pt>
              </c:strCache>
            </c:strRef>
          </c:tx>
          <c:spPr>
            <a:solidFill>
              <a:srgbClr val="E7E6E6">
                <a:lumMod val="75000"/>
              </a:srgbClr>
            </a:solidFill>
            <a:ln w="25226">
              <a:noFill/>
            </a:ln>
            <a:effectLst>
              <a:outerShdw blurRad="50800" dist="38100" algn="l" rotWithShape="0">
                <a:prstClr val="black">
                  <a:alpha val="40000"/>
                </a:prstClr>
              </a:outerShdw>
            </a:effectLst>
          </c:spPr>
          <c:invertIfNegative val="0"/>
          <c:dLbls>
            <c:delete val="1"/>
          </c:dLbls>
          <c:cat>
            <c:strRef>
              <c:f>Sheet1!$B$1:$F$1</c:f>
              <c:strCache>
                <c:ptCount val="5"/>
                <c:pt idx="0">
                  <c:v>Overall</c:v>
                </c:pt>
                <c:pt idx="1">
                  <c:v>Higher</c:v>
                </c:pt>
                <c:pt idx="2">
                  <c:v>Lower</c:v>
                </c:pt>
                <c:pt idx="3">
                  <c:v>Higher</c:v>
                </c:pt>
                <c:pt idx="4">
                  <c:v>Lower</c:v>
                </c:pt>
              </c:strCache>
            </c:strRef>
          </c:cat>
          <c:val>
            <c:numRef>
              <c:f>Sheet1!$B$2:$F$2</c:f>
              <c:numCache>
                <c:formatCode>0.0</c:formatCode>
                <c:ptCount val="5"/>
                <c:pt idx="0">
                  <c:v>7.1525331888377055</c:v>
                </c:pt>
                <c:pt idx="1">
                  <c:v>16.618075801749271</c:v>
                </c:pt>
                <c:pt idx="2">
                  <c:v>6.2403459993822024</c:v>
                </c:pt>
                <c:pt idx="3">
                  <c:v>20.129870129871151</c:v>
                </c:pt>
                <c:pt idx="4">
                  <c:v>6.5770660566199455</c:v>
                </c:pt>
              </c:numCache>
            </c:numRef>
          </c:val>
          <c:extLst>
            <c:ext xmlns:c16="http://schemas.microsoft.com/office/drawing/2014/chart" uri="{C3380CC4-5D6E-409C-BE32-E72D297353CC}">
              <c16:uniqueId val="{00000000-9DC6-4546-8015-BA52D8C2964B}"/>
            </c:ext>
          </c:extLst>
        </c:ser>
        <c:ser>
          <c:idx val="1"/>
          <c:order val="1"/>
          <c:tx>
            <c:strRef>
              <c:f>Sheet1!$A$3</c:f>
              <c:strCache>
                <c:ptCount val="1"/>
                <c:pt idx="0">
                  <c:v>Denosumab</c:v>
                </c:pt>
              </c:strCache>
            </c:strRef>
          </c:tx>
          <c:spPr>
            <a:solidFill>
              <a:srgbClr val="A098DA"/>
            </a:solidFill>
            <a:ln w="25226">
              <a:noFill/>
            </a:ln>
            <a:effectLst>
              <a:outerShdw blurRad="50800" dist="38100" algn="l" rotWithShape="0">
                <a:prstClr val="black">
                  <a:alpha val="40000"/>
                </a:prstClr>
              </a:outerShdw>
            </a:effectLst>
          </c:spPr>
          <c:invertIfNegative val="0"/>
          <c:dLbls>
            <c:delete val="1"/>
          </c:dLbls>
          <c:cat>
            <c:strRef>
              <c:f>Sheet1!$B$1:$F$1</c:f>
              <c:strCache>
                <c:ptCount val="5"/>
                <c:pt idx="0">
                  <c:v>Overall</c:v>
                </c:pt>
                <c:pt idx="1">
                  <c:v>Higher</c:v>
                </c:pt>
                <c:pt idx="2">
                  <c:v>Lower</c:v>
                </c:pt>
                <c:pt idx="3">
                  <c:v>Higher</c:v>
                </c:pt>
                <c:pt idx="4">
                  <c:v>Lower</c:v>
                </c:pt>
              </c:strCache>
            </c:strRef>
          </c:cat>
          <c:val>
            <c:numRef>
              <c:f>Sheet1!$B$3:$F$3</c:f>
              <c:numCache>
                <c:formatCode>0.0</c:formatCode>
                <c:ptCount val="5"/>
                <c:pt idx="0">
                  <c:v>2.3230686115613182</c:v>
                </c:pt>
                <c:pt idx="1">
                  <c:v>7.5208913649025071</c:v>
                </c:pt>
                <c:pt idx="2">
                  <c:v>1.8148262073207813</c:v>
                </c:pt>
                <c:pt idx="3">
                  <c:v>8.1395348837209767</c:v>
                </c:pt>
                <c:pt idx="4">
                  <c:v>2.0689655172413812</c:v>
                </c:pt>
              </c:numCache>
            </c:numRef>
          </c:val>
          <c:extLst>
            <c:ext xmlns:c16="http://schemas.microsoft.com/office/drawing/2014/chart" uri="{C3380CC4-5D6E-409C-BE32-E72D297353CC}">
              <c16:uniqueId val="{00000001-9DC6-4546-8015-BA52D8C2964B}"/>
            </c:ext>
          </c:extLst>
        </c:ser>
        <c:dLbls>
          <c:showLegendKey val="0"/>
          <c:showVal val="1"/>
          <c:showCatName val="0"/>
          <c:showSerName val="0"/>
          <c:showPercent val="0"/>
          <c:showBubbleSize val="0"/>
        </c:dLbls>
        <c:gapWidth val="30"/>
        <c:axId val="411372784"/>
        <c:axId val="409780656"/>
      </c:barChart>
      <c:catAx>
        <c:axId val="411372784"/>
        <c:scaling>
          <c:orientation val="minMax"/>
        </c:scaling>
        <c:delete val="0"/>
        <c:axPos val="b"/>
        <c:numFmt formatCode="General" sourceLinked="1"/>
        <c:majorTickMark val="out"/>
        <c:minorTickMark val="none"/>
        <c:tickLblPos val="nextTo"/>
        <c:spPr>
          <a:ln w="25226">
            <a:solidFill>
              <a:srgbClr val="000000">
                <a:lumMod val="75000"/>
                <a:lumOff val="25000"/>
              </a:srgbClr>
            </a:solidFill>
            <a:prstDash val="solid"/>
          </a:ln>
        </c:spPr>
        <c:txPr>
          <a:bodyPr rot="0" vert="horz"/>
          <a:lstStyle/>
          <a:p>
            <a:pPr>
              <a:defRPr>
                <a:solidFill>
                  <a:srgbClr val="404040"/>
                </a:solidFill>
                <a:latin typeface="Arial Narrow" panose="020B0606020202030204" pitchFamily="34" charset="0"/>
              </a:defRPr>
            </a:pPr>
            <a:endParaRPr lang="en-US"/>
          </a:p>
        </c:txPr>
        <c:crossAx val="409780656"/>
        <c:crosses val="autoZero"/>
        <c:auto val="1"/>
        <c:lblAlgn val="ctr"/>
        <c:lblOffset val="100"/>
        <c:tickLblSkip val="1"/>
        <c:tickMarkSkip val="1"/>
        <c:noMultiLvlLbl val="0"/>
      </c:catAx>
      <c:valAx>
        <c:axId val="409780656"/>
        <c:scaling>
          <c:orientation val="minMax"/>
          <c:max val="20"/>
          <c:min val="0"/>
        </c:scaling>
        <c:delete val="0"/>
        <c:axPos val="l"/>
        <c:numFmt formatCode="0" sourceLinked="0"/>
        <c:majorTickMark val="out"/>
        <c:minorTickMark val="none"/>
        <c:tickLblPos val="nextTo"/>
        <c:spPr>
          <a:ln w="25226">
            <a:solidFill>
              <a:srgbClr val="000000">
                <a:lumMod val="75000"/>
                <a:lumOff val="25000"/>
              </a:srgbClr>
            </a:solidFill>
            <a:prstDash val="solid"/>
          </a:ln>
        </c:spPr>
        <c:txPr>
          <a:bodyPr rot="0" vert="horz"/>
          <a:lstStyle/>
          <a:p>
            <a:pPr>
              <a:defRPr>
                <a:solidFill>
                  <a:srgbClr val="404040"/>
                </a:solidFill>
                <a:latin typeface="Arial Narrow" panose="020B0606020202030204" pitchFamily="34" charset="0"/>
              </a:defRPr>
            </a:pPr>
            <a:endParaRPr lang="en-US"/>
          </a:p>
        </c:txPr>
        <c:crossAx val="411372784"/>
        <c:crosses val="autoZero"/>
        <c:crossBetween val="between"/>
        <c:majorUnit val="5"/>
      </c:valAx>
      <c:spPr>
        <a:noFill/>
        <a:ln w="25226">
          <a:noFill/>
        </a:ln>
      </c:spPr>
    </c:plotArea>
    <c:plotVisOnly val="1"/>
    <c:dispBlanksAs val="gap"/>
    <c:showDLblsOverMax val="0"/>
  </c:chart>
  <c:spPr>
    <a:noFill/>
    <a:ln>
      <a:noFill/>
    </a:ln>
  </c:spPr>
  <c:txPr>
    <a:bodyPr/>
    <a:lstStyle/>
    <a:p>
      <a:pPr>
        <a:defRPr sz="1390" b="1" i="0" u="none" strike="noStrike" baseline="0">
          <a:solidFill>
            <a:schemeClr val="tx1">
              <a:lumMod val="75000"/>
              <a:lumOff val="25000"/>
            </a:schemeClr>
          </a:solidFill>
          <a:latin typeface="Arial"/>
          <a:ea typeface="Arial"/>
          <a:cs typeface="Arial"/>
        </a:defRPr>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125158027812899"/>
          <c:y val="0.17932489451476794"/>
          <c:w val="0.89001264222503151"/>
          <c:h val="0.63291139240509353"/>
        </c:manualLayout>
      </c:layout>
      <c:barChart>
        <c:barDir val="col"/>
        <c:grouping val="clustered"/>
        <c:varyColors val="0"/>
        <c:ser>
          <c:idx val="0"/>
          <c:order val="0"/>
          <c:tx>
            <c:strRef>
              <c:f>Sheet1!$A$2</c:f>
              <c:strCache>
                <c:ptCount val="1"/>
                <c:pt idx="0">
                  <c:v>Placebo</c:v>
                </c:pt>
              </c:strCache>
            </c:strRef>
          </c:tx>
          <c:spPr>
            <a:solidFill>
              <a:srgbClr val="E7E6E6">
                <a:lumMod val="75000"/>
              </a:srgbClr>
            </a:solidFill>
            <a:ln w="24438">
              <a:noFill/>
            </a:ln>
            <a:effectLst>
              <a:outerShdw blurRad="50800" dist="38100" algn="l" rotWithShape="0">
                <a:prstClr val="black">
                  <a:alpha val="40000"/>
                </a:prstClr>
              </a:outerShdw>
            </a:effectLst>
          </c:spPr>
          <c:invertIfNegative val="0"/>
          <c:dLbls>
            <c:delete val="1"/>
          </c:dLbls>
          <c:cat>
            <c:strRef>
              <c:f>Sheet1!$B$1:$H$1</c:f>
              <c:strCache>
                <c:ptCount val="7"/>
                <c:pt idx="0">
                  <c:v>Overall</c:v>
                </c:pt>
                <c:pt idx="1">
                  <c:v>Higher</c:v>
                </c:pt>
                <c:pt idx="2">
                  <c:v>Lower</c:v>
                </c:pt>
                <c:pt idx="3">
                  <c:v>Higher</c:v>
                </c:pt>
                <c:pt idx="4">
                  <c:v>Lower</c:v>
                </c:pt>
                <c:pt idx="5">
                  <c:v>Higher</c:v>
                </c:pt>
                <c:pt idx="6">
                  <c:v>Lower</c:v>
                </c:pt>
              </c:strCache>
            </c:strRef>
          </c:cat>
          <c:val>
            <c:numRef>
              <c:f>Sheet1!$B$2:$H$2</c:f>
              <c:numCache>
                <c:formatCode>0.0</c:formatCode>
                <c:ptCount val="7"/>
                <c:pt idx="0">
                  <c:v>1.2</c:v>
                </c:pt>
                <c:pt idx="1">
                  <c:v>2.2999999999999998</c:v>
                </c:pt>
                <c:pt idx="2">
                  <c:v>0.70000000000000062</c:v>
                </c:pt>
                <c:pt idx="3">
                  <c:v>2.8</c:v>
                </c:pt>
                <c:pt idx="4">
                  <c:v>0.30000000000000032</c:v>
                </c:pt>
                <c:pt idx="5">
                  <c:v>4.0999999999999996</c:v>
                </c:pt>
                <c:pt idx="6">
                  <c:v>0.58264336093219971</c:v>
                </c:pt>
              </c:numCache>
            </c:numRef>
          </c:val>
          <c:extLst>
            <c:ext xmlns:c16="http://schemas.microsoft.com/office/drawing/2014/chart" uri="{C3380CC4-5D6E-409C-BE32-E72D297353CC}">
              <c16:uniqueId val="{00000000-1728-48C2-B181-894E22C11886}"/>
            </c:ext>
          </c:extLst>
        </c:ser>
        <c:ser>
          <c:idx val="1"/>
          <c:order val="1"/>
          <c:tx>
            <c:strRef>
              <c:f>Sheet1!$A$3</c:f>
              <c:strCache>
                <c:ptCount val="1"/>
                <c:pt idx="0">
                  <c:v>Denosumab</c:v>
                </c:pt>
              </c:strCache>
            </c:strRef>
          </c:tx>
          <c:spPr>
            <a:solidFill>
              <a:srgbClr val="A098DA"/>
            </a:solidFill>
            <a:ln w="24438">
              <a:noFill/>
            </a:ln>
            <a:effectLst>
              <a:outerShdw blurRad="50800" dist="38100" algn="l" rotWithShape="0">
                <a:prstClr val="black">
                  <a:alpha val="40000"/>
                </a:prstClr>
              </a:outerShdw>
            </a:effectLst>
          </c:spPr>
          <c:invertIfNegative val="0"/>
          <c:dLbls>
            <c:delete val="1"/>
          </c:dLbls>
          <c:cat>
            <c:strRef>
              <c:f>Sheet1!$B$1:$H$1</c:f>
              <c:strCache>
                <c:ptCount val="7"/>
                <c:pt idx="0">
                  <c:v>Overall</c:v>
                </c:pt>
                <c:pt idx="1">
                  <c:v>Higher</c:v>
                </c:pt>
                <c:pt idx="2">
                  <c:v>Lower</c:v>
                </c:pt>
                <c:pt idx="3">
                  <c:v>Higher</c:v>
                </c:pt>
                <c:pt idx="4">
                  <c:v>Lower</c:v>
                </c:pt>
                <c:pt idx="5">
                  <c:v>Higher</c:v>
                </c:pt>
                <c:pt idx="6">
                  <c:v>Lower</c:v>
                </c:pt>
              </c:strCache>
            </c:strRef>
          </c:cat>
          <c:val>
            <c:numRef>
              <c:f>Sheet1!$B$3:$H$3</c:f>
              <c:numCache>
                <c:formatCode>0.0</c:formatCode>
                <c:ptCount val="7"/>
                <c:pt idx="0">
                  <c:v>0.66632496155820065</c:v>
                </c:pt>
                <c:pt idx="1">
                  <c:v>0.9</c:v>
                </c:pt>
                <c:pt idx="2">
                  <c:v>0.60000000000000064</c:v>
                </c:pt>
                <c:pt idx="3">
                  <c:v>1.3728323699421965</c:v>
                </c:pt>
                <c:pt idx="4">
                  <c:v>0.20064205457463891</c:v>
                </c:pt>
                <c:pt idx="5">
                  <c:v>1.7</c:v>
                </c:pt>
                <c:pt idx="6">
                  <c:v>0.45773573390296002</c:v>
                </c:pt>
              </c:numCache>
            </c:numRef>
          </c:val>
          <c:extLst>
            <c:ext xmlns:c16="http://schemas.microsoft.com/office/drawing/2014/chart" uri="{C3380CC4-5D6E-409C-BE32-E72D297353CC}">
              <c16:uniqueId val="{00000001-1728-48C2-B181-894E22C11886}"/>
            </c:ext>
          </c:extLst>
        </c:ser>
        <c:dLbls>
          <c:showLegendKey val="0"/>
          <c:showVal val="1"/>
          <c:showCatName val="0"/>
          <c:showSerName val="0"/>
          <c:showPercent val="0"/>
          <c:showBubbleSize val="0"/>
        </c:dLbls>
        <c:gapWidth val="30"/>
        <c:axId val="409782616"/>
        <c:axId val="409781832"/>
      </c:barChart>
      <c:catAx>
        <c:axId val="409782616"/>
        <c:scaling>
          <c:orientation val="minMax"/>
        </c:scaling>
        <c:delete val="0"/>
        <c:axPos val="b"/>
        <c:numFmt formatCode="General" sourceLinked="1"/>
        <c:majorTickMark val="out"/>
        <c:minorTickMark val="none"/>
        <c:tickLblPos val="nextTo"/>
        <c:spPr>
          <a:ln w="24438">
            <a:solidFill>
              <a:schemeClr val="tx1">
                <a:lumMod val="75000"/>
                <a:lumOff val="25000"/>
              </a:schemeClr>
            </a:solidFill>
            <a:prstDash val="solid"/>
          </a:ln>
        </c:spPr>
        <c:txPr>
          <a:bodyPr rot="0" vert="horz"/>
          <a:lstStyle/>
          <a:p>
            <a:pPr>
              <a:defRPr>
                <a:latin typeface="Arial Narrow" panose="020B0606020202030204" pitchFamily="34" charset="0"/>
              </a:defRPr>
            </a:pPr>
            <a:endParaRPr lang="en-US"/>
          </a:p>
        </c:txPr>
        <c:crossAx val="409781832"/>
        <c:crosses val="autoZero"/>
        <c:auto val="1"/>
        <c:lblAlgn val="ctr"/>
        <c:lblOffset val="100"/>
        <c:tickLblSkip val="1"/>
        <c:tickMarkSkip val="1"/>
        <c:noMultiLvlLbl val="0"/>
      </c:catAx>
      <c:valAx>
        <c:axId val="409781832"/>
        <c:scaling>
          <c:orientation val="minMax"/>
          <c:max val="5"/>
          <c:min val="0"/>
        </c:scaling>
        <c:delete val="0"/>
        <c:axPos val="l"/>
        <c:numFmt formatCode="0" sourceLinked="0"/>
        <c:majorTickMark val="out"/>
        <c:minorTickMark val="none"/>
        <c:tickLblPos val="nextTo"/>
        <c:spPr>
          <a:ln w="24438">
            <a:solidFill>
              <a:schemeClr val="tx1">
                <a:lumMod val="75000"/>
                <a:lumOff val="25000"/>
              </a:schemeClr>
            </a:solidFill>
            <a:prstDash val="solid"/>
          </a:ln>
        </c:spPr>
        <c:txPr>
          <a:bodyPr rot="0" vert="horz"/>
          <a:lstStyle/>
          <a:p>
            <a:pPr>
              <a:defRPr>
                <a:latin typeface="Arial Narrow" panose="020B0606020202030204" pitchFamily="34" charset="0"/>
              </a:defRPr>
            </a:pPr>
            <a:endParaRPr lang="en-US"/>
          </a:p>
        </c:txPr>
        <c:crossAx val="409782616"/>
        <c:crosses val="autoZero"/>
        <c:crossBetween val="between"/>
        <c:majorUnit val="1"/>
      </c:valAx>
      <c:spPr>
        <a:noFill/>
        <a:ln w="24438">
          <a:noFill/>
        </a:ln>
      </c:spPr>
    </c:plotArea>
    <c:plotVisOnly val="1"/>
    <c:dispBlanksAs val="gap"/>
    <c:showDLblsOverMax val="0"/>
  </c:chart>
  <c:spPr>
    <a:noFill/>
    <a:ln>
      <a:noFill/>
    </a:ln>
  </c:spPr>
  <c:txPr>
    <a:bodyPr/>
    <a:lstStyle/>
    <a:p>
      <a:pPr>
        <a:defRPr sz="1347" b="1" i="0" u="none" strike="noStrike" baseline="0">
          <a:solidFill>
            <a:srgbClr val="404040"/>
          </a:solidFill>
          <a:latin typeface="Arial"/>
          <a:ea typeface="Arial"/>
          <a:cs typeface="Arial"/>
        </a:defRPr>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0009403687224303E-2"/>
          <c:y val="0.10851015751964282"/>
          <c:w val="0.90480122294320564"/>
          <c:h val="0.76954225290465761"/>
        </c:manualLayout>
      </c:layout>
      <c:barChart>
        <c:barDir val="col"/>
        <c:grouping val="clustered"/>
        <c:varyColors val="0"/>
        <c:ser>
          <c:idx val="0"/>
          <c:order val="0"/>
          <c:tx>
            <c:strRef>
              <c:f>Sheet1!$B$1</c:f>
              <c:strCache>
                <c:ptCount val="1"/>
                <c:pt idx="0">
                  <c:v>Long Term Incidence</c:v>
                </c:pt>
              </c:strCache>
            </c:strRef>
          </c:tx>
          <c:spPr>
            <a:solidFill>
              <a:srgbClr val="A098DA"/>
            </a:solidFill>
            <a:ln>
              <a:noFill/>
            </a:ln>
            <a:effectLst>
              <a:innerShdw blurRad="63500" dist="50800" dir="13500000">
                <a:prstClr val="black">
                  <a:alpha val="50000"/>
                </a:prstClr>
              </a:innerShdw>
            </a:effectLst>
            <a:scene3d>
              <a:camera prst="orthographicFront"/>
              <a:lightRig rig="threePt" dir="t"/>
            </a:scene3d>
            <a:sp3d>
              <a:bevelB/>
            </a:sp3d>
          </c:spPr>
          <c:invertIfNegative val="0"/>
          <c:dLbls>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0.0%</c:formatCode>
                <c:ptCount val="10"/>
                <c:pt idx="0">
                  <c:v>0.02</c:v>
                </c:pt>
                <c:pt idx="1">
                  <c:v>1.7999999999999999E-2</c:v>
                </c:pt>
                <c:pt idx="2">
                  <c:v>0.02</c:v>
                </c:pt>
                <c:pt idx="3">
                  <c:v>1.4999999999999999E-2</c:v>
                </c:pt>
                <c:pt idx="4">
                  <c:v>1.2E-2</c:v>
                </c:pt>
                <c:pt idx="5">
                  <c:v>1.6E-2</c:v>
                </c:pt>
                <c:pt idx="6">
                  <c:v>1.4999999999999999E-2</c:v>
                </c:pt>
                <c:pt idx="7">
                  <c:v>8.0000000000000002E-3</c:v>
                </c:pt>
                <c:pt idx="8">
                  <c:v>0.01</c:v>
                </c:pt>
                <c:pt idx="9">
                  <c:v>1.9E-2</c:v>
                </c:pt>
              </c:numCache>
            </c:numRef>
          </c:val>
          <c:extLst>
            <c:ext xmlns:c16="http://schemas.microsoft.com/office/drawing/2014/chart" uri="{C3380CC4-5D6E-409C-BE32-E72D297353CC}">
              <c16:uniqueId val="{00000000-C119-449F-92C1-47A9B0233451}"/>
            </c:ext>
          </c:extLst>
        </c:ser>
        <c:dLbls>
          <c:showLegendKey val="0"/>
          <c:showVal val="1"/>
          <c:showCatName val="0"/>
          <c:showSerName val="0"/>
          <c:showPercent val="0"/>
          <c:showBubbleSize val="0"/>
        </c:dLbls>
        <c:gapWidth val="36"/>
        <c:overlap val="-3"/>
        <c:axId val="466056400"/>
        <c:axId val="466057968"/>
      </c:barChart>
      <c:catAx>
        <c:axId val="466056400"/>
        <c:scaling>
          <c:orientation val="minMax"/>
        </c:scaling>
        <c:delete val="0"/>
        <c:axPos val="b"/>
        <c:numFmt formatCode="General" sourceLinked="1"/>
        <c:majorTickMark val="none"/>
        <c:minorTickMark val="none"/>
        <c:tickLblPos val="nextTo"/>
        <c:spPr>
          <a:ln w="19050"/>
        </c:spPr>
        <c:txPr>
          <a:bodyPr/>
          <a:lstStyle/>
          <a:p>
            <a:pPr>
              <a:defRPr sz="1100">
                <a:latin typeface="Arial Narrow" panose="020B0606020202030204" pitchFamily="34" charset="0"/>
              </a:defRPr>
            </a:pPr>
            <a:endParaRPr lang="en-US"/>
          </a:p>
        </c:txPr>
        <c:crossAx val="466057968"/>
        <c:crosses val="autoZero"/>
        <c:auto val="1"/>
        <c:lblAlgn val="ctr"/>
        <c:lblOffset val="0"/>
        <c:noMultiLvlLbl val="0"/>
      </c:catAx>
      <c:valAx>
        <c:axId val="466057968"/>
        <c:scaling>
          <c:orientation val="minMax"/>
          <c:max val="3.0000000000000273E-2"/>
        </c:scaling>
        <c:delete val="0"/>
        <c:axPos val="l"/>
        <c:numFmt formatCode="0.0%" sourceLinked="0"/>
        <c:majorTickMark val="out"/>
        <c:minorTickMark val="none"/>
        <c:tickLblPos val="nextTo"/>
        <c:spPr>
          <a:ln w="19050"/>
        </c:spPr>
        <c:txPr>
          <a:bodyPr/>
          <a:lstStyle/>
          <a:p>
            <a:pPr>
              <a:defRPr sz="1000" b="0">
                <a:latin typeface="Arial Narrow" panose="020B0606020202030204" pitchFamily="34" charset="0"/>
              </a:defRPr>
            </a:pPr>
            <a:endParaRPr lang="en-US"/>
          </a:p>
        </c:txPr>
        <c:crossAx val="466056400"/>
        <c:crosses val="autoZero"/>
        <c:crossBetween val="between"/>
        <c:majorUnit val="5.00000000000006E-3"/>
      </c:valAx>
      <c:spPr>
        <a:noFill/>
        <a:ln w="25378">
          <a:noFill/>
        </a:ln>
      </c:spPr>
    </c:plotArea>
    <c:plotVisOnly val="1"/>
    <c:dispBlanksAs val="gap"/>
    <c:showDLblsOverMax val="0"/>
  </c:chart>
  <c:txPr>
    <a:bodyPr/>
    <a:lstStyle/>
    <a:p>
      <a:pPr>
        <a:defRPr sz="1200" b="1"/>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913985931143987E-2"/>
          <c:y val="0.10851027696368819"/>
          <c:w val="0.86943570270711357"/>
          <c:h val="0.7690781231562589"/>
        </c:manualLayout>
      </c:layout>
      <c:barChart>
        <c:barDir val="col"/>
        <c:grouping val="clustered"/>
        <c:varyColors val="0"/>
        <c:ser>
          <c:idx val="1"/>
          <c:order val="0"/>
          <c:tx>
            <c:strRef>
              <c:f>Sheet1!$B$1</c:f>
              <c:strCache>
                <c:ptCount val="1"/>
                <c:pt idx="0">
                  <c:v>Column1</c:v>
                </c:pt>
              </c:strCache>
            </c:strRef>
          </c:tx>
          <c:spPr>
            <a:solidFill>
              <a:srgbClr val="999999"/>
            </a:solidFill>
            <a:scene3d>
              <a:camera prst="orthographicFront"/>
              <a:lightRig rig="threePt" dir="t"/>
            </a:scene3d>
            <a:sp3d/>
          </c:spPr>
          <c:invertIfNegative val="0"/>
          <c:dLbls>
            <c:numFmt formatCode="0.0%" sourceLinked="0"/>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Sheet1!$B$2:$B$11</c:f>
              <c:numCache>
                <c:formatCode>0.0%</c:formatCode>
                <c:ptCount val="10"/>
                <c:pt idx="0">
                  <c:v>3.1E-2</c:v>
                </c:pt>
                <c:pt idx="1">
                  <c:v>2.9000000000000001E-2</c:v>
                </c:pt>
                <c:pt idx="2">
                  <c:v>2.5000000000000001E-2</c:v>
                </c:pt>
              </c:numCache>
            </c:numRef>
          </c:val>
          <c:extLst>
            <c:ext xmlns:c16="http://schemas.microsoft.com/office/drawing/2014/chart" uri="{C3380CC4-5D6E-409C-BE32-E72D297353CC}">
              <c16:uniqueId val="{00000000-CB50-4AD8-86D5-87FF93A235DB}"/>
            </c:ext>
          </c:extLst>
        </c:ser>
        <c:ser>
          <c:idx val="0"/>
          <c:order val="1"/>
          <c:tx>
            <c:strRef>
              <c:f>Sheet1!$C$1</c:f>
              <c:strCache>
                <c:ptCount val="1"/>
                <c:pt idx="0">
                  <c:v>X-Over fracture Incidence</c:v>
                </c:pt>
              </c:strCache>
            </c:strRef>
          </c:tx>
          <c:spPr>
            <a:solidFill>
              <a:srgbClr val="A098DA">
                <a:alpha val="60000"/>
              </a:srgbClr>
            </a:solidFill>
            <a:scene3d>
              <a:camera prst="orthographicFront"/>
              <a:lightRig rig="threePt" dir="t"/>
            </a:scene3d>
            <a:sp3d/>
          </c:spPr>
          <c:invertIfNegative val="0"/>
          <c:dLbls>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Sheet1!$C$2:$C$11</c:f>
              <c:numCache>
                <c:formatCode>General</c:formatCode>
                <c:ptCount val="10"/>
                <c:pt idx="3" formatCode="0.0%">
                  <c:v>2.5000000000000001E-2</c:v>
                </c:pt>
                <c:pt idx="4" formatCode="0.0%">
                  <c:v>1.9E-2</c:v>
                </c:pt>
                <c:pt idx="5" formatCode="0.0%">
                  <c:v>2.3E-2</c:v>
                </c:pt>
                <c:pt idx="6" formatCode="0.0%">
                  <c:v>1.0999999999999999E-2</c:v>
                </c:pt>
                <c:pt idx="7" formatCode="0.0%">
                  <c:v>1.7000000000000001E-2</c:v>
                </c:pt>
                <c:pt idx="8" formatCode="0.0%">
                  <c:v>1.4999999999999999E-2</c:v>
                </c:pt>
                <c:pt idx="9" formatCode="0.0%">
                  <c:v>1.6E-2</c:v>
                </c:pt>
              </c:numCache>
            </c:numRef>
          </c:val>
          <c:extLst>
            <c:ext xmlns:c16="http://schemas.microsoft.com/office/drawing/2014/chart" uri="{C3380CC4-5D6E-409C-BE32-E72D297353CC}">
              <c16:uniqueId val="{00000001-CB50-4AD8-86D5-87FF93A235DB}"/>
            </c:ext>
          </c:extLst>
        </c:ser>
        <c:dLbls>
          <c:showLegendKey val="0"/>
          <c:showVal val="1"/>
          <c:showCatName val="0"/>
          <c:showSerName val="0"/>
          <c:showPercent val="0"/>
          <c:showBubbleSize val="0"/>
        </c:dLbls>
        <c:gapWidth val="36"/>
        <c:overlap val="100"/>
        <c:axId val="466057184"/>
        <c:axId val="466058360"/>
      </c:barChart>
      <c:catAx>
        <c:axId val="466057184"/>
        <c:scaling>
          <c:orientation val="minMax"/>
        </c:scaling>
        <c:delete val="0"/>
        <c:axPos val="b"/>
        <c:numFmt formatCode="General" sourceLinked="1"/>
        <c:majorTickMark val="out"/>
        <c:minorTickMark val="none"/>
        <c:tickLblPos val="none"/>
        <c:spPr>
          <a:ln w="19050"/>
        </c:spPr>
        <c:txPr>
          <a:bodyPr/>
          <a:lstStyle/>
          <a:p>
            <a:pPr>
              <a:defRPr sz="1100"/>
            </a:pPr>
            <a:endParaRPr lang="en-US"/>
          </a:p>
        </c:txPr>
        <c:crossAx val="466058360"/>
        <c:crosses val="autoZero"/>
        <c:auto val="1"/>
        <c:lblAlgn val="ctr"/>
        <c:lblOffset val="0"/>
        <c:noMultiLvlLbl val="0"/>
      </c:catAx>
      <c:valAx>
        <c:axId val="466058360"/>
        <c:scaling>
          <c:orientation val="minMax"/>
          <c:max val="4.0000000000000008E-2"/>
        </c:scaling>
        <c:delete val="0"/>
        <c:axPos val="l"/>
        <c:numFmt formatCode="0.0%" sourceLinked="0"/>
        <c:majorTickMark val="out"/>
        <c:minorTickMark val="none"/>
        <c:tickLblPos val="nextTo"/>
        <c:spPr>
          <a:ln w="19050"/>
        </c:spPr>
        <c:txPr>
          <a:bodyPr/>
          <a:lstStyle/>
          <a:p>
            <a:pPr>
              <a:defRPr sz="1000" b="0">
                <a:latin typeface="Arial Narrow" panose="020B0606020202030204" pitchFamily="34" charset="0"/>
              </a:defRPr>
            </a:pPr>
            <a:endParaRPr lang="en-US"/>
          </a:p>
        </c:txPr>
        <c:crossAx val="466057184"/>
        <c:crosses val="autoZero"/>
        <c:crossBetween val="between"/>
        <c:majorUnit val="1.0000000000000103E-2"/>
      </c:valAx>
      <c:spPr>
        <a:noFill/>
        <a:ln w="25378">
          <a:noFill/>
        </a:ln>
      </c:spPr>
    </c:plotArea>
    <c:plotVisOnly val="1"/>
    <c:dispBlanksAs val="gap"/>
    <c:showDLblsOverMax val="0"/>
  </c:chart>
  <c:txPr>
    <a:bodyPr/>
    <a:lstStyle/>
    <a:p>
      <a:pPr>
        <a:defRPr sz="1200" b="1"/>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082109428625414E-2"/>
          <c:y val="7.1537877177588194E-2"/>
          <c:w val="0.92984733443794576"/>
          <c:h val="0.75084062988981148"/>
        </c:manualLayout>
      </c:layout>
      <c:barChart>
        <c:barDir val="col"/>
        <c:grouping val="clustered"/>
        <c:varyColors val="0"/>
        <c:ser>
          <c:idx val="0"/>
          <c:order val="0"/>
          <c:tx>
            <c:strRef>
              <c:f>Sheet1!$B$1</c:f>
              <c:strCache>
                <c:ptCount val="1"/>
                <c:pt idx="0">
                  <c:v>Long Term Incidence</c:v>
                </c:pt>
              </c:strCache>
            </c:strRef>
          </c:tx>
          <c:spPr>
            <a:solidFill>
              <a:srgbClr val="A098DA">
                <a:alpha val="60000"/>
              </a:srgbClr>
            </a:solidFill>
            <a:ln>
              <a:noFill/>
            </a:ln>
            <a:effectLst>
              <a:innerShdw blurRad="63500" dist="50800" dir="13500000">
                <a:prstClr val="black">
                  <a:alpha val="50000"/>
                </a:prstClr>
              </a:innerShdw>
            </a:effectLst>
            <a:scene3d>
              <a:camera prst="orthographicFront"/>
              <a:lightRig rig="threePt" dir="t"/>
            </a:scene3d>
            <a:sp3d>
              <a:bevelB/>
            </a:sp3d>
          </c:spPr>
          <c:invertIfNegative val="0"/>
          <c:dPt>
            <c:idx val="0"/>
            <c:invertIfNegative val="0"/>
            <c:bubble3D val="0"/>
            <c:extLst>
              <c:ext xmlns:c16="http://schemas.microsoft.com/office/drawing/2014/chart" uri="{C3380CC4-5D6E-409C-BE32-E72D297353CC}">
                <c16:uniqueId val="{00000000-47B7-444C-99C6-153AE2506184}"/>
              </c:ext>
            </c:extLst>
          </c:dPt>
          <c:dPt>
            <c:idx val="1"/>
            <c:invertIfNegative val="0"/>
            <c:bubble3D val="0"/>
            <c:extLst>
              <c:ext xmlns:c16="http://schemas.microsoft.com/office/drawing/2014/chart" uri="{C3380CC4-5D6E-409C-BE32-E72D297353CC}">
                <c16:uniqueId val="{00000001-47B7-444C-99C6-153AE2506184}"/>
              </c:ext>
            </c:extLst>
          </c:dPt>
          <c:dLbls>
            <c:numFmt formatCode="#,##0.00" sourceLinked="0"/>
            <c:spPr>
              <a:noFill/>
              <a:ln>
                <a:noFill/>
              </a:ln>
              <a:effectLst/>
            </c:spPr>
            <c:txPr>
              <a:bodyPr/>
              <a:lstStyle/>
              <a:p>
                <a:pPr>
                  <a:defRPr sz="1400">
                    <a:solidFill>
                      <a:schemeClr val="tx1"/>
                    </a:solidFill>
                    <a:latin typeface="Arial Narrow" panose="020B0606020202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Sheet1!$D$2:$D$3</c:f>
                <c:numCache>
                  <c:formatCode>General</c:formatCode>
                  <c:ptCount val="2"/>
                  <c:pt idx="0">
                    <c:v>0.28000000000000003</c:v>
                  </c:pt>
                  <c:pt idx="1">
                    <c:v>0.22</c:v>
                  </c:pt>
                </c:numCache>
              </c:numRef>
            </c:plus>
            <c:minus>
              <c:numRef>
                <c:f>Sheet1!$C$2:$C$3</c:f>
                <c:numCache>
                  <c:formatCode>General</c:formatCode>
                  <c:ptCount val="2"/>
                  <c:pt idx="0">
                    <c:v>0.25</c:v>
                  </c:pt>
                  <c:pt idx="1">
                    <c:v>0.19</c:v>
                  </c:pt>
                </c:numCache>
              </c:numRef>
            </c:minus>
            <c:spPr>
              <a:ln w="22225"/>
            </c:spPr>
          </c:errBars>
          <c:cat>
            <c:strRef>
              <c:f>Sheet1!$A$2:$A$3</c:f>
              <c:strCache>
                <c:ptCount val="2"/>
                <c:pt idx="0">
                  <c:v>First 3
Years</c:v>
                </c:pt>
                <c:pt idx="1">
                  <c:v>Years 4-7</c:v>
                </c:pt>
              </c:strCache>
            </c:strRef>
          </c:cat>
          <c:val>
            <c:numRef>
              <c:f>Sheet1!$B$2:$B$3</c:f>
              <c:numCache>
                <c:formatCode>General</c:formatCode>
                <c:ptCount val="2"/>
                <c:pt idx="0">
                  <c:v>2.15</c:v>
                </c:pt>
                <c:pt idx="1">
                  <c:v>1.53</c:v>
                </c:pt>
              </c:numCache>
            </c:numRef>
          </c:val>
          <c:extLst>
            <c:ext xmlns:c16="http://schemas.microsoft.com/office/drawing/2014/chart" uri="{C3380CC4-5D6E-409C-BE32-E72D297353CC}">
              <c16:uniqueId val="{00000002-47B7-444C-99C6-153AE2506184}"/>
            </c:ext>
          </c:extLst>
        </c:ser>
        <c:dLbls>
          <c:showLegendKey val="0"/>
          <c:showVal val="1"/>
          <c:showCatName val="0"/>
          <c:showSerName val="0"/>
          <c:showPercent val="0"/>
          <c:showBubbleSize val="0"/>
        </c:dLbls>
        <c:gapWidth val="36"/>
        <c:overlap val="-3"/>
        <c:axId val="466058752"/>
        <c:axId val="466055224"/>
      </c:barChart>
      <c:catAx>
        <c:axId val="466058752"/>
        <c:scaling>
          <c:orientation val="minMax"/>
        </c:scaling>
        <c:delete val="0"/>
        <c:axPos val="b"/>
        <c:numFmt formatCode="General" sourceLinked="1"/>
        <c:majorTickMark val="none"/>
        <c:minorTickMark val="none"/>
        <c:tickLblPos val="nextTo"/>
        <c:spPr>
          <a:ln w="19050"/>
        </c:spPr>
        <c:txPr>
          <a:bodyPr/>
          <a:lstStyle/>
          <a:p>
            <a:pPr>
              <a:defRPr sz="1100">
                <a:latin typeface="Arial Narrow" panose="020B0606020202030204" pitchFamily="34" charset="0"/>
              </a:defRPr>
            </a:pPr>
            <a:endParaRPr lang="en-US"/>
          </a:p>
        </c:txPr>
        <c:crossAx val="466055224"/>
        <c:crosses val="autoZero"/>
        <c:auto val="1"/>
        <c:lblAlgn val="ctr"/>
        <c:lblOffset val="0"/>
        <c:noMultiLvlLbl val="0"/>
      </c:catAx>
      <c:valAx>
        <c:axId val="466055224"/>
        <c:scaling>
          <c:orientation val="minMax"/>
          <c:max val="3"/>
        </c:scaling>
        <c:delete val="0"/>
        <c:axPos val="l"/>
        <c:numFmt formatCode="#,##0.0" sourceLinked="0"/>
        <c:majorTickMark val="out"/>
        <c:minorTickMark val="none"/>
        <c:tickLblPos val="nextTo"/>
        <c:spPr>
          <a:ln w="19050"/>
        </c:spPr>
        <c:txPr>
          <a:bodyPr/>
          <a:lstStyle/>
          <a:p>
            <a:pPr>
              <a:defRPr sz="1100">
                <a:latin typeface="Arial Narrow" panose="020B0606020202030204" pitchFamily="34" charset="0"/>
              </a:defRPr>
            </a:pPr>
            <a:endParaRPr lang="en-US"/>
          </a:p>
        </c:txPr>
        <c:crossAx val="466058752"/>
        <c:crosses val="autoZero"/>
        <c:crossBetween val="between"/>
        <c:majorUnit val="0.5"/>
      </c:valAx>
      <c:spPr>
        <a:solidFill>
          <a:srgbClr val="E7E6E6"/>
        </a:solidFill>
        <a:ln w="25378">
          <a:noFill/>
        </a:ln>
      </c:spPr>
    </c:plotArea>
    <c:plotVisOnly val="1"/>
    <c:dispBlanksAs val="gap"/>
    <c:showDLblsOverMax val="0"/>
  </c:chart>
  <c:txPr>
    <a:bodyPr/>
    <a:lstStyle/>
    <a:p>
      <a:pPr>
        <a:defRPr sz="1400" b="1"/>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Placebo</c:v>
                </c:pt>
              </c:strCache>
            </c:strRef>
          </c:tx>
          <c:spPr>
            <a:solidFill>
              <a:schemeClr val="tx1">
                <a:lumMod val="50000"/>
                <a:lumOff val="50000"/>
              </a:schemeClr>
            </a:solidFill>
            <a:ln>
              <a:noFill/>
            </a:ln>
            <a:effectLst>
              <a:outerShdw blurRad="50800" dist="38100" algn="l" rotWithShape="0">
                <a:prstClr val="black">
                  <a:alpha val="40000"/>
                </a:prstClr>
              </a:outerShdw>
            </a:effectLst>
          </c:spPr>
          <c:invertIfNegative val="0"/>
          <c:dPt>
            <c:idx val="0"/>
            <c:invertIfNegative val="0"/>
            <c:bubble3D val="0"/>
            <c:spPr>
              <a:solidFill>
                <a:srgbClr val="C4D0E9"/>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2-8287-45A3-9F43-C8416A74AB14}"/>
              </c:ext>
            </c:extLst>
          </c:dPt>
          <c:dPt>
            <c:idx val="1"/>
            <c:invertIfNegative val="0"/>
            <c:bubble3D val="0"/>
            <c:spPr>
              <a:solidFill>
                <a:srgbClr val="C4D0E9"/>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3-8287-45A3-9F43-C8416A74AB14}"/>
              </c:ext>
            </c:extLst>
          </c:dPt>
          <c:dPt>
            <c:idx val="2"/>
            <c:invertIfNegative val="0"/>
            <c:bubble3D val="0"/>
            <c:spPr>
              <a:solidFill>
                <a:srgbClr val="C4D0E9"/>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4-8287-45A3-9F43-C8416A74AB14}"/>
              </c:ext>
            </c:extLst>
          </c:dPt>
          <c:cat>
            <c:strRef>
              <c:f>Sheet1!$A$2:$A$4</c:f>
              <c:strCache>
                <c:ptCount val="3"/>
                <c:pt idx="0">
                  <c:v>Vertebral Fracture</c:v>
                </c:pt>
                <c:pt idx="1">
                  <c:v>Non-vertebral Fracture</c:v>
                </c:pt>
                <c:pt idx="2">
                  <c:v>Hip Fracture</c:v>
                </c:pt>
              </c:strCache>
            </c:strRef>
          </c:cat>
          <c:val>
            <c:numRef>
              <c:f>Sheet1!$B$2:$B$4</c:f>
              <c:numCache>
                <c:formatCode>General</c:formatCode>
                <c:ptCount val="3"/>
                <c:pt idx="0" formatCode="0.00">
                  <c:v>12.42</c:v>
                </c:pt>
                <c:pt idx="1">
                  <c:v>9.5399999999999991</c:v>
                </c:pt>
                <c:pt idx="2">
                  <c:v>2.67</c:v>
                </c:pt>
              </c:numCache>
            </c:numRef>
          </c:val>
          <c:extLst>
            <c:ext xmlns:c16="http://schemas.microsoft.com/office/drawing/2014/chart" uri="{C3380CC4-5D6E-409C-BE32-E72D297353CC}">
              <c16:uniqueId val="{00000000-8287-45A3-9F43-C8416A74AB14}"/>
            </c:ext>
          </c:extLst>
        </c:ser>
        <c:ser>
          <c:idx val="1"/>
          <c:order val="1"/>
          <c:tx>
            <c:strRef>
              <c:f>Sheet1!$C$1</c:f>
              <c:strCache>
                <c:ptCount val="1"/>
                <c:pt idx="0">
                  <c:v>RIS</c:v>
                </c:pt>
              </c:strCache>
            </c:strRef>
          </c:tx>
          <c:spPr>
            <a:solidFill>
              <a:srgbClr val="947F95"/>
            </a:solidFill>
            <a:ln>
              <a:noFill/>
            </a:ln>
            <a:effectLst>
              <a:outerShdw blurRad="50800" dist="38100" algn="l" rotWithShape="0">
                <a:prstClr val="black">
                  <a:alpha val="40000"/>
                </a:prstClr>
              </a:outerShdw>
            </a:effectLst>
          </c:spPr>
          <c:invertIfNegative val="0"/>
          <c:dPt>
            <c:idx val="0"/>
            <c:invertIfNegative val="0"/>
            <c:bubble3D val="0"/>
            <c:spPr>
              <a:solidFill>
                <a:srgbClr val="D28EBF"/>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6-D363-4AA6-BD86-066381DB602F}"/>
              </c:ext>
            </c:extLst>
          </c:dPt>
          <c:dPt>
            <c:idx val="1"/>
            <c:invertIfNegative val="0"/>
            <c:bubble3D val="0"/>
            <c:spPr>
              <a:solidFill>
                <a:srgbClr val="D28EBF"/>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7-D363-4AA6-BD86-066381DB602F}"/>
              </c:ext>
            </c:extLst>
          </c:dPt>
          <c:dPt>
            <c:idx val="2"/>
            <c:invertIfNegative val="0"/>
            <c:bubble3D val="0"/>
            <c:spPr>
              <a:solidFill>
                <a:srgbClr val="D28EBF"/>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8-D363-4AA6-BD86-066381DB602F}"/>
              </c:ext>
            </c:extLst>
          </c:dPt>
          <c:cat>
            <c:strRef>
              <c:f>Sheet1!$A$2:$A$4</c:f>
              <c:strCache>
                <c:ptCount val="3"/>
                <c:pt idx="0">
                  <c:v>Vertebral Fracture</c:v>
                </c:pt>
                <c:pt idx="1">
                  <c:v>Non-vertebral Fracture</c:v>
                </c:pt>
                <c:pt idx="2">
                  <c:v>Hip Fracture</c:v>
                </c:pt>
              </c:strCache>
            </c:strRef>
          </c:cat>
          <c:val>
            <c:numRef>
              <c:f>Sheet1!$C$2:$C$4</c:f>
              <c:numCache>
                <c:formatCode>General</c:formatCode>
                <c:ptCount val="3"/>
                <c:pt idx="0">
                  <c:v>7.82</c:v>
                </c:pt>
                <c:pt idx="1">
                  <c:v>8.01</c:v>
                </c:pt>
                <c:pt idx="2">
                  <c:v>1.63</c:v>
                </c:pt>
              </c:numCache>
            </c:numRef>
          </c:val>
          <c:extLst>
            <c:ext xmlns:c16="http://schemas.microsoft.com/office/drawing/2014/chart" uri="{C3380CC4-5D6E-409C-BE32-E72D297353CC}">
              <c16:uniqueId val="{00000001-8287-45A3-9F43-C8416A74AB14}"/>
            </c:ext>
          </c:extLst>
        </c:ser>
        <c:dLbls>
          <c:showLegendKey val="0"/>
          <c:showVal val="0"/>
          <c:showCatName val="0"/>
          <c:showSerName val="0"/>
          <c:showPercent val="0"/>
          <c:showBubbleSize val="0"/>
        </c:dLbls>
        <c:gapWidth val="50"/>
        <c:axId val="423753872"/>
        <c:axId val="423751128"/>
      </c:barChart>
      <c:catAx>
        <c:axId val="423753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423751128"/>
        <c:crosses val="autoZero"/>
        <c:auto val="1"/>
        <c:lblAlgn val="ctr"/>
        <c:lblOffset val="100"/>
        <c:noMultiLvlLbl val="0"/>
      </c:catAx>
      <c:valAx>
        <c:axId val="42375112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23753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5623890724258245E-2"/>
          <c:y val="0.10851015751964282"/>
          <c:w val="0.90305511773321223"/>
          <c:h val="0.7438606604302247"/>
        </c:manualLayout>
      </c:layout>
      <c:barChart>
        <c:barDir val="col"/>
        <c:grouping val="clustered"/>
        <c:varyColors val="0"/>
        <c:ser>
          <c:idx val="0"/>
          <c:order val="0"/>
          <c:tx>
            <c:strRef>
              <c:f>Sheet1!$B$1</c:f>
              <c:strCache>
                <c:ptCount val="1"/>
                <c:pt idx="0">
                  <c:v>Long Term Incidence</c:v>
                </c:pt>
              </c:strCache>
            </c:strRef>
          </c:tx>
          <c:spPr>
            <a:solidFill>
              <a:srgbClr val="A098DA"/>
            </a:solidFill>
            <a:ln>
              <a:noFill/>
            </a:ln>
            <a:effectLst>
              <a:innerShdw blurRad="63500" dist="50800" dir="13500000">
                <a:prstClr val="black">
                  <a:alpha val="50000"/>
                </a:prstClr>
              </a:innerShdw>
            </a:effectLst>
            <a:scene3d>
              <a:camera prst="orthographicFront"/>
              <a:lightRig rig="threePt" dir="t"/>
            </a:scene3d>
            <a:sp3d>
              <a:bevelB/>
            </a:sp3d>
          </c:spPr>
          <c:invertIfNegative val="0"/>
          <c:dLbls>
            <c:dLbl>
              <c:idx val="0"/>
              <c:tx>
                <c:rich>
                  <a:bodyPr/>
                  <a:lstStyle/>
                  <a:p>
                    <a:pPr>
                      <a:defRPr sz="1400" b="1">
                        <a:solidFill>
                          <a:schemeClr val="tx1"/>
                        </a:solidFill>
                        <a:latin typeface="Arial Narrow" panose="020B0606020202030204" pitchFamily="34" charset="0"/>
                      </a:defRPr>
                    </a:pPr>
                    <a:fld id="{4B344C39-E07B-4B59-8B95-33A224D7B4C5}" type="VALUE">
                      <a:rPr lang="en-US" sz="1400" smtClean="0">
                        <a:solidFill>
                          <a:schemeClr val="tx1"/>
                        </a:solidFill>
                        <a:latin typeface="Arial Narrow" panose="020B0606020202030204" pitchFamily="34" charset="0"/>
                      </a:rPr>
                      <a:pPr>
                        <a:defRPr sz="1400" b="1">
                          <a:solidFill>
                            <a:schemeClr val="tx1"/>
                          </a:solidFill>
                          <a:latin typeface="Arial Narrow" panose="020B0606020202030204" pitchFamily="34" charset="0"/>
                        </a:defRPr>
                      </a:pPr>
                      <a:t>[VALUE]</a:t>
                    </a:fld>
                    <a:endParaRPr lang="en-US"/>
                  </a:p>
                </c:rich>
              </c:tx>
              <c:spPr/>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CBC-4164-920C-609BA4FEA6CC}"/>
                </c:ext>
              </c:extLst>
            </c:dLbl>
            <c:dLbl>
              <c:idx val="1"/>
              <c:spPr/>
              <c:txPr>
                <a:bodyPr/>
                <a:lstStyle/>
                <a:p>
                  <a:pPr>
                    <a:defRPr sz="1400" b="1">
                      <a:solidFill>
                        <a:schemeClr val="tx1"/>
                      </a:solidFill>
                      <a:latin typeface="Arial Narrow" panose="020B0606020202030204" pitchFamily="34" charset="0"/>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0-D33D-4C4C-924D-9C24858D5757}"/>
                </c:ext>
              </c:extLst>
            </c:dLbl>
            <c:dLbl>
              <c:idx val="2"/>
              <c:tx>
                <c:rich>
                  <a:bodyPr/>
                  <a:lstStyle/>
                  <a:p>
                    <a:pPr>
                      <a:defRPr sz="1400" b="1">
                        <a:solidFill>
                          <a:schemeClr val="tx1"/>
                        </a:solidFill>
                        <a:latin typeface="Arial Narrow" panose="020B0606020202030204" pitchFamily="34" charset="0"/>
                      </a:defRPr>
                    </a:pPr>
                    <a:fld id="{5FED2EA4-8D81-44FF-9AFD-9773E254D931}" type="VALUE">
                      <a:rPr lang="en-US" sz="1400" smtClean="0">
                        <a:solidFill>
                          <a:schemeClr val="tx1"/>
                        </a:solidFill>
                        <a:latin typeface="Arial Narrow" panose="020B0606020202030204" pitchFamily="34" charset="0"/>
                      </a:rPr>
                      <a:pPr>
                        <a:defRPr sz="1400" b="1">
                          <a:solidFill>
                            <a:schemeClr val="tx1"/>
                          </a:solidFill>
                          <a:latin typeface="Arial Narrow" panose="020B0606020202030204" pitchFamily="34" charset="0"/>
                        </a:defRPr>
                      </a:pPr>
                      <a:t>[VALUE]</a:t>
                    </a:fld>
                    <a:endParaRPr lang="en-US"/>
                  </a:p>
                </c:rich>
              </c:tx>
              <c:spPr/>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CBC-4164-920C-609BA4FEA6CC}"/>
                </c:ext>
              </c:extLst>
            </c:dLbl>
            <c:spPr>
              <a:noFill/>
              <a:ln>
                <a:noFill/>
              </a:ln>
              <a:effectLst/>
            </c:spPr>
            <c:txPr>
              <a:bodyPr/>
              <a:lstStyle/>
              <a:p>
                <a:pPr>
                  <a:defRPr sz="1400" b="1">
                    <a:solidFill>
                      <a:schemeClr val="tx1"/>
                    </a:solidFill>
                    <a:latin typeface="Arial Narrow" panose="020B0606020202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Sheet1!$D$2:$D$4</c:f>
                <c:numCache>
                  <c:formatCode>General</c:formatCode>
                  <c:ptCount val="3"/>
                  <c:pt idx="0">
                    <c:v>0.35999999999999988</c:v>
                  </c:pt>
                  <c:pt idx="1">
                    <c:v>0.28999999999999998</c:v>
                  </c:pt>
                  <c:pt idx="2">
                    <c:v>0.21999999999999997</c:v>
                  </c:pt>
                </c:numCache>
              </c:numRef>
            </c:plus>
            <c:minus>
              <c:numRef>
                <c:f>Sheet1!$C$2:$C$4</c:f>
                <c:numCache>
                  <c:formatCode>General</c:formatCode>
                  <c:ptCount val="3"/>
                  <c:pt idx="0">
                    <c:v>0.31000000000000005</c:v>
                  </c:pt>
                  <c:pt idx="1">
                    <c:v>0.25</c:v>
                  </c:pt>
                  <c:pt idx="2">
                    <c:v>0.19999999999999996</c:v>
                  </c:pt>
                </c:numCache>
              </c:numRef>
            </c:minus>
            <c:spPr>
              <a:ln w="22225"/>
            </c:spPr>
          </c:errBars>
          <c:cat>
            <c:strRef>
              <c:f>Sheet1!$A$2:$A$4</c:f>
              <c:strCache>
                <c:ptCount val="3"/>
                <c:pt idx="0">
                  <c:v>First 3
Years</c:v>
                </c:pt>
                <c:pt idx="1">
                  <c:v>Years
4-7</c:v>
                </c:pt>
                <c:pt idx="2">
                  <c:v>Years
4-10</c:v>
                </c:pt>
              </c:strCache>
            </c:strRef>
          </c:cat>
          <c:val>
            <c:numRef>
              <c:f>Sheet1!$B$2:$B$4</c:f>
              <c:numCache>
                <c:formatCode>General</c:formatCode>
                <c:ptCount val="3"/>
                <c:pt idx="0">
                  <c:v>1.98</c:v>
                </c:pt>
                <c:pt idx="1">
                  <c:v>1.54</c:v>
                </c:pt>
                <c:pt idx="2">
                  <c:v>1.44</c:v>
                </c:pt>
              </c:numCache>
            </c:numRef>
          </c:val>
          <c:extLst>
            <c:ext xmlns:c16="http://schemas.microsoft.com/office/drawing/2014/chart" uri="{C3380CC4-5D6E-409C-BE32-E72D297353CC}">
              <c16:uniqueId val="{00000003-9CBC-4164-920C-609BA4FEA6CC}"/>
            </c:ext>
          </c:extLst>
        </c:ser>
        <c:dLbls>
          <c:showLegendKey val="0"/>
          <c:showVal val="1"/>
          <c:showCatName val="0"/>
          <c:showSerName val="0"/>
          <c:showPercent val="0"/>
          <c:showBubbleSize val="0"/>
        </c:dLbls>
        <c:gapWidth val="36"/>
        <c:overlap val="-3"/>
        <c:axId val="378004264"/>
        <c:axId val="378005048"/>
      </c:barChart>
      <c:catAx>
        <c:axId val="378004264"/>
        <c:scaling>
          <c:orientation val="minMax"/>
        </c:scaling>
        <c:delete val="0"/>
        <c:axPos val="b"/>
        <c:numFmt formatCode="General" sourceLinked="1"/>
        <c:majorTickMark val="none"/>
        <c:minorTickMark val="none"/>
        <c:tickLblPos val="nextTo"/>
        <c:spPr>
          <a:ln w="19050"/>
        </c:spPr>
        <c:txPr>
          <a:bodyPr/>
          <a:lstStyle/>
          <a:p>
            <a:pPr>
              <a:defRPr sz="1100">
                <a:latin typeface="Arial Narrow" panose="020B0606020202030204" pitchFamily="34" charset="0"/>
              </a:defRPr>
            </a:pPr>
            <a:endParaRPr lang="en-US"/>
          </a:p>
        </c:txPr>
        <c:crossAx val="378005048"/>
        <c:crosses val="autoZero"/>
        <c:auto val="1"/>
        <c:lblAlgn val="ctr"/>
        <c:lblOffset val="0"/>
        <c:noMultiLvlLbl val="0"/>
      </c:catAx>
      <c:valAx>
        <c:axId val="378005048"/>
        <c:scaling>
          <c:orientation val="minMax"/>
          <c:max val="3"/>
          <c:min val="0"/>
        </c:scaling>
        <c:delete val="0"/>
        <c:axPos val="l"/>
        <c:numFmt formatCode="#,##0.0" sourceLinked="0"/>
        <c:majorTickMark val="out"/>
        <c:minorTickMark val="none"/>
        <c:tickLblPos val="nextTo"/>
        <c:spPr>
          <a:ln w="19050"/>
        </c:spPr>
        <c:txPr>
          <a:bodyPr/>
          <a:lstStyle/>
          <a:p>
            <a:pPr>
              <a:defRPr sz="1100">
                <a:latin typeface="Arial Narrow" panose="020B0606020202030204" pitchFamily="34" charset="0"/>
              </a:defRPr>
            </a:pPr>
            <a:endParaRPr lang="en-US"/>
          </a:p>
        </c:txPr>
        <c:crossAx val="378004264"/>
        <c:crosses val="autoZero"/>
        <c:crossBetween val="between"/>
      </c:valAx>
      <c:spPr>
        <a:solidFill>
          <a:srgbClr val="E7E6E6"/>
        </a:solidFill>
        <a:ln w="25378">
          <a:noFill/>
        </a:ln>
      </c:spPr>
    </c:plotArea>
    <c:plotVisOnly val="1"/>
    <c:dispBlanksAs val="gap"/>
    <c:showDLblsOverMax val="0"/>
  </c:chart>
  <c:txPr>
    <a:bodyPr/>
    <a:lstStyle/>
    <a:p>
      <a:pPr>
        <a:defRPr sz="1400" b="1"/>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80880121396049"/>
          <c:y val="0.1333335744603126"/>
          <c:w val="0.85234200988034392"/>
          <c:h val="0.74259393553590769"/>
        </c:manualLayout>
      </c:layout>
      <c:lineChart>
        <c:grouping val="standard"/>
        <c:varyColors val="0"/>
        <c:ser>
          <c:idx val="1"/>
          <c:order val="0"/>
          <c:tx>
            <c:strRef>
              <c:f>'Total Hip'!$D$7</c:f>
              <c:strCache>
                <c:ptCount val="1"/>
                <c:pt idx="0">
                  <c:v>DMAb</c:v>
                </c:pt>
              </c:strCache>
            </c:strRef>
          </c:tx>
          <c:spPr>
            <a:ln w="38100">
              <a:solidFill>
                <a:srgbClr val="7F75CD"/>
              </a:solidFill>
            </a:ln>
          </c:spPr>
          <c:marker>
            <c:symbol val="circle"/>
            <c:size val="5"/>
            <c:spPr>
              <a:solidFill>
                <a:srgbClr val="7F75CD"/>
              </a:solidFill>
              <a:ln>
                <a:solidFill>
                  <a:srgbClr val="7F75CD"/>
                </a:solidFill>
              </a:ln>
            </c:spPr>
          </c:marker>
          <c:errBars>
            <c:errDir val="y"/>
            <c:errBarType val="both"/>
            <c:errValType val="cust"/>
            <c:noEndCap val="0"/>
            <c:plus>
              <c:numRef>
                <c:f>'Total Hip'!$N$8:$N$19</c:f>
                <c:numCache>
                  <c:formatCode>General</c:formatCode>
                  <c:ptCount val="12"/>
                  <c:pt idx="1">
                    <c:v>0</c:v>
                  </c:pt>
                  <c:pt idx="2">
                    <c:v>0.30000000000000004</c:v>
                  </c:pt>
                  <c:pt idx="3">
                    <c:v>0.29999999999999982</c:v>
                  </c:pt>
                  <c:pt idx="4">
                    <c:v>0.19999999999999973</c:v>
                  </c:pt>
                  <c:pt idx="5">
                    <c:v>0.20000000000000018</c:v>
                  </c:pt>
                  <c:pt idx="6">
                    <c:v>9.9999999999999645E-2</c:v>
                  </c:pt>
                  <c:pt idx="7">
                    <c:v>0.19999999999999929</c:v>
                  </c:pt>
                  <c:pt idx="8">
                    <c:v>0.10000000000000053</c:v>
                  </c:pt>
                  <c:pt idx="9">
                    <c:v>0.20000000000000018</c:v>
                  </c:pt>
                  <c:pt idx="10">
                    <c:v>0.19999999999999929</c:v>
                  </c:pt>
                  <c:pt idx="11">
                    <c:v>0.30000000000000071</c:v>
                  </c:pt>
                </c:numCache>
              </c:numRef>
            </c:plus>
            <c:minus>
              <c:numRef>
                <c:f>'Total Hip'!$M$8:$M$19</c:f>
                <c:numCache>
                  <c:formatCode>General</c:formatCode>
                  <c:ptCount val="12"/>
                  <c:pt idx="1">
                    <c:v>0</c:v>
                  </c:pt>
                  <c:pt idx="2">
                    <c:v>0.4</c:v>
                  </c:pt>
                  <c:pt idx="3">
                    <c:v>0.30000000000000004</c:v>
                  </c:pt>
                  <c:pt idx="4">
                    <c:v>0.10000000000000009</c:v>
                  </c:pt>
                  <c:pt idx="5">
                    <c:v>9.9999999999999645E-2</c:v>
                  </c:pt>
                  <c:pt idx="6">
                    <c:v>0.20000000000000018</c:v>
                  </c:pt>
                  <c:pt idx="7">
                    <c:v>0.10000000000000053</c:v>
                  </c:pt>
                  <c:pt idx="8">
                    <c:v>0.19999999999999929</c:v>
                  </c:pt>
                  <c:pt idx="9">
                    <c:v>0.20000000000000018</c:v>
                  </c:pt>
                  <c:pt idx="10">
                    <c:v>0.30000000000000071</c:v>
                  </c:pt>
                  <c:pt idx="11">
                    <c:v>0.29999999999999893</c:v>
                  </c:pt>
                </c:numCache>
              </c:numRef>
            </c:minus>
            <c:spPr>
              <a:ln>
                <a:solidFill>
                  <a:srgbClr val="7F75CD"/>
                </a:solidFill>
              </a:ln>
            </c:spPr>
          </c:errBars>
          <c:cat>
            <c:numRef>
              <c:f>'Total Hip'!$A$8:$A$19</c:f>
              <c:numCache>
                <c:formatCode>General</c:formatCode>
                <c:ptCount val="12"/>
                <c:pt idx="0">
                  <c:v>0</c:v>
                </c:pt>
                <c:pt idx="1">
                  <c:v>4</c:v>
                </c:pt>
                <c:pt idx="2">
                  <c:v>5</c:v>
                </c:pt>
                <c:pt idx="3">
                  <c:v>10</c:v>
                </c:pt>
                <c:pt idx="4">
                  <c:v>16</c:v>
                </c:pt>
                <c:pt idx="5">
                  <c:v>28</c:v>
                </c:pt>
                <c:pt idx="6">
                  <c:v>40</c:v>
                </c:pt>
                <c:pt idx="7">
                  <c:v>52</c:v>
                </c:pt>
                <c:pt idx="8">
                  <c:v>64</c:v>
                </c:pt>
                <c:pt idx="9">
                  <c:v>76</c:v>
                </c:pt>
                <c:pt idx="10">
                  <c:v>100</c:v>
                </c:pt>
                <c:pt idx="11">
                  <c:v>124</c:v>
                </c:pt>
              </c:numCache>
            </c:numRef>
          </c:cat>
          <c:val>
            <c:numRef>
              <c:f>'Total Hip'!$D$8:$D$19</c:f>
              <c:numCache>
                <c:formatCode>General</c:formatCode>
                <c:ptCount val="12"/>
                <c:pt idx="1">
                  <c:v>0</c:v>
                </c:pt>
                <c:pt idx="2">
                  <c:v>0.8</c:v>
                </c:pt>
                <c:pt idx="3">
                  <c:v>2.1</c:v>
                </c:pt>
                <c:pt idx="4">
                  <c:v>3.2</c:v>
                </c:pt>
                <c:pt idx="5">
                  <c:v>4.5999999999999996</c:v>
                </c:pt>
                <c:pt idx="6">
                  <c:v>5.7</c:v>
                </c:pt>
                <c:pt idx="7">
                  <c:v>6.4</c:v>
                </c:pt>
                <c:pt idx="8">
                  <c:v>7.1</c:v>
                </c:pt>
                <c:pt idx="9">
                  <c:v>7.5</c:v>
                </c:pt>
                <c:pt idx="10">
                  <c:v>8.4</c:v>
                </c:pt>
                <c:pt idx="11">
                  <c:v>9.1999999999999993</c:v>
                </c:pt>
              </c:numCache>
            </c:numRef>
          </c:val>
          <c:smooth val="0"/>
          <c:extLst>
            <c:ext xmlns:c16="http://schemas.microsoft.com/office/drawing/2014/chart" uri="{C3380CC4-5D6E-409C-BE32-E72D297353CC}">
              <c16:uniqueId val="{00000000-32B1-40B4-813E-04C6A4F4EC02}"/>
            </c:ext>
          </c:extLst>
        </c:ser>
        <c:dLbls>
          <c:showLegendKey val="0"/>
          <c:showVal val="0"/>
          <c:showCatName val="0"/>
          <c:showSerName val="0"/>
          <c:showPercent val="0"/>
          <c:showBubbleSize val="0"/>
        </c:dLbls>
        <c:marker val="1"/>
        <c:smooth val="0"/>
        <c:axId val="348831136"/>
        <c:axId val="262505792"/>
      </c:lineChart>
      <c:dateAx>
        <c:axId val="348831136"/>
        <c:scaling>
          <c:orientation val="minMax"/>
          <c:max val="132"/>
        </c:scaling>
        <c:delete val="0"/>
        <c:axPos val="b"/>
        <c:numFmt formatCode="0" sourceLinked="0"/>
        <c:majorTickMark val="none"/>
        <c:minorTickMark val="none"/>
        <c:tickLblPos val="none"/>
        <c:spPr>
          <a:ln w="12700">
            <a:noFill/>
            <a:prstDash val="lgDash"/>
          </a:ln>
        </c:spPr>
        <c:txPr>
          <a:bodyPr rot="0" vert="horz"/>
          <a:lstStyle/>
          <a:p>
            <a:pPr>
              <a:defRPr sz="1200" b="1" i="0" u="none" strike="noStrike" baseline="0">
                <a:solidFill>
                  <a:schemeClr val="tx1"/>
                </a:solidFill>
                <a:latin typeface="Arial"/>
                <a:ea typeface="Arial"/>
                <a:cs typeface="Arial"/>
              </a:defRPr>
            </a:pPr>
            <a:endParaRPr lang="en-US"/>
          </a:p>
        </c:txPr>
        <c:crossAx val="262505792"/>
        <c:crosses val="autoZero"/>
        <c:auto val="0"/>
        <c:lblOffset val="100"/>
        <c:baseTimeUnit val="days"/>
        <c:majorUnit val="12"/>
        <c:majorTimeUnit val="days"/>
        <c:minorUnit val="1"/>
        <c:minorTimeUnit val="days"/>
      </c:dateAx>
      <c:valAx>
        <c:axId val="262505792"/>
        <c:scaling>
          <c:orientation val="minMax"/>
          <c:max val="10.5"/>
          <c:min val="-2"/>
        </c:scaling>
        <c:delete val="0"/>
        <c:axPos val="l"/>
        <c:numFmt formatCode="General" sourceLinked="1"/>
        <c:majorTickMark val="out"/>
        <c:minorTickMark val="none"/>
        <c:tickLblPos val="nextTo"/>
        <c:spPr>
          <a:ln w="9525">
            <a:solidFill>
              <a:schemeClr val="tx1"/>
            </a:solidFill>
            <a:prstDash val="solid"/>
          </a:ln>
        </c:spPr>
        <c:txPr>
          <a:bodyPr rot="0" vert="horz"/>
          <a:lstStyle/>
          <a:p>
            <a:pPr>
              <a:defRPr sz="1200" b="1" i="0" u="none" strike="noStrike" baseline="0">
                <a:solidFill>
                  <a:srgbClr val="404040"/>
                </a:solidFill>
                <a:latin typeface="Arial Narrow" panose="020B0606020202030204" pitchFamily="34" charset="0"/>
                <a:ea typeface="Arial"/>
                <a:cs typeface="Arial"/>
              </a:defRPr>
            </a:pPr>
            <a:endParaRPr lang="en-US"/>
          </a:p>
        </c:txPr>
        <c:crossAx val="348831136"/>
        <c:crosses val="autoZero"/>
        <c:crossBetween val="between"/>
        <c:majorUnit val="1"/>
      </c:valAx>
      <c:spPr>
        <a:noFill/>
        <a:ln w="25400">
          <a:noFill/>
        </a:ln>
      </c:spPr>
    </c:plotArea>
    <c:plotVisOnly val="1"/>
    <c:dispBlanksAs val="gap"/>
    <c:showDLblsOverMax val="0"/>
  </c:chart>
  <c:spPr>
    <a:no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80880121396049"/>
          <c:y val="0.1333335744603126"/>
          <c:w val="0.85234200988034392"/>
          <c:h val="0.74259393553590769"/>
        </c:manualLayout>
      </c:layout>
      <c:lineChart>
        <c:grouping val="standard"/>
        <c:varyColors val="0"/>
        <c:ser>
          <c:idx val="0"/>
          <c:order val="0"/>
          <c:tx>
            <c:strRef>
              <c:f>'Total Hip'!$C$7</c:f>
              <c:strCache>
                <c:ptCount val="1"/>
                <c:pt idx="0">
                  <c:v>Placebo</c:v>
                </c:pt>
              </c:strCache>
            </c:strRef>
          </c:tx>
          <c:spPr>
            <a:ln w="38100" cmpd="sng">
              <a:solidFill>
                <a:srgbClr val="999999"/>
              </a:solidFill>
              <a:prstDash val="solid"/>
            </a:ln>
          </c:spPr>
          <c:marker>
            <c:symbol val="circle"/>
            <c:size val="5"/>
            <c:spPr>
              <a:solidFill>
                <a:srgbClr val="999999"/>
              </a:solidFill>
              <a:ln w="9525">
                <a:solidFill>
                  <a:srgbClr val="999999"/>
                </a:solidFill>
                <a:prstDash val="solid"/>
              </a:ln>
            </c:spPr>
          </c:marker>
          <c:dPt>
            <c:idx val="1"/>
            <c:bubble3D val="0"/>
            <c:extLst>
              <c:ext xmlns:c16="http://schemas.microsoft.com/office/drawing/2014/chart" uri="{C3380CC4-5D6E-409C-BE32-E72D297353CC}">
                <c16:uniqueId val="{00000000-3F01-4D05-8BB4-E97F88772093}"/>
              </c:ext>
            </c:extLst>
          </c:dPt>
          <c:dPt>
            <c:idx val="2"/>
            <c:bubble3D val="0"/>
            <c:extLst>
              <c:ext xmlns:c16="http://schemas.microsoft.com/office/drawing/2014/chart" uri="{C3380CC4-5D6E-409C-BE32-E72D297353CC}">
                <c16:uniqueId val="{00000001-3F01-4D05-8BB4-E97F88772093}"/>
              </c:ext>
            </c:extLst>
          </c:dPt>
          <c:dPt>
            <c:idx val="3"/>
            <c:marker>
              <c:spPr>
                <a:solidFill>
                  <a:srgbClr val="999999"/>
                </a:solidFill>
                <a:ln w="9525" cmpd="sng">
                  <a:solidFill>
                    <a:srgbClr val="999999"/>
                  </a:solidFill>
                  <a:prstDash val="solid"/>
                </a:ln>
              </c:spPr>
            </c:marker>
            <c:bubble3D val="0"/>
            <c:extLst>
              <c:ext xmlns:c16="http://schemas.microsoft.com/office/drawing/2014/chart" uri="{C3380CC4-5D6E-409C-BE32-E72D297353CC}">
                <c16:uniqueId val="{00000002-3F01-4D05-8BB4-E97F88772093}"/>
              </c:ext>
            </c:extLst>
          </c:dPt>
          <c:dPt>
            <c:idx val="4"/>
            <c:bubble3D val="0"/>
            <c:extLst>
              <c:ext xmlns:c16="http://schemas.microsoft.com/office/drawing/2014/chart" uri="{C3380CC4-5D6E-409C-BE32-E72D297353CC}">
                <c16:uniqueId val="{00000003-3F01-4D05-8BB4-E97F88772093}"/>
              </c:ext>
            </c:extLst>
          </c:dPt>
          <c:dPt>
            <c:idx val="5"/>
            <c:bubble3D val="0"/>
            <c:extLst>
              <c:ext xmlns:c16="http://schemas.microsoft.com/office/drawing/2014/chart" uri="{C3380CC4-5D6E-409C-BE32-E72D297353CC}">
                <c16:uniqueId val="{00000004-3F01-4D05-8BB4-E97F88772093}"/>
              </c:ext>
            </c:extLst>
          </c:dPt>
          <c:dPt>
            <c:idx val="6"/>
            <c:bubble3D val="0"/>
            <c:extLst>
              <c:ext xmlns:c16="http://schemas.microsoft.com/office/drawing/2014/chart" uri="{C3380CC4-5D6E-409C-BE32-E72D297353CC}">
                <c16:uniqueId val="{00000005-3F01-4D05-8BB4-E97F88772093}"/>
              </c:ext>
            </c:extLst>
          </c:dPt>
          <c:dPt>
            <c:idx val="7"/>
            <c:bubble3D val="0"/>
            <c:spPr>
              <a:ln w="38100" cmpd="sng">
                <a:solidFill>
                  <a:srgbClr val="999999"/>
                </a:solidFill>
                <a:prstDash val="sysDash"/>
              </a:ln>
            </c:spPr>
            <c:extLst>
              <c:ext xmlns:c16="http://schemas.microsoft.com/office/drawing/2014/chart" uri="{C3380CC4-5D6E-409C-BE32-E72D297353CC}">
                <c16:uniqueId val="{00000007-3F01-4D05-8BB4-E97F88772093}"/>
              </c:ext>
            </c:extLst>
          </c:dPt>
          <c:dPt>
            <c:idx val="8"/>
            <c:bubble3D val="0"/>
            <c:spPr>
              <a:ln w="38100" cmpd="sng">
                <a:solidFill>
                  <a:srgbClr val="999999"/>
                </a:solidFill>
                <a:prstDash val="sysDash"/>
              </a:ln>
            </c:spPr>
            <c:extLst>
              <c:ext xmlns:c16="http://schemas.microsoft.com/office/drawing/2014/chart" uri="{C3380CC4-5D6E-409C-BE32-E72D297353CC}">
                <c16:uniqueId val="{00000009-3F01-4D05-8BB4-E97F88772093}"/>
              </c:ext>
            </c:extLst>
          </c:dPt>
          <c:dPt>
            <c:idx val="9"/>
            <c:bubble3D val="0"/>
            <c:spPr>
              <a:ln w="38100" cmpd="sng">
                <a:solidFill>
                  <a:srgbClr val="999999"/>
                </a:solidFill>
                <a:prstDash val="sysDash"/>
              </a:ln>
            </c:spPr>
            <c:extLst>
              <c:ext xmlns:c16="http://schemas.microsoft.com/office/drawing/2014/chart" uri="{C3380CC4-5D6E-409C-BE32-E72D297353CC}">
                <c16:uniqueId val="{0000000B-3F01-4D05-8BB4-E97F88772093}"/>
              </c:ext>
            </c:extLst>
          </c:dPt>
          <c:dPt>
            <c:idx val="10"/>
            <c:bubble3D val="0"/>
            <c:spPr>
              <a:ln w="38100" cmpd="sng">
                <a:solidFill>
                  <a:srgbClr val="999999"/>
                </a:solidFill>
                <a:prstDash val="sysDash"/>
              </a:ln>
            </c:spPr>
            <c:extLst>
              <c:ext xmlns:c16="http://schemas.microsoft.com/office/drawing/2014/chart" uri="{C3380CC4-5D6E-409C-BE32-E72D297353CC}">
                <c16:uniqueId val="{0000000D-3F01-4D05-8BB4-E97F88772093}"/>
              </c:ext>
            </c:extLst>
          </c:dPt>
          <c:dPt>
            <c:idx val="11"/>
            <c:bubble3D val="0"/>
            <c:spPr>
              <a:ln w="38100" cmpd="sng">
                <a:solidFill>
                  <a:srgbClr val="999999"/>
                </a:solidFill>
                <a:prstDash val="sysDash"/>
              </a:ln>
            </c:spPr>
            <c:extLst>
              <c:ext xmlns:c16="http://schemas.microsoft.com/office/drawing/2014/chart" uri="{C3380CC4-5D6E-409C-BE32-E72D297353CC}">
                <c16:uniqueId val="{0000000F-3F01-4D05-8BB4-E97F88772093}"/>
              </c:ext>
            </c:extLst>
          </c:dPt>
          <c:errBars>
            <c:errDir val="y"/>
            <c:errBarType val="both"/>
            <c:errValType val="cust"/>
            <c:noEndCap val="0"/>
            <c:plus>
              <c:numRef>
                <c:f>'Total Hip'!$L$8:$L$19</c:f>
                <c:numCache>
                  <c:formatCode>General</c:formatCode>
                  <c:ptCount val="12"/>
                  <c:pt idx="1">
                    <c:v>0</c:v>
                  </c:pt>
                  <c:pt idx="2">
                    <c:v>0.3</c:v>
                  </c:pt>
                  <c:pt idx="3">
                    <c:v>0.39999999999999997</c:v>
                  </c:pt>
                  <c:pt idx="4">
                    <c:v>9.9999999999999978E-2</c:v>
                  </c:pt>
                  <c:pt idx="5">
                    <c:v>0.10000000000000003</c:v>
                  </c:pt>
                  <c:pt idx="6">
                    <c:v>0.10000000000000009</c:v>
                  </c:pt>
                  <c:pt idx="7">
                    <c:v>0.19999999999999996</c:v>
                  </c:pt>
                  <c:pt idx="8">
                    <c:v>0.10000000000000009</c:v>
                  </c:pt>
                  <c:pt idx="9">
                    <c:v>0.19999999999999973</c:v>
                  </c:pt>
                  <c:pt idx="10">
                    <c:v>0.29999999999999982</c:v>
                  </c:pt>
                  <c:pt idx="11">
                    <c:v>0.30000000000000071</c:v>
                  </c:pt>
                </c:numCache>
              </c:numRef>
            </c:plus>
            <c:minus>
              <c:numRef>
                <c:f>'Total Hip'!$K$8:$K$19</c:f>
                <c:numCache>
                  <c:formatCode>General</c:formatCode>
                  <c:ptCount val="12"/>
                  <c:pt idx="1">
                    <c:v>0</c:v>
                  </c:pt>
                  <c:pt idx="2">
                    <c:v>0.4</c:v>
                  </c:pt>
                  <c:pt idx="3">
                    <c:v>0.3</c:v>
                  </c:pt>
                  <c:pt idx="4">
                    <c:v>0.2</c:v>
                  </c:pt>
                  <c:pt idx="5">
                    <c:v>0.19999999999999996</c:v>
                  </c:pt>
                  <c:pt idx="6">
                    <c:v>0.19999999999999996</c:v>
                  </c:pt>
                  <c:pt idx="7">
                    <c:v>9.9999999999999867E-2</c:v>
                  </c:pt>
                  <c:pt idx="8">
                    <c:v>0.19999999999999973</c:v>
                  </c:pt>
                  <c:pt idx="9">
                    <c:v>0.20000000000000018</c:v>
                  </c:pt>
                  <c:pt idx="10">
                    <c:v>0.20000000000000018</c:v>
                  </c:pt>
                  <c:pt idx="11">
                    <c:v>0.29999999999999982</c:v>
                  </c:pt>
                </c:numCache>
              </c:numRef>
            </c:minus>
            <c:spPr>
              <a:ln>
                <a:solidFill>
                  <a:srgbClr val="999999"/>
                </a:solidFill>
              </a:ln>
            </c:spPr>
          </c:errBars>
          <c:cat>
            <c:numRef>
              <c:f>'Total Hip'!$A$8:$A$19</c:f>
              <c:numCache>
                <c:formatCode>General</c:formatCode>
                <c:ptCount val="12"/>
                <c:pt idx="0">
                  <c:v>0</c:v>
                </c:pt>
                <c:pt idx="1">
                  <c:v>4</c:v>
                </c:pt>
                <c:pt idx="2">
                  <c:v>5</c:v>
                </c:pt>
                <c:pt idx="3">
                  <c:v>10</c:v>
                </c:pt>
                <c:pt idx="4">
                  <c:v>16</c:v>
                </c:pt>
                <c:pt idx="5">
                  <c:v>28</c:v>
                </c:pt>
                <c:pt idx="6">
                  <c:v>40</c:v>
                </c:pt>
                <c:pt idx="7">
                  <c:v>52</c:v>
                </c:pt>
                <c:pt idx="8">
                  <c:v>64</c:v>
                </c:pt>
                <c:pt idx="9">
                  <c:v>76</c:v>
                </c:pt>
                <c:pt idx="10">
                  <c:v>100</c:v>
                </c:pt>
                <c:pt idx="11">
                  <c:v>124</c:v>
                </c:pt>
              </c:numCache>
            </c:numRef>
          </c:cat>
          <c:val>
            <c:numRef>
              <c:f>'Total Hip'!$C$8:$C$14</c:f>
              <c:numCache>
                <c:formatCode>General</c:formatCode>
                <c:ptCount val="7"/>
                <c:pt idx="1">
                  <c:v>0</c:v>
                </c:pt>
                <c:pt idx="2">
                  <c:v>0.2</c:v>
                </c:pt>
                <c:pt idx="3">
                  <c:v>0.3</c:v>
                </c:pt>
                <c:pt idx="4">
                  <c:v>0.2</c:v>
                </c:pt>
                <c:pt idx="5">
                  <c:v>-0.4</c:v>
                </c:pt>
                <c:pt idx="6">
                  <c:v>-1.3</c:v>
                </c:pt>
              </c:numCache>
            </c:numRef>
          </c:val>
          <c:smooth val="0"/>
          <c:extLst>
            <c:ext xmlns:c16="http://schemas.microsoft.com/office/drawing/2014/chart" uri="{C3380CC4-5D6E-409C-BE32-E72D297353CC}">
              <c16:uniqueId val="{00000010-3F01-4D05-8BB4-E97F88772093}"/>
            </c:ext>
          </c:extLst>
        </c:ser>
        <c:dLbls>
          <c:showLegendKey val="0"/>
          <c:showVal val="0"/>
          <c:showCatName val="0"/>
          <c:showSerName val="0"/>
          <c:showPercent val="0"/>
          <c:showBubbleSize val="0"/>
        </c:dLbls>
        <c:marker val="1"/>
        <c:smooth val="0"/>
        <c:axId val="374999256"/>
        <c:axId val="375005136"/>
      </c:lineChart>
      <c:dateAx>
        <c:axId val="374999256"/>
        <c:scaling>
          <c:orientation val="minMax"/>
          <c:max val="132"/>
        </c:scaling>
        <c:delete val="1"/>
        <c:axPos val="b"/>
        <c:numFmt formatCode="0" sourceLinked="0"/>
        <c:majorTickMark val="none"/>
        <c:minorTickMark val="none"/>
        <c:tickLblPos val="none"/>
        <c:crossAx val="375005136"/>
        <c:crosses val="autoZero"/>
        <c:auto val="0"/>
        <c:lblOffset val="100"/>
        <c:baseTimeUnit val="days"/>
        <c:majorUnit val="12"/>
        <c:majorTimeUnit val="days"/>
        <c:minorUnit val="1"/>
        <c:minorTimeUnit val="days"/>
      </c:dateAx>
      <c:valAx>
        <c:axId val="375005136"/>
        <c:scaling>
          <c:orientation val="minMax"/>
          <c:max val="10.5"/>
          <c:min val="-2"/>
        </c:scaling>
        <c:delete val="1"/>
        <c:axPos val="l"/>
        <c:numFmt formatCode="General" sourceLinked="1"/>
        <c:majorTickMark val="out"/>
        <c:minorTickMark val="none"/>
        <c:tickLblPos val="nextTo"/>
        <c:crossAx val="374999256"/>
        <c:crosses val="autoZero"/>
        <c:crossBetween val="between"/>
        <c:majorUnit val="1"/>
      </c:valAx>
      <c:spPr>
        <a:noFill/>
        <a:ln w="25400">
          <a:noFill/>
        </a:ln>
      </c:spPr>
    </c:plotArea>
    <c:plotVisOnly val="1"/>
    <c:dispBlanksAs val="gap"/>
    <c:showDLblsOverMax val="0"/>
  </c:chart>
  <c:spPr>
    <a:no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80880121396049"/>
          <c:y val="0.1333335744603126"/>
          <c:w val="0.85234200988034392"/>
          <c:h val="0.74259393553590769"/>
        </c:manualLayout>
      </c:layout>
      <c:lineChart>
        <c:grouping val="standard"/>
        <c:varyColors val="0"/>
        <c:ser>
          <c:idx val="0"/>
          <c:order val="0"/>
          <c:tx>
            <c:strRef>
              <c:f>'Total Hip (2)'!$C$7</c:f>
              <c:strCache>
                <c:ptCount val="1"/>
                <c:pt idx="0">
                  <c:v>Placebo</c:v>
                </c:pt>
              </c:strCache>
            </c:strRef>
          </c:tx>
          <c:spPr>
            <a:ln w="38100" cmpd="sng">
              <a:solidFill>
                <a:srgbClr val="AAA2E8"/>
              </a:solidFill>
              <a:prstDash val="solid"/>
            </a:ln>
          </c:spPr>
          <c:marker>
            <c:symbol val="circle"/>
            <c:size val="5"/>
            <c:spPr>
              <a:solidFill>
                <a:srgbClr val="AAA2E8"/>
              </a:solidFill>
              <a:ln w="9525">
                <a:solidFill>
                  <a:srgbClr val="AAA2E8"/>
                </a:solidFill>
                <a:prstDash val="solid"/>
              </a:ln>
            </c:spPr>
          </c:marker>
          <c:dPt>
            <c:idx val="1"/>
            <c:bubble3D val="0"/>
            <c:extLst>
              <c:ext xmlns:c16="http://schemas.microsoft.com/office/drawing/2014/chart" uri="{C3380CC4-5D6E-409C-BE32-E72D297353CC}">
                <c16:uniqueId val="{00000000-3688-4BC4-A6B9-B3A18E071528}"/>
              </c:ext>
            </c:extLst>
          </c:dPt>
          <c:dPt>
            <c:idx val="2"/>
            <c:bubble3D val="0"/>
            <c:extLst>
              <c:ext xmlns:c16="http://schemas.microsoft.com/office/drawing/2014/chart" uri="{C3380CC4-5D6E-409C-BE32-E72D297353CC}">
                <c16:uniqueId val="{00000001-3688-4BC4-A6B9-B3A18E071528}"/>
              </c:ext>
            </c:extLst>
          </c:dPt>
          <c:dPt>
            <c:idx val="3"/>
            <c:marker>
              <c:spPr>
                <a:solidFill>
                  <a:srgbClr val="AAA2E8"/>
                </a:solidFill>
                <a:ln w="9525" cmpd="sng">
                  <a:solidFill>
                    <a:srgbClr val="AAA2E8"/>
                  </a:solidFill>
                  <a:prstDash val="solid"/>
                </a:ln>
              </c:spPr>
            </c:marker>
            <c:bubble3D val="0"/>
            <c:extLst>
              <c:ext xmlns:c16="http://schemas.microsoft.com/office/drawing/2014/chart" uri="{C3380CC4-5D6E-409C-BE32-E72D297353CC}">
                <c16:uniqueId val="{00000002-3688-4BC4-A6B9-B3A18E071528}"/>
              </c:ext>
            </c:extLst>
          </c:dPt>
          <c:dPt>
            <c:idx val="4"/>
            <c:bubble3D val="0"/>
            <c:extLst>
              <c:ext xmlns:c16="http://schemas.microsoft.com/office/drawing/2014/chart" uri="{C3380CC4-5D6E-409C-BE32-E72D297353CC}">
                <c16:uniqueId val="{00000003-3688-4BC4-A6B9-B3A18E071528}"/>
              </c:ext>
            </c:extLst>
          </c:dPt>
          <c:dPt>
            <c:idx val="5"/>
            <c:bubble3D val="0"/>
            <c:extLst>
              <c:ext xmlns:c16="http://schemas.microsoft.com/office/drawing/2014/chart" uri="{C3380CC4-5D6E-409C-BE32-E72D297353CC}">
                <c16:uniqueId val="{00000004-3688-4BC4-A6B9-B3A18E071528}"/>
              </c:ext>
            </c:extLst>
          </c:dPt>
          <c:dPt>
            <c:idx val="6"/>
            <c:bubble3D val="0"/>
            <c:extLst>
              <c:ext xmlns:c16="http://schemas.microsoft.com/office/drawing/2014/chart" uri="{C3380CC4-5D6E-409C-BE32-E72D297353CC}">
                <c16:uniqueId val="{00000005-3688-4BC4-A6B9-B3A18E071528}"/>
              </c:ext>
            </c:extLst>
          </c:dPt>
          <c:dPt>
            <c:idx val="7"/>
            <c:bubble3D val="0"/>
            <c:spPr>
              <a:ln w="38100" cmpd="sng">
                <a:solidFill>
                  <a:srgbClr val="AAA2E8"/>
                </a:solidFill>
                <a:prstDash val="sysDash"/>
              </a:ln>
            </c:spPr>
            <c:extLst>
              <c:ext xmlns:c16="http://schemas.microsoft.com/office/drawing/2014/chart" uri="{C3380CC4-5D6E-409C-BE32-E72D297353CC}">
                <c16:uniqueId val="{00000007-3688-4BC4-A6B9-B3A18E071528}"/>
              </c:ext>
            </c:extLst>
          </c:dPt>
          <c:dPt>
            <c:idx val="8"/>
            <c:bubble3D val="0"/>
            <c:spPr>
              <a:ln w="38100" cmpd="sng">
                <a:solidFill>
                  <a:srgbClr val="AAA2E8"/>
                </a:solidFill>
                <a:prstDash val="sysDash"/>
              </a:ln>
            </c:spPr>
            <c:extLst>
              <c:ext xmlns:c16="http://schemas.microsoft.com/office/drawing/2014/chart" uri="{C3380CC4-5D6E-409C-BE32-E72D297353CC}">
                <c16:uniqueId val="{00000009-3688-4BC4-A6B9-B3A18E071528}"/>
              </c:ext>
            </c:extLst>
          </c:dPt>
          <c:dPt>
            <c:idx val="9"/>
            <c:bubble3D val="0"/>
            <c:spPr>
              <a:ln w="38100" cmpd="sng">
                <a:solidFill>
                  <a:srgbClr val="AAA2E8"/>
                </a:solidFill>
                <a:prstDash val="sysDash"/>
              </a:ln>
            </c:spPr>
            <c:extLst>
              <c:ext xmlns:c16="http://schemas.microsoft.com/office/drawing/2014/chart" uri="{C3380CC4-5D6E-409C-BE32-E72D297353CC}">
                <c16:uniqueId val="{0000000B-3688-4BC4-A6B9-B3A18E071528}"/>
              </c:ext>
            </c:extLst>
          </c:dPt>
          <c:dPt>
            <c:idx val="10"/>
            <c:bubble3D val="0"/>
            <c:spPr>
              <a:ln w="38100" cmpd="sng">
                <a:solidFill>
                  <a:srgbClr val="AAA2E8"/>
                </a:solidFill>
                <a:prstDash val="sysDash"/>
              </a:ln>
            </c:spPr>
            <c:extLst>
              <c:ext xmlns:c16="http://schemas.microsoft.com/office/drawing/2014/chart" uri="{C3380CC4-5D6E-409C-BE32-E72D297353CC}">
                <c16:uniqueId val="{0000000D-3688-4BC4-A6B9-B3A18E071528}"/>
              </c:ext>
            </c:extLst>
          </c:dPt>
          <c:dPt>
            <c:idx val="11"/>
            <c:bubble3D val="0"/>
            <c:spPr>
              <a:ln w="38100" cmpd="sng">
                <a:solidFill>
                  <a:srgbClr val="AAA2E8"/>
                </a:solidFill>
                <a:prstDash val="sysDash"/>
              </a:ln>
            </c:spPr>
            <c:extLst>
              <c:ext xmlns:c16="http://schemas.microsoft.com/office/drawing/2014/chart" uri="{C3380CC4-5D6E-409C-BE32-E72D297353CC}">
                <c16:uniqueId val="{0000000F-3688-4BC4-A6B9-B3A18E071528}"/>
              </c:ext>
            </c:extLst>
          </c:dPt>
          <c:errBars>
            <c:errDir val="y"/>
            <c:errBarType val="both"/>
            <c:errValType val="cust"/>
            <c:noEndCap val="0"/>
            <c:plus>
              <c:numRef>
                <c:f>'Total Hip'!$L$8:$L$19</c:f>
                <c:numCache>
                  <c:formatCode>General</c:formatCode>
                  <c:ptCount val="12"/>
                  <c:pt idx="1">
                    <c:v>0</c:v>
                  </c:pt>
                  <c:pt idx="2">
                    <c:v>0.3</c:v>
                  </c:pt>
                  <c:pt idx="3">
                    <c:v>0.39999999999999997</c:v>
                  </c:pt>
                  <c:pt idx="4">
                    <c:v>9.9999999999999978E-2</c:v>
                  </c:pt>
                  <c:pt idx="5">
                    <c:v>0.10000000000000003</c:v>
                  </c:pt>
                  <c:pt idx="6">
                    <c:v>0.10000000000000009</c:v>
                  </c:pt>
                  <c:pt idx="7">
                    <c:v>0.19999999999999996</c:v>
                  </c:pt>
                  <c:pt idx="8">
                    <c:v>0.10000000000000009</c:v>
                  </c:pt>
                  <c:pt idx="9">
                    <c:v>0.19999999999999973</c:v>
                  </c:pt>
                  <c:pt idx="10">
                    <c:v>0.29999999999999982</c:v>
                  </c:pt>
                  <c:pt idx="11">
                    <c:v>0.30000000000000071</c:v>
                  </c:pt>
                </c:numCache>
              </c:numRef>
            </c:plus>
            <c:minus>
              <c:numRef>
                <c:f>'Total Hip'!$K$8:$K$19</c:f>
                <c:numCache>
                  <c:formatCode>General</c:formatCode>
                  <c:ptCount val="12"/>
                  <c:pt idx="1">
                    <c:v>0</c:v>
                  </c:pt>
                  <c:pt idx="2">
                    <c:v>0.4</c:v>
                  </c:pt>
                  <c:pt idx="3">
                    <c:v>0.3</c:v>
                  </c:pt>
                  <c:pt idx="4">
                    <c:v>0.2</c:v>
                  </c:pt>
                  <c:pt idx="5">
                    <c:v>0.19999999999999996</c:v>
                  </c:pt>
                  <c:pt idx="6">
                    <c:v>0.19999999999999996</c:v>
                  </c:pt>
                  <c:pt idx="7">
                    <c:v>9.9999999999999867E-2</c:v>
                  </c:pt>
                  <c:pt idx="8">
                    <c:v>0.19999999999999973</c:v>
                  </c:pt>
                  <c:pt idx="9">
                    <c:v>0.20000000000000018</c:v>
                  </c:pt>
                  <c:pt idx="10">
                    <c:v>0.20000000000000018</c:v>
                  </c:pt>
                  <c:pt idx="11">
                    <c:v>0.29999999999999982</c:v>
                  </c:pt>
                </c:numCache>
              </c:numRef>
            </c:minus>
            <c:spPr>
              <a:ln>
                <a:solidFill>
                  <a:srgbClr val="AAA2E8"/>
                </a:solidFill>
              </a:ln>
            </c:spPr>
          </c:errBars>
          <c:cat>
            <c:numRef>
              <c:f>'Total Hip (2)'!$A$8:$A$19</c:f>
              <c:numCache>
                <c:formatCode>General</c:formatCode>
                <c:ptCount val="12"/>
                <c:pt idx="0">
                  <c:v>0</c:v>
                </c:pt>
                <c:pt idx="1">
                  <c:v>4</c:v>
                </c:pt>
                <c:pt idx="2">
                  <c:v>5</c:v>
                </c:pt>
                <c:pt idx="3">
                  <c:v>10</c:v>
                </c:pt>
                <c:pt idx="4">
                  <c:v>16</c:v>
                </c:pt>
                <c:pt idx="5">
                  <c:v>28</c:v>
                </c:pt>
                <c:pt idx="6">
                  <c:v>40</c:v>
                </c:pt>
                <c:pt idx="7">
                  <c:v>52</c:v>
                </c:pt>
                <c:pt idx="8">
                  <c:v>64</c:v>
                </c:pt>
                <c:pt idx="9">
                  <c:v>76</c:v>
                </c:pt>
                <c:pt idx="10">
                  <c:v>100</c:v>
                </c:pt>
                <c:pt idx="11">
                  <c:v>124</c:v>
                </c:pt>
              </c:numCache>
            </c:numRef>
          </c:cat>
          <c:val>
            <c:numRef>
              <c:f>'Total Hip (2)'!$C$8:$C$19</c:f>
              <c:numCache>
                <c:formatCode>General</c:formatCode>
                <c:ptCount val="12"/>
                <c:pt idx="6">
                  <c:v>-1.3</c:v>
                </c:pt>
                <c:pt idx="7">
                  <c:v>1.7</c:v>
                </c:pt>
                <c:pt idx="8">
                  <c:v>2.9</c:v>
                </c:pt>
                <c:pt idx="9">
                  <c:v>3.6</c:v>
                </c:pt>
                <c:pt idx="10">
                  <c:v>4.9000000000000004</c:v>
                </c:pt>
                <c:pt idx="11">
                  <c:v>6.1</c:v>
                </c:pt>
              </c:numCache>
            </c:numRef>
          </c:val>
          <c:smooth val="0"/>
          <c:extLst>
            <c:ext xmlns:c16="http://schemas.microsoft.com/office/drawing/2014/chart" uri="{C3380CC4-5D6E-409C-BE32-E72D297353CC}">
              <c16:uniqueId val="{00000010-3688-4BC4-A6B9-B3A18E071528}"/>
            </c:ext>
          </c:extLst>
        </c:ser>
        <c:dLbls>
          <c:showLegendKey val="0"/>
          <c:showVal val="0"/>
          <c:showCatName val="0"/>
          <c:showSerName val="0"/>
          <c:showPercent val="0"/>
          <c:showBubbleSize val="0"/>
        </c:dLbls>
        <c:marker val="1"/>
        <c:smooth val="0"/>
        <c:axId val="375003568"/>
        <c:axId val="375003960"/>
      </c:lineChart>
      <c:dateAx>
        <c:axId val="375003568"/>
        <c:scaling>
          <c:orientation val="minMax"/>
          <c:max val="132"/>
        </c:scaling>
        <c:delete val="1"/>
        <c:axPos val="b"/>
        <c:numFmt formatCode="0" sourceLinked="0"/>
        <c:majorTickMark val="none"/>
        <c:minorTickMark val="none"/>
        <c:tickLblPos val="none"/>
        <c:crossAx val="375003960"/>
        <c:crosses val="autoZero"/>
        <c:auto val="0"/>
        <c:lblOffset val="100"/>
        <c:baseTimeUnit val="days"/>
        <c:majorUnit val="12"/>
        <c:majorTimeUnit val="days"/>
        <c:minorUnit val="1"/>
        <c:minorTimeUnit val="days"/>
      </c:dateAx>
      <c:valAx>
        <c:axId val="375003960"/>
        <c:scaling>
          <c:orientation val="minMax"/>
          <c:max val="10.5"/>
          <c:min val="-2"/>
        </c:scaling>
        <c:delete val="1"/>
        <c:axPos val="l"/>
        <c:numFmt formatCode="General" sourceLinked="1"/>
        <c:majorTickMark val="out"/>
        <c:minorTickMark val="none"/>
        <c:tickLblPos val="nextTo"/>
        <c:crossAx val="375003568"/>
        <c:crosses val="autoZero"/>
        <c:crossBetween val="between"/>
        <c:majorUnit val="1"/>
      </c:valAx>
      <c:spPr>
        <a:noFill/>
        <a:ln w="25400">
          <a:noFill/>
        </a:ln>
      </c:spPr>
    </c:plotArea>
    <c:plotVisOnly val="1"/>
    <c:dispBlanksAs val="gap"/>
    <c:showDLblsOverMax val="0"/>
  </c:chart>
  <c:spPr>
    <a:no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80880121396049"/>
          <c:y val="0.1333335744603126"/>
          <c:w val="0.85234200988034392"/>
          <c:h val="0.74259393553590769"/>
        </c:manualLayout>
      </c:layout>
      <c:lineChart>
        <c:grouping val="standard"/>
        <c:varyColors val="0"/>
        <c:ser>
          <c:idx val="1"/>
          <c:order val="0"/>
          <c:tx>
            <c:strRef>
              <c:f>'Lumbar Spine'!$D$7</c:f>
              <c:strCache>
                <c:ptCount val="1"/>
                <c:pt idx="0">
                  <c:v>DMAb</c:v>
                </c:pt>
              </c:strCache>
            </c:strRef>
          </c:tx>
          <c:spPr>
            <a:ln w="38100">
              <a:solidFill>
                <a:srgbClr val="7F75CD"/>
              </a:solidFill>
            </a:ln>
          </c:spPr>
          <c:marker>
            <c:symbol val="circle"/>
            <c:size val="5"/>
            <c:spPr>
              <a:solidFill>
                <a:srgbClr val="7F75CD"/>
              </a:solidFill>
              <a:ln>
                <a:solidFill>
                  <a:srgbClr val="7F75CD"/>
                </a:solidFill>
              </a:ln>
            </c:spPr>
          </c:marker>
          <c:errBars>
            <c:errDir val="y"/>
            <c:errBarType val="both"/>
            <c:errValType val="cust"/>
            <c:noEndCap val="0"/>
            <c:plus>
              <c:numRef>
                <c:f>'Lumbar Spine'!$N$8:$N$19</c:f>
                <c:numCache>
                  <c:formatCode>General</c:formatCode>
                  <c:ptCount val="12"/>
                  <c:pt idx="1">
                    <c:v>0</c:v>
                  </c:pt>
                  <c:pt idx="2">
                    <c:v>0.5</c:v>
                  </c:pt>
                  <c:pt idx="3">
                    <c:v>0.5</c:v>
                  </c:pt>
                  <c:pt idx="4">
                    <c:v>0.5</c:v>
                  </c:pt>
                  <c:pt idx="5">
                    <c:v>0.5</c:v>
                  </c:pt>
                  <c:pt idx="6">
                    <c:v>0.20000000000000107</c:v>
                  </c:pt>
                  <c:pt idx="7">
                    <c:v>0.29999999999999893</c:v>
                  </c:pt>
                  <c:pt idx="8">
                    <c:v>0.20000000000000107</c:v>
                  </c:pt>
                  <c:pt idx="9">
                    <c:v>0.30000000000000071</c:v>
                  </c:pt>
                  <c:pt idx="10">
                    <c:v>0.40000000000000213</c:v>
                  </c:pt>
                  <c:pt idx="11">
                    <c:v>0.5</c:v>
                  </c:pt>
                </c:numCache>
              </c:numRef>
            </c:plus>
            <c:minus>
              <c:numRef>
                <c:f>'Lumbar Spine'!$M$8:$M$19</c:f>
                <c:numCache>
                  <c:formatCode>General</c:formatCode>
                  <c:ptCount val="12"/>
                  <c:pt idx="1">
                    <c:v>0</c:v>
                  </c:pt>
                  <c:pt idx="2">
                    <c:v>0.50000000000000011</c:v>
                  </c:pt>
                  <c:pt idx="3">
                    <c:v>0.39999999999999991</c:v>
                  </c:pt>
                  <c:pt idx="4">
                    <c:v>0.40000000000000036</c:v>
                  </c:pt>
                  <c:pt idx="5">
                    <c:v>0.5</c:v>
                  </c:pt>
                  <c:pt idx="6">
                    <c:v>0.19999999999999929</c:v>
                  </c:pt>
                  <c:pt idx="7">
                    <c:v>0.20000000000000107</c:v>
                  </c:pt>
                  <c:pt idx="8">
                    <c:v>0.29999999999999893</c:v>
                  </c:pt>
                  <c:pt idx="9">
                    <c:v>0.29999999999999893</c:v>
                  </c:pt>
                  <c:pt idx="10">
                    <c:v>0.29999999999999716</c:v>
                  </c:pt>
                  <c:pt idx="11">
                    <c:v>0.5</c:v>
                  </c:pt>
                </c:numCache>
              </c:numRef>
            </c:minus>
            <c:spPr>
              <a:ln w="9525">
                <a:solidFill>
                  <a:srgbClr val="7F75CD"/>
                </a:solidFill>
              </a:ln>
            </c:spPr>
          </c:errBars>
          <c:cat>
            <c:numRef>
              <c:f>'Lumbar Spine'!$A$8:$A$19</c:f>
              <c:numCache>
                <c:formatCode>General</c:formatCode>
                <c:ptCount val="12"/>
                <c:pt idx="0">
                  <c:v>0</c:v>
                </c:pt>
                <c:pt idx="1">
                  <c:v>4</c:v>
                </c:pt>
                <c:pt idx="2">
                  <c:v>5</c:v>
                </c:pt>
                <c:pt idx="3">
                  <c:v>10</c:v>
                </c:pt>
                <c:pt idx="4">
                  <c:v>16</c:v>
                </c:pt>
                <c:pt idx="5">
                  <c:v>28</c:v>
                </c:pt>
                <c:pt idx="6">
                  <c:v>40</c:v>
                </c:pt>
                <c:pt idx="7">
                  <c:v>52</c:v>
                </c:pt>
                <c:pt idx="8">
                  <c:v>64</c:v>
                </c:pt>
                <c:pt idx="9">
                  <c:v>76</c:v>
                </c:pt>
                <c:pt idx="10">
                  <c:v>100</c:v>
                </c:pt>
                <c:pt idx="11">
                  <c:v>124</c:v>
                </c:pt>
              </c:numCache>
            </c:numRef>
          </c:cat>
          <c:val>
            <c:numRef>
              <c:f>'Lumbar Spine'!$D$8:$D$19</c:f>
              <c:numCache>
                <c:formatCode>General</c:formatCode>
                <c:ptCount val="12"/>
                <c:pt idx="1">
                  <c:v>0</c:v>
                </c:pt>
                <c:pt idx="2">
                  <c:v>1.1000000000000001</c:v>
                </c:pt>
                <c:pt idx="3">
                  <c:v>3.8</c:v>
                </c:pt>
                <c:pt idx="4">
                  <c:v>5.4</c:v>
                </c:pt>
                <c:pt idx="5">
                  <c:v>8</c:v>
                </c:pt>
                <c:pt idx="6">
                  <c:v>10.1</c:v>
                </c:pt>
                <c:pt idx="7">
                  <c:v>11.9</c:v>
                </c:pt>
                <c:pt idx="8">
                  <c:v>13.7</c:v>
                </c:pt>
                <c:pt idx="9">
                  <c:v>15.2</c:v>
                </c:pt>
                <c:pt idx="10">
                  <c:v>18.399999999999999</c:v>
                </c:pt>
                <c:pt idx="11">
                  <c:v>21.7</c:v>
                </c:pt>
              </c:numCache>
            </c:numRef>
          </c:val>
          <c:smooth val="0"/>
          <c:extLst>
            <c:ext xmlns:c16="http://schemas.microsoft.com/office/drawing/2014/chart" uri="{C3380CC4-5D6E-409C-BE32-E72D297353CC}">
              <c16:uniqueId val="{00000000-9FA0-4701-91E8-DCD1276A60CC}"/>
            </c:ext>
          </c:extLst>
        </c:ser>
        <c:dLbls>
          <c:showLegendKey val="0"/>
          <c:showVal val="0"/>
          <c:showCatName val="0"/>
          <c:showSerName val="0"/>
          <c:showPercent val="0"/>
          <c:showBubbleSize val="0"/>
        </c:dLbls>
        <c:marker val="1"/>
        <c:smooth val="0"/>
        <c:axId val="375000040"/>
        <c:axId val="375000824"/>
      </c:lineChart>
      <c:dateAx>
        <c:axId val="375000040"/>
        <c:scaling>
          <c:orientation val="minMax"/>
          <c:max val="132"/>
        </c:scaling>
        <c:delete val="0"/>
        <c:axPos val="b"/>
        <c:numFmt formatCode="0" sourceLinked="0"/>
        <c:majorTickMark val="none"/>
        <c:minorTickMark val="none"/>
        <c:tickLblPos val="none"/>
        <c:spPr>
          <a:ln w="12700">
            <a:noFill/>
            <a:prstDash val="lgDash"/>
          </a:ln>
        </c:spPr>
        <c:txPr>
          <a:bodyPr rot="0" vert="horz"/>
          <a:lstStyle/>
          <a:p>
            <a:pPr>
              <a:defRPr sz="1200" b="1" i="0" u="none" strike="noStrike" baseline="0">
                <a:solidFill>
                  <a:schemeClr val="tx1"/>
                </a:solidFill>
                <a:latin typeface="Arial"/>
                <a:ea typeface="Arial"/>
                <a:cs typeface="Arial"/>
              </a:defRPr>
            </a:pPr>
            <a:endParaRPr lang="en-US"/>
          </a:p>
        </c:txPr>
        <c:crossAx val="375000824"/>
        <c:crosses val="autoZero"/>
        <c:auto val="0"/>
        <c:lblOffset val="100"/>
        <c:baseTimeUnit val="days"/>
        <c:majorUnit val="12"/>
        <c:majorTimeUnit val="days"/>
        <c:minorUnit val="1"/>
        <c:minorTimeUnit val="days"/>
      </c:dateAx>
      <c:valAx>
        <c:axId val="375000824"/>
        <c:scaling>
          <c:orientation val="minMax"/>
          <c:max val="24"/>
          <c:min val="-2"/>
        </c:scaling>
        <c:delete val="0"/>
        <c:axPos val="l"/>
        <c:numFmt formatCode="General" sourceLinked="1"/>
        <c:majorTickMark val="out"/>
        <c:minorTickMark val="none"/>
        <c:tickLblPos val="nextTo"/>
        <c:spPr>
          <a:ln w="9525">
            <a:solidFill>
              <a:schemeClr val="tx1">
                <a:lumMod val="75000"/>
                <a:lumOff val="25000"/>
              </a:schemeClr>
            </a:solidFill>
            <a:prstDash val="solid"/>
          </a:ln>
        </c:spPr>
        <c:txPr>
          <a:bodyPr rot="0" vert="horz"/>
          <a:lstStyle/>
          <a:p>
            <a:pPr>
              <a:defRPr sz="1200" b="1" i="0" u="none" strike="noStrike" baseline="0">
                <a:solidFill>
                  <a:srgbClr val="404040"/>
                </a:solidFill>
                <a:latin typeface="Arial Narrow" panose="020B0606020202030204" pitchFamily="34" charset="0"/>
                <a:ea typeface="Arial"/>
                <a:cs typeface="Arial"/>
              </a:defRPr>
            </a:pPr>
            <a:endParaRPr lang="en-US"/>
          </a:p>
        </c:txPr>
        <c:crossAx val="375000040"/>
        <c:crosses val="autoZero"/>
        <c:crossBetween val="between"/>
        <c:majorUnit val="2"/>
      </c:valAx>
      <c:spPr>
        <a:noFill/>
        <a:ln w="25400">
          <a:noFill/>
        </a:ln>
      </c:spPr>
    </c:plotArea>
    <c:plotVisOnly val="1"/>
    <c:dispBlanksAs val="gap"/>
    <c:showDLblsOverMax val="0"/>
  </c:chart>
  <c:spPr>
    <a:no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80880121396049"/>
          <c:y val="0.1333335744603126"/>
          <c:w val="0.85234200988034392"/>
          <c:h val="0.74259393553590769"/>
        </c:manualLayout>
      </c:layout>
      <c:lineChart>
        <c:grouping val="standard"/>
        <c:varyColors val="0"/>
        <c:ser>
          <c:idx val="0"/>
          <c:order val="0"/>
          <c:tx>
            <c:strRef>
              <c:f>'Lumbar Spine (2)'!$C$7</c:f>
              <c:strCache>
                <c:ptCount val="1"/>
                <c:pt idx="0">
                  <c:v>Placebo</c:v>
                </c:pt>
              </c:strCache>
            </c:strRef>
          </c:tx>
          <c:spPr>
            <a:ln w="38100" cmpd="sng">
              <a:solidFill>
                <a:srgbClr val="AAA2E8"/>
              </a:solidFill>
              <a:prstDash val="solid"/>
            </a:ln>
          </c:spPr>
          <c:marker>
            <c:symbol val="circle"/>
            <c:size val="5"/>
            <c:spPr>
              <a:solidFill>
                <a:srgbClr val="AAA2E8"/>
              </a:solidFill>
              <a:ln w="9525">
                <a:solidFill>
                  <a:srgbClr val="AAA2E8"/>
                </a:solidFill>
                <a:prstDash val="solid"/>
              </a:ln>
            </c:spPr>
          </c:marker>
          <c:dPt>
            <c:idx val="1"/>
            <c:bubble3D val="0"/>
            <c:extLst>
              <c:ext xmlns:c16="http://schemas.microsoft.com/office/drawing/2014/chart" uri="{C3380CC4-5D6E-409C-BE32-E72D297353CC}">
                <c16:uniqueId val="{00000000-7C02-4A2A-8CA0-7D0880274D95}"/>
              </c:ext>
            </c:extLst>
          </c:dPt>
          <c:dPt>
            <c:idx val="2"/>
            <c:bubble3D val="0"/>
            <c:extLst>
              <c:ext xmlns:c16="http://schemas.microsoft.com/office/drawing/2014/chart" uri="{C3380CC4-5D6E-409C-BE32-E72D297353CC}">
                <c16:uniqueId val="{00000001-7C02-4A2A-8CA0-7D0880274D95}"/>
              </c:ext>
            </c:extLst>
          </c:dPt>
          <c:dPt>
            <c:idx val="3"/>
            <c:marker>
              <c:spPr>
                <a:solidFill>
                  <a:srgbClr val="AAA2E8"/>
                </a:solidFill>
                <a:ln w="9525" cmpd="sng">
                  <a:solidFill>
                    <a:srgbClr val="AAA2E8"/>
                  </a:solidFill>
                  <a:prstDash val="solid"/>
                </a:ln>
              </c:spPr>
            </c:marker>
            <c:bubble3D val="0"/>
            <c:extLst>
              <c:ext xmlns:c16="http://schemas.microsoft.com/office/drawing/2014/chart" uri="{C3380CC4-5D6E-409C-BE32-E72D297353CC}">
                <c16:uniqueId val="{00000002-7C02-4A2A-8CA0-7D0880274D95}"/>
              </c:ext>
            </c:extLst>
          </c:dPt>
          <c:dPt>
            <c:idx val="4"/>
            <c:bubble3D val="0"/>
            <c:extLst>
              <c:ext xmlns:c16="http://schemas.microsoft.com/office/drawing/2014/chart" uri="{C3380CC4-5D6E-409C-BE32-E72D297353CC}">
                <c16:uniqueId val="{00000003-7C02-4A2A-8CA0-7D0880274D95}"/>
              </c:ext>
            </c:extLst>
          </c:dPt>
          <c:dPt>
            <c:idx val="5"/>
            <c:bubble3D val="0"/>
            <c:extLst>
              <c:ext xmlns:c16="http://schemas.microsoft.com/office/drawing/2014/chart" uri="{C3380CC4-5D6E-409C-BE32-E72D297353CC}">
                <c16:uniqueId val="{00000004-7C02-4A2A-8CA0-7D0880274D95}"/>
              </c:ext>
            </c:extLst>
          </c:dPt>
          <c:dPt>
            <c:idx val="6"/>
            <c:bubble3D val="0"/>
            <c:extLst>
              <c:ext xmlns:c16="http://schemas.microsoft.com/office/drawing/2014/chart" uri="{C3380CC4-5D6E-409C-BE32-E72D297353CC}">
                <c16:uniqueId val="{00000005-7C02-4A2A-8CA0-7D0880274D95}"/>
              </c:ext>
            </c:extLst>
          </c:dPt>
          <c:dPt>
            <c:idx val="7"/>
            <c:bubble3D val="0"/>
            <c:spPr>
              <a:ln w="38100" cmpd="sng">
                <a:solidFill>
                  <a:srgbClr val="AAA2E8"/>
                </a:solidFill>
                <a:prstDash val="sysDash"/>
              </a:ln>
            </c:spPr>
            <c:extLst>
              <c:ext xmlns:c16="http://schemas.microsoft.com/office/drawing/2014/chart" uri="{C3380CC4-5D6E-409C-BE32-E72D297353CC}">
                <c16:uniqueId val="{00000007-7C02-4A2A-8CA0-7D0880274D95}"/>
              </c:ext>
            </c:extLst>
          </c:dPt>
          <c:dPt>
            <c:idx val="8"/>
            <c:bubble3D val="0"/>
            <c:spPr>
              <a:ln w="38100" cmpd="sng">
                <a:solidFill>
                  <a:srgbClr val="AAA2E8"/>
                </a:solidFill>
                <a:prstDash val="sysDash"/>
              </a:ln>
            </c:spPr>
            <c:extLst>
              <c:ext xmlns:c16="http://schemas.microsoft.com/office/drawing/2014/chart" uri="{C3380CC4-5D6E-409C-BE32-E72D297353CC}">
                <c16:uniqueId val="{00000009-7C02-4A2A-8CA0-7D0880274D95}"/>
              </c:ext>
            </c:extLst>
          </c:dPt>
          <c:dPt>
            <c:idx val="9"/>
            <c:bubble3D val="0"/>
            <c:spPr>
              <a:ln w="38100" cmpd="sng">
                <a:solidFill>
                  <a:srgbClr val="AAA2E8"/>
                </a:solidFill>
                <a:prstDash val="sysDash"/>
              </a:ln>
            </c:spPr>
            <c:extLst>
              <c:ext xmlns:c16="http://schemas.microsoft.com/office/drawing/2014/chart" uri="{C3380CC4-5D6E-409C-BE32-E72D297353CC}">
                <c16:uniqueId val="{0000000B-7C02-4A2A-8CA0-7D0880274D95}"/>
              </c:ext>
            </c:extLst>
          </c:dPt>
          <c:dPt>
            <c:idx val="10"/>
            <c:bubble3D val="0"/>
            <c:spPr>
              <a:ln w="38100" cmpd="sng">
                <a:solidFill>
                  <a:srgbClr val="AAA2E8"/>
                </a:solidFill>
                <a:prstDash val="sysDash"/>
              </a:ln>
            </c:spPr>
            <c:extLst>
              <c:ext xmlns:c16="http://schemas.microsoft.com/office/drawing/2014/chart" uri="{C3380CC4-5D6E-409C-BE32-E72D297353CC}">
                <c16:uniqueId val="{0000000D-7C02-4A2A-8CA0-7D0880274D95}"/>
              </c:ext>
            </c:extLst>
          </c:dPt>
          <c:dPt>
            <c:idx val="11"/>
            <c:bubble3D val="0"/>
            <c:spPr>
              <a:ln w="38100" cmpd="sng">
                <a:solidFill>
                  <a:srgbClr val="AAA2E8"/>
                </a:solidFill>
                <a:prstDash val="sysDash"/>
              </a:ln>
            </c:spPr>
            <c:extLst>
              <c:ext xmlns:c16="http://schemas.microsoft.com/office/drawing/2014/chart" uri="{C3380CC4-5D6E-409C-BE32-E72D297353CC}">
                <c16:uniqueId val="{0000000F-7C02-4A2A-8CA0-7D0880274D95}"/>
              </c:ext>
            </c:extLst>
          </c:dPt>
          <c:errBars>
            <c:errDir val="y"/>
            <c:errBarType val="both"/>
            <c:errValType val="cust"/>
            <c:noEndCap val="0"/>
            <c:plus>
              <c:numRef>
                <c:f>'Lumbar Spine (2)'!$L$8:$L$19</c:f>
                <c:numCache>
                  <c:formatCode>General</c:formatCode>
                  <c:ptCount val="12"/>
                  <c:pt idx="6">
                    <c:v>0.29999999999999993</c:v>
                  </c:pt>
                  <c:pt idx="7">
                    <c:v>0.19999999999999929</c:v>
                  </c:pt>
                  <c:pt idx="8">
                    <c:v>0.29999999999999893</c:v>
                  </c:pt>
                  <c:pt idx="9">
                    <c:v>0.30000000000000071</c:v>
                  </c:pt>
                  <c:pt idx="10">
                    <c:v>0.29999999999999893</c:v>
                  </c:pt>
                  <c:pt idx="11">
                    <c:v>0.5</c:v>
                  </c:pt>
                </c:numCache>
              </c:numRef>
            </c:plus>
            <c:minus>
              <c:numRef>
                <c:f>'Lumbar Spine (2)'!$K$8:$K$19</c:f>
                <c:numCache>
                  <c:formatCode>General</c:formatCode>
                  <c:ptCount val="12"/>
                  <c:pt idx="6">
                    <c:v>0.2</c:v>
                  </c:pt>
                  <c:pt idx="7">
                    <c:v>0.30000000000000071</c:v>
                  </c:pt>
                  <c:pt idx="8">
                    <c:v>0.30000000000000071</c:v>
                  </c:pt>
                  <c:pt idx="9">
                    <c:v>0.29999999999999893</c:v>
                  </c:pt>
                  <c:pt idx="10">
                    <c:v>0.40000000000000036</c:v>
                  </c:pt>
                  <c:pt idx="11">
                    <c:v>0.5</c:v>
                  </c:pt>
                </c:numCache>
              </c:numRef>
            </c:minus>
            <c:spPr>
              <a:ln>
                <a:solidFill>
                  <a:srgbClr val="AAA2E8"/>
                </a:solidFill>
              </a:ln>
            </c:spPr>
          </c:errBars>
          <c:cat>
            <c:numRef>
              <c:f>'Lumbar Spine (2)'!$A$8:$A$19</c:f>
              <c:numCache>
                <c:formatCode>General</c:formatCode>
                <c:ptCount val="12"/>
                <c:pt idx="0">
                  <c:v>0</c:v>
                </c:pt>
                <c:pt idx="1">
                  <c:v>4</c:v>
                </c:pt>
                <c:pt idx="2">
                  <c:v>5</c:v>
                </c:pt>
                <c:pt idx="3">
                  <c:v>10</c:v>
                </c:pt>
                <c:pt idx="4">
                  <c:v>16</c:v>
                </c:pt>
                <c:pt idx="5">
                  <c:v>28</c:v>
                </c:pt>
                <c:pt idx="6">
                  <c:v>40</c:v>
                </c:pt>
                <c:pt idx="7">
                  <c:v>52</c:v>
                </c:pt>
                <c:pt idx="8">
                  <c:v>64</c:v>
                </c:pt>
                <c:pt idx="9">
                  <c:v>76</c:v>
                </c:pt>
                <c:pt idx="10">
                  <c:v>100</c:v>
                </c:pt>
                <c:pt idx="11">
                  <c:v>124</c:v>
                </c:pt>
              </c:numCache>
            </c:numRef>
          </c:cat>
          <c:val>
            <c:numRef>
              <c:f>'Lumbar Spine (2)'!$C$8:$C$19</c:f>
              <c:numCache>
                <c:formatCode>General</c:formatCode>
                <c:ptCount val="12"/>
                <c:pt idx="6">
                  <c:v>0.4</c:v>
                </c:pt>
                <c:pt idx="7">
                  <c:v>5.9</c:v>
                </c:pt>
                <c:pt idx="8">
                  <c:v>8.4</c:v>
                </c:pt>
                <c:pt idx="9">
                  <c:v>10.1</c:v>
                </c:pt>
                <c:pt idx="10">
                  <c:v>13.8</c:v>
                </c:pt>
                <c:pt idx="11">
                  <c:v>17.3</c:v>
                </c:pt>
              </c:numCache>
            </c:numRef>
          </c:val>
          <c:smooth val="0"/>
          <c:extLst>
            <c:ext xmlns:c16="http://schemas.microsoft.com/office/drawing/2014/chart" uri="{C3380CC4-5D6E-409C-BE32-E72D297353CC}">
              <c16:uniqueId val="{00000010-7C02-4A2A-8CA0-7D0880274D95}"/>
            </c:ext>
          </c:extLst>
        </c:ser>
        <c:dLbls>
          <c:showLegendKey val="0"/>
          <c:showVal val="0"/>
          <c:showCatName val="0"/>
          <c:showSerName val="0"/>
          <c:showPercent val="0"/>
          <c:showBubbleSize val="0"/>
        </c:dLbls>
        <c:marker val="1"/>
        <c:smooth val="0"/>
        <c:axId val="375006312"/>
        <c:axId val="375000432"/>
      </c:lineChart>
      <c:dateAx>
        <c:axId val="375006312"/>
        <c:scaling>
          <c:orientation val="minMax"/>
          <c:max val="132"/>
        </c:scaling>
        <c:delete val="0"/>
        <c:axPos val="b"/>
        <c:numFmt formatCode="0" sourceLinked="0"/>
        <c:majorTickMark val="none"/>
        <c:minorTickMark val="none"/>
        <c:tickLblPos val="none"/>
        <c:spPr>
          <a:ln w="12700">
            <a:noFill/>
            <a:prstDash val="lgDash"/>
          </a:ln>
        </c:spPr>
        <c:txPr>
          <a:bodyPr rot="0" vert="horz"/>
          <a:lstStyle/>
          <a:p>
            <a:pPr>
              <a:defRPr sz="1200" b="1" i="0" u="none" strike="noStrike" baseline="0">
                <a:solidFill>
                  <a:schemeClr val="tx1"/>
                </a:solidFill>
                <a:latin typeface="Arial"/>
                <a:ea typeface="Arial"/>
                <a:cs typeface="Arial"/>
              </a:defRPr>
            </a:pPr>
            <a:endParaRPr lang="en-US"/>
          </a:p>
        </c:txPr>
        <c:crossAx val="375000432"/>
        <c:crosses val="autoZero"/>
        <c:auto val="0"/>
        <c:lblOffset val="100"/>
        <c:baseTimeUnit val="days"/>
        <c:majorUnit val="12"/>
        <c:majorTimeUnit val="days"/>
        <c:minorUnit val="1"/>
        <c:minorTimeUnit val="days"/>
      </c:dateAx>
      <c:valAx>
        <c:axId val="375000432"/>
        <c:scaling>
          <c:orientation val="minMax"/>
          <c:max val="24"/>
          <c:min val="-2"/>
        </c:scaling>
        <c:delete val="1"/>
        <c:axPos val="l"/>
        <c:numFmt formatCode="General" sourceLinked="1"/>
        <c:majorTickMark val="out"/>
        <c:minorTickMark val="none"/>
        <c:tickLblPos val="nextTo"/>
        <c:crossAx val="375006312"/>
        <c:crosses val="autoZero"/>
        <c:crossBetween val="between"/>
        <c:majorUnit val="2"/>
      </c:valAx>
      <c:spPr>
        <a:noFill/>
        <a:ln w="25400">
          <a:noFill/>
        </a:ln>
      </c:spPr>
    </c:plotArea>
    <c:plotVisOnly val="1"/>
    <c:dispBlanksAs val="gap"/>
    <c:showDLblsOverMax val="0"/>
  </c:chart>
  <c:spPr>
    <a:noFill/>
    <a:ln w="9525">
      <a:noFill/>
    </a:ln>
  </c:spPr>
  <c:txPr>
    <a:bodyPr/>
    <a:lstStyle/>
    <a:p>
      <a:pPr>
        <a:defRPr sz="800" b="0" i="0" u="none" strike="noStrike" baseline="0">
          <a:solidFill>
            <a:srgbClr val="000000"/>
          </a:solidFill>
          <a:latin typeface="Arial"/>
          <a:ea typeface="Arial"/>
          <a:cs typeface="Arial"/>
        </a:defRPr>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380880121396049"/>
          <c:y val="0.1333335744603126"/>
          <c:w val="0.85234200988034392"/>
          <c:h val="0.74259393553590769"/>
        </c:manualLayout>
      </c:layout>
      <c:lineChart>
        <c:grouping val="standard"/>
        <c:varyColors val="0"/>
        <c:ser>
          <c:idx val="0"/>
          <c:order val="0"/>
          <c:tx>
            <c:strRef>
              <c:f>'Lumbar Spine'!$C$7</c:f>
              <c:strCache>
                <c:ptCount val="1"/>
                <c:pt idx="0">
                  <c:v>Placebo</c:v>
                </c:pt>
              </c:strCache>
            </c:strRef>
          </c:tx>
          <c:spPr>
            <a:ln w="19050" cmpd="sng">
              <a:solidFill>
                <a:srgbClr val="999999"/>
              </a:solidFill>
              <a:prstDash val="solid"/>
            </a:ln>
          </c:spPr>
          <c:marker>
            <c:symbol val="circle"/>
            <c:size val="5"/>
            <c:spPr>
              <a:solidFill>
                <a:srgbClr val="999999"/>
              </a:solidFill>
              <a:ln w="9525">
                <a:solidFill>
                  <a:srgbClr val="999999"/>
                </a:solidFill>
                <a:prstDash val="solid"/>
              </a:ln>
            </c:spPr>
          </c:marker>
          <c:dPt>
            <c:idx val="1"/>
            <c:bubble3D val="0"/>
            <c:spPr>
              <a:ln w="38100" cmpd="sng">
                <a:solidFill>
                  <a:srgbClr val="999999"/>
                </a:solidFill>
                <a:prstDash val="solid"/>
              </a:ln>
            </c:spPr>
            <c:extLst>
              <c:ext xmlns:c16="http://schemas.microsoft.com/office/drawing/2014/chart" uri="{C3380CC4-5D6E-409C-BE32-E72D297353CC}">
                <c16:uniqueId val="{00000001-F190-4E00-94CE-93A1B804E7B1}"/>
              </c:ext>
            </c:extLst>
          </c:dPt>
          <c:dPt>
            <c:idx val="2"/>
            <c:bubble3D val="0"/>
            <c:spPr>
              <a:ln w="38100" cmpd="sng">
                <a:solidFill>
                  <a:srgbClr val="999999"/>
                </a:solidFill>
                <a:prstDash val="solid"/>
              </a:ln>
            </c:spPr>
            <c:extLst>
              <c:ext xmlns:c16="http://schemas.microsoft.com/office/drawing/2014/chart" uri="{C3380CC4-5D6E-409C-BE32-E72D297353CC}">
                <c16:uniqueId val="{00000003-F190-4E00-94CE-93A1B804E7B1}"/>
              </c:ext>
            </c:extLst>
          </c:dPt>
          <c:dPt>
            <c:idx val="3"/>
            <c:marker>
              <c:spPr>
                <a:solidFill>
                  <a:srgbClr val="999999"/>
                </a:solidFill>
                <a:ln w="9525" cmpd="sng">
                  <a:solidFill>
                    <a:srgbClr val="999999"/>
                  </a:solidFill>
                  <a:prstDash val="solid"/>
                </a:ln>
              </c:spPr>
            </c:marker>
            <c:bubble3D val="0"/>
            <c:spPr>
              <a:ln w="38100" cmpd="sng">
                <a:solidFill>
                  <a:srgbClr val="999999"/>
                </a:solidFill>
                <a:prstDash val="solid"/>
              </a:ln>
            </c:spPr>
            <c:extLst>
              <c:ext xmlns:c16="http://schemas.microsoft.com/office/drawing/2014/chart" uri="{C3380CC4-5D6E-409C-BE32-E72D297353CC}">
                <c16:uniqueId val="{00000005-F190-4E00-94CE-93A1B804E7B1}"/>
              </c:ext>
            </c:extLst>
          </c:dPt>
          <c:dPt>
            <c:idx val="4"/>
            <c:bubble3D val="0"/>
            <c:spPr>
              <a:ln w="38100" cmpd="sng">
                <a:solidFill>
                  <a:srgbClr val="999999"/>
                </a:solidFill>
                <a:prstDash val="solid"/>
              </a:ln>
            </c:spPr>
            <c:extLst>
              <c:ext xmlns:c16="http://schemas.microsoft.com/office/drawing/2014/chart" uri="{C3380CC4-5D6E-409C-BE32-E72D297353CC}">
                <c16:uniqueId val="{00000007-F190-4E00-94CE-93A1B804E7B1}"/>
              </c:ext>
            </c:extLst>
          </c:dPt>
          <c:dPt>
            <c:idx val="5"/>
            <c:bubble3D val="0"/>
            <c:spPr>
              <a:ln w="38100" cmpd="sng">
                <a:solidFill>
                  <a:srgbClr val="999999"/>
                </a:solidFill>
                <a:prstDash val="solid"/>
              </a:ln>
            </c:spPr>
            <c:extLst>
              <c:ext xmlns:c16="http://schemas.microsoft.com/office/drawing/2014/chart" uri="{C3380CC4-5D6E-409C-BE32-E72D297353CC}">
                <c16:uniqueId val="{00000009-F190-4E00-94CE-93A1B804E7B1}"/>
              </c:ext>
            </c:extLst>
          </c:dPt>
          <c:dPt>
            <c:idx val="6"/>
            <c:bubble3D val="0"/>
            <c:spPr>
              <a:ln w="38100" cmpd="sng">
                <a:solidFill>
                  <a:srgbClr val="999999"/>
                </a:solidFill>
                <a:prstDash val="solid"/>
              </a:ln>
            </c:spPr>
            <c:extLst>
              <c:ext xmlns:c16="http://schemas.microsoft.com/office/drawing/2014/chart" uri="{C3380CC4-5D6E-409C-BE32-E72D297353CC}">
                <c16:uniqueId val="{0000000B-F190-4E00-94CE-93A1B804E7B1}"/>
              </c:ext>
            </c:extLst>
          </c:dPt>
          <c:dPt>
            <c:idx val="7"/>
            <c:bubble3D val="0"/>
            <c:spPr>
              <a:ln w="38100" cmpd="sng">
                <a:solidFill>
                  <a:srgbClr val="999999"/>
                </a:solidFill>
                <a:prstDash val="sysDash"/>
              </a:ln>
            </c:spPr>
            <c:extLst>
              <c:ext xmlns:c16="http://schemas.microsoft.com/office/drawing/2014/chart" uri="{C3380CC4-5D6E-409C-BE32-E72D297353CC}">
                <c16:uniqueId val="{0000000D-F190-4E00-94CE-93A1B804E7B1}"/>
              </c:ext>
            </c:extLst>
          </c:dPt>
          <c:dPt>
            <c:idx val="8"/>
            <c:bubble3D val="0"/>
            <c:spPr>
              <a:ln w="38100" cmpd="sng">
                <a:solidFill>
                  <a:srgbClr val="999999"/>
                </a:solidFill>
                <a:prstDash val="sysDash"/>
              </a:ln>
            </c:spPr>
            <c:extLst>
              <c:ext xmlns:c16="http://schemas.microsoft.com/office/drawing/2014/chart" uri="{C3380CC4-5D6E-409C-BE32-E72D297353CC}">
                <c16:uniqueId val="{0000000F-F190-4E00-94CE-93A1B804E7B1}"/>
              </c:ext>
            </c:extLst>
          </c:dPt>
          <c:dPt>
            <c:idx val="9"/>
            <c:bubble3D val="0"/>
            <c:spPr>
              <a:ln w="38100" cmpd="sng">
                <a:solidFill>
                  <a:srgbClr val="999999"/>
                </a:solidFill>
                <a:prstDash val="sysDash"/>
              </a:ln>
            </c:spPr>
            <c:extLst>
              <c:ext xmlns:c16="http://schemas.microsoft.com/office/drawing/2014/chart" uri="{C3380CC4-5D6E-409C-BE32-E72D297353CC}">
                <c16:uniqueId val="{00000011-F190-4E00-94CE-93A1B804E7B1}"/>
              </c:ext>
            </c:extLst>
          </c:dPt>
          <c:dPt>
            <c:idx val="10"/>
            <c:bubble3D val="0"/>
            <c:spPr>
              <a:ln w="38100" cmpd="sng">
                <a:solidFill>
                  <a:srgbClr val="999999"/>
                </a:solidFill>
                <a:prstDash val="sysDash"/>
              </a:ln>
            </c:spPr>
            <c:extLst>
              <c:ext xmlns:c16="http://schemas.microsoft.com/office/drawing/2014/chart" uri="{C3380CC4-5D6E-409C-BE32-E72D297353CC}">
                <c16:uniqueId val="{00000013-F190-4E00-94CE-93A1B804E7B1}"/>
              </c:ext>
            </c:extLst>
          </c:dPt>
          <c:dPt>
            <c:idx val="11"/>
            <c:bubble3D val="0"/>
            <c:spPr>
              <a:ln w="38100" cmpd="sng">
                <a:solidFill>
                  <a:srgbClr val="999999"/>
                </a:solidFill>
                <a:prstDash val="sysDash"/>
              </a:ln>
            </c:spPr>
            <c:extLst>
              <c:ext xmlns:c16="http://schemas.microsoft.com/office/drawing/2014/chart" uri="{C3380CC4-5D6E-409C-BE32-E72D297353CC}">
                <c16:uniqueId val="{00000015-F190-4E00-94CE-93A1B804E7B1}"/>
              </c:ext>
            </c:extLst>
          </c:dPt>
          <c:errBars>
            <c:errDir val="y"/>
            <c:errBarType val="both"/>
            <c:errValType val="cust"/>
            <c:noEndCap val="0"/>
            <c:plus>
              <c:numRef>
                <c:f>'Lumbar Spine'!$L$8:$L$14</c:f>
                <c:numCache>
                  <c:formatCode>General</c:formatCode>
                  <c:ptCount val="7"/>
                  <c:pt idx="1">
                    <c:v>0</c:v>
                  </c:pt>
                  <c:pt idx="2">
                    <c:v>0.5</c:v>
                  </c:pt>
                  <c:pt idx="3">
                    <c:v>0.4</c:v>
                  </c:pt>
                  <c:pt idx="4">
                    <c:v>0.5</c:v>
                  </c:pt>
                  <c:pt idx="5">
                    <c:v>0.5</c:v>
                  </c:pt>
                  <c:pt idx="6">
                    <c:v>0.29999999999999993</c:v>
                  </c:pt>
                </c:numCache>
              </c:numRef>
            </c:plus>
            <c:minus>
              <c:numRef>
                <c:f>'Lumbar Spine'!$K$8:$K$14</c:f>
                <c:numCache>
                  <c:formatCode>General</c:formatCode>
                  <c:ptCount val="7"/>
                  <c:pt idx="1">
                    <c:v>0</c:v>
                  </c:pt>
                  <c:pt idx="2">
                    <c:v>0.6</c:v>
                  </c:pt>
                  <c:pt idx="3">
                    <c:v>0.5</c:v>
                  </c:pt>
                  <c:pt idx="4">
                    <c:v>0.5</c:v>
                  </c:pt>
                  <c:pt idx="5">
                    <c:v>0.5</c:v>
                  </c:pt>
                  <c:pt idx="6">
                    <c:v>0.2</c:v>
                  </c:pt>
                </c:numCache>
              </c:numRef>
            </c:minus>
            <c:spPr>
              <a:ln>
                <a:solidFill>
                  <a:srgbClr val="999999"/>
                </a:solidFill>
              </a:ln>
            </c:spPr>
          </c:errBars>
          <c:cat>
            <c:numRef>
              <c:f>'Lumbar Spine'!$A$8:$A$19</c:f>
              <c:numCache>
                <c:formatCode>General</c:formatCode>
                <c:ptCount val="12"/>
                <c:pt idx="0">
                  <c:v>0</c:v>
                </c:pt>
                <c:pt idx="1">
                  <c:v>4</c:v>
                </c:pt>
                <c:pt idx="2">
                  <c:v>5</c:v>
                </c:pt>
                <c:pt idx="3">
                  <c:v>10</c:v>
                </c:pt>
                <c:pt idx="4">
                  <c:v>16</c:v>
                </c:pt>
                <c:pt idx="5">
                  <c:v>28</c:v>
                </c:pt>
                <c:pt idx="6">
                  <c:v>40</c:v>
                </c:pt>
                <c:pt idx="7">
                  <c:v>52</c:v>
                </c:pt>
                <c:pt idx="8">
                  <c:v>64</c:v>
                </c:pt>
                <c:pt idx="9">
                  <c:v>76</c:v>
                </c:pt>
                <c:pt idx="10">
                  <c:v>100</c:v>
                </c:pt>
                <c:pt idx="11">
                  <c:v>124</c:v>
                </c:pt>
              </c:numCache>
            </c:numRef>
          </c:cat>
          <c:val>
            <c:numRef>
              <c:f>'Lumbar Spine'!$C$8:$C$14</c:f>
              <c:numCache>
                <c:formatCode>General</c:formatCode>
                <c:ptCount val="7"/>
                <c:pt idx="1">
                  <c:v>0</c:v>
                </c:pt>
                <c:pt idx="2">
                  <c:v>0</c:v>
                </c:pt>
                <c:pt idx="3">
                  <c:v>0.1</c:v>
                </c:pt>
                <c:pt idx="4">
                  <c:v>0</c:v>
                </c:pt>
                <c:pt idx="5">
                  <c:v>0.5</c:v>
                </c:pt>
                <c:pt idx="6">
                  <c:v>0.4</c:v>
                </c:pt>
              </c:numCache>
            </c:numRef>
          </c:val>
          <c:smooth val="0"/>
          <c:extLst>
            <c:ext xmlns:c16="http://schemas.microsoft.com/office/drawing/2014/chart" uri="{C3380CC4-5D6E-409C-BE32-E72D297353CC}">
              <c16:uniqueId val="{00000016-F190-4E00-94CE-93A1B804E7B1}"/>
            </c:ext>
          </c:extLst>
        </c:ser>
        <c:dLbls>
          <c:showLegendKey val="0"/>
          <c:showVal val="0"/>
          <c:showCatName val="0"/>
          <c:showSerName val="0"/>
          <c:showPercent val="0"/>
          <c:showBubbleSize val="0"/>
        </c:dLbls>
        <c:marker val="1"/>
        <c:smooth val="0"/>
        <c:axId val="375002392"/>
        <c:axId val="375002784"/>
      </c:lineChart>
      <c:dateAx>
        <c:axId val="375002392"/>
        <c:scaling>
          <c:orientation val="minMax"/>
          <c:max val="132"/>
        </c:scaling>
        <c:delete val="0"/>
        <c:axPos val="b"/>
        <c:numFmt formatCode="0" sourceLinked="0"/>
        <c:majorTickMark val="none"/>
        <c:minorTickMark val="none"/>
        <c:tickLblPos val="none"/>
        <c:spPr>
          <a:ln w="12700">
            <a:noFill/>
            <a:prstDash val="lgDash"/>
          </a:ln>
        </c:spPr>
        <c:txPr>
          <a:bodyPr rot="0" vert="horz"/>
          <a:lstStyle/>
          <a:p>
            <a:pPr>
              <a:defRPr/>
            </a:pPr>
            <a:endParaRPr lang="en-US"/>
          </a:p>
        </c:txPr>
        <c:crossAx val="375002784"/>
        <c:crosses val="autoZero"/>
        <c:auto val="0"/>
        <c:lblOffset val="100"/>
        <c:baseTimeUnit val="days"/>
        <c:majorUnit val="12"/>
        <c:majorTimeUnit val="days"/>
        <c:minorUnit val="1"/>
        <c:minorTimeUnit val="days"/>
      </c:dateAx>
      <c:valAx>
        <c:axId val="375002784"/>
        <c:scaling>
          <c:orientation val="minMax"/>
          <c:max val="24"/>
          <c:min val="-2"/>
        </c:scaling>
        <c:delete val="1"/>
        <c:axPos val="l"/>
        <c:numFmt formatCode="General" sourceLinked="1"/>
        <c:majorTickMark val="out"/>
        <c:minorTickMark val="none"/>
        <c:tickLblPos val="nextTo"/>
        <c:crossAx val="375002392"/>
        <c:crosses val="autoZero"/>
        <c:crossBetween val="between"/>
        <c:majorUnit val="2"/>
      </c:valAx>
      <c:spPr>
        <a:noFill/>
        <a:ln w="25400">
          <a:noFill/>
        </a:ln>
      </c:spPr>
    </c:plotArea>
    <c:plotVisOnly val="1"/>
    <c:dispBlanksAs val="gap"/>
    <c:showDLblsOverMax val="0"/>
  </c:chart>
  <c:spPr>
    <a:noFill/>
    <a:ln w="9525">
      <a:noFill/>
    </a:ln>
  </c:spPr>
  <c:txPr>
    <a:bodyPr/>
    <a:lstStyle/>
    <a:p>
      <a:pPr>
        <a:defRPr sz="800" b="0" i="0" u="none" strike="noStrike" baseline="0">
          <a:solidFill>
            <a:srgbClr val="000000"/>
          </a:solidFill>
          <a:latin typeface="Arial Narrow" panose="020B0606020202030204" pitchFamily="34" charset="0"/>
          <a:ea typeface="Arial"/>
          <a:cs typeface="Arial"/>
        </a:defRPr>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baseline="0">
                <a:solidFill>
                  <a:schemeClr val="tx1">
                    <a:lumMod val="75000"/>
                    <a:lumOff val="25000"/>
                  </a:schemeClr>
                </a:solidFill>
                <a:latin typeface="Arial Narrow" panose="020B0606020202030204" pitchFamily="34" charset="0"/>
                <a:ea typeface="+mn-ea"/>
                <a:cs typeface="+mn-cs"/>
              </a:defRPr>
            </a:pPr>
            <a:r>
              <a:rPr lang="en-CA" sz="1200" baseline="0" dirty="0">
                <a:solidFill>
                  <a:schemeClr val="tx1">
                    <a:lumMod val="75000"/>
                    <a:lumOff val="25000"/>
                  </a:schemeClr>
                </a:solidFill>
                <a:latin typeface="Arial Narrow" panose="020B0606020202030204" pitchFamily="34" charset="0"/>
              </a:rPr>
              <a:t>All Clinical Fractures</a:t>
            </a:r>
            <a:endParaRPr lang="en-CA" sz="1200" dirty="0">
              <a:solidFill>
                <a:schemeClr val="tx1">
                  <a:lumMod val="75000"/>
                  <a:lumOff val="25000"/>
                </a:schemeClr>
              </a:solidFill>
              <a:latin typeface="Arial Narrow" panose="020B0606020202030204" pitchFamily="34" charset="0"/>
            </a:endParaRPr>
          </a:p>
        </c:rich>
      </c:tx>
      <c:overlay val="0"/>
      <c:spPr>
        <a:noFill/>
        <a:ln>
          <a:noFill/>
        </a:ln>
        <a:effectLst/>
      </c:spPr>
    </c:title>
    <c:autoTitleDeleted val="0"/>
    <c:plotArea>
      <c:layout>
        <c:manualLayout>
          <c:layoutTarget val="inner"/>
          <c:xMode val="edge"/>
          <c:yMode val="edge"/>
          <c:x val="0.10484744691614703"/>
          <c:y val="9.8643893173463823E-2"/>
          <c:w val="0.6891642335532463"/>
          <c:h val="0.75962778609253834"/>
        </c:manualLayout>
      </c:layout>
      <c:barChart>
        <c:barDir val="col"/>
        <c:grouping val="clustered"/>
        <c:varyColors val="0"/>
        <c:ser>
          <c:idx val="0"/>
          <c:order val="0"/>
          <c:tx>
            <c:strRef>
              <c:f>Sheet1!$B$1</c:f>
              <c:strCache>
                <c:ptCount val="1"/>
                <c:pt idx="0">
                  <c:v>6 years Zol then 3 years placebo (N=95)</c:v>
                </c:pt>
              </c:strCache>
            </c:strRef>
          </c:tx>
          <c:spPr>
            <a:solidFill>
              <a:srgbClr val="326581">
                <a:lumMod val="40000"/>
                <a:lumOff val="60000"/>
              </a:srgbClr>
            </a:solidFill>
            <a:ln>
              <a:solidFill>
                <a:srgbClr val="326581">
                  <a:lumMod val="40000"/>
                  <a:lumOff val="60000"/>
                </a:srgbClr>
              </a:solidFill>
            </a:ln>
            <a:effectLst>
              <a:outerShdw blurRad="50800" dist="38100" algn="l" rotWithShape="0">
                <a:prstClr val="black">
                  <a:alpha val="40000"/>
                </a:prstClr>
              </a:outerShdw>
            </a:effectLst>
          </c:spPr>
          <c:invertIfNegative val="0"/>
          <c:dLbls>
            <c:dLbl>
              <c:idx val="0"/>
              <c:numFmt formatCode="0.0%"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Arial Narrow" panose="020B0606020202030204" pitchFamily="34" charset="0"/>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B242-498A-8784-8351BABE4DE7}"/>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Arial Narrow" panose="020B060602020203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Sheet1!$B$2</c:f>
              <c:numCache>
                <c:formatCode>0%</c:formatCode>
                <c:ptCount val="1"/>
                <c:pt idx="0">
                  <c:v>9.5000000000000001E-2</c:v>
                </c:pt>
              </c:numCache>
            </c:numRef>
          </c:val>
          <c:extLst>
            <c:ext xmlns:c16="http://schemas.microsoft.com/office/drawing/2014/chart" uri="{C3380CC4-5D6E-409C-BE32-E72D297353CC}">
              <c16:uniqueId val="{00000001-7835-47D5-B5C8-A5AC8674BA41}"/>
            </c:ext>
          </c:extLst>
        </c:ser>
        <c:ser>
          <c:idx val="1"/>
          <c:order val="1"/>
          <c:tx>
            <c:strRef>
              <c:f>Sheet1!$C$1</c:f>
              <c:strCache>
                <c:ptCount val="1"/>
                <c:pt idx="0">
                  <c:v>9 years ZOL (N=95)</c:v>
                </c:pt>
              </c:strCache>
            </c:strRef>
          </c:tx>
          <c:spPr>
            <a:solidFill>
              <a:srgbClr val="7693CC"/>
            </a:solidFill>
            <a:ln>
              <a:solidFill>
                <a:srgbClr val="7693CC"/>
              </a:solidFill>
            </a:ln>
            <a:effectLst>
              <a:outerShdw blurRad="50800" dist="38100" algn="l" rotWithShape="0">
                <a:prstClr val="black">
                  <a:alpha val="40000"/>
                </a:prstClr>
              </a:outerShdw>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Arial Narrow" panose="020B060602020203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Sheet1!$C$2</c:f>
              <c:numCache>
                <c:formatCode>0%</c:formatCode>
                <c:ptCount val="1"/>
                <c:pt idx="0">
                  <c:v>0.122</c:v>
                </c:pt>
              </c:numCache>
            </c:numRef>
          </c:val>
          <c:extLst>
            <c:ext xmlns:c16="http://schemas.microsoft.com/office/drawing/2014/chart" uri="{C3380CC4-5D6E-409C-BE32-E72D297353CC}">
              <c16:uniqueId val="{00000002-7835-47D5-B5C8-A5AC8674BA41}"/>
            </c:ext>
          </c:extLst>
        </c:ser>
        <c:dLbls>
          <c:showLegendKey val="0"/>
          <c:showVal val="0"/>
          <c:showCatName val="0"/>
          <c:showSerName val="0"/>
          <c:showPercent val="0"/>
          <c:showBubbleSize val="0"/>
        </c:dLbls>
        <c:gapWidth val="96"/>
        <c:overlap val="-72"/>
        <c:axId val="411936152"/>
        <c:axId val="411936544"/>
      </c:barChart>
      <c:catAx>
        <c:axId val="411936152"/>
        <c:scaling>
          <c:orientation val="minMax"/>
        </c:scaling>
        <c:delete val="1"/>
        <c:axPos val="b"/>
        <c:numFmt formatCode="General" sourceLinked="1"/>
        <c:majorTickMark val="none"/>
        <c:minorTickMark val="none"/>
        <c:tickLblPos val="none"/>
        <c:crossAx val="411936544"/>
        <c:crosses val="autoZero"/>
        <c:auto val="1"/>
        <c:lblAlgn val="ctr"/>
        <c:lblOffset val="100"/>
        <c:noMultiLvlLbl val="0"/>
      </c:catAx>
      <c:valAx>
        <c:axId val="411936544"/>
        <c:scaling>
          <c:orientation val="minMax"/>
          <c:max val="0.15000000000000002"/>
        </c:scaling>
        <c:delete val="0"/>
        <c:axPos val="l"/>
        <c:majorGridlines>
          <c:spPr>
            <a:ln w="9525" cap="flat" cmpd="sng" algn="ctr">
              <a:solidFill>
                <a:srgbClr val="E7E6E6"/>
              </a:solidFill>
              <a:prstDash val="solid"/>
              <a:round/>
            </a:ln>
            <a:effectLst/>
          </c:spPr>
        </c:majorGridlines>
        <c:numFmt formatCode="0%"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sz="1100"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411936152"/>
        <c:crosses val="autoZero"/>
        <c:crossBetween val="between"/>
        <c:majorUnit val="5.000000000000001E-2"/>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2">
    <c:autoUpdate val="0"/>
  </c:externalData>
  <c:userShapes r:id="rId3"/>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CA"/>
              <a:t>Total Hip BMD</a:t>
            </a:r>
          </a:p>
        </c:rich>
      </c:tx>
      <c:layout>
        <c:manualLayout>
          <c:xMode val="edge"/>
          <c:yMode val="edge"/>
          <c:x val="5.2767592963872199E-2"/>
          <c:y val="6.3745003922576421E-3"/>
        </c:manualLayout>
      </c:layout>
      <c:overlay val="1"/>
    </c:title>
    <c:autoTitleDeleted val="0"/>
    <c:plotArea>
      <c:layout>
        <c:manualLayout>
          <c:layoutTarget val="inner"/>
          <c:xMode val="edge"/>
          <c:yMode val="edge"/>
          <c:x val="0.14586921256564037"/>
          <c:y val="0.14285255379049377"/>
          <c:w val="0.81355588313635219"/>
          <c:h val="0.75762419303443218"/>
        </c:manualLayout>
      </c:layout>
      <c:scatterChart>
        <c:scatterStyle val="lineMarker"/>
        <c:varyColors val="0"/>
        <c:ser>
          <c:idx val="0"/>
          <c:order val="0"/>
          <c:tx>
            <c:strRef>
              <c:f>Sheet1!$B$1</c:f>
              <c:strCache>
                <c:ptCount val="1"/>
                <c:pt idx="0">
                  <c:v>Z9</c:v>
                </c:pt>
              </c:strCache>
            </c:strRef>
          </c:tx>
          <c:spPr>
            <a:ln w="22225">
              <a:solidFill>
                <a:srgbClr val="7693CC"/>
              </a:solidFill>
              <a:prstDash val="solid"/>
            </a:ln>
          </c:spPr>
          <c:marker>
            <c:symbol val="none"/>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Sheet1!$B$2:$B$11</c:f>
              <c:numCache>
                <c:formatCode>General</c:formatCode>
                <c:ptCount val="10"/>
                <c:pt idx="0">
                  <c:v>0</c:v>
                </c:pt>
                <c:pt idx="1">
                  <c:v>2.26815642</c:v>
                </c:pt>
                <c:pt idx="2">
                  <c:v>2.9720670400000002</c:v>
                </c:pt>
                <c:pt idx="3">
                  <c:v>4.6927374300000002</c:v>
                </c:pt>
                <c:pt idx="4">
                  <c:v>4.8491620099999997</c:v>
                </c:pt>
                <c:pt idx="5">
                  <c:v>5.9050279300000001</c:v>
                </c:pt>
                <c:pt idx="6">
                  <c:v>5.5642458100000001</c:v>
                </c:pt>
                <c:pt idx="7">
                  <c:v>4.8212290500000003</c:v>
                </c:pt>
                <c:pt idx="8">
                  <c:v>5.3687150800000003</c:v>
                </c:pt>
                <c:pt idx="9">
                  <c:v>4.6480446899999999</c:v>
                </c:pt>
              </c:numCache>
            </c:numRef>
          </c:yVal>
          <c:smooth val="0"/>
          <c:extLst>
            <c:ext xmlns:c16="http://schemas.microsoft.com/office/drawing/2014/chart" uri="{C3380CC4-5D6E-409C-BE32-E72D297353CC}">
              <c16:uniqueId val="{00000000-0E4F-40C8-80AF-A61099315375}"/>
            </c:ext>
          </c:extLst>
        </c:ser>
        <c:ser>
          <c:idx val="1"/>
          <c:order val="1"/>
          <c:tx>
            <c:strRef>
              <c:f>Sheet1!$C$1</c:f>
              <c:strCache>
                <c:ptCount val="1"/>
                <c:pt idx="0">
                  <c:v>Z6</c:v>
                </c:pt>
              </c:strCache>
            </c:strRef>
          </c:tx>
          <c:spPr>
            <a:ln w="22225">
              <a:solidFill>
                <a:srgbClr val="326581">
                  <a:lumMod val="40000"/>
                  <a:lumOff val="60000"/>
                </a:srgbClr>
              </a:solidFill>
              <a:prstDash val="dash"/>
            </a:ln>
          </c:spPr>
          <c:marker>
            <c:symbol val="none"/>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Sheet1!$C$2:$C$11</c:f>
              <c:numCache>
                <c:formatCode>General</c:formatCode>
                <c:ptCount val="10"/>
                <c:pt idx="0">
                  <c:v>0</c:v>
                </c:pt>
                <c:pt idx="1">
                  <c:v>2.11173184</c:v>
                </c:pt>
                <c:pt idx="2">
                  <c:v>2.6815642500000001</c:v>
                </c:pt>
                <c:pt idx="3">
                  <c:v>3.7653631299999999</c:v>
                </c:pt>
                <c:pt idx="4">
                  <c:v>4.2793296099999996</c:v>
                </c:pt>
                <c:pt idx="5">
                  <c:v>5.3631284900000002</c:v>
                </c:pt>
                <c:pt idx="6">
                  <c:v>5.0055865900000001</c:v>
                </c:pt>
              </c:numCache>
            </c:numRef>
          </c:yVal>
          <c:smooth val="0"/>
          <c:extLst>
            <c:ext xmlns:c16="http://schemas.microsoft.com/office/drawing/2014/chart" uri="{C3380CC4-5D6E-409C-BE32-E72D297353CC}">
              <c16:uniqueId val="{00000001-0E4F-40C8-80AF-A61099315375}"/>
            </c:ext>
          </c:extLst>
        </c:ser>
        <c:ser>
          <c:idx val="2"/>
          <c:order val="2"/>
          <c:tx>
            <c:strRef>
              <c:f>Sheet1!$D$1</c:f>
              <c:strCache>
                <c:ptCount val="1"/>
                <c:pt idx="0">
                  <c:v>P3</c:v>
                </c:pt>
              </c:strCache>
            </c:strRef>
          </c:tx>
          <c:spPr>
            <a:ln w="22225">
              <a:solidFill>
                <a:schemeClr val="bg1">
                  <a:lumMod val="65000"/>
                </a:schemeClr>
              </a:solidFill>
            </a:ln>
          </c:spPr>
          <c:marker>
            <c:symbol val="none"/>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Sheet1!$D$2:$D$11</c:f>
              <c:numCache>
                <c:formatCode>General</c:formatCode>
                <c:ptCount val="10"/>
                <c:pt idx="6">
                  <c:v>5.0055865900000001</c:v>
                </c:pt>
                <c:pt idx="7">
                  <c:v>3.7430167600000002</c:v>
                </c:pt>
                <c:pt idx="8">
                  <c:v>3.6424580999999998</c:v>
                </c:pt>
                <c:pt idx="9">
                  <c:v>3.6871508400000002</c:v>
                </c:pt>
              </c:numCache>
            </c:numRef>
          </c:yVal>
          <c:smooth val="0"/>
          <c:extLst>
            <c:ext xmlns:c16="http://schemas.microsoft.com/office/drawing/2014/chart" uri="{C3380CC4-5D6E-409C-BE32-E72D297353CC}">
              <c16:uniqueId val="{00000002-0E4F-40C8-80AF-A61099315375}"/>
            </c:ext>
          </c:extLst>
        </c:ser>
        <c:dLbls>
          <c:showLegendKey val="0"/>
          <c:showVal val="0"/>
          <c:showCatName val="0"/>
          <c:showSerName val="0"/>
          <c:showPercent val="0"/>
          <c:showBubbleSize val="0"/>
        </c:dLbls>
        <c:axId val="411933800"/>
        <c:axId val="411934192"/>
      </c:scatterChart>
      <c:valAx>
        <c:axId val="411933800"/>
        <c:scaling>
          <c:orientation val="minMax"/>
          <c:max val="9"/>
        </c:scaling>
        <c:delete val="0"/>
        <c:axPos val="b"/>
        <c:title>
          <c:tx>
            <c:rich>
              <a:bodyPr/>
              <a:lstStyle/>
              <a:p>
                <a:pPr>
                  <a:defRPr/>
                </a:pPr>
                <a:r>
                  <a:rPr lang="en-US"/>
                  <a:t>Year</a:t>
                </a:r>
                <a:endParaRPr lang="en-CA"/>
              </a:p>
            </c:rich>
          </c:tx>
          <c:overlay val="0"/>
        </c:title>
        <c:numFmt formatCode="General" sourceLinked="1"/>
        <c:majorTickMark val="none"/>
        <c:minorTickMark val="none"/>
        <c:tickLblPos val="low"/>
        <c:spPr>
          <a:ln w="15875">
            <a:solidFill>
              <a:schemeClr val="tx1">
                <a:lumMod val="75000"/>
                <a:lumOff val="25000"/>
              </a:schemeClr>
            </a:solidFill>
            <a:prstDash val="dash"/>
          </a:ln>
        </c:spPr>
        <c:crossAx val="411934192"/>
        <c:crosses val="autoZero"/>
        <c:crossBetween val="midCat"/>
        <c:majorUnit val="1"/>
      </c:valAx>
      <c:valAx>
        <c:axId val="411934192"/>
        <c:scaling>
          <c:orientation val="minMax"/>
          <c:min val="-2"/>
        </c:scaling>
        <c:delete val="0"/>
        <c:axPos val="l"/>
        <c:title>
          <c:tx>
            <c:rich>
              <a:bodyPr rot="-5400000" vert="horz"/>
              <a:lstStyle/>
              <a:p>
                <a:pPr>
                  <a:defRPr/>
                </a:pPr>
                <a:r>
                  <a:rPr lang="en-US"/>
                  <a:t>Change in BMD %</a:t>
                </a:r>
                <a:endParaRPr lang="en-CA"/>
              </a:p>
            </c:rich>
          </c:tx>
          <c:overlay val="0"/>
        </c:title>
        <c:numFmt formatCode="General" sourceLinked="1"/>
        <c:majorTickMark val="none"/>
        <c:minorTickMark val="none"/>
        <c:tickLblPos val="nextTo"/>
        <c:spPr>
          <a:ln>
            <a:solidFill>
              <a:schemeClr val="tx1"/>
            </a:solidFill>
          </a:ln>
        </c:spPr>
        <c:crossAx val="411933800"/>
        <c:crosses val="autoZero"/>
        <c:crossBetween val="midCat"/>
      </c:valAx>
      <c:spPr>
        <a:noFill/>
        <a:ln w="25400">
          <a:noFill/>
        </a:ln>
      </c:spPr>
    </c:plotArea>
    <c:legend>
      <c:legendPos val="tr"/>
      <c:layout>
        <c:manualLayout>
          <c:xMode val="edge"/>
          <c:yMode val="edge"/>
          <c:x val="0.50541205465278516"/>
          <c:y val="1.2749000784515284E-2"/>
          <c:w val="0.4436959529620757"/>
          <c:h val="0.12796935019748404"/>
        </c:manualLayout>
      </c:layout>
      <c:overlay val="0"/>
    </c:legend>
    <c:plotVisOnly val="1"/>
    <c:dispBlanksAs val="gap"/>
    <c:showDLblsOverMax val="0"/>
  </c:chart>
  <c:txPr>
    <a:bodyPr/>
    <a:lstStyle/>
    <a:p>
      <a:pPr>
        <a:defRPr sz="1050">
          <a:latin typeface="Arial Narrow" panose="020B0606020202030204" pitchFamily="34" charset="0"/>
        </a:defRPr>
      </a:pPr>
      <a:endParaRPr lang="en-US"/>
    </a:p>
  </c:txPr>
  <c:externalData r:id="rId2">
    <c:autoUpdate val="0"/>
  </c:externalData>
  <c:userShapes r:id="rId3"/>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E7E6E6">
                <a:lumMod val="75000"/>
              </a:srgbClr>
            </a:solidFill>
            <a:ln>
              <a:noFill/>
            </a:ln>
            <a:effectLst>
              <a:outerShdw blurRad="50800" dist="38100" algn="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4"/>
                <c:pt idx="0">
                  <c:v>Category 1</c:v>
                </c:pt>
                <c:pt idx="1">
                  <c:v>Category 2</c:v>
                </c:pt>
                <c:pt idx="2">
                  <c:v>Category 3</c:v>
                </c:pt>
                <c:pt idx="3">
                  <c:v>Category 4</c:v>
                </c:pt>
              </c:strCache>
            </c:strRef>
          </c:cat>
          <c:val>
            <c:numRef>
              <c:f>Sheet1!$B$2:$B$11</c:f>
              <c:numCache>
                <c:formatCode>General</c:formatCode>
                <c:ptCount val="10"/>
                <c:pt idx="0">
                  <c:v>0.55000000000000004</c:v>
                </c:pt>
                <c:pt idx="1">
                  <c:v>0.36</c:v>
                </c:pt>
                <c:pt idx="2">
                  <c:v>0.27</c:v>
                </c:pt>
              </c:numCache>
            </c:numRef>
          </c:val>
          <c:extLst>
            <c:ext xmlns:c16="http://schemas.microsoft.com/office/drawing/2014/chart" uri="{C3380CC4-5D6E-409C-BE32-E72D297353CC}">
              <c16:uniqueId val="{00000000-754D-4788-AF98-190EDB1B65B6}"/>
            </c:ext>
          </c:extLst>
        </c:ser>
        <c:ser>
          <c:idx val="1"/>
          <c:order val="1"/>
          <c:tx>
            <c:strRef>
              <c:f>Sheet1!$C$1</c:f>
              <c:strCache>
                <c:ptCount val="1"/>
                <c:pt idx="0">
                  <c:v>Series 2</c:v>
                </c:pt>
              </c:strCache>
            </c:strRef>
          </c:tx>
          <c:spPr>
            <a:solidFill>
              <a:srgbClr val="AAA2E8"/>
            </a:solidFill>
            <a:ln>
              <a:noFill/>
            </a:ln>
            <a:effectLst>
              <a:outerShdw blurRad="50800" dist="38100" algn="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4"/>
                <c:pt idx="0">
                  <c:v>Category 1</c:v>
                </c:pt>
                <c:pt idx="1">
                  <c:v>Category 2</c:v>
                </c:pt>
                <c:pt idx="2">
                  <c:v>Category 3</c:v>
                </c:pt>
                <c:pt idx="3">
                  <c:v>Category 4</c:v>
                </c:pt>
              </c:strCache>
            </c:strRef>
          </c:cat>
          <c:val>
            <c:numRef>
              <c:f>Sheet1!$C$2:$C$11</c:f>
              <c:numCache>
                <c:formatCode>General</c:formatCode>
                <c:ptCount val="10"/>
                <c:pt idx="0">
                  <c:v>0.28999999999999998</c:v>
                </c:pt>
                <c:pt idx="1">
                  <c:v>0.08</c:v>
                </c:pt>
                <c:pt idx="2">
                  <c:v>0.32</c:v>
                </c:pt>
                <c:pt idx="3">
                  <c:v>0.22</c:v>
                </c:pt>
                <c:pt idx="4">
                  <c:v>0.05</c:v>
                </c:pt>
                <c:pt idx="5">
                  <c:v>0.15</c:v>
                </c:pt>
                <c:pt idx="6">
                  <c:v>0.05</c:v>
                </c:pt>
                <c:pt idx="7">
                  <c:v>0.18</c:v>
                </c:pt>
                <c:pt idx="8">
                  <c:v>0</c:v>
                </c:pt>
                <c:pt idx="9">
                  <c:v>0.42</c:v>
                </c:pt>
              </c:numCache>
            </c:numRef>
          </c:val>
          <c:extLst>
            <c:ext xmlns:c16="http://schemas.microsoft.com/office/drawing/2014/chart" uri="{C3380CC4-5D6E-409C-BE32-E72D297353CC}">
              <c16:uniqueId val="{00000001-754D-4788-AF98-190EDB1B65B6}"/>
            </c:ext>
          </c:extLst>
        </c:ser>
        <c:dLbls>
          <c:showLegendKey val="0"/>
          <c:showVal val="0"/>
          <c:showCatName val="0"/>
          <c:showSerName val="0"/>
          <c:showPercent val="0"/>
          <c:showBubbleSize val="0"/>
        </c:dLbls>
        <c:gapWidth val="50"/>
        <c:overlap val="-25"/>
        <c:axId val="411931448"/>
        <c:axId val="411930664"/>
      </c:barChart>
      <c:catAx>
        <c:axId val="411931448"/>
        <c:scaling>
          <c:orientation val="minMax"/>
        </c:scaling>
        <c:delete val="1"/>
        <c:axPos val="b"/>
        <c:numFmt formatCode="General" sourceLinked="1"/>
        <c:majorTickMark val="none"/>
        <c:minorTickMark val="none"/>
        <c:tickLblPos val="nextTo"/>
        <c:crossAx val="411930664"/>
        <c:crosses val="autoZero"/>
        <c:auto val="1"/>
        <c:lblAlgn val="ctr"/>
        <c:lblOffset val="100"/>
        <c:noMultiLvlLbl val="0"/>
      </c:catAx>
      <c:valAx>
        <c:axId val="411930664"/>
        <c:scaling>
          <c:orientation val="minMax"/>
          <c:max val="0.70000000000000007"/>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11931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Placebo</c:v>
                </c:pt>
              </c:strCache>
            </c:strRef>
          </c:tx>
          <c:spPr>
            <a:solidFill>
              <a:srgbClr val="C4D0E9"/>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Sheet1!$B$2:$B$4</c:f>
              <c:numCache>
                <c:formatCode>General</c:formatCode>
                <c:ptCount val="3"/>
                <c:pt idx="0" formatCode="0.00">
                  <c:v>7.2</c:v>
                </c:pt>
                <c:pt idx="1">
                  <c:v>8</c:v>
                </c:pt>
                <c:pt idx="2">
                  <c:v>1.2</c:v>
                </c:pt>
              </c:numCache>
            </c:numRef>
          </c:val>
          <c:extLst>
            <c:ext xmlns:c16="http://schemas.microsoft.com/office/drawing/2014/chart" uri="{C3380CC4-5D6E-409C-BE32-E72D297353CC}">
              <c16:uniqueId val="{00000000-185D-4F36-B977-F806A2997BB4}"/>
            </c:ext>
          </c:extLst>
        </c:ser>
        <c:ser>
          <c:idx val="1"/>
          <c:order val="1"/>
          <c:tx>
            <c:strRef>
              <c:f>Sheet1!$C$1</c:f>
              <c:strCache>
                <c:ptCount val="1"/>
                <c:pt idx="0">
                  <c:v>Dmab</c:v>
                </c:pt>
              </c:strCache>
            </c:strRef>
          </c:tx>
          <c:spPr>
            <a:solidFill>
              <a:srgbClr val="A098DA"/>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Sheet1!$C$2:$C$4</c:f>
              <c:numCache>
                <c:formatCode>General</c:formatCode>
                <c:ptCount val="3"/>
                <c:pt idx="0">
                  <c:v>2.2999999999999998</c:v>
                </c:pt>
                <c:pt idx="1">
                  <c:v>6.5</c:v>
                </c:pt>
                <c:pt idx="2">
                  <c:v>0.7</c:v>
                </c:pt>
              </c:numCache>
            </c:numRef>
          </c:val>
          <c:extLst>
            <c:ext xmlns:c16="http://schemas.microsoft.com/office/drawing/2014/chart" uri="{C3380CC4-5D6E-409C-BE32-E72D297353CC}">
              <c16:uniqueId val="{00000001-185D-4F36-B977-F806A2997BB4}"/>
            </c:ext>
          </c:extLst>
        </c:ser>
        <c:dLbls>
          <c:showLegendKey val="0"/>
          <c:showVal val="0"/>
          <c:showCatName val="0"/>
          <c:showSerName val="0"/>
          <c:showPercent val="0"/>
          <c:showBubbleSize val="0"/>
        </c:dLbls>
        <c:gapWidth val="50"/>
        <c:axId val="423753480"/>
        <c:axId val="372304288"/>
      </c:barChart>
      <c:catAx>
        <c:axId val="423753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372304288"/>
        <c:crosses val="autoZero"/>
        <c:auto val="1"/>
        <c:lblAlgn val="ctr"/>
        <c:lblOffset val="100"/>
        <c:noMultiLvlLbl val="0"/>
      </c:catAx>
      <c:valAx>
        <c:axId val="37230428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42375348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5250525711164814E-2"/>
          <c:y val="0.22335633824701695"/>
          <c:w val="0.93380552068672573"/>
          <c:h val="0.63563428642084652"/>
        </c:manualLayout>
      </c:layout>
      <c:barChart>
        <c:barDir val="col"/>
        <c:grouping val="clustered"/>
        <c:varyColors val="0"/>
        <c:ser>
          <c:idx val="0"/>
          <c:order val="0"/>
          <c:tx>
            <c:strRef>
              <c:f>Sheet1!$B$1</c:f>
              <c:strCache>
                <c:ptCount val="1"/>
                <c:pt idx="0">
                  <c:v>Placebo</c:v>
                </c:pt>
              </c:strCache>
            </c:strRef>
          </c:tx>
          <c:spPr>
            <a:solidFill>
              <a:srgbClr val="E7E6E6">
                <a:lumMod val="75000"/>
              </a:srgbClr>
            </a:solidFill>
            <a:ln>
              <a:noFill/>
            </a:ln>
            <a:effectLst>
              <a:outerShdw blurRad="50800" dist="38100" algn="l" rotWithShape="0">
                <a:prstClr val="black">
                  <a:alpha val="40000"/>
                </a:prstClr>
              </a:outerShdw>
            </a:effectLst>
          </c:spPr>
          <c:invertIfNegative val="0"/>
          <c:cat>
            <c:strRef>
              <c:f>Sheet1!$A$2:$A$4</c:f>
              <c:strCache>
                <c:ptCount val="3"/>
                <c:pt idx="0">
                  <c:v>Total FREEDOM                                population</c:v>
                </c:pt>
                <c:pt idx="1">
                  <c:v>Patients with prior                               fragility fracture</c:v>
                </c:pt>
                <c:pt idx="2">
                  <c:v>Patients without prior                                                    fragility fracture</c:v>
                </c:pt>
              </c:strCache>
            </c:strRef>
          </c:cat>
          <c:val>
            <c:numRef>
              <c:f>Sheet1!$B$2:$B$4</c:f>
              <c:numCache>
                <c:formatCode>General</c:formatCode>
                <c:ptCount val="3"/>
                <c:pt idx="0">
                  <c:v>13.3</c:v>
                </c:pt>
                <c:pt idx="1">
                  <c:v>17.3</c:v>
                </c:pt>
                <c:pt idx="2">
                  <c:v>10</c:v>
                </c:pt>
              </c:numCache>
            </c:numRef>
          </c:val>
          <c:extLst>
            <c:ext xmlns:c16="http://schemas.microsoft.com/office/drawing/2014/chart" uri="{C3380CC4-5D6E-409C-BE32-E72D297353CC}">
              <c16:uniqueId val="{00000000-5227-4215-8F89-0370895BC72F}"/>
            </c:ext>
          </c:extLst>
        </c:ser>
        <c:ser>
          <c:idx val="1"/>
          <c:order val="1"/>
          <c:tx>
            <c:strRef>
              <c:f>Sheet1!$C$1</c:f>
              <c:strCache>
                <c:ptCount val="1"/>
                <c:pt idx="0">
                  <c:v>Denosumab</c:v>
                </c:pt>
              </c:strCache>
            </c:strRef>
          </c:tx>
          <c:spPr>
            <a:solidFill>
              <a:srgbClr val="AAA2E8"/>
            </a:solidFill>
            <a:ln>
              <a:noFill/>
            </a:ln>
            <a:effectLst>
              <a:outerShdw blurRad="50800" dist="38100" algn="l" rotWithShape="0">
                <a:prstClr val="black">
                  <a:alpha val="40000"/>
                </a:prstClr>
              </a:outerShdw>
            </a:effectLst>
          </c:spPr>
          <c:invertIfNegative val="0"/>
          <c:cat>
            <c:strRef>
              <c:f>Sheet1!$A$2:$A$4</c:f>
              <c:strCache>
                <c:ptCount val="3"/>
                <c:pt idx="0">
                  <c:v>Total FREEDOM                                population</c:v>
                </c:pt>
                <c:pt idx="1">
                  <c:v>Patients with prior                               fragility fracture</c:v>
                </c:pt>
                <c:pt idx="2">
                  <c:v>Patients without prior                                                    fragility fracture</c:v>
                </c:pt>
              </c:strCache>
            </c:strRef>
          </c:cat>
          <c:val>
            <c:numRef>
              <c:f>Sheet1!$C$2:$C$4</c:f>
              <c:numCache>
                <c:formatCode>General</c:formatCode>
                <c:ptCount val="3"/>
                <c:pt idx="0">
                  <c:v>8</c:v>
                </c:pt>
                <c:pt idx="1">
                  <c:v>10.5</c:v>
                </c:pt>
                <c:pt idx="2">
                  <c:v>6</c:v>
                </c:pt>
              </c:numCache>
            </c:numRef>
          </c:val>
          <c:extLst>
            <c:ext xmlns:c16="http://schemas.microsoft.com/office/drawing/2014/chart" uri="{C3380CC4-5D6E-409C-BE32-E72D297353CC}">
              <c16:uniqueId val="{00000001-5227-4215-8F89-0370895BC72F}"/>
            </c:ext>
          </c:extLst>
        </c:ser>
        <c:dLbls>
          <c:showLegendKey val="0"/>
          <c:showVal val="0"/>
          <c:showCatName val="0"/>
          <c:showSerName val="0"/>
          <c:showPercent val="0"/>
          <c:showBubbleSize val="0"/>
        </c:dLbls>
        <c:gapWidth val="100"/>
        <c:overlap val="-27"/>
        <c:axId val="378001912"/>
        <c:axId val="378003480"/>
      </c:barChart>
      <c:catAx>
        <c:axId val="37800191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Arial" panose="020B0604020202020204" pitchFamily="34" charset="0"/>
              </a:defRPr>
            </a:pPr>
            <a:endParaRPr lang="en-US"/>
          </a:p>
        </c:txPr>
        <c:crossAx val="378003480"/>
        <c:crosses val="autoZero"/>
        <c:auto val="1"/>
        <c:lblAlgn val="ctr"/>
        <c:lblOffset val="100"/>
        <c:noMultiLvlLbl val="0"/>
      </c:catAx>
      <c:valAx>
        <c:axId val="378003480"/>
        <c:scaling>
          <c:orientation val="minMax"/>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Arial" panose="020B0604020202020204" pitchFamily="34" charset="0"/>
              </a:defRPr>
            </a:pPr>
            <a:endParaRPr lang="en-US"/>
          </a:p>
        </c:txPr>
        <c:crossAx val="37800191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1">
                    <a:lumMod val="75000"/>
                    <a:lumOff val="25000"/>
                  </a:schemeClr>
                </a:solidFill>
                <a:latin typeface="Arial Narrow" panose="020B060602020203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lumMod val="75000"/>
                    <a:lumOff val="25000"/>
                  </a:schemeClr>
                </a:solidFill>
                <a:latin typeface="Arial Narrow" panose="020B0606020202030204" pitchFamily="34" charset="0"/>
                <a:ea typeface="+mn-ea"/>
                <a:cs typeface="Arial" panose="020B0604020202020204" pitchFamily="34" charset="0"/>
              </a:defRPr>
            </a:pPr>
            <a:endParaRPr lang="en-US"/>
          </a:p>
        </c:txPr>
      </c:legendEntry>
      <c:layout>
        <c:manualLayout>
          <c:xMode val="edge"/>
          <c:yMode val="edge"/>
          <c:x val="0.71122053583881728"/>
          <c:y val="0.17353429068805151"/>
          <c:w val="0.20074720732372223"/>
          <c:h val="0.142253998152669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0009403687224303E-2"/>
          <c:y val="0.10851015751964282"/>
          <c:w val="0.90480122294320564"/>
          <c:h val="0.76954225290465761"/>
        </c:manualLayout>
      </c:layout>
      <c:barChart>
        <c:barDir val="col"/>
        <c:grouping val="clustered"/>
        <c:varyColors val="0"/>
        <c:ser>
          <c:idx val="0"/>
          <c:order val="0"/>
          <c:tx>
            <c:strRef>
              <c:f>Sheet1!$B$1</c:f>
              <c:strCache>
                <c:ptCount val="1"/>
                <c:pt idx="0">
                  <c:v>Long Term Incidence</c:v>
                </c:pt>
              </c:strCache>
            </c:strRef>
          </c:tx>
          <c:spPr>
            <a:solidFill>
              <a:srgbClr val="A098DA"/>
            </a:solidFill>
            <a:ln>
              <a:noFill/>
            </a:ln>
            <a:effectLst>
              <a:innerShdw blurRad="63500" dist="50800" dir="13500000">
                <a:prstClr val="black">
                  <a:alpha val="50000"/>
                </a:prstClr>
              </a:innerShdw>
            </a:effectLst>
            <a:scene3d>
              <a:camera prst="orthographicFront"/>
              <a:lightRig rig="threePt" dir="t"/>
            </a:scene3d>
            <a:sp3d>
              <a:bevelB/>
            </a:sp3d>
          </c:spPr>
          <c:invertIfNegative val="0"/>
          <c:dLbls>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0.0%</c:formatCode>
                <c:ptCount val="10"/>
                <c:pt idx="0">
                  <c:v>0.02</c:v>
                </c:pt>
                <c:pt idx="1">
                  <c:v>1.7999999999999999E-2</c:v>
                </c:pt>
                <c:pt idx="2">
                  <c:v>0.02</c:v>
                </c:pt>
                <c:pt idx="3">
                  <c:v>1.4999999999999999E-2</c:v>
                </c:pt>
                <c:pt idx="4">
                  <c:v>1.2E-2</c:v>
                </c:pt>
                <c:pt idx="5">
                  <c:v>1.6E-2</c:v>
                </c:pt>
                <c:pt idx="6">
                  <c:v>1.4999999999999999E-2</c:v>
                </c:pt>
                <c:pt idx="7">
                  <c:v>8.0000000000000002E-3</c:v>
                </c:pt>
                <c:pt idx="8">
                  <c:v>0.01</c:v>
                </c:pt>
                <c:pt idx="9">
                  <c:v>1.9E-2</c:v>
                </c:pt>
              </c:numCache>
            </c:numRef>
          </c:val>
          <c:extLst>
            <c:ext xmlns:c16="http://schemas.microsoft.com/office/drawing/2014/chart" uri="{C3380CC4-5D6E-409C-BE32-E72D297353CC}">
              <c16:uniqueId val="{00000000-C119-449F-92C1-47A9B0233451}"/>
            </c:ext>
          </c:extLst>
        </c:ser>
        <c:dLbls>
          <c:showLegendKey val="0"/>
          <c:showVal val="1"/>
          <c:showCatName val="0"/>
          <c:showSerName val="0"/>
          <c:showPercent val="0"/>
          <c:showBubbleSize val="0"/>
        </c:dLbls>
        <c:gapWidth val="36"/>
        <c:overlap val="-3"/>
        <c:axId val="411926352"/>
        <c:axId val="411933016"/>
      </c:barChart>
      <c:catAx>
        <c:axId val="411926352"/>
        <c:scaling>
          <c:orientation val="minMax"/>
        </c:scaling>
        <c:delete val="0"/>
        <c:axPos val="b"/>
        <c:numFmt formatCode="General" sourceLinked="1"/>
        <c:majorTickMark val="none"/>
        <c:minorTickMark val="none"/>
        <c:tickLblPos val="nextTo"/>
        <c:spPr>
          <a:ln w="19050"/>
        </c:spPr>
        <c:txPr>
          <a:bodyPr/>
          <a:lstStyle/>
          <a:p>
            <a:pPr>
              <a:defRPr sz="1100">
                <a:latin typeface="Arial Narrow" panose="020B0606020202030204" pitchFamily="34" charset="0"/>
              </a:defRPr>
            </a:pPr>
            <a:endParaRPr lang="en-US"/>
          </a:p>
        </c:txPr>
        <c:crossAx val="411933016"/>
        <c:crosses val="autoZero"/>
        <c:auto val="1"/>
        <c:lblAlgn val="ctr"/>
        <c:lblOffset val="0"/>
        <c:noMultiLvlLbl val="0"/>
      </c:catAx>
      <c:valAx>
        <c:axId val="411933016"/>
        <c:scaling>
          <c:orientation val="minMax"/>
          <c:max val="3.0000000000000273E-2"/>
        </c:scaling>
        <c:delete val="0"/>
        <c:axPos val="l"/>
        <c:numFmt formatCode="0.0%" sourceLinked="0"/>
        <c:majorTickMark val="out"/>
        <c:minorTickMark val="none"/>
        <c:tickLblPos val="nextTo"/>
        <c:spPr>
          <a:ln w="19050"/>
        </c:spPr>
        <c:txPr>
          <a:bodyPr/>
          <a:lstStyle/>
          <a:p>
            <a:pPr>
              <a:defRPr sz="1000" b="0">
                <a:latin typeface="Arial Narrow" panose="020B0606020202030204" pitchFamily="34" charset="0"/>
              </a:defRPr>
            </a:pPr>
            <a:endParaRPr lang="en-US"/>
          </a:p>
        </c:txPr>
        <c:crossAx val="411926352"/>
        <c:crosses val="autoZero"/>
        <c:crossBetween val="between"/>
        <c:majorUnit val="5.00000000000006E-3"/>
      </c:valAx>
      <c:spPr>
        <a:noFill/>
        <a:ln w="25378">
          <a:noFill/>
        </a:ln>
      </c:spPr>
    </c:plotArea>
    <c:plotVisOnly val="1"/>
    <c:dispBlanksAs val="gap"/>
    <c:showDLblsOverMax val="0"/>
  </c:chart>
  <c:txPr>
    <a:bodyPr/>
    <a:lstStyle/>
    <a:p>
      <a:pPr>
        <a:defRPr sz="1200" b="1"/>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8913985931143987E-2"/>
          <c:y val="0.10851027696368819"/>
          <c:w val="0.86943570270711357"/>
          <c:h val="0.7690781231562589"/>
        </c:manualLayout>
      </c:layout>
      <c:barChart>
        <c:barDir val="col"/>
        <c:grouping val="clustered"/>
        <c:varyColors val="0"/>
        <c:ser>
          <c:idx val="1"/>
          <c:order val="0"/>
          <c:tx>
            <c:strRef>
              <c:f>Sheet1!$B$1</c:f>
              <c:strCache>
                <c:ptCount val="1"/>
                <c:pt idx="0">
                  <c:v>Column1</c:v>
                </c:pt>
              </c:strCache>
            </c:strRef>
          </c:tx>
          <c:spPr>
            <a:solidFill>
              <a:srgbClr val="999999"/>
            </a:solidFill>
            <a:scene3d>
              <a:camera prst="orthographicFront"/>
              <a:lightRig rig="threePt" dir="t"/>
            </a:scene3d>
            <a:sp3d/>
          </c:spPr>
          <c:invertIfNegative val="0"/>
          <c:dLbls>
            <c:numFmt formatCode="0.0%" sourceLinked="0"/>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Sheet1!$B$2:$B$11</c:f>
              <c:numCache>
                <c:formatCode>0.0%</c:formatCode>
                <c:ptCount val="10"/>
                <c:pt idx="0">
                  <c:v>3.1E-2</c:v>
                </c:pt>
                <c:pt idx="1">
                  <c:v>2.9000000000000001E-2</c:v>
                </c:pt>
                <c:pt idx="2">
                  <c:v>2.5000000000000001E-2</c:v>
                </c:pt>
              </c:numCache>
            </c:numRef>
          </c:val>
          <c:extLst>
            <c:ext xmlns:c16="http://schemas.microsoft.com/office/drawing/2014/chart" uri="{C3380CC4-5D6E-409C-BE32-E72D297353CC}">
              <c16:uniqueId val="{00000000-CB50-4AD8-86D5-87FF93A235DB}"/>
            </c:ext>
          </c:extLst>
        </c:ser>
        <c:ser>
          <c:idx val="0"/>
          <c:order val="1"/>
          <c:tx>
            <c:strRef>
              <c:f>Sheet1!$C$1</c:f>
              <c:strCache>
                <c:ptCount val="1"/>
                <c:pt idx="0">
                  <c:v>X-Over fracture Incidence</c:v>
                </c:pt>
              </c:strCache>
            </c:strRef>
          </c:tx>
          <c:spPr>
            <a:solidFill>
              <a:srgbClr val="A098DA">
                <a:alpha val="60000"/>
              </a:srgbClr>
            </a:solidFill>
            <a:scene3d>
              <a:camera prst="orthographicFront"/>
              <a:lightRig rig="threePt" dir="t"/>
            </a:scene3d>
            <a:sp3d/>
          </c:spPr>
          <c:invertIfNegative val="0"/>
          <c:dLbls>
            <c:spPr>
              <a:noFill/>
              <a:ln>
                <a:noFill/>
              </a:ln>
              <a:effectLst/>
            </c:spPr>
            <c:txPr>
              <a:bodyPr wrap="square" lIns="38100" tIns="19050" rIns="38100" bIns="19050" anchor="ctr">
                <a:spAutoFit/>
              </a:bodyPr>
              <a:lstStyle/>
              <a:p>
                <a:pPr>
                  <a:defRPr>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Sheet1!$C$2:$C$11</c:f>
              <c:numCache>
                <c:formatCode>General</c:formatCode>
                <c:ptCount val="10"/>
                <c:pt idx="3" formatCode="0.0%">
                  <c:v>2.5000000000000001E-2</c:v>
                </c:pt>
                <c:pt idx="4" formatCode="0.0%">
                  <c:v>1.9E-2</c:v>
                </c:pt>
                <c:pt idx="5" formatCode="0.0%">
                  <c:v>2.3E-2</c:v>
                </c:pt>
                <c:pt idx="6" formatCode="0.0%">
                  <c:v>1.0999999999999999E-2</c:v>
                </c:pt>
                <c:pt idx="7" formatCode="0.0%">
                  <c:v>1.7000000000000001E-2</c:v>
                </c:pt>
                <c:pt idx="8" formatCode="0.0%">
                  <c:v>1.4999999999999999E-2</c:v>
                </c:pt>
                <c:pt idx="9" formatCode="0.0%">
                  <c:v>1.6E-2</c:v>
                </c:pt>
              </c:numCache>
            </c:numRef>
          </c:val>
          <c:extLst>
            <c:ext xmlns:c16="http://schemas.microsoft.com/office/drawing/2014/chart" uri="{C3380CC4-5D6E-409C-BE32-E72D297353CC}">
              <c16:uniqueId val="{00000001-CB50-4AD8-86D5-87FF93A235DB}"/>
            </c:ext>
          </c:extLst>
        </c:ser>
        <c:dLbls>
          <c:showLegendKey val="0"/>
          <c:showVal val="1"/>
          <c:showCatName val="0"/>
          <c:showSerName val="0"/>
          <c:showPercent val="0"/>
          <c:showBubbleSize val="0"/>
        </c:dLbls>
        <c:gapWidth val="36"/>
        <c:overlap val="100"/>
        <c:axId val="411080600"/>
        <c:axId val="411081776"/>
      </c:barChart>
      <c:catAx>
        <c:axId val="411080600"/>
        <c:scaling>
          <c:orientation val="minMax"/>
        </c:scaling>
        <c:delete val="0"/>
        <c:axPos val="b"/>
        <c:numFmt formatCode="General" sourceLinked="1"/>
        <c:majorTickMark val="out"/>
        <c:minorTickMark val="none"/>
        <c:tickLblPos val="none"/>
        <c:spPr>
          <a:ln w="19050"/>
        </c:spPr>
        <c:txPr>
          <a:bodyPr/>
          <a:lstStyle/>
          <a:p>
            <a:pPr>
              <a:defRPr sz="1100"/>
            </a:pPr>
            <a:endParaRPr lang="en-US"/>
          </a:p>
        </c:txPr>
        <c:crossAx val="411081776"/>
        <c:crosses val="autoZero"/>
        <c:auto val="1"/>
        <c:lblAlgn val="ctr"/>
        <c:lblOffset val="0"/>
        <c:noMultiLvlLbl val="0"/>
      </c:catAx>
      <c:valAx>
        <c:axId val="411081776"/>
        <c:scaling>
          <c:orientation val="minMax"/>
          <c:max val="4.0000000000000008E-2"/>
        </c:scaling>
        <c:delete val="0"/>
        <c:axPos val="l"/>
        <c:numFmt formatCode="0.0%" sourceLinked="0"/>
        <c:majorTickMark val="out"/>
        <c:minorTickMark val="none"/>
        <c:tickLblPos val="nextTo"/>
        <c:spPr>
          <a:ln w="19050"/>
        </c:spPr>
        <c:txPr>
          <a:bodyPr/>
          <a:lstStyle/>
          <a:p>
            <a:pPr>
              <a:defRPr sz="1000" b="0">
                <a:latin typeface="Arial Narrow" panose="020B0606020202030204" pitchFamily="34" charset="0"/>
              </a:defRPr>
            </a:pPr>
            <a:endParaRPr lang="en-US"/>
          </a:p>
        </c:txPr>
        <c:crossAx val="411080600"/>
        <c:crosses val="autoZero"/>
        <c:crossBetween val="between"/>
        <c:majorUnit val="1.0000000000000103E-2"/>
      </c:valAx>
      <c:spPr>
        <a:noFill/>
        <a:ln w="25378">
          <a:noFill/>
        </a:ln>
      </c:spPr>
    </c:plotArea>
    <c:plotVisOnly val="1"/>
    <c:dispBlanksAs val="gap"/>
    <c:showDLblsOverMax val="0"/>
  </c:chart>
  <c:txPr>
    <a:bodyPr/>
    <a:lstStyle/>
    <a:p>
      <a:pPr>
        <a:defRPr sz="1200" b="1"/>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082109428625414E-2"/>
          <c:y val="7.1537877177588194E-2"/>
          <c:w val="0.92984733443794576"/>
          <c:h val="0.75084062988981148"/>
        </c:manualLayout>
      </c:layout>
      <c:barChart>
        <c:barDir val="col"/>
        <c:grouping val="clustered"/>
        <c:varyColors val="0"/>
        <c:ser>
          <c:idx val="0"/>
          <c:order val="0"/>
          <c:tx>
            <c:strRef>
              <c:f>Sheet1!$B$1</c:f>
              <c:strCache>
                <c:ptCount val="1"/>
                <c:pt idx="0">
                  <c:v>Long Term Incidence</c:v>
                </c:pt>
              </c:strCache>
            </c:strRef>
          </c:tx>
          <c:spPr>
            <a:solidFill>
              <a:srgbClr val="AAA2E8">
                <a:alpha val="60000"/>
              </a:srgbClr>
            </a:solidFill>
            <a:ln>
              <a:noFill/>
            </a:ln>
            <a:effectLst>
              <a:innerShdw blurRad="63500" dist="50800" dir="13500000">
                <a:prstClr val="black">
                  <a:alpha val="50000"/>
                </a:prstClr>
              </a:innerShdw>
            </a:effectLst>
            <a:scene3d>
              <a:camera prst="orthographicFront"/>
              <a:lightRig rig="threePt" dir="t"/>
            </a:scene3d>
            <a:sp3d>
              <a:bevelB/>
            </a:sp3d>
          </c:spPr>
          <c:invertIfNegative val="0"/>
          <c:dPt>
            <c:idx val="0"/>
            <c:invertIfNegative val="0"/>
            <c:bubble3D val="0"/>
            <c:extLst>
              <c:ext xmlns:c16="http://schemas.microsoft.com/office/drawing/2014/chart" uri="{C3380CC4-5D6E-409C-BE32-E72D297353CC}">
                <c16:uniqueId val="{00000000-1657-46B4-9197-9A9F3FBEB988}"/>
              </c:ext>
            </c:extLst>
          </c:dPt>
          <c:dPt>
            <c:idx val="1"/>
            <c:invertIfNegative val="0"/>
            <c:bubble3D val="0"/>
            <c:extLst>
              <c:ext xmlns:c16="http://schemas.microsoft.com/office/drawing/2014/chart" uri="{C3380CC4-5D6E-409C-BE32-E72D297353CC}">
                <c16:uniqueId val="{00000001-1657-46B4-9197-9A9F3FBEB988}"/>
              </c:ext>
            </c:extLst>
          </c:dPt>
          <c:dLbls>
            <c:numFmt formatCode="#,##0.00" sourceLinked="0"/>
            <c:spPr>
              <a:noFill/>
              <a:ln>
                <a:noFill/>
              </a:ln>
              <a:effectLst/>
            </c:spPr>
            <c:txPr>
              <a:bodyPr/>
              <a:lstStyle/>
              <a:p>
                <a:pPr>
                  <a:defRPr sz="1400">
                    <a:solidFill>
                      <a:schemeClr val="tx1"/>
                    </a:solidFill>
                    <a:latin typeface="Arial Narrow" panose="020B0606020202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Sheet1!$D$2:$D$3</c:f>
                <c:numCache>
                  <c:formatCode>General</c:formatCode>
                  <c:ptCount val="2"/>
                  <c:pt idx="0">
                    <c:v>0.28000000000000003</c:v>
                  </c:pt>
                  <c:pt idx="1">
                    <c:v>0.22</c:v>
                  </c:pt>
                </c:numCache>
              </c:numRef>
            </c:plus>
            <c:minus>
              <c:numRef>
                <c:f>Sheet1!$C$2:$C$3</c:f>
                <c:numCache>
                  <c:formatCode>General</c:formatCode>
                  <c:ptCount val="2"/>
                  <c:pt idx="0">
                    <c:v>0.25</c:v>
                  </c:pt>
                  <c:pt idx="1">
                    <c:v>0.19</c:v>
                  </c:pt>
                </c:numCache>
              </c:numRef>
            </c:minus>
            <c:spPr>
              <a:ln w="22225"/>
            </c:spPr>
          </c:errBars>
          <c:cat>
            <c:strRef>
              <c:f>Sheet1!$A$2:$A$3</c:f>
              <c:strCache>
                <c:ptCount val="2"/>
                <c:pt idx="0">
                  <c:v>First 3
Years</c:v>
                </c:pt>
                <c:pt idx="1">
                  <c:v>Years 4-7</c:v>
                </c:pt>
              </c:strCache>
            </c:strRef>
          </c:cat>
          <c:val>
            <c:numRef>
              <c:f>Sheet1!$B$2:$B$3</c:f>
              <c:numCache>
                <c:formatCode>General</c:formatCode>
                <c:ptCount val="2"/>
                <c:pt idx="0">
                  <c:v>2.15</c:v>
                </c:pt>
                <c:pt idx="1">
                  <c:v>1.53</c:v>
                </c:pt>
              </c:numCache>
            </c:numRef>
          </c:val>
          <c:extLst>
            <c:ext xmlns:c16="http://schemas.microsoft.com/office/drawing/2014/chart" uri="{C3380CC4-5D6E-409C-BE32-E72D297353CC}">
              <c16:uniqueId val="{00000002-1657-46B4-9197-9A9F3FBEB988}"/>
            </c:ext>
          </c:extLst>
        </c:ser>
        <c:dLbls>
          <c:showLegendKey val="0"/>
          <c:showVal val="1"/>
          <c:showCatName val="0"/>
          <c:showSerName val="0"/>
          <c:showPercent val="0"/>
          <c:showBubbleSize val="0"/>
        </c:dLbls>
        <c:gapWidth val="36"/>
        <c:overlap val="-3"/>
        <c:axId val="565397872"/>
        <c:axId val="565398264"/>
      </c:barChart>
      <c:catAx>
        <c:axId val="565397872"/>
        <c:scaling>
          <c:orientation val="minMax"/>
        </c:scaling>
        <c:delete val="0"/>
        <c:axPos val="b"/>
        <c:numFmt formatCode="General" sourceLinked="1"/>
        <c:majorTickMark val="none"/>
        <c:minorTickMark val="none"/>
        <c:tickLblPos val="nextTo"/>
        <c:spPr>
          <a:ln w="19050"/>
        </c:spPr>
        <c:txPr>
          <a:bodyPr/>
          <a:lstStyle/>
          <a:p>
            <a:pPr>
              <a:defRPr sz="1100">
                <a:latin typeface="Arial Narrow" panose="020B0606020202030204" pitchFamily="34" charset="0"/>
              </a:defRPr>
            </a:pPr>
            <a:endParaRPr lang="en-US"/>
          </a:p>
        </c:txPr>
        <c:crossAx val="565398264"/>
        <c:crosses val="autoZero"/>
        <c:auto val="1"/>
        <c:lblAlgn val="ctr"/>
        <c:lblOffset val="0"/>
        <c:noMultiLvlLbl val="0"/>
      </c:catAx>
      <c:valAx>
        <c:axId val="565398264"/>
        <c:scaling>
          <c:orientation val="minMax"/>
          <c:max val="3"/>
        </c:scaling>
        <c:delete val="0"/>
        <c:axPos val="l"/>
        <c:numFmt formatCode="#,##0.0" sourceLinked="0"/>
        <c:majorTickMark val="out"/>
        <c:minorTickMark val="none"/>
        <c:tickLblPos val="nextTo"/>
        <c:spPr>
          <a:ln w="19050"/>
        </c:spPr>
        <c:txPr>
          <a:bodyPr/>
          <a:lstStyle/>
          <a:p>
            <a:pPr>
              <a:defRPr sz="1100">
                <a:latin typeface="Arial Narrow" panose="020B0606020202030204" pitchFamily="34" charset="0"/>
              </a:defRPr>
            </a:pPr>
            <a:endParaRPr lang="en-US"/>
          </a:p>
        </c:txPr>
        <c:crossAx val="565397872"/>
        <c:crosses val="autoZero"/>
        <c:crossBetween val="between"/>
        <c:majorUnit val="0.5"/>
      </c:valAx>
      <c:spPr>
        <a:solidFill>
          <a:srgbClr val="E7E6E6"/>
        </a:solidFill>
        <a:ln w="25378">
          <a:noFill/>
        </a:ln>
      </c:spPr>
    </c:plotArea>
    <c:plotVisOnly val="1"/>
    <c:dispBlanksAs val="gap"/>
    <c:showDLblsOverMax val="0"/>
  </c:chart>
  <c:txPr>
    <a:bodyPr/>
    <a:lstStyle/>
    <a:p>
      <a:pPr>
        <a:defRPr sz="1400" b="1"/>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5623890724258245E-2"/>
          <c:y val="0.10851015751964282"/>
          <c:w val="0.90305511773321223"/>
          <c:h val="0.7438606604302247"/>
        </c:manualLayout>
      </c:layout>
      <c:barChart>
        <c:barDir val="col"/>
        <c:grouping val="clustered"/>
        <c:varyColors val="0"/>
        <c:ser>
          <c:idx val="0"/>
          <c:order val="0"/>
          <c:tx>
            <c:strRef>
              <c:f>Sheet1!$B$1</c:f>
              <c:strCache>
                <c:ptCount val="1"/>
                <c:pt idx="0">
                  <c:v>Long Term Incidence</c:v>
                </c:pt>
              </c:strCache>
            </c:strRef>
          </c:tx>
          <c:spPr>
            <a:solidFill>
              <a:srgbClr val="AAA2E8"/>
            </a:solidFill>
            <a:ln>
              <a:noFill/>
            </a:ln>
            <a:effectLst>
              <a:innerShdw blurRad="63500" dist="50800" dir="13500000">
                <a:prstClr val="black">
                  <a:alpha val="50000"/>
                </a:prstClr>
              </a:innerShdw>
            </a:effectLst>
            <a:scene3d>
              <a:camera prst="orthographicFront"/>
              <a:lightRig rig="threePt" dir="t"/>
            </a:scene3d>
            <a:sp3d>
              <a:bevelB/>
            </a:sp3d>
          </c:spPr>
          <c:invertIfNegative val="0"/>
          <c:dLbls>
            <c:dLbl>
              <c:idx val="0"/>
              <c:tx>
                <c:rich>
                  <a:bodyPr/>
                  <a:lstStyle/>
                  <a:p>
                    <a:pPr>
                      <a:defRPr sz="1400" b="1">
                        <a:solidFill>
                          <a:schemeClr val="tx1"/>
                        </a:solidFill>
                        <a:latin typeface="Arial Narrow" panose="020B0606020202030204" pitchFamily="34" charset="0"/>
                      </a:defRPr>
                    </a:pPr>
                    <a:fld id="{4B344C39-E07B-4B59-8B95-33A224D7B4C5}" type="VALUE">
                      <a:rPr lang="en-US" sz="1400" smtClean="0">
                        <a:solidFill>
                          <a:schemeClr val="tx1"/>
                        </a:solidFill>
                        <a:latin typeface="Arial Narrow" panose="020B0606020202030204" pitchFamily="34" charset="0"/>
                      </a:rPr>
                      <a:pPr>
                        <a:defRPr sz="1400" b="1">
                          <a:solidFill>
                            <a:schemeClr val="tx1"/>
                          </a:solidFill>
                          <a:latin typeface="Arial Narrow" panose="020B0606020202030204" pitchFamily="34" charset="0"/>
                        </a:defRPr>
                      </a:pPr>
                      <a:t>[VALUE]</a:t>
                    </a:fld>
                    <a:endParaRPr lang="en-US"/>
                  </a:p>
                </c:rich>
              </c:tx>
              <c:spPr/>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8B4-4E8C-973A-2B73C904D8C8}"/>
                </c:ext>
              </c:extLst>
            </c:dLbl>
            <c:dLbl>
              <c:idx val="1"/>
              <c:spPr/>
              <c:txPr>
                <a:bodyPr/>
                <a:lstStyle/>
                <a:p>
                  <a:pPr>
                    <a:defRPr sz="1400" b="1">
                      <a:solidFill>
                        <a:schemeClr val="tx1"/>
                      </a:solidFill>
                      <a:latin typeface="Arial Narrow" panose="020B0606020202030204" pitchFamily="34" charset="0"/>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0-C59B-479A-ACE5-C4A04DC78980}"/>
                </c:ext>
              </c:extLst>
            </c:dLbl>
            <c:dLbl>
              <c:idx val="2"/>
              <c:tx>
                <c:rich>
                  <a:bodyPr/>
                  <a:lstStyle/>
                  <a:p>
                    <a:pPr>
                      <a:defRPr sz="1400" b="1">
                        <a:solidFill>
                          <a:schemeClr val="tx1"/>
                        </a:solidFill>
                        <a:latin typeface="Arial Narrow" panose="020B0606020202030204" pitchFamily="34" charset="0"/>
                      </a:defRPr>
                    </a:pPr>
                    <a:fld id="{5FED2EA4-8D81-44FF-9AFD-9773E254D931}" type="VALUE">
                      <a:rPr lang="en-US" sz="1400" smtClean="0">
                        <a:solidFill>
                          <a:schemeClr val="tx1"/>
                        </a:solidFill>
                        <a:latin typeface="Arial Narrow" panose="020B0606020202030204" pitchFamily="34" charset="0"/>
                      </a:rPr>
                      <a:pPr>
                        <a:defRPr sz="1400" b="1">
                          <a:solidFill>
                            <a:schemeClr val="tx1"/>
                          </a:solidFill>
                          <a:latin typeface="Arial Narrow" panose="020B0606020202030204" pitchFamily="34" charset="0"/>
                        </a:defRPr>
                      </a:pPr>
                      <a:t>[VALUE]</a:t>
                    </a:fld>
                    <a:endParaRPr lang="en-US"/>
                  </a:p>
                </c:rich>
              </c:tx>
              <c:spPr/>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8B4-4E8C-973A-2B73C904D8C8}"/>
                </c:ext>
              </c:extLst>
            </c:dLbl>
            <c:spPr>
              <a:noFill/>
              <a:ln>
                <a:noFill/>
              </a:ln>
              <a:effectLst/>
            </c:spPr>
            <c:txPr>
              <a:bodyPr/>
              <a:lstStyle/>
              <a:p>
                <a:pPr>
                  <a:defRPr sz="1400" b="1">
                    <a:solidFill>
                      <a:schemeClr val="tx1"/>
                    </a:solidFill>
                    <a:latin typeface="Arial Narrow" panose="020B060602020203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Sheet1!$D$2:$D$4</c:f>
                <c:numCache>
                  <c:formatCode>General</c:formatCode>
                  <c:ptCount val="3"/>
                  <c:pt idx="0">
                    <c:v>0.35999999999999988</c:v>
                  </c:pt>
                  <c:pt idx="1">
                    <c:v>0.28999999999999998</c:v>
                  </c:pt>
                  <c:pt idx="2">
                    <c:v>0.21999999999999997</c:v>
                  </c:pt>
                </c:numCache>
              </c:numRef>
            </c:plus>
            <c:minus>
              <c:numRef>
                <c:f>Sheet1!$C$2:$C$4</c:f>
                <c:numCache>
                  <c:formatCode>General</c:formatCode>
                  <c:ptCount val="3"/>
                  <c:pt idx="0">
                    <c:v>0.31000000000000005</c:v>
                  </c:pt>
                  <c:pt idx="1">
                    <c:v>0.25</c:v>
                  </c:pt>
                  <c:pt idx="2">
                    <c:v>0.19999999999999996</c:v>
                  </c:pt>
                </c:numCache>
              </c:numRef>
            </c:minus>
            <c:spPr>
              <a:ln w="22225"/>
            </c:spPr>
          </c:errBars>
          <c:cat>
            <c:strRef>
              <c:f>Sheet1!$A$2:$A$4</c:f>
              <c:strCache>
                <c:ptCount val="3"/>
                <c:pt idx="0">
                  <c:v>First 3
Years</c:v>
                </c:pt>
                <c:pt idx="1">
                  <c:v>Years
4-7</c:v>
                </c:pt>
                <c:pt idx="2">
                  <c:v>Years
4-10</c:v>
                </c:pt>
              </c:strCache>
            </c:strRef>
          </c:cat>
          <c:val>
            <c:numRef>
              <c:f>Sheet1!$B$2:$B$4</c:f>
              <c:numCache>
                <c:formatCode>General</c:formatCode>
                <c:ptCount val="3"/>
                <c:pt idx="0">
                  <c:v>1.98</c:v>
                </c:pt>
                <c:pt idx="1">
                  <c:v>1.54</c:v>
                </c:pt>
                <c:pt idx="2">
                  <c:v>1.44</c:v>
                </c:pt>
              </c:numCache>
            </c:numRef>
          </c:val>
          <c:extLst>
            <c:ext xmlns:c16="http://schemas.microsoft.com/office/drawing/2014/chart" uri="{C3380CC4-5D6E-409C-BE32-E72D297353CC}">
              <c16:uniqueId val="{00000003-18B4-4E8C-973A-2B73C904D8C8}"/>
            </c:ext>
          </c:extLst>
        </c:ser>
        <c:dLbls>
          <c:showLegendKey val="0"/>
          <c:showVal val="1"/>
          <c:showCatName val="0"/>
          <c:showSerName val="0"/>
          <c:showPercent val="0"/>
          <c:showBubbleSize val="0"/>
        </c:dLbls>
        <c:gapWidth val="36"/>
        <c:overlap val="-3"/>
        <c:axId val="411934584"/>
        <c:axId val="411756760"/>
      </c:barChart>
      <c:catAx>
        <c:axId val="411934584"/>
        <c:scaling>
          <c:orientation val="minMax"/>
        </c:scaling>
        <c:delete val="0"/>
        <c:axPos val="b"/>
        <c:numFmt formatCode="General" sourceLinked="1"/>
        <c:majorTickMark val="none"/>
        <c:minorTickMark val="none"/>
        <c:tickLblPos val="nextTo"/>
        <c:spPr>
          <a:ln w="19050"/>
        </c:spPr>
        <c:txPr>
          <a:bodyPr/>
          <a:lstStyle/>
          <a:p>
            <a:pPr>
              <a:defRPr sz="1100">
                <a:latin typeface="Arial Narrow" panose="020B0606020202030204" pitchFamily="34" charset="0"/>
              </a:defRPr>
            </a:pPr>
            <a:endParaRPr lang="en-US"/>
          </a:p>
        </c:txPr>
        <c:crossAx val="411756760"/>
        <c:crosses val="autoZero"/>
        <c:auto val="1"/>
        <c:lblAlgn val="ctr"/>
        <c:lblOffset val="0"/>
        <c:noMultiLvlLbl val="0"/>
      </c:catAx>
      <c:valAx>
        <c:axId val="411756760"/>
        <c:scaling>
          <c:orientation val="minMax"/>
          <c:max val="3"/>
          <c:min val="0"/>
        </c:scaling>
        <c:delete val="0"/>
        <c:axPos val="l"/>
        <c:numFmt formatCode="#,##0.0" sourceLinked="0"/>
        <c:majorTickMark val="out"/>
        <c:minorTickMark val="none"/>
        <c:tickLblPos val="nextTo"/>
        <c:spPr>
          <a:ln w="19050"/>
        </c:spPr>
        <c:txPr>
          <a:bodyPr/>
          <a:lstStyle/>
          <a:p>
            <a:pPr>
              <a:defRPr sz="1100">
                <a:latin typeface="Arial Narrow" panose="020B0606020202030204" pitchFamily="34" charset="0"/>
              </a:defRPr>
            </a:pPr>
            <a:endParaRPr lang="en-US"/>
          </a:p>
        </c:txPr>
        <c:crossAx val="411934584"/>
        <c:crosses val="autoZero"/>
        <c:crossBetween val="between"/>
      </c:valAx>
      <c:spPr>
        <a:solidFill>
          <a:srgbClr val="E7E6E6"/>
        </a:solidFill>
        <a:ln w="25378">
          <a:noFill/>
        </a:ln>
      </c:spPr>
    </c:plotArea>
    <c:plotVisOnly val="1"/>
    <c:dispBlanksAs val="gap"/>
    <c:showDLblsOverMax val="0"/>
  </c:chart>
  <c:txPr>
    <a:bodyPr/>
    <a:lstStyle/>
    <a:p>
      <a:pPr>
        <a:defRPr sz="1400" b="1"/>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Placebo</c:v>
                </c:pt>
              </c:strCache>
            </c:strRef>
          </c:tx>
          <c:spPr>
            <a:solidFill>
              <a:srgbClr val="C4D0E9"/>
            </a:solidFill>
            <a:ln>
              <a:noFill/>
            </a:ln>
            <a:effectLst>
              <a:outerShdw blurRad="50800" dist="38100" algn="l" rotWithShape="0">
                <a:prstClr val="black">
                  <a:alpha val="40000"/>
                </a:prstClr>
              </a:outerShdw>
            </a:effectLst>
          </c:spPr>
          <c:invertIfNegative val="0"/>
          <c:cat>
            <c:strRef>
              <c:f>Sheet1!$A$2:$A$3</c:f>
              <c:strCache>
                <c:ptCount val="2"/>
                <c:pt idx="0">
                  <c:v>Vertebral Fracture</c:v>
                </c:pt>
                <c:pt idx="1">
                  <c:v>Non-vertebral Fracture</c:v>
                </c:pt>
              </c:strCache>
            </c:strRef>
          </c:cat>
          <c:val>
            <c:numRef>
              <c:f>Sheet1!$B$2:$B$3</c:f>
              <c:numCache>
                <c:formatCode>General</c:formatCode>
                <c:ptCount val="2"/>
                <c:pt idx="0" formatCode="0.00">
                  <c:v>14</c:v>
                </c:pt>
                <c:pt idx="1">
                  <c:v>5.5</c:v>
                </c:pt>
              </c:numCache>
            </c:numRef>
          </c:val>
          <c:extLst>
            <c:ext xmlns:c16="http://schemas.microsoft.com/office/drawing/2014/chart" uri="{C3380CC4-5D6E-409C-BE32-E72D297353CC}">
              <c16:uniqueId val="{00000000-FC94-42BA-AA83-40DAB65973AF}"/>
            </c:ext>
          </c:extLst>
        </c:ser>
        <c:ser>
          <c:idx val="1"/>
          <c:order val="1"/>
          <c:tx>
            <c:strRef>
              <c:f>Sheet1!$C$1</c:f>
              <c:strCache>
                <c:ptCount val="1"/>
                <c:pt idx="0">
                  <c:v>PTH</c:v>
                </c:pt>
              </c:strCache>
            </c:strRef>
          </c:tx>
          <c:spPr>
            <a:solidFill>
              <a:srgbClr val="F79B9D"/>
            </a:solidFill>
            <a:ln>
              <a:noFill/>
            </a:ln>
            <a:effectLst>
              <a:outerShdw blurRad="50800" dist="38100" algn="l" rotWithShape="0">
                <a:prstClr val="black">
                  <a:alpha val="40000"/>
                </a:prstClr>
              </a:outerShdw>
            </a:effectLst>
          </c:spPr>
          <c:invertIfNegative val="0"/>
          <c:cat>
            <c:strRef>
              <c:f>Sheet1!$A$2:$A$3</c:f>
              <c:strCache>
                <c:ptCount val="2"/>
                <c:pt idx="0">
                  <c:v>Vertebral Fracture</c:v>
                </c:pt>
                <c:pt idx="1">
                  <c:v>Non-vertebral Fracture</c:v>
                </c:pt>
              </c:strCache>
            </c:strRef>
          </c:cat>
          <c:val>
            <c:numRef>
              <c:f>Sheet1!$C$2:$C$3</c:f>
              <c:numCache>
                <c:formatCode>General</c:formatCode>
                <c:ptCount val="2"/>
                <c:pt idx="0">
                  <c:v>5</c:v>
                </c:pt>
                <c:pt idx="1">
                  <c:v>2.6</c:v>
                </c:pt>
              </c:numCache>
            </c:numRef>
          </c:val>
          <c:extLst>
            <c:ext xmlns:c16="http://schemas.microsoft.com/office/drawing/2014/chart" uri="{C3380CC4-5D6E-409C-BE32-E72D297353CC}">
              <c16:uniqueId val="{00000001-FC94-42BA-AA83-40DAB65973AF}"/>
            </c:ext>
          </c:extLst>
        </c:ser>
        <c:dLbls>
          <c:showLegendKey val="0"/>
          <c:showVal val="0"/>
          <c:showCatName val="0"/>
          <c:showSerName val="0"/>
          <c:showPercent val="0"/>
          <c:showBubbleSize val="0"/>
        </c:dLbls>
        <c:gapWidth val="50"/>
        <c:axId val="372304680"/>
        <c:axId val="372306248"/>
      </c:barChart>
      <c:catAx>
        <c:axId val="372304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372306248"/>
        <c:crosses val="autoZero"/>
        <c:auto val="1"/>
        <c:lblAlgn val="ctr"/>
        <c:lblOffset val="100"/>
        <c:noMultiLvlLbl val="0"/>
      </c:catAx>
      <c:valAx>
        <c:axId val="37230624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37230468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Sheet1!$B$3</c:f>
              <c:strCache>
                <c:ptCount val="1"/>
                <c:pt idx="0">
                  <c:v>Risedronate</c:v>
                </c:pt>
              </c:strCache>
            </c:strRef>
          </c:tx>
          <c:spPr>
            <a:ln w="38100" cap="rnd">
              <a:solidFill>
                <a:srgbClr val="C369A9"/>
              </a:solidFill>
              <a:round/>
            </a:ln>
            <a:effectLst/>
          </c:spPr>
          <c:marker>
            <c:symbol val="circle"/>
            <c:size val="8"/>
            <c:spPr>
              <a:solidFill>
                <a:srgbClr val="C369A9"/>
              </a:solidFill>
              <a:ln w="57150">
                <a:solidFill>
                  <a:srgbClr val="C369A9"/>
                </a:solidFill>
              </a:ln>
              <a:effectLst/>
            </c:spPr>
          </c:marker>
          <c:dPt>
            <c:idx val="1"/>
            <c:marker>
              <c:symbol val="circle"/>
              <c:size val="8"/>
              <c:spPr>
                <a:solidFill>
                  <a:srgbClr val="C369A9"/>
                </a:solidFill>
                <a:ln w="57150">
                  <a:solidFill>
                    <a:srgbClr val="C369A9"/>
                  </a:solidFill>
                </a:ln>
                <a:effectLst/>
              </c:spPr>
            </c:marker>
            <c:bubble3D val="0"/>
            <c:extLst>
              <c:ext xmlns:c16="http://schemas.microsoft.com/office/drawing/2014/chart" uri="{C3380CC4-5D6E-409C-BE32-E72D297353CC}">
                <c16:uniqueId val="{00000000-329F-460B-A15F-4758578D13D9}"/>
              </c:ext>
            </c:extLst>
          </c:dPt>
          <c:dPt>
            <c:idx val="2"/>
            <c:marker>
              <c:symbol val="circle"/>
              <c:size val="8"/>
              <c:spPr>
                <a:solidFill>
                  <a:srgbClr val="C369A9"/>
                </a:solidFill>
                <a:ln w="57150">
                  <a:solidFill>
                    <a:srgbClr val="C369A9"/>
                  </a:solidFill>
                </a:ln>
                <a:effectLst/>
              </c:spPr>
            </c:marker>
            <c:bubble3D val="0"/>
            <c:extLst>
              <c:ext xmlns:c16="http://schemas.microsoft.com/office/drawing/2014/chart" uri="{C3380CC4-5D6E-409C-BE32-E72D297353CC}">
                <c16:uniqueId val="{00000001-329F-460B-A15F-4758578D13D9}"/>
              </c:ext>
            </c:extLst>
          </c:dPt>
          <c:errBars>
            <c:errDir val="y"/>
            <c:errBarType val="both"/>
            <c:errValType val="cust"/>
            <c:noEndCap val="0"/>
            <c:plus>
              <c:numRef>
                <c:f>Sheet1!$J$4:$J$6</c:f>
                <c:numCache>
                  <c:formatCode>General</c:formatCode>
                  <c:ptCount val="3"/>
                  <c:pt idx="0">
                    <c:v>0</c:v>
                  </c:pt>
                  <c:pt idx="1">
                    <c:v>0.60000000000000009</c:v>
                  </c:pt>
                  <c:pt idx="2">
                    <c:v>0.7</c:v>
                  </c:pt>
                </c:numCache>
              </c:numRef>
            </c:plus>
            <c:minus>
              <c:numRef>
                <c:f>Sheet1!$K$4:$K$6</c:f>
                <c:numCache>
                  <c:formatCode>General</c:formatCode>
                  <c:ptCount val="3"/>
                  <c:pt idx="0">
                    <c:v>0</c:v>
                  </c:pt>
                  <c:pt idx="1">
                    <c:v>0.5</c:v>
                  </c:pt>
                  <c:pt idx="2">
                    <c:v>0.70000000000000007</c:v>
                  </c:pt>
                </c:numCache>
              </c:numRef>
            </c:minus>
            <c:spPr>
              <a:noFill/>
              <a:ln w="25400" cap="flat" cmpd="sng" algn="ctr">
                <a:solidFill>
                  <a:srgbClr val="C369A9"/>
                </a:solidFill>
                <a:round/>
              </a:ln>
              <a:effectLst/>
            </c:spPr>
          </c:errBars>
          <c:cat>
            <c:numRef>
              <c:f>Sheet1!$A$4:$A$6</c:f>
              <c:numCache>
                <c:formatCode>General</c:formatCode>
                <c:ptCount val="3"/>
                <c:pt idx="0">
                  <c:v>0</c:v>
                </c:pt>
                <c:pt idx="1">
                  <c:v>6</c:v>
                </c:pt>
                <c:pt idx="2">
                  <c:v>12</c:v>
                </c:pt>
              </c:numCache>
            </c:numRef>
          </c:cat>
          <c:val>
            <c:numRef>
              <c:f>Sheet1!$B$4:$B$6</c:f>
              <c:numCache>
                <c:formatCode>General</c:formatCode>
                <c:ptCount val="3"/>
                <c:pt idx="0">
                  <c:v>0</c:v>
                </c:pt>
                <c:pt idx="1">
                  <c:v>0.5</c:v>
                </c:pt>
                <c:pt idx="2">
                  <c:v>0.8</c:v>
                </c:pt>
              </c:numCache>
            </c:numRef>
          </c:val>
          <c:smooth val="0"/>
          <c:extLst>
            <c:ext xmlns:c16="http://schemas.microsoft.com/office/drawing/2014/chart" uri="{C3380CC4-5D6E-409C-BE32-E72D297353CC}">
              <c16:uniqueId val="{00000002-329F-460B-A15F-4758578D13D9}"/>
            </c:ext>
          </c:extLst>
        </c:ser>
        <c:ser>
          <c:idx val="1"/>
          <c:order val="1"/>
          <c:tx>
            <c:strRef>
              <c:f>Sheet1!$C$3</c:f>
              <c:strCache>
                <c:ptCount val="1"/>
                <c:pt idx="0">
                  <c:v>Denosumab</c:v>
                </c:pt>
              </c:strCache>
            </c:strRef>
          </c:tx>
          <c:spPr>
            <a:ln w="38100" cap="rnd">
              <a:solidFill>
                <a:srgbClr val="A098DA"/>
              </a:solidFill>
              <a:round/>
            </a:ln>
            <a:effectLst/>
          </c:spPr>
          <c:marker>
            <c:symbol val="circle"/>
            <c:size val="8"/>
            <c:spPr>
              <a:solidFill>
                <a:srgbClr val="A098DA"/>
              </a:solidFill>
              <a:ln w="57150">
                <a:solidFill>
                  <a:srgbClr val="A098DA"/>
                </a:solidFill>
              </a:ln>
              <a:effectLst/>
            </c:spPr>
          </c:marker>
          <c:dPt>
            <c:idx val="1"/>
            <c:marker>
              <c:symbol val="circle"/>
              <c:size val="8"/>
              <c:spPr>
                <a:solidFill>
                  <a:srgbClr val="A098DA"/>
                </a:solidFill>
                <a:ln w="57150">
                  <a:solidFill>
                    <a:srgbClr val="A098DA"/>
                  </a:solidFill>
                </a:ln>
                <a:effectLst/>
              </c:spPr>
            </c:marker>
            <c:bubble3D val="0"/>
            <c:extLst>
              <c:ext xmlns:c16="http://schemas.microsoft.com/office/drawing/2014/chart" uri="{C3380CC4-5D6E-409C-BE32-E72D297353CC}">
                <c16:uniqueId val="{00000003-329F-460B-A15F-4758578D13D9}"/>
              </c:ext>
            </c:extLst>
          </c:dPt>
          <c:errBars>
            <c:errDir val="y"/>
            <c:errBarType val="both"/>
            <c:errValType val="cust"/>
            <c:noEndCap val="0"/>
            <c:plus>
              <c:numRef>
                <c:f>Sheet1!$L$4:$L$6</c:f>
                <c:numCache>
                  <c:formatCode>General</c:formatCode>
                  <c:ptCount val="3"/>
                  <c:pt idx="0">
                    <c:v>0</c:v>
                  </c:pt>
                  <c:pt idx="1">
                    <c:v>0.60000000000000009</c:v>
                  </c:pt>
                  <c:pt idx="2">
                    <c:v>0.70000000000000018</c:v>
                  </c:pt>
                </c:numCache>
              </c:numRef>
            </c:plus>
            <c:minus>
              <c:numRef>
                <c:f>Sheet1!$M$4:$M$6</c:f>
                <c:numCache>
                  <c:formatCode>General</c:formatCode>
                  <c:ptCount val="3"/>
                  <c:pt idx="0">
                    <c:v>0</c:v>
                  </c:pt>
                  <c:pt idx="1">
                    <c:v>0.5</c:v>
                  </c:pt>
                  <c:pt idx="2">
                    <c:v>0.70000000000000018</c:v>
                  </c:pt>
                </c:numCache>
              </c:numRef>
            </c:minus>
            <c:spPr>
              <a:noFill/>
              <a:ln w="25400" cap="flat" cmpd="sng" algn="ctr">
                <a:solidFill>
                  <a:srgbClr val="A098DA"/>
                </a:solidFill>
                <a:round/>
              </a:ln>
              <a:effectLst/>
            </c:spPr>
          </c:errBars>
          <c:cat>
            <c:numRef>
              <c:f>Sheet1!$A$4:$A$6</c:f>
              <c:numCache>
                <c:formatCode>General</c:formatCode>
                <c:ptCount val="3"/>
                <c:pt idx="0">
                  <c:v>0</c:v>
                </c:pt>
                <c:pt idx="1">
                  <c:v>6</c:v>
                </c:pt>
                <c:pt idx="2">
                  <c:v>12</c:v>
                </c:pt>
              </c:numCache>
            </c:numRef>
          </c:cat>
          <c:val>
            <c:numRef>
              <c:f>Sheet1!$C$4:$C$6</c:f>
              <c:numCache>
                <c:formatCode>General</c:formatCode>
                <c:ptCount val="3"/>
                <c:pt idx="0">
                  <c:v>0</c:v>
                </c:pt>
                <c:pt idx="1">
                  <c:v>1.9</c:v>
                </c:pt>
                <c:pt idx="2">
                  <c:v>3.7</c:v>
                </c:pt>
              </c:numCache>
            </c:numRef>
          </c:val>
          <c:smooth val="0"/>
          <c:extLst>
            <c:ext xmlns:c16="http://schemas.microsoft.com/office/drawing/2014/chart" uri="{C3380CC4-5D6E-409C-BE32-E72D297353CC}">
              <c16:uniqueId val="{00000004-329F-460B-A15F-4758578D13D9}"/>
            </c:ext>
          </c:extLst>
        </c:ser>
        <c:dLbls>
          <c:showLegendKey val="0"/>
          <c:showVal val="0"/>
          <c:showCatName val="0"/>
          <c:showSerName val="0"/>
          <c:showPercent val="0"/>
          <c:showBubbleSize val="0"/>
        </c:dLbls>
        <c:marker val="1"/>
        <c:smooth val="0"/>
        <c:axId val="469090480"/>
        <c:axId val="469089304"/>
      </c:lineChart>
      <c:dateAx>
        <c:axId val="469090480"/>
        <c:scaling>
          <c:orientation val="minMax"/>
        </c:scaling>
        <c:delete val="0"/>
        <c:axPos val="b"/>
        <c:numFmt formatCode="General" sourceLinked="1"/>
        <c:majorTickMark val="none"/>
        <c:minorTickMark val="none"/>
        <c:tickLblPos val="none"/>
        <c:spPr>
          <a:solidFill>
            <a:schemeClr val="tx1"/>
          </a:solidFill>
          <a:ln w="9525" cap="flat" cmpd="sng" algn="ctr">
            <a:solidFill>
              <a:schemeClr val="tx1">
                <a:lumMod val="15000"/>
                <a:lumOff val="85000"/>
              </a:schemeClr>
            </a:solidFill>
            <a:prstDash val="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089304"/>
        <c:crosses val="autoZero"/>
        <c:auto val="0"/>
        <c:lblOffset val="100"/>
        <c:baseTimeUnit val="days"/>
        <c:majorUnit val="12"/>
        <c:majorTimeUnit val="days"/>
      </c:dateAx>
      <c:valAx>
        <c:axId val="469089304"/>
        <c:scaling>
          <c:orientation val="minMax"/>
          <c:max val="5.5"/>
          <c:min val="-0.5"/>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469090480"/>
        <c:crossesAt val="0"/>
        <c:crossBetween val="between"/>
      </c:valAx>
      <c:spPr>
        <a:solidFill>
          <a:srgbClr val="FFFFFF">
            <a:lumMod val="95000"/>
          </a:srgbClr>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Sheet1!$B$3</c:f>
              <c:strCache>
                <c:ptCount val="1"/>
                <c:pt idx="0">
                  <c:v>Risedronate</c:v>
                </c:pt>
              </c:strCache>
            </c:strRef>
          </c:tx>
          <c:spPr>
            <a:ln w="38100" cap="rnd">
              <a:solidFill>
                <a:srgbClr val="C369A9"/>
              </a:solidFill>
              <a:round/>
            </a:ln>
            <a:effectLst/>
          </c:spPr>
          <c:marker>
            <c:symbol val="circle"/>
            <c:size val="8"/>
            <c:spPr>
              <a:solidFill>
                <a:srgbClr val="C369A9"/>
              </a:solidFill>
              <a:ln w="57150">
                <a:solidFill>
                  <a:srgbClr val="C369A9"/>
                </a:solidFill>
              </a:ln>
              <a:effectLst/>
            </c:spPr>
          </c:marker>
          <c:dPt>
            <c:idx val="1"/>
            <c:marker>
              <c:symbol val="circle"/>
              <c:size val="8"/>
              <c:spPr>
                <a:solidFill>
                  <a:srgbClr val="C369A9"/>
                </a:solidFill>
                <a:ln w="57150">
                  <a:solidFill>
                    <a:srgbClr val="C369A9"/>
                  </a:solidFill>
                </a:ln>
                <a:effectLst/>
              </c:spPr>
            </c:marker>
            <c:bubble3D val="0"/>
            <c:extLst>
              <c:ext xmlns:c16="http://schemas.microsoft.com/office/drawing/2014/chart" uri="{C3380CC4-5D6E-409C-BE32-E72D297353CC}">
                <c16:uniqueId val="{00000000-8EAF-4157-96D9-4F56D6E933C5}"/>
              </c:ext>
            </c:extLst>
          </c:dPt>
          <c:dPt>
            <c:idx val="2"/>
            <c:marker>
              <c:symbol val="circle"/>
              <c:size val="8"/>
              <c:spPr>
                <a:solidFill>
                  <a:srgbClr val="C369A9"/>
                </a:solidFill>
                <a:ln w="57150">
                  <a:solidFill>
                    <a:srgbClr val="C369A9"/>
                  </a:solidFill>
                </a:ln>
                <a:effectLst/>
              </c:spPr>
            </c:marker>
            <c:bubble3D val="0"/>
            <c:extLst>
              <c:ext xmlns:c16="http://schemas.microsoft.com/office/drawing/2014/chart" uri="{C3380CC4-5D6E-409C-BE32-E72D297353CC}">
                <c16:uniqueId val="{00000001-8EAF-4157-96D9-4F56D6E933C5}"/>
              </c:ext>
            </c:extLst>
          </c:dPt>
          <c:errBars>
            <c:errDir val="y"/>
            <c:errBarType val="both"/>
            <c:errValType val="cust"/>
            <c:noEndCap val="0"/>
            <c:plus>
              <c:numRef>
                <c:f>Sheet1!$J$4:$J$6</c:f>
                <c:numCache>
                  <c:formatCode>General</c:formatCode>
                  <c:ptCount val="3"/>
                  <c:pt idx="0">
                    <c:v>0</c:v>
                  </c:pt>
                  <c:pt idx="1">
                    <c:v>0.5</c:v>
                  </c:pt>
                  <c:pt idx="2">
                    <c:v>0.60000000000000009</c:v>
                  </c:pt>
                </c:numCache>
              </c:numRef>
            </c:plus>
            <c:minus>
              <c:numRef>
                <c:f>Sheet1!$K$4:$K$6</c:f>
                <c:numCache>
                  <c:formatCode>General</c:formatCode>
                  <c:ptCount val="3"/>
                  <c:pt idx="0">
                    <c:v>0</c:v>
                  </c:pt>
                  <c:pt idx="1">
                    <c:v>0.5</c:v>
                  </c:pt>
                  <c:pt idx="2">
                    <c:v>0.5</c:v>
                  </c:pt>
                </c:numCache>
              </c:numRef>
            </c:minus>
            <c:spPr>
              <a:noFill/>
              <a:ln w="25400" cap="flat" cmpd="sng" algn="ctr">
                <a:solidFill>
                  <a:srgbClr val="C369A9"/>
                </a:solidFill>
                <a:round/>
              </a:ln>
              <a:effectLst/>
            </c:spPr>
          </c:errBars>
          <c:cat>
            <c:numRef>
              <c:f>Sheet1!$A$4:$A$6</c:f>
              <c:numCache>
                <c:formatCode>General</c:formatCode>
                <c:ptCount val="3"/>
                <c:pt idx="0">
                  <c:v>0</c:v>
                </c:pt>
                <c:pt idx="1">
                  <c:v>6</c:v>
                </c:pt>
                <c:pt idx="2">
                  <c:v>12</c:v>
                </c:pt>
              </c:numCache>
            </c:numRef>
          </c:cat>
          <c:val>
            <c:numRef>
              <c:f>Sheet1!$B$4:$B$6</c:f>
              <c:numCache>
                <c:formatCode>General</c:formatCode>
                <c:ptCount val="3"/>
                <c:pt idx="0">
                  <c:v>0</c:v>
                </c:pt>
                <c:pt idx="1">
                  <c:v>2</c:v>
                </c:pt>
                <c:pt idx="2">
                  <c:v>2.1</c:v>
                </c:pt>
              </c:numCache>
            </c:numRef>
          </c:val>
          <c:smooth val="0"/>
          <c:extLst>
            <c:ext xmlns:c16="http://schemas.microsoft.com/office/drawing/2014/chart" uri="{C3380CC4-5D6E-409C-BE32-E72D297353CC}">
              <c16:uniqueId val="{00000002-8EAF-4157-96D9-4F56D6E933C5}"/>
            </c:ext>
          </c:extLst>
        </c:ser>
        <c:ser>
          <c:idx val="1"/>
          <c:order val="1"/>
          <c:tx>
            <c:strRef>
              <c:f>Sheet1!$C$3</c:f>
              <c:strCache>
                <c:ptCount val="1"/>
                <c:pt idx="0">
                  <c:v>Denosumab</c:v>
                </c:pt>
              </c:strCache>
            </c:strRef>
          </c:tx>
          <c:spPr>
            <a:ln w="38100" cap="rnd">
              <a:solidFill>
                <a:srgbClr val="A098DA"/>
              </a:solidFill>
              <a:round/>
            </a:ln>
            <a:effectLst/>
          </c:spPr>
          <c:marker>
            <c:symbol val="circle"/>
            <c:size val="8"/>
            <c:spPr>
              <a:solidFill>
                <a:srgbClr val="A098DA"/>
              </a:solidFill>
              <a:ln w="57150">
                <a:solidFill>
                  <a:srgbClr val="A098DA"/>
                </a:solidFill>
              </a:ln>
              <a:effectLst/>
            </c:spPr>
          </c:marker>
          <c:dPt>
            <c:idx val="1"/>
            <c:marker>
              <c:symbol val="circle"/>
              <c:size val="8"/>
              <c:spPr>
                <a:solidFill>
                  <a:srgbClr val="A098DA"/>
                </a:solidFill>
                <a:ln w="57150">
                  <a:solidFill>
                    <a:srgbClr val="A098DA"/>
                  </a:solidFill>
                </a:ln>
                <a:effectLst/>
              </c:spPr>
            </c:marker>
            <c:bubble3D val="0"/>
            <c:extLst>
              <c:ext xmlns:c16="http://schemas.microsoft.com/office/drawing/2014/chart" uri="{C3380CC4-5D6E-409C-BE32-E72D297353CC}">
                <c16:uniqueId val="{00000003-8EAF-4157-96D9-4F56D6E933C5}"/>
              </c:ext>
            </c:extLst>
          </c:dPt>
          <c:errBars>
            <c:errDir val="y"/>
            <c:errBarType val="both"/>
            <c:errValType val="cust"/>
            <c:noEndCap val="0"/>
            <c:plus>
              <c:numRef>
                <c:f>Sheet1!$L$4:$L$6</c:f>
                <c:numCache>
                  <c:formatCode>General</c:formatCode>
                  <c:ptCount val="3"/>
                  <c:pt idx="0">
                    <c:v>0</c:v>
                  </c:pt>
                  <c:pt idx="1">
                    <c:v>0.5</c:v>
                  </c:pt>
                  <c:pt idx="2">
                    <c:v>0.60000000000000053</c:v>
                  </c:pt>
                </c:numCache>
              </c:numRef>
            </c:plus>
            <c:minus>
              <c:numRef>
                <c:f>Sheet1!$M$4:$M$6</c:f>
                <c:numCache>
                  <c:formatCode>General</c:formatCode>
                  <c:ptCount val="3"/>
                  <c:pt idx="0">
                    <c:v>0</c:v>
                  </c:pt>
                  <c:pt idx="1">
                    <c:v>0.5</c:v>
                  </c:pt>
                  <c:pt idx="2">
                    <c:v>0.5</c:v>
                  </c:pt>
                </c:numCache>
              </c:numRef>
            </c:minus>
            <c:spPr>
              <a:noFill/>
              <a:ln w="25400" cap="flat" cmpd="sng" algn="ctr">
                <a:solidFill>
                  <a:srgbClr val="A098DA"/>
                </a:solidFill>
                <a:round/>
              </a:ln>
              <a:effectLst/>
            </c:spPr>
          </c:errBars>
          <c:cat>
            <c:numRef>
              <c:f>Sheet1!$A$4:$A$6</c:f>
              <c:numCache>
                <c:formatCode>General</c:formatCode>
                <c:ptCount val="3"/>
                <c:pt idx="0">
                  <c:v>0</c:v>
                </c:pt>
                <c:pt idx="1">
                  <c:v>6</c:v>
                </c:pt>
                <c:pt idx="2">
                  <c:v>12</c:v>
                </c:pt>
              </c:numCache>
            </c:numRef>
          </c:cat>
          <c:val>
            <c:numRef>
              <c:f>Sheet1!$C$4:$C$6</c:f>
              <c:numCache>
                <c:formatCode>General</c:formatCode>
                <c:ptCount val="3"/>
                <c:pt idx="0">
                  <c:v>0</c:v>
                </c:pt>
                <c:pt idx="1">
                  <c:v>3.1</c:v>
                </c:pt>
                <c:pt idx="2">
                  <c:v>4.3</c:v>
                </c:pt>
              </c:numCache>
            </c:numRef>
          </c:val>
          <c:smooth val="0"/>
          <c:extLst>
            <c:ext xmlns:c16="http://schemas.microsoft.com/office/drawing/2014/chart" uri="{C3380CC4-5D6E-409C-BE32-E72D297353CC}">
              <c16:uniqueId val="{00000004-8EAF-4157-96D9-4F56D6E933C5}"/>
            </c:ext>
          </c:extLst>
        </c:ser>
        <c:dLbls>
          <c:showLegendKey val="0"/>
          <c:showVal val="0"/>
          <c:showCatName val="0"/>
          <c:showSerName val="0"/>
          <c:showPercent val="0"/>
          <c:showBubbleSize val="0"/>
        </c:dLbls>
        <c:marker val="1"/>
        <c:smooth val="0"/>
        <c:axId val="469092048"/>
        <c:axId val="469090088"/>
      </c:lineChart>
      <c:dateAx>
        <c:axId val="469092048"/>
        <c:scaling>
          <c:orientation val="minMax"/>
        </c:scaling>
        <c:delete val="0"/>
        <c:axPos val="b"/>
        <c:numFmt formatCode="General" sourceLinked="1"/>
        <c:majorTickMark val="none"/>
        <c:minorTickMark val="none"/>
        <c:tickLblPos val="none"/>
        <c:spPr>
          <a:solidFill>
            <a:schemeClr val="tx1"/>
          </a:solidFill>
          <a:ln w="9525" cap="flat" cmpd="sng" algn="ctr">
            <a:solidFill>
              <a:schemeClr val="tx1">
                <a:lumMod val="15000"/>
                <a:lumOff val="85000"/>
              </a:schemeClr>
            </a:solidFill>
            <a:prstDash val="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9090088"/>
        <c:crosses val="autoZero"/>
        <c:auto val="0"/>
        <c:lblOffset val="100"/>
        <c:baseTimeUnit val="days"/>
        <c:majorUnit val="12"/>
        <c:majorTimeUnit val="days"/>
      </c:dateAx>
      <c:valAx>
        <c:axId val="469090088"/>
        <c:scaling>
          <c:orientation val="minMax"/>
          <c:max val="5.5"/>
          <c:min val="-0.5"/>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469092048"/>
        <c:crossesAt val="0"/>
        <c:crossBetween val="between"/>
      </c:valAx>
      <c:spPr>
        <a:solidFill>
          <a:srgbClr val="FFFFFF">
            <a:lumMod val="95000"/>
          </a:srgbClr>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Sheet1!$B$3</c:f>
              <c:strCache>
                <c:ptCount val="1"/>
                <c:pt idx="0">
                  <c:v>Risedronate</c:v>
                </c:pt>
              </c:strCache>
            </c:strRef>
          </c:tx>
          <c:spPr>
            <a:ln w="38100" cap="rnd">
              <a:solidFill>
                <a:srgbClr val="A098DA"/>
              </a:solidFill>
              <a:round/>
            </a:ln>
            <a:effectLst/>
          </c:spPr>
          <c:marker>
            <c:symbol val="circle"/>
            <c:size val="8"/>
            <c:spPr>
              <a:solidFill>
                <a:srgbClr val="A098DA"/>
              </a:solidFill>
              <a:ln w="57150">
                <a:solidFill>
                  <a:srgbClr val="A098DA"/>
                </a:solidFill>
              </a:ln>
              <a:effectLst/>
            </c:spPr>
          </c:marker>
          <c:dPt>
            <c:idx val="1"/>
            <c:marker>
              <c:symbol val="circle"/>
              <c:size val="8"/>
              <c:spPr>
                <a:solidFill>
                  <a:srgbClr val="A098DA"/>
                </a:solidFill>
                <a:ln w="57150">
                  <a:solidFill>
                    <a:srgbClr val="A098DA"/>
                  </a:solidFill>
                </a:ln>
                <a:effectLst/>
              </c:spPr>
            </c:marker>
            <c:bubble3D val="0"/>
            <c:extLst>
              <c:ext xmlns:c16="http://schemas.microsoft.com/office/drawing/2014/chart" uri="{C3380CC4-5D6E-409C-BE32-E72D297353CC}">
                <c16:uniqueId val="{00000000-D67D-4042-872F-2689D540393C}"/>
              </c:ext>
            </c:extLst>
          </c:dPt>
          <c:errBars>
            <c:errDir val="y"/>
            <c:errBarType val="both"/>
            <c:errValType val="cust"/>
            <c:noEndCap val="0"/>
            <c:plus>
              <c:numRef>
                <c:f>Sheet1!$J$4:$J$5</c:f>
                <c:numCache>
                  <c:formatCode>General</c:formatCode>
                  <c:ptCount val="2"/>
                  <c:pt idx="0">
                    <c:v>0</c:v>
                  </c:pt>
                  <c:pt idx="1">
                    <c:v>0.50000000000000011</c:v>
                  </c:pt>
                </c:numCache>
              </c:numRef>
            </c:plus>
            <c:minus>
              <c:numRef>
                <c:f>Sheet1!$K$4:$K$5</c:f>
                <c:numCache>
                  <c:formatCode>General</c:formatCode>
                  <c:ptCount val="2"/>
                  <c:pt idx="0">
                    <c:v>0</c:v>
                  </c:pt>
                  <c:pt idx="1">
                    <c:v>0.5</c:v>
                  </c:pt>
                </c:numCache>
              </c:numRef>
            </c:minus>
            <c:spPr>
              <a:noFill/>
              <a:ln w="25400" cap="flat" cmpd="sng" algn="ctr">
                <a:solidFill>
                  <a:srgbClr val="A098DA"/>
                </a:solidFill>
                <a:round/>
              </a:ln>
              <a:effectLst/>
            </c:spPr>
          </c:errBars>
          <c:cat>
            <c:numRef>
              <c:f>Sheet1!$A$4:$A$5</c:f>
              <c:numCache>
                <c:formatCode>General</c:formatCode>
                <c:ptCount val="2"/>
                <c:pt idx="0">
                  <c:v>0</c:v>
                </c:pt>
                <c:pt idx="1">
                  <c:v>12</c:v>
                </c:pt>
              </c:numCache>
            </c:numRef>
          </c:cat>
          <c:val>
            <c:numRef>
              <c:f>Sheet1!$B$4:$B$5</c:f>
              <c:numCache>
                <c:formatCode>General</c:formatCode>
                <c:ptCount val="2"/>
                <c:pt idx="0">
                  <c:v>0</c:v>
                </c:pt>
                <c:pt idx="1">
                  <c:v>0.6</c:v>
                </c:pt>
              </c:numCache>
            </c:numRef>
          </c:val>
          <c:smooth val="0"/>
          <c:extLst>
            <c:ext xmlns:c16="http://schemas.microsoft.com/office/drawing/2014/chart" uri="{C3380CC4-5D6E-409C-BE32-E72D297353CC}">
              <c16:uniqueId val="{00000001-D67D-4042-872F-2689D540393C}"/>
            </c:ext>
          </c:extLst>
        </c:ser>
        <c:ser>
          <c:idx val="1"/>
          <c:order val="1"/>
          <c:tx>
            <c:strRef>
              <c:f>Sheet1!$C$3</c:f>
              <c:strCache>
                <c:ptCount val="1"/>
                <c:pt idx="0">
                  <c:v>Denosumab</c:v>
                </c:pt>
              </c:strCache>
            </c:strRef>
          </c:tx>
          <c:spPr>
            <a:ln w="38100" cap="rnd">
              <a:solidFill>
                <a:srgbClr val="C369A9"/>
              </a:solidFill>
              <a:round/>
            </a:ln>
            <a:effectLst/>
          </c:spPr>
          <c:marker>
            <c:symbol val="circle"/>
            <c:size val="8"/>
            <c:spPr>
              <a:solidFill>
                <a:srgbClr val="C369A9"/>
              </a:solidFill>
              <a:ln w="57150">
                <a:solidFill>
                  <a:srgbClr val="C369A9"/>
                </a:solidFill>
              </a:ln>
              <a:effectLst/>
            </c:spPr>
          </c:marker>
          <c:dPt>
            <c:idx val="1"/>
            <c:marker>
              <c:symbol val="circle"/>
              <c:size val="8"/>
              <c:spPr>
                <a:solidFill>
                  <a:srgbClr val="C369A9"/>
                </a:solidFill>
                <a:ln w="57150">
                  <a:solidFill>
                    <a:srgbClr val="C369A9"/>
                  </a:solidFill>
                </a:ln>
                <a:effectLst/>
              </c:spPr>
            </c:marker>
            <c:bubble3D val="0"/>
            <c:extLst>
              <c:ext xmlns:c16="http://schemas.microsoft.com/office/drawing/2014/chart" uri="{C3380CC4-5D6E-409C-BE32-E72D297353CC}">
                <c16:uniqueId val="{00000002-D67D-4042-872F-2689D540393C}"/>
              </c:ext>
            </c:extLst>
          </c:dPt>
          <c:errBars>
            <c:errDir val="y"/>
            <c:errBarType val="both"/>
            <c:errValType val="cust"/>
            <c:noEndCap val="0"/>
            <c:plus>
              <c:numRef>
                <c:f>Sheet1!$L$4:$L$5</c:f>
                <c:numCache>
                  <c:formatCode>General</c:formatCode>
                  <c:ptCount val="2"/>
                  <c:pt idx="0">
                    <c:v>0</c:v>
                  </c:pt>
                  <c:pt idx="1">
                    <c:v>0.5</c:v>
                  </c:pt>
                </c:numCache>
              </c:numRef>
            </c:plus>
            <c:minus>
              <c:numRef>
                <c:f>Sheet1!$M$4:$M$5</c:f>
                <c:numCache>
                  <c:formatCode>General</c:formatCode>
                  <c:ptCount val="2"/>
                  <c:pt idx="0">
                    <c:v>0</c:v>
                  </c:pt>
                  <c:pt idx="1">
                    <c:v>0.60000000000000009</c:v>
                  </c:pt>
                </c:numCache>
              </c:numRef>
            </c:minus>
            <c:spPr>
              <a:noFill/>
              <a:ln w="25400" cap="flat" cmpd="sng" algn="ctr">
                <a:solidFill>
                  <a:srgbClr val="C369A9"/>
                </a:solidFill>
                <a:round/>
              </a:ln>
              <a:effectLst/>
            </c:spPr>
          </c:errBars>
          <c:cat>
            <c:numRef>
              <c:f>Sheet1!$A$4:$A$5</c:f>
              <c:numCache>
                <c:formatCode>General</c:formatCode>
                <c:ptCount val="2"/>
                <c:pt idx="0">
                  <c:v>0</c:v>
                </c:pt>
                <c:pt idx="1">
                  <c:v>12</c:v>
                </c:pt>
              </c:numCache>
            </c:numRef>
          </c:cat>
          <c:val>
            <c:numRef>
              <c:f>Sheet1!$C$4:$C$5</c:f>
              <c:numCache>
                <c:formatCode>General</c:formatCode>
                <c:ptCount val="2"/>
                <c:pt idx="0">
                  <c:v>0</c:v>
                </c:pt>
                <c:pt idx="1">
                  <c:v>1.6</c:v>
                </c:pt>
              </c:numCache>
            </c:numRef>
          </c:val>
          <c:smooth val="0"/>
          <c:extLst>
            <c:ext xmlns:c16="http://schemas.microsoft.com/office/drawing/2014/chart" uri="{C3380CC4-5D6E-409C-BE32-E72D297353CC}">
              <c16:uniqueId val="{00000003-D67D-4042-872F-2689D540393C}"/>
            </c:ext>
          </c:extLst>
        </c:ser>
        <c:dLbls>
          <c:showLegendKey val="0"/>
          <c:showVal val="0"/>
          <c:showCatName val="0"/>
          <c:showSerName val="0"/>
          <c:showPercent val="0"/>
          <c:showBubbleSize val="0"/>
        </c:dLbls>
        <c:marker val="1"/>
        <c:smooth val="0"/>
        <c:axId val="424311072"/>
        <c:axId val="424314208"/>
      </c:lineChart>
      <c:dateAx>
        <c:axId val="424311072"/>
        <c:scaling>
          <c:orientation val="minMax"/>
        </c:scaling>
        <c:delete val="0"/>
        <c:axPos val="b"/>
        <c:numFmt formatCode="General" sourceLinked="1"/>
        <c:majorTickMark val="none"/>
        <c:minorTickMark val="none"/>
        <c:tickLblPos val="none"/>
        <c:spPr>
          <a:solidFill>
            <a:schemeClr val="tx1"/>
          </a:solidFill>
          <a:ln w="9525" cap="flat" cmpd="sng" algn="ctr">
            <a:solidFill>
              <a:schemeClr val="tx1">
                <a:lumMod val="15000"/>
                <a:lumOff val="85000"/>
              </a:schemeClr>
            </a:solidFill>
            <a:prstDash val="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4314208"/>
        <c:crosses val="autoZero"/>
        <c:auto val="0"/>
        <c:lblOffset val="100"/>
        <c:baseTimeUnit val="days"/>
        <c:majorUnit val="12"/>
        <c:majorTimeUnit val="days"/>
      </c:dateAx>
      <c:valAx>
        <c:axId val="424314208"/>
        <c:scaling>
          <c:orientation val="minMax"/>
          <c:max val="2.5"/>
          <c:min val="-1.5"/>
        </c:scaling>
        <c:delete val="0"/>
        <c:axPos val="l"/>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424311072"/>
        <c:crossesAt val="0"/>
        <c:crossBetween val="between"/>
      </c:valAx>
      <c:spPr>
        <a:solidFill>
          <a:srgbClr val="FFFFFF">
            <a:lumMod val="95000"/>
          </a:srgbClr>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Sheet1!$B$3</c:f>
              <c:strCache>
                <c:ptCount val="1"/>
                <c:pt idx="0">
                  <c:v>Risedronate</c:v>
                </c:pt>
              </c:strCache>
            </c:strRef>
          </c:tx>
          <c:spPr>
            <a:ln w="38100" cap="rnd">
              <a:solidFill>
                <a:srgbClr val="A098DA"/>
              </a:solidFill>
              <a:round/>
            </a:ln>
            <a:effectLst/>
          </c:spPr>
          <c:marker>
            <c:symbol val="circle"/>
            <c:size val="8"/>
            <c:spPr>
              <a:solidFill>
                <a:srgbClr val="A098DA"/>
              </a:solidFill>
              <a:ln w="57150">
                <a:solidFill>
                  <a:srgbClr val="A098DA"/>
                </a:solidFill>
              </a:ln>
              <a:effectLst/>
            </c:spPr>
          </c:marker>
          <c:dPt>
            <c:idx val="1"/>
            <c:marker>
              <c:symbol val="circle"/>
              <c:size val="8"/>
              <c:spPr>
                <a:solidFill>
                  <a:srgbClr val="A098DA"/>
                </a:solidFill>
                <a:ln w="57150">
                  <a:solidFill>
                    <a:srgbClr val="A098DA"/>
                  </a:solidFill>
                </a:ln>
                <a:effectLst/>
              </c:spPr>
            </c:marker>
            <c:bubble3D val="0"/>
            <c:extLst>
              <c:ext xmlns:c16="http://schemas.microsoft.com/office/drawing/2014/chart" uri="{C3380CC4-5D6E-409C-BE32-E72D297353CC}">
                <c16:uniqueId val="{00000000-342F-40C3-AB95-5707DF9F63BA}"/>
              </c:ext>
            </c:extLst>
          </c:dPt>
          <c:errBars>
            <c:errDir val="y"/>
            <c:errBarType val="both"/>
            <c:errValType val="cust"/>
            <c:noEndCap val="0"/>
            <c:plus>
              <c:numRef>
                <c:f>Sheet1!$J$4:$J$5</c:f>
                <c:numCache>
                  <c:formatCode>General</c:formatCode>
                  <c:ptCount val="2"/>
                  <c:pt idx="0">
                    <c:v>0</c:v>
                  </c:pt>
                  <c:pt idx="1">
                    <c:v>0.7</c:v>
                  </c:pt>
                </c:numCache>
              </c:numRef>
            </c:plus>
            <c:minus>
              <c:numRef>
                <c:f>Sheet1!$K$4:$K$5</c:f>
                <c:numCache>
                  <c:formatCode>General</c:formatCode>
                  <c:ptCount val="2"/>
                  <c:pt idx="0">
                    <c:v>0</c:v>
                  </c:pt>
                  <c:pt idx="1">
                    <c:v>0.8</c:v>
                  </c:pt>
                </c:numCache>
              </c:numRef>
            </c:minus>
            <c:spPr>
              <a:noFill/>
              <a:ln w="25400" cap="flat" cmpd="sng" algn="ctr">
                <a:solidFill>
                  <a:srgbClr val="A098DA"/>
                </a:solidFill>
                <a:round/>
              </a:ln>
              <a:effectLst/>
            </c:spPr>
          </c:errBars>
          <c:cat>
            <c:numRef>
              <c:f>Sheet1!$A$4:$A$5</c:f>
              <c:numCache>
                <c:formatCode>General</c:formatCode>
                <c:ptCount val="2"/>
                <c:pt idx="0">
                  <c:v>0</c:v>
                </c:pt>
                <c:pt idx="1">
                  <c:v>12</c:v>
                </c:pt>
              </c:numCache>
            </c:numRef>
          </c:cat>
          <c:val>
            <c:numRef>
              <c:f>Sheet1!$B$4:$B$5</c:f>
              <c:numCache>
                <c:formatCode>General</c:formatCode>
                <c:ptCount val="2"/>
                <c:pt idx="0">
                  <c:v>0</c:v>
                </c:pt>
                <c:pt idx="1">
                  <c:v>-0.2</c:v>
                </c:pt>
              </c:numCache>
            </c:numRef>
          </c:val>
          <c:smooth val="0"/>
          <c:extLst>
            <c:ext xmlns:c16="http://schemas.microsoft.com/office/drawing/2014/chart" uri="{C3380CC4-5D6E-409C-BE32-E72D297353CC}">
              <c16:uniqueId val="{00000001-342F-40C3-AB95-5707DF9F63BA}"/>
            </c:ext>
          </c:extLst>
        </c:ser>
        <c:ser>
          <c:idx val="1"/>
          <c:order val="1"/>
          <c:tx>
            <c:strRef>
              <c:f>Sheet1!$C$3</c:f>
              <c:strCache>
                <c:ptCount val="1"/>
                <c:pt idx="0">
                  <c:v>Denosumab</c:v>
                </c:pt>
              </c:strCache>
            </c:strRef>
          </c:tx>
          <c:spPr>
            <a:ln w="38100" cap="rnd">
              <a:solidFill>
                <a:srgbClr val="C369A9"/>
              </a:solidFill>
              <a:round/>
            </a:ln>
            <a:effectLst/>
          </c:spPr>
          <c:marker>
            <c:symbol val="circle"/>
            <c:size val="8"/>
            <c:spPr>
              <a:solidFill>
                <a:srgbClr val="C369A9"/>
              </a:solidFill>
              <a:ln w="57150">
                <a:solidFill>
                  <a:srgbClr val="C369A9"/>
                </a:solidFill>
              </a:ln>
              <a:effectLst/>
            </c:spPr>
          </c:marker>
          <c:dPt>
            <c:idx val="1"/>
            <c:marker>
              <c:symbol val="circle"/>
              <c:size val="8"/>
              <c:spPr>
                <a:solidFill>
                  <a:srgbClr val="C369A9"/>
                </a:solidFill>
                <a:ln w="57150">
                  <a:solidFill>
                    <a:srgbClr val="C369A9"/>
                  </a:solidFill>
                </a:ln>
                <a:effectLst/>
              </c:spPr>
            </c:marker>
            <c:bubble3D val="0"/>
            <c:extLst>
              <c:ext xmlns:c16="http://schemas.microsoft.com/office/drawing/2014/chart" uri="{C3380CC4-5D6E-409C-BE32-E72D297353CC}">
                <c16:uniqueId val="{00000002-342F-40C3-AB95-5707DF9F63BA}"/>
              </c:ext>
            </c:extLst>
          </c:dPt>
          <c:errBars>
            <c:errDir val="y"/>
            <c:errBarType val="both"/>
            <c:errValType val="cust"/>
            <c:noEndCap val="0"/>
            <c:plus>
              <c:numRef>
                <c:f>Sheet1!$L$4:$L$5</c:f>
                <c:numCache>
                  <c:formatCode>General</c:formatCode>
                  <c:ptCount val="2"/>
                  <c:pt idx="0">
                    <c:v>0</c:v>
                  </c:pt>
                  <c:pt idx="1">
                    <c:v>0.79999999999999993</c:v>
                  </c:pt>
                </c:numCache>
              </c:numRef>
            </c:plus>
            <c:minus>
              <c:numRef>
                <c:f>Sheet1!$M$4:$M$5</c:f>
                <c:numCache>
                  <c:formatCode>General</c:formatCode>
                  <c:ptCount val="2"/>
                  <c:pt idx="0">
                    <c:v>0</c:v>
                  </c:pt>
                  <c:pt idx="1">
                    <c:v>0.7</c:v>
                  </c:pt>
                </c:numCache>
              </c:numRef>
            </c:minus>
            <c:spPr>
              <a:noFill/>
              <a:ln w="25400" cap="flat" cmpd="sng" algn="ctr">
                <a:solidFill>
                  <a:srgbClr val="C369A9"/>
                </a:solidFill>
                <a:round/>
              </a:ln>
              <a:effectLst/>
            </c:spPr>
          </c:errBars>
          <c:cat>
            <c:numRef>
              <c:f>Sheet1!$A$4:$A$5</c:f>
              <c:numCache>
                <c:formatCode>General</c:formatCode>
                <c:ptCount val="2"/>
                <c:pt idx="0">
                  <c:v>0</c:v>
                </c:pt>
                <c:pt idx="1">
                  <c:v>12</c:v>
                </c:pt>
              </c:numCache>
            </c:numRef>
          </c:cat>
          <c:val>
            <c:numRef>
              <c:f>Sheet1!$C$4:$C$5</c:f>
              <c:numCache>
                <c:formatCode>General</c:formatCode>
                <c:ptCount val="2"/>
                <c:pt idx="0">
                  <c:v>0</c:v>
                </c:pt>
                <c:pt idx="1">
                  <c:v>0.9</c:v>
                </c:pt>
              </c:numCache>
            </c:numRef>
          </c:val>
          <c:smooth val="0"/>
          <c:extLst>
            <c:ext xmlns:c16="http://schemas.microsoft.com/office/drawing/2014/chart" uri="{C3380CC4-5D6E-409C-BE32-E72D297353CC}">
              <c16:uniqueId val="{00000003-342F-40C3-AB95-5707DF9F63BA}"/>
            </c:ext>
          </c:extLst>
        </c:ser>
        <c:dLbls>
          <c:showLegendKey val="0"/>
          <c:showVal val="0"/>
          <c:showCatName val="0"/>
          <c:showSerName val="0"/>
          <c:showPercent val="0"/>
          <c:showBubbleSize val="0"/>
        </c:dLbls>
        <c:marker val="1"/>
        <c:smooth val="0"/>
        <c:axId val="424313816"/>
        <c:axId val="424310680"/>
      </c:lineChart>
      <c:dateAx>
        <c:axId val="424313816"/>
        <c:scaling>
          <c:orientation val="minMax"/>
        </c:scaling>
        <c:delete val="0"/>
        <c:axPos val="b"/>
        <c:numFmt formatCode="General" sourceLinked="1"/>
        <c:majorTickMark val="none"/>
        <c:minorTickMark val="none"/>
        <c:tickLblPos val="none"/>
        <c:spPr>
          <a:solidFill>
            <a:schemeClr val="tx1"/>
          </a:solidFill>
          <a:ln w="9525" cap="flat" cmpd="sng" algn="ctr">
            <a:solidFill>
              <a:schemeClr val="tx1">
                <a:lumMod val="15000"/>
                <a:lumOff val="85000"/>
              </a:schemeClr>
            </a:solidFill>
            <a:prstDash val="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4310680"/>
        <c:crosses val="autoZero"/>
        <c:auto val="0"/>
        <c:lblOffset val="100"/>
        <c:baseTimeUnit val="days"/>
        <c:majorUnit val="12"/>
        <c:majorTimeUnit val="days"/>
      </c:dateAx>
      <c:valAx>
        <c:axId val="424310680"/>
        <c:scaling>
          <c:orientation val="minMax"/>
          <c:max val="2.5"/>
        </c:scaling>
        <c:delete val="0"/>
        <c:axPos val="l"/>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424313816"/>
        <c:crossesAt val="0"/>
        <c:crossBetween val="between"/>
      </c:valAx>
      <c:spPr>
        <a:solidFill>
          <a:srgbClr val="FFFFFF">
            <a:lumMod val="95000"/>
          </a:srgbClr>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2369226022951861E-2"/>
          <c:y val="3.8451722230355354E-2"/>
          <c:w val="0.88685769916964741"/>
          <c:h val="0.86715500008421043"/>
        </c:manualLayout>
      </c:layout>
      <c:barChart>
        <c:barDir val="col"/>
        <c:grouping val="clustered"/>
        <c:varyColors val="0"/>
        <c:ser>
          <c:idx val="0"/>
          <c:order val="0"/>
          <c:tx>
            <c:strRef>
              <c:f>Sheet1!$B$1</c:f>
              <c:strCache>
                <c:ptCount val="1"/>
                <c:pt idx="0">
                  <c:v>Series 1</c:v>
                </c:pt>
              </c:strCache>
            </c:strRef>
          </c:tx>
          <c:spPr>
            <a:solidFill>
              <a:srgbClr val="947F95"/>
            </a:solidFill>
            <a:ln>
              <a:noFill/>
            </a:ln>
            <a:effectLst/>
          </c:spPr>
          <c:invertIfNegative val="0"/>
          <c:cat>
            <c:strRef>
              <c:f>Sheet1!$A$2:$A$4</c:f>
              <c:strCache>
                <c:ptCount val="3"/>
                <c:pt idx="0">
                  <c:v>1 year</c:v>
                </c:pt>
                <c:pt idx="1">
                  <c:v>2 years</c:v>
                </c:pt>
                <c:pt idx="2">
                  <c:v>9 years</c:v>
                </c:pt>
              </c:strCache>
            </c:strRef>
          </c:cat>
          <c:val>
            <c:numRef>
              <c:f>Sheet1!$B$2:$B$4</c:f>
              <c:numCache>
                <c:formatCode>General</c:formatCode>
                <c:ptCount val="3"/>
                <c:pt idx="0">
                  <c:v>63</c:v>
                </c:pt>
                <c:pt idx="1">
                  <c:v>46</c:v>
                </c:pt>
                <c:pt idx="2">
                  <c:v>12</c:v>
                </c:pt>
              </c:numCache>
            </c:numRef>
          </c:val>
          <c:extLst>
            <c:ext xmlns:c16="http://schemas.microsoft.com/office/drawing/2014/chart" uri="{C3380CC4-5D6E-409C-BE32-E72D297353CC}">
              <c16:uniqueId val="{00000000-3CCD-4AB0-A14B-7395B2D3E2E4}"/>
            </c:ext>
          </c:extLst>
        </c:ser>
        <c:dLbls>
          <c:showLegendKey val="0"/>
          <c:showVal val="0"/>
          <c:showCatName val="0"/>
          <c:showSerName val="0"/>
          <c:showPercent val="0"/>
          <c:showBubbleSize val="0"/>
        </c:dLbls>
        <c:gapWidth val="112"/>
        <c:overlap val="-27"/>
        <c:axId val="476468048"/>
        <c:axId val="476469224"/>
      </c:barChart>
      <c:catAx>
        <c:axId val="476468048"/>
        <c:scaling>
          <c:orientation val="minMax"/>
        </c:scaling>
        <c:delete val="0"/>
        <c:axPos val="b"/>
        <c:numFmt formatCode="General" sourceLinked="1"/>
        <c:majorTickMark val="out"/>
        <c:minorTickMark val="none"/>
        <c:tickLblPos val="nextTo"/>
        <c:spPr>
          <a:ln>
            <a:solidFill>
              <a:srgbClr val="947F95"/>
            </a:solidFill>
          </a:ln>
        </c:spPr>
        <c:txPr>
          <a:bodyPr/>
          <a:lstStyle/>
          <a:p>
            <a:pPr>
              <a:defRPr sz="1200" b="1">
                <a:solidFill>
                  <a:schemeClr val="tx1">
                    <a:lumMod val="75000"/>
                    <a:lumOff val="25000"/>
                  </a:schemeClr>
                </a:solidFill>
                <a:latin typeface="Arial Narrow" panose="020B0606020202030204" pitchFamily="34" charset="0"/>
              </a:defRPr>
            </a:pPr>
            <a:endParaRPr lang="en-US"/>
          </a:p>
        </c:txPr>
        <c:crossAx val="476469224"/>
        <c:crosses val="autoZero"/>
        <c:auto val="1"/>
        <c:lblAlgn val="ctr"/>
        <c:lblOffset val="100"/>
        <c:noMultiLvlLbl val="0"/>
      </c:catAx>
      <c:valAx>
        <c:axId val="476469224"/>
        <c:scaling>
          <c:orientation val="minMax"/>
        </c:scaling>
        <c:delete val="0"/>
        <c:axPos val="l"/>
        <c:numFmt formatCode="General" sourceLinked="1"/>
        <c:majorTickMark val="out"/>
        <c:minorTickMark val="none"/>
        <c:tickLblPos val="nextTo"/>
        <c:spPr>
          <a:noFill/>
          <a:ln>
            <a:solidFill>
              <a:srgbClr val="947F95"/>
            </a:solidFill>
          </a:ln>
          <a:effectLst/>
        </c:spPr>
        <c:txPr>
          <a:bodyPr rot="-60000000" spcFirstLastPara="1" vertOverflow="ellipsis" vert="horz" wrap="square" anchor="ctr" anchorCtr="1"/>
          <a:lstStyle/>
          <a:p>
            <a:pPr>
              <a:defRPr sz="1100"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4764680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gradFill rotWithShape="0">
          <a:gsLst>
            <a:gs pos="0">
              <a:srgbClr val="E9EEF7"/>
            </a:gs>
            <a:gs pos="50000">
              <a:srgbClr val="C4D0E9"/>
            </a:gs>
            <a:gs pos="100000">
              <a:srgbClr val="7693CC"/>
            </a:gs>
          </a:gsLst>
        </a:gradFill>
      </dgm:spPr>
      <dgm:t>
        <a:bodyPr/>
        <a:lstStyle/>
        <a:p>
          <a:r>
            <a:rPr lang="en-CA" sz="2800" b="1" dirty="0">
              <a:solidFill>
                <a:schemeClr val="tx1">
                  <a:lumMod val="75000"/>
                  <a:lumOff val="25000"/>
                </a:schemeClr>
              </a:solidFill>
              <a:latin typeface="Arial Narrow" panose="020B0606020202030204" pitchFamily="34" charset="0"/>
            </a:rPr>
            <a:t>Input</a:t>
          </a:r>
          <a:r>
            <a:rPr kumimoji="0" lang="en-US" sz="2800" b="0" i="0" u="none" strike="noStrike"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dirty="0">
            <a:solidFill>
              <a:schemeClr val="tx1">
                <a:lumMod val="75000"/>
                <a:lumOff val="25000"/>
              </a:schemeClr>
            </a:solidFill>
            <a:latin typeface="Arial Narrow" panose="020B0606020202030204" pitchFamily="34" charset="0"/>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8A87C0B1-A174-4DF8-B994-BD7EA59F73FB}" type="presOf" srcId="{CD869911-5B53-4451-B833-9570F97650DB}" destId="{2341041E-D429-435B-9912-CB7C29C59957}" srcOrd="0" destOrd="0" presId="urn:microsoft.com/office/officeart/2005/8/layout/chevron1"/>
    <dgm:cxn modelId="{291FE4DE-C01E-48B5-BBB1-8BC9FC71AFEC}" type="presOf" srcId="{31CD7E1F-8986-485F-B6A2-D2F579006522}" destId="{0788F894-344F-4ABA-A82F-311642669B18}" srcOrd="0" destOrd="0" presId="urn:microsoft.com/office/officeart/2005/8/layout/chevron1"/>
    <dgm:cxn modelId="{062830E7-4911-4405-A74F-41837E336C93}"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gradFill rotWithShape="0">
          <a:gsLst>
            <a:gs pos="0">
              <a:srgbClr val="E9EEF7"/>
            </a:gs>
            <a:gs pos="50000">
              <a:srgbClr val="C4D0E9"/>
            </a:gs>
            <a:gs pos="100000">
              <a:srgbClr val="7693CC"/>
            </a:gs>
          </a:gsLst>
        </a:gradFill>
      </dgm:spPr>
      <dgm:t>
        <a:bodyPr/>
        <a:lstStyle/>
        <a:p>
          <a:r>
            <a:rPr kumimoji="0" lang="en-US" sz="2800" b="1" i="0" u="none" strike="noStrike" cap="none" spc="0" normalizeH="0" baseline="0" noProof="0" dirty="0">
              <a:ln>
                <a:noFill/>
              </a:ln>
              <a:solidFill>
                <a:schemeClr val="tx1">
                  <a:lumMod val="75000"/>
                  <a:lumOff val="25000"/>
                </a:schemeClr>
              </a:solidFill>
              <a:effectLst/>
              <a:uLnTx/>
              <a:uFillTx/>
              <a:latin typeface="Arial Narrow" panose="020B0606020202030204" pitchFamily="34" charset="0"/>
              <a:ea typeface="+mn-ea"/>
              <a:cs typeface="+mn-cs"/>
            </a:rPr>
            <a:t>Calculator</a:t>
          </a:r>
          <a:r>
            <a:rPr kumimoji="0" lang="en-US" sz="2800" b="0" i="0" u="none" strike="noStrike"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dirty="0">
            <a:solidFill>
              <a:schemeClr val="tx1">
                <a:lumMod val="75000"/>
                <a:lumOff val="25000"/>
              </a:schemeClr>
            </a:solidFill>
            <a:latin typeface="Arial Narrow" panose="020B0606020202030204" pitchFamily="34" charset="0"/>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custLinFactNeighborX="-403">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8A87C0B1-A174-4DF8-B994-BD7EA59F73FB}" type="presOf" srcId="{CD869911-5B53-4451-B833-9570F97650DB}" destId="{2341041E-D429-435B-9912-CB7C29C59957}" srcOrd="0" destOrd="0" presId="urn:microsoft.com/office/officeart/2005/8/layout/chevron1"/>
    <dgm:cxn modelId="{291FE4DE-C01E-48B5-BBB1-8BC9FC71AFEC}" type="presOf" srcId="{31CD7E1F-8986-485F-B6A2-D2F579006522}" destId="{0788F894-344F-4ABA-A82F-311642669B18}" srcOrd="0" destOrd="0" presId="urn:microsoft.com/office/officeart/2005/8/layout/chevron1"/>
    <dgm:cxn modelId="{062830E7-4911-4405-A74F-41837E336C93}"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gradFill rotWithShape="0">
          <a:gsLst>
            <a:gs pos="0">
              <a:srgbClr val="E9EEF7"/>
            </a:gs>
            <a:gs pos="50000">
              <a:srgbClr val="C4D0E9"/>
            </a:gs>
            <a:gs pos="100000">
              <a:srgbClr val="7693CC"/>
            </a:gs>
          </a:gsLst>
        </a:gradFill>
      </dgm:spPr>
      <dgm:t>
        <a:bodyPr/>
        <a:lstStyle/>
        <a:p>
          <a:r>
            <a:rPr lang="en-CA" sz="2800" b="1" dirty="0">
              <a:solidFill>
                <a:schemeClr val="tx1">
                  <a:lumMod val="75000"/>
                  <a:lumOff val="25000"/>
                </a:schemeClr>
              </a:solidFill>
              <a:latin typeface="Arial Narrow" panose="020B0606020202030204" pitchFamily="34" charset="0"/>
            </a:rPr>
            <a:t>Output</a:t>
          </a:r>
          <a:r>
            <a:rPr kumimoji="0" lang="en-US" sz="2800" b="0" i="0" u="none" strike="noStrike"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dirty="0">
            <a:solidFill>
              <a:schemeClr val="tx1">
                <a:lumMod val="75000"/>
                <a:lumOff val="25000"/>
              </a:schemeClr>
            </a:solidFill>
            <a:latin typeface="Arial Narrow" panose="020B0606020202030204" pitchFamily="34" charset="0"/>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8A87C0B1-A174-4DF8-B994-BD7EA59F73FB}" type="presOf" srcId="{CD869911-5B53-4451-B833-9570F97650DB}" destId="{2341041E-D429-435B-9912-CB7C29C59957}" srcOrd="0" destOrd="0" presId="urn:microsoft.com/office/officeart/2005/8/layout/chevron1"/>
    <dgm:cxn modelId="{291FE4DE-C01E-48B5-BBB1-8BC9FC71AFEC}" type="presOf" srcId="{31CD7E1F-8986-485F-B6A2-D2F579006522}" destId="{0788F894-344F-4ABA-A82F-311642669B18}" srcOrd="0" destOrd="0" presId="urn:microsoft.com/office/officeart/2005/8/layout/chevron1"/>
    <dgm:cxn modelId="{062830E7-4911-4405-A74F-41837E336C93}"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gradFill rotWithShape="0">
          <a:gsLst>
            <a:gs pos="0">
              <a:srgbClr val="E9EEF7"/>
            </a:gs>
            <a:gs pos="50000">
              <a:srgbClr val="C4D0E9"/>
            </a:gs>
            <a:gs pos="100000">
              <a:srgbClr val="7693CC"/>
            </a:gs>
          </a:gsLst>
        </a:gradFill>
      </dgm:spPr>
      <dgm:t>
        <a:bodyPr/>
        <a:lstStyle/>
        <a:p>
          <a:r>
            <a:rPr lang="en-CA" sz="2800" b="1" dirty="0">
              <a:solidFill>
                <a:schemeClr val="tx1">
                  <a:lumMod val="75000"/>
                  <a:lumOff val="25000"/>
                </a:schemeClr>
              </a:solidFill>
              <a:latin typeface="Arial Narrow" panose="020B0606020202030204" pitchFamily="34" charset="0"/>
            </a:rPr>
            <a:t>Input</a:t>
          </a:r>
          <a:r>
            <a:rPr kumimoji="0" lang="en-US" sz="2800" b="0" i="0" u="none" strike="noStrike"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dirty="0">
            <a:solidFill>
              <a:schemeClr val="tx1">
                <a:lumMod val="75000"/>
                <a:lumOff val="25000"/>
              </a:schemeClr>
            </a:solidFill>
            <a:latin typeface="Arial Narrow" panose="020B0606020202030204" pitchFamily="34" charset="0"/>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8A87C0B1-A174-4DF8-B994-BD7EA59F73FB}" type="presOf" srcId="{CD869911-5B53-4451-B833-9570F97650DB}" destId="{2341041E-D429-435B-9912-CB7C29C59957}" srcOrd="0" destOrd="0" presId="urn:microsoft.com/office/officeart/2005/8/layout/chevron1"/>
    <dgm:cxn modelId="{291FE4DE-C01E-48B5-BBB1-8BC9FC71AFEC}" type="presOf" srcId="{31CD7E1F-8986-485F-B6A2-D2F579006522}" destId="{0788F894-344F-4ABA-A82F-311642669B18}" srcOrd="0" destOrd="0" presId="urn:microsoft.com/office/officeart/2005/8/layout/chevron1"/>
    <dgm:cxn modelId="{062830E7-4911-4405-A74F-41837E336C93}"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gradFill rotWithShape="0">
          <a:gsLst>
            <a:gs pos="0">
              <a:srgbClr val="E9EEF7"/>
            </a:gs>
            <a:gs pos="50000">
              <a:srgbClr val="C4D0E9"/>
            </a:gs>
            <a:gs pos="100000">
              <a:srgbClr val="7693CC"/>
            </a:gs>
          </a:gsLst>
        </a:gradFill>
      </dgm:spPr>
      <dgm:t>
        <a:bodyPr/>
        <a:lstStyle/>
        <a:p>
          <a:r>
            <a:rPr kumimoji="0" lang="en-US" sz="2800" b="1" i="0" u="none" strike="noStrike" cap="none" spc="0" normalizeH="0" baseline="0" noProof="0" dirty="0">
              <a:ln>
                <a:noFill/>
              </a:ln>
              <a:solidFill>
                <a:schemeClr val="tx1">
                  <a:lumMod val="75000"/>
                  <a:lumOff val="25000"/>
                </a:schemeClr>
              </a:solidFill>
              <a:effectLst/>
              <a:uLnTx/>
              <a:uFillTx/>
              <a:latin typeface="Arial Narrow" panose="020B0606020202030204" pitchFamily="34" charset="0"/>
              <a:ea typeface="+mn-ea"/>
              <a:cs typeface="+mn-cs"/>
            </a:rPr>
            <a:t>Calculator</a:t>
          </a:r>
          <a:r>
            <a:rPr kumimoji="0" lang="en-US" sz="2800" b="0" i="0" u="none" strike="noStrike"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dirty="0">
            <a:solidFill>
              <a:schemeClr val="tx1">
                <a:lumMod val="75000"/>
                <a:lumOff val="25000"/>
              </a:schemeClr>
            </a:solidFill>
            <a:latin typeface="Arial Narrow" panose="020B0606020202030204" pitchFamily="34" charset="0"/>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custLinFactNeighborX="-403">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8A87C0B1-A174-4DF8-B994-BD7EA59F73FB}" type="presOf" srcId="{CD869911-5B53-4451-B833-9570F97650DB}" destId="{2341041E-D429-435B-9912-CB7C29C59957}" srcOrd="0" destOrd="0" presId="urn:microsoft.com/office/officeart/2005/8/layout/chevron1"/>
    <dgm:cxn modelId="{291FE4DE-C01E-48B5-BBB1-8BC9FC71AFEC}" type="presOf" srcId="{31CD7E1F-8986-485F-B6A2-D2F579006522}" destId="{0788F894-344F-4ABA-A82F-311642669B18}" srcOrd="0" destOrd="0" presId="urn:microsoft.com/office/officeart/2005/8/layout/chevron1"/>
    <dgm:cxn modelId="{062830E7-4911-4405-A74F-41837E336C93}"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CD7E1F-8986-485F-B6A2-D2F579006522}" type="doc">
      <dgm:prSet loTypeId="urn:microsoft.com/office/officeart/2005/8/layout/chevron1" loCatId="process" qsTypeId="urn:microsoft.com/office/officeart/2005/8/quickstyle/simple5" qsCatId="simple" csTypeId="urn:microsoft.com/office/officeart/2005/8/colors/accent5_2" csCatId="accent5" phldr="1"/>
      <dgm:spPr/>
    </dgm:pt>
    <dgm:pt modelId="{CD869911-5B53-4451-B833-9570F97650DB}">
      <dgm:prSet phldrT="[Text]" custT="1"/>
      <dgm:spPr>
        <a:gradFill rotWithShape="0">
          <a:gsLst>
            <a:gs pos="0">
              <a:srgbClr val="E9EEF7"/>
            </a:gs>
            <a:gs pos="50000">
              <a:srgbClr val="C4D0E9"/>
            </a:gs>
            <a:gs pos="100000">
              <a:srgbClr val="7693CC"/>
            </a:gs>
          </a:gsLst>
        </a:gradFill>
      </dgm:spPr>
      <dgm:t>
        <a:bodyPr/>
        <a:lstStyle/>
        <a:p>
          <a:r>
            <a:rPr lang="en-CA" sz="2800" b="1" dirty="0">
              <a:solidFill>
                <a:schemeClr val="tx1">
                  <a:lumMod val="75000"/>
                  <a:lumOff val="25000"/>
                </a:schemeClr>
              </a:solidFill>
              <a:latin typeface="Arial Narrow" panose="020B0606020202030204" pitchFamily="34" charset="0"/>
            </a:rPr>
            <a:t>Output</a:t>
          </a:r>
          <a:r>
            <a:rPr kumimoji="0" lang="en-US" sz="2800" b="0" i="0" u="none" strike="noStrike"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dirty="0">
            <a:solidFill>
              <a:schemeClr val="tx1">
                <a:lumMod val="75000"/>
                <a:lumOff val="25000"/>
              </a:schemeClr>
            </a:solidFill>
            <a:latin typeface="Arial Narrow" panose="020B0606020202030204" pitchFamily="34" charset="0"/>
          </a:endParaRPr>
        </a:p>
      </dgm:t>
    </dgm:pt>
    <dgm:pt modelId="{9F8E0C45-BFE4-4EDC-B4FA-90F1F4B7DF6D}" type="parTrans" cxnId="{D72AF42D-7EB0-42FF-8E94-DBEE33E2BE8B}">
      <dgm:prSet/>
      <dgm:spPr/>
      <dgm:t>
        <a:bodyPr/>
        <a:lstStyle/>
        <a:p>
          <a:endParaRPr lang="en-US"/>
        </a:p>
      </dgm:t>
    </dgm:pt>
    <dgm:pt modelId="{3662BBAB-EB4D-4163-A24A-B76D9A6E0DE0}" type="sibTrans" cxnId="{D72AF42D-7EB0-42FF-8E94-DBEE33E2BE8B}">
      <dgm:prSet/>
      <dgm:spPr/>
      <dgm:t>
        <a:bodyPr/>
        <a:lstStyle/>
        <a:p>
          <a:endParaRPr lang="en-US"/>
        </a:p>
      </dgm:t>
    </dgm:pt>
    <dgm:pt modelId="{0788F894-344F-4ABA-A82F-311642669B18}" type="pres">
      <dgm:prSet presAssocID="{31CD7E1F-8986-485F-B6A2-D2F579006522}" presName="Name0" presStyleCnt="0">
        <dgm:presLayoutVars>
          <dgm:dir/>
          <dgm:animLvl val="lvl"/>
          <dgm:resizeHandles val="exact"/>
        </dgm:presLayoutVars>
      </dgm:prSet>
      <dgm:spPr/>
    </dgm:pt>
    <dgm:pt modelId="{2341041E-D429-435B-9912-CB7C29C59957}" type="pres">
      <dgm:prSet presAssocID="{CD869911-5B53-4451-B833-9570F97650DB}" presName="parTxOnly" presStyleLbl="node1" presStyleIdx="0" presStyleCnt="1">
        <dgm:presLayoutVars>
          <dgm:chMax val="0"/>
          <dgm:chPref val="0"/>
          <dgm:bulletEnabled val="1"/>
        </dgm:presLayoutVars>
      </dgm:prSet>
      <dgm:spPr/>
    </dgm:pt>
  </dgm:ptLst>
  <dgm:cxnLst>
    <dgm:cxn modelId="{D72AF42D-7EB0-42FF-8E94-DBEE33E2BE8B}" srcId="{31CD7E1F-8986-485F-B6A2-D2F579006522}" destId="{CD869911-5B53-4451-B833-9570F97650DB}" srcOrd="0" destOrd="0" parTransId="{9F8E0C45-BFE4-4EDC-B4FA-90F1F4B7DF6D}" sibTransId="{3662BBAB-EB4D-4163-A24A-B76D9A6E0DE0}"/>
    <dgm:cxn modelId="{8A87C0B1-A174-4DF8-B994-BD7EA59F73FB}" type="presOf" srcId="{CD869911-5B53-4451-B833-9570F97650DB}" destId="{2341041E-D429-435B-9912-CB7C29C59957}" srcOrd="0" destOrd="0" presId="urn:microsoft.com/office/officeart/2005/8/layout/chevron1"/>
    <dgm:cxn modelId="{291FE4DE-C01E-48B5-BBB1-8BC9FC71AFEC}" type="presOf" srcId="{31CD7E1F-8986-485F-B6A2-D2F579006522}" destId="{0788F894-344F-4ABA-A82F-311642669B18}" srcOrd="0" destOrd="0" presId="urn:microsoft.com/office/officeart/2005/8/layout/chevron1"/>
    <dgm:cxn modelId="{062830E7-4911-4405-A74F-41837E336C93}" type="presParOf" srcId="{0788F894-344F-4ABA-A82F-311642669B18}" destId="{2341041E-D429-435B-9912-CB7C29C59957}" srcOrd="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234" y="0"/>
          <a:ext cx="2524832" cy="541315"/>
        </a:xfrm>
        <a:prstGeom prst="chevron">
          <a:avLst/>
        </a:prstGeom>
        <a:gradFill rotWithShape="0">
          <a:gsLst>
            <a:gs pos="0">
              <a:srgbClr val="E9EEF7"/>
            </a:gs>
            <a:gs pos="50000">
              <a:srgbClr val="C4D0E9"/>
            </a:gs>
            <a:gs pos="100000">
              <a:srgbClr val="7693CC"/>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chemeClr val="tx1">
                  <a:lumMod val="75000"/>
                  <a:lumOff val="25000"/>
                </a:schemeClr>
              </a:solidFill>
              <a:latin typeface="Arial Narrow" panose="020B0606020202030204" pitchFamily="34" charset="0"/>
            </a:rPr>
            <a:t>Input</a:t>
          </a:r>
          <a:r>
            <a:rPr kumimoji="0" lang="en-US" sz="2800" b="0"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kern="1200" dirty="0">
            <a:solidFill>
              <a:schemeClr val="tx1">
                <a:lumMod val="75000"/>
                <a:lumOff val="25000"/>
              </a:schemeClr>
            </a:solidFill>
            <a:latin typeface="Arial Narrow" panose="020B0606020202030204" pitchFamily="34" charset="0"/>
          </a:endParaRPr>
        </a:p>
      </dsp:txBody>
      <dsp:txXfrm>
        <a:off x="271892" y="0"/>
        <a:ext cx="1983517" cy="541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0" y="0"/>
          <a:ext cx="3661483" cy="541315"/>
        </a:xfrm>
        <a:prstGeom prst="chevron">
          <a:avLst/>
        </a:prstGeom>
        <a:gradFill rotWithShape="0">
          <a:gsLst>
            <a:gs pos="0">
              <a:srgbClr val="E9EEF7"/>
            </a:gs>
            <a:gs pos="50000">
              <a:srgbClr val="C4D0E9"/>
            </a:gs>
            <a:gs pos="100000">
              <a:srgbClr val="7693CC"/>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0" lang="en-US" sz="28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a typeface="+mn-ea"/>
              <a:cs typeface="+mn-cs"/>
            </a:rPr>
            <a:t>Calculator</a:t>
          </a:r>
          <a:r>
            <a:rPr kumimoji="0" lang="en-US" sz="2800" b="0"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kern="1200" dirty="0">
            <a:solidFill>
              <a:schemeClr val="tx1">
                <a:lumMod val="75000"/>
                <a:lumOff val="25000"/>
              </a:schemeClr>
            </a:solidFill>
            <a:latin typeface="Arial Narrow" panose="020B0606020202030204" pitchFamily="34" charset="0"/>
          </a:endParaRPr>
        </a:p>
      </dsp:txBody>
      <dsp:txXfrm>
        <a:off x="270658" y="0"/>
        <a:ext cx="3120168" cy="5413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324" y="0"/>
          <a:ext cx="2709246" cy="541315"/>
        </a:xfrm>
        <a:prstGeom prst="chevron">
          <a:avLst/>
        </a:prstGeom>
        <a:gradFill rotWithShape="0">
          <a:gsLst>
            <a:gs pos="0">
              <a:srgbClr val="E9EEF7"/>
            </a:gs>
            <a:gs pos="50000">
              <a:srgbClr val="C4D0E9"/>
            </a:gs>
            <a:gs pos="100000">
              <a:srgbClr val="7693CC"/>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chemeClr val="tx1">
                  <a:lumMod val="75000"/>
                  <a:lumOff val="25000"/>
                </a:schemeClr>
              </a:solidFill>
              <a:latin typeface="Arial Narrow" panose="020B0606020202030204" pitchFamily="34" charset="0"/>
            </a:rPr>
            <a:t>Output</a:t>
          </a:r>
          <a:r>
            <a:rPr kumimoji="0" lang="en-US" sz="2800" b="0"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kern="1200" dirty="0">
            <a:solidFill>
              <a:schemeClr val="tx1">
                <a:lumMod val="75000"/>
                <a:lumOff val="25000"/>
              </a:schemeClr>
            </a:solidFill>
            <a:latin typeface="Arial Narrow" panose="020B0606020202030204" pitchFamily="34" charset="0"/>
          </a:endParaRPr>
        </a:p>
      </dsp:txBody>
      <dsp:txXfrm>
        <a:off x="271982" y="0"/>
        <a:ext cx="2167931" cy="5413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234" y="0"/>
          <a:ext cx="2524832" cy="541315"/>
        </a:xfrm>
        <a:prstGeom prst="chevron">
          <a:avLst/>
        </a:prstGeom>
        <a:gradFill rotWithShape="0">
          <a:gsLst>
            <a:gs pos="0">
              <a:srgbClr val="E9EEF7"/>
            </a:gs>
            <a:gs pos="50000">
              <a:srgbClr val="C4D0E9"/>
            </a:gs>
            <a:gs pos="100000">
              <a:srgbClr val="7693CC"/>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chemeClr val="tx1">
                  <a:lumMod val="75000"/>
                  <a:lumOff val="25000"/>
                </a:schemeClr>
              </a:solidFill>
              <a:latin typeface="Arial Narrow" panose="020B0606020202030204" pitchFamily="34" charset="0"/>
            </a:rPr>
            <a:t>Input</a:t>
          </a:r>
          <a:r>
            <a:rPr kumimoji="0" lang="en-US" sz="2800" b="0"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kern="1200" dirty="0">
            <a:solidFill>
              <a:schemeClr val="tx1">
                <a:lumMod val="75000"/>
                <a:lumOff val="25000"/>
              </a:schemeClr>
            </a:solidFill>
            <a:latin typeface="Arial Narrow" panose="020B0606020202030204" pitchFamily="34" charset="0"/>
          </a:endParaRPr>
        </a:p>
      </dsp:txBody>
      <dsp:txXfrm>
        <a:off x="271892" y="0"/>
        <a:ext cx="1983517" cy="5413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0" y="0"/>
          <a:ext cx="3661483" cy="541315"/>
        </a:xfrm>
        <a:prstGeom prst="chevron">
          <a:avLst/>
        </a:prstGeom>
        <a:gradFill rotWithShape="0">
          <a:gsLst>
            <a:gs pos="0">
              <a:srgbClr val="E9EEF7"/>
            </a:gs>
            <a:gs pos="50000">
              <a:srgbClr val="C4D0E9"/>
            </a:gs>
            <a:gs pos="100000">
              <a:srgbClr val="7693CC"/>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kumimoji="0" lang="en-US" sz="28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a typeface="+mn-ea"/>
              <a:cs typeface="+mn-cs"/>
            </a:rPr>
            <a:t>Calculator</a:t>
          </a:r>
          <a:r>
            <a:rPr kumimoji="0" lang="en-US" sz="2800" b="0"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kern="1200" dirty="0">
            <a:solidFill>
              <a:schemeClr val="tx1">
                <a:lumMod val="75000"/>
                <a:lumOff val="25000"/>
              </a:schemeClr>
            </a:solidFill>
            <a:latin typeface="Arial Narrow" panose="020B0606020202030204" pitchFamily="34" charset="0"/>
          </a:endParaRPr>
        </a:p>
      </dsp:txBody>
      <dsp:txXfrm>
        <a:off x="270658" y="0"/>
        <a:ext cx="3120168" cy="5413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1041E-D429-435B-9912-CB7C29C59957}">
      <dsp:nvSpPr>
        <dsp:cNvPr id="0" name=""/>
        <dsp:cNvSpPr/>
      </dsp:nvSpPr>
      <dsp:spPr>
        <a:xfrm>
          <a:off x="1324" y="0"/>
          <a:ext cx="2709246" cy="541315"/>
        </a:xfrm>
        <a:prstGeom prst="chevron">
          <a:avLst/>
        </a:prstGeom>
        <a:gradFill rotWithShape="0">
          <a:gsLst>
            <a:gs pos="0">
              <a:srgbClr val="E9EEF7"/>
            </a:gs>
            <a:gs pos="50000">
              <a:srgbClr val="C4D0E9"/>
            </a:gs>
            <a:gs pos="100000">
              <a:srgbClr val="7693CC"/>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CA" sz="2800" b="1" kern="1200" dirty="0">
              <a:solidFill>
                <a:schemeClr val="tx1">
                  <a:lumMod val="75000"/>
                  <a:lumOff val="25000"/>
                </a:schemeClr>
              </a:solidFill>
              <a:latin typeface="Arial Narrow" panose="020B0606020202030204" pitchFamily="34" charset="0"/>
            </a:rPr>
            <a:t>Output</a:t>
          </a:r>
          <a:r>
            <a:rPr kumimoji="0" lang="en-US" sz="2800" b="0" i="0" u="none" strike="noStrike" kern="1200" cap="none" spc="0" normalizeH="0" baseline="30000" noProof="0" dirty="0">
              <a:ln>
                <a:noFill/>
              </a:ln>
              <a:solidFill>
                <a:schemeClr val="tx1">
                  <a:lumMod val="75000"/>
                  <a:lumOff val="25000"/>
                </a:schemeClr>
              </a:solidFill>
              <a:effectLst/>
              <a:uLnTx/>
              <a:uFillTx/>
              <a:latin typeface="Arial Narrow" panose="020B0606020202030204" pitchFamily="34" charset="0"/>
              <a:ea typeface="+mn-ea"/>
              <a:cs typeface="+mn-cs"/>
            </a:rPr>
            <a:t>1</a:t>
          </a:r>
          <a:endParaRPr lang="en-US" sz="2800" b="1" kern="1200" dirty="0">
            <a:solidFill>
              <a:schemeClr val="tx1">
                <a:lumMod val="75000"/>
                <a:lumOff val="25000"/>
              </a:schemeClr>
            </a:solidFill>
            <a:latin typeface="Arial Narrow" panose="020B0606020202030204" pitchFamily="34" charset="0"/>
          </a:endParaRPr>
        </a:p>
      </dsp:txBody>
      <dsp:txXfrm>
        <a:off x="271982" y="0"/>
        <a:ext cx="2167931" cy="5413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0.32609</cdr:x>
      <cdr:y>0.59677</cdr:y>
    </cdr:from>
    <cdr:to>
      <cdr:x>0.54573</cdr:x>
      <cdr:y>0.71954</cdr:y>
    </cdr:to>
    <cdr:sp macro="" textlink="">
      <cdr:nvSpPr>
        <cdr:cNvPr id="2" name="TextBox 1"/>
        <cdr:cNvSpPr txBox="1"/>
      </cdr:nvSpPr>
      <cdr:spPr>
        <a:xfrm xmlns:a="http://schemas.openxmlformats.org/drawingml/2006/main">
          <a:off x="1775880" y="2244127"/>
          <a:ext cx="1196161" cy="461665"/>
        </a:xfrm>
        <a:prstGeom xmlns:a="http://schemas.openxmlformats.org/drawingml/2006/main" prst="rect">
          <a:avLst/>
        </a:prstGeom>
      </cdr:spPr>
      <cdr:txBody>
        <a:bodyPr xmlns:a="http://schemas.openxmlformats.org/drawingml/2006/main" wrap="non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CA" sz="1200" dirty="0">
              <a:solidFill>
                <a:schemeClr val="tx1">
                  <a:lumMod val="75000"/>
                  <a:lumOff val="25000"/>
                </a:schemeClr>
              </a:solidFill>
              <a:latin typeface="Arial Narrow" panose="020B0606020202030204" pitchFamily="34" charset="0"/>
            </a:rPr>
            <a:t>P &lt; 0.0001</a:t>
          </a:r>
        </a:p>
        <a:p xmlns:a="http://schemas.openxmlformats.org/drawingml/2006/main">
          <a:r>
            <a:rPr lang="en-CA" sz="1200" dirty="0">
              <a:solidFill>
                <a:schemeClr val="tx1">
                  <a:lumMod val="75000"/>
                  <a:lumOff val="25000"/>
                </a:schemeClr>
              </a:solidFill>
              <a:latin typeface="Arial Narrow" panose="020B0606020202030204" pitchFamily="34" charset="0"/>
            </a:rPr>
            <a:t>(Log –Rank  Test)</a:t>
          </a:r>
        </a:p>
      </cdr:txBody>
    </cdr:sp>
  </cdr:relSizeAnchor>
</c:userShapes>
</file>

<file path=ppt/drawings/drawing2.xml><?xml version="1.0" encoding="utf-8"?>
<c:userShapes xmlns:c="http://schemas.openxmlformats.org/drawingml/2006/chart">
  <cdr:relSizeAnchor xmlns:cdr="http://schemas.openxmlformats.org/drawingml/2006/chartDrawing">
    <cdr:from>
      <cdr:x>0.29374</cdr:x>
      <cdr:y>0.12799</cdr:y>
    </cdr:from>
    <cdr:to>
      <cdr:x>0.61744</cdr:x>
      <cdr:y>0.18256</cdr:y>
    </cdr:to>
    <cdr:sp macro="" textlink="">
      <cdr:nvSpPr>
        <cdr:cNvPr id="4" name="TextBox 1"/>
        <cdr:cNvSpPr txBox="1"/>
      </cdr:nvSpPr>
      <cdr:spPr>
        <a:xfrm xmlns:a="http://schemas.openxmlformats.org/drawingml/2006/main">
          <a:off x="1191352" y="603764"/>
          <a:ext cx="1312877" cy="25741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100" dirty="0">
              <a:latin typeface="Arial Narrow" panose="020B0606020202030204" pitchFamily="34" charset="0"/>
            </a:rPr>
            <a:t>NS</a:t>
          </a:r>
        </a:p>
      </cdr:txBody>
    </cdr:sp>
  </cdr:relSizeAnchor>
  <cdr:relSizeAnchor xmlns:cdr="http://schemas.openxmlformats.org/drawingml/2006/chartDrawing">
    <cdr:from>
      <cdr:x>0.27981</cdr:x>
      <cdr:y>0.17956</cdr:y>
    </cdr:from>
    <cdr:to>
      <cdr:x>0.61485</cdr:x>
      <cdr:y>0.341</cdr:y>
    </cdr:to>
    <cdr:sp macro="" textlink="">
      <cdr:nvSpPr>
        <cdr:cNvPr id="6" name="Freeform 5"/>
        <cdr:cNvSpPr/>
      </cdr:nvSpPr>
      <cdr:spPr>
        <a:xfrm xmlns:a="http://schemas.openxmlformats.org/drawingml/2006/main">
          <a:off x="1134846" y="847029"/>
          <a:ext cx="1358900" cy="761541"/>
        </a:xfrm>
        <a:custGeom xmlns:a="http://schemas.openxmlformats.org/drawingml/2006/main">
          <a:avLst/>
          <a:gdLst>
            <a:gd name="connsiteX0" fmla="*/ 0 w 784860"/>
            <a:gd name="connsiteY0" fmla="*/ 754380 h 754380"/>
            <a:gd name="connsiteX1" fmla="*/ 0 w 784860"/>
            <a:gd name="connsiteY1" fmla="*/ 0 h 754380"/>
            <a:gd name="connsiteX2" fmla="*/ 784860 w 784860"/>
            <a:gd name="connsiteY2" fmla="*/ 0 h 754380"/>
            <a:gd name="connsiteX3" fmla="*/ 784860 w 784860"/>
            <a:gd name="connsiteY3" fmla="*/ 175260 h 754380"/>
          </a:gdLst>
          <a:ahLst/>
          <a:cxnLst>
            <a:cxn ang="0">
              <a:pos x="connsiteX0" y="connsiteY0"/>
            </a:cxn>
            <a:cxn ang="0">
              <a:pos x="connsiteX1" y="connsiteY1"/>
            </a:cxn>
            <a:cxn ang="0">
              <a:pos x="connsiteX2" y="connsiteY2"/>
            </a:cxn>
            <a:cxn ang="0">
              <a:pos x="connsiteX3" y="connsiteY3"/>
            </a:cxn>
          </a:cxnLst>
          <a:rect l="l" t="t" r="r" b="b"/>
          <a:pathLst>
            <a:path w="784860" h="754380">
              <a:moveTo>
                <a:pt x="0" y="754380"/>
              </a:moveTo>
              <a:lnTo>
                <a:pt x="0" y="0"/>
              </a:lnTo>
              <a:lnTo>
                <a:pt x="784860" y="0"/>
              </a:lnTo>
              <a:lnTo>
                <a:pt x="784860" y="175260"/>
              </a:lnTo>
            </a:path>
          </a:pathLst>
        </a:custGeom>
        <a:noFill xmlns:a="http://schemas.openxmlformats.org/drawingml/2006/main"/>
        <a:ln xmlns:a="http://schemas.openxmlformats.org/drawingml/2006/main">
          <a:solidFill>
            <a:schemeClr val="tx1"/>
          </a:solidFil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0.21208</cdr:x>
      <cdr:y>0.83665</cdr:y>
    </cdr:from>
    <cdr:to>
      <cdr:x>0.33902</cdr:x>
      <cdr:y>0.94615</cdr:y>
    </cdr:to>
    <cdr:sp macro="" textlink="">
      <cdr:nvSpPr>
        <cdr:cNvPr id="7" name="TextBox 1"/>
        <cdr:cNvSpPr txBox="1"/>
      </cdr:nvSpPr>
      <cdr:spPr>
        <a:xfrm xmlns:a="http://schemas.openxmlformats.org/drawingml/2006/main">
          <a:off x="860146" y="3946649"/>
          <a:ext cx="514849" cy="516531"/>
        </a:xfrm>
        <a:prstGeom xmlns:a="http://schemas.openxmlformats.org/drawingml/2006/main" prst="rect">
          <a:avLst/>
        </a:prstGeom>
      </cdr:spPr>
      <cdr:txBody>
        <a:bodyPr xmlns:a="http://schemas.openxmlformats.org/drawingml/2006/main" wrap="non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100" dirty="0">
              <a:solidFill>
                <a:schemeClr val="tx1">
                  <a:lumMod val="75000"/>
                  <a:lumOff val="25000"/>
                </a:schemeClr>
              </a:solidFill>
              <a:latin typeface="Arial Narrow" panose="020B0606020202030204" pitchFamily="34" charset="0"/>
            </a:rPr>
            <a:t>Z6P3</a:t>
          </a:r>
        </a:p>
        <a:p xmlns:a="http://schemas.openxmlformats.org/drawingml/2006/main">
          <a:pPr algn="ctr"/>
          <a:endParaRPr lang="en-CA" sz="1100" dirty="0">
            <a:solidFill>
              <a:schemeClr val="tx1">
                <a:lumMod val="75000"/>
                <a:lumOff val="25000"/>
              </a:schemeClr>
            </a:solidFill>
            <a:latin typeface="Arial Narrow" panose="020B0606020202030204" pitchFamily="34" charset="0"/>
          </a:endParaRPr>
        </a:p>
      </cdr:txBody>
    </cdr:sp>
  </cdr:relSizeAnchor>
  <cdr:relSizeAnchor xmlns:cdr="http://schemas.openxmlformats.org/drawingml/2006/chartDrawing">
    <cdr:from>
      <cdr:x>0.56089</cdr:x>
      <cdr:y>0.83665</cdr:y>
    </cdr:from>
    <cdr:to>
      <cdr:x>0.68783</cdr:x>
      <cdr:y>0.94615</cdr:y>
    </cdr:to>
    <cdr:sp macro="" textlink="">
      <cdr:nvSpPr>
        <cdr:cNvPr id="8" name="TextBox 1"/>
        <cdr:cNvSpPr txBox="1"/>
      </cdr:nvSpPr>
      <cdr:spPr>
        <a:xfrm xmlns:a="http://schemas.openxmlformats.org/drawingml/2006/main">
          <a:off x="2274895" y="3946649"/>
          <a:ext cx="514849" cy="516531"/>
        </a:xfrm>
        <a:prstGeom xmlns:a="http://schemas.openxmlformats.org/drawingml/2006/main" prst="rect">
          <a:avLst/>
        </a:prstGeom>
      </cdr:spPr>
      <cdr:txBody>
        <a:bodyPr xmlns:a="http://schemas.openxmlformats.org/drawingml/2006/main" wrap="non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100" dirty="0">
              <a:solidFill>
                <a:schemeClr val="tx1">
                  <a:lumMod val="75000"/>
                  <a:lumOff val="25000"/>
                </a:schemeClr>
              </a:solidFill>
              <a:latin typeface="Arial Narrow" panose="020B0606020202030204" pitchFamily="34" charset="0"/>
            </a:rPr>
            <a:t>Z9</a:t>
          </a:r>
        </a:p>
        <a:p xmlns:a="http://schemas.openxmlformats.org/drawingml/2006/main">
          <a:pPr algn="ctr"/>
          <a:endParaRPr lang="en-CA" sz="1100" dirty="0">
            <a:solidFill>
              <a:schemeClr val="tx1">
                <a:lumMod val="75000"/>
                <a:lumOff val="25000"/>
              </a:schemeClr>
            </a:solidFill>
            <a:latin typeface="Arial Narrow" panose="020B0606020202030204" pitchFamily="34" charset="0"/>
          </a:endParaRPr>
        </a:p>
      </cdr:txBody>
    </cdr:sp>
  </cdr:relSizeAnchor>
  <cdr:relSizeAnchor xmlns:cdr="http://schemas.openxmlformats.org/drawingml/2006/chartDrawing">
    <cdr:from>
      <cdr:x>0.1972</cdr:x>
      <cdr:y>0.78939</cdr:y>
    </cdr:from>
    <cdr:to>
      <cdr:x>0.3832</cdr:x>
      <cdr:y>0.84534</cdr:y>
    </cdr:to>
    <cdr:sp macro="" textlink="">
      <cdr:nvSpPr>
        <cdr:cNvPr id="17" name="TextBox 1"/>
        <cdr:cNvSpPr txBox="1"/>
      </cdr:nvSpPr>
      <cdr:spPr>
        <a:xfrm xmlns:a="http://schemas.openxmlformats.org/drawingml/2006/main">
          <a:off x="799810" y="3723695"/>
          <a:ext cx="754387" cy="26392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400" dirty="0">
              <a:solidFill>
                <a:schemeClr val="tx1"/>
              </a:solidFill>
              <a:latin typeface="Arial Narrow" panose="020B0606020202030204" pitchFamily="34" charset="0"/>
            </a:rPr>
            <a:t>95</a:t>
          </a:r>
        </a:p>
        <a:p xmlns:a="http://schemas.openxmlformats.org/drawingml/2006/main">
          <a:endParaRPr lang="en-CA" sz="1400" dirty="0">
            <a:solidFill>
              <a:schemeClr val="tx1"/>
            </a:solidFill>
            <a:latin typeface="Arial Narrow" panose="020B0606020202030204" pitchFamily="34" charset="0"/>
          </a:endParaRPr>
        </a:p>
      </cdr:txBody>
    </cdr:sp>
  </cdr:relSizeAnchor>
  <cdr:relSizeAnchor xmlns:cdr="http://schemas.openxmlformats.org/drawingml/2006/chartDrawing">
    <cdr:from>
      <cdr:x>0.51633</cdr:x>
      <cdr:y>0.78744</cdr:y>
    </cdr:from>
    <cdr:to>
      <cdr:x>0.69915</cdr:x>
      <cdr:y>0.84339</cdr:y>
    </cdr:to>
    <cdr:sp macro="" textlink="">
      <cdr:nvSpPr>
        <cdr:cNvPr id="18" name="TextBox 1"/>
        <cdr:cNvSpPr txBox="1"/>
      </cdr:nvSpPr>
      <cdr:spPr>
        <a:xfrm xmlns:a="http://schemas.openxmlformats.org/drawingml/2006/main">
          <a:off x="2094172" y="3714495"/>
          <a:ext cx="741489" cy="263926"/>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400" dirty="0">
              <a:solidFill>
                <a:schemeClr val="tx1"/>
              </a:solidFill>
              <a:latin typeface="Arial Narrow" panose="020B0606020202030204" pitchFamily="34" charset="0"/>
            </a:rPr>
            <a:t>95</a:t>
          </a:r>
        </a:p>
      </cdr:txBody>
    </cdr:sp>
  </cdr:relSizeAnchor>
</c:userShapes>
</file>

<file path=ppt/drawings/drawing3.xml><?xml version="1.0" encoding="utf-8"?>
<c:userShapes xmlns:c="http://schemas.openxmlformats.org/drawingml/2006/chart">
  <cdr:relSizeAnchor xmlns:cdr="http://schemas.openxmlformats.org/drawingml/2006/chartDrawing">
    <cdr:from>
      <cdr:x>0.8362</cdr:x>
      <cdr:y>0.13863</cdr:y>
    </cdr:from>
    <cdr:to>
      <cdr:x>0.95227</cdr:x>
      <cdr:y>0.23156</cdr:y>
    </cdr:to>
    <cdr:sp macro="" textlink="">
      <cdr:nvSpPr>
        <cdr:cNvPr id="2" name="TextBox 1"/>
        <cdr:cNvSpPr txBox="1"/>
      </cdr:nvSpPr>
      <cdr:spPr>
        <a:xfrm xmlns:a="http://schemas.openxmlformats.org/drawingml/2006/main">
          <a:off x="3478416" y="596890"/>
          <a:ext cx="482824" cy="400110"/>
        </a:xfrm>
        <a:prstGeom xmlns:a="http://schemas.openxmlformats.org/drawingml/2006/main" prst="rect">
          <a:avLst/>
        </a:prstGeom>
      </cdr:spPr>
      <cdr:txBody>
        <a:bodyPr xmlns:a="http://schemas.openxmlformats.org/drawingml/2006/main" vertOverflow="clip" wrap="none" rtlCol="0">
          <a:spAutoFit/>
        </a:bodyPr>
        <a:lstStyle xmlns:a="http://schemas.openxmlformats.org/drawingml/2006/main"/>
        <a:p xmlns:a="http://schemas.openxmlformats.org/drawingml/2006/main">
          <a:pPr algn="ctr"/>
          <a:r>
            <a:rPr lang="en-CA" sz="1000" dirty="0">
              <a:solidFill>
                <a:schemeClr val="tx1">
                  <a:lumMod val="75000"/>
                  <a:lumOff val="25000"/>
                </a:schemeClr>
              </a:solidFill>
              <a:latin typeface="Arial Narrow" panose="020B0606020202030204" pitchFamily="34" charset="0"/>
            </a:rPr>
            <a:t>Z9</a:t>
          </a:r>
        </a:p>
        <a:p xmlns:a="http://schemas.openxmlformats.org/drawingml/2006/main">
          <a:pPr algn="ctr"/>
          <a:r>
            <a:rPr lang="en-CA" sz="1000" dirty="0">
              <a:solidFill>
                <a:schemeClr val="tx1">
                  <a:lumMod val="75000"/>
                  <a:lumOff val="25000"/>
                </a:schemeClr>
              </a:solidFill>
              <a:latin typeface="Arial Narrow" panose="020B0606020202030204" pitchFamily="34" charset="0"/>
            </a:rPr>
            <a:t>+4.6%</a:t>
          </a:r>
        </a:p>
      </cdr:txBody>
    </cdr:sp>
  </cdr:relSizeAnchor>
  <cdr:relSizeAnchor xmlns:cdr="http://schemas.openxmlformats.org/drawingml/2006/chartDrawing">
    <cdr:from>
      <cdr:x>0.8378</cdr:x>
      <cdr:y>0.41739</cdr:y>
    </cdr:from>
    <cdr:to>
      <cdr:x>0.95386</cdr:x>
      <cdr:y>0.51032</cdr:y>
    </cdr:to>
    <cdr:sp macro="" textlink="">
      <cdr:nvSpPr>
        <cdr:cNvPr id="3" name="TextBox 1"/>
        <cdr:cNvSpPr txBox="1"/>
      </cdr:nvSpPr>
      <cdr:spPr>
        <a:xfrm xmlns:a="http://schemas.openxmlformats.org/drawingml/2006/main">
          <a:off x="3485050" y="1797129"/>
          <a:ext cx="482824" cy="400110"/>
        </a:xfrm>
        <a:prstGeom xmlns:a="http://schemas.openxmlformats.org/drawingml/2006/main" prst="rect">
          <a:avLst/>
        </a:prstGeom>
      </cdr:spPr>
      <cdr:txBody>
        <a:bodyPr xmlns:a="http://schemas.openxmlformats.org/drawingml/2006/main" wrap="non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1000" dirty="0">
              <a:solidFill>
                <a:schemeClr val="tx1">
                  <a:lumMod val="75000"/>
                  <a:lumOff val="25000"/>
                </a:schemeClr>
              </a:solidFill>
              <a:latin typeface="Arial Narrow" panose="020B0606020202030204" pitchFamily="34" charset="0"/>
            </a:rPr>
            <a:t>Z6P3</a:t>
          </a:r>
        </a:p>
        <a:p xmlns:a="http://schemas.openxmlformats.org/drawingml/2006/main">
          <a:pPr algn="ctr"/>
          <a:r>
            <a:rPr lang="en-CA" sz="1000" dirty="0">
              <a:solidFill>
                <a:schemeClr val="tx1">
                  <a:lumMod val="75000"/>
                  <a:lumOff val="25000"/>
                </a:schemeClr>
              </a:solidFill>
              <a:latin typeface="Arial Narrow" panose="020B0606020202030204" pitchFamily="34" charset="0"/>
            </a:rPr>
            <a:t>+3.7%</a:t>
          </a:r>
        </a:p>
      </cdr:txBody>
    </cdr:sp>
  </cdr:relSizeAnchor>
  <cdr:relSizeAnchor xmlns:cdr="http://schemas.openxmlformats.org/drawingml/2006/chartDrawing">
    <cdr:from>
      <cdr:x>0.37563</cdr:x>
      <cdr:y>0.53466</cdr:y>
    </cdr:from>
    <cdr:to>
      <cdr:x>0.77687</cdr:x>
      <cdr:y>0.67405</cdr:y>
    </cdr:to>
    <cdr:sp macro="" textlink="">
      <cdr:nvSpPr>
        <cdr:cNvPr id="4" name="TextBox 49"/>
        <cdr:cNvSpPr txBox="1"/>
      </cdr:nvSpPr>
      <cdr:spPr>
        <a:xfrm xmlns:a="http://schemas.openxmlformats.org/drawingml/2006/main">
          <a:off x="1562554" y="2302051"/>
          <a:ext cx="1669047" cy="60016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100" dirty="0">
              <a:solidFill>
                <a:schemeClr val="tx1">
                  <a:lumMod val="75000"/>
                  <a:lumOff val="25000"/>
                </a:schemeClr>
              </a:solidFill>
              <a:latin typeface="Arial Narrow" panose="020B0606020202030204" pitchFamily="34" charset="0"/>
            </a:rPr>
            <a:t>Mean %</a:t>
          </a:r>
        </a:p>
        <a:p xmlns:a="http://schemas.openxmlformats.org/drawingml/2006/main">
          <a:pPr algn="ctr"/>
          <a:r>
            <a:rPr lang="en-US" sz="1100" dirty="0">
              <a:solidFill>
                <a:schemeClr val="tx1">
                  <a:lumMod val="75000"/>
                  <a:lumOff val="25000"/>
                </a:schemeClr>
              </a:solidFill>
              <a:latin typeface="Arial Narrow" panose="020B0606020202030204" pitchFamily="34" charset="0"/>
            </a:rPr>
            <a:t>Difference at 9 years,</a:t>
          </a:r>
        </a:p>
        <a:p xmlns:a="http://schemas.openxmlformats.org/drawingml/2006/main">
          <a:pPr algn="ctr"/>
          <a:r>
            <a:rPr lang="en-US" sz="1100" dirty="0">
              <a:solidFill>
                <a:schemeClr val="tx1">
                  <a:lumMod val="75000"/>
                  <a:lumOff val="25000"/>
                </a:schemeClr>
              </a:solidFill>
              <a:latin typeface="Arial Narrow" panose="020B0606020202030204" pitchFamily="34" charset="0"/>
            </a:rPr>
            <a:t>0.96% (-1.07, 2.98), </a:t>
          </a:r>
          <a:r>
            <a:rPr lang="en-US" sz="1100" i="1" dirty="0">
              <a:solidFill>
                <a:schemeClr val="tx1">
                  <a:lumMod val="75000"/>
                  <a:lumOff val="25000"/>
                </a:schemeClr>
              </a:solidFill>
              <a:latin typeface="Arial Narrow" panose="020B0606020202030204" pitchFamily="34" charset="0"/>
            </a:rPr>
            <a:t>P</a:t>
          </a:r>
          <a:r>
            <a:rPr lang="en-US" sz="1100" dirty="0">
              <a:solidFill>
                <a:schemeClr val="tx1">
                  <a:lumMod val="75000"/>
                  <a:lumOff val="25000"/>
                </a:schemeClr>
              </a:solidFill>
              <a:latin typeface="Arial Narrow" panose="020B0606020202030204" pitchFamily="34" charset="0"/>
            </a:rPr>
            <a:t>=0.351</a:t>
          </a:r>
        </a:p>
      </cdr:txBody>
    </cdr:sp>
  </cdr:relSizeAnchor>
  <cdr:relSizeAnchor xmlns:cdr="http://schemas.openxmlformats.org/drawingml/2006/chartDrawing">
    <cdr:from>
      <cdr:x>0.06093</cdr:x>
      <cdr:y>0.14643</cdr:y>
    </cdr:from>
    <cdr:to>
      <cdr:x>0.65627</cdr:x>
      <cdr:y>0.27291</cdr:y>
    </cdr:to>
    <cdr:sp macro="" textlink="">
      <cdr:nvSpPr>
        <cdr:cNvPr id="6" name="TextBox 5"/>
        <cdr:cNvSpPr txBox="1"/>
      </cdr:nvSpPr>
      <cdr:spPr>
        <a:xfrm xmlns:a="http://schemas.openxmlformats.org/drawingml/2006/main">
          <a:off x="253463" y="291744"/>
          <a:ext cx="2476472" cy="25197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CA" sz="1100" dirty="0">
              <a:solidFill>
                <a:schemeClr val="tx1">
                  <a:lumMod val="75000"/>
                  <a:lumOff val="25000"/>
                </a:schemeClr>
              </a:solidFill>
              <a:latin typeface="Arial Narrow" panose="020B0606020202030204" pitchFamily="34" charset="0"/>
            </a:rPr>
            <a:t>HORIZON</a:t>
          </a:r>
        </a:p>
      </cdr:txBody>
    </cdr:sp>
  </cdr:relSizeAnchor>
</c:userShapes>
</file>

<file path=ppt/drawings/drawing4.xml><?xml version="1.0" encoding="utf-8"?>
<c:userShapes xmlns:c="http://schemas.openxmlformats.org/drawingml/2006/chart">
  <cdr:relSizeAnchor xmlns:cdr="http://schemas.openxmlformats.org/drawingml/2006/chartDrawing">
    <cdr:from>
      <cdr:x>0.20359</cdr:x>
      <cdr:y>0.78502</cdr:y>
    </cdr:from>
    <cdr:to>
      <cdr:x>0.31754</cdr:x>
      <cdr:y>0.8629</cdr:y>
    </cdr:to>
    <cdr:sp macro="" textlink="">
      <cdr:nvSpPr>
        <cdr:cNvPr id="2" name="TextBox 6"/>
        <cdr:cNvSpPr txBox="1"/>
      </cdr:nvSpPr>
      <cdr:spPr>
        <a:xfrm xmlns:a="http://schemas.openxmlformats.org/drawingml/2006/main">
          <a:off x="1600680" y="4188268"/>
          <a:ext cx="895899" cy="41549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050" i="1" dirty="0">
              <a:solidFill>
                <a:srgbClr val="000000"/>
              </a:solidFill>
              <a:latin typeface="Arial Narrow" panose="020B0606020202030204" pitchFamily="34" charset="0"/>
              <a:cs typeface="Arial" panose="020B0604020202020204" pitchFamily="34" charset="0"/>
            </a:rPr>
            <a:t>n </a:t>
          </a:r>
          <a:r>
            <a:rPr lang="en-US" sz="1050" dirty="0">
              <a:solidFill>
                <a:srgbClr val="000000"/>
              </a:solidFill>
              <a:latin typeface="Arial Narrow" panose="020B0606020202030204" pitchFamily="34" charset="0"/>
              <a:cs typeface="Arial" panose="020B0604020202020204" pitchFamily="34" charset="0"/>
            </a:rPr>
            <a:t>= 312</a:t>
          </a:r>
        </a:p>
        <a:p xmlns:a="http://schemas.openxmlformats.org/drawingml/2006/main">
          <a:pPr algn="ctr"/>
          <a:r>
            <a:rPr lang="en-US" sz="1050" i="1" dirty="0">
              <a:solidFill>
                <a:srgbClr val="000000"/>
              </a:solidFill>
              <a:latin typeface="Arial Narrow" panose="020B0606020202030204" pitchFamily="34" charset="0"/>
              <a:cs typeface="Arial" panose="020B0604020202020204" pitchFamily="34" charset="0"/>
            </a:rPr>
            <a:t>N = </a:t>
          </a:r>
          <a:r>
            <a:rPr lang="en-US" sz="1050" dirty="0">
              <a:solidFill>
                <a:srgbClr val="000000"/>
              </a:solidFill>
              <a:latin typeface="Arial Narrow" panose="020B0606020202030204" pitchFamily="34" charset="0"/>
              <a:cs typeface="Arial" panose="020B0604020202020204" pitchFamily="34" charset="0"/>
            </a:rPr>
            <a:t>3902</a:t>
          </a:r>
        </a:p>
      </cdr:txBody>
    </cdr:sp>
  </cdr:relSizeAnchor>
  <cdr:relSizeAnchor xmlns:cdr="http://schemas.openxmlformats.org/drawingml/2006/chartDrawing">
    <cdr:from>
      <cdr:x>0.40622</cdr:x>
      <cdr:y>0.78233</cdr:y>
    </cdr:from>
    <cdr:to>
      <cdr:x>0.50341</cdr:x>
      <cdr:y>0.86021</cdr:y>
    </cdr:to>
    <cdr:sp macro="" textlink="">
      <cdr:nvSpPr>
        <cdr:cNvPr id="3" name="TextBox 6"/>
        <cdr:cNvSpPr txBox="1"/>
      </cdr:nvSpPr>
      <cdr:spPr>
        <a:xfrm xmlns:a="http://schemas.openxmlformats.org/drawingml/2006/main">
          <a:off x="3193786" y="4173916"/>
          <a:ext cx="764128" cy="41549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050" i="1" dirty="0">
              <a:solidFill>
                <a:srgbClr val="000000"/>
              </a:solidFill>
              <a:latin typeface="Arial Narrow" panose="020B0606020202030204" pitchFamily="34" charset="0"/>
              <a:cs typeface="Arial" panose="020B0604020202020204" pitchFamily="34" charset="0"/>
            </a:rPr>
            <a:t>n </a:t>
          </a:r>
          <a:r>
            <a:rPr lang="en-US" sz="1050" dirty="0">
              <a:solidFill>
                <a:srgbClr val="000000"/>
              </a:solidFill>
              <a:latin typeface="Arial Narrow" panose="020B0606020202030204" pitchFamily="34" charset="0"/>
              <a:cs typeface="Arial" panose="020B0604020202020204" pitchFamily="34" charset="0"/>
            </a:rPr>
            <a:t>= 301</a:t>
          </a:r>
        </a:p>
        <a:p xmlns:a="http://schemas.openxmlformats.org/drawingml/2006/main">
          <a:pPr algn="ctr"/>
          <a:r>
            <a:rPr lang="en-US" sz="1050" i="1" dirty="0">
              <a:solidFill>
                <a:srgbClr val="000000"/>
              </a:solidFill>
              <a:latin typeface="Arial Narrow" panose="020B0606020202030204" pitchFamily="34" charset="0"/>
              <a:cs typeface="Arial" panose="020B0604020202020204" pitchFamily="34" charset="0"/>
            </a:rPr>
            <a:t>N = </a:t>
          </a:r>
          <a:r>
            <a:rPr lang="en-US" sz="1050" dirty="0">
              <a:solidFill>
                <a:srgbClr val="000000"/>
              </a:solidFill>
              <a:latin typeface="Arial Narrow" panose="020B0606020202030204" pitchFamily="34" charset="0"/>
              <a:cs typeface="Arial" panose="020B0604020202020204" pitchFamily="34" charset="0"/>
            </a:rPr>
            <a:t>1742</a:t>
          </a:r>
        </a:p>
      </cdr:txBody>
    </cdr:sp>
  </cdr:relSizeAnchor>
  <cdr:relSizeAnchor xmlns:cdr="http://schemas.openxmlformats.org/drawingml/2006/chartDrawing">
    <cdr:from>
      <cdr:x>0.51383</cdr:x>
      <cdr:y>0.78308</cdr:y>
    </cdr:from>
    <cdr:to>
      <cdr:x>0.63425</cdr:x>
      <cdr:y>0.86096</cdr:y>
    </cdr:to>
    <cdr:sp macro="" textlink="">
      <cdr:nvSpPr>
        <cdr:cNvPr id="4" name="TextBox 6"/>
        <cdr:cNvSpPr txBox="1"/>
      </cdr:nvSpPr>
      <cdr:spPr>
        <a:xfrm xmlns:a="http://schemas.openxmlformats.org/drawingml/2006/main">
          <a:off x="4039838" y="4177917"/>
          <a:ext cx="946767" cy="41549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050" i="1" dirty="0">
              <a:solidFill>
                <a:srgbClr val="000000"/>
              </a:solidFill>
              <a:latin typeface="Arial Narrow" panose="020B0606020202030204" pitchFamily="34" charset="0"/>
              <a:cs typeface="Arial" panose="020B0604020202020204" pitchFamily="34" charset="0"/>
            </a:rPr>
            <a:t>n </a:t>
          </a:r>
          <a:r>
            <a:rPr lang="en-US" sz="1050" dirty="0">
              <a:solidFill>
                <a:srgbClr val="000000"/>
              </a:solidFill>
              <a:latin typeface="Arial Narrow" panose="020B0606020202030204" pitchFamily="34" charset="0"/>
              <a:cs typeface="Arial" panose="020B0604020202020204" pitchFamily="34" charset="0"/>
            </a:rPr>
            <a:t>= 183</a:t>
          </a:r>
        </a:p>
        <a:p xmlns:a="http://schemas.openxmlformats.org/drawingml/2006/main">
          <a:pPr algn="ctr"/>
          <a:r>
            <a:rPr lang="en-US" sz="1050" i="1" dirty="0">
              <a:solidFill>
                <a:srgbClr val="000000"/>
              </a:solidFill>
              <a:latin typeface="Arial Narrow" panose="020B0606020202030204" pitchFamily="34" charset="0"/>
              <a:cs typeface="Arial" panose="020B0604020202020204" pitchFamily="34" charset="0"/>
            </a:rPr>
            <a:t>N = </a:t>
          </a:r>
          <a:r>
            <a:rPr lang="en-US" sz="1050" dirty="0">
              <a:solidFill>
                <a:srgbClr val="000000"/>
              </a:solidFill>
              <a:latin typeface="Arial Narrow" panose="020B0606020202030204" pitchFamily="34" charset="0"/>
              <a:cs typeface="Arial" panose="020B0604020202020204" pitchFamily="34" charset="0"/>
            </a:rPr>
            <a:t>1742</a:t>
          </a:r>
        </a:p>
      </cdr:txBody>
    </cdr:sp>
  </cdr:relSizeAnchor>
  <cdr:relSizeAnchor xmlns:cdr="http://schemas.openxmlformats.org/drawingml/2006/chartDrawing">
    <cdr:from>
      <cdr:x>0.71545</cdr:x>
      <cdr:y>0.77958</cdr:y>
    </cdr:from>
    <cdr:to>
      <cdr:x>0.81264</cdr:x>
      <cdr:y>0.85746</cdr:y>
    </cdr:to>
    <cdr:sp macro="" textlink="">
      <cdr:nvSpPr>
        <cdr:cNvPr id="5" name="TextBox 6"/>
        <cdr:cNvSpPr txBox="1"/>
      </cdr:nvSpPr>
      <cdr:spPr>
        <a:xfrm xmlns:a="http://schemas.openxmlformats.org/drawingml/2006/main">
          <a:off x="5625016" y="4159244"/>
          <a:ext cx="764128" cy="41549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050" i="1" dirty="0">
              <a:solidFill>
                <a:srgbClr val="000000"/>
              </a:solidFill>
              <a:latin typeface="Arial Narrow" panose="020B0606020202030204" pitchFamily="34" charset="0"/>
              <a:cs typeface="Arial" panose="020B0604020202020204" pitchFamily="34" charset="0"/>
            </a:rPr>
            <a:t>n </a:t>
          </a:r>
          <a:r>
            <a:rPr lang="en-US" sz="1050" dirty="0">
              <a:solidFill>
                <a:srgbClr val="000000"/>
              </a:solidFill>
              <a:latin typeface="Arial Narrow" panose="020B0606020202030204" pitchFamily="34" charset="0"/>
              <a:cs typeface="Arial" panose="020B0604020202020204" pitchFamily="34" charset="0"/>
            </a:rPr>
            <a:t>= 217</a:t>
          </a:r>
        </a:p>
        <a:p xmlns:a="http://schemas.openxmlformats.org/drawingml/2006/main">
          <a:pPr algn="ctr"/>
          <a:r>
            <a:rPr lang="en-US" sz="1050" i="1" dirty="0">
              <a:solidFill>
                <a:srgbClr val="000000"/>
              </a:solidFill>
              <a:latin typeface="Arial Narrow" panose="020B0606020202030204" pitchFamily="34" charset="0"/>
              <a:cs typeface="Arial" panose="020B0604020202020204" pitchFamily="34" charset="0"/>
            </a:rPr>
            <a:t>N = </a:t>
          </a:r>
          <a:r>
            <a:rPr lang="en-US" sz="1050" dirty="0">
              <a:solidFill>
                <a:srgbClr val="000000"/>
              </a:solidFill>
              <a:latin typeface="Arial Narrow" panose="020B0606020202030204" pitchFamily="34" charset="0"/>
              <a:cs typeface="Arial" panose="020B0604020202020204" pitchFamily="34" charset="0"/>
            </a:rPr>
            <a:t>2161</a:t>
          </a:r>
        </a:p>
      </cdr:txBody>
    </cdr:sp>
  </cdr:relSizeAnchor>
  <cdr:relSizeAnchor xmlns:cdr="http://schemas.openxmlformats.org/drawingml/2006/chartDrawing">
    <cdr:from>
      <cdr:x>0.25907</cdr:x>
      <cdr:y>0.39037</cdr:y>
    </cdr:from>
    <cdr:to>
      <cdr:x>0.25907</cdr:x>
      <cdr:y>0.42563</cdr:y>
    </cdr:to>
    <cdr:cxnSp macro="">
      <cdr:nvCxnSpPr>
        <cdr:cNvPr id="7" name="Straight Connector 6">
          <a:extLst xmlns:a="http://schemas.openxmlformats.org/drawingml/2006/main">
            <a:ext uri="{FF2B5EF4-FFF2-40B4-BE49-F238E27FC236}">
              <a16:creationId xmlns:a16="http://schemas.microsoft.com/office/drawing/2014/main" id="{EA232CE3-474E-4CD9-AB9E-83ACF4FD8B9B}"/>
            </a:ext>
          </a:extLst>
        </cdr:cNvPr>
        <cdr:cNvCxnSpPr/>
      </cdr:nvCxnSpPr>
      <cdr:spPr>
        <a:xfrm xmlns:a="http://schemas.openxmlformats.org/drawingml/2006/main" flipV="1">
          <a:off x="2036862" y="2082716"/>
          <a:ext cx="0" cy="188121"/>
        </a:xfrm>
        <a:prstGeom xmlns:a="http://schemas.openxmlformats.org/drawingml/2006/main" prst="line">
          <a:avLst/>
        </a:prstGeom>
        <a:ln xmlns:a="http://schemas.openxmlformats.org/drawingml/2006/main">
          <a:solidFill>
            <a:schemeClr val="tx1">
              <a:lumMod val="75000"/>
              <a:lumOff val="2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0.88136</cdr:x>
      <cdr:y>0.48178</cdr:y>
    </cdr:from>
    <cdr:to>
      <cdr:x>0.88136</cdr:x>
      <cdr:y>0.51704</cdr:y>
    </cdr:to>
    <cdr:cxnSp macro="">
      <cdr:nvCxnSpPr>
        <cdr:cNvPr id="8" name="Straight Connector 7">
          <a:extLst xmlns:a="http://schemas.openxmlformats.org/drawingml/2006/main">
            <a:ext uri="{FF2B5EF4-FFF2-40B4-BE49-F238E27FC236}">
              <a16:creationId xmlns:a16="http://schemas.microsoft.com/office/drawing/2014/main" id="{540243B5-46FF-4BC2-826C-32031D07C20C}"/>
            </a:ext>
          </a:extLst>
        </cdr:cNvPr>
        <cdr:cNvCxnSpPr/>
      </cdr:nvCxnSpPr>
      <cdr:spPr>
        <a:xfrm xmlns:a="http://schemas.openxmlformats.org/drawingml/2006/main" flipV="1">
          <a:off x="6929447" y="2570426"/>
          <a:ext cx="0" cy="188121"/>
        </a:xfrm>
        <a:prstGeom xmlns:a="http://schemas.openxmlformats.org/drawingml/2006/main" prst="line">
          <a:avLst/>
        </a:prstGeom>
        <a:ln xmlns:a="http://schemas.openxmlformats.org/drawingml/2006/main">
          <a:solidFill>
            <a:schemeClr val="tx1">
              <a:lumMod val="75000"/>
              <a:lumOff val="2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0.76405</cdr:x>
      <cdr:y>0.4807</cdr:y>
    </cdr:from>
    <cdr:to>
      <cdr:x>0.88117</cdr:x>
      <cdr:y>0.4807</cdr:y>
    </cdr:to>
    <cdr:cxnSp macro="">
      <cdr:nvCxnSpPr>
        <cdr:cNvPr id="9" name="Straight Connector 8">
          <a:extLst xmlns:a="http://schemas.openxmlformats.org/drawingml/2006/main">
            <a:ext uri="{FF2B5EF4-FFF2-40B4-BE49-F238E27FC236}">
              <a16:creationId xmlns:a16="http://schemas.microsoft.com/office/drawing/2014/main" id="{94821F33-8537-4EFB-8248-26D433360A2C}"/>
            </a:ext>
          </a:extLst>
        </cdr:cNvPr>
        <cdr:cNvCxnSpPr/>
      </cdr:nvCxnSpPr>
      <cdr:spPr>
        <a:xfrm xmlns:a="http://schemas.openxmlformats.org/drawingml/2006/main">
          <a:off x="6007145" y="2564642"/>
          <a:ext cx="920821" cy="0"/>
        </a:xfrm>
        <a:prstGeom xmlns:a="http://schemas.openxmlformats.org/drawingml/2006/main" prst="line">
          <a:avLst/>
        </a:prstGeom>
        <a:ln xmlns:a="http://schemas.openxmlformats.org/drawingml/2006/main">
          <a:solidFill>
            <a:schemeClr val="tx1">
              <a:lumMod val="75000"/>
              <a:lumOff val="2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0.76409</cdr:x>
      <cdr:y>0.48121</cdr:y>
    </cdr:from>
    <cdr:to>
      <cdr:x>0.76409</cdr:x>
      <cdr:y>0.51647</cdr:y>
    </cdr:to>
    <cdr:cxnSp macro="">
      <cdr:nvCxnSpPr>
        <cdr:cNvPr id="10" name="Straight Connector 9">
          <a:extLst xmlns:a="http://schemas.openxmlformats.org/drawingml/2006/main">
            <a:ext uri="{FF2B5EF4-FFF2-40B4-BE49-F238E27FC236}">
              <a16:creationId xmlns:a16="http://schemas.microsoft.com/office/drawing/2014/main" id="{8DF4E92A-5E7C-4A83-8A96-EE0B022500B6}"/>
            </a:ext>
          </a:extLst>
        </cdr:cNvPr>
        <cdr:cNvCxnSpPr/>
      </cdr:nvCxnSpPr>
      <cdr:spPr>
        <a:xfrm xmlns:a="http://schemas.openxmlformats.org/drawingml/2006/main" flipV="1">
          <a:off x="6007399" y="2567348"/>
          <a:ext cx="0" cy="188120"/>
        </a:xfrm>
        <a:prstGeom xmlns:a="http://schemas.openxmlformats.org/drawingml/2006/main" prst="line">
          <a:avLst/>
        </a:prstGeom>
        <a:ln xmlns:a="http://schemas.openxmlformats.org/drawingml/2006/main">
          <a:solidFill>
            <a:schemeClr val="tx1">
              <a:lumMod val="75000"/>
              <a:lumOff val="2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0.07863</cdr:x>
      <cdr:y>0.27509</cdr:y>
    </cdr:from>
    <cdr:to>
      <cdr:x>0.32068</cdr:x>
      <cdr:y>0.39546</cdr:y>
    </cdr:to>
    <cdr:sp macro="" textlink="">
      <cdr:nvSpPr>
        <cdr:cNvPr id="11" name="TextBox 10"/>
        <cdr:cNvSpPr txBox="1"/>
      </cdr:nvSpPr>
      <cdr:spPr>
        <a:xfrm xmlns:a="http://schemas.openxmlformats.org/drawingml/2006/main">
          <a:off x="620130" y="1637445"/>
          <a:ext cx="1908976" cy="71648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100" dirty="0">
              <a:solidFill>
                <a:schemeClr val="tx1">
                  <a:lumMod val="75000"/>
                  <a:lumOff val="25000"/>
                </a:schemeClr>
              </a:solidFill>
              <a:latin typeface="Arial Narrow" panose="020B0606020202030204" pitchFamily="34" charset="0"/>
              <a:cs typeface="Arial" panose="020B0604020202020204" pitchFamily="34" charset="0"/>
            </a:rPr>
            <a:t>ARR: 5.3% (3.9%, 6.6%)</a:t>
          </a:r>
        </a:p>
        <a:p xmlns:a="http://schemas.openxmlformats.org/drawingml/2006/main">
          <a:pPr algn="ctr"/>
          <a:r>
            <a:rPr lang="en-US" sz="1100" dirty="0">
              <a:solidFill>
                <a:schemeClr val="tx1">
                  <a:lumMod val="75000"/>
                  <a:lumOff val="25000"/>
                </a:schemeClr>
              </a:solidFill>
              <a:latin typeface="Arial Narrow" panose="020B0606020202030204" pitchFamily="34" charset="0"/>
              <a:cs typeface="Arial" panose="020B0604020202020204" pitchFamily="34" charset="0"/>
            </a:rPr>
            <a:t>RRR: 40% (31%, 47%)</a:t>
          </a:r>
        </a:p>
        <a:p xmlns:a="http://schemas.openxmlformats.org/drawingml/2006/main">
          <a:pPr algn="ctr"/>
          <a:r>
            <a:rPr lang="en-US" sz="1100" i="1" dirty="0">
              <a:solidFill>
                <a:schemeClr val="tx1">
                  <a:lumMod val="75000"/>
                  <a:lumOff val="25000"/>
                </a:schemeClr>
              </a:solidFill>
              <a:latin typeface="Arial Narrow" panose="020B0606020202030204" pitchFamily="34" charset="0"/>
              <a:cs typeface="Arial" panose="020B0604020202020204" pitchFamily="34" charset="0"/>
            </a:rPr>
            <a:t>p </a:t>
          </a:r>
          <a:r>
            <a:rPr lang="en-US" sz="1100" dirty="0">
              <a:solidFill>
                <a:schemeClr val="tx1">
                  <a:lumMod val="75000"/>
                  <a:lumOff val="25000"/>
                </a:schemeClr>
              </a:solidFill>
              <a:latin typeface="Arial Narrow" panose="020B0606020202030204" pitchFamily="34" charset="0"/>
              <a:cs typeface="Arial" panose="020B0604020202020204" pitchFamily="34" charset="0"/>
            </a:rPr>
            <a:t>&lt; 0.0001</a:t>
          </a:r>
          <a:endParaRPr lang="en-US" sz="1100" i="1" dirty="0">
            <a:solidFill>
              <a:schemeClr val="tx1">
                <a:lumMod val="75000"/>
                <a:lumOff val="25000"/>
              </a:schemeClr>
            </a:solidFill>
            <a:latin typeface="Arial Narrow" panose="020B0606020202030204" pitchFamily="34" charset="0"/>
            <a:cs typeface="Arial" panose="020B0604020202020204" pitchFamily="34" charset="0"/>
          </a:endParaRPr>
        </a:p>
      </cdr:txBody>
    </cdr:sp>
  </cdr:relSizeAnchor>
  <cdr:relSizeAnchor xmlns:cdr="http://schemas.openxmlformats.org/drawingml/2006/chartDrawing">
    <cdr:from>
      <cdr:x>0.38864</cdr:x>
      <cdr:y>0.15393</cdr:y>
    </cdr:from>
    <cdr:to>
      <cdr:x>0.6307</cdr:x>
      <cdr:y>0.2743</cdr:y>
    </cdr:to>
    <cdr:sp macro="" textlink="">
      <cdr:nvSpPr>
        <cdr:cNvPr id="12" name="TextBox 1"/>
        <cdr:cNvSpPr txBox="1"/>
      </cdr:nvSpPr>
      <cdr:spPr>
        <a:xfrm xmlns:a="http://schemas.openxmlformats.org/drawingml/2006/main">
          <a:off x="3065103" y="916272"/>
          <a:ext cx="1909055" cy="71648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dirty="0">
              <a:solidFill>
                <a:schemeClr val="tx1">
                  <a:lumMod val="75000"/>
                  <a:lumOff val="25000"/>
                </a:schemeClr>
              </a:solidFill>
              <a:latin typeface="Arial Narrow" panose="020B0606020202030204" pitchFamily="34" charset="0"/>
              <a:cs typeface="Arial" panose="020B0604020202020204" pitchFamily="34" charset="0"/>
            </a:rPr>
            <a:t>ARR: 6.8% (4.5%, 9.1%)</a:t>
          </a:r>
        </a:p>
        <a:p xmlns:a="http://schemas.openxmlformats.org/drawingml/2006/main">
          <a:pPr algn="ctr"/>
          <a:r>
            <a:rPr lang="en-US" sz="1100" dirty="0">
              <a:solidFill>
                <a:schemeClr val="tx1">
                  <a:lumMod val="75000"/>
                  <a:lumOff val="25000"/>
                </a:schemeClr>
              </a:solidFill>
              <a:latin typeface="Arial Narrow" panose="020B0606020202030204" pitchFamily="34" charset="0"/>
              <a:cs typeface="Arial" panose="020B0604020202020204" pitchFamily="34" charset="0"/>
            </a:rPr>
            <a:t>RRR: 39% (28%, 49%)</a:t>
          </a:r>
        </a:p>
        <a:p xmlns:a="http://schemas.openxmlformats.org/drawingml/2006/main">
          <a:pPr algn="ctr"/>
          <a:r>
            <a:rPr lang="en-US" sz="1100" i="1" dirty="0">
              <a:solidFill>
                <a:schemeClr val="tx1">
                  <a:lumMod val="75000"/>
                  <a:lumOff val="25000"/>
                </a:schemeClr>
              </a:solidFill>
              <a:latin typeface="Arial Narrow" panose="020B0606020202030204" pitchFamily="34" charset="0"/>
              <a:cs typeface="Arial" panose="020B0604020202020204" pitchFamily="34" charset="0"/>
            </a:rPr>
            <a:t>p </a:t>
          </a:r>
          <a:r>
            <a:rPr lang="en-US" sz="1100" dirty="0">
              <a:solidFill>
                <a:schemeClr val="tx1">
                  <a:lumMod val="75000"/>
                  <a:lumOff val="25000"/>
                </a:schemeClr>
              </a:solidFill>
              <a:latin typeface="Arial Narrow" panose="020B0606020202030204" pitchFamily="34" charset="0"/>
              <a:cs typeface="Arial" panose="020B0604020202020204" pitchFamily="34" charset="0"/>
            </a:rPr>
            <a:t>&lt; 0.0001</a:t>
          </a:r>
          <a:endParaRPr lang="en-US" sz="1100" i="1" dirty="0">
            <a:solidFill>
              <a:schemeClr val="tx1">
                <a:lumMod val="75000"/>
                <a:lumOff val="25000"/>
              </a:schemeClr>
            </a:solidFill>
            <a:latin typeface="Arial Narrow" panose="020B0606020202030204" pitchFamily="34" charset="0"/>
            <a:cs typeface="Arial" panose="020B0604020202020204" pitchFamily="34" charset="0"/>
          </a:endParaRPr>
        </a:p>
      </cdr:txBody>
    </cdr:sp>
  </cdr:relSizeAnchor>
  <cdr:relSizeAnchor xmlns:cdr="http://schemas.openxmlformats.org/drawingml/2006/chartDrawing">
    <cdr:from>
      <cdr:x>0.695</cdr:x>
      <cdr:y>0.37475</cdr:y>
    </cdr:from>
    <cdr:to>
      <cdr:x>0.93706</cdr:x>
      <cdr:y>0.49512</cdr:y>
    </cdr:to>
    <cdr:sp macro="" textlink="">
      <cdr:nvSpPr>
        <cdr:cNvPr id="14" name="TextBox 1"/>
        <cdr:cNvSpPr txBox="1"/>
      </cdr:nvSpPr>
      <cdr:spPr>
        <a:xfrm xmlns:a="http://schemas.openxmlformats.org/drawingml/2006/main">
          <a:off x="5481225" y="2230671"/>
          <a:ext cx="1909054" cy="71648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dirty="0">
              <a:solidFill>
                <a:schemeClr val="tx1">
                  <a:lumMod val="75000"/>
                  <a:lumOff val="25000"/>
                </a:schemeClr>
              </a:solidFill>
              <a:latin typeface="Arial Narrow" panose="020B0606020202030204" pitchFamily="34" charset="0"/>
              <a:cs typeface="Arial" panose="020B0604020202020204" pitchFamily="34" charset="0"/>
            </a:rPr>
            <a:t>ARR: 4.1% (2.4%, 5.7%)</a:t>
          </a:r>
        </a:p>
        <a:p xmlns:a="http://schemas.openxmlformats.org/drawingml/2006/main">
          <a:pPr algn="ctr"/>
          <a:r>
            <a:rPr lang="en-US" sz="1100" dirty="0">
              <a:solidFill>
                <a:schemeClr val="tx1">
                  <a:lumMod val="75000"/>
                  <a:lumOff val="25000"/>
                </a:schemeClr>
              </a:solidFill>
              <a:latin typeface="Arial Narrow" panose="020B0606020202030204" pitchFamily="34" charset="0"/>
              <a:cs typeface="Arial" panose="020B0604020202020204" pitchFamily="34" charset="0"/>
            </a:rPr>
            <a:t>RRR: 40% (27%, 52%)</a:t>
          </a:r>
        </a:p>
        <a:p xmlns:a="http://schemas.openxmlformats.org/drawingml/2006/main">
          <a:pPr algn="ctr"/>
          <a:r>
            <a:rPr lang="en-US" sz="1100" i="1" dirty="0">
              <a:solidFill>
                <a:schemeClr val="tx1">
                  <a:lumMod val="75000"/>
                  <a:lumOff val="25000"/>
                </a:schemeClr>
              </a:solidFill>
              <a:latin typeface="Arial Narrow" panose="020B0606020202030204" pitchFamily="34" charset="0"/>
              <a:cs typeface="Arial" panose="020B0604020202020204" pitchFamily="34" charset="0"/>
            </a:rPr>
            <a:t>p </a:t>
          </a:r>
          <a:r>
            <a:rPr lang="en-US" sz="1100" dirty="0">
              <a:solidFill>
                <a:schemeClr val="tx1">
                  <a:lumMod val="75000"/>
                  <a:lumOff val="25000"/>
                </a:schemeClr>
              </a:solidFill>
              <a:latin typeface="Arial Narrow" panose="020B0606020202030204" pitchFamily="34" charset="0"/>
              <a:cs typeface="Arial" panose="020B0604020202020204" pitchFamily="34" charset="0"/>
            </a:rPr>
            <a:t>&lt; 0.0001</a:t>
          </a:r>
          <a:endParaRPr lang="en-US" sz="1100" i="1" dirty="0">
            <a:solidFill>
              <a:schemeClr val="tx1">
                <a:lumMod val="75000"/>
                <a:lumOff val="25000"/>
              </a:schemeClr>
            </a:solidFill>
            <a:latin typeface="Arial Narrow" panose="020B0606020202030204" pitchFamily="34" charset="0"/>
            <a:cs typeface="Arial" panose="020B060402020202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3AC06B-674A-49AA-961B-AA28FD95DA31}" type="datetimeFigureOut">
              <a:rPr lang="en-US" smtClean="0"/>
              <a:t>7/6/2018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59D5B-F54E-460A-A7E1-8355198E55E2}" type="slidenum">
              <a:rPr lang="en-US" smtClean="0"/>
              <a:t>‹#›</a:t>
            </a:fld>
            <a:endParaRPr lang="en-US"/>
          </a:p>
        </p:txBody>
      </p:sp>
    </p:spTree>
    <p:extLst>
      <p:ext uri="{BB962C8B-B14F-4D97-AF65-F5344CB8AC3E}">
        <p14:creationId xmlns:p14="http://schemas.microsoft.com/office/powerpoint/2010/main" val="2085978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s://www.cadth.ca/sites/default/files/cdr/pharmacoeconomic/SR0414_ProliaMen_PE_Report.pdf"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osteoporosis.ca/osteoporosis-and-you/diagnosis/risk-facto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osteoporosis.ca/osteoporosis-and-you/diagnosis/risk-factor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663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17</a:t>
            </a:fld>
            <a:endParaRPr lang="en-US"/>
          </a:p>
        </p:txBody>
      </p:sp>
    </p:spTree>
    <p:extLst>
      <p:ext uri="{BB962C8B-B14F-4D97-AF65-F5344CB8AC3E}">
        <p14:creationId xmlns:p14="http://schemas.microsoft.com/office/powerpoint/2010/main" val="6760867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2">
              <a:spcAft>
                <a:spcPts val="600"/>
              </a:spcAft>
              <a:defRPr/>
            </a:pPr>
            <a:r>
              <a:rPr lang="en-US" sz="1200" dirty="0"/>
              <a:t>1. </a:t>
            </a:r>
            <a:r>
              <a:rPr lang="en-US" sz="1200" dirty="0" err="1"/>
              <a:t>Hadji</a:t>
            </a:r>
            <a:r>
              <a:rPr lang="en-US" sz="1200" dirty="0"/>
              <a:t> P. </a:t>
            </a:r>
            <a:r>
              <a:rPr lang="en-GB" sz="1200" dirty="0"/>
              <a:t>Guidelines for </a:t>
            </a:r>
            <a:r>
              <a:rPr lang="en-GB" sz="1200" dirty="0" err="1"/>
              <a:t>osteoprotection</a:t>
            </a:r>
            <a:r>
              <a:rPr lang="en-GB" sz="1200" dirty="0"/>
              <a:t> in breast cancer patients on an aromatase inhibitor. Breast Care (Basel) 2010;5:290–6.</a:t>
            </a:r>
            <a:endParaRPr lang="en-CA" sz="1200" dirty="0"/>
          </a:p>
          <a:p>
            <a:r>
              <a:rPr lang="en-CA" sz="1200" dirty="0"/>
              <a:t>2. </a:t>
            </a:r>
            <a:r>
              <a:rPr lang="en-CA" sz="1200" dirty="0" err="1"/>
              <a:t>Kanis</a:t>
            </a:r>
            <a:r>
              <a:rPr lang="en-CA" sz="1200" dirty="0"/>
              <a:t>, J.A., (1997). </a:t>
            </a:r>
            <a:r>
              <a:rPr lang="en-CA" sz="1200" i="1" dirty="0"/>
              <a:t>Osteoporosis, </a:t>
            </a:r>
            <a:r>
              <a:rPr lang="en-CA" sz="1200" dirty="0"/>
              <a:t>22-55; </a:t>
            </a:r>
            <a:br>
              <a:rPr lang="en-CA" sz="1200" dirty="0"/>
            </a:br>
            <a:r>
              <a:rPr lang="en-CA" sz="1200" dirty="0"/>
              <a:t>3. </a:t>
            </a:r>
            <a:r>
              <a:rPr lang="en-CA" sz="1200" dirty="0" err="1"/>
              <a:t>Eastell</a:t>
            </a:r>
            <a:r>
              <a:rPr lang="en-CA" sz="1200" dirty="0"/>
              <a:t>, R. Relationship of early changes in bone resorption to the reduction in fracture risk with risedronate. (2003). </a:t>
            </a:r>
            <a:r>
              <a:rPr lang="en-CA" sz="1200" i="1" dirty="0"/>
              <a:t>J Bone Mineral Res. 18(6):1051-6</a:t>
            </a:r>
            <a:r>
              <a:rPr lang="en-CA" sz="1200" dirty="0"/>
              <a:t> </a:t>
            </a:r>
            <a:endParaRPr lang="en-US" sz="1200" dirty="0"/>
          </a:p>
          <a:p>
            <a:pPr>
              <a:defRPr/>
            </a:pPr>
            <a:r>
              <a:rPr lang="en-US" sz="1200" dirty="0"/>
              <a:t>4. </a:t>
            </a:r>
            <a:r>
              <a:rPr lang="en-US" sz="1200" dirty="0" err="1"/>
              <a:t>Gnant</a:t>
            </a:r>
            <a:r>
              <a:rPr lang="en-US" sz="1200" dirty="0"/>
              <a:t>, M. (2002). </a:t>
            </a:r>
            <a:r>
              <a:rPr lang="en-US" sz="1200" i="1" dirty="0"/>
              <a:t>San Antonio Breast Cancer Symposium.</a:t>
            </a:r>
            <a:r>
              <a:rPr lang="en-US" sz="1200" dirty="0"/>
              <a:t> </a:t>
            </a:r>
          </a:p>
          <a:p>
            <a:pPr>
              <a:defRPr/>
            </a:pPr>
            <a:r>
              <a:rPr lang="en-US" sz="1200" dirty="0"/>
              <a:t>5. Shapiro, C.L. </a:t>
            </a:r>
            <a:r>
              <a:rPr lang="en-CA" sz="1200" dirty="0"/>
              <a:t>Ovarian failure after adjuvant chemotherapy is associated with rapid bone loss in women with early-stage breast cancer.</a:t>
            </a:r>
          </a:p>
          <a:p>
            <a:pPr>
              <a:defRPr/>
            </a:pPr>
            <a:r>
              <a:rPr lang="en-US" sz="1200" dirty="0"/>
              <a:t>(2001). </a:t>
            </a:r>
            <a:r>
              <a:rPr lang="en-US" sz="1200" i="1" dirty="0"/>
              <a:t>J Clin Oncol., </a:t>
            </a:r>
            <a:r>
              <a:rPr lang="en-US" sz="1200" dirty="0"/>
              <a:t>19(14):3306-3311. </a:t>
            </a:r>
          </a:p>
          <a:p>
            <a:endParaRPr lang="en-CA" sz="1200" dirty="0"/>
          </a:p>
          <a:p>
            <a:endParaRPr lang="en-CA" sz="1200" dirty="0"/>
          </a:p>
          <a:p>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0724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US" dirty="0"/>
              <a:t>The primary endpoint of this study was to determine the change from baseline in lumbar spine BMD after 12 months.</a:t>
            </a:r>
            <a:r>
              <a:rPr lang="en-US" baseline="30000" dirty="0"/>
              <a:t>1</a:t>
            </a:r>
          </a:p>
          <a:p>
            <a:r>
              <a:rPr lang="en-US" dirty="0"/>
              <a:t>At 12 months, the denosumab arm demonstrated a mean percentage increase in lumbar spine BMD of 4.8% compared with –0.7% in the placebo group (</a:t>
            </a:r>
            <a:r>
              <a:rPr lang="en-US" i="1" dirty="0"/>
              <a:t>p </a:t>
            </a:r>
            <a:r>
              <a:rPr lang="en-US" dirty="0">
                <a:sym typeface="Symbol" pitchFamily="18" charset="2"/>
              </a:rPr>
              <a:t></a:t>
            </a:r>
            <a:r>
              <a:rPr lang="en-US" dirty="0"/>
              <a:t> 0.0001), a 5.5% difference between arms.</a:t>
            </a:r>
            <a:r>
              <a:rPr lang="en-US" baseline="30000" dirty="0"/>
              <a:t>1</a:t>
            </a:r>
          </a:p>
          <a:p>
            <a:r>
              <a:rPr lang="en-US" dirty="0"/>
              <a:t>Denosumab continued to demonstrate a statistically significant increase in BMD at </a:t>
            </a:r>
            <a:br>
              <a:rPr lang="en-US" dirty="0"/>
            </a:br>
            <a:r>
              <a:rPr lang="en-US" dirty="0"/>
              <a:t>12 months compared to placebo group when covariates (including age, race, baseline weight, body mass index, prior chemotherapy, prior selective estrogen receptor modulator use, and time from last menstrual period) were added to the primary analysis model.</a:t>
            </a:r>
            <a:r>
              <a:rPr lang="en-US" baseline="30000" dirty="0"/>
              <a:t>1</a:t>
            </a:r>
            <a:endParaRPr lang="en-US" dirty="0"/>
          </a:p>
          <a:p>
            <a:r>
              <a:rPr lang="en-US" dirty="0"/>
              <a:t>Increases in lumbar spine BMD at 12 months were not influenced by duration of prior aromatase inhibitor therapy.</a:t>
            </a:r>
            <a:r>
              <a:rPr lang="en-US" baseline="30000" dirty="0"/>
              <a:t>1</a:t>
            </a:r>
            <a:endParaRPr lang="en-US" dirty="0"/>
          </a:p>
          <a:p>
            <a:r>
              <a:rPr lang="en-US" dirty="0"/>
              <a:t>At 24 months, the denosumab arm continued to demonstrate an increase in lumbar spine BMD compared to placebo (7.6% difference).</a:t>
            </a:r>
            <a:r>
              <a:rPr lang="en-US" baseline="30000" dirty="0"/>
              <a:t>1</a:t>
            </a:r>
          </a:p>
          <a:p>
            <a:r>
              <a:rPr lang="en-US" dirty="0"/>
              <a:t>A post hoc analysis assessed the effects on the preservation of lumbar spine BMD at 24 months.</a:t>
            </a:r>
            <a:r>
              <a:rPr lang="en-US" baseline="30000" dirty="0"/>
              <a:t>1</a:t>
            </a:r>
            <a:endParaRPr lang="en-US" dirty="0"/>
          </a:p>
          <a:p>
            <a:pPr lvl="1"/>
            <a:r>
              <a:rPr lang="en-US" dirty="0"/>
              <a:t>A gain (&gt; 6%) or a moderate gain (&gt; 3% to 6%) was reached in 80% of patients in the denosumab group compared with 13% of patients in the placebo group. </a:t>
            </a:r>
          </a:p>
          <a:p>
            <a:pPr lvl="1"/>
            <a:r>
              <a:rPr lang="en-US" dirty="0"/>
              <a:t>A gain (&gt; 6%) was reached in 50% of patients in the denosumab group compared with 3% in the placebo group.</a:t>
            </a:r>
          </a:p>
          <a:p>
            <a:r>
              <a:rPr lang="en-US" dirty="0"/>
              <a:t>Denosumab demonstrated a greater increase from baseline in total hip BMD compared to placebo.</a:t>
            </a:r>
            <a:r>
              <a:rPr lang="en-US" baseline="30000" dirty="0"/>
              <a:t>1</a:t>
            </a:r>
          </a:p>
          <a:p>
            <a:r>
              <a:rPr lang="en-US" dirty="0"/>
              <a:t>Results are presented as least squares means (two-way analysis of covariance models adjusting for treatment, stratification variable, baseline BMD value, densitometer type, and baseline BMD value-by-densitometer-type interaction).</a:t>
            </a:r>
            <a:r>
              <a:rPr lang="en-US" baseline="30000" dirty="0"/>
              <a:t>1</a:t>
            </a:r>
            <a:endParaRPr lang="en-US" dirty="0"/>
          </a:p>
          <a:p>
            <a:r>
              <a:rPr lang="en-US" dirty="0"/>
              <a:t>Denosumab demonstrated a greater increase from baseline in BMD at the trochanter and 1/3 radius compared to placebo, resulting in a 5.9% and 6.1% difference at 24 months, respectively.</a:t>
            </a:r>
            <a:r>
              <a:rPr lang="en-US" baseline="30000" dirty="0"/>
              <a:t>1</a:t>
            </a:r>
          </a:p>
          <a:p>
            <a:r>
              <a:rPr lang="en-US" dirty="0"/>
              <a:t>Ellis GK, Bone HG, </a:t>
            </a:r>
            <a:r>
              <a:rPr lang="en-US" dirty="0" err="1"/>
              <a:t>Chlebowski</a:t>
            </a:r>
            <a:r>
              <a:rPr lang="en-US" dirty="0"/>
              <a:t> R, et al. Randomized trial of denosumab in patients receiving adjuvant aromatase inhibitors for nonmetastatic breast cancer. </a:t>
            </a:r>
            <a:r>
              <a:rPr lang="en-US" i="1" dirty="0"/>
              <a:t>J Clin Oncol</a:t>
            </a:r>
            <a:r>
              <a:rPr lang="en-US" dirty="0"/>
              <a:t>. 2008;26:4875-4882.</a:t>
            </a:r>
          </a:p>
          <a:p>
            <a:pPr lvl="1"/>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9910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BACKGROUND:</a:t>
            </a:r>
          </a:p>
          <a:p>
            <a:r>
              <a:rPr lang="en-CA" sz="1200" b="0" i="0" kern="1200" dirty="0">
                <a:solidFill>
                  <a:schemeClr val="tx1"/>
                </a:solidFill>
                <a:effectLst/>
                <a:latin typeface="+mn-lt"/>
                <a:ea typeface="+mn-ea"/>
                <a:cs typeface="+mn-cs"/>
              </a:rPr>
              <a:t>Postmenopausal breast cancer (BC) patients receiving adjuvant aromatase inhibitor therapy are at risk of progressive bone loss and fractures. Zoledronic acid inhibits osteoclastic bone resorption, is effective in maintaining bone health, and may therefore be beneficial in this setting.</a:t>
            </a:r>
          </a:p>
          <a:p>
            <a:r>
              <a:rPr lang="en-CA" sz="1200" b="1" i="0" kern="1200" cap="all" dirty="0">
                <a:solidFill>
                  <a:schemeClr val="tx1"/>
                </a:solidFill>
                <a:effectLst/>
                <a:latin typeface="+mn-lt"/>
                <a:ea typeface="+mn-ea"/>
                <a:cs typeface="+mn-cs"/>
              </a:rPr>
              <a:t>METHODS:</a:t>
            </a:r>
          </a:p>
          <a:p>
            <a:r>
              <a:rPr lang="en-CA" sz="1200" b="0" i="0" kern="1200" dirty="0">
                <a:solidFill>
                  <a:schemeClr val="tx1"/>
                </a:solidFill>
                <a:effectLst/>
                <a:latin typeface="+mn-lt"/>
                <a:ea typeface="+mn-ea"/>
                <a:cs typeface="+mn-cs"/>
              </a:rPr>
              <a:t>Overall, 602 postmenopausal women with early, hormone receptor-positive BC receiving adjuvant letrozole were randomized (301 each group) to receive upfront or delayed-start zoledronic acid (4 mg intravenously every 6 months) for 5 years. The primary endpoint was the change in lumbar spine (LS) bone mineral density (BMD) at month 12. Secondary endpoints included changes in LS BMD, total hip BMD, and bone turnover markers at 2, 3, and 5 years; fracture incidence at 3 years; and time to disease recurrence.</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At month 61, the adjusted mean difference in LS and total hip BMDs between the upfront and delayed groups was 8.9% and 6.7%, respectively (P &lt; .0001, for both). Approximately 25% of delayed patients received zoledronic acid by month 61. Only 1 patient experienced grade 4 renal dysfunction; no confirmed cases of osteonecrosis of the jaw were reported. Fracture rates (upfront, 28 [9.3%]; delayed, 33 [11%]; P = .3803) and Kaplan-Meier disease recurrence rates (upfront, 9.8 [95% confidence interval (CI), 6.0-10.3]; delayed, 10.5 [95% CI, 6.6-14.4]; P = .6283) were similar at month 61.</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Upfront zoledronic acid seems to be the preferred treatment strategy versus delayed administration, as it significantly and progressively increases BMD in postmenopausal women with early BC receiving letrozole for 5 years, and long-term coadministration of letrozole and zoledronic acid is well tolerated.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4820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Objectives</a:t>
            </a:r>
          </a:p>
          <a:p>
            <a:r>
              <a:rPr lang="en-CA" dirty="0"/>
              <a:t>To assess the effects of bisphosphonates and other bone agents in addition to anti-cancer treatment: (</a:t>
            </a:r>
            <a:r>
              <a:rPr lang="en-CA" dirty="0" err="1"/>
              <a:t>i</a:t>
            </a:r>
            <a:r>
              <a:rPr lang="en-CA" dirty="0"/>
              <a:t>) in women with early breast</a:t>
            </a:r>
          </a:p>
          <a:p>
            <a:r>
              <a:rPr lang="en-CA" dirty="0"/>
              <a:t>cancer (EBC); (ii) in women with advanced breast cancer without bone metastases (ABC); and (iii) in women with metastatic breast</a:t>
            </a:r>
          </a:p>
          <a:p>
            <a:r>
              <a:rPr lang="en-CA" dirty="0"/>
              <a:t>cancer and bone metastases (BCBM).</a:t>
            </a:r>
          </a:p>
          <a:p>
            <a:endParaRPr lang="en-CA" dirty="0"/>
          </a:p>
          <a:p>
            <a:r>
              <a:rPr lang="en-CA" b="1" dirty="0"/>
              <a:t>Search methods</a:t>
            </a:r>
          </a:p>
          <a:p>
            <a:r>
              <a:rPr lang="en-CA" dirty="0"/>
              <a:t>In this review update, we searched Cochrane Breast Cancer’s Specialised Register, CENTRAL, MEDLINE, </a:t>
            </a:r>
            <a:r>
              <a:rPr lang="en-CA" dirty="0" err="1"/>
              <a:t>Embase</a:t>
            </a:r>
            <a:r>
              <a:rPr lang="en-CA" dirty="0"/>
              <a:t>, the World Health</a:t>
            </a:r>
          </a:p>
          <a:p>
            <a:r>
              <a:rPr lang="en-CA" dirty="0"/>
              <a:t>Organization’s International Clinical Trials Registry Platform (WHO ICTRP) and ClinicalTrials.gov on 19 September 2016.</a:t>
            </a:r>
          </a:p>
          <a:p>
            <a:endParaRPr lang="en-CA" dirty="0"/>
          </a:p>
          <a:p>
            <a:r>
              <a:rPr lang="en-CA" b="1" dirty="0"/>
              <a:t>Selection criteria</a:t>
            </a:r>
          </a:p>
          <a:p>
            <a:r>
              <a:rPr lang="en-CA" dirty="0"/>
              <a:t>We included randomised controlled trials (RCTs) comparing: (a) one treatment with a bisphosphonate/bone-acting agent with the</a:t>
            </a:r>
          </a:p>
          <a:p>
            <a:r>
              <a:rPr lang="en-CA" dirty="0"/>
              <a:t>same treatment without a bisphosphonate/bone-acting agent; (b) treatment with one bisphosphonate versus treatment with a different</a:t>
            </a:r>
          </a:p>
          <a:p>
            <a:r>
              <a:rPr lang="en-CA" dirty="0"/>
              <a:t>bisphosphonate; (c) treatment with a bisphosphonate versus another bone-acting agent of a different mechanism of action (e.g. </a:t>
            </a:r>
            <a:r>
              <a:rPr lang="en-CA" dirty="0" err="1"/>
              <a:t>deno</a:t>
            </a:r>
            <a:r>
              <a:rPr lang="en-CA" dirty="0"/>
              <a:t>-</a:t>
            </a:r>
          </a:p>
          <a:p>
            <a:r>
              <a:rPr lang="en-CA" dirty="0" err="1"/>
              <a:t>sumab</a:t>
            </a:r>
            <a:r>
              <a:rPr lang="en-CA" dirty="0"/>
              <a:t>); and (d) immediate treatment with a bisphosphonate/bone-acting agent versus delayed treatment of the same bisphosphonate/</a:t>
            </a:r>
          </a:p>
          <a:p>
            <a:r>
              <a:rPr lang="en-CA" dirty="0"/>
              <a:t>bone-acting agent.</a:t>
            </a:r>
          </a:p>
          <a:p>
            <a:endParaRPr lang="en-CA" dirty="0"/>
          </a:p>
          <a:p>
            <a:r>
              <a:rPr lang="en-CA" b="1" dirty="0"/>
              <a:t>Data collection and analysis</a:t>
            </a:r>
          </a:p>
          <a:p>
            <a:r>
              <a:rPr lang="en-CA" dirty="0"/>
              <a:t>Two review authors independently extracted data, and assessed risk of bias and quality of the evidence. The primary outcome measure</a:t>
            </a:r>
          </a:p>
          <a:p>
            <a:r>
              <a:rPr lang="en-CA" dirty="0"/>
              <a:t>was bone metastases for EBC and ABC, and a skeletal-related event (SRE) for BCBM. We derived risk ratios (RRs) for dichotomous</a:t>
            </a:r>
          </a:p>
          <a:p>
            <a:r>
              <a:rPr lang="en-CA" dirty="0"/>
              <a:t>outcomes and the meta-analyses used random-effects models. Secondary outcomes included overall survival and disease-free survival</a:t>
            </a:r>
          </a:p>
          <a:p>
            <a:r>
              <a:rPr lang="en-CA" dirty="0"/>
              <a:t>for EBC; we derived hazard ratios (HRs) for these time-to-event outcomes where possible. We collected toxicity and quality-of-life</a:t>
            </a:r>
          </a:p>
          <a:p>
            <a:r>
              <a:rPr lang="en-CA" dirty="0"/>
              <a:t>information. GRADE was used to assess the quality of evidence for the most important outcomes in each treatment setting.</a:t>
            </a:r>
          </a:p>
          <a:p>
            <a:endParaRPr lang="en-CA" b="1" dirty="0"/>
          </a:p>
          <a:p>
            <a:r>
              <a:rPr lang="en-CA" b="1" dirty="0"/>
              <a:t>Main results</a:t>
            </a:r>
          </a:p>
          <a:p>
            <a:r>
              <a:rPr lang="en-CA" dirty="0"/>
              <a:t>We included 44 RCTs involving 37,302 women.</a:t>
            </a:r>
          </a:p>
          <a:p>
            <a:r>
              <a:rPr lang="en-CA" dirty="0"/>
              <a:t>In women with EBC, bisphosphonates were associated with a reduced risk of bone metastases compared to placebo/no bisphosphonate</a:t>
            </a:r>
          </a:p>
          <a:p>
            <a:r>
              <a:rPr lang="en-CA" dirty="0"/>
              <a:t>(RR 0.86, 95% conﬁdence interval (CI) 0.75 to 0.99; P = 0.03, 11 studies; 15,005 women; moderate-quality evidence with no</a:t>
            </a:r>
          </a:p>
          <a:p>
            <a:r>
              <a:rPr lang="en-CA" dirty="0"/>
              <a:t>signiﬁcant heterogeneity). Bisphosphonates provided an overall survival beneﬁt with time-to-event data (HR 0.91, 95% CI 0.83 to</a:t>
            </a:r>
          </a:p>
          <a:p>
            <a:r>
              <a:rPr lang="en-CA" dirty="0"/>
              <a:t>0.99; P = 0.04; 9 studies; 13,949 women; high-quality evidence with evidence of heterogeneity). Subgroup analysis by menopausal</a:t>
            </a:r>
          </a:p>
          <a:p>
            <a:r>
              <a:rPr lang="en-CA" dirty="0"/>
              <a:t>status showed a survival beneﬁt from bisphosphonates in postmenopausal women (HR 0.77, 95% CI 0.66 to 0.90; P = 0.001; 4</a:t>
            </a:r>
          </a:p>
          <a:p>
            <a:r>
              <a:rPr lang="en-CA" dirty="0"/>
              <a:t>studies; 6048 women; high-quality evidence with no evidence of heterogeneity) but no survival beneﬁt for premenopausal women (HR</a:t>
            </a:r>
          </a:p>
          <a:p>
            <a:r>
              <a:rPr lang="en-CA" dirty="0"/>
              <a:t>1.03, 95% CI 0.86 to 1.22; P = 0.78; 2 studies; 3501 women; high-quality evidence with no heterogeneity). There was evidence of</a:t>
            </a:r>
          </a:p>
          <a:p>
            <a:r>
              <a:rPr lang="en-CA" dirty="0"/>
              <a:t>no effect of bisphosphonates on disease-free survival (HR 0.94, 95% 0.87 to 1.02; P = 0.13; 7 studies; 12,578 women; high-quality</a:t>
            </a:r>
          </a:p>
          <a:p>
            <a:r>
              <a:rPr lang="en-CA" dirty="0"/>
              <a:t>evidence with signiﬁcant heterogeneity present) however subgroup analyses showed a disease-free survival beneﬁt from bisphosphonates</a:t>
            </a:r>
          </a:p>
          <a:p>
            <a:r>
              <a:rPr lang="en-CA" dirty="0"/>
              <a:t>in postmenopausal women only (HR 0.82, 95% CI 0.74 to 0.91; P &lt; 0.001; 7 studies; 8314 women; high-quality evidence with no</a:t>
            </a:r>
          </a:p>
          <a:p>
            <a:r>
              <a:rPr lang="en-CA" dirty="0"/>
              <a:t>heterogeneity). Bisphosphonates did not signiﬁcantly reduce the incidence of fractures when compared to placebo/no bisphosphonates</a:t>
            </a:r>
          </a:p>
          <a:p>
            <a:r>
              <a:rPr lang="en-CA" dirty="0"/>
              <a:t>(RR 0.77, 95% CI 0.54 to 1.08, P = 0.13, 6 studies, 7602 women; moderate-quality evidence due to wide conﬁdence intervals). We</a:t>
            </a:r>
          </a:p>
          <a:p>
            <a:r>
              <a:rPr lang="en-CA" dirty="0"/>
              <a:t>await mature overall survival and disease-free survival results for denosumab trials.</a:t>
            </a:r>
          </a:p>
          <a:p>
            <a:r>
              <a:rPr lang="en-CA" dirty="0"/>
              <a:t>In women with ABC without clinically evident bone metastases, there was no evidence of an effect of bisphosphonates on bone</a:t>
            </a:r>
          </a:p>
          <a:p>
            <a:r>
              <a:rPr lang="en-CA" dirty="0"/>
              <a:t>metastases (RR 0.96, 95% CI 0.65 to 1.43; P = 0.86; 3 studies; 330 women; moderate-quality evidence with no heterogeneity) or overall</a:t>
            </a:r>
          </a:p>
          <a:p>
            <a:r>
              <a:rPr lang="en-CA" dirty="0"/>
              <a:t>survival (RR 0.89, 95% CI 0.73 to 1.09; P = 0.28; 3 studies; 330 women; high-quality evidence with no heterogeneity) compared to</a:t>
            </a:r>
          </a:p>
          <a:p>
            <a:r>
              <a:rPr lang="en-CA" dirty="0"/>
              <a:t>placebo/no bisphosphonates however the conﬁdence intervals were wide. One study reported a trend towards an extended period of</a:t>
            </a:r>
          </a:p>
          <a:p>
            <a:r>
              <a:rPr lang="en-CA" dirty="0"/>
              <a:t>time without a SRE with bisphosphonate compared to placebo (low-quality evidence). One study reported quality of life and there was</a:t>
            </a:r>
          </a:p>
          <a:p>
            <a:r>
              <a:rPr lang="en-CA" dirty="0"/>
              <a:t>no apparent difference in scores between bisphosphonate and placebo (moderate-quality evidence).</a:t>
            </a:r>
          </a:p>
          <a:p>
            <a:r>
              <a:rPr lang="en-CA" dirty="0"/>
              <a:t>In women with BCBM, bisphosphonates reduced the SRE risk by 14% (RR 0.86, 95% CI 0.78 to 0.95; P = 0.003; 9 studies; 2810</a:t>
            </a:r>
          </a:p>
          <a:p>
            <a:r>
              <a:rPr lang="en-CA" dirty="0"/>
              <a:t>women; high-quality evidence with evidence of heterogeneity) compared with placebo/no bisphosphonates. This beneﬁt persisted when</a:t>
            </a:r>
          </a:p>
          <a:p>
            <a:r>
              <a:rPr lang="en-CA" dirty="0"/>
              <a:t>administering either intravenous or oral bisphosphonates versus placebo. Bisphosphonates delayed the median time to a SRE with</a:t>
            </a:r>
          </a:p>
          <a:p>
            <a:r>
              <a:rPr lang="en-CA" dirty="0"/>
              <a:t>a median ratio of 1.43 (95% CI 1.29 to 1.58; P &lt; 0.00001; 9 studies; 2891 women; high-quality evidence with no heterogeneity)</a:t>
            </a:r>
          </a:p>
          <a:p>
            <a:r>
              <a:rPr lang="en-CA" dirty="0"/>
              <a:t>and reduced bone pain (in 6 out of 11 studies; moderate-quality evidence) compared to placebo/no bisphosphonate. Treatment</a:t>
            </a:r>
          </a:p>
          <a:p>
            <a:r>
              <a:rPr lang="en-CA" dirty="0"/>
              <a:t>with bisphosphonates did not appear to affect overall survival (RR 1.01, 95% CI 0.91 to 1.11; P = 0.85; 7 studies; 1935 women;</a:t>
            </a:r>
          </a:p>
          <a:p>
            <a:r>
              <a:rPr lang="en-CA" dirty="0"/>
              <a:t>moderate-quality evidence with signiﬁcant heterogeneity). Quality-of-life scores were slightly better with bisphosphonates than placebo</a:t>
            </a:r>
          </a:p>
          <a:p>
            <a:r>
              <a:rPr lang="en-CA" dirty="0"/>
              <a:t>at comparable time points (in three out of ﬁve studies; moderate-quality evidence) however scores decreased during the course of the</a:t>
            </a:r>
          </a:p>
          <a:p>
            <a:r>
              <a:rPr lang="en-CA" dirty="0"/>
              <a:t>studies. Denosumab reduced the risk of developing a SRE compared with bisphosphonates by 22% (RR 0.78, 0.72 to 0.85; P &lt; 0.001;</a:t>
            </a:r>
          </a:p>
          <a:p>
            <a:r>
              <a:rPr lang="en-CA" dirty="0"/>
              <a:t>3 studies, 2345 women). One study reported data on overall survival and observed no difference in survival between denosumab and</a:t>
            </a:r>
          </a:p>
          <a:p>
            <a:r>
              <a:rPr lang="en-CA" dirty="0"/>
              <a:t>bisphosphonate.</a:t>
            </a:r>
          </a:p>
          <a:p>
            <a:r>
              <a:rPr lang="en-CA" dirty="0"/>
              <a:t>Reported toxicities across all settings were generally mild. Osteonecrosis of the jaw was rare, occurring less than 0.5% in the adjuvant</a:t>
            </a:r>
          </a:p>
          <a:p>
            <a:r>
              <a:rPr lang="en-CA" dirty="0"/>
              <a:t>setting (high-quality evidence).</a:t>
            </a:r>
          </a:p>
          <a:p>
            <a:endParaRPr lang="en-CA" dirty="0"/>
          </a:p>
          <a:p>
            <a:r>
              <a:rPr lang="en-CA" b="1" dirty="0"/>
              <a:t>Authors’ conclusions</a:t>
            </a:r>
          </a:p>
          <a:p>
            <a:r>
              <a:rPr lang="en-CA" dirty="0"/>
              <a:t>For women with EBC, bisphosphonates reduce the risk of bone metastases and provide an overall survival beneﬁt compared to placebo</a:t>
            </a:r>
          </a:p>
          <a:p>
            <a:r>
              <a:rPr lang="en-CA" dirty="0"/>
              <a:t>or no bisphosphonates. There is preliminary evidence suggestive that bisphosphonates provide an overall survival and disease-free</a:t>
            </a:r>
          </a:p>
          <a:p>
            <a:r>
              <a:rPr lang="en-CA" dirty="0"/>
              <a:t>survival beneﬁt in postmenopausal women only when compared to placebo or no bisphosphonate. This was not a planned subgroup</a:t>
            </a:r>
          </a:p>
          <a:p>
            <a:r>
              <a:rPr lang="en-CA" dirty="0"/>
              <a:t>for these early trials, and we await the completion of new large clinical trials assessing beneﬁt for postmenopausal women. For women</a:t>
            </a:r>
          </a:p>
          <a:p>
            <a:r>
              <a:rPr lang="en-CA" dirty="0"/>
              <a:t>with BCBM, bisphosphonates reduce the risk of developing SREs, delay the median time to an SRE, and appear to reduce bone pain</a:t>
            </a:r>
          </a:p>
          <a:p>
            <a:r>
              <a:rPr lang="en-CA" dirty="0"/>
              <a:t>compared to placebo or no bisphosphonate.de Abstract in Speaker Notes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0369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lumMod val="75000"/>
                    <a:lumOff val="25000"/>
                  </a:schemeClr>
                </a:solidFill>
              </a:rPr>
              <a:t>NOTE: Click the white icon to proceed to section </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6520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lumMod val="75000"/>
                    <a:lumOff val="25000"/>
                  </a:schemeClr>
                </a:solidFill>
              </a:rPr>
              <a:t>NOTE: Click the white icon to return to slide </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9502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225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Specify all drugs </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124</a:t>
            </a:fld>
            <a:endParaRPr lang="en-US"/>
          </a:p>
        </p:txBody>
      </p:sp>
    </p:spTree>
    <p:extLst>
      <p:ext uri="{BB962C8B-B14F-4D97-AF65-F5344CB8AC3E}">
        <p14:creationId xmlns:p14="http://schemas.microsoft.com/office/powerpoint/2010/main" val="4359241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Denosumab improved BMD and reduced the incidence of new radiographic vertebral fractures in 1 high-quality trial.</a:t>
            </a:r>
            <a:r>
              <a:rPr lang="en-CA" sz="1200" baseline="30000" dirty="0"/>
              <a:t>2</a:t>
            </a:r>
            <a:endParaRPr lang="en-CA" dirty="0"/>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125</a:t>
            </a:fld>
            <a:endParaRPr lang="en-US"/>
          </a:p>
        </p:txBody>
      </p:sp>
    </p:spTree>
    <p:extLst>
      <p:ext uri="{BB962C8B-B14F-4D97-AF65-F5344CB8AC3E}">
        <p14:creationId xmlns:p14="http://schemas.microsoft.com/office/powerpoint/2010/main" val="27985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987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18</a:t>
            </a:fld>
            <a:endParaRPr lang="en-US"/>
          </a:p>
        </p:txBody>
      </p:sp>
    </p:spTree>
    <p:extLst>
      <p:ext uri="{BB962C8B-B14F-4D97-AF65-F5344CB8AC3E}">
        <p14:creationId xmlns:p14="http://schemas.microsoft.com/office/powerpoint/2010/main" val="12060806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References: </a:t>
            </a:r>
          </a:p>
          <a:p>
            <a:pPr marL="228600" indent="-228600">
              <a:buFont typeface="+mj-lt"/>
              <a:buAutoNum type="arabicPeriod"/>
            </a:pPr>
            <a:r>
              <a:rPr lang="en-US" sz="1200" b="0" i="0" u="none" strike="noStrike" kern="1200" baseline="0" dirty="0">
                <a:solidFill>
                  <a:schemeClr val="tx1"/>
                </a:solidFill>
                <a:latin typeface="+mn-lt"/>
                <a:ea typeface="+mn-ea"/>
                <a:cs typeface="+mn-cs"/>
              </a:rPr>
              <a:t>Ontario Drug Benefit Formulary/Comparative Drug Index Edition 43. Accessed February 7, 2018. http://www.health.gov.on.ca/en/pro/ programs/drugs/formulary43/summary_edition43_20180124.pdf.</a:t>
            </a:r>
          </a:p>
          <a:p>
            <a:pPr marL="228600" indent="-228600">
              <a:buFont typeface="+mj-lt"/>
              <a:buAutoNum type="arabicPeriod"/>
            </a:pPr>
            <a:r>
              <a:rPr lang="en-US" b="0" i="0" dirty="0"/>
              <a:t>Ministry of Health and Long-term Care Exceptional Access Program (EAP). September 2017. </a:t>
            </a:r>
            <a:r>
              <a:rPr lang="en-US" sz="1200" b="0" i="0" u="none" strike="noStrike" kern="1200" baseline="0" dirty="0">
                <a:solidFill>
                  <a:schemeClr val="tx1"/>
                </a:solidFill>
                <a:latin typeface="+mn-lt"/>
                <a:ea typeface="+mn-ea"/>
                <a:cs typeface="+mn-cs"/>
              </a:rPr>
              <a:t>Accessed April 26, 2018. http://www.health.gov.on.ca/en/pro/programs/drugs/pdf/frequently_requested_drugs.pdf.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Alberta Health Services Interactive Drug Benefit List.</a:t>
            </a:r>
            <a:r>
              <a:rPr lang="en-US" sz="1200" b="0" i="0" kern="1200" baseline="0" dirty="0">
                <a:solidFill>
                  <a:schemeClr val="tx1"/>
                </a:solidFill>
                <a:effectLst/>
                <a:latin typeface="+mn-lt"/>
                <a:ea typeface="+mn-ea"/>
                <a:cs typeface="+mn-cs"/>
              </a:rPr>
              <a:t> </a:t>
            </a:r>
            <a:r>
              <a:rPr lang="en-US" sz="1200" b="0" i="0" u="none" strike="noStrike" kern="1200" baseline="0" dirty="0">
                <a:solidFill>
                  <a:srgbClr val="FF0000"/>
                </a:solidFill>
                <a:latin typeface="+mn-lt"/>
                <a:ea typeface="+mn-ea"/>
                <a:cs typeface="+mn-cs"/>
              </a:rPr>
              <a:t>Accessed April 26, 2018. https://idbl.ab.bluecross.ca/idbl/search.do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BC Pharmacare </a:t>
            </a:r>
            <a:r>
              <a:rPr lang="en-US" sz="1200" b="0" i="0" kern="1200" dirty="0">
                <a:solidFill>
                  <a:schemeClr val="tx1"/>
                </a:solidFill>
                <a:effectLst/>
                <a:latin typeface="+mn-lt"/>
                <a:ea typeface="+mn-ea"/>
                <a:cs typeface="+mn-cs"/>
              </a:rPr>
              <a:t>Limited Coverage Drugs</a:t>
            </a:r>
            <a:r>
              <a:rPr lang="en-US" sz="1200" b="0" i="0" kern="1200" baseline="0" dirty="0">
                <a:solidFill>
                  <a:schemeClr val="tx1"/>
                </a:solidFill>
                <a:effectLst/>
                <a:latin typeface="+mn-lt"/>
                <a:ea typeface="+mn-ea"/>
                <a:cs typeface="+mn-cs"/>
              </a:rPr>
              <a:t> Program. </a:t>
            </a:r>
            <a:r>
              <a:rPr lang="en-US" sz="1200" b="0" i="0" u="none" strike="noStrike" kern="1200" baseline="0" dirty="0">
                <a:solidFill>
                  <a:schemeClr val="tx1"/>
                </a:solidFill>
                <a:latin typeface="+mn-lt"/>
                <a:ea typeface="+mn-ea"/>
                <a:cs typeface="+mn-cs"/>
              </a:rPr>
              <a:t>Accessed April 24, 2018. https://www2.gov.bc.ca/gov/content/health/practitioner-professional-resources/pharmacare/prescribers/limited-coverage-drug-program/limited-coverage-drugs-denosumab</a:t>
            </a:r>
          </a:p>
          <a:p>
            <a:pPr marL="228600" indent="-228600">
              <a:buFont typeface="+mj-lt"/>
              <a:buAutoNum type="arabicPeriod"/>
            </a:pPr>
            <a:r>
              <a:rPr lang="fr-FR" sz="1200" b="0" i="0" u="none" strike="noStrike" kern="1200" baseline="0" dirty="0">
                <a:solidFill>
                  <a:schemeClr val="tx1"/>
                </a:solidFill>
                <a:latin typeface="+mn-lt"/>
                <a:ea typeface="+mn-ea"/>
                <a:cs typeface="+mn-cs"/>
              </a:rPr>
              <a:t>Régie de l’assurance maladie Québec. Liste de médicaments – Établissements – Modification no1 et Correction no1, 32e édition, entrant en vigueur en juillet 2011. </a:t>
            </a:r>
            <a:r>
              <a:rPr lang="fr-FR" sz="1200" b="0" i="0" u="none" strike="noStrike" kern="1200" baseline="0" dirty="0" err="1">
                <a:solidFill>
                  <a:schemeClr val="tx1"/>
                </a:solidFill>
                <a:latin typeface="+mn-lt"/>
                <a:ea typeface="+mn-ea"/>
                <a:cs typeface="+mn-cs"/>
              </a:rPr>
              <a:t>Accessed</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February</a:t>
            </a:r>
            <a:r>
              <a:rPr lang="fr-FR" sz="1200" b="0" i="0" u="none" strike="noStrike" kern="1200" baseline="0" dirty="0">
                <a:solidFill>
                  <a:schemeClr val="tx1"/>
                </a:solidFill>
                <a:latin typeface="+mn-lt"/>
                <a:ea typeface="+mn-ea"/>
                <a:cs typeface="+mn-cs"/>
              </a:rPr>
              <a:t> 3, 2012. http://www.ramq.gouv.qc.ca/fr/professionnels/medicaments/demande_medicament_exception_mc.shtml.</a:t>
            </a:r>
            <a:endParaRPr lang="en-US" sz="1200" b="0" i="0" u="none" strike="noStrike" kern="1200" baseline="0" dirty="0">
              <a:solidFill>
                <a:schemeClr val="tx1"/>
              </a:solidFill>
              <a:latin typeface="+mn-lt"/>
              <a:ea typeface="+mn-ea"/>
              <a:cs typeface="+mn-cs"/>
            </a:endParaRPr>
          </a:p>
          <a:p>
            <a:pPr marL="228600" indent="-228600">
              <a:buFont typeface="+mj-lt"/>
              <a:buAutoNum type="arabicPeriod"/>
            </a:pPr>
            <a:r>
              <a:rPr lang="en-US" b="0" i="0" dirty="0"/>
              <a:t>Government of </a:t>
            </a:r>
            <a:r>
              <a:rPr lang="en-US" sz="1200" b="0" i="0" u="none" strike="noStrike" kern="1200" baseline="0" dirty="0">
                <a:solidFill>
                  <a:schemeClr val="tx1"/>
                </a:solidFill>
                <a:latin typeface="+mn-lt"/>
                <a:ea typeface="+mn-ea"/>
                <a:cs typeface="+mn-cs"/>
              </a:rPr>
              <a:t>Saskatchewan Exception Drug Status Program. Accessed April 27, 2018.http://formulary.drugplan.ehealthsask.ca/PDFs/APPENDIXA.pdf</a:t>
            </a:r>
          </a:p>
          <a:p>
            <a:pPr marL="228600" indent="-228600">
              <a:buFont typeface="+mj-lt"/>
              <a:buAutoNum type="arabicPeriod"/>
            </a:pPr>
            <a:r>
              <a:rPr lang="en-US" sz="1200" b="0" i="0" u="none" strike="noStrike" kern="1200" baseline="0" dirty="0">
                <a:solidFill>
                  <a:schemeClr val="tx1"/>
                </a:solidFill>
                <a:latin typeface="+mn-lt"/>
                <a:ea typeface="+mn-ea"/>
                <a:cs typeface="+mn-cs"/>
              </a:rPr>
              <a:t>Nova Scotia Pharmacare Formulary April 2018. Accessed April 27, 2018. https://novascotia.ca/dhw/pharmacare/documents/formulary.pdf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Newfoundland Labrador Health and Community Services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NLPDP Drug Product Database.</a:t>
            </a:r>
            <a:r>
              <a:rPr lang="en-US" sz="1200" b="0" i="0"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Accessed April 27,2018. http://www.health.gov.nl.ca/health/prescription/newformulary.asp</a:t>
            </a:r>
          </a:p>
          <a:p>
            <a:pPr marL="228600" indent="-228600">
              <a:buFont typeface="+mj-lt"/>
              <a:buAutoNum type="arabicPeriod"/>
            </a:pPr>
            <a:r>
              <a:rPr lang="en-US" b="0" i="0" dirty="0"/>
              <a:t>New Brunswick Drug Plans Formulary. </a:t>
            </a:r>
            <a:r>
              <a:rPr lang="en-US" sz="1200" b="0" i="0" u="none" strike="noStrike" kern="1200" baseline="0" dirty="0">
                <a:solidFill>
                  <a:schemeClr val="tx1"/>
                </a:solidFill>
                <a:latin typeface="+mn-lt"/>
                <a:ea typeface="+mn-ea"/>
                <a:cs typeface="+mn-cs"/>
              </a:rPr>
              <a:t>Accessed April 27, 2018. http://www2.gnb.ca/content/dam/gnb/Departments/h-s/pdf/en/NBDrugPlan/NewBrunswickDrugPlansFormulary.pdf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PEI Pharmacare Formulary.</a:t>
            </a:r>
            <a:r>
              <a:rPr lang="en-US" sz="1200" b="0" i="0" kern="1200" baseline="0" dirty="0">
                <a:solidFill>
                  <a:schemeClr val="tx1"/>
                </a:solidFill>
                <a:effectLst/>
                <a:latin typeface="+mn-lt"/>
                <a:ea typeface="+mn-ea"/>
                <a:cs typeface="+mn-cs"/>
              </a:rPr>
              <a:t> Accessed April 27, 2018. </a:t>
            </a:r>
            <a:r>
              <a:rPr lang="en-US" sz="1200" b="0" i="0" u="none" strike="noStrike" kern="1200" baseline="0" dirty="0">
                <a:solidFill>
                  <a:schemeClr val="tx1"/>
                </a:solidFill>
                <a:latin typeface="+mn-lt"/>
                <a:ea typeface="+mn-ea"/>
                <a:cs typeface="+mn-cs"/>
              </a:rPr>
              <a:t>https://www.princeedwardisland.ca/sites/default/files/publications/pei_pharmacare_formulary.pdf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Alberta Health and Wellness. Updates to the Alberta Health and Wellness Drug Benefit List, February 1, 2016. Accessed February 26, 2016. http://www.ab.bluecross.ca/dbl/pdfs/dbl_oct.pdf.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Ministry of Health Services. Confirmation of Prolia (denosumab) as eligible Limited Coverage benefit under British Columbia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 program [Letter]. December 23, 2011.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Saskatchewan Formulary Bulletin #168, January 1, 2018. Accessed February 7, 2018. http://formulary.drugplan.ehealthsask.ca/Bulletins/ Bulletin168Jan2018.pdf.</a:t>
            </a:r>
          </a:p>
          <a:p>
            <a:pPr marL="228600" indent="-228600">
              <a:buFont typeface="+mj-lt"/>
              <a:buAutoNum type="arabicPeriod"/>
            </a:pPr>
            <a:r>
              <a:rPr lang="en-US" sz="1200" b="0" i="0" u="none" strike="noStrike" kern="1200" baseline="0" dirty="0">
                <a:solidFill>
                  <a:schemeClr val="tx1"/>
                </a:solidFill>
                <a:latin typeface="+mn-lt"/>
                <a:ea typeface="+mn-ea"/>
                <a:cs typeface="+mn-cs"/>
              </a:rPr>
              <a:t>New Brunswick Drug Plans Formulary Bulletin #965, January 22, 2018. Accessed February 7, 2018. http://www2.gnb.ca/content/dam/gnb/Departments/h-s/pdf/en/NBDrugPlan/FormularyUpdates/NBDrugPlansBulletin965.pdf.</a:t>
            </a:r>
          </a:p>
          <a:p>
            <a:pPr marL="228600" indent="-228600">
              <a:buFont typeface="+mj-lt"/>
              <a:buAutoNum type="arabicPeriod"/>
            </a:pPr>
            <a:r>
              <a:rPr lang="en-US" sz="1200" b="0" i="0" u="none" strike="noStrike" kern="1200" baseline="0" dirty="0">
                <a:solidFill>
                  <a:schemeClr val="tx1"/>
                </a:solidFill>
                <a:latin typeface="+mn-lt"/>
                <a:ea typeface="+mn-ea"/>
                <a:cs typeface="+mn-cs"/>
              </a:rPr>
              <a:t>Government of Nova Scotia Health and Wellness. Pharmacare Drug Information. Accessed August 18, 2011. http://www.gov.ns.ca/health/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details.asp?din</a:t>
            </a:r>
            <a:r>
              <a:rPr lang="en-US" sz="1200" b="0" i="0" u="none" strike="noStrike" kern="1200" baseline="0" dirty="0">
                <a:solidFill>
                  <a:schemeClr val="tx1"/>
                </a:solidFill>
                <a:latin typeface="+mn-lt"/>
                <a:ea typeface="+mn-ea"/>
                <a:cs typeface="+mn-cs"/>
              </a:rPr>
              <a:t>=02343541&amp;scs=M05BX04&amp;format=</a:t>
            </a:r>
            <a:r>
              <a:rPr lang="en-US" sz="1200" b="0" i="0" u="none" strike="noStrike" kern="1200" baseline="0" dirty="0" err="1">
                <a:solidFill>
                  <a:schemeClr val="tx1"/>
                </a:solidFill>
                <a:latin typeface="+mn-lt"/>
                <a:ea typeface="+mn-ea"/>
                <a:cs typeface="+mn-cs"/>
              </a:rPr>
              <a:t>syringe&amp;searchfie</a:t>
            </a:r>
            <a:r>
              <a:rPr lang="en-US" sz="1200" b="0" i="0" u="none" strike="noStrike" kern="1200" baseline="0" dirty="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Newfoundland and Labrador. Department of Health and Community Services. Special Authorization Drug Products. Accessed August 22, 2011. http://www.health.gov.nl.ca/health/nlpdp/sadsearch.asp.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Health PEI: P.E.I. Pharmacare Formulary. Accessed March 13, 2014. http://www.gov.pe.ca/photos/original/hpei_formulary.pdf.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Prolia Product Monograph. Amgen Canada Inc., February 13, 2018.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26537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0783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3303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0262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CA" sz="1200" b="1" dirty="0"/>
              <a:t>Key Points:</a:t>
            </a:r>
          </a:p>
          <a:p>
            <a:pPr>
              <a:buFont typeface="Arial" pitchFamily="34" charset="0"/>
              <a:buChar char="•"/>
              <a:defRPr/>
            </a:pPr>
            <a:r>
              <a:rPr lang="en-CA" sz="1200" dirty="0"/>
              <a:t> According to an independent chart audit done by Drug Intelligence, ~13% of patients on antiresorptive therapy report fracturing while on treatment (82/610)</a:t>
            </a:r>
            <a:r>
              <a:rPr lang="en-CA" sz="1200" baseline="30000" dirty="0"/>
              <a:t>1</a:t>
            </a:r>
            <a:r>
              <a:rPr lang="en-CA" sz="1200" dirty="0"/>
              <a:t>  </a:t>
            </a:r>
          </a:p>
          <a:p>
            <a:pPr>
              <a:buFont typeface="Arial" pitchFamily="34" charset="0"/>
              <a:buChar char="•"/>
              <a:defRPr/>
            </a:pPr>
            <a:r>
              <a:rPr lang="en-CA" sz="1200" dirty="0"/>
              <a:t> In this chart audit, treatment included all products – oral BPs, </a:t>
            </a:r>
            <a:r>
              <a:rPr lang="en-CA" sz="1200" dirty="0" err="1"/>
              <a:t>Aclasta</a:t>
            </a:r>
            <a:r>
              <a:rPr lang="en-CA" sz="1200" dirty="0"/>
              <a:t>, </a:t>
            </a:r>
            <a:r>
              <a:rPr lang="en-CA" sz="1200" dirty="0" err="1"/>
              <a:t>Evista</a:t>
            </a:r>
            <a:r>
              <a:rPr lang="en-CA" sz="1200" dirty="0"/>
              <a:t>, </a:t>
            </a:r>
            <a:r>
              <a:rPr lang="en-CA" sz="1200" dirty="0" err="1"/>
              <a:t>Forteo</a:t>
            </a:r>
            <a:r>
              <a:rPr lang="en-CA" sz="1200" dirty="0"/>
              <a:t>, Prolia</a:t>
            </a:r>
            <a:r>
              <a:rPr lang="en-CA" sz="1200" baseline="30000" dirty="0"/>
              <a:t>1</a:t>
            </a:r>
            <a:r>
              <a:rPr lang="en-CA" sz="1200" dirty="0"/>
              <a:t> </a:t>
            </a:r>
          </a:p>
          <a:p>
            <a:pPr>
              <a:buFont typeface="Arial" pitchFamily="34" charset="0"/>
              <a:buChar char="•"/>
              <a:defRPr/>
            </a:pPr>
            <a:r>
              <a:rPr lang="en-CA" sz="1200" dirty="0"/>
              <a:t> Fracturing while on therapy does not necessarily mean that treatment is ineffective; however, in those that do fracture while on therapy, assess whether a change in therapy is appropriate</a:t>
            </a:r>
          </a:p>
          <a:p>
            <a:pPr>
              <a:buFont typeface="Arial" pitchFamily="34" charset="0"/>
              <a:buChar char="•"/>
              <a:defRPr/>
            </a:pPr>
            <a:r>
              <a:rPr lang="en-CA" sz="1200" dirty="0"/>
              <a:t> There is also no evidence-based reason to </a:t>
            </a:r>
            <a:r>
              <a:rPr lang="en-CA" sz="1200" dirty="0" err="1"/>
              <a:t>withold</a:t>
            </a:r>
            <a:r>
              <a:rPr lang="en-CA" sz="1200" dirty="0"/>
              <a:t> OP therapy during fracture healing</a:t>
            </a:r>
            <a:r>
              <a:rPr lang="en-CA" sz="1200" baseline="30000" dirty="0"/>
              <a:t>2</a:t>
            </a:r>
          </a:p>
          <a:p>
            <a:pPr>
              <a:buFont typeface="Arial" pitchFamily="34" charset="0"/>
              <a:buChar char="•"/>
              <a:defRPr/>
            </a:pPr>
            <a:r>
              <a:rPr lang="en-CA" sz="1200" dirty="0"/>
              <a:t> Continued therapy and reassessment should address secondary prevention</a:t>
            </a:r>
            <a:r>
              <a:rPr lang="en-CA" sz="1200" baseline="30000" dirty="0"/>
              <a:t>2</a:t>
            </a:r>
          </a:p>
          <a:p>
            <a:pPr>
              <a:buFont typeface="Arial" pitchFamily="34" charset="0"/>
              <a:buNone/>
              <a:defRPr/>
            </a:pPr>
            <a:endParaRPr lang="en-CA" sz="1200" dirty="0"/>
          </a:p>
          <a:p>
            <a:pPr>
              <a:defRPr/>
            </a:pPr>
            <a:r>
              <a:rPr lang="en-CA" sz="1200" b="1" dirty="0"/>
              <a:t>References:</a:t>
            </a:r>
          </a:p>
          <a:p>
            <a:pPr marL="222208" indent="-222208">
              <a:buFontTx/>
              <a:buAutoNum type="arabicPeriod"/>
              <a:defRPr/>
            </a:pPr>
            <a:r>
              <a:rPr lang="en-CA" sz="1200" dirty="0"/>
              <a:t>Drug Intelligence, Osteoporosis Chart Audit, November 2011 (unpublished).</a:t>
            </a:r>
          </a:p>
          <a:p>
            <a:pPr marL="222208" indent="-222208">
              <a:buFontTx/>
              <a:buAutoNum type="arabicPeriod"/>
              <a:defRPr/>
            </a:pPr>
            <a:r>
              <a:rPr lang="en-CA" sz="1200" dirty="0" err="1"/>
              <a:t>Goldhahn</a:t>
            </a:r>
            <a:r>
              <a:rPr lang="en-CA" sz="1200" dirty="0"/>
              <a:t> J, Little D, Mitchell P, et al. Evidence for anti-osteoporosis therapy in acute fracture situations – recommendations of a multidisciplinary workshop of the International Society for Fracture Repair. Bone 2010;46:267-271.</a:t>
            </a:r>
          </a:p>
          <a:p>
            <a:endParaRPr lang="en-CA" sz="1200" dirty="0"/>
          </a:p>
          <a:p>
            <a:endParaRPr lang="en-CA" sz="1200" dirty="0"/>
          </a:p>
          <a:p>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2298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914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1962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8714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she eligible for a BP holiday? Would you encourage her to continue with anti-fracture therapy?</a:t>
            </a:r>
          </a:p>
          <a:p>
            <a:pPr lvl="0" algn="ctr" defTabSz="914400">
              <a:defRPr/>
            </a:pPr>
            <a:r>
              <a:rPr lang="en-CA" sz="1400" b="1" kern="0" dirty="0">
                <a:solidFill>
                  <a:prstClr val="black">
                    <a:lumMod val="95000"/>
                    <a:lumOff val="5000"/>
                  </a:prstClr>
                </a:solidFill>
                <a:latin typeface="Arial Narrow" panose="020B0606020202030204" pitchFamily="34" charset="0"/>
              </a:rPr>
              <a:t>Continue oral BP therapy or switch to denosumab</a:t>
            </a:r>
            <a:endParaRPr lang="en-CA" sz="1200" b="1" kern="0" dirty="0">
              <a:solidFill>
                <a:prstClr val="black">
                  <a:lumMod val="95000"/>
                  <a:lumOff val="5000"/>
                </a:prstClr>
              </a:solidFill>
              <a:latin typeface="Arial Narrow" panose="020B0606020202030204" pitchFamily="34" charset="0"/>
            </a:endParaRPr>
          </a:p>
          <a:p>
            <a:pPr lvl="0" algn="ctr" defTabSz="914400">
              <a:defRPr/>
            </a:pPr>
            <a:endParaRPr lang="en-CA" sz="1200" b="1" kern="0" dirty="0">
              <a:solidFill>
                <a:prstClr val="black">
                  <a:lumMod val="95000"/>
                  <a:lumOff val="5000"/>
                </a:prstClr>
              </a:solidFill>
              <a:latin typeface="Arial Narrow" panose="020B0606020202030204" pitchFamily="34" charset="0"/>
            </a:endParaRP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Since she is non-adherent to therapy, she could be considered treatment naïve. FRAX is 22/6.0. As such, she should be encouraged to continue on osteoporosis therapy.</a:t>
            </a: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She requires ongoing antiresorptive therapy and a drug holiday is not appropriate.</a:t>
            </a: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A switch to a non-BP therapy should be considered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69131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488" indent="-90488"/>
            <a:r>
              <a:rPr lang="en-GB" b="1" u="sng" dirty="0">
                <a:solidFill>
                  <a:srgbClr val="000000"/>
                </a:solidFill>
              </a:rPr>
              <a:t>Key Point</a:t>
            </a:r>
          </a:p>
          <a:p>
            <a:pPr marL="90488" indent="-90488"/>
            <a:r>
              <a:rPr lang="en-GB" dirty="0">
                <a:solidFill>
                  <a:srgbClr val="000000"/>
                </a:solidFill>
              </a:rPr>
              <a:t>Adherence is a combination of both persistence and compliance.</a:t>
            </a:r>
          </a:p>
          <a:p>
            <a:pPr marL="90488" indent="-90488"/>
            <a:r>
              <a:rPr lang="en-GB" b="1" u="sng" dirty="0">
                <a:solidFill>
                  <a:srgbClr val="000000"/>
                </a:solidFill>
              </a:rPr>
              <a:t>Supplemental Information</a:t>
            </a:r>
          </a:p>
          <a:p>
            <a:pPr marL="90488" indent="-90488" algn="just">
              <a:buFontTx/>
              <a:buChar char="•"/>
            </a:pPr>
            <a:r>
              <a:rPr lang="en-GB" dirty="0"/>
              <a:t>Therapeutic adherence is defined as the extent to which patients take medications as prescribed, and it is measured both quantitatively and qualitatively</a:t>
            </a:r>
            <a:r>
              <a:rPr lang="en-GB" baseline="30000" dirty="0"/>
              <a:t>1</a:t>
            </a:r>
            <a:r>
              <a:rPr lang="en-GB" dirty="0"/>
              <a:t>.</a:t>
            </a:r>
            <a:endParaRPr lang="en-GB" baseline="30000" dirty="0"/>
          </a:p>
          <a:p>
            <a:pPr marL="541338" lvl="1" indent="-90488" algn="just">
              <a:buFontTx/>
              <a:buChar char="•"/>
            </a:pPr>
            <a:r>
              <a:rPr lang="en-GB" dirty="0"/>
              <a:t>The quantitative portion of adherence is measured by persistence, which defines the length of time on therapy</a:t>
            </a:r>
            <a:r>
              <a:rPr lang="en-GB" baseline="30000" dirty="0"/>
              <a:t>1</a:t>
            </a:r>
            <a:r>
              <a:rPr lang="en-GB" dirty="0"/>
              <a:t>.</a:t>
            </a:r>
          </a:p>
          <a:p>
            <a:pPr marL="541338" lvl="1" indent="-90488" algn="just">
              <a:buFontTx/>
              <a:buChar char="•"/>
            </a:pPr>
            <a:r>
              <a:rPr lang="en-GB" dirty="0"/>
              <a:t>The qualitative portion of adherence is measured by compliance, which defines the consistency and accuracy with which a prescribed regimen is followed</a:t>
            </a:r>
            <a:r>
              <a:rPr lang="en-GB" baseline="30000" dirty="0"/>
              <a:t>2</a:t>
            </a:r>
            <a:r>
              <a:rPr lang="en-GB" dirty="0"/>
              <a:t>.</a:t>
            </a:r>
          </a:p>
          <a:p>
            <a:pPr marL="90488" indent="-90488" algn="just">
              <a:buFontTx/>
              <a:buChar char="•"/>
            </a:pPr>
            <a:r>
              <a:rPr lang="en-GB" dirty="0"/>
              <a:t>Despite poor adherence being a widespread problem in clinical practice, it is poorly defined in the literature and is often incorrectly interchanged with persistence and compliance</a:t>
            </a:r>
            <a:r>
              <a:rPr lang="en-GB" baseline="30000" dirty="0"/>
              <a:t>2</a:t>
            </a:r>
            <a:r>
              <a:rPr lang="en-GB" dirty="0"/>
              <a:t>.</a:t>
            </a:r>
          </a:p>
          <a:p>
            <a:pPr marL="90488" indent="-90488"/>
            <a:endParaRPr lang="en-GB" dirty="0"/>
          </a:p>
          <a:p>
            <a:r>
              <a:rPr lang="en-US" dirty="0"/>
              <a:t>Adherence: the combination of persistence and compliance</a:t>
            </a:r>
          </a:p>
          <a:p>
            <a:r>
              <a:rPr lang="en-US" dirty="0">
                <a:solidFill>
                  <a:schemeClr val="tx1"/>
                </a:solidFill>
              </a:rPr>
              <a:t>Persistence: </a:t>
            </a:r>
            <a:r>
              <a:rPr lang="en-US" dirty="0"/>
              <a:t>the duration of time from initiation to discontinuation of therapy</a:t>
            </a:r>
          </a:p>
          <a:p>
            <a:pPr algn="l"/>
            <a:r>
              <a:rPr lang="en-US" dirty="0">
                <a:solidFill>
                  <a:schemeClr val="tx1"/>
                </a:solidFill>
              </a:rPr>
              <a:t>Compliance: taking the medication as prescribed (proper dose, proper time, proper frequency)</a:t>
            </a:r>
          </a:p>
          <a:p>
            <a:pPr marL="90488" indent="-90488"/>
            <a:endParaRPr lang="en-GB" dirty="0"/>
          </a:p>
          <a:p>
            <a:pPr marL="90488" indent="-90488"/>
            <a:endParaRPr lang="en-GB" dirty="0"/>
          </a:p>
          <a:p>
            <a:pPr marL="90488" indent="-90488"/>
            <a:r>
              <a:rPr lang="en-US" sz="800" dirty="0"/>
              <a:t>References:</a:t>
            </a:r>
            <a:endParaRPr lang="en-GB" dirty="0"/>
          </a:p>
          <a:p>
            <a:pPr marL="90488" indent="-90488">
              <a:buFontTx/>
              <a:buAutoNum type="arabicPeriod"/>
            </a:pPr>
            <a:r>
              <a:rPr lang="en-GB" sz="800" dirty="0"/>
              <a:t>Payer J, et al. </a:t>
            </a:r>
            <a:r>
              <a:rPr lang="en-GB" sz="800" i="1" dirty="0"/>
              <a:t>Biomed </a:t>
            </a:r>
            <a:r>
              <a:rPr lang="en-GB" sz="800" i="1" dirty="0" err="1"/>
              <a:t>Pharmacother</a:t>
            </a:r>
            <a:r>
              <a:rPr lang="en-GB" sz="800" dirty="0"/>
              <a:t> 2007;61:191-193.</a:t>
            </a:r>
          </a:p>
          <a:p>
            <a:pPr marL="90488" indent="-90488">
              <a:buFontTx/>
              <a:buAutoNum type="arabicPeriod"/>
            </a:pPr>
            <a:r>
              <a:rPr lang="en-GB" sz="800" dirty="0"/>
              <a:t>Gold DT, et al. </a:t>
            </a:r>
            <a:r>
              <a:rPr lang="en-GB" sz="800" i="1" dirty="0"/>
              <a:t>Ann </a:t>
            </a:r>
            <a:r>
              <a:rPr lang="en-GB" sz="800" i="1" dirty="0" err="1"/>
              <a:t>Pharmacother</a:t>
            </a:r>
            <a:r>
              <a:rPr lang="en-GB" sz="800" dirty="0"/>
              <a:t> 2006;40:1143-1150.</a:t>
            </a:r>
          </a:p>
          <a:p>
            <a:pPr marL="90488" indent="-90488"/>
            <a:endParaRPr lang="en-GB" sz="800" dirty="0"/>
          </a:p>
          <a:p>
            <a:pPr marL="90488" indent="-90488"/>
            <a:endParaRPr lang="en-GB" sz="8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52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19</a:t>
            </a:fld>
            <a:endParaRPr lang="en-US"/>
          </a:p>
        </p:txBody>
      </p:sp>
    </p:spTree>
    <p:extLst>
      <p:ext uri="{BB962C8B-B14F-4D97-AF65-F5344CB8AC3E}">
        <p14:creationId xmlns:p14="http://schemas.microsoft.com/office/powerpoint/2010/main" val="4091456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3981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7990" indent="-217990">
              <a:defRPr/>
            </a:pPr>
            <a:r>
              <a:rPr lang="en-US" sz="1100" b="1" dirty="0">
                <a:latin typeface="Arial" pitchFamily="34" charset="0"/>
                <a:ea typeface="ヒラギノ角ゴ Pro W3"/>
                <a:cs typeface="ヒラギノ角ゴ Pro W3"/>
              </a:rPr>
              <a:t>Key Points</a:t>
            </a:r>
            <a:r>
              <a:rPr lang="en-US" sz="1100" b="1" baseline="30000" dirty="0">
                <a:latin typeface="Arial" pitchFamily="34" charset="0"/>
                <a:ea typeface="ヒラギノ角ゴ Pro W3"/>
                <a:cs typeface="ヒラギノ角ゴ Pro W3"/>
              </a:rPr>
              <a:t>1</a:t>
            </a:r>
            <a:r>
              <a:rPr lang="en-US" sz="1100" b="1" dirty="0">
                <a:latin typeface="Arial" pitchFamily="34" charset="0"/>
                <a:ea typeface="ヒラギノ角ゴ Pro W3"/>
                <a:cs typeface="ヒラギノ角ゴ Pro W3"/>
              </a:rPr>
              <a:t>:</a:t>
            </a:r>
          </a:p>
          <a:p>
            <a:pPr marL="217990" indent="-217990" defTabSz="887242" eaLnBrk="0" fontAlgn="base" hangingPunct="0">
              <a:spcBef>
                <a:spcPct val="30000"/>
              </a:spcBef>
              <a:spcAft>
                <a:spcPct val="0"/>
              </a:spcAft>
              <a:buFont typeface="Arial" pitchFamily="34" charset="0"/>
              <a:buChar char="•"/>
              <a:defRPr/>
            </a:pPr>
            <a:r>
              <a:rPr lang="en-US" sz="1100" dirty="0">
                <a:latin typeface="Arial" pitchFamily="34" charset="0"/>
                <a:ea typeface="ヒラギノ角ゴ Pro W3"/>
                <a:cs typeface="ヒラギノ角ゴ Pro W3"/>
              </a:rPr>
              <a:t>This graph makes the overall point that fracture risk is not reduced unless a minimum compliance rate of 50% is achieved; the curve shows a pronounced fracture reduction at a refill compliance of 75%; it appears that as adherence drops below 50%, fracture protection is virtually the same as not being on medication at all.</a:t>
            </a:r>
          </a:p>
          <a:p>
            <a:pPr marL="217990" indent="-217990">
              <a:buFont typeface="Arial" pitchFamily="34" charset="0"/>
              <a:buChar char="•"/>
              <a:defRPr/>
            </a:pPr>
            <a:r>
              <a:rPr lang="en-US" sz="1100" dirty="0">
                <a:latin typeface="Arial" pitchFamily="34" charset="0"/>
                <a:ea typeface="ヒラギノ角ゴ Pro W3"/>
                <a:cs typeface="ヒラギノ角ゴ Pro W3"/>
              </a:rPr>
              <a:t>Findings are based on a U.S. analysis of two claims databases of 35,537 patients &gt; 45 years who received alendronate or risedronate from 1999 to 2003, evaluated for 6 months before the prescription and 24 months of follow-up.</a:t>
            </a:r>
          </a:p>
          <a:p>
            <a:pPr marL="217990" indent="-217990">
              <a:buFont typeface="Arial" pitchFamily="34" charset="0"/>
              <a:buChar char="•"/>
              <a:defRPr/>
            </a:pPr>
            <a:r>
              <a:rPr lang="en-US" sz="1100" dirty="0">
                <a:latin typeface="Arial" pitchFamily="34" charset="0"/>
                <a:ea typeface="ヒラギノ角ゴ Pro W3"/>
                <a:cs typeface="ヒラギノ角ゴ Pro W3"/>
              </a:rPr>
              <a:t>Endpoints included total, vertebral, and nonvertebral osteoporotic fractures, persistence (no refill gaps &gt; 30 days during follow-up), and refill compliance (monthly prescribing reference </a:t>
            </a:r>
            <a:r>
              <a:rPr lang="en-US" sz="1100" u="sng" dirty="0">
                <a:latin typeface="Arial" pitchFamily="34" charset="0"/>
                <a:ea typeface="ヒラギノ角ゴ Pro W3"/>
                <a:cs typeface="ヒラギノ角ゴ Pro W3"/>
              </a:rPr>
              <a:t>&gt;</a:t>
            </a:r>
            <a:r>
              <a:rPr lang="en-US" sz="1100" dirty="0">
                <a:latin typeface="Arial" pitchFamily="34" charset="0"/>
                <a:ea typeface="ヒラギノ角ゴ Pro W3"/>
                <a:cs typeface="ヒラギノ角ゴ Pro W3"/>
              </a:rPr>
              <a:t> 80%).</a:t>
            </a:r>
          </a:p>
          <a:p>
            <a:pPr marL="217990" indent="-217990">
              <a:buFont typeface="Arial" pitchFamily="34" charset="0"/>
              <a:buChar char="•"/>
              <a:defRPr/>
            </a:pPr>
            <a:r>
              <a:rPr lang="en-US" sz="1100" dirty="0">
                <a:latin typeface="Arial" pitchFamily="34" charset="0"/>
                <a:ea typeface="ヒラギノ角ゴ Pro W3"/>
                <a:cs typeface="ヒラギノ角ゴ Pro W3"/>
              </a:rPr>
              <a:t>57% of patients were noncompliant and 80% of patients were non-persistent.</a:t>
            </a:r>
          </a:p>
          <a:p>
            <a:pPr marL="217990" indent="-217990">
              <a:buFont typeface="Arial" pitchFamily="34" charset="0"/>
              <a:buChar char="•"/>
              <a:defRPr/>
            </a:pPr>
            <a:r>
              <a:rPr lang="en-US" sz="1100" dirty="0">
                <a:latin typeface="Arial" pitchFamily="34" charset="0"/>
                <a:ea typeface="ヒラギノ角ゴ Pro W3"/>
                <a:cs typeface="ヒラギノ角ゴ Pro W3"/>
              </a:rPr>
              <a:t>All three fracture types were significantly lower in compliant and persistent patients.</a:t>
            </a:r>
          </a:p>
          <a:p>
            <a:pPr marL="217990" indent="-217990">
              <a:buFont typeface="Arial" pitchFamily="34" charset="0"/>
              <a:buChar char="•"/>
              <a:defRPr/>
            </a:pPr>
            <a:r>
              <a:rPr lang="en-US" sz="1100" dirty="0">
                <a:latin typeface="Arial" pitchFamily="34" charset="0"/>
                <a:ea typeface="ヒラギノ角ゴ Pro W3"/>
                <a:cs typeface="ヒラギノ角ゴ Pro W3"/>
              </a:rPr>
              <a:t>These results need to be confirmed with a prospective controlled trial.</a:t>
            </a:r>
          </a:p>
          <a:p>
            <a:pPr marL="217990" marR="0" indent="-21799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a:solidFill>
                  <a:srgbClr val="000000"/>
                </a:solidFill>
              </a:rPr>
              <a:t>Comparisons in fracture risk reduction between compliant vs noncompliant patients and between persistent and nonpersistent patients controlled for differences in baseline characteristics between the groups.</a:t>
            </a:r>
            <a:endParaRPr lang="en-US" sz="1100" dirty="0">
              <a:latin typeface="Arial" pitchFamily="34" charset="0"/>
              <a:ea typeface="ヒラギノ角ゴ Pro W3"/>
              <a:cs typeface="ヒラギノ角ゴ Pro W3"/>
            </a:endParaRPr>
          </a:p>
          <a:p>
            <a:pPr>
              <a:lnSpc>
                <a:spcPct val="80000"/>
              </a:lnSpc>
              <a:defRPr/>
            </a:pPr>
            <a:endParaRPr lang="en-US" sz="1100" b="1" dirty="0">
              <a:latin typeface="Arial" pitchFamily="34" charset="0"/>
              <a:ea typeface="ヒラギノ角ゴ Pro W3"/>
              <a:cs typeface="ヒラギノ角ゴ Pro W3"/>
            </a:endParaRPr>
          </a:p>
          <a:p>
            <a:pPr>
              <a:lnSpc>
                <a:spcPct val="80000"/>
              </a:lnSpc>
              <a:defRPr/>
            </a:pPr>
            <a:r>
              <a:rPr lang="en-US" sz="1100" b="1" dirty="0">
                <a:latin typeface="Arial" pitchFamily="34" charset="0"/>
                <a:ea typeface="ヒラギノ角ゴ Pro W3"/>
                <a:cs typeface="ヒラギノ角ゴ Pro W3"/>
              </a:rPr>
              <a:t>Reference:</a:t>
            </a:r>
          </a:p>
          <a:p>
            <a:pPr marL="0" lvl="1" indent="0">
              <a:spcBef>
                <a:spcPts val="378"/>
              </a:spcBef>
              <a:buFontTx/>
              <a:buNone/>
              <a:defRPr/>
            </a:pPr>
            <a:r>
              <a:rPr lang="en-US" sz="1100" dirty="0" err="1">
                <a:latin typeface="Arial" pitchFamily="34" charset="0"/>
                <a:ea typeface="ヒラギノ角ゴ Pro W3"/>
              </a:rPr>
              <a:t>Siris</a:t>
            </a:r>
            <a:r>
              <a:rPr lang="en-US" sz="1100" dirty="0">
                <a:latin typeface="Arial" pitchFamily="34" charset="0"/>
                <a:ea typeface="ヒラギノ角ゴ Pro W3"/>
              </a:rPr>
              <a:t> ES, Harris ST, Rosen CJ, et al. </a:t>
            </a:r>
            <a:r>
              <a:rPr lang="en-CA" sz="1100" dirty="0">
                <a:latin typeface="Arial" pitchFamily="34" charset="0"/>
                <a:ea typeface="ヒラギノ角ゴ Pro W3"/>
              </a:rPr>
              <a:t>Adherence to bisphosphonate therapy and fracture rates in osteoporotic women: relationship to vertebral and nonvertebral fractures from 2 US claims databases. </a:t>
            </a:r>
            <a:r>
              <a:rPr lang="en-US" sz="1100" dirty="0">
                <a:latin typeface="Arial" pitchFamily="34" charset="0"/>
                <a:ea typeface="ヒラギノ角ゴ Pro W3"/>
              </a:rPr>
              <a:t>Mayo Clin Proc. 2006;81:1013-1022.</a:t>
            </a:r>
            <a:endParaRPr lang="en-CA" sz="1100" dirty="0">
              <a:latin typeface="Arial" pitchFamily="34" charset="0"/>
              <a:ea typeface="ヒラギノ角ゴ Pro W3"/>
            </a:endParaRPr>
          </a:p>
          <a:p>
            <a:pPr>
              <a:defRPr/>
            </a:pPr>
            <a:endParaRPr lang="en-CA" sz="1100" dirty="0">
              <a:latin typeface="Arial" pitchFamily="34" charset="0"/>
              <a:ea typeface="ヒラギノ角ゴ Pro W3"/>
            </a:endParaRP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2132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sz="1200" b="1" dirty="0">
                <a:latin typeface="Arial" pitchFamily="34" charset="0"/>
                <a:cs typeface="Arial" panose="020B0604020202020204" pitchFamily="34" charset="0"/>
              </a:rPr>
              <a:t>Key Points:</a:t>
            </a:r>
          </a:p>
          <a:p>
            <a:pPr marL="174708" indent="-174708" defTabSz="931774">
              <a:buFont typeface="Arial" panose="020B0604020202020204" pitchFamily="34" charset="0"/>
              <a:buChar char="•"/>
              <a:defRPr/>
            </a:pPr>
            <a:r>
              <a:rPr lang="en-CA" sz="1200" dirty="0">
                <a:latin typeface="Arial" pitchFamily="34" charset="0"/>
                <a:cs typeface="Arial" panose="020B0604020202020204" pitchFamily="34" charset="0"/>
              </a:rPr>
              <a:t>Post-menopausal osteoporotic women currently on treatment completed surveys intended to measure the incidence and prevalence of GI problems; the associations between GI problems and medication adherence, discontinuation or switching; the impact of GI problems on quality of life, treatment satisfaction and healthcare resource utilization; and to estimate the proportion of participants with inadequately controlled osteoporosis. </a:t>
            </a:r>
          </a:p>
          <a:p>
            <a:pPr defTabSz="931774">
              <a:defRPr/>
            </a:pPr>
            <a:endParaRPr lang="en-CA" sz="1200" b="1" u="sng" dirty="0">
              <a:latin typeface="Arial" panose="020B0604020202020204" pitchFamily="34" charset="0"/>
              <a:cs typeface="Arial" panose="020B0604020202020204" pitchFamily="34" charset="0"/>
            </a:endParaRPr>
          </a:p>
          <a:p>
            <a:pPr defTabSz="931774">
              <a:defRPr/>
            </a:pPr>
            <a:r>
              <a:rPr lang="en-CA" sz="1200" b="1" dirty="0">
                <a:latin typeface="Arial" panose="020B0604020202020204" pitchFamily="34" charset="0"/>
                <a:cs typeface="Arial" panose="020B0604020202020204" pitchFamily="34" charset="0"/>
              </a:rPr>
              <a:t>Results</a:t>
            </a:r>
          </a:p>
          <a:p>
            <a:pPr marL="174708" indent="-174708" defTabSz="931774">
              <a:buFont typeface="Arial" panose="020B0604020202020204" pitchFamily="34" charset="0"/>
              <a:buChar char="•"/>
              <a:defRPr/>
            </a:pPr>
            <a:r>
              <a:rPr lang="en-CA" sz="1200" dirty="0">
                <a:latin typeface="Arial" panose="020B0604020202020204" pitchFamily="34" charset="0"/>
                <a:cs typeface="Arial" panose="020B0604020202020204" pitchFamily="34" charset="0"/>
              </a:rPr>
              <a:t>Patients with GI problems reported lower medication adherence than those without GI problems, with ADEOS scores of 18.6 and 19.1 respectively (R20 indicates adherence). </a:t>
            </a:r>
          </a:p>
          <a:p>
            <a:pPr marL="174708" indent="-174708" defTabSz="931774">
              <a:buFont typeface="Arial" panose="020B0604020202020204" pitchFamily="34" charset="0"/>
              <a:buChar char="•"/>
              <a:defRPr/>
            </a:pPr>
            <a:r>
              <a:rPr lang="en-CA" sz="1200" dirty="0">
                <a:latin typeface="Arial" panose="020B0604020202020204" pitchFamily="34" charset="0"/>
                <a:cs typeface="Arial" panose="020B0604020202020204" pitchFamily="34" charset="0"/>
              </a:rPr>
              <a:t>Patients with GI problems also reported lower quality of life than those without GI problems, with EQ-5D summary scores of 71 and 77.3 respectively (score of 100 indicating the highest quality of life). </a:t>
            </a:r>
          </a:p>
          <a:p>
            <a:pPr marL="174708" indent="-174708" defTabSz="931774">
              <a:buFont typeface="Arial" panose="020B0604020202020204" pitchFamily="34" charset="0"/>
              <a:buChar char="•"/>
              <a:defRPr/>
            </a:pPr>
            <a:r>
              <a:rPr lang="en-CA" sz="1200" dirty="0">
                <a:latin typeface="Arial" panose="020B0604020202020204" pitchFamily="34" charset="0"/>
                <a:cs typeface="Arial" panose="020B0604020202020204" pitchFamily="34" charset="0"/>
              </a:rPr>
              <a:t>Patients with GI problems reported lower treatment satisfaction than those without GI problems, with OPSAT-Q scores of 78.6 and 84.6 respectively (score of 100 indicating highest treatment satisfaction).</a:t>
            </a:r>
          </a:p>
          <a:p>
            <a:pPr marL="174708" indent="-174708" defTabSz="931774">
              <a:buFont typeface="Arial" panose="020B0604020202020204" pitchFamily="34" charset="0"/>
              <a:buChar char="•"/>
              <a:defRPr/>
            </a:pPr>
            <a:r>
              <a:rPr lang="en-CA" sz="1200" dirty="0">
                <a:latin typeface="Arial" panose="020B0604020202020204" pitchFamily="34" charset="0"/>
                <a:cs typeface="Arial" panose="020B0604020202020204" pitchFamily="34" charset="0"/>
              </a:rPr>
              <a:t>Two-thirds of patients with fractures in the past three months utilized the emergency room, indicating high healthcare resource use.</a:t>
            </a:r>
          </a:p>
          <a:p>
            <a:pPr marL="174708" indent="-174708" defTabSz="931774">
              <a:buFont typeface="Arial" panose="020B0604020202020204" pitchFamily="34" charset="0"/>
              <a:buChar char="•"/>
              <a:defRPr/>
            </a:pPr>
            <a:endParaRPr lang="en-CA" sz="1200" dirty="0">
              <a:latin typeface="Arial" panose="020B0604020202020204" pitchFamily="34" charset="0"/>
              <a:cs typeface="Arial" panose="020B0604020202020204" pitchFamily="34" charset="0"/>
            </a:endParaRPr>
          </a:p>
          <a:p>
            <a:pPr defTabSz="931774">
              <a:defRPr/>
            </a:pPr>
            <a:r>
              <a:rPr lang="en-CA" sz="1200" b="1" dirty="0">
                <a:latin typeface="Arial" panose="020B0604020202020204" pitchFamily="34" charset="0"/>
                <a:cs typeface="Arial" panose="020B0604020202020204" pitchFamily="34" charset="0"/>
              </a:rPr>
              <a:t>Reference:</a:t>
            </a:r>
          </a:p>
          <a:p>
            <a:pPr defTabSz="931774">
              <a:defRPr/>
            </a:pPr>
            <a:r>
              <a:rPr lang="en-US" sz="1200" dirty="0">
                <a:latin typeface="Arial" panose="020B0604020202020204" pitchFamily="34" charset="0"/>
                <a:cs typeface="Arial" panose="020B0604020202020204" pitchFamily="34" charset="0"/>
              </a:rPr>
              <a:t>Adachi J, et al. </a:t>
            </a:r>
            <a:r>
              <a:rPr lang="en-CA" sz="1200" dirty="0">
                <a:latin typeface="Arial" panose="020B0604020202020204" pitchFamily="34" charset="0"/>
                <a:cs typeface="Arial" panose="020B0604020202020204" pitchFamily="34" charset="0"/>
              </a:rPr>
              <a:t>Gastrointestinal issues and osteoporosis treatment: the medication use patterns, treatment satisfaction, and inadequate control of osteoporosis study (MUSIC-OS). </a:t>
            </a:r>
            <a:r>
              <a:rPr lang="en-US" sz="1200" dirty="0">
                <a:latin typeface="Arial" panose="020B0604020202020204" pitchFamily="34" charset="0"/>
                <a:cs typeface="Arial" panose="020B0604020202020204" pitchFamily="34" charset="0"/>
              </a:rPr>
              <a:t>ECTS. 2014;PP303.</a:t>
            </a:r>
            <a:endParaRPr lang="en-CA" sz="1200" dirty="0">
              <a:latin typeface="Arial" panose="020B0604020202020204" pitchFamily="34" charset="0"/>
              <a:cs typeface="Arial" panose="020B0604020202020204" pitchFamily="34" charset="0"/>
            </a:endParaRPr>
          </a:p>
          <a:p>
            <a:pPr defTabSz="931774">
              <a:defRPr/>
            </a:pPr>
            <a:endParaRPr lang="en-CA"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1262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sz="1100" b="1" dirty="0"/>
              <a:t>Key Points:</a:t>
            </a:r>
          </a:p>
          <a:p>
            <a:pPr>
              <a:buFont typeface="Arial" pitchFamily="34" charset="0"/>
              <a:buChar char="•"/>
              <a:defRPr/>
            </a:pPr>
            <a:r>
              <a:rPr lang="en-CA" sz="1100" dirty="0"/>
              <a:t> WARNINGS AND PRECAUTIONS for bisphosphonates:</a:t>
            </a:r>
          </a:p>
          <a:p>
            <a:pPr lvl="1">
              <a:buFont typeface="Arial" pitchFamily="34" charset="0"/>
              <a:buChar char="-"/>
              <a:defRPr/>
            </a:pPr>
            <a:r>
              <a:rPr lang="en-CA" sz="1100" dirty="0"/>
              <a:t>Gastrointestinal: dysphagia, esophagitis, esophageal ulcer, and gastric ulcer (see ADVERSE REACTIONS); some BPs have also been associated with esophagitis and esophageal ulceration</a:t>
            </a:r>
          </a:p>
          <a:p>
            <a:pPr lvl="1">
              <a:buFont typeface="Arial" pitchFamily="34" charset="0"/>
              <a:buChar char="-"/>
              <a:defRPr/>
            </a:pPr>
            <a:r>
              <a:rPr lang="en-CA" sz="1100" dirty="0"/>
              <a:t>To facilitate delivery to the stomach and minimize the risk of these events, patients should take ACTONEL and ACTONEL DR while in an upright position (i.e., sitting or standing) and with sufficient plain water (&gt; 120 mL); patients should not lie down for at least 30 minutes after taking the drug; health professionals should be particularly careful to emphasize the importance of the dosing instructions to patients with a history of esophageal disorders</a:t>
            </a:r>
          </a:p>
          <a:p>
            <a:pPr>
              <a:buFont typeface="Arial" pitchFamily="34" charset="0"/>
              <a:buChar char="•"/>
              <a:defRPr/>
            </a:pPr>
            <a:r>
              <a:rPr lang="en-CA" sz="1100" dirty="0"/>
              <a:t> ADVERSE REACTIONS:</a:t>
            </a:r>
          </a:p>
          <a:p>
            <a:pPr lvl="1">
              <a:buFont typeface="Arial" pitchFamily="34" charset="0"/>
              <a:buChar char="-"/>
              <a:defRPr/>
            </a:pPr>
            <a:r>
              <a:rPr lang="en-CA" sz="1100" dirty="0"/>
              <a:t> In ACTONEL and ACTONEL DR OP studies, the most commonly reported adverse reactions were abdominal pain, dyspepsia and nausea; diarrhea was also the most commonly reported adverse reaction for the highest ACTONEL monthly dose </a:t>
            </a:r>
          </a:p>
          <a:p>
            <a:pPr>
              <a:buFont typeface="Arial" pitchFamily="34" charset="0"/>
              <a:buChar char="•"/>
              <a:defRPr/>
            </a:pPr>
            <a:r>
              <a:rPr lang="en-CA" sz="1100" b="1" dirty="0"/>
              <a:t> </a:t>
            </a:r>
            <a:r>
              <a:rPr lang="en-CA" sz="1100" dirty="0"/>
              <a:t>Dosing Considerations:</a:t>
            </a:r>
          </a:p>
          <a:p>
            <a:pPr>
              <a:defRPr/>
            </a:pPr>
            <a:r>
              <a:rPr lang="en-CA" sz="1100" u="sng" dirty="0"/>
              <a:t>ACTONEL (risedronate sodium) film-coated tablets </a:t>
            </a:r>
          </a:p>
          <a:p>
            <a:pPr>
              <a:defRPr/>
            </a:pPr>
            <a:r>
              <a:rPr lang="en-CA" sz="1100" dirty="0"/>
              <a:t> ACTONEL should be taken on an empty stomach at least 30 minutes before consuming the first food, drink (other than plain water) and/or any other medication of the day. Food, medication or drink other than plain water can interfere with the absorption of ACTONEL. (See Recommended Dose and Dosage Adjustment).</a:t>
            </a:r>
          </a:p>
          <a:p>
            <a:pPr>
              <a:defRPr/>
            </a:pPr>
            <a:r>
              <a:rPr lang="en-CA" sz="1100" dirty="0"/>
              <a:t> Each ACTONEL tablet should be swallowed whole while the patient is in an upright position and with sufficient plain water (~120 mL) to facilitate delivery to the stomach.</a:t>
            </a:r>
          </a:p>
          <a:p>
            <a:pPr>
              <a:defRPr/>
            </a:pPr>
            <a:r>
              <a:rPr lang="en-CA" sz="1100" dirty="0"/>
              <a:t> Patients taking ACTONEL should not lie down for at least 30 minutes after taking the medication (see WARNINGS AND PRECAUTIONS, General).</a:t>
            </a:r>
          </a:p>
          <a:p>
            <a:pPr>
              <a:defRPr/>
            </a:pPr>
            <a:r>
              <a:rPr lang="en-CA" sz="1100" dirty="0"/>
              <a:t> ACTONEL tablets should not be chewed, cut, or crushed (see WARNINGS AND PRECAUTIONS, General).</a:t>
            </a:r>
          </a:p>
          <a:p>
            <a:pPr>
              <a:defRPr/>
            </a:pPr>
            <a:r>
              <a:rPr lang="en-CA" sz="1100" dirty="0"/>
              <a:t> Medications containing polyvalent cations (e.g. calcium, magnesium, aluminum, and iron) can interfere with the absorption of ACTONEL. These medications should be administered at a different time of the day than ACTONEL.</a:t>
            </a:r>
          </a:p>
          <a:p>
            <a:pPr>
              <a:defRPr/>
            </a:pPr>
            <a:endParaRPr lang="en-CA" sz="1100" dirty="0"/>
          </a:p>
          <a:p>
            <a:pPr>
              <a:defRPr/>
            </a:pPr>
            <a:r>
              <a:rPr lang="en-CA" sz="1100" u="sng" dirty="0"/>
              <a:t>ACTONEL DR (risedronate sodium) delayed-release tablets</a:t>
            </a:r>
          </a:p>
          <a:p>
            <a:pPr>
              <a:defRPr/>
            </a:pPr>
            <a:r>
              <a:rPr lang="en-CA" sz="1100" dirty="0"/>
              <a:t> ACTONEL DR should be taken in the morning, with breakfast, (this may include high fat foods, coffee, tea, milk, orange juice, etc. A higher incidence of upper abdominal pain was seen when ACTONEL DR was taken in a fasted state before breakfast.</a:t>
            </a:r>
          </a:p>
          <a:p>
            <a:pPr>
              <a:defRPr/>
            </a:pPr>
            <a:r>
              <a:rPr lang="en-CA" sz="1100" dirty="0"/>
              <a:t> Each ACTONEL DR tablet should be swallowed whole while the patient is in an upright position and with sufficient plain water (~120 mL) to facilitate delivery to the stomach.</a:t>
            </a:r>
          </a:p>
          <a:p>
            <a:pPr>
              <a:defRPr/>
            </a:pPr>
            <a:r>
              <a:rPr lang="en-CA" sz="1100" dirty="0"/>
              <a:t> Patients taking ACTONEL DR should not lie down for at least 30 minutes after taking the medication.</a:t>
            </a:r>
          </a:p>
          <a:p>
            <a:pPr>
              <a:defRPr/>
            </a:pPr>
            <a:r>
              <a:rPr lang="en-CA" sz="1100" dirty="0"/>
              <a:t> ACTONEL DR tablets should not be chewed, cut, or crushed. Care should be taken not to break the outer coating which is designed to remain intact until the tablet reaches the small intestine where the tablet coating dissolves and releases the active ingredient (see</a:t>
            </a:r>
          </a:p>
          <a:p>
            <a:pPr>
              <a:defRPr/>
            </a:pPr>
            <a:r>
              <a:rPr lang="en-CA" sz="1100" dirty="0"/>
              <a:t>WARNINGS AND PRECAUTIONS, General).</a:t>
            </a:r>
          </a:p>
          <a:p>
            <a:pPr>
              <a:defRPr/>
            </a:pPr>
            <a:r>
              <a:rPr lang="en-CA" sz="1100" dirty="0"/>
              <a:t> Calcium supplements and antacids can interfere with the absorption of ACTONEL DR. These medications should be administered at a different time of the day than ACTONEL DR.</a:t>
            </a:r>
          </a:p>
          <a:p>
            <a:pPr>
              <a:defRPr/>
            </a:pPr>
            <a:endParaRPr lang="en-CA" sz="1100" dirty="0"/>
          </a:p>
          <a:p>
            <a:pPr>
              <a:defRPr/>
            </a:pPr>
            <a:r>
              <a:rPr lang="en-CA" sz="1100" b="1" dirty="0"/>
              <a:t>Reference:</a:t>
            </a:r>
          </a:p>
          <a:p>
            <a:pPr>
              <a:defRPr/>
            </a:pPr>
            <a:r>
              <a:rPr lang="en-CA" sz="1100" dirty="0"/>
              <a:t>Actonel</a:t>
            </a:r>
            <a:r>
              <a:rPr lang="en-CA" sz="1100" baseline="30000" dirty="0"/>
              <a:t>®</a:t>
            </a:r>
            <a:r>
              <a:rPr lang="en-CA" sz="1100" dirty="0"/>
              <a:t> and Actonel DR</a:t>
            </a:r>
            <a:r>
              <a:rPr lang="en-CA" sz="1100" baseline="30000" dirty="0"/>
              <a:t>®</a:t>
            </a:r>
            <a:r>
              <a:rPr lang="en-CA" sz="1100" dirty="0"/>
              <a:t> Product Monograph, July 2011</a:t>
            </a:r>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6622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t>Key Points:</a:t>
            </a:r>
          </a:p>
          <a:p>
            <a:pPr marL="171450" indent="-171450">
              <a:buFont typeface="Arial" pitchFamily="34" charset="0"/>
              <a:buChar char="•"/>
            </a:pPr>
            <a:r>
              <a:rPr lang="en-CA" sz="1200" dirty="0"/>
              <a:t>In this study, 451,113 eligible new BP users were identified: mean age=75.6 years (SD=6.9), 84% female, and median follow-up length=4.7 years.</a:t>
            </a:r>
          </a:p>
          <a:p>
            <a:pPr marL="171450" indent="-171450">
              <a:buFont typeface="Arial" pitchFamily="34" charset="0"/>
              <a:buChar char="•"/>
            </a:pPr>
            <a:r>
              <a:rPr lang="en-CA" sz="1200" dirty="0"/>
              <a:t>Persistence with therapy (continuous treatment without an interruption (gap) exceeding 60 days) declined from 63% at 1 year to 46% at 2 years and 12% at 9 years.</a:t>
            </a:r>
          </a:p>
          <a:p>
            <a:pPr marL="171450" indent="-171450">
              <a:buFont typeface="Arial" pitchFamily="34" charset="0"/>
              <a:buChar char="•"/>
            </a:pPr>
            <a:r>
              <a:rPr lang="en-CA" sz="1200" dirty="0"/>
              <a:t>Among those with at least 5 years of follow-up (n=213,029), 61% had one or more extended gaps (&gt;60 days) in BP therapy.</a:t>
            </a:r>
            <a:endParaRPr lang="en-CA" sz="1200" dirty="0">
              <a:solidFill>
                <a:srgbClr val="FFFFFF"/>
              </a:solidFill>
            </a:endParaRPr>
          </a:p>
          <a:p>
            <a:pPr defTabSz="918503">
              <a:defRPr/>
            </a:pPr>
            <a:endParaRPr lang="en-CA" sz="1200" dirty="0"/>
          </a:p>
          <a:p>
            <a:pPr defTabSz="918503">
              <a:defRPr/>
            </a:pPr>
            <a:r>
              <a:rPr lang="en-CA" sz="1200" b="1" dirty="0"/>
              <a:t>Study</a:t>
            </a:r>
            <a:r>
              <a:rPr lang="en-CA" sz="1200" b="1" baseline="0" dirty="0"/>
              <a:t> Details:</a:t>
            </a:r>
            <a:endParaRPr lang="en-CA" sz="1200" b="1" dirty="0"/>
          </a:p>
          <a:p>
            <a:pPr defTabSz="918503">
              <a:defRPr/>
            </a:pPr>
            <a:r>
              <a:rPr lang="en-CA" sz="1200" b="1" dirty="0"/>
              <a:t>Objectives</a:t>
            </a:r>
            <a:r>
              <a:rPr lang="en-CA" sz="1200" b="1" baseline="0" dirty="0"/>
              <a:t> and Methods:</a:t>
            </a:r>
          </a:p>
          <a:p>
            <a:pPr marL="171450" indent="-171450" defTabSz="918503">
              <a:buFont typeface="Arial" panose="020B0604020202020204" pitchFamily="34" charset="0"/>
              <a:buChar char="•"/>
              <a:defRPr/>
            </a:pPr>
            <a:r>
              <a:rPr lang="en-CA" sz="1200" b="0" baseline="0" dirty="0"/>
              <a:t>Subjects collected from Ontario Drug Benefit (ODB) Claims and included individuals aged over 65 years who started oral BP therapy between April 1996 and March 2009.</a:t>
            </a:r>
          </a:p>
          <a:p>
            <a:pPr marL="628650" lvl="1" indent="-171450" defTabSz="918503">
              <a:buFont typeface="Arial" panose="020B0604020202020204" pitchFamily="34" charset="0"/>
              <a:buChar char="•"/>
              <a:defRPr/>
            </a:pPr>
            <a:r>
              <a:rPr lang="en-CA" sz="1200" b="0" baseline="0" dirty="0"/>
              <a:t>ODB data includes number of days supplied and therefore expected refill date.</a:t>
            </a:r>
          </a:p>
          <a:p>
            <a:pPr marL="171450" indent="-171450" defTabSz="918503">
              <a:buFont typeface="Arial" panose="020B0604020202020204" pitchFamily="34" charset="0"/>
              <a:buChar char="•"/>
              <a:defRPr/>
            </a:pPr>
            <a:r>
              <a:rPr lang="en-CA" sz="1200" b="0" baseline="0" dirty="0"/>
              <a:t>Examined persistence (continuous treatment with no interruption exceeding 60 days) over time periods from 1 to 9 years.  Also identified individuals subjects who filled a single prescription and switch to a new BP.</a:t>
            </a:r>
          </a:p>
          <a:p>
            <a:pPr marL="0" indent="0" defTabSz="918503">
              <a:buFont typeface="Arial" panose="020B0604020202020204" pitchFamily="34" charset="0"/>
              <a:buNone/>
              <a:defRPr/>
            </a:pPr>
            <a:r>
              <a:rPr lang="en-CA" sz="1200" b="1" baseline="0" dirty="0"/>
              <a:t>Results</a:t>
            </a:r>
          </a:p>
          <a:p>
            <a:pPr marL="171450" indent="-171450" defTabSz="918503">
              <a:buFont typeface="Arial" panose="020B0604020202020204" pitchFamily="34" charset="0"/>
              <a:buChar char="•"/>
              <a:defRPr/>
            </a:pPr>
            <a:r>
              <a:rPr lang="en-CA" sz="1200" b="0" baseline="0" dirty="0"/>
              <a:t>Male users increased over time (from  8.9% in 2000 to 23.6% in 2009).</a:t>
            </a:r>
          </a:p>
          <a:p>
            <a:pPr marL="171450" indent="-171450" defTabSz="918503">
              <a:buFont typeface="Arial" panose="020B0604020202020204" pitchFamily="34" charset="0"/>
              <a:buChar char="•"/>
              <a:defRPr/>
            </a:pPr>
            <a:r>
              <a:rPr lang="en-CA" sz="1200" b="0" baseline="0" dirty="0"/>
              <a:t>Etidronate use as index prescription declined from 91% of cases in 2000 to 22.5% of cases in 2009.</a:t>
            </a:r>
          </a:p>
          <a:p>
            <a:pPr marL="171450" indent="-171450" defTabSz="918503">
              <a:buFont typeface="Arial" panose="020B0604020202020204" pitchFamily="34" charset="0"/>
              <a:buChar char="•"/>
              <a:defRPr/>
            </a:pPr>
            <a:r>
              <a:rPr lang="en-CA" sz="1200" b="0" baseline="0" dirty="0"/>
              <a:t>Persistence declined from 63% to 12% after 9 years.  </a:t>
            </a:r>
          </a:p>
          <a:p>
            <a:pPr marL="171450" indent="-171450" defTabSz="918503">
              <a:buFont typeface="Arial" panose="020B0604020202020204" pitchFamily="34" charset="0"/>
              <a:buChar char="•"/>
              <a:defRPr/>
            </a:pPr>
            <a:r>
              <a:rPr lang="en-CA" sz="1200" b="0" baseline="0" dirty="0"/>
              <a:t>Among 213 029 subjects with 5 years of follow-up, 25% were fully persistent, while 61% experienced one (24%) or more (37%) gaps. </a:t>
            </a:r>
          </a:p>
          <a:p>
            <a:pPr marL="171450" indent="-171450" defTabSz="918503">
              <a:buFont typeface="Arial" panose="020B0604020202020204" pitchFamily="34" charset="0"/>
              <a:buChar char="•"/>
              <a:defRPr/>
            </a:pPr>
            <a:r>
              <a:rPr lang="en-CA" sz="1200" b="0" baseline="0" dirty="0"/>
              <a:t>Overall, 10% of patients only filled a single prescription while more than 1/3 (37%) switched to a different BP during the entire duration of follow-up.</a:t>
            </a:r>
          </a:p>
          <a:p>
            <a:pPr marL="0" indent="0" defTabSz="918503">
              <a:buFont typeface="Arial" panose="020B0604020202020204" pitchFamily="34" charset="0"/>
              <a:buNone/>
              <a:defRPr/>
            </a:pPr>
            <a:r>
              <a:rPr lang="en-CA" sz="1200" b="1" baseline="0" dirty="0"/>
              <a:t>Key Conclusions:</a:t>
            </a:r>
          </a:p>
          <a:p>
            <a:pPr marL="171450" indent="-171450" defTabSz="918503">
              <a:buFont typeface="Arial" panose="020B0604020202020204" pitchFamily="34" charset="0"/>
              <a:buChar char="•"/>
              <a:defRPr/>
            </a:pPr>
            <a:r>
              <a:rPr lang="en-CA" sz="1200" b="0" baseline="0" dirty="0"/>
              <a:t>The results confirm other international findings by identifying sub-optimal rates of persistence with oral BP.</a:t>
            </a:r>
          </a:p>
          <a:p>
            <a:pPr marL="171450" indent="-171450" defTabSz="918503">
              <a:buFont typeface="Arial" panose="020B0604020202020204" pitchFamily="34" charset="0"/>
              <a:buChar char="•"/>
              <a:defRPr/>
            </a:pPr>
            <a:r>
              <a:rPr lang="en-CA" sz="1200" b="0" baseline="0" dirty="0"/>
              <a:t>Many patients will return to therapy following extended gaps, but the clinical impact of these are not known.</a:t>
            </a:r>
            <a:endParaRPr lang="en-CA" sz="1200" b="0" dirty="0"/>
          </a:p>
          <a:p>
            <a:pPr defTabSz="918503">
              <a:defRPr/>
            </a:pPr>
            <a:endParaRPr lang="en-CA" sz="1200" dirty="0"/>
          </a:p>
          <a:p>
            <a:pPr defTabSz="918503">
              <a:defRPr/>
            </a:pPr>
            <a:endParaRPr lang="en-CA" sz="1200" dirty="0"/>
          </a:p>
          <a:p>
            <a:pPr defTabSz="918503">
              <a:defRPr/>
            </a:pPr>
            <a:r>
              <a:rPr lang="en-CA" sz="1200" b="1" dirty="0"/>
              <a:t>Reference:</a:t>
            </a:r>
          </a:p>
          <a:p>
            <a:pPr defTabSz="918503">
              <a:defRPr/>
            </a:pPr>
            <a:r>
              <a:rPr lang="en-CA" sz="1200" dirty="0"/>
              <a:t>1. Burden AM, et al. Bisphosphonate prescribing, persistence and cumulative exposure in Ontario, Canada. </a:t>
            </a:r>
            <a:r>
              <a:rPr lang="en-CA" sz="1200" dirty="0" err="1"/>
              <a:t>Osteoporos</a:t>
            </a:r>
            <a:r>
              <a:rPr lang="en-CA" sz="1200" dirty="0"/>
              <a:t> Int. 2012;23(3):1075-82.</a:t>
            </a:r>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2518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Points</a:t>
            </a:r>
            <a:r>
              <a:rPr lang="en-CA" dirty="0"/>
              <a:t>:</a:t>
            </a:r>
            <a:r>
              <a:rPr lang="en-CA" baseline="30000" dirty="0"/>
              <a:t>1</a:t>
            </a:r>
            <a:endParaRPr lang="en-CA" dirty="0"/>
          </a:p>
          <a:p>
            <a:pPr marL="171450" indent="-171450">
              <a:buFont typeface="Arial" panose="020B0604020202020204" pitchFamily="34" charset="0"/>
              <a:buChar char="•"/>
            </a:pPr>
            <a:r>
              <a:rPr lang="en-CA" dirty="0"/>
              <a:t>The competitive price of generic bisphosphonates has had a marked effect on practice guidelines, but an</a:t>
            </a:r>
            <a:r>
              <a:rPr lang="en-CA" baseline="0" dirty="0"/>
              <a:t> </a:t>
            </a:r>
            <a:r>
              <a:rPr lang="en-CA" dirty="0"/>
              <a:t>increasing body of evidence suggests that they have more</a:t>
            </a:r>
            <a:r>
              <a:rPr lang="en-CA" baseline="0" dirty="0"/>
              <a:t> </a:t>
            </a:r>
            <a:r>
              <a:rPr lang="en-CA" dirty="0"/>
              <a:t>limited effectiveness than generally assumed.</a:t>
            </a:r>
          </a:p>
          <a:p>
            <a:pPr marL="171450" indent="-171450">
              <a:buFont typeface="Arial" panose="020B0604020202020204" pitchFamily="34" charset="0"/>
              <a:buChar char="•"/>
            </a:pPr>
            <a:r>
              <a:rPr lang="en-CA" dirty="0"/>
              <a:t>A substantial body of evidence indicates that many</a:t>
            </a:r>
            <a:r>
              <a:rPr lang="en-CA" baseline="0" dirty="0"/>
              <a:t> </a:t>
            </a:r>
            <a:r>
              <a:rPr lang="en-CA" dirty="0"/>
              <a:t>generic formulations of alendronate are more poorly tolerated than the proprietary preparations which results in</a:t>
            </a:r>
            <a:r>
              <a:rPr lang="en-CA" baseline="0" dirty="0"/>
              <a:t> </a:t>
            </a:r>
            <a:r>
              <a:rPr lang="en-CA" dirty="0"/>
              <a:t>significantly poorer adherence and thus effectiveness.</a:t>
            </a:r>
          </a:p>
          <a:p>
            <a:pPr marL="171450" indent="-171450">
              <a:buFont typeface="Arial" panose="020B0604020202020204" pitchFamily="34" charset="0"/>
              <a:buChar char="•"/>
            </a:pPr>
            <a:r>
              <a:rPr lang="en-CA" dirty="0"/>
              <a:t>Poorer effectiveness may result from faster disintegration</a:t>
            </a:r>
            <a:r>
              <a:rPr lang="en-CA" baseline="0" dirty="0"/>
              <a:t> </a:t>
            </a:r>
            <a:r>
              <a:rPr lang="en-CA" dirty="0"/>
              <a:t>times of many generics that increase the likelihood of adherence of particulate matter to the oesophageal mucosa.</a:t>
            </a:r>
          </a:p>
          <a:p>
            <a:endParaRPr lang="en-CA" dirty="0"/>
          </a:p>
          <a:p>
            <a:br>
              <a:rPr lang="en-CA" dirty="0"/>
            </a:br>
            <a:r>
              <a:rPr lang="en-CA" b="1" dirty="0"/>
              <a:t>Study</a:t>
            </a:r>
            <a:r>
              <a:rPr lang="en-CA" b="1" baseline="0" dirty="0"/>
              <a:t> Information</a:t>
            </a:r>
            <a:endParaRPr lang="en-CA" b="1"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b="1" dirty="0"/>
              <a:t>Sheehy O, et al. </a:t>
            </a:r>
            <a:r>
              <a:rPr lang="en-CA" sz="1200" b="1" dirty="0" err="1"/>
              <a:t>Osteoporos</a:t>
            </a:r>
            <a:r>
              <a:rPr lang="en-CA" sz="1200" b="1" dirty="0"/>
              <a:t> Int. 2009, 20:1583–1594.</a:t>
            </a:r>
            <a:endParaRPr lang="en-CA" sz="1200" b="1" dirty="0">
              <a:solidFill>
                <a:schemeClr val="tx1"/>
              </a:solidFill>
            </a:endParaRPr>
          </a:p>
          <a:p>
            <a:r>
              <a:rPr lang="en-CA" b="1" dirty="0"/>
              <a:t>Method:</a:t>
            </a:r>
          </a:p>
          <a:p>
            <a:pPr marL="171450" indent="-171450">
              <a:buFont typeface="Arial" panose="020B0604020202020204" pitchFamily="34" charset="0"/>
              <a:buChar char="•"/>
            </a:pPr>
            <a:r>
              <a:rPr lang="en-CA" b="0" dirty="0"/>
              <a:t>Retrospective</a:t>
            </a:r>
            <a:r>
              <a:rPr lang="en-CA" b="0" baseline="0" dirty="0"/>
              <a:t> database analysis from four RAMQ databases for persistence and compliance with weekly bisphosphonate use in Quebec.  Information included drug, dosage, number of units, duration of prescription, reimbursement cost, and the issuer where collected from drug claims database.</a:t>
            </a:r>
          </a:p>
          <a:p>
            <a:pPr marL="628650" lvl="1" indent="-171450">
              <a:buFont typeface="Arial" panose="020B0604020202020204" pitchFamily="34" charset="0"/>
              <a:buChar char="•"/>
            </a:pPr>
            <a:r>
              <a:rPr lang="en-CA" b="0" baseline="0" dirty="0"/>
              <a:t>Physician encounter data (including ICD-9 codes, therapeutic procedures, date, type of institution, physician speciality) were collected from the Medical Services database.</a:t>
            </a:r>
          </a:p>
          <a:p>
            <a:pPr marL="628650" lvl="1" indent="-171450">
              <a:buFont typeface="Arial" panose="020B0604020202020204" pitchFamily="34" charset="0"/>
              <a:buChar char="•"/>
            </a:pPr>
            <a:r>
              <a:rPr lang="en-CA" b="0" baseline="0" dirty="0"/>
              <a:t>Sex, age, type of coverage, and date of death for deceased individuals were collected from the Demographics database</a:t>
            </a:r>
          </a:p>
          <a:p>
            <a:pPr marL="628650" lvl="1" indent="-171450">
              <a:buFont typeface="Arial" panose="020B0604020202020204" pitchFamily="34" charset="0"/>
              <a:buChar char="•"/>
            </a:pPr>
            <a:r>
              <a:rPr lang="en-CA" b="0" baseline="0" dirty="0"/>
              <a:t>Coverage period for prescription drugs was obtained from the Drug Insurance Plan Admissibility database.</a:t>
            </a:r>
          </a:p>
          <a:p>
            <a:pPr marL="171450" lvl="0" indent="-171450">
              <a:buFont typeface="Arial" panose="020B0604020202020204" pitchFamily="34" charset="0"/>
              <a:buChar char="•"/>
            </a:pPr>
            <a:r>
              <a:rPr lang="en-CA" b="0" dirty="0"/>
              <a:t>Source population</a:t>
            </a:r>
            <a:r>
              <a:rPr lang="en-CA" b="0" baseline="0" dirty="0"/>
              <a:t> was a random sample of 25% of all patients dispensed a weekly oral BP between Jun 30, 2002 and June 30, 2006, with coverage for at least 2 years prior and 45 days following the date of the first filled prescription.  Patients with cancer or Paget’s Disease were excluded.  Traumatic fractures were identified by ICD-9 codes.</a:t>
            </a:r>
          </a:p>
          <a:p>
            <a:pPr marL="171450" lvl="0" indent="-171450">
              <a:buFont typeface="Arial" panose="020B0604020202020204" pitchFamily="34" charset="0"/>
              <a:buChar char="•"/>
            </a:pPr>
            <a:r>
              <a:rPr lang="en-CA" b="0" baseline="0" dirty="0"/>
              <a:t>Osteoporotic fractures were identified by ICD-9 codes for vertebrae, hip, and wrist.  Hip and wrist fractures were further confirmed by procedure codes for hip and wrist surgery.  Vertebral fractures were confirmed by x-ray procedure codes.</a:t>
            </a:r>
          </a:p>
          <a:p>
            <a:pPr marL="171450" lvl="0" indent="-171450">
              <a:buFont typeface="Arial" panose="020B0604020202020204" pitchFamily="34" charset="0"/>
              <a:buChar char="•"/>
            </a:pPr>
            <a:r>
              <a:rPr lang="en-CA" b="0" baseline="0" dirty="0"/>
              <a:t>Subjects were divided into two cohorts – those with no prior fracture and those with a osteoporotic fracture in the two years prior to index date.</a:t>
            </a:r>
          </a:p>
          <a:p>
            <a:pPr marL="171450" lvl="0" indent="-171450">
              <a:buFont typeface="Arial" panose="020B0604020202020204" pitchFamily="34" charset="0"/>
              <a:buChar char="•"/>
            </a:pPr>
            <a:r>
              <a:rPr lang="en-CA" b="0" baseline="0" dirty="0"/>
              <a:t>Persistence was defined as the length of time a patient received continuous </a:t>
            </a:r>
            <a:r>
              <a:rPr lang="en-CA" b="0" baseline="0" dirty="0" err="1"/>
              <a:t>therpay</a:t>
            </a:r>
            <a:r>
              <a:rPr lang="en-CA" b="0" baseline="0" dirty="0"/>
              <a:t> without a </a:t>
            </a:r>
            <a:r>
              <a:rPr lang="en-CA" b="0" baseline="0" dirty="0" err="1"/>
              <a:t>signficant</a:t>
            </a:r>
            <a:r>
              <a:rPr lang="en-CA" b="0" baseline="0" dirty="0"/>
              <a:t> gap in refills (45 days or greater).  Treatment interruption was defined as no prescription refill within 1.5 times the duration of the filled prescription.  MPR of 0.80 or greater was required for compliance.</a:t>
            </a:r>
          </a:p>
          <a:p>
            <a:pPr marL="171450" lvl="0" indent="-171450">
              <a:buFont typeface="Arial" panose="020B0604020202020204" pitchFamily="34" charset="0"/>
              <a:buChar char="•"/>
            </a:pPr>
            <a:r>
              <a:rPr lang="en-CA" b="0" baseline="0" dirty="0"/>
              <a:t>32,804 patients met the inclusion criteria (no traumatic fracture).  1,337 patients were in the secondary cohort.</a:t>
            </a:r>
          </a:p>
          <a:p>
            <a:pPr marL="0" lvl="0" indent="0">
              <a:buFont typeface="Arial" panose="020B0604020202020204" pitchFamily="34" charset="0"/>
              <a:buNone/>
            </a:pPr>
            <a:r>
              <a:rPr lang="en-CA" b="1" baseline="0" dirty="0"/>
              <a:t>Results</a:t>
            </a:r>
          </a:p>
          <a:p>
            <a:pPr marL="171450" lvl="0" indent="-171450">
              <a:buFont typeface="Arial" panose="020B0604020202020204" pitchFamily="34" charset="0"/>
              <a:buChar char="•"/>
            </a:pPr>
            <a:r>
              <a:rPr lang="en-CA" b="0" baseline="0" dirty="0"/>
              <a:t>In both the primary and secondary cohorts, the risk of early discontinuation was significantly greater when using generic alendronate than using branded alendronate or risedronate.</a:t>
            </a:r>
          </a:p>
          <a:p>
            <a:pPr marL="171450" lvl="0" indent="-171450">
              <a:buFont typeface="Arial" panose="020B0604020202020204" pitchFamily="34" charset="0"/>
              <a:buChar char="•"/>
            </a:pPr>
            <a:r>
              <a:rPr lang="en-CA" b="0" baseline="0" dirty="0"/>
              <a:t>The risk of osteoporotic fracture was reduced by 49% for compliant vs non-compliant patients.  The risk was decreased by 57% in the secondary cohort.</a:t>
            </a:r>
          </a:p>
          <a:p>
            <a:pPr marL="171450" lvl="0" indent="-171450">
              <a:buFont typeface="Arial" panose="020B0604020202020204" pitchFamily="34" charset="0"/>
              <a:buChar char="•"/>
            </a:pPr>
            <a:r>
              <a:rPr lang="en-CA" b="0" baseline="0" dirty="0"/>
              <a:t>Approximately $10-$15 of wasted costs were collected per patient due to early therapy interruption in the primary cohort.  In the secondary prevention cohort, this increases to $25 - $43 per patient.  Despite the higher cost for branded drugs, the lower early termination rate would result in more cost efficacy.</a:t>
            </a:r>
          </a:p>
          <a:p>
            <a:pPr marL="0" lvl="0" indent="0">
              <a:buFont typeface="Arial" panose="020B0604020202020204" pitchFamily="34" charset="0"/>
              <a:buNone/>
            </a:pPr>
            <a:r>
              <a:rPr lang="en-CA" b="1" baseline="0" dirty="0"/>
              <a:t>Key Conclusions:</a:t>
            </a:r>
          </a:p>
          <a:p>
            <a:pPr marL="171450" lvl="0" indent="-171450">
              <a:buFont typeface="Arial" panose="020B0604020202020204" pitchFamily="34" charset="0"/>
              <a:buChar char="•"/>
            </a:pPr>
            <a:r>
              <a:rPr lang="en-CA" b="0" baseline="0" dirty="0"/>
              <a:t>The high cost of osteoporotic fractures due to poor adherence have been confirmed, with substantial costs associated with wasted drug due to poor persistence.</a:t>
            </a:r>
          </a:p>
          <a:p>
            <a:pPr marL="171450" lvl="0" indent="-171450">
              <a:buFont typeface="Arial" panose="020B0604020202020204" pitchFamily="34" charset="0"/>
              <a:buChar char="•"/>
            </a:pPr>
            <a:endParaRPr lang="en-CA" b="0" dirty="0"/>
          </a:p>
          <a:p>
            <a:endParaRPr lang="en-CA" dirty="0"/>
          </a:p>
          <a:p>
            <a:endParaRPr lang="en-CA" dirty="0"/>
          </a:p>
          <a:p>
            <a:r>
              <a:rPr lang="en-CA" b="1" dirty="0"/>
              <a:t>Reference:</a:t>
            </a:r>
          </a:p>
          <a:p>
            <a:pPr marL="228600" indent="-228600">
              <a:buFont typeface="+mj-lt"/>
              <a:buAutoNum type="arabicPeriod"/>
            </a:pPr>
            <a:r>
              <a:rPr lang="en-CA" dirty="0" err="1"/>
              <a:t>Kanis</a:t>
            </a:r>
            <a:r>
              <a:rPr lang="en-CA" baseline="0" dirty="0"/>
              <a:t> JA, et al. </a:t>
            </a:r>
            <a:r>
              <a:rPr lang="en-CA" dirty="0"/>
              <a:t>A reappraisal of generic bisphosphonates in osteoporosis. </a:t>
            </a:r>
            <a:r>
              <a:rPr lang="en-CA" dirty="0" err="1"/>
              <a:t>Osteoporos</a:t>
            </a:r>
            <a:r>
              <a:rPr lang="en-CA" dirty="0"/>
              <a:t> Int.</a:t>
            </a:r>
            <a:r>
              <a:rPr lang="en-CA" baseline="0" dirty="0"/>
              <a:t> 2012;</a:t>
            </a:r>
            <a:r>
              <a:rPr lang="en-CA" dirty="0"/>
              <a:t>23:213–221.</a:t>
            </a:r>
          </a:p>
          <a:p>
            <a:pPr marL="228600" indent="-228600">
              <a:buFont typeface="+mj-lt"/>
              <a:buAutoNum type="arabicPeriod"/>
            </a:pPr>
            <a:r>
              <a:rPr lang="en-CA" dirty="0"/>
              <a:t>Sheehy O, et al. Adherence to weekly oral bisphosphonate therapy: cost of wasted drugs and fractures. </a:t>
            </a:r>
            <a:r>
              <a:rPr lang="en-CA" dirty="0" err="1"/>
              <a:t>Osteoporos</a:t>
            </a:r>
            <a:r>
              <a:rPr lang="en-CA" dirty="0"/>
              <a:t> Int. 2009;20:1583–1594.</a:t>
            </a:r>
          </a:p>
          <a:p>
            <a:pPr marL="228600" indent="-228600">
              <a:buFont typeface="+mj-lt"/>
              <a:buAutoNum type="arabicPeriod"/>
            </a:pPr>
            <a:endParaRPr lang="en-CA" dirty="0"/>
          </a:p>
          <a:p>
            <a:pPr marL="228600" indent="-228600">
              <a:buFont typeface="+mj-lt"/>
              <a:buAutoNum type="arabicPeriod"/>
            </a:pP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1682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Study</a:t>
            </a:r>
            <a:r>
              <a:rPr lang="en-CA" b="1" baseline="0" dirty="0"/>
              <a:t> notes:</a:t>
            </a:r>
          </a:p>
          <a:p>
            <a:endParaRPr lang="en-CA" baseline="0" dirty="0"/>
          </a:p>
          <a:p>
            <a:r>
              <a:rPr lang="en-CA" b="1" baseline="0" dirty="0"/>
              <a:t>Objectives:</a:t>
            </a:r>
          </a:p>
          <a:p>
            <a:pPr marL="171450" indent="-171450">
              <a:buFont typeface="Arial" panose="020B0604020202020204" pitchFamily="34" charset="0"/>
              <a:buChar char="•"/>
            </a:pPr>
            <a:r>
              <a:rPr lang="en-CA" baseline="0" dirty="0"/>
              <a:t>Determination of the persistence rate and level of compliance in new, regular users of denosumab or zoledronic acid has been poorly studied.  The study objective was to describe persistence and compliance of new users of alendronate, risedronate, denosumab, and zoledronic acid both alone or with calcium / vitamin D.</a:t>
            </a:r>
          </a:p>
          <a:p>
            <a:pPr marL="0" indent="0">
              <a:buFont typeface="Arial" panose="020B0604020202020204" pitchFamily="34" charset="0"/>
              <a:buNone/>
            </a:pPr>
            <a:r>
              <a:rPr lang="en-CA" b="1" baseline="0" dirty="0"/>
              <a:t>Methods</a:t>
            </a:r>
          </a:p>
          <a:p>
            <a:pPr marL="171450" indent="-171450">
              <a:buFont typeface="Arial" panose="020B0604020202020204" pitchFamily="34" charset="0"/>
              <a:buChar char="•"/>
            </a:pPr>
            <a:r>
              <a:rPr lang="en-CA" dirty="0"/>
              <a:t>A retrospective,</a:t>
            </a:r>
            <a:r>
              <a:rPr lang="en-CA" baseline="0" dirty="0"/>
              <a:t> longitudinal cohort study using RAMQ administrative databases from Oct 1 2008 to Dec 8 2013 of new users of alendronate, risedronate, denosumab, or zoledronic acid.  Patients were either first-line cohort (alendronate or risedronate) or second line (denosumab or zoledronic acid).  First line cohort patients (free access) may have ended in the second-line cohort (drugs accessed through exception drug procedure).</a:t>
            </a:r>
          </a:p>
          <a:p>
            <a:pPr marL="171450" indent="-171450">
              <a:buFont typeface="Arial" panose="020B0604020202020204" pitchFamily="34" charset="0"/>
              <a:buChar char="•"/>
            </a:pPr>
            <a:r>
              <a:rPr lang="en-CA" baseline="0" dirty="0"/>
              <a:t>Included patients were covered for two years prior and six months following the index prescription date.  Alendronate and </a:t>
            </a:r>
            <a:r>
              <a:rPr lang="en-CA" baseline="0" dirty="0" err="1"/>
              <a:t>risendronate</a:t>
            </a:r>
            <a:r>
              <a:rPr lang="en-CA" baseline="0" dirty="0"/>
              <a:t> patients had not received any osteoporosis medications for at least two years before index date; denosumab and zoledronic acid patients could have received a oral BP.  Switching medications was allowed in the non-exclusive analysis.  Patients were excluded with history of cancer, </a:t>
            </a:r>
            <a:r>
              <a:rPr lang="en-CA" baseline="0" dirty="0" err="1"/>
              <a:t>paget</a:t>
            </a:r>
            <a:r>
              <a:rPr lang="en-CA" baseline="0" dirty="0"/>
              <a:t> disease, or hyperparathyroidism.</a:t>
            </a:r>
          </a:p>
          <a:p>
            <a:pPr marL="171450" indent="-171450">
              <a:buFont typeface="Arial" panose="020B0604020202020204" pitchFamily="34" charset="0"/>
              <a:buChar char="•"/>
            </a:pPr>
            <a:r>
              <a:rPr lang="en-CA" baseline="0" dirty="0"/>
              <a:t>Patients were considered persistent with the treatment started on the index date if they received a prescription within an interval of 1.5 times the prior prescription.  MPR of 80% or greater were considered compliant.</a:t>
            </a:r>
          </a:p>
          <a:p>
            <a:pPr marL="0" indent="0">
              <a:buFont typeface="Arial" panose="020B0604020202020204" pitchFamily="34" charset="0"/>
              <a:buNone/>
            </a:pPr>
            <a:r>
              <a:rPr lang="en-CA" b="1" baseline="0" dirty="0"/>
              <a:t>Results</a:t>
            </a:r>
          </a:p>
          <a:p>
            <a:pPr marL="171450" indent="-171450">
              <a:buFont typeface="Arial" panose="020B0604020202020204" pitchFamily="34" charset="0"/>
              <a:buChar char="•"/>
            </a:pPr>
            <a:r>
              <a:rPr lang="en-CA" dirty="0"/>
              <a:t>There were 76,266 new users</a:t>
            </a:r>
            <a:r>
              <a:rPr lang="en-CA" baseline="0" dirty="0"/>
              <a:t> in the first-line cohort and 12,689 new users in the second-line cohort in the study period.  In general, men were sicker than women and second-line cohort patients were sicker than first-line cohort patients.</a:t>
            </a:r>
          </a:p>
          <a:p>
            <a:pPr marL="171450" indent="-171450">
              <a:buFont typeface="Arial" panose="020B0604020202020204" pitchFamily="34" charset="0"/>
              <a:buChar char="•"/>
            </a:pPr>
            <a:r>
              <a:rPr lang="en-CA" baseline="0" dirty="0"/>
              <a:t>After two years follow-up, the first-line cohort showed persistence rate of 35% and compliance of 80% or more.  Persistence for the second-line cohort (denosumab or zoledronic acid) was 67.5% and 79.0%, depending on the therapy started.  Compliance was 81.8% for the second-line cohort.</a:t>
            </a:r>
          </a:p>
          <a:p>
            <a:pPr marL="171450" indent="-171450">
              <a:buFont typeface="Arial" panose="020B0604020202020204" pitchFamily="34" charset="0"/>
              <a:buChar char="•"/>
            </a:pPr>
            <a:r>
              <a:rPr lang="en-CA" baseline="0" dirty="0"/>
              <a:t>Use of vitamin D and calcium were found to be inadequate.</a:t>
            </a:r>
          </a:p>
          <a:p>
            <a:pPr marL="171450" indent="-171450">
              <a:buFont typeface="Arial" panose="020B0604020202020204" pitchFamily="34" charset="0"/>
              <a:buChar char="•"/>
            </a:pPr>
            <a:r>
              <a:rPr lang="en-CA" baseline="0" dirty="0"/>
              <a:t>Higher socioeconomic status, a history of asthma, COPD and depression were predictors of </a:t>
            </a:r>
            <a:r>
              <a:rPr lang="en-CA" baseline="0" dirty="0" err="1"/>
              <a:t>nonpersistence</a:t>
            </a:r>
            <a:r>
              <a:rPr lang="en-CA" baseline="0" dirty="0"/>
              <a:t> and noncompliance in the first-line cohort.</a:t>
            </a:r>
          </a:p>
          <a:p>
            <a:pPr marL="171450" indent="-171450">
              <a:buFont typeface="Arial" panose="020B0604020202020204" pitchFamily="34" charset="0"/>
              <a:buChar char="•"/>
            </a:pPr>
            <a:r>
              <a:rPr lang="en-CA" baseline="0" dirty="0"/>
              <a:t>Users of denosumab were significantly less persistent than those using zoledronic acid.</a:t>
            </a:r>
          </a:p>
          <a:p>
            <a:pPr marL="0" indent="0">
              <a:buFont typeface="Arial" panose="020B0604020202020204" pitchFamily="34" charset="0"/>
              <a:buNone/>
            </a:pPr>
            <a:r>
              <a:rPr lang="en-CA" b="1" baseline="0" dirty="0"/>
              <a:t>Key Conclusions</a:t>
            </a:r>
          </a:p>
          <a:p>
            <a:pPr marL="171450" indent="-171450">
              <a:buFont typeface="Arial" panose="020B0604020202020204" pitchFamily="34" charset="0"/>
              <a:buChar char="•"/>
            </a:pPr>
            <a:r>
              <a:rPr lang="en-CA" dirty="0"/>
              <a:t>New</a:t>
            </a:r>
            <a:r>
              <a:rPr lang="en-CA" baseline="0" dirty="0"/>
              <a:t> users of </a:t>
            </a:r>
            <a:r>
              <a:rPr lang="en-CA" baseline="0" dirty="0" err="1"/>
              <a:t>Zol</a:t>
            </a:r>
            <a:r>
              <a:rPr lang="en-CA" baseline="0" dirty="0"/>
              <a:t> and </a:t>
            </a:r>
            <a:r>
              <a:rPr lang="en-CA" baseline="0" dirty="0" err="1"/>
              <a:t>Dmab</a:t>
            </a:r>
            <a:r>
              <a:rPr lang="en-CA" baseline="0" dirty="0"/>
              <a:t> were more sick that those receiving other oral BP’s.</a:t>
            </a:r>
          </a:p>
          <a:p>
            <a:pPr marL="171450" indent="-171450">
              <a:buFont typeface="Arial" panose="020B0604020202020204" pitchFamily="34" charset="0"/>
              <a:buChar char="•"/>
            </a:pPr>
            <a:r>
              <a:rPr lang="en-CA" baseline="0" dirty="0" err="1"/>
              <a:t>Zol</a:t>
            </a:r>
            <a:r>
              <a:rPr lang="en-CA" baseline="0" dirty="0"/>
              <a:t> and </a:t>
            </a:r>
            <a:r>
              <a:rPr lang="en-CA" baseline="0" dirty="0" err="1"/>
              <a:t>Dmab</a:t>
            </a:r>
            <a:r>
              <a:rPr lang="en-CA" baseline="0" dirty="0"/>
              <a:t> users were significantly more persistent and compliant than those using first-line oral BPs.</a:t>
            </a:r>
          </a:p>
          <a:p>
            <a:pPr marL="0" indent="0">
              <a:buFont typeface="Arial" panose="020B0604020202020204" pitchFamily="34" charset="0"/>
              <a:buNone/>
            </a:pPr>
            <a:endParaRPr lang="en-CA" baseline="0" dirty="0"/>
          </a:p>
          <a:p>
            <a:pPr marL="0" indent="0">
              <a:buFont typeface="Arial" panose="020B0604020202020204" pitchFamily="34" charset="0"/>
              <a:buNone/>
            </a:pPr>
            <a:r>
              <a:rPr lang="en-CA" b="1" baseline="0" dirty="0"/>
              <a:t>Reference:</a:t>
            </a:r>
          </a:p>
          <a:p>
            <a:pPr marL="0" indent="0">
              <a:buFont typeface="Arial" panose="020B0604020202020204" pitchFamily="34" charset="0"/>
              <a:buNone/>
            </a:pPr>
            <a:r>
              <a:rPr lang="en-US" sz="1200" dirty="0">
                <a:solidFill>
                  <a:schemeClr val="tx1">
                    <a:lumMod val="95000"/>
                  </a:schemeClr>
                </a:solidFill>
              </a:rPr>
              <a:t>Tremblay E. </a:t>
            </a:r>
            <a:r>
              <a:rPr lang="en-CA" sz="1200" dirty="0">
                <a:solidFill>
                  <a:schemeClr val="tx1">
                    <a:lumMod val="95000"/>
                  </a:schemeClr>
                </a:solidFill>
              </a:rPr>
              <a:t>Portrait of the use of bisphosphonates and denosumab in people 50 or older covered with osteoporosis the public insurance plan</a:t>
            </a:r>
          </a:p>
          <a:p>
            <a:pPr marL="0" indent="0">
              <a:buFont typeface="Arial" panose="020B0604020202020204" pitchFamily="34" charset="0"/>
              <a:buNone/>
            </a:pPr>
            <a:r>
              <a:rPr lang="en-CA" sz="1200" dirty="0">
                <a:solidFill>
                  <a:schemeClr val="tx1">
                    <a:lumMod val="95000"/>
                  </a:schemeClr>
                </a:solidFill>
              </a:rPr>
              <a:t>Pharmaceuticals. </a:t>
            </a:r>
            <a:r>
              <a:rPr lang="en-US" sz="1200" dirty="0">
                <a:solidFill>
                  <a:schemeClr val="tx1">
                    <a:lumMod val="95000"/>
                  </a:schemeClr>
                </a:solidFill>
              </a:rPr>
              <a:t>INESS Report, </a:t>
            </a:r>
            <a:r>
              <a:rPr lang="en-US" sz="1200" dirty="0" err="1">
                <a:solidFill>
                  <a:schemeClr val="tx1">
                    <a:lumMod val="95000"/>
                  </a:schemeClr>
                </a:solidFill>
              </a:rPr>
              <a:t>Gouvernement</a:t>
            </a:r>
            <a:r>
              <a:rPr lang="en-US" sz="1200" dirty="0">
                <a:solidFill>
                  <a:schemeClr val="tx1">
                    <a:lumMod val="95000"/>
                  </a:schemeClr>
                </a:solidFill>
              </a:rPr>
              <a:t> du Québec, December 2014,</a:t>
            </a: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80194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panose="020B0604020202020204" pitchFamily="34" charset="0"/>
              <a:buChar char="•"/>
            </a:pPr>
            <a:r>
              <a:rPr lang="en-US" dirty="0"/>
              <a:t>Conducted in primary care or specialty care practices enrolling patients in United States and Canada.</a:t>
            </a:r>
          </a:p>
          <a:p>
            <a:pPr marL="171450" indent="-171450">
              <a:spcBef>
                <a:spcPts val="611"/>
              </a:spcBef>
              <a:buFont typeface="Arial" panose="020B0604020202020204" pitchFamily="34" charset="0"/>
              <a:buChar char="•"/>
            </a:pPr>
            <a:r>
              <a:rPr lang="en-US" dirty="0"/>
              <a:t>Study enrolled postmenopausal women with osteoporosis within 4 weeks of receiving their first denosumab injection.</a:t>
            </a:r>
          </a:p>
          <a:p>
            <a:pPr marL="171450" indent="-171450">
              <a:buFont typeface="Arial" panose="020B0604020202020204" pitchFamily="34" charset="0"/>
              <a:buChar char="•"/>
            </a:pPr>
            <a:r>
              <a:rPr lang="en-CA" dirty="0"/>
              <a:t>Primary endpoint</a:t>
            </a:r>
          </a:p>
          <a:p>
            <a:pPr marL="628650" lvl="1" indent="-171450">
              <a:buFont typeface="Arial" panose="020B0604020202020204" pitchFamily="34" charset="0"/>
              <a:buChar char="•"/>
            </a:pPr>
            <a:r>
              <a:rPr lang="en-CA" dirty="0"/>
              <a:t>Persistence with denosumab, defined as subject received ≥ 4 injections at 24 months</a:t>
            </a:r>
            <a:r>
              <a:rPr lang="en-CA" baseline="0" dirty="0"/>
              <a:t> </a:t>
            </a:r>
            <a:r>
              <a:rPr lang="en-CA" dirty="0"/>
              <a:t>with no more than 6 months + 8 weeks between injections.</a:t>
            </a:r>
          </a:p>
          <a:p>
            <a:pPr marL="171450" indent="-171450">
              <a:buFont typeface="Arial" panose="020B0604020202020204" pitchFamily="34" charset="0"/>
              <a:buChar char="•"/>
            </a:pPr>
            <a:r>
              <a:rPr lang="en-CA" dirty="0"/>
              <a:t>Secondary endpoint</a:t>
            </a:r>
          </a:p>
          <a:p>
            <a:pPr marL="628650" lvl="1" indent="-171450">
              <a:buFont typeface="Arial" panose="020B0604020202020204" pitchFamily="34" charset="0"/>
              <a:buChar char="•"/>
            </a:pPr>
            <a:r>
              <a:rPr lang="en-CA" dirty="0"/>
              <a:t>Persistence rate at varying time windows between injections (6 months + 4, + 6, or + 12 weeks).</a:t>
            </a:r>
          </a:p>
          <a:p>
            <a:pPr marL="171450" indent="-171450">
              <a:buFont typeface="Arial" panose="020B0604020202020204" pitchFamily="34" charset="0"/>
              <a:buChar char="•"/>
            </a:pPr>
            <a:r>
              <a:rPr lang="en-CA" dirty="0"/>
              <a:t>Additional analyses</a:t>
            </a:r>
          </a:p>
          <a:p>
            <a:pPr marL="628650" lvl="1" indent="-171450" algn="l">
              <a:buFont typeface="Arial" panose="020B0604020202020204" pitchFamily="34" charset="0"/>
              <a:buChar char="•"/>
            </a:pPr>
            <a:r>
              <a:rPr lang="en-CA" dirty="0"/>
              <a:t>Baseline factors associated with persistence.</a:t>
            </a:r>
          </a:p>
          <a:p>
            <a:pPr marL="628650" lvl="1" indent="-171450" algn="l">
              <a:buFont typeface="Arial" panose="020B0604020202020204" pitchFamily="34" charset="0"/>
              <a:buChar char="•"/>
            </a:pPr>
            <a:r>
              <a:rPr lang="en-CA" dirty="0"/>
              <a:t>The occurrence of serious adverse events (SAEs).</a:t>
            </a:r>
          </a:p>
          <a:p>
            <a:endParaRPr lang="en-CA" dirty="0"/>
          </a:p>
          <a:p>
            <a:pPr marL="171450" indent="-171450">
              <a:buFont typeface="Arial" panose="020B0604020202020204" pitchFamily="34" charset="0"/>
              <a:buChar char="•"/>
            </a:pPr>
            <a:r>
              <a:rPr lang="en-CA" dirty="0"/>
              <a:t>Enrollment of patients was completed on April 5, 2012; 942 patients were screened and 935 patients were enrolled (US, N = 632; Canada, N = 303).</a:t>
            </a:r>
          </a:p>
          <a:p>
            <a:r>
              <a:rPr lang="en-CA" dirty="0"/>
              <a:t>• Patients were followed for a median (Q1, Q3) of 24 (21, 25) months.</a:t>
            </a:r>
          </a:p>
          <a:p>
            <a:pPr lvl="1"/>
            <a:r>
              <a:rPr lang="en-CA" dirty="0"/>
              <a:t>– US: 25 (19, 26) months</a:t>
            </a:r>
          </a:p>
          <a:p>
            <a:pPr lvl="1"/>
            <a:r>
              <a:rPr lang="en-CA" dirty="0"/>
              <a:t>– Canada: 24 (23, 25) months</a:t>
            </a:r>
          </a:p>
          <a:p>
            <a:r>
              <a:rPr lang="en-CA" b="1" dirty="0"/>
              <a:t>Key Points:</a:t>
            </a:r>
          </a:p>
          <a:p>
            <a:pPr marL="171450" indent="-171450">
              <a:buFont typeface="Arial" panose="020B0604020202020204" pitchFamily="34" charset="0"/>
              <a:buChar char="•"/>
            </a:pPr>
            <a:r>
              <a:rPr lang="en-CA" dirty="0"/>
              <a:t>Study identified several determinants that may influence persistence, including patient support programs and other modifiable factors. Healthcare practitioners can help support patients using these programs to maximize persistence with denosumab.</a:t>
            </a:r>
            <a:endParaRPr lang="en-US" sz="800" dirty="0"/>
          </a:p>
          <a:p>
            <a:endParaRPr lang="en-CA" dirty="0"/>
          </a:p>
          <a:p>
            <a:r>
              <a:rPr lang="en-CA" b="1" dirty="0"/>
              <a:t>Reference</a:t>
            </a:r>
            <a:r>
              <a:rPr lang="en-CA" b="1"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lumMod val="95000"/>
                  </a:schemeClr>
                </a:solidFill>
              </a:rPr>
              <a:t>Silverman SL, et al. Persistence With Denosumab (Prolia</a:t>
            </a:r>
            <a:r>
              <a:rPr lang="en-CA" sz="1200" baseline="30000" dirty="0">
                <a:solidFill>
                  <a:schemeClr val="tx1">
                    <a:lumMod val="95000"/>
                  </a:schemeClr>
                </a:solidFill>
              </a:rPr>
              <a:t>®</a:t>
            </a:r>
            <a:r>
              <a:rPr lang="en-CA" sz="1200" dirty="0">
                <a:solidFill>
                  <a:schemeClr val="tx1">
                    <a:lumMod val="95000"/>
                  </a:schemeClr>
                </a:solidFill>
              </a:rPr>
              <a:t>) in Postmenopausal Women With Osteoporosis: 24-Month Results From a Prospective Observational Study. ENDO 2014. Poster FRI-252.</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9797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483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23EB6-790A-4EB4-9ABC-B055D6145D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885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59460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High risk defined by prior fracture (hip or vertebral), number of prior fractures, recent glucocorticoid use, previously receiving fracture </a:t>
            </a:r>
            <a:r>
              <a:rPr lang="en-CA" dirty="0" err="1"/>
              <a:t>treatement</a:t>
            </a:r>
            <a:r>
              <a:rPr lang="en-CA" dirty="0"/>
              <a:t> or incident vert fractures</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148</a:t>
            </a:fld>
            <a:endParaRPr lang="en-US"/>
          </a:p>
        </p:txBody>
      </p:sp>
    </p:spTree>
    <p:extLst>
      <p:ext uri="{BB962C8B-B14F-4D97-AF65-F5344CB8AC3E}">
        <p14:creationId xmlns:p14="http://schemas.microsoft.com/office/powerpoint/2010/main" val="294735272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a:defRPr/>
            </a:pPr>
            <a:r>
              <a:rPr lang="en-US" sz="900" dirty="0" err="1"/>
              <a:t>DMAb</a:t>
            </a:r>
            <a:r>
              <a:rPr lang="en-US" sz="900" dirty="0"/>
              <a:t> demonstrated significantly greater BMD gains at month 12 compared with ZOL at all skeletal sites measured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2149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marL="171450" indent="-171450">
              <a:buFont typeface="Arial" pitchFamily="34" charset="0"/>
              <a:buChar char="•"/>
              <a:defRPr/>
            </a:pPr>
            <a:r>
              <a:rPr lang="en-US" sz="1100" dirty="0"/>
              <a:t>This slide shows the results of a Cochrane meta-analysis of fracture outcomes in women receiving at least 1 year of risedronate for PMO, compared with those receiving placebo or concurrent calcium/vitamin D or both. The outcome was fracture incidence.</a:t>
            </a:r>
            <a:r>
              <a:rPr lang="en-US" sz="1100" baseline="30000" dirty="0"/>
              <a:t>1</a:t>
            </a:r>
            <a:endParaRPr lang="en-US" sz="1100" dirty="0"/>
          </a:p>
          <a:p>
            <a:pPr marL="171450" indent="-171450">
              <a:buFont typeface="Arial" pitchFamily="34" charset="0"/>
              <a:buChar char="•"/>
              <a:defRPr/>
            </a:pPr>
            <a:r>
              <a:rPr lang="en-US" sz="1100" dirty="0"/>
              <a:t>The authors concluded that at 5 mg/day, a statistically significant and clinically important benefit in the secondary prevention of vertebral*, non-vertebral and hip fractures occurred, but not for wrist fractures.</a:t>
            </a:r>
            <a:r>
              <a:rPr lang="en-US" sz="1100" baseline="30000" dirty="0"/>
              <a:t>1</a:t>
            </a:r>
            <a:endParaRPr lang="en-US" sz="1100" dirty="0"/>
          </a:p>
          <a:p>
            <a:pPr marL="171450" indent="-171450">
              <a:buFont typeface="Arial" pitchFamily="34" charset="0"/>
              <a:buChar char="•"/>
              <a:defRPr/>
            </a:pPr>
            <a:r>
              <a:rPr lang="en-US" sz="1100" dirty="0"/>
              <a:t>The authors concluded that there were no statistically significant reductions in the primary prevention of vertebral and non-vertebral fractures.</a:t>
            </a:r>
            <a:r>
              <a:rPr lang="en-US" sz="1100" baseline="30000" dirty="0"/>
              <a:t>1</a:t>
            </a:r>
            <a:endParaRPr lang="en-US" sz="1100" dirty="0"/>
          </a:p>
          <a:p>
            <a:pPr marL="171450" indent="-171450">
              <a:buFont typeface="Arial" pitchFamily="34" charset="0"/>
              <a:buChar char="•"/>
              <a:defRPr/>
            </a:pPr>
            <a:r>
              <a:rPr lang="en-US" sz="1100" dirty="0"/>
              <a:t>* Studies included morphometric vertebral fracture data.</a:t>
            </a:r>
          </a:p>
          <a:p>
            <a:pPr>
              <a:defRPr/>
            </a:pPr>
            <a:endParaRPr lang="en-US" sz="1100" dirty="0"/>
          </a:p>
          <a:p>
            <a:pPr>
              <a:defRPr/>
            </a:pPr>
            <a:r>
              <a:rPr lang="en-CA" sz="1100" dirty="0"/>
              <a:t>Vertebral fractures:</a:t>
            </a:r>
          </a:p>
          <a:p>
            <a:pPr>
              <a:defRPr/>
            </a:pPr>
            <a:r>
              <a:rPr lang="en-CA" sz="1100" dirty="0"/>
              <a:t>    ARR is 4.59% (NNT = 22)</a:t>
            </a:r>
            <a:r>
              <a:rPr lang="en-CA" sz="1100" baseline="30000" dirty="0"/>
              <a:t>+</a:t>
            </a:r>
          </a:p>
          <a:p>
            <a:pPr>
              <a:defRPr/>
            </a:pPr>
            <a:r>
              <a:rPr lang="en-CA" sz="1100" dirty="0"/>
              <a:t>Non-vertebral fractures:</a:t>
            </a:r>
          </a:p>
          <a:p>
            <a:pPr>
              <a:defRPr/>
            </a:pPr>
            <a:r>
              <a:rPr lang="en-CA" sz="1100" dirty="0"/>
              <a:t>    ARR is 1.53% (NNT = 66)</a:t>
            </a:r>
            <a:r>
              <a:rPr lang="en-CA" sz="1100" baseline="30000" dirty="0"/>
              <a:t>+</a:t>
            </a:r>
            <a:r>
              <a:rPr lang="en-CA" sz="1100" dirty="0"/>
              <a:t> </a:t>
            </a:r>
          </a:p>
          <a:p>
            <a:pPr>
              <a:defRPr/>
            </a:pPr>
            <a:r>
              <a:rPr lang="en-CA" sz="1100" dirty="0"/>
              <a:t>Hip fractures:</a:t>
            </a:r>
          </a:p>
          <a:p>
            <a:pPr>
              <a:defRPr/>
            </a:pPr>
            <a:r>
              <a:rPr lang="en-CA" sz="1100" dirty="0"/>
              <a:t>    ARR is 1.04% (NNT = 96)</a:t>
            </a:r>
            <a:r>
              <a:rPr lang="en-CA" sz="1100" baseline="30000" dirty="0"/>
              <a:t>+</a:t>
            </a:r>
          </a:p>
          <a:p>
            <a:pPr>
              <a:defRPr/>
            </a:pPr>
            <a:r>
              <a:rPr lang="en-CA" sz="1100" dirty="0"/>
              <a:t>+ Calculated based on data from Cochrane analysis.</a:t>
            </a:r>
            <a:r>
              <a:rPr lang="en-CA" sz="1100" baseline="30000" dirty="0"/>
              <a:t>1</a:t>
            </a:r>
            <a:endParaRPr lang="en-US" sz="1100" baseline="30000" dirty="0"/>
          </a:p>
          <a:p>
            <a:pPr>
              <a:defRPr/>
            </a:pPr>
            <a:endParaRPr lang="en-US" sz="1100" dirty="0"/>
          </a:p>
          <a:p>
            <a:pPr>
              <a:defRPr/>
            </a:pPr>
            <a:r>
              <a:rPr lang="en-US" sz="1100" b="1" dirty="0"/>
              <a:t>Reference:</a:t>
            </a:r>
          </a:p>
          <a:p>
            <a:pPr marL="398463" lvl="1" indent="-169863">
              <a:buFontTx/>
              <a:buAutoNum type="arabicPeriod"/>
              <a:defRPr/>
            </a:pPr>
            <a:r>
              <a:rPr lang="en-CA" sz="1100" dirty="0"/>
              <a:t>Wells GA, Cranney A, Peterson J, </a:t>
            </a:r>
            <a:r>
              <a:rPr lang="en-CA" sz="1100" i="1" dirty="0"/>
              <a:t>et al</a:t>
            </a:r>
            <a:r>
              <a:rPr lang="en-CA" sz="1100" dirty="0"/>
              <a:t>. Risedronate for the primary and secondary prevention of osteoporotic fractures in postmenopausal women. </a:t>
            </a:r>
            <a:r>
              <a:rPr lang="en-CA" sz="1100" i="1" dirty="0"/>
              <a:t>Cochrane Database Syst Rev.</a:t>
            </a:r>
            <a:r>
              <a:rPr lang="en-CA" sz="1100" dirty="0"/>
              <a:t> 2008;Jan23;(1):CD004523.</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73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marL="171450" indent="-171450">
              <a:buFont typeface="Arial" pitchFamily="34" charset="0"/>
              <a:buChar char="•"/>
              <a:defRPr/>
            </a:pPr>
            <a:r>
              <a:rPr lang="en-CA" sz="900" dirty="0"/>
              <a:t>FREEDOM (</a:t>
            </a:r>
            <a:r>
              <a:rPr lang="en-US" sz="900" dirty="0">
                <a:solidFill>
                  <a:srgbClr val="AFD1EF"/>
                </a:solidFill>
              </a:rPr>
              <a:t>F</a:t>
            </a:r>
            <a:r>
              <a:rPr lang="en-US" sz="900" dirty="0"/>
              <a:t>racture </a:t>
            </a:r>
            <a:r>
              <a:rPr lang="en-US" sz="900" dirty="0" err="1">
                <a:solidFill>
                  <a:srgbClr val="AFD1EF"/>
                </a:solidFill>
              </a:rPr>
              <a:t>RE</a:t>
            </a:r>
            <a:r>
              <a:rPr lang="en-US" sz="900" dirty="0" err="1"/>
              <a:t>duction</a:t>
            </a:r>
            <a:r>
              <a:rPr lang="en-US" sz="900" dirty="0"/>
              <a:t> </a:t>
            </a:r>
            <a:r>
              <a:rPr lang="en-US" sz="900" dirty="0">
                <a:solidFill>
                  <a:srgbClr val="AFD1EF"/>
                </a:solidFill>
              </a:rPr>
              <a:t>E</a:t>
            </a:r>
            <a:r>
              <a:rPr lang="en-US" sz="900" dirty="0"/>
              <a:t>valuation of </a:t>
            </a:r>
            <a:r>
              <a:rPr lang="en-US" sz="900" dirty="0">
                <a:solidFill>
                  <a:srgbClr val="AFD1EF"/>
                </a:solidFill>
              </a:rPr>
              <a:t>D</a:t>
            </a:r>
            <a:r>
              <a:rPr lang="en-US" sz="900" dirty="0"/>
              <a:t>enosumab in </a:t>
            </a:r>
            <a:r>
              <a:rPr lang="en-US" sz="900" dirty="0">
                <a:solidFill>
                  <a:srgbClr val="AFD1EF"/>
                </a:solidFill>
              </a:rPr>
              <a:t>O</a:t>
            </a:r>
            <a:r>
              <a:rPr lang="en-US" sz="900" dirty="0"/>
              <a:t>steoporosis Every 6 </a:t>
            </a:r>
            <a:r>
              <a:rPr lang="en-US" sz="900" dirty="0">
                <a:solidFill>
                  <a:srgbClr val="AFD1EF"/>
                </a:solidFill>
              </a:rPr>
              <a:t>M</a:t>
            </a:r>
            <a:r>
              <a:rPr lang="en-US" sz="900" dirty="0"/>
              <a:t>onths)</a:t>
            </a:r>
            <a:r>
              <a:rPr lang="en-CA" sz="900" dirty="0"/>
              <a:t> is the pivotal fracture trial for denosumab. It is a randomized, double-blind, placebo-controlled multicentre, phase 3 study involving women with PMO. </a:t>
            </a:r>
          </a:p>
          <a:p>
            <a:pPr marL="171450" indent="-171450">
              <a:buFont typeface="Arial" pitchFamily="34" charset="0"/>
              <a:buChar char="•"/>
              <a:defRPr/>
            </a:pPr>
            <a:r>
              <a:rPr lang="en-CA" sz="900" dirty="0"/>
              <a:t>A total of 7,868 women with a mean age of 72.3 years were recruited from 214 clinical centres in 32 countries.</a:t>
            </a:r>
            <a:r>
              <a:rPr lang="en-US" sz="900" baseline="30000" dirty="0"/>
              <a:t>1</a:t>
            </a:r>
            <a:endParaRPr lang="en-CA" sz="900" dirty="0"/>
          </a:p>
          <a:p>
            <a:pPr marL="171450" indent="-171450">
              <a:buFont typeface="Arial" pitchFamily="34" charset="0"/>
              <a:buChar char="•"/>
              <a:defRPr/>
            </a:pPr>
            <a:r>
              <a:rPr lang="en-CA" sz="900" dirty="0"/>
              <a:t>Women aged 60 to 90 years with a lumbar spine or total hip T-score &lt; </a:t>
            </a:r>
            <a:r>
              <a:rPr lang="en-CA" sz="900" dirty="0">
                <a:cs typeface="Arial" pitchFamily="34" charset="0"/>
              </a:rPr>
              <a:t>−</a:t>
            </a:r>
            <a:r>
              <a:rPr lang="en-CA" sz="900" dirty="0"/>
              <a:t>2.5 and ≥ </a:t>
            </a:r>
            <a:r>
              <a:rPr lang="en-CA" sz="900" dirty="0">
                <a:cs typeface="Arial" pitchFamily="34" charset="0"/>
              </a:rPr>
              <a:t>−</a:t>
            </a:r>
            <a:r>
              <a:rPr lang="en-CA" sz="900" dirty="0"/>
              <a:t>4.0 were randomly assigned to receive 60 mg of denosumab subcutaneously, or matching placebo, every 6 months for 3 years.</a:t>
            </a:r>
            <a:r>
              <a:rPr lang="en-US" sz="900" baseline="30000" dirty="0"/>
              <a:t>1</a:t>
            </a:r>
            <a:r>
              <a:rPr lang="en-CA" sz="900" dirty="0"/>
              <a:t> </a:t>
            </a:r>
          </a:p>
          <a:p>
            <a:pPr marL="171450" indent="-171450">
              <a:buFont typeface="Arial" pitchFamily="34" charset="0"/>
              <a:buChar char="•"/>
              <a:defRPr/>
            </a:pPr>
            <a:r>
              <a:rPr lang="en-CA" sz="900" dirty="0"/>
              <a:t>All participants received at least 1000 mg/day of elemental calcium and at least 400 to 800 IU/day of vitamin D.</a:t>
            </a:r>
            <a:r>
              <a:rPr lang="en-US" sz="900" baseline="30000" dirty="0"/>
              <a:t>1</a:t>
            </a:r>
            <a:r>
              <a:rPr lang="en-CA" sz="900" dirty="0"/>
              <a:t> </a:t>
            </a:r>
          </a:p>
          <a:p>
            <a:pPr>
              <a:defRPr/>
            </a:pPr>
            <a:endParaRPr lang="en-CA" sz="900" dirty="0"/>
          </a:p>
          <a:p>
            <a:pPr marL="171450" indent="-171450">
              <a:buFont typeface="Arial" pitchFamily="34" charset="0"/>
              <a:buChar char="•"/>
              <a:defRPr/>
            </a:pPr>
            <a:r>
              <a:rPr lang="en-CA" sz="900" dirty="0"/>
              <a:t>The primary outcome measure was the risk of new vertebral fractures while secondary outcomes included the risk of non-vertebral fractures and hip fractures. </a:t>
            </a:r>
          </a:p>
          <a:p>
            <a:pPr>
              <a:defRPr/>
            </a:pPr>
            <a:r>
              <a:rPr lang="en-CA" sz="900" dirty="0"/>
              <a:t>	</a:t>
            </a:r>
          </a:p>
          <a:p>
            <a:pPr marL="171450" indent="-171450">
              <a:spcBef>
                <a:spcPct val="0"/>
              </a:spcBef>
              <a:buFont typeface="Arial" pitchFamily="34" charset="0"/>
              <a:buChar char="•"/>
              <a:defRPr/>
            </a:pPr>
            <a:r>
              <a:rPr lang="en-US" sz="900" dirty="0"/>
              <a:t>At baseline, mean femoral neck T-score -2.15 (denosumab) and -2.17 (placebo), and 23% had baseline vertebral fractures.</a:t>
            </a:r>
            <a:r>
              <a:rPr lang="en-US" sz="900" baseline="30000" dirty="0"/>
              <a:t>1</a:t>
            </a:r>
            <a:r>
              <a:rPr lang="en-US" sz="900" dirty="0"/>
              <a:t> </a:t>
            </a:r>
          </a:p>
          <a:p>
            <a:pPr marL="171450" indent="-171450">
              <a:buFont typeface="Arial" pitchFamily="34" charset="0"/>
              <a:buChar char="•"/>
              <a:defRPr/>
            </a:pPr>
            <a:endParaRPr lang="en-CA" sz="900" dirty="0"/>
          </a:p>
          <a:p>
            <a:pPr marL="171450" indent="-171450">
              <a:buFont typeface="Arial" pitchFamily="34" charset="0"/>
              <a:buChar char="•"/>
              <a:defRPr/>
            </a:pPr>
            <a:r>
              <a:rPr lang="en-CA" sz="900" dirty="0"/>
              <a:t>Compared with placebo, denosumab reduced the risk of new radiographic vertebral fractures, with a cumulative incidence of 2.3% in the denosumab group, versus 7.2% in the placebo group (risk ratio, 0.32; 95% CI, 0.26 to 0.41; p&lt;0.001)—a relative decrease of 68%.</a:t>
            </a:r>
            <a:r>
              <a:rPr lang="en-US" sz="900" baseline="30000" dirty="0"/>
              <a:t>1</a:t>
            </a:r>
            <a:r>
              <a:rPr lang="en-CA" sz="900" dirty="0"/>
              <a:t> </a:t>
            </a:r>
          </a:p>
          <a:p>
            <a:pPr marL="171450" indent="-171450">
              <a:buFont typeface="Arial" pitchFamily="34" charset="0"/>
              <a:buChar char="•"/>
              <a:defRPr/>
            </a:pPr>
            <a:endParaRPr lang="en-CA" sz="900" dirty="0"/>
          </a:p>
          <a:p>
            <a:pPr marL="171450" indent="-171450">
              <a:buFont typeface="Arial" pitchFamily="34" charset="0"/>
              <a:buChar char="•"/>
              <a:defRPr/>
            </a:pPr>
            <a:r>
              <a:rPr lang="en-US" sz="900" dirty="0"/>
              <a:t>Compared to placebo, denosumab reduced the risk of clinical vertebral fractures by 69% (95% CI, 53 to 80%); p&lt;0.001.</a:t>
            </a:r>
            <a:r>
              <a:rPr lang="en-US" sz="900" baseline="30000" dirty="0"/>
              <a:t>1</a:t>
            </a:r>
          </a:p>
          <a:p>
            <a:pPr>
              <a:defRPr/>
            </a:pPr>
            <a:endParaRPr lang="en-US" sz="900" dirty="0"/>
          </a:p>
          <a:p>
            <a:pPr>
              <a:defRPr/>
            </a:pPr>
            <a:r>
              <a:rPr lang="en-CA" sz="900" dirty="0"/>
              <a:t>New vertebral fracture – ARR = 4.8; NNT=21</a:t>
            </a:r>
          </a:p>
          <a:p>
            <a:pPr>
              <a:defRPr/>
            </a:pPr>
            <a:r>
              <a:rPr lang="en-CA" sz="900" dirty="0"/>
              <a:t>Non-vertebral fracture ARR = 1.5; NNT=68</a:t>
            </a:r>
          </a:p>
          <a:p>
            <a:pPr>
              <a:defRPr/>
            </a:pPr>
            <a:r>
              <a:rPr lang="en-CA" sz="900" dirty="0"/>
              <a:t>Hip fracture ARR = 0.3%; NNT=205</a:t>
            </a:r>
          </a:p>
          <a:p>
            <a:pPr>
              <a:defRPr/>
            </a:pPr>
            <a:endParaRPr lang="en-CA" sz="900" b="1" dirty="0"/>
          </a:p>
          <a:p>
            <a:pPr>
              <a:defRPr/>
            </a:pPr>
            <a:endParaRPr lang="en-CA" sz="900" b="1" dirty="0"/>
          </a:p>
          <a:p>
            <a:pPr>
              <a:defRPr/>
            </a:pPr>
            <a:r>
              <a:rPr lang="en-CA" sz="900" b="1" dirty="0"/>
              <a:t>Reference:</a:t>
            </a:r>
          </a:p>
          <a:p>
            <a:pPr marL="396875" lvl="1" indent="-168275">
              <a:buFontTx/>
              <a:buAutoNum type="arabicPeriod"/>
              <a:defRPr/>
            </a:pPr>
            <a:r>
              <a:rPr lang="en-US" sz="900" dirty="0"/>
              <a:t>Cummings SR, San Martin J, McClung MR, </a:t>
            </a:r>
            <a:r>
              <a:rPr lang="en-US" sz="900" i="1" dirty="0"/>
              <a:t>et al.</a:t>
            </a:r>
            <a:r>
              <a:rPr lang="en-US" sz="900" dirty="0"/>
              <a:t> Denosumab for prevention of fractures in postmenopausal women with osteoporosis. </a:t>
            </a:r>
            <a:r>
              <a:rPr lang="en-US" sz="900" i="1" dirty="0"/>
              <a:t>N </a:t>
            </a:r>
            <a:r>
              <a:rPr lang="en-US" sz="900" i="1" dirty="0" err="1"/>
              <a:t>Eng</a:t>
            </a:r>
            <a:r>
              <a:rPr lang="en-US" sz="900" i="1" dirty="0"/>
              <a:t> J Med.</a:t>
            </a:r>
            <a:r>
              <a:rPr lang="en-US" sz="900" dirty="0"/>
              <a:t> 2009;361:756-765.</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59217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marL="171450" indent="-171450">
              <a:buFont typeface="Arial" pitchFamily="34" charset="0"/>
              <a:buChar char="•"/>
              <a:defRPr/>
            </a:pPr>
            <a:r>
              <a:rPr lang="en-US" sz="900" dirty="0"/>
              <a:t>This trial assigned 1637 postmenopausal women with prior vertebral fractures to receive 20 or 40 </a:t>
            </a:r>
            <a:r>
              <a:rPr lang="en-US" sz="900" dirty="0" err="1"/>
              <a:t>μg</a:t>
            </a:r>
            <a:r>
              <a:rPr lang="en-US" sz="900" dirty="0"/>
              <a:t> of teriparatide (PTH [1-34]) or placebo, administered subcutaneously by the women daily.</a:t>
            </a:r>
            <a:r>
              <a:rPr lang="en-US" sz="900" baseline="30000" dirty="0"/>
              <a:t>1</a:t>
            </a:r>
            <a:r>
              <a:rPr lang="en-US" sz="900" dirty="0"/>
              <a:t> </a:t>
            </a:r>
          </a:p>
          <a:p>
            <a:pPr marL="171450" indent="-171450">
              <a:buFont typeface="Arial" pitchFamily="34" charset="0"/>
              <a:buChar char="•"/>
              <a:defRPr/>
            </a:pPr>
            <a:r>
              <a:rPr lang="en-US" sz="900" dirty="0"/>
              <a:t>The study was terminated early by the sponsor to evaluate the clinical relevance of pre-clinical osteosarcoma findings.  Patients were treated for a mean of 18±5 months for placebo, 18±6 months for 20 mcg  and 17±6 months for 40 mcg.</a:t>
            </a:r>
          </a:p>
          <a:p>
            <a:pPr marL="171450" indent="-171450">
              <a:buFont typeface="Arial" pitchFamily="34" charset="0"/>
              <a:buChar char="•"/>
              <a:defRPr/>
            </a:pPr>
            <a:r>
              <a:rPr lang="en-US" sz="900" dirty="0"/>
              <a:t>New vertebral fractures (morphometric) occurred in 14% of women in the placebo group and in 5% and 4%, respectively, of women in the 20 µg and 40 µg groups.</a:t>
            </a:r>
            <a:r>
              <a:rPr lang="en-US" sz="900" baseline="30000" dirty="0"/>
              <a:t>1</a:t>
            </a:r>
            <a:endParaRPr lang="en-US" sz="900" dirty="0"/>
          </a:p>
          <a:p>
            <a:pPr marL="171450" indent="-171450">
              <a:buFont typeface="Arial" pitchFamily="34" charset="0"/>
              <a:buChar char="•"/>
              <a:defRPr/>
            </a:pPr>
            <a:r>
              <a:rPr lang="en-US" sz="900" dirty="0"/>
              <a:t>The respective relative risks of fracture in the 20 µg and 40 µg groups as compared with the placebo group were 0.35 and 0.31 (95% CI, 0.22 to 0.55 and 0.19 to 0.50).</a:t>
            </a:r>
            <a:r>
              <a:rPr lang="en-US" sz="900" baseline="30000" dirty="0"/>
              <a:t>1</a:t>
            </a:r>
            <a:r>
              <a:rPr lang="en-US" sz="900" dirty="0"/>
              <a:t> </a:t>
            </a:r>
          </a:p>
          <a:p>
            <a:pPr marL="171450" indent="-171450">
              <a:buFont typeface="Arial" pitchFamily="34" charset="0"/>
              <a:buChar char="•"/>
              <a:defRPr/>
            </a:pPr>
            <a:r>
              <a:rPr lang="en-US" sz="900" dirty="0"/>
              <a:t>New non-vertebral fragility fractures (including hip) occurred in 5.5% of women in the placebo group and in 2.6% of those in each teriparatide group (relative risk, 0.47 and 0.46, respectively [95% CI, 0.25 to 0.88 and 0.25 to 0.86]).</a:t>
            </a:r>
          </a:p>
          <a:p>
            <a:pPr marL="171450" indent="-171450">
              <a:buFont typeface="Arial" pitchFamily="34" charset="0"/>
              <a:buChar char="•"/>
              <a:defRPr/>
            </a:pPr>
            <a:r>
              <a:rPr lang="en-US" sz="900" dirty="0"/>
              <a:t>Total hip fractures in study: 9 of 1637 patients (not significant for with each treatment group).</a:t>
            </a:r>
            <a:r>
              <a:rPr lang="en-US" sz="900" baseline="30000" dirty="0"/>
              <a:t>1</a:t>
            </a:r>
          </a:p>
          <a:p>
            <a:pPr marL="403182" lvl="1" indent="-174605">
              <a:defRPr/>
            </a:pPr>
            <a:endParaRPr lang="en-US" sz="900" dirty="0"/>
          </a:p>
          <a:p>
            <a:pPr>
              <a:defRPr/>
            </a:pPr>
            <a:r>
              <a:rPr lang="en-US" sz="900" dirty="0"/>
              <a:t>Vertebral fractures:</a:t>
            </a:r>
          </a:p>
          <a:p>
            <a:pPr marL="403182" lvl="1" indent="-174605">
              <a:defRPr/>
            </a:pPr>
            <a:r>
              <a:rPr lang="en-US" sz="900" dirty="0"/>
              <a:t>ARR is 6% (NNT = 11)</a:t>
            </a:r>
            <a:r>
              <a:rPr lang="en-US" sz="900" baseline="30000" dirty="0"/>
              <a:t>1</a:t>
            </a:r>
            <a:endParaRPr lang="en-US" sz="900" dirty="0"/>
          </a:p>
          <a:p>
            <a:pPr>
              <a:defRPr/>
            </a:pPr>
            <a:r>
              <a:rPr lang="en-US" sz="900" dirty="0"/>
              <a:t>Non-vertebral fractures:</a:t>
            </a:r>
          </a:p>
          <a:p>
            <a:pPr marL="403182" lvl="1" indent="-174605">
              <a:defRPr/>
            </a:pPr>
            <a:r>
              <a:rPr lang="en-US" sz="900" dirty="0"/>
              <a:t>ARR is 3% (NNT = 33)</a:t>
            </a:r>
            <a:r>
              <a:rPr lang="en-US" sz="900" baseline="30000" dirty="0"/>
              <a:t>1</a:t>
            </a:r>
            <a:r>
              <a:rPr lang="en-US" sz="900" dirty="0"/>
              <a:t> </a:t>
            </a:r>
          </a:p>
          <a:p>
            <a:pPr>
              <a:defRPr/>
            </a:pPr>
            <a:endParaRPr lang="en-US" sz="900" dirty="0"/>
          </a:p>
          <a:p>
            <a:pPr>
              <a:defRPr/>
            </a:pPr>
            <a:endParaRPr lang="en-US" sz="900" dirty="0"/>
          </a:p>
          <a:p>
            <a:pPr>
              <a:defRPr/>
            </a:pPr>
            <a:r>
              <a:rPr lang="en-US" sz="900" b="1" dirty="0"/>
              <a:t>Reference:</a:t>
            </a:r>
          </a:p>
          <a:p>
            <a:pPr marL="403182" lvl="1" indent="-174605">
              <a:buFontTx/>
              <a:buAutoNum type="arabicPeriod"/>
              <a:defRPr/>
            </a:pPr>
            <a:r>
              <a:rPr lang="en-US" sz="900" dirty="0" err="1"/>
              <a:t>Neer</a:t>
            </a:r>
            <a:r>
              <a:rPr lang="en-US" sz="900" dirty="0"/>
              <a:t> RM, Arnaud CD, </a:t>
            </a:r>
            <a:r>
              <a:rPr lang="en-US" sz="900" dirty="0" err="1"/>
              <a:t>Zanchetta</a:t>
            </a:r>
            <a:r>
              <a:rPr lang="en-US" sz="900" dirty="0"/>
              <a:t> JR, </a:t>
            </a:r>
            <a:r>
              <a:rPr lang="en-US" sz="900" i="1" dirty="0"/>
              <a:t>et al.</a:t>
            </a:r>
            <a:r>
              <a:rPr lang="en-US" sz="900" dirty="0"/>
              <a:t> Effect of parathyroid hormone (1-34) on fractures and bone mineral density in postmenopausal women with osteoporosis. </a:t>
            </a:r>
            <a:r>
              <a:rPr lang="en-US" sz="900" i="1" dirty="0"/>
              <a:t>N </a:t>
            </a:r>
            <a:r>
              <a:rPr lang="en-US" sz="900" i="1" dirty="0" err="1"/>
              <a:t>Engl</a:t>
            </a:r>
            <a:r>
              <a:rPr lang="en-US" sz="900" i="1" dirty="0"/>
              <a:t> J Med.</a:t>
            </a:r>
            <a:r>
              <a:rPr lang="en-US" sz="900" dirty="0"/>
              <a:t> </a:t>
            </a:r>
            <a:br>
              <a:rPr lang="en-US" sz="900" dirty="0"/>
            </a:br>
            <a:r>
              <a:rPr lang="en-US" sz="900" dirty="0"/>
              <a:t>2001;344:1434-1441.</a:t>
            </a:r>
          </a:p>
          <a:p>
            <a:pPr>
              <a:defRPr/>
            </a:pPr>
            <a:endParaRPr lang="en-US" sz="9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1585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20000"/>
              </a:spcBef>
              <a:buFontTx/>
              <a:buNone/>
            </a:pPr>
            <a:r>
              <a:rPr lang="en-CA" sz="1050" b="1" dirty="0"/>
              <a:t>Speaker Notes: </a:t>
            </a:r>
          </a:p>
          <a:p>
            <a:pPr marL="0" indent="0">
              <a:spcBef>
                <a:spcPct val="20000"/>
              </a:spcBef>
              <a:buFontTx/>
              <a:buNone/>
            </a:pPr>
            <a:endParaRPr lang="en-US" sz="1050" dirty="0"/>
          </a:p>
          <a:p>
            <a:pPr marL="224466" indent="-224466">
              <a:spcBef>
                <a:spcPct val="20000"/>
              </a:spcBef>
              <a:buFontTx/>
              <a:buChar char="•"/>
            </a:pPr>
            <a:r>
              <a:rPr lang="en-US" sz="1050" dirty="0"/>
              <a:t>In the overall trial population in FREEDOM, the 36-month incidence of new vertebral fracture was 2.3% in the denosumab group and 7.2% in the placebo group (hazard ratio = 0.32, 95% CI for hazard ratio = 0.26 to 0.41, </a:t>
            </a:r>
            <a:r>
              <a:rPr lang="en-US" sz="1050" i="1" dirty="0"/>
              <a:t>p</a:t>
            </a:r>
            <a:r>
              <a:rPr lang="en-US" sz="1050" dirty="0"/>
              <a:t> &lt; 0.001).</a:t>
            </a:r>
            <a:r>
              <a:rPr lang="en-US" sz="1050" baseline="30000" dirty="0"/>
              <a:t>1</a:t>
            </a:r>
            <a:r>
              <a:rPr lang="en-US" sz="1050" dirty="0"/>
              <a:t> </a:t>
            </a:r>
            <a:endParaRPr lang="en-US" sz="1050" baseline="30000" dirty="0"/>
          </a:p>
          <a:p>
            <a:pPr marL="224466" indent="-224466">
              <a:spcBef>
                <a:spcPct val="20000"/>
              </a:spcBef>
              <a:buFontTx/>
              <a:buChar char="•"/>
            </a:pPr>
            <a:r>
              <a:rPr lang="en-US" sz="1050" dirty="0"/>
              <a:t>In the post-hoc analysis of a subset of higher risk patients who had ≥ 2 prevalent vertebral fractures and/or ≥ 1 prevalent vertebral fractures with moderate or severe deformity (approximately 10% of FREEDOM population; higher risk placebo n = 343; higher risk denosumab n = 359), denosumab reduced the risk of new vertebral fracture from 16.6% to 7.5% (9.2% absolute risk reduction, 55% relative risk reduction, 95% CI for relative risk reduction = 31% to 71%, </a:t>
            </a:r>
            <a:r>
              <a:rPr lang="en-US" sz="1050" i="1" dirty="0"/>
              <a:t>p</a:t>
            </a:r>
            <a:r>
              <a:rPr lang="en-US" sz="1050" dirty="0"/>
              <a:t> &lt; 0.001).</a:t>
            </a:r>
            <a:r>
              <a:rPr lang="en-US" sz="1050" baseline="30000" dirty="0"/>
              <a:t>2</a:t>
            </a:r>
            <a:r>
              <a:rPr lang="en-US" sz="1050" dirty="0"/>
              <a:t> </a:t>
            </a:r>
          </a:p>
          <a:p>
            <a:pPr marL="224466" indent="-224466">
              <a:spcBef>
                <a:spcPct val="20000"/>
              </a:spcBef>
              <a:buFontTx/>
              <a:buChar char="•"/>
            </a:pPr>
            <a:r>
              <a:rPr lang="en-US" sz="1050" dirty="0"/>
              <a:t>In the post-hoc analysis of a subset of higher risk patients who had multiple and/or moderate or severe vertebral deformities with a femoral neck BMD T-score ≤ ‒2.5 (approximately 5% of FREEDOM population; higher risk placebo n = 154; higher risk denosumab n = 172), denosumab reduced the risk of new vertebral fracture from 20.1% to 8.1% (12.3% absolute risk reduction, 60% relative risk reduction, 95% CI for relative risk reduction = 28% to 78%, </a:t>
            </a:r>
            <a:r>
              <a:rPr lang="en-US" sz="1050" i="1" dirty="0"/>
              <a:t>p</a:t>
            </a:r>
            <a:r>
              <a:rPr lang="en-US" sz="1050" dirty="0"/>
              <a:t> = 0.001).</a:t>
            </a:r>
            <a:r>
              <a:rPr lang="en-US" sz="1050" baseline="30000" dirty="0"/>
              <a:t>2</a:t>
            </a:r>
            <a:r>
              <a:rPr lang="en-US" sz="1050" dirty="0"/>
              <a:t> </a:t>
            </a:r>
          </a:p>
          <a:p>
            <a:pPr marL="224466" indent="-224466">
              <a:spcBef>
                <a:spcPct val="20000"/>
              </a:spcBef>
              <a:buFontTx/>
              <a:buChar char="•"/>
            </a:pPr>
            <a:r>
              <a:rPr lang="en-US" sz="1050" dirty="0"/>
              <a:t>The </a:t>
            </a:r>
            <a:r>
              <a:rPr lang="en-US" sz="1050" i="1" dirty="0"/>
              <a:t>p</a:t>
            </a:r>
            <a:r>
              <a:rPr lang="en-US" sz="1050" dirty="0"/>
              <a:t> for interaction was not statistically significant for this sub-analysis.</a:t>
            </a:r>
            <a:r>
              <a:rPr lang="en-US" sz="1050" baseline="30000" dirty="0"/>
              <a:t>2</a:t>
            </a:r>
          </a:p>
          <a:p>
            <a:pPr marL="561162" lvl="1" indent="-224466">
              <a:spcBef>
                <a:spcPct val="20000"/>
              </a:spcBef>
              <a:buFont typeface="Arial" pitchFamily="34" charset="0"/>
              <a:buChar char="–"/>
            </a:pPr>
            <a:r>
              <a:rPr lang="en-US" sz="1050" dirty="0"/>
              <a:t>The test of interaction (or heterogeneity) is a comparison of the treatment effect in subgroups in a randomized trial. In other words, the question posed for a test of interaction may be: “Is the observed result consistent across subgroups?”, or “Is the observed effect modified by another variable?”</a:t>
            </a:r>
            <a:r>
              <a:rPr lang="en-US" sz="1050" baseline="30000" dirty="0"/>
              <a:t>3,4</a:t>
            </a:r>
          </a:p>
          <a:p>
            <a:pPr marL="224466" indent="-224466">
              <a:spcBef>
                <a:spcPct val="20000"/>
              </a:spcBef>
            </a:pPr>
            <a:endParaRPr lang="en-US" sz="1050" dirty="0"/>
          </a:p>
          <a:p>
            <a:pPr marL="224466" indent="-224466">
              <a:spcBef>
                <a:spcPct val="20000"/>
              </a:spcBef>
              <a:buFontTx/>
              <a:buAutoNum type="arabicPeriod"/>
            </a:pPr>
            <a:r>
              <a:rPr lang="en-US" sz="1050" dirty="0"/>
              <a:t>Cummings SR, San Martin J, McClung MR, et al. Denosumab for prevention of fractures in postmenopausal women with osteoporosis. </a:t>
            </a:r>
            <a:r>
              <a:rPr lang="en-US" sz="1050" i="1" dirty="0"/>
              <a:t>N </a:t>
            </a:r>
            <a:r>
              <a:rPr lang="en-US" sz="1050" i="1" dirty="0" err="1"/>
              <a:t>Engl</a:t>
            </a:r>
            <a:r>
              <a:rPr lang="en-US" sz="1050" i="1" dirty="0"/>
              <a:t> J Med</a:t>
            </a:r>
            <a:r>
              <a:rPr lang="en-US" sz="1050" dirty="0"/>
              <a:t>. 2009;361:756-765.</a:t>
            </a:r>
          </a:p>
          <a:p>
            <a:pPr marL="226045" indent="-226045">
              <a:lnSpc>
                <a:spcPct val="95000"/>
              </a:lnSpc>
              <a:buFont typeface="+mj-lt"/>
              <a:buAutoNum type="arabicPeriod"/>
            </a:pPr>
            <a:r>
              <a:rPr lang="en-US" sz="1050" dirty="0"/>
              <a:t>Boonen S, Adachi JD, Man Z, et al. Treatment with denosumab reduces the incidence of new vertebral and hip fractures in postmenopausal women at high risk. </a:t>
            </a:r>
            <a:r>
              <a:rPr lang="en-US" sz="1050" i="1" dirty="0"/>
              <a:t>J Clin </a:t>
            </a:r>
            <a:r>
              <a:rPr lang="en-US" sz="1050" i="1" dirty="0" err="1"/>
              <a:t>Endocrin</a:t>
            </a:r>
            <a:r>
              <a:rPr lang="en-US" sz="1050" i="1" dirty="0"/>
              <a:t> </a:t>
            </a:r>
            <a:r>
              <a:rPr lang="en-US" sz="1050" i="1" dirty="0" err="1"/>
              <a:t>Metab</a:t>
            </a:r>
            <a:r>
              <a:rPr lang="en-US" sz="1050" dirty="0"/>
              <a:t>. 2011;96:1727-1736.</a:t>
            </a:r>
          </a:p>
          <a:p>
            <a:pPr marL="224466" indent="-224466">
              <a:spcBef>
                <a:spcPct val="20000"/>
              </a:spcBef>
              <a:buFontTx/>
              <a:buAutoNum type="arabicPeriod"/>
            </a:pPr>
            <a:r>
              <a:rPr lang="en-US" sz="1050" dirty="0"/>
              <a:t>Altman DG, Matthews JNS. Interaction 1: heterogeneity of effects. </a:t>
            </a:r>
            <a:r>
              <a:rPr lang="en-US" sz="1050" i="1" dirty="0"/>
              <a:t>BMJ</a:t>
            </a:r>
            <a:r>
              <a:rPr lang="en-US" sz="1050" dirty="0"/>
              <a:t>. 1996;313:486.</a:t>
            </a:r>
          </a:p>
          <a:p>
            <a:pPr marL="224466" indent="-224466">
              <a:spcBef>
                <a:spcPct val="20000"/>
              </a:spcBef>
              <a:buFontTx/>
              <a:buAutoNum type="arabicPeriod"/>
            </a:pPr>
            <a:r>
              <a:rPr lang="en-US" sz="1050" dirty="0"/>
              <a:t>Altman DG, Bland JM. Interactions revisited: the difference between 2 estimates. </a:t>
            </a:r>
            <a:r>
              <a:rPr lang="en-US" sz="1050" i="1" dirty="0"/>
              <a:t>BMJ</a:t>
            </a:r>
            <a:r>
              <a:rPr lang="en-US" sz="1050" dirty="0"/>
              <a:t>. 2003;326:219.</a:t>
            </a:r>
          </a:p>
          <a:p>
            <a:endParaRPr lang="en-CA" sz="1050" dirty="0"/>
          </a:p>
          <a:p>
            <a:endParaRPr lang="en-CA" sz="105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55721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20000"/>
              </a:spcBef>
              <a:buFontTx/>
              <a:buNone/>
            </a:pPr>
            <a:r>
              <a:rPr lang="en-CA" sz="1050" b="1" dirty="0"/>
              <a:t>Speaker Notes: </a:t>
            </a:r>
          </a:p>
          <a:p>
            <a:pPr marL="0" indent="0">
              <a:spcBef>
                <a:spcPct val="20000"/>
              </a:spcBef>
              <a:buFontTx/>
              <a:buNone/>
            </a:pPr>
            <a:endParaRPr lang="en-US" sz="1050" dirty="0"/>
          </a:p>
          <a:p>
            <a:pPr marL="224466" indent="-224466">
              <a:lnSpc>
                <a:spcPct val="90000"/>
              </a:lnSpc>
              <a:spcBef>
                <a:spcPct val="20000"/>
              </a:spcBef>
              <a:buFontTx/>
              <a:buChar char="•"/>
            </a:pPr>
            <a:r>
              <a:rPr lang="en-US" sz="1000" dirty="0"/>
              <a:t>In the overall trial population in FREEDOM, the 36-month incidence of new hip fracture was </a:t>
            </a:r>
            <a:br>
              <a:rPr lang="en-US" sz="1000" dirty="0"/>
            </a:br>
            <a:r>
              <a:rPr lang="en-US" sz="1000" dirty="0"/>
              <a:t>0.7% in the denosumab group and 1.2% in the placebo group (hazard ratio = 0.60, 95% CI for hazard ratio </a:t>
            </a:r>
            <a:br>
              <a:rPr lang="en-US" sz="1000" dirty="0"/>
            </a:br>
            <a:r>
              <a:rPr lang="en-US" sz="1000" dirty="0"/>
              <a:t>= 0.37 to 0.97, </a:t>
            </a:r>
            <a:r>
              <a:rPr lang="en-US" sz="1000" i="1" dirty="0"/>
              <a:t>p</a:t>
            </a:r>
            <a:r>
              <a:rPr lang="en-US" sz="1000" dirty="0"/>
              <a:t> = 0.04).</a:t>
            </a:r>
            <a:r>
              <a:rPr lang="en-US" sz="1000" baseline="30000" dirty="0"/>
              <a:t>1</a:t>
            </a:r>
          </a:p>
          <a:p>
            <a:pPr marL="224466" indent="-224466">
              <a:spcBef>
                <a:spcPct val="20000"/>
              </a:spcBef>
              <a:buFontTx/>
              <a:buChar char="•"/>
            </a:pPr>
            <a:r>
              <a:rPr lang="en-US" sz="1000" dirty="0"/>
              <a:t>The graph shown on the slide reflects the Kaplan-Meier estimate of the cumulative incidence of hip fractures within each higher-risk subgroup.</a:t>
            </a:r>
            <a:r>
              <a:rPr lang="en-US" sz="1000" baseline="30000" dirty="0"/>
              <a:t>2</a:t>
            </a:r>
            <a:endParaRPr lang="en-US" sz="1000" dirty="0"/>
          </a:p>
          <a:p>
            <a:pPr marL="224466" indent="-224466">
              <a:spcBef>
                <a:spcPct val="20000"/>
              </a:spcBef>
              <a:buFontTx/>
              <a:buChar char="•"/>
            </a:pPr>
            <a:r>
              <a:rPr lang="en-US" sz="1000" dirty="0"/>
              <a:t>In the post-hoc analysis of a subset of higher risk patients who were ≥ 75 years of age (approximately 30% of FREEDOM population; higher risk placebo n = 1,236; higher risk denosumab </a:t>
            </a:r>
            <a:br>
              <a:rPr lang="en-US" sz="1000" dirty="0"/>
            </a:br>
            <a:r>
              <a:rPr lang="en-US" sz="1000" dirty="0"/>
              <a:t>n = 1,235), denosumab reduced the risk of hip fracture from 2.3% to 0.9% (1.4% absolute risk reduction, </a:t>
            </a:r>
            <a:br>
              <a:rPr lang="en-US" sz="1000" dirty="0"/>
            </a:br>
            <a:r>
              <a:rPr lang="en-US" sz="1000" dirty="0"/>
              <a:t>62% relative risk reduction, 95% CI for relative risk reduction = 22% to 82%, </a:t>
            </a:r>
            <a:r>
              <a:rPr lang="en-US" sz="1000" i="1" dirty="0"/>
              <a:t>p</a:t>
            </a:r>
            <a:r>
              <a:rPr lang="en-US" sz="1000" dirty="0"/>
              <a:t> = 0.007).</a:t>
            </a:r>
            <a:r>
              <a:rPr lang="en-US" sz="1000" baseline="30000" dirty="0"/>
              <a:t>2</a:t>
            </a:r>
            <a:r>
              <a:rPr lang="en-US" sz="1000" dirty="0"/>
              <a:t> </a:t>
            </a:r>
          </a:p>
          <a:p>
            <a:pPr marL="224466" indent="-224466">
              <a:spcBef>
                <a:spcPct val="20000"/>
              </a:spcBef>
              <a:buFontTx/>
              <a:buChar char="•"/>
            </a:pPr>
            <a:r>
              <a:rPr lang="en-US" sz="1000" dirty="0"/>
              <a:t>In the post-hoc analysis of a subset of higher risk patients with a femoral neck BMD T-score ≤ ‒2.5 (approximately 35% of FREEDOM population; higher risk placebo n = 1,406; higher risk denosumab n = 1,384), denosumab reduced the risk of hip fracture from 2.8% to 1.4% (1.4% absolute risk reduction, 47% relative risk reduction, 95% CI for relative risk reduction = 8% to 70%, </a:t>
            </a:r>
            <a:r>
              <a:rPr lang="en-US" sz="1000" i="1" dirty="0"/>
              <a:t>p</a:t>
            </a:r>
            <a:r>
              <a:rPr lang="en-US" sz="1000" dirty="0"/>
              <a:t> = 0.02).</a:t>
            </a:r>
            <a:r>
              <a:rPr lang="en-US" sz="1000" baseline="30000" dirty="0"/>
              <a:t>2</a:t>
            </a:r>
            <a:r>
              <a:rPr lang="en-US" sz="1000" dirty="0"/>
              <a:t> </a:t>
            </a:r>
          </a:p>
          <a:p>
            <a:pPr marL="224466" indent="-224466">
              <a:spcBef>
                <a:spcPct val="20000"/>
              </a:spcBef>
              <a:buFontTx/>
              <a:buChar char="•"/>
            </a:pPr>
            <a:r>
              <a:rPr lang="en-US" sz="1000" dirty="0"/>
              <a:t>In the post-hoc analysis of a subset of higher risk patients who were ≥ 75 years of age with a femoral neck BMD T-score ≤ ‒2.5 (approximately 15% of FREEDOM population; higher risk placebo n = 629; higher risk denosumab n = 602), denosumab reduced the risk of hip fracture from 4.1% to 1.7% (2.4% absolute risk reduction, 60% relative risk reduction, 95% CI for relative risk reduction = 14% to 82%, </a:t>
            </a:r>
            <a:r>
              <a:rPr lang="en-US" sz="1000" i="1" dirty="0"/>
              <a:t>p</a:t>
            </a:r>
            <a:r>
              <a:rPr lang="en-US" sz="1000" dirty="0"/>
              <a:t> = 0.02).</a:t>
            </a:r>
            <a:r>
              <a:rPr lang="en-US" sz="1000" baseline="30000" dirty="0"/>
              <a:t>2</a:t>
            </a:r>
            <a:r>
              <a:rPr lang="en-US" sz="1000" dirty="0"/>
              <a:t> </a:t>
            </a:r>
          </a:p>
          <a:p>
            <a:pPr marL="224466" indent="-224466">
              <a:spcBef>
                <a:spcPct val="20000"/>
              </a:spcBef>
              <a:buFontTx/>
              <a:buChar char="•"/>
            </a:pPr>
            <a:r>
              <a:rPr lang="en-US" sz="1000" dirty="0"/>
              <a:t>The </a:t>
            </a:r>
            <a:r>
              <a:rPr lang="en-US" sz="1000" i="1" dirty="0"/>
              <a:t>p</a:t>
            </a:r>
            <a:r>
              <a:rPr lang="en-US" sz="1000" dirty="0"/>
              <a:t> for interaction was not statistically significant for this sub-analysis.</a:t>
            </a:r>
            <a:r>
              <a:rPr lang="en-US" sz="1000" baseline="30000" dirty="0"/>
              <a:t>2</a:t>
            </a:r>
          </a:p>
          <a:p>
            <a:pPr marL="561162" lvl="1" indent="-224466">
              <a:spcBef>
                <a:spcPct val="20000"/>
              </a:spcBef>
              <a:buFont typeface="Arial" pitchFamily="34" charset="0"/>
              <a:buChar char="–"/>
            </a:pPr>
            <a:r>
              <a:rPr lang="en-US" sz="1000" dirty="0"/>
              <a:t>The test of interaction (or heterogeneity) is a comparison of the treatment effect in subgroups in a randomized trial. In other words, the question posed for a test of interaction may be: “Is the observed result consistent across subgroups?”, or “Is the observed effect modified by another variable?”</a:t>
            </a:r>
            <a:r>
              <a:rPr lang="en-US" sz="1000" baseline="30000" dirty="0"/>
              <a:t>3,4</a:t>
            </a:r>
          </a:p>
          <a:p>
            <a:pPr marL="224466" indent="-224466">
              <a:spcBef>
                <a:spcPct val="20000"/>
              </a:spcBef>
            </a:pPr>
            <a:endParaRPr lang="en-US" sz="1000" dirty="0"/>
          </a:p>
          <a:p>
            <a:pPr marL="224466" indent="-224466">
              <a:spcBef>
                <a:spcPct val="20000"/>
              </a:spcBef>
              <a:buFontTx/>
              <a:buAutoNum type="arabicPeriod"/>
            </a:pPr>
            <a:r>
              <a:rPr lang="en-US" sz="1000" dirty="0"/>
              <a:t>Cummings SR, San Martin J, McClung MR, et al. Denosumab for prevention of fractures in postmenopausal women with osteoporosis. </a:t>
            </a:r>
            <a:r>
              <a:rPr lang="en-US" sz="1000" i="1" dirty="0"/>
              <a:t>N </a:t>
            </a:r>
            <a:r>
              <a:rPr lang="en-US" sz="1000" i="1" dirty="0" err="1"/>
              <a:t>Engl</a:t>
            </a:r>
            <a:r>
              <a:rPr lang="en-US" sz="1000" i="1" dirty="0"/>
              <a:t> J Med</a:t>
            </a:r>
            <a:r>
              <a:rPr lang="en-US" sz="1000" dirty="0"/>
              <a:t>. 2009;361:756-765.</a:t>
            </a:r>
          </a:p>
          <a:p>
            <a:pPr marL="226045" indent="-226045">
              <a:lnSpc>
                <a:spcPct val="95000"/>
              </a:lnSpc>
              <a:buFont typeface="+mj-lt"/>
              <a:buAutoNum type="arabicPeriod"/>
            </a:pPr>
            <a:r>
              <a:rPr lang="en-US" sz="1000" dirty="0"/>
              <a:t>Boonen S, Adachi JD, Man Z, et al. Treatment with denosumab reduces the incidence of new vertebral and hip fractures in postmenopausal women at high risk. </a:t>
            </a:r>
            <a:r>
              <a:rPr lang="en-US" sz="1000" i="1" dirty="0"/>
              <a:t>J Clin </a:t>
            </a:r>
            <a:r>
              <a:rPr lang="en-US" sz="1000" i="1" dirty="0" err="1"/>
              <a:t>Endocrin</a:t>
            </a:r>
            <a:r>
              <a:rPr lang="en-US" sz="1000" i="1" dirty="0"/>
              <a:t> </a:t>
            </a:r>
            <a:r>
              <a:rPr lang="en-US" sz="1000" i="1" dirty="0" err="1"/>
              <a:t>Metab</a:t>
            </a:r>
            <a:r>
              <a:rPr lang="en-US" sz="1000" dirty="0"/>
              <a:t>. 2011;96:1727-1736.</a:t>
            </a:r>
          </a:p>
          <a:p>
            <a:pPr marL="224466" indent="-224466">
              <a:spcBef>
                <a:spcPct val="20000"/>
              </a:spcBef>
              <a:buFontTx/>
              <a:buAutoNum type="arabicPeriod"/>
            </a:pPr>
            <a:r>
              <a:rPr lang="en-US" sz="1000" dirty="0"/>
              <a:t>Altman DG, Matthews JNS. Interaction 1: heterogeneity of effects. </a:t>
            </a:r>
            <a:r>
              <a:rPr lang="en-US" sz="1000" i="1" dirty="0"/>
              <a:t>BMJ</a:t>
            </a:r>
            <a:r>
              <a:rPr lang="en-US" sz="1000" dirty="0"/>
              <a:t>. 1996;313:486.</a:t>
            </a:r>
          </a:p>
          <a:p>
            <a:pPr marL="224466" indent="-224466">
              <a:spcBef>
                <a:spcPct val="20000"/>
              </a:spcBef>
              <a:buFontTx/>
              <a:buAutoNum type="arabicPeriod"/>
            </a:pPr>
            <a:r>
              <a:rPr lang="en-US" sz="1000" dirty="0"/>
              <a:t>Altman DG, Bland JM. Interactions revisited: the difference between 2 estimates. </a:t>
            </a:r>
            <a:r>
              <a:rPr lang="en-US" sz="1000" i="1" dirty="0"/>
              <a:t>BMJ</a:t>
            </a:r>
            <a:r>
              <a:rPr lang="en-US" sz="1000" dirty="0"/>
              <a:t>. 2003;326:219.</a:t>
            </a:r>
          </a:p>
          <a:p>
            <a:endParaRPr lang="en-CA" sz="10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03089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4024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95294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861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0216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4319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CA" sz="1100" b="1" dirty="0"/>
              <a:t>Key Points:</a:t>
            </a:r>
          </a:p>
          <a:p>
            <a:pPr>
              <a:lnSpc>
                <a:spcPct val="80000"/>
              </a:lnSpc>
              <a:buFont typeface="Arial" pitchFamily="34" charset="0"/>
              <a:buChar char="•"/>
            </a:pPr>
            <a:r>
              <a:rPr lang="en-CA" sz="1100" dirty="0"/>
              <a:t> Study involved written questionnaires from prescribers treating patients with postmenopausal osteoporosis (PMO) comparing the questionnaire responses to pharmacy claims of these prescribers’ patients’ refill patterns</a:t>
            </a:r>
            <a:r>
              <a:rPr lang="en-CA" sz="1100" baseline="30000" dirty="0"/>
              <a:t>1</a:t>
            </a:r>
          </a:p>
          <a:p>
            <a:pPr>
              <a:lnSpc>
                <a:spcPct val="80000"/>
              </a:lnSpc>
              <a:buFontTx/>
              <a:buChar char="•"/>
            </a:pPr>
            <a:r>
              <a:rPr lang="en-CA" sz="1100" dirty="0"/>
              <a:t> Approximately 2000 physicians from a large US health plan were faxed or mailed a survey; 412 responded</a:t>
            </a:r>
          </a:p>
          <a:p>
            <a:pPr>
              <a:lnSpc>
                <a:spcPct val="80000"/>
              </a:lnSpc>
              <a:buFontTx/>
              <a:buChar char="•"/>
            </a:pPr>
            <a:r>
              <a:rPr lang="en-CA" sz="1100" dirty="0"/>
              <a:t> Data from the physician survey were merged with administrative claims data of the participating physicians’ patients</a:t>
            </a:r>
            <a:r>
              <a:rPr lang="en-CA" sz="1100" baseline="30000" dirty="0"/>
              <a:t>1</a:t>
            </a:r>
          </a:p>
          <a:p>
            <a:pPr>
              <a:lnSpc>
                <a:spcPct val="80000"/>
              </a:lnSpc>
              <a:buFont typeface="Arial" pitchFamily="34" charset="0"/>
              <a:buChar char="•"/>
            </a:pPr>
            <a:r>
              <a:rPr lang="en-CA" sz="1100" b="1" dirty="0"/>
              <a:t> </a:t>
            </a:r>
            <a:r>
              <a:rPr lang="en-CA" sz="1100" dirty="0"/>
              <a:t>Key Findings</a:t>
            </a:r>
            <a:r>
              <a:rPr lang="en-CA" sz="1100" baseline="30000" dirty="0"/>
              <a:t>1</a:t>
            </a:r>
            <a:r>
              <a:rPr lang="en-CA" sz="1100" dirty="0"/>
              <a:t>:</a:t>
            </a:r>
          </a:p>
          <a:p>
            <a:pPr lvl="1">
              <a:lnSpc>
                <a:spcPct val="80000"/>
              </a:lnSpc>
              <a:buFont typeface="Arial" pitchFamily="34" charset="0"/>
              <a:buChar char="-"/>
            </a:pPr>
            <a:r>
              <a:rPr lang="en-CA" sz="1100" dirty="0"/>
              <a:t>There is a significant difference between the physician’s perception of adherence and the claims-based data on adherence as shown in this figure</a:t>
            </a:r>
            <a:r>
              <a:rPr lang="en-CA" sz="1100" baseline="30000" dirty="0"/>
              <a:t>1</a:t>
            </a:r>
          </a:p>
          <a:p>
            <a:pPr lvl="1">
              <a:lnSpc>
                <a:spcPct val="80000"/>
              </a:lnSpc>
              <a:buFont typeface="Arial" pitchFamily="34" charset="0"/>
              <a:buChar char="-"/>
            </a:pPr>
            <a:r>
              <a:rPr lang="en-CA" sz="1100" dirty="0"/>
              <a:t>Physicians believe that the greatest barriers to nonadherence in their patients are side effects and affordability </a:t>
            </a:r>
          </a:p>
          <a:p>
            <a:pPr lvl="1">
              <a:lnSpc>
                <a:spcPct val="80000"/>
              </a:lnSpc>
              <a:buFont typeface="Arial" pitchFamily="34" charset="0"/>
              <a:buChar char="-"/>
            </a:pPr>
            <a:r>
              <a:rPr lang="en-CA" sz="1100" dirty="0"/>
              <a:t>Main reasons for staying on medications include: fear of fracture, belief that therapy is working, involvement of patients in their treatment decisions </a:t>
            </a:r>
          </a:p>
          <a:p>
            <a:pPr lvl="1">
              <a:lnSpc>
                <a:spcPct val="80000"/>
              </a:lnSpc>
              <a:buFont typeface="Arial" pitchFamily="34" charset="0"/>
              <a:buChar char="-"/>
            </a:pPr>
            <a:r>
              <a:rPr lang="en-CA" sz="1100" dirty="0"/>
              <a:t>To examine differences across medication class, a weighted proportion of patient adherence was calculated that ensured physicians were accounted for equally, such that physicians with more patients were not valued more than physicians with fewer patients</a:t>
            </a:r>
          </a:p>
          <a:p>
            <a:pPr lvl="0">
              <a:lnSpc>
                <a:spcPct val="80000"/>
              </a:lnSpc>
              <a:buFont typeface="Arial" pitchFamily="34" charset="0"/>
              <a:buChar char="•"/>
            </a:pPr>
            <a:r>
              <a:rPr lang="en-CA" sz="1100" b="1" dirty="0"/>
              <a:t> </a:t>
            </a:r>
            <a:r>
              <a:rPr lang="en-CA" sz="1100" dirty="0"/>
              <a:t>Additional information on adherence:</a:t>
            </a:r>
          </a:p>
          <a:p>
            <a:pPr lvl="1">
              <a:lnSpc>
                <a:spcPct val="80000"/>
              </a:lnSpc>
              <a:buFont typeface="Arial" pitchFamily="34" charset="0"/>
              <a:buChar char="-"/>
            </a:pPr>
            <a:r>
              <a:rPr lang="en-CA" sz="1100" dirty="0"/>
              <a:t>Burden AM et al. used Ontario Drug Benefit pharmacy claims to identify residents aged ≥ 66 years who initiated oral bisphosphonate therapy between April 1996 and March 2009</a:t>
            </a:r>
            <a:r>
              <a:rPr lang="en-CA" sz="1100" baseline="30000" dirty="0"/>
              <a:t>2</a:t>
            </a:r>
            <a:r>
              <a:rPr lang="en-CA" sz="1100" dirty="0"/>
              <a:t> </a:t>
            </a:r>
          </a:p>
          <a:p>
            <a:pPr lvl="1">
              <a:lnSpc>
                <a:spcPct val="80000"/>
              </a:lnSpc>
              <a:buFont typeface="Arial" pitchFamily="34" charset="0"/>
              <a:buChar char="-"/>
            </a:pPr>
            <a:r>
              <a:rPr lang="en-CA" sz="1100" dirty="0"/>
              <a:t>The study examined bisphosphonate prescribing, persistence and cumulative exposure among seniors in Ontario, Canada</a:t>
            </a:r>
          </a:p>
          <a:p>
            <a:pPr lvl="1">
              <a:lnSpc>
                <a:spcPct val="80000"/>
              </a:lnSpc>
              <a:buFont typeface="Arial" pitchFamily="34" charset="0"/>
              <a:buChar char="-"/>
            </a:pPr>
            <a:r>
              <a:rPr lang="en-CA" sz="1100" dirty="0"/>
              <a:t> The main findings of this study were:</a:t>
            </a:r>
          </a:p>
          <a:p>
            <a:pPr lvl="2">
              <a:lnSpc>
                <a:spcPct val="80000"/>
              </a:lnSpc>
              <a:buFont typeface="Courier New" pitchFamily="49" charset="0"/>
              <a:buChar char="o"/>
            </a:pPr>
            <a:r>
              <a:rPr lang="en-CA" sz="1100" dirty="0">
                <a:ea typeface="ヒラギノ角ゴ Pro W3" charset="-128"/>
                <a:cs typeface="ヒラギノ角ゴ Pro W3" charset="-128"/>
              </a:rPr>
              <a:t>Persistence with therapy declined from 63% at 1 year to 46% at 2 years and 12% at 9 years</a:t>
            </a:r>
          </a:p>
          <a:p>
            <a:pPr lvl="2">
              <a:lnSpc>
                <a:spcPct val="80000"/>
              </a:lnSpc>
              <a:buFont typeface="Courier New" pitchFamily="49" charset="0"/>
              <a:buChar char="o"/>
            </a:pPr>
            <a:r>
              <a:rPr lang="en-CA" sz="1100" dirty="0">
                <a:ea typeface="ヒラギノ角ゴ Pro W3" charset="-128"/>
                <a:cs typeface="ヒラギノ角ゴ Pro W3" charset="-128"/>
              </a:rPr>
              <a:t>Among those with at least 5 years of follow-up (n = 213,029), 61% had one or more extended gaps in bisphosphonate therapy</a:t>
            </a:r>
          </a:p>
          <a:p>
            <a:pPr lvl="2">
              <a:lnSpc>
                <a:spcPct val="80000"/>
              </a:lnSpc>
              <a:buFont typeface="Courier New" pitchFamily="49" charset="0"/>
              <a:buChar char="o"/>
            </a:pPr>
            <a:r>
              <a:rPr lang="en-CA" sz="1100" dirty="0">
                <a:ea typeface="ヒラギノ角ゴ Pro W3" charset="-128"/>
                <a:cs typeface="ヒラギノ角ゴ Pro W3" charset="-128"/>
              </a:rPr>
              <a:t>Overall, 10% of patients filled only a single prescription, 37% switched to a different bisphosphonate and the median exposure was 2.2 </a:t>
            </a:r>
            <a:r>
              <a:rPr lang="en-CA" sz="1100" dirty="0" err="1">
                <a:ea typeface="ヒラギノ角ゴ Pro W3" charset="-128"/>
                <a:cs typeface="ヒラギノ角ゴ Pro W3" charset="-128"/>
              </a:rPr>
              <a:t>yrs</a:t>
            </a:r>
            <a:endParaRPr lang="en-CA" sz="1100" dirty="0">
              <a:ea typeface="ヒラギノ角ゴ Pro W3" charset="-128"/>
              <a:cs typeface="ヒラギノ角ゴ Pro W3" charset="-128"/>
            </a:endParaRPr>
          </a:p>
          <a:p>
            <a:pPr lvl="2">
              <a:lnSpc>
                <a:spcPct val="80000"/>
              </a:lnSpc>
              <a:buFont typeface="Courier New" pitchFamily="49" charset="0"/>
              <a:buChar char="o"/>
            </a:pPr>
            <a:r>
              <a:rPr lang="en-US" sz="1100" dirty="0"/>
              <a:t>Less than 25% of patients adhere to their therapy for more than 1 year</a:t>
            </a:r>
            <a:r>
              <a:rPr lang="en-US" sz="1100" baseline="30000" dirty="0"/>
              <a:t>3</a:t>
            </a:r>
          </a:p>
          <a:p>
            <a:pPr>
              <a:lnSpc>
                <a:spcPct val="80000"/>
              </a:lnSpc>
              <a:buFont typeface="Arial" pitchFamily="34" charset="0"/>
              <a:buChar char="•"/>
            </a:pPr>
            <a:r>
              <a:rPr lang="en-US" sz="1100" baseline="30000" dirty="0"/>
              <a:t> </a:t>
            </a:r>
            <a:r>
              <a:rPr lang="en-US" sz="1100" dirty="0"/>
              <a:t>Factors affecting adherence</a:t>
            </a:r>
            <a:r>
              <a:rPr lang="en-US" sz="1100" baseline="30000" dirty="0"/>
              <a:t>4,5 </a:t>
            </a:r>
            <a:r>
              <a:rPr lang="en-US" sz="1100" dirty="0"/>
              <a:t>include s</a:t>
            </a:r>
            <a:r>
              <a:rPr lang="en-CA" sz="1100" dirty="0"/>
              <a:t>ide effects, safety concerns, health problems, lack of results, lack of motivation, cost, inconvenient dosing or it’s withdrawn by others</a:t>
            </a:r>
          </a:p>
          <a:p>
            <a:pPr>
              <a:lnSpc>
                <a:spcPct val="80000"/>
              </a:lnSpc>
            </a:pPr>
            <a:endParaRPr lang="en-US" sz="1100" dirty="0"/>
          </a:p>
          <a:p>
            <a:pPr>
              <a:lnSpc>
                <a:spcPct val="80000"/>
              </a:lnSpc>
            </a:pPr>
            <a:r>
              <a:rPr lang="en-CA" sz="1100" b="1" dirty="0"/>
              <a:t>Reference:</a:t>
            </a:r>
          </a:p>
          <a:p>
            <a:pPr>
              <a:lnSpc>
                <a:spcPct val="80000"/>
              </a:lnSpc>
              <a:buFont typeface="Calibri" pitchFamily="34" charset="0"/>
              <a:buAutoNum type="arabicPeriod"/>
            </a:pPr>
            <a:r>
              <a:rPr lang="en-CA" sz="1100" dirty="0"/>
              <a:t> </a:t>
            </a:r>
            <a:r>
              <a:rPr lang="en-CA" sz="1100" dirty="0" err="1"/>
              <a:t>Copher</a:t>
            </a:r>
            <a:r>
              <a:rPr lang="en-CA" sz="1100" dirty="0"/>
              <a:t> R, </a:t>
            </a:r>
            <a:r>
              <a:rPr lang="en-US" sz="1100" dirty="0" err="1"/>
              <a:t>Buzinec</a:t>
            </a:r>
            <a:r>
              <a:rPr lang="en-US" sz="1100" dirty="0"/>
              <a:t> P, </a:t>
            </a:r>
            <a:r>
              <a:rPr lang="en-US" sz="1100" dirty="0" err="1"/>
              <a:t>Zarotsky</a:t>
            </a:r>
            <a:r>
              <a:rPr lang="en-US" sz="1100" dirty="0"/>
              <a:t> V, et al</a:t>
            </a:r>
            <a:r>
              <a:rPr lang="en-CA" sz="1100" dirty="0"/>
              <a:t>. Physician perception of patient adherence compared to patient adherence of osteoporosis medications from pharmacy claims. CMRO 2010; 26: 777-85.</a:t>
            </a:r>
          </a:p>
          <a:p>
            <a:pPr>
              <a:lnSpc>
                <a:spcPct val="80000"/>
              </a:lnSpc>
              <a:buFont typeface="Calibri" pitchFamily="34" charset="0"/>
              <a:buAutoNum type="arabicPeriod"/>
            </a:pPr>
            <a:r>
              <a:rPr lang="en-CA" sz="1100" dirty="0"/>
              <a:t> Burden AM, Paterson JM, Solomon DH, et al. Bisphosphonate prescribing, persistence and cumulative exposure in Ontario, Canada. </a:t>
            </a:r>
            <a:r>
              <a:rPr lang="en-CA" sz="1100" dirty="0" err="1"/>
              <a:t>Osteoporos</a:t>
            </a:r>
            <a:r>
              <a:rPr lang="en-CA" sz="1100" dirty="0"/>
              <a:t> Int 2012;23:1075-82.</a:t>
            </a:r>
          </a:p>
          <a:p>
            <a:pPr>
              <a:lnSpc>
                <a:spcPct val="80000"/>
              </a:lnSpc>
              <a:buFont typeface="Calibri" pitchFamily="34" charset="0"/>
              <a:buAutoNum type="arabicPeriod"/>
            </a:pPr>
            <a:r>
              <a:rPr lang="es-ES" sz="1100" dirty="0"/>
              <a:t> McCombs JS, </a:t>
            </a:r>
            <a:r>
              <a:rPr lang="es-ES" sz="1100" dirty="0" err="1"/>
              <a:t>Thiebaud</a:t>
            </a:r>
            <a:r>
              <a:rPr lang="es-ES" sz="1100" dirty="0"/>
              <a:t> P, </a:t>
            </a:r>
            <a:r>
              <a:rPr lang="es-ES" sz="1100" dirty="0" err="1"/>
              <a:t>McLaughlin</a:t>
            </a:r>
            <a:r>
              <a:rPr lang="es-ES" sz="1100" dirty="0"/>
              <a:t>-Miley C, et al. </a:t>
            </a:r>
            <a:r>
              <a:rPr lang="en-CA" sz="1100" dirty="0"/>
              <a:t>Compliance with drug therapies for the treatment and prevention of osteoporosis. </a:t>
            </a:r>
            <a:r>
              <a:rPr lang="es-ES" sz="1100" dirty="0" err="1"/>
              <a:t>Maturitas</a:t>
            </a:r>
            <a:r>
              <a:rPr lang="es-ES" sz="1100" dirty="0"/>
              <a:t> 2004;48:271-287.</a:t>
            </a:r>
          </a:p>
          <a:p>
            <a:pPr>
              <a:lnSpc>
                <a:spcPct val="70000"/>
              </a:lnSpc>
              <a:buFontTx/>
              <a:buAutoNum type="arabicPeriod"/>
            </a:pPr>
            <a:r>
              <a:rPr lang="es-ES" sz="1100" dirty="0"/>
              <a:t> Rossini M, Bianchi G, Di </a:t>
            </a:r>
            <a:r>
              <a:rPr lang="es-ES" sz="1100" dirty="0" err="1"/>
              <a:t>Munno</a:t>
            </a:r>
            <a:r>
              <a:rPr lang="es-ES" sz="1100" dirty="0"/>
              <a:t> O, et al. </a:t>
            </a:r>
            <a:r>
              <a:rPr lang="en-US" sz="1100" dirty="0"/>
              <a:t>Determinants of adherence to osteoporosis treatment in clinical practice. </a:t>
            </a:r>
            <a:r>
              <a:rPr lang="es-ES" sz="1100" dirty="0" err="1"/>
              <a:t>Osteoporos</a:t>
            </a:r>
            <a:r>
              <a:rPr lang="es-ES" sz="1100" dirty="0"/>
              <a:t> </a:t>
            </a:r>
            <a:r>
              <a:rPr lang="es-ES" sz="1100" dirty="0" err="1"/>
              <a:t>Int</a:t>
            </a:r>
            <a:r>
              <a:rPr lang="es-ES" sz="1100" dirty="0"/>
              <a:t> 2006;17:914-921.    </a:t>
            </a:r>
          </a:p>
          <a:p>
            <a:pPr>
              <a:lnSpc>
                <a:spcPct val="70000"/>
              </a:lnSpc>
              <a:buFontTx/>
              <a:buAutoNum type="arabicPeriod"/>
            </a:pPr>
            <a:r>
              <a:rPr lang="es-ES" sz="1100" dirty="0"/>
              <a:t> </a:t>
            </a:r>
            <a:r>
              <a:rPr lang="es-ES" sz="1100" dirty="0" err="1"/>
              <a:t>Payer</a:t>
            </a:r>
            <a:r>
              <a:rPr lang="es-ES" sz="1100" dirty="0"/>
              <a:t> J, </a:t>
            </a:r>
            <a:r>
              <a:rPr lang="es-ES" sz="1100" dirty="0" err="1"/>
              <a:t>Killinger</a:t>
            </a:r>
            <a:r>
              <a:rPr lang="es-ES" sz="1100" dirty="0"/>
              <a:t> Z, </a:t>
            </a:r>
            <a:r>
              <a:rPr lang="es-ES" sz="1100" dirty="0" err="1"/>
              <a:t>Sulkova</a:t>
            </a:r>
            <a:r>
              <a:rPr lang="es-ES" sz="1100" dirty="0"/>
              <a:t> I, et al. </a:t>
            </a:r>
            <a:r>
              <a:rPr lang="en-US" sz="1100" dirty="0"/>
              <a:t>Therapeutic adherence to bisphosphonates. </a:t>
            </a:r>
            <a:r>
              <a:rPr lang="es-ES" sz="1100" dirty="0" err="1"/>
              <a:t>Biomed</a:t>
            </a:r>
            <a:r>
              <a:rPr lang="es-ES" sz="1100" dirty="0"/>
              <a:t> </a:t>
            </a:r>
            <a:r>
              <a:rPr lang="es-ES" sz="1100" dirty="0" err="1"/>
              <a:t>Pharmacother</a:t>
            </a:r>
            <a:r>
              <a:rPr lang="es-ES" sz="1100" dirty="0"/>
              <a:t> 2007;61:191-193.</a:t>
            </a:r>
          </a:p>
          <a:p>
            <a:pPr>
              <a:lnSpc>
                <a:spcPct val="70000"/>
              </a:lnSpc>
              <a:buFontTx/>
              <a:buAutoNum type="arabicPeriod"/>
            </a:pPr>
            <a:endParaRPr lang="es-ES" sz="1100" dirty="0"/>
          </a:p>
          <a:p>
            <a:pPr>
              <a:lnSpc>
                <a:spcPct val="70000"/>
              </a:lnSpc>
              <a:buFontTx/>
              <a:buAutoNum type="arabicPeriod"/>
            </a:pPr>
            <a:endParaRPr lang="es-ES" sz="1100" dirty="0"/>
          </a:p>
          <a:p>
            <a:endParaRPr lang="en-CA" sz="11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1360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a:defRPr/>
            </a:pPr>
            <a:r>
              <a:rPr lang="en-US" sz="900" dirty="0" err="1"/>
              <a:t>DMAb</a:t>
            </a:r>
            <a:r>
              <a:rPr lang="en-US" sz="900" dirty="0"/>
              <a:t> demonstrated significantly greater BMD gains at month 12 compared with ZOL at all skeletal sites measured</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4461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References: </a:t>
            </a:r>
          </a:p>
          <a:p>
            <a:pPr marL="228600" indent="-228600">
              <a:buFont typeface="+mj-lt"/>
              <a:buAutoNum type="arabicPeriod"/>
            </a:pPr>
            <a:r>
              <a:rPr lang="en-US" sz="1200" b="0" i="0" u="none" strike="noStrike" kern="1200" baseline="0" dirty="0">
                <a:solidFill>
                  <a:schemeClr val="tx1"/>
                </a:solidFill>
                <a:latin typeface="+mn-lt"/>
                <a:ea typeface="+mn-ea"/>
                <a:cs typeface="+mn-cs"/>
              </a:rPr>
              <a:t>Ontario Drug Benefit Formulary/Comparative Drug Index Edition 43. Accessed February 7, 2018. http://www.health.gov.on.ca/en/pro/ programs/drugs/formulary43/summary_edition43_20180124.pdf.</a:t>
            </a:r>
          </a:p>
          <a:p>
            <a:pPr marL="228600" indent="-228600">
              <a:buFont typeface="+mj-lt"/>
              <a:buAutoNum type="arabicPeriod"/>
            </a:pPr>
            <a:r>
              <a:rPr lang="en-US" b="0" i="0" dirty="0"/>
              <a:t>Ministry of Health and Long-term Care Exceptional Access Program (EAP). September 2017. </a:t>
            </a:r>
            <a:r>
              <a:rPr lang="en-US" sz="1200" b="0" i="0" u="none" strike="noStrike" kern="1200" baseline="0" dirty="0">
                <a:solidFill>
                  <a:schemeClr val="tx1"/>
                </a:solidFill>
                <a:latin typeface="+mn-lt"/>
                <a:ea typeface="+mn-ea"/>
                <a:cs typeface="+mn-cs"/>
              </a:rPr>
              <a:t>Accessed April 26, 2018. http://www.health.gov.on.ca/en/pro/programs/drugs/pdf/frequently_requested_drugs.pdf.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Alberta Health Services Interactive Drug Benefit List.</a:t>
            </a:r>
            <a:r>
              <a:rPr lang="en-US" sz="1200" b="0" i="0" kern="1200" baseline="0" dirty="0">
                <a:solidFill>
                  <a:schemeClr val="tx1"/>
                </a:solidFill>
                <a:effectLst/>
                <a:latin typeface="+mn-lt"/>
                <a:ea typeface="+mn-ea"/>
                <a:cs typeface="+mn-cs"/>
              </a:rPr>
              <a:t> </a:t>
            </a:r>
            <a:r>
              <a:rPr lang="en-US" sz="1200" b="0" i="0" u="none" strike="noStrike" kern="1200" baseline="0" dirty="0">
                <a:solidFill>
                  <a:srgbClr val="FF0000"/>
                </a:solidFill>
                <a:latin typeface="+mn-lt"/>
                <a:ea typeface="+mn-ea"/>
                <a:cs typeface="+mn-cs"/>
              </a:rPr>
              <a:t>Accessed April 26, 2018. https://idbl.ab.bluecross.ca/idbl/search.do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BC Pharmacare </a:t>
            </a:r>
            <a:r>
              <a:rPr lang="en-US" sz="1200" b="0" i="0" kern="1200" dirty="0">
                <a:solidFill>
                  <a:schemeClr val="tx1"/>
                </a:solidFill>
                <a:effectLst/>
                <a:latin typeface="+mn-lt"/>
                <a:ea typeface="+mn-ea"/>
                <a:cs typeface="+mn-cs"/>
              </a:rPr>
              <a:t>Limited Coverage Drugs</a:t>
            </a:r>
            <a:r>
              <a:rPr lang="en-US" sz="1200" b="0" i="0" kern="1200" baseline="0" dirty="0">
                <a:solidFill>
                  <a:schemeClr val="tx1"/>
                </a:solidFill>
                <a:effectLst/>
                <a:latin typeface="+mn-lt"/>
                <a:ea typeface="+mn-ea"/>
                <a:cs typeface="+mn-cs"/>
              </a:rPr>
              <a:t> Program. </a:t>
            </a:r>
            <a:r>
              <a:rPr lang="en-US" sz="1200" b="0" i="0" u="none" strike="noStrike" kern="1200" baseline="0" dirty="0">
                <a:solidFill>
                  <a:schemeClr val="tx1"/>
                </a:solidFill>
                <a:latin typeface="+mn-lt"/>
                <a:ea typeface="+mn-ea"/>
                <a:cs typeface="+mn-cs"/>
              </a:rPr>
              <a:t>Accessed April 24, 2018. https://www2.gov.bc.ca/gov/content/health/practitioner-professional-resources/pharmacare/prescribers/limited-coverage-drug-program/limited-coverage-drugs-denosumab</a:t>
            </a:r>
          </a:p>
          <a:p>
            <a:pPr marL="228600" indent="-228600">
              <a:buFont typeface="+mj-lt"/>
              <a:buAutoNum type="arabicPeriod"/>
            </a:pPr>
            <a:r>
              <a:rPr lang="fr-FR" sz="1200" b="0" i="0" u="none" strike="noStrike" kern="1200" baseline="0" dirty="0">
                <a:solidFill>
                  <a:schemeClr val="tx1"/>
                </a:solidFill>
                <a:latin typeface="+mn-lt"/>
                <a:ea typeface="+mn-ea"/>
                <a:cs typeface="+mn-cs"/>
              </a:rPr>
              <a:t>Régie de l’assurance maladie Québec. Liste de médicaments – Établissements – Modification no1 et Correction no1, 32e édition, entrant en vigueur en juillet 2011. </a:t>
            </a:r>
            <a:r>
              <a:rPr lang="fr-FR" sz="1200" b="0" i="0" u="none" strike="noStrike" kern="1200" baseline="0" dirty="0" err="1">
                <a:solidFill>
                  <a:schemeClr val="tx1"/>
                </a:solidFill>
                <a:latin typeface="+mn-lt"/>
                <a:ea typeface="+mn-ea"/>
                <a:cs typeface="+mn-cs"/>
              </a:rPr>
              <a:t>Accessed</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February</a:t>
            </a:r>
            <a:r>
              <a:rPr lang="fr-FR" sz="1200" b="0" i="0" u="none" strike="noStrike" kern="1200" baseline="0" dirty="0">
                <a:solidFill>
                  <a:schemeClr val="tx1"/>
                </a:solidFill>
                <a:latin typeface="+mn-lt"/>
                <a:ea typeface="+mn-ea"/>
                <a:cs typeface="+mn-cs"/>
              </a:rPr>
              <a:t> 3, 2012. http://www.ramq.gouv.qc.ca/fr/professionnels/medicaments/demande_medicament_exception_mc.shtml.</a:t>
            </a:r>
            <a:endParaRPr lang="en-US" sz="1200" b="0" i="0" u="none" strike="noStrike" kern="1200" baseline="0" dirty="0">
              <a:solidFill>
                <a:schemeClr val="tx1"/>
              </a:solidFill>
              <a:latin typeface="+mn-lt"/>
              <a:ea typeface="+mn-ea"/>
              <a:cs typeface="+mn-cs"/>
            </a:endParaRPr>
          </a:p>
          <a:p>
            <a:pPr marL="228600" indent="-228600">
              <a:buFont typeface="+mj-lt"/>
              <a:buAutoNum type="arabicPeriod"/>
            </a:pPr>
            <a:r>
              <a:rPr lang="en-US" b="0" i="0" dirty="0"/>
              <a:t>Government of </a:t>
            </a:r>
            <a:r>
              <a:rPr lang="en-US" sz="1200" b="0" i="0" u="none" strike="noStrike" kern="1200" baseline="0" dirty="0">
                <a:solidFill>
                  <a:schemeClr val="tx1"/>
                </a:solidFill>
                <a:latin typeface="+mn-lt"/>
                <a:ea typeface="+mn-ea"/>
                <a:cs typeface="+mn-cs"/>
              </a:rPr>
              <a:t>Saskatchewan Exception Drug Status Program. Accessed April 27, 2018.http://formulary.drugplan.ehealthsask.ca/PDFs/APPENDIXA.pdf</a:t>
            </a:r>
          </a:p>
          <a:p>
            <a:pPr marL="228600" indent="-228600">
              <a:buFont typeface="+mj-lt"/>
              <a:buAutoNum type="arabicPeriod"/>
            </a:pPr>
            <a:r>
              <a:rPr lang="en-US" sz="1200" b="0" i="0" u="none" strike="noStrike" kern="1200" baseline="0" dirty="0">
                <a:solidFill>
                  <a:schemeClr val="tx1"/>
                </a:solidFill>
                <a:latin typeface="+mn-lt"/>
                <a:ea typeface="+mn-ea"/>
                <a:cs typeface="+mn-cs"/>
              </a:rPr>
              <a:t>Nova Scotia Pharmacare Formulary April 2018. Accessed April 27, 2018. https://novascotia.ca/dhw/pharmacare/documents/formulary.pdf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Newfoundland Labrador Health and Community Services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NLPDP Drug Product Database.</a:t>
            </a:r>
            <a:r>
              <a:rPr lang="en-US" sz="1200" b="0" i="0"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Accessed April 27,2018. http://www.health.gov.nl.ca/health/prescription/newformulary.asp</a:t>
            </a:r>
          </a:p>
          <a:p>
            <a:pPr marL="228600" indent="-228600">
              <a:buFont typeface="+mj-lt"/>
              <a:buAutoNum type="arabicPeriod"/>
            </a:pPr>
            <a:r>
              <a:rPr lang="en-US" b="0" i="0" dirty="0"/>
              <a:t>New Brunswick Drug Plans Formulary. </a:t>
            </a:r>
            <a:r>
              <a:rPr lang="en-US" sz="1200" b="0" i="0" u="none" strike="noStrike" kern="1200" baseline="0" dirty="0">
                <a:solidFill>
                  <a:schemeClr val="tx1"/>
                </a:solidFill>
                <a:latin typeface="+mn-lt"/>
                <a:ea typeface="+mn-ea"/>
                <a:cs typeface="+mn-cs"/>
              </a:rPr>
              <a:t>Accessed April 27, 2018. http://www2.gnb.ca/content/dam/gnb/Departments/h-s/pdf/en/NBDrugPlan/NewBrunswickDrugPlansFormulary.pdf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PEI Pharmacare Formulary.</a:t>
            </a:r>
            <a:r>
              <a:rPr lang="en-US" sz="1200" b="0" i="0" kern="1200" baseline="0" dirty="0">
                <a:solidFill>
                  <a:schemeClr val="tx1"/>
                </a:solidFill>
                <a:effectLst/>
                <a:latin typeface="+mn-lt"/>
                <a:ea typeface="+mn-ea"/>
                <a:cs typeface="+mn-cs"/>
              </a:rPr>
              <a:t> Accessed April 27, 2018. </a:t>
            </a:r>
            <a:r>
              <a:rPr lang="en-US" sz="1200" b="0" i="0" u="none" strike="noStrike" kern="1200" baseline="0" dirty="0">
                <a:solidFill>
                  <a:schemeClr val="tx1"/>
                </a:solidFill>
                <a:latin typeface="+mn-lt"/>
                <a:ea typeface="+mn-ea"/>
                <a:cs typeface="+mn-cs"/>
              </a:rPr>
              <a:t>https://www.princeedwardisland.ca/sites/default/files/publications/pei_pharmacare_formulary.pdf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Alberta Health and Wellness. Updates to the Alberta Health and Wellness Drug Benefit List, February 1, 2016. Accessed February 26, 2016. http://www.ab.bluecross.ca/dbl/pdfs/dbl_oct.pdf.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Ministry of Health Services. Confirmation of Prolia (denosumab) as eligible Limited Coverage benefit under British Columbia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 program [Letter]. December 23, 2011.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Saskatchewan Formulary Bulletin #168, January 1, 2018. Accessed February 7, 2018. http://formulary.drugplan.ehealthsask.ca/Bulletins/ Bulletin168Jan2018.pdf.</a:t>
            </a:r>
          </a:p>
          <a:p>
            <a:pPr marL="228600" indent="-228600">
              <a:buFont typeface="+mj-lt"/>
              <a:buAutoNum type="arabicPeriod"/>
            </a:pPr>
            <a:r>
              <a:rPr lang="en-US" sz="1200" b="0" i="0" u="none" strike="noStrike" kern="1200" baseline="0" dirty="0">
                <a:solidFill>
                  <a:schemeClr val="tx1"/>
                </a:solidFill>
                <a:latin typeface="+mn-lt"/>
                <a:ea typeface="+mn-ea"/>
                <a:cs typeface="+mn-cs"/>
              </a:rPr>
              <a:t>New Brunswick Drug Plans Formulary Bulletin #965, January 22, 2018. Accessed February 7, 2018. http://www2.gnb.ca/content/dam/gnb/Departments/h-s/pdf/en/NBDrugPlan/FormularyUpdates/NBDrugPlansBulletin965.pdf.</a:t>
            </a:r>
          </a:p>
          <a:p>
            <a:pPr marL="228600" indent="-228600">
              <a:buFont typeface="+mj-lt"/>
              <a:buAutoNum type="arabicPeriod"/>
            </a:pPr>
            <a:r>
              <a:rPr lang="en-US" sz="1200" b="0" i="0" u="none" strike="noStrike" kern="1200" baseline="0" dirty="0">
                <a:solidFill>
                  <a:schemeClr val="tx1"/>
                </a:solidFill>
                <a:latin typeface="+mn-lt"/>
                <a:ea typeface="+mn-ea"/>
                <a:cs typeface="+mn-cs"/>
              </a:rPr>
              <a:t>Government of Nova Scotia Health and Wellness. Pharmacare Drug Information. Accessed August 18, 2011. http://www.gov.ns.ca/health/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details.asp?din</a:t>
            </a:r>
            <a:r>
              <a:rPr lang="en-US" sz="1200" b="0" i="0" u="none" strike="noStrike" kern="1200" baseline="0" dirty="0">
                <a:solidFill>
                  <a:schemeClr val="tx1"/>
                </a:solidFill>
                <a:latin typeface="+mn-lt"/>
                <a:ea typeface="+mn-ea"/>
                <a:cs typeface="+mn-cs"/>
              </a:rPr>
              <a:t>=02343541&amp;scs=M05BX04&amp;format=</a:t>
            </a:r>
            <a:r>
              <a:rPr lang="en-US" sz="1200" b="0" i="0" u="none" strike="noStrike" kern="1200" baseline="0" dirty="0" err="1">
                <a:solidFill>
                  <a:schemeClr val="tx1"/>
                </a:solidFill>
                <a:latin typeface="+mn-lt"/>
                <a:ea typeface="+mn-ea"/>
                <a:cs typeface="+mn-cs"/>
              </a:rPr>
              <a:t>syringe&amp;searchfie</a:t>
            </a:r>
            <a:r>
              <a:rPr lang="en-US" sz="1200" b="0" i="0" u="none" strike="noStrike" kern="1200" baseline="0" dirty="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Newfoundland and Labrador. Department of Health and Community Services. Special Authorization Drug Products. Accessed August 22, 2011. http://www.health.gov.nl.ca/health/nlpdp/sadsearch.asp.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Health PEI: P.E.I. Pharmacare Formulary. Accessed March 13, 2014. http://www.gov.pe.ca/photos/original/hpei_formulary.pdf.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Prolia Product Monograph. Amgen Canada Inc., February 13, 2018.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7565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70824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a:defRPr/>
            </a:pPr>
            <a:r>
              <a:rPr lang="en-CA" sz="1400" b="1" kern="0" dirty="0">
                <a:solidFill>
                  <a:prstClr val="black">
                    <a:lumMod val="95000"/>
                    <a:lumOff val="5000"/>
                  </a:prstClr>
                </a:solidFill>
                <a:latin typeface="Arial Narrow" panose="020B0606020202030204" pitchFamily="34" charset="0"/>
              </a:rPr>
              <a:t>Switch to Denosumab</a:t>
            </a:r>
            <a:endParaRPr lang="en-CA" sz="1200" b="1" kern="0" dirty="0">
              <a:solidFill>
                <a:prstClr val="black">
                  <a:lumMod val="95000"/>
                  <a:lumOff val="5000"/>
                </a:prstClr>
              </a:solidFill>
              <a:latin typeface="Arial Narrow" panose="020B0606020202030204" pitchFamily="34" charset="0"/>
            </a:endParaRPr>
          </a:p>
          <a:p>
            <a:pPr lvl="0" algn="ctr" defTabSz="914400">
              <a:defRPr/>
            </a:pPr>
            <a:endParaRPr lang="en-CA" sz="1200" b="1" kern="0" dirty="0">
              <a:solidFill>
                <a:prstClr val="black">
                  <a:lumMod val="95000"/>
                  <a:lumOff val="5000"/>
                </a:prstClr>
              </a:solidFill>
              <a:latin typeface="Arial Narrow" panose="020B0606020202030204" pitchFamily="34" charset="0"/>
            </a:endParaRP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High risk patient: no drug holiday as per Canadian guidelines . Because of her poor compliance explained by probable GERD switching to denosumab is a good choice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6166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02434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51704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1794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786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94311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14647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293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88294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mn-cs"/>
              </a:rPr>
              <a:t>Continue therapy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400" b="1" kern="0" dirty="0">
              <a:solidFill>
                <a:prstClr val="black">
                  <a:lumMod val="95000"/>
                  <a:lumOff val="5000"/>
                </a:prstClr>
              </a:solidFill>
              <a:latin typeface="Arial Narrow" panose="020B0606020202030204" pitchFamily="34" charset="0"/>
            </a:endParaRP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High risk patient: don’t stop treatment (Canadian guidelines) </a:t>
            </a: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Explain long term data with Freedom trial and low fracture incidence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1301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62645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9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McClung, M.R. (2016). </a:t>
            </a:r>
            <a:r>
              <a:rPr lang="en-CA" i="1" dirty="0" err="1"/>
              <a:t>Osteoporos</a:t>
            </a:r>
            <a:r>
              <a:rPr lang="en-CA" i="1" dirty="0"/>
              <a:t> Int.,</a:t>
            </a:r>
            <a:r>
              <a:rPr lang="en-US" dirty="0"/>
              <a:t> 27(5):1677-82.</a:t>
            </a:r>
            <a:r>
              <a:rPr lang="en-CA" i="1" dirty="0"/>
              <a:t> </a:t>
            </a:r>
            <a:r>
              <a:rPr lang="en-CA" dirty="0"/>
              <a:t>DOI: 10.1007/s00198-016-3553-3</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9881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306"/>
              </a:spcBef>
            </a:pPr>
            <a:r>
              <a:rPr lang="en-US" altLang="ko-KR" sz="1000" b="1" dirty="0">
                <a:ea typeface="Gulim" pitchFamily="34" charset="-127"/>
                <a:cs typeface="Arial" pitchFamily="34" charset="0"/>
              </a:rPr>
              <a:t>Key Points:</a:t>
            </a:r>
          </a:p>
          <a:p>
            <a:pPr>
              <a:lnSpc>
                <a:spcPct val="90000"/>
              </a:lnSpc>
              <a:spcBef>
                <a:spcPts val="306"/>
              </a:spcBef>
            </a:pPr>
            <a:endParaRPr lang="en-US" sz="1000" b="1" dirty="0">
              <a:cs typeface="Arial" pitchFamily="34" charset="0"/>
            </a:endParaRPr>
          </a:p>
          <a:p>
            <a:pPr marL="232878" indent="-232878">
              <a:lnSpc>
                <a:spcPct val="90000"/>
              </a:lnSpc>
              <a:spcBef>
                <a:spcPts val="306"/>
              </a:spcBef>
              <a:buFontTx/>
              <a:buChar char="•"/>
            </a:pPr>
            <a:r>
              <a:rPr lang="en-US" sz="1000" dirty="0">
                <a:cs typeface="Arial" pitchFamily="34" charset="0"/>
              </a:rPr>
              <a:t>Limited data are available that evaluate the effect of denosumab discontinuation</a:t>
            </a:r>
          </a:p>
          <a:p>
            <a:pPr marL="232878" indent="-232878">
              <a:lnSpc>
                <a:spcPct val="90000"/>
              </a:lnSpc>
              <a:spcBef>
                <a:spcPts val="306"/>
              </a:spcBef>
              <a:buFontTx/>
              <a:buChar char="•"/>
            </a:pPr>
            <a:r>
              <a:rPr lang="en-US" sz="1000" dirty="0">
                <a:cs typeface="Arial" pitchFamily="34" charset="0"/>
              </a:rPr>
              <a:t>In an extension study of a phase 3 prevention trial in postmenopausal women with low bone mass, denosumab demonstrated reversibility of bone turnover markers and BMD upon discontinuation following 24 months of treatment (last dose at month 18).</a:t>
            </a:r>
            <a:r>
              <a:rPr lang="en-US" sz="1000" baseline="30000" dirty="0">
                <a:cs typeface="Arial" pitchFamily="34" charset="0"/>
              </a:rPr>
              <a:t>1</a:t>
            </a:r>
            <a:endParaRPr lang="en-US" sz="1000" dirty="0">
              <a:cs typeface="Arial" pitchFamily="34" charset="0"/>
            </a:endParaRPr>
          </a:p>
          <a:p>
            <a:pPr marL="232878" indent="-232878">
              <a:lnSpc>
                <a:spcPct val="90000"/>
              </a:lnSpc>
              <a:spcBef>
                <a:spcPts val="306"/>
              </a:spcBef>
              <a:buFontTx/>
              <a:buChar char="•"/>
            </a:pPr>
            <a:r>
              <a:rPr lang="en-US" sz="1000" dirty="0">
                <a:cs typeface="Arial" pitchFamily="34" charset="0"/>
              </a:rPr>
              <a:t>Following denosumab discontinuation, levels of serum </a:t>
            </a:r>
            <a:r>
              <a:rPr lang="en-US" sz="1000" dirty="0" err="1">
                <a:cs typeface="Arial" pitchFamily="34" charset="0"/>
              </a:rPr>
              <a:t>CTx</a:t>
            </a:r>
            <a:r>
              <a:rPr lang="en-US" sz="1000" dirty="0">
                <a:cs typeface="Arial" pitchFamily="34" charset="0"/>
              </a:rPr>
              <a:t> increased to levels 40-60% above pretreatment values but returned to baseline levels within 12 months.</a:t>
            </a:r>
            <a:r>
              <a:rPr lang="en-US" sz="1000" baseline="30000" dirty="0">
                <a:cs typeface="Arial" pitchFamily="34" charset="0"/>
              </a:rPr>
              <a:t>2</a:t>
            </a:r>
          </a:p>
          <a:p>
            <a:pPr marL="232878" indent="-232878">
              <a:lnSpc>
                <a:spcPct val="90000"/>
              </a:lnSpc>
              <a:spcBef>
                <a:spcPts val="306"/>
              </a:spcBef>
              <a:buFontTx/>
              <a:buChar char="•"/>
            </a:pPr>
            <a:r>
              <a:rPr lang="en-US" sz="1000" dirty="0">
                <a:cs typeface="Arial" pitchFamily="34" charset="0"/>
              </a:rPr>
              <a:t>After denosumab discontinuation, BMD returned to approximately baseline levels within 12 months.</a:t>
            </a:r>
            <a:r>
              <a:rPr lang="en-US" sz="1000" baseline="30000" dirty="0">
                <a:cs typeface="Arial" pitchFamily="34" charset="0"/>
              </a:rPr>
              <a:t>2</a:t>
            </a:r>
          </a:p>
          <a:p>
            <a:pPr>
              <a:lnSpc>
                <a:spcPct val="90000"/>
              </a:lnSpc>
              <a:spcBef>
                <a:spcPts val="306"/>
              </a:spcBef>
            </a:pPr>
            <a:endParaRPr lang="en-US" sz="1000" dirty="0">
              <a:cs typeface="Arial" pitchFamily="34" charset="0"/>
            </a:endParaRPr>
          </a:p>
          <a:p>
            <a:pPr>
              <a:lnSpc>
                <a:spcPct val="90000"/>
              </a:lnSpc>
              <a:spcBef>
                <a:spcPts val="306"/>
              </a:spcBef>
            </a:pPr>
            <a:r>
              <a:rPr lang="en-US" altLang="ko-KR" sz="1000" b="1" dirty="0">
                <a:ea typeface="Gulim" pitchFamily="34" charset="-127"/>
                <a:cs typeface="Arial" pitchFamily="34" charset="0"/>
              </a:rPr>
              <a:t>Supplemental Information</a:t>
            </a:r>
            <a:endParaRPr lang="en-US" sz="1000" b="1" dirty="0">
              <a:cs typeface="Arial" pitchFamily="34" charset="0"/>
            </a:endParaRPr>
          </a:p>
          <a:p>
            <a:pPr marL="232878" indent="-232878">
              <a:lnSpc>
                <a:spcPct val="90000"/>
              </a:lnSpc>
              <a:spcBef>
                <a:spcPts val="306"/>
              </a:spcBef>
              <a:buFontTx/>
              <a:buChar char="•"/>
            </a:pPr>
            <a:r>
              <a:rPr lang="en-US" sz="1000" dirty="0">
                <a:cs typeface="Arial" pitchFamily="34" charset="0"/>
              </a:rPr>
              <a:t>The phase 3 prevention study was a randomized, double-blind, placebo-controlled study that included 332 postmenopausal women with low bone mass and a mean age of 59.4 years.</a:t>
            </a:r>
            <a:r>
              <a:rPr lang="en-US" sz="1000" baseline="30000" dirty="0">
                <a:cs typeface="Arial" pitchFamily="34" charset="0"/>
              </a:rPr>
              <a:t>1,3</a:t>
            </a:r>
          </a:p>
          <a:p>
            <a:pPr marL="698633" lvl="1" indent="-232878">
              <a:lnSpc>
                <a:spcPct val="90000"/>
              </a:lnSpc>
              <a:spcBef>
                <a:spcPts val="306"/>
              </a:spcBef>
              <a:buFont typeface="Arial" pitchFamily="34" charset="0"/>
              <a:buChar char="–"/>
            </a:pPr>
            <a:r>
              <a:rPr lang="en-US" sz="1000" dirty="0">
                <a:cs typeface="Arial" pitchFamily="34" charset="0"/>
              </a:rPr>
              <a:t>Subjects were randomized to 24 months of treatment with denosumab 60 mg Q6M (n = 166) or placebo  (n = 166).</a:t>
            </a:r>
            <a:r>
              <a:rPr lang="en-US" sz="1000" baseline="30000" dirty="0">
                <a:cs typeface="Arial" pitchFamily="34" charset="0"/>
              </a:rPr>
              <a:t>3</a:t>
            </a:r>
          </a:p>
          <a:p>
            <a:pPr marL="698633" lvl="1" indent="-232878">
              <a:lnSpc>
                <a:spcPct val="90000"/>
              </a:lnSpc>
              <a:spcBef>
                <a:spcPts val="306"/>
              </a:spcBef>
              <a:buFont typeface="Arial" pitchFamily="34" charset="0"/>
              <a:buChar char="–"/>
            </a:pPr>
            <a:r>
              <a:rPr lang="en-US" sz="1000" dirty="0">
                <a:cs typeface="Arial" pitchFamily="34" charset="0"/>
              </a:rPr>
              <a:t>The primary endpoint was percent change in lumbar spine BMD at 24 months.</a:t>
            </a:r>
            <a:r>
              <a:rPr lang="en-US" sz="1000" baseline="30000" dirty="0">
                <a:cs typeface="Arial" pitchFamily="34" charset="0"/>
              </a:rPr>
              <a:t>3</a:t>
            </a:r>
          </a:p>
          <a:p>
            <a:pPr marL="698633" lvl="1" indent="-232878">
              <a:lnSpc>
                <a:spcPct val="90000"/>
              </a:lnSpc>
              <a:spcBef>
                <a:spcPts val="306"/>
              </a:spcBef>
              <a:buFont typeface="Arial" pitchFamily="34" charset="0"/>
              <a:buChar char="–"/>
            </a:pPr>
            <a:r>
              <a:rPr lang="en-US" sz="1000" dirty="0">
                <a:cs typeface="Arial" pitchFamily="34" charset="0"/>
              </a:rPr>
              <a:t>Secondary endpoints included the change in BMD at the total hip, femoral neck, one-third radius; and the change in levels of the BTM serum CTx.</a:t>
            </a:r>
            <a:r>
              <a:rPr lang="en-US" sz="1000" baseline="30000" dirty="0">
                <a:cs typeface="Arial" pitchFamily="34" charset="0"/>
              </a:rPr>
              <a:t>3</a:t>
            </a:r>
          </a:p>
          <a:p>
            <a:pPr marL="232878" indent="-232878">
              <a:lnSpc>
                <a:spcPct val="90000"/>
              </a:lnSpc>
              <a:spcBef>
                <a:spcPts val="306"/>
              </a:spcBef>
              <a:buFontTx/>
              <a:buChar char="•"/>
            </a:pPr>
            <a:r>
              <a:rPr lang="en-US" sz="1000" dirty="0">
                <a:cs typeface="Arial" pitchFamily="34" charset="0"/>
              </a:rPr>
              <a:t>Please note that denosumab is not indicated for the prevention of osteoporosis. The FDA has requested a new clinical program in order to consider denosumab for the prevention of postmenopausal osteoporosis.</a:t>
            </a:r>
          </a:p>
          <a:p>
            <a:pPr marL="232878" indent="-232878">
              <a:lnSpc>
                <a:spcPct val="90000"/>
              </a:lnSpc>
              <a:spcBef>
                <a:spcPts val="306"/>
              </a:spcBef>
              <a:buFontTx/>
              <a:buChar char="•"/>
            </a:pPr>
            <a:r>
              <a:rPr lang="en-US" sz="1000" dirty="0">
                <a:cs typeface="Arial" pitchFamily="34" charset="0"/>
              </a:rPr>
              <a:t>A 2-year extension of the phase 3 prevention study was undertaken to determine the effects of Prolia</a:t>
            </a:r>
            <a:r>
              <a:rPr lang="en-US" sz="1000" baseline="30000" dirty="0">
                <a:cs typeface="Arial" pitchFamily="34" charset="0"/>
              </a:rPr>
              <a:t>®</a:t>
            </a:r>
            <a:r>
              <a:rPr lang="en-US" sz="1000" dirty="0">
                <a:cs typeface="Arial" pitchFamily="34" charset="0"/>
              </a:rPr>
              <a:t> discontinuation (placebo, n = 128; discontinued denosumab, n = 128).</a:t>
            </a:r>
            <a:r>
              <a:rPr lang="en-US" sz="1000" baseline="30000" dirty="0">
                <a:cs typeface="Arial" pitchFamily="34" charset="0"/>
              </a:rPr>
              <a:t>1 </a:t>
            </a:r>
          </a:p>
          <a:p>
            <a:pPr marL="232878" indent="-232878">
              <a:lnSpc>
                <a:spcPct val="90000"/>
              </a:lnSpc>
              <a:spcBef>
                <a:spcPts val="306"/>
              </a:spcBef>
              <a:buFontTx/>
              <a:buChar char="•"/>
            </a:pPr>
            <a:r>
              <a:rPr lang="en-US" sz="1000" dirty="0">
                <a:cs typeface="Arial" pitchFamily="34" charset="0"/>
              </a:rPr>
              <a:t>Fractures in this study were reported as adverse events. T</a:t>
            </a:r>
            <a:r>
              <a:rPr lang="en-US" sz="1000" dirty="0">
                <a:solidFill>
                  <a:srgbClr val="000000"/>
                </a:solidFill>
                <a:cs typeface="Arial" pitchFamily="34" charset="0"/>
              </a:rPr>
              <a:t>his study was not powered to evaluate fracture rates</a:t>
            </a:r>
            <a:r>
              <a:rPr lang="en-US" sz="1000" dirty="0">
                <a:cs typeface="Arial" pitchFamily="34" charset="0"/>
              </a:rPr>
              <a:t>. The incidence of nonvertebral fractures during the off-treatment period was placebo, </a:t>
            </a:r>
            <a:br>
              <a:rPr lang="en-US" sz="1000" dirty="0">
                <a:cs typeface="Arial" pitchFamily="34" charset="0"/>
              </a:rPr>
            </a:br>
            <a:r>
              <a:rPr lang="en-US" sz="1000" dirty="0">
                <a:cs typeface="Arial" pitchFamily="34" charset="0"/>
              </a:rPr>
              <a:t>4 (3.1%); denosumab, 4 (3.1%). These included fractures of the </a:t>
            </a:r>
            <a:r>
              <a:rPr lang="en-US" sz="1000" dirty="0">
                <a:solidFill>
                  <a:srgbClr val="000000"/>
                </a:solidFill>
                <a:cs typeface="Arial" pitchFamily="34" charset="0"/>
              </a:rPr>
              <a:t>foot, fibula, radius, femur, and </a:t>
            </a:r>
            <a:r>
              <a:rPr lang="en-US" sz="1000" dirty="0" err="1">
                <a:solidFill>
                  <a:srgbClr val="000000"/>
                </a:solidFill>
                <a:cs typeface="Arial" pitchFamily="34" charset="0"/>
              </a:rPr>
              <a:t>humerus</a:t>
            </a:r>
            <a:r>
              <a:rPr lang="en-US" sz="1000" dirty="0">
                <a:solidFill>
                  <a:srgbClr val="000000"/>
                </a:solidFill>
                <a:cs typeface="Arial" pitchFamily="34" charset="0"/>
              </a:rPr>
              <a:t>.</a:t>
            </a:r>
            <a:r>
              <a:rPr lang="en-US" sz="1000" baseline="30000" dirty="0">
                <a:solidFill>
                  <a:srgbClr val="000000"/>
                </a:solidFill>
                <a:cs typeface="Arial" pitchFamily="34" charset="0"/>
              </a:rPr>
              <a:t> </a:t>
            </a:r>
            <a:r>
              <a:rPr lang="en-US" sz="1000" dirty="0">
                <a:solidFill>
                  <a:srgbClr val="000000"/>
                </a:solidFill>
                <a:cs typeface="Arial" pitchFamily="34" charset="0"/>
              </a:rPr>
              <a:t>One vertebral fracture was observed in the </a:t>
            </a:r>
            <a:r>
              <a:rPr lang="en-US" sz="1000" dirty="0">
                <a:cs typeface="Arial" pitchFamily="34" charset="0"/>
              </a:rPr>
              <a:t>denosumab </a:t>
            </a:r>
            <a:r>
              <a:rPr lang="en-US" sz="1000" dirty="0">
                <a:solidFill>
                  <a:srgbClr val="000000"/>
                </a:solidFill>
                <a:cs typeface="Arial" pitchFamily="34" charset="0"/>
              </a:rPr>
              <a:t>group.</a:t>
            </a:r>
            <a:r>
              <a:rPr lang="en-US" sz="1000" baseline="30000" dirty="0">
                <a:solidFill>
                  <a:srgbClr val="000000"/>
                </a:solidFill>
                <a:cs typeface="Arial" pitchFamily="34" charset="0"/>
              </a:rPr>
              <a:t>1</a:t>
            </a:r>
            <a:endParaRPr lang="en-US" sz="1000" baseline="30000" dirty="0">
              <a:cs typeface="Arial" pitchFamily="34" charset="0"/>
            </a:endParaRPr>
          </a:p>
          <a:p>
            <a:pPr lvl="1">
              <a:lnSpc>
                <a:spcPct val="90000"/>
              </a:lnSpc>
              <a:spcBef>
                <a:spcPts val="306"/>
              </a:spcBef>
              <a:buFontTx/>
              <a:buChar char="•"/>
            </a:pPr>
            <a:endParaRPr lang="en-US" sz="1000" dirty="0">
              <a:cs typeface="Arial" pitchFamily="34" charset="0"/>
            </a:endParaRPr>
          </a:p>
          <a:p>
            <a:pPr>
              <a:lnSpc>
                <a:spcPct val="90000"/>
              </a:lnSpc>
              <a:spcBef>
                <a:spcPts val="306"/>
              </a:spcBef>
            </a:pPr>
            <a:r>
              <a:rPr lang="en-US" sz="1000" dirty="0">
                <a:cs typeface="Arial" pitchFamily="34" charset="0"/>
              </a:rPr>
              <a:t>1. Bone HG, et al. </a:t>
            </a:r>
            <a:r>
              <a:rPr lang="en-US" sz="1000" i="1" dirty="0">
                <a:cs typeface="Arial" pitchFamily="34" charset="0"/>
              </a:rPr>
              <a:t>J Bone Miner Res</a:t>
            </a:r>
            <a:r>
              <a:rPr lang="en-US" sz="1000" dirty="0">
                <a:cs typeface="Arial" pitchFamily="34" charset="0"/>
              </a:rPr>
              <a:t>. 2009;24(Suppl 1). http://www.asbmr.org. Accessed September 17, 2009. Abstract A09001485 and oral presentation.</a:t>
            </a:r>
          </a:p>
          <a:p>
            <a:pPr>
              <a:lnSpc>
                <a:spcPct val="90000"/>
              </a:lnSpc>
              <a:spcBef>
                <a:spcPts val="306"/>
              </a:spcBef>
            </a:pPr>
            <a:r>
              <a:rPr lang="en-US" sz="1000" dirty="0">
                <a:cs typeface="Arial" pitchFamily="34" charset="0"/>
              </a:rPr>
              <a:t>2. Prolia</a:t>
            </a:r>
            <a:r>
              <a:rPr lang="en-US" sz="1000" baseline="30000" dirty="0">
                <a:cs typeface="Arial" pitchFamily="34" charset="0"/>
              </a:rPr>
              <a:t>®</a:t>
            </a:r>
            <a:r>
              <a:rPr lang="en-US" sz="1000" dirty="0">
                <a:cs typeface="Arial" pitchFamily="34" charset="0"/>
              </a:rPr>
              <a:t> (denosumab) prescribing information, Amgen.</a:t>
            </a:r>
          </a:p>
          <a:p>
            <a:pPr>
              <a:lnSpc>
                <a:spcPct val="90000"/>
              </a:lnSpc>
              <a:spcBef>
                <a:spcPts val="306"/>
              </a:spcBef>
            </a:pPr>
            <a:r>
              <a:rPr lang="en-US" sz="1000" dirty="0">
                <a:cs typeface="Arial" pitchFamily="34" charset="0"/>
              </a:rPr>
              <a:t>3. Bone HG, et al. </a:t>
            </a:r>
            <a:r>
              <a:rPr lang="en-US" sz="1000" i="1" dirty="0">
                <a:cs typeface="Arial" pitchFamily="34" charset="0"/>
              </a:rPr>
              <a:t>J Clin Endocrinol </a:t>
            </a:r>
            <a:r>
              <a:rPr lang="en-US" sz="1000" i="1" dirty="0" err="1">
                <a:cs typeface="Arial" pitchFamily="34" charset="0"/>
              </a:rPr>
              <a:t>Metab</a:t>
            </a:r>
            <a:r>
              <a:rPr lang="en-US" sz="1000" dirty="0">
                <a:cs typeface="Arial" pitchFamily="34" charset="0"/>
              </a:rPr>
              <a:t>. 2008;93:2149-2157.</a:t>
            </a:r>
          </a:p>
          <a:p>
            <a:endParaRPr lang="en-CA" sz="1000" dirty="0"/>
          </a:p>
          <a:p>
            <a:endParaRPr lang="en-CA" sz="10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3995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306"/>
              </a:spcBef>
            </a:pPr>
            <a:r>
              <a:rPr lang="en-US" altLang="ko-KR" sz="1000" b="1" dirty="0">
                <a:ea typeface="Gulim" pitchFamily="34" charset="-127"/>
                <a:cs typeface="Arial" pitchFamily="34" charset="0"/>
              </a:rPr>
              <a:t>Key Points:</a:t>
            </a:r>
          </a:p>
          <a:p>
            <a:pPr>
              <a:lnSpc>
                <a:spcPct val="90000"/>
              </a:lnSpc>
              <a:spcBef>
                <a:spcPts val="306"/>
              </a:spcBef>
            </a:pPr>
            <a:endParaRPr lang="en-US" sz="1000" b="1" dirty="0">
              <a:cs typeface="Arial" pitchFamily="34" charset="0"/>
            </a:endParaRPr>
          </a:p>
          <a:p>
            <a:pPr marL="232865" indent="-232865">
              <a:buFontTx/>
              <a:buChar char="•"/>
            </a:pPr>
            <a:r>
              <a:rPr lang="it-IT" sz="1000" dirty="0"/>
              <a:t>By the end of the on-treatment phase, treatment with denosumab 60 mg Q6M resulted in a lumbar spine BMD increase of 6.4% over baseline. Total hip BMD increased by 3.6% over baseline. </a:t>
            </a:r>
            <a:br>
              <a:rPr lang="it-IT" sz="1000" dirty="0"/>
            </a:br>
            <a:r>
              <a:rPr lang="it-IT" sz="1000" dirty="0"/>
              <a:t>One-third radius BMD increased by 1.4% over baseline.</a:t>
            </a:r>
            <a:r>
              <a:rPr lang="it-IT" sz="1000" baseline="30000" dirty="0"/>
              <a:t>1</a:t>
            </a:r>
          </a:p>
          <a:p>
            <a:pPr marL="232865" indent="-232865">
              <a:buFontTx/>
              <a:buChar char="•"/>
            </a:pPr>
            <a:r>
              <a:rPr lang="it-IT" sz="1000" dirty="0"/>
              <a:t>During the on-treatment phase, BMD in placebo-treated patients declined.</a:t>
            </a:r>
            <a:r>
              <a:rPr lang="it-IT" sz="1000" baseline="30000" dirty="0"/>
              <a:t>1</a:t>
            </a:r>
          </a:p>
          <a:p>
            <a:pPr marL="232865" indent="-232865">
              <a:buFontTx/>
              <a:buChar char="•"/>
            </a:pPr>
            <a:r>
              <a:rPr lang="en-US" sz="1000" dirty="0"/>
              <a:t>After 2 years of treatment discontinuation (month 48), BMD decreased for both placebo and denosumab groups.</a:t>
            </a:r>
            <a:r>
              <a:rPr lang="en-US" sz="1000" baseline="30000" dirty="0"/>
              <a:t>1</a:t>
            </a:r>
          </a:p>
          <a:p>
            <a:pPr marL="232865" indent="-232865">
              <a:buFontTx/>
              <a:buChar char="•"/>
            </a:pPr>
            <a:r>
              <a:rPr lang="en-US" sz="1000" dirty="0"/>
              <a:t>During the off-treatment period, the group previously treated with denosumab continued to have a statistically significant higher BMD at each time point.</a:t>
            </a:r>
            <a:r>
              <a:rPr lang="en-US" sz="1000" baseline="30000" dirty="0"/>
              <a:t>1</a:t>
            </a:r>
          </a:p>
          <a:p>
            <a:pPr marL="232865" indent="-232865">
              <a:buFontTx/>
              <a:buChar char="•"/>
            </a:pPr>
            <a:r>
              <a:rPr lang="en-US" sz="1000" dirty="0"/>
              <a:t>The effects of 2 years of denosumab treatment on BMD were largely reversed after 2 years of treatment discontinuation. BMD returned to baseline by the end of the off-treatment phase.</a:t>
            </a:r>
            <a:r>
              <a:rPr lang="en-US" sz="1000" baseline="30000" dirty="0"/>
              <a:t>1</a:t>
            </a:r>
          </a:p>
          <a:p>
            <a:pPr marL="232865" indent="-232865">
              <a:buFontTx/>
              <a:buChar char="•"/>
            </a:pPr>
            <a:endParaRPr lang="it-IT" sz="1000" dirty="0"/>
          </a:p>
          <a:p>
            <a:pPr marL="232865" indent="-232865">
              <a:buFontTx/>
              <a:buAutoNum type="arabicPeriod"/>
            </a:pPr>
            <a:r>
              <a:rPr lang="it-IT" sz="1000" dirty="0"/>
              <a:t>Bone HG, Bolognese MA, Yuen CK, et al. </a:t>
            </a:r>
            <a:r>
              <a:rPr lang="en-US" sz="1000" dirty="0"/>
              <a:t>Effects of denosumab treatment and discontinuation on bone mineral density and bone turnover markers in postmenopausal women with low bone mass. </a:t>
            </a:r>
            <a:r>
              <a:rPr lang="en-US" sz="1000" i="1" dirty="0"/>
              <a:t>J Clin Endocrinol </a:t>
            </a:r>
            <a:r>
              <a:rPr lang="en-US" sz="1000" i="1" dirty="0" err="1"/>
              <a:t>Metab</a:t>
            </a:r>
            <a:r>
              <a:rPr lang="en-US" sz="1000" i="1" dirty="0"/>
              <a:t>. </a:t>
            </a:r>
            <a:r>
              <a:rPr lang="en-US" sz="1000" dirty="0"/>
              <a:t>2011;96:972-980.</a:t>
            </a:r>
            <a:endParaRPr lang="en-US" altLang="ja-JP" sz="1000" dirty="0"/>
          </a:p>
          <a:p>
            <a:endParaRPr lang="en-CA" sz="1000" dirty="0"/>
          </a:p>
          <a:p>
            <a:endParaRPr lang="en-CA" sz="10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04526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74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452170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3658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05385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7437" indent="-227437">
              <a:lnSpc>
                <a:spcPct val="90000"/>
              </a:lnSpc>
              <a:buFontTx/>
              <a:buChar char="•"/>
            </a:pPr>
            <a:r>
              <a:rPr lang="en-US" sz="1100" dirty="0">
                <a:cs typeface="Arial" pitchFamily="34" charset="0"/>
              </a:rPr>
              <a:t>The objective of this analysis is to characterize the effects of discontinuation of denosumab therapy on bone remodeling based on bone histology, bone </a:t>
            </a:r>
            <a:r>
              <a:rPr lang="en-US" sz="1100" dirty="0" err="1">
                <a:cs typeface="Arial" pitchFamily="34" charset="0"/>
              </a:rPr>
              <a:t>histomorphometry</a:t>
            </a:r>
            <a:r>
              <a:rPr lang="en-US" sz="1100" dirty="0">
                <a:cs typeface="Arial" pitchFamily="34" charset="0"/>
              </a:rPr>
              <a:t> , and biochemical markers of bone turnover in postmenopausal women with low bone mass or osteoporosis who were previously treated with denosumab.</a:t>
            </a:r>
            <a:r>
              <a:rPr lang="en-US" sz="1100" baseline="30000" dirty="0">
                <a:cs typeface="Arial" pitchFamily="34" charset="0"/>
              </a:rPr>
              <a:t>1</a:t>
            </a:r>
          </a:p>
          <a:p>
            <a:pPr marL="227437" indent="-227437">
              <a:lnSpc>
                <a:spcPct val="90000"/>
              </a:lnSpc>
              <a:buFontTx/>
              <a:buChar char="•"/>
            </a:pPr>
            <a:r>
              <a:rPr lang="en-US" sz="1100" dirty="0">
                <a:cs typeface="Arial" pitchFamily="34" charset="0"/>
              </a:rPr>
              <a:t>Fifteen patients who had previously completed one of two 12-month clinical trials (10 from 179 study and 5 from Determining Efficacy: Comparison of Initiating Denosumab versus Alendronate [DECIDE]) who had no osteoporosis therapy for 12–36 months since trial completion were included. Within 34 days of enrollment, tetracycline cycles were administered twice followed by bone biopsy.</a:t>
            </a:r>
            <a:r>
              <a:rPr lang="en-US" sz="1100" baseline="30000" dirty="0">
                <a:cs typeface="Arial" pitchFamily="34" charset="0"/>
              </a:rPr>
              <a:t>1</a:t>
            </a:r>
          </a:p>
          <a:p>
            <a:pPr marL="568660" lvl="1" indent="-227464">
              <a:lnSpc>
                <a:spcPct val="90000"/>
              </a:lnSpc>
              <a:buFont typeface="Arial" pitchFamily="34" charset="0"/>
              <a:buChar char="–"/>
            </a:pPr>
            <a:r>
              <a:rPr lang="en-US" sz="1100" dirty="0">
                <a:cs typeface="Arial" pitchFamily="34" charset="0"/>
              </a:rPr>
              <a:t>Patients enrolled in the 179 study received either denosumab 60 mg Q6M, alendronate </a:t>
            </a:r>
            <a:br>
              <a:rPr lang="en-US" sz="1100" dirty="0">
                <a:cs typeface="Arial" pitchFamily="34" charset="0"/>
              </a:rPr>
            </a:br>
            <a:r>
              <a:rPr lang="en-US" sz="1100" dirty="0">
                <a:cs typeface="Arial" pitchFamily="34" charset="0"/>
              </a:rPr>
              <a:t>70 mg QW, or placebo.</a:t>
            </a:r>
            <a:r>
              <a:rPr lang="en-US" sz="1100" baseline="30000" dirty="0">
                <a:cs typeface="Arial" pitchFamily="34" charset="0"/>
              </a:rPr>
              <a:t>1,2</a:t>
            </a:r>
            <a:endParaRPr lang="en-US" sz="1100" dirty="0">
              <a:cs typeface="Arial" pitchFamily="34" charset="0"/>
            </a:endParaRPr>
          </a:p>
          <a:p>
            <a:pPr marL="568660" lvl="1" indent="-227464">
              <a:lnSpc>
                <a:spcPct val="90000"/>
              </a:lnSpc>
              <a:buFont typeface="Arial" pitchFamily="34" charset="0"/>
              <a:buChar char="–"/>
            </a:pPr>
            <a:r>
              <a:rPr lang="en-US" sz="1100" dirty="0">
                <a:cs typeface="Arial" pitchFamily="34" charset="0"/>
              </a:rPr>
              <a:t>Patients enrolled in the DECIDE study received either denosumab 60 mg Q6M or alendronate 70 mg QW.</a:t>
            </a:r>
            <a:r>
              <a:rPr lang="en-US" sz="1100" baseline="30000" dirty="0">
                <a:cs typeface="Arial" pitchFamily="34" charset="0"/>
              </a:rPr>
              <a:t> 1,3</a:t>
            </a:r>
            <a:endParaRPr lang="en-US" sz="1100" dirty="0">
              <a:cs typeface="Arial" pitchFamily="34" charset="0"/>
            </a:endParaRPr>
          </a:p>
          <a:p>
            <a:pPr marL="230597" indent="-230597">
              <a:lnSpc>
                <a:spcPct val="90000"/>
              </a:lnSpc>
              <a:buFontTx/>
              <a:buAutoNum type="arabicPeriod"/>
            </a:pPr>
            <a:endParaRPr lang="en-US" sz="1100" dirty="0">
              <a:cs typeface="Arial" pitchFamily="34" charset="0"/>
            </a:endParaRPr>
          </a:p>
          <a:p>
            <a:pPr marL="230597" indent="-230597">
              <a:lnSpc>
                <a:spcPct val="90000"/>
              </a:lnSpc>
              <a:buFontTx/>
              <a:buAutoNum type="arabicPeriod"/>
            </a:pPr>
            <a:r>
              <a:rPr lang="en-US" sz="1100" dirty="0">
                <a:cs typeface="Arial" pitchFamily="34" charset="0"/>
              </a:rPr>
              <a:t>Brown JP, Dempster DW, Ding B,  et al. Bone remodeling in postmenopausal women who discontinued denosumab treatment: off-treatment biopsy study</a:t>
            </a:r>
            <a:r>
              <a:rPr lang="en-US" sz="1100" i="1" dirty="0">
                <a:cs typeface="Arial" pitchFamily="34" charset="0"/>
              </a:rPr>
              <a:t>. J Bone Miner Res</a:t>
            </a:r>
            <a:r>
              <a:rPr lang="en-US" sz="1100" dirty="0">
                <a:cs typeface="Arial" pitchFamily="34" charset="0"/>
              </a:rPr>
              <a:t>. 2011;26:2737-2744.</a:t>
            </a:r>
          </a:p>
          <a:p>
            <a:pPr marL="227437" indent="-227437">
              <a:lnSpc>
                <a:spcPct val="90000"/>
              </a:lnSpc>
              <a:spcBef>
                <a:spcPct val="0"/>
              </a:spcBef>
              <a:buFontTx/>
              <a:buAutoNum type="arabicPeriod"/>
            </a:pPr>
            <a:r>
              <a:rPr lang="en-US" sz="1100" dirty="0">
                <a:cs typeface="Arial" pitchFamily="34" charset="0"/>
              </a:rPr>
              <a:t>Seeman E, Delmas PD, Hanley DA, et al. Microarchitectural deterioration of cortical and trabecular bone: differing effects of denosumab and alendronate</a:t>
            </a:r>
            <a:r>
              <a:rPr lang="en-US" sz="1100" i="1" dirty="0">
                <a:cs typeface="Arial" pitchFamily="34" charset="0"/>
              </a:rPr>
              <a:t>. J Bone Miner Res</a:t>
            </a:r>
            <a:r>
              <a:rPr lang="en-US" sz="1100" dirty="0">
                <a:cs typeface="Arial" pitchFamily="34" charset="0"/>
              </a:rPr>
              <a:t>. 2010;25:1886-1894.</a:t>
            </a:r>
          </a:p>
          <a:p>
            <a:pPr marL="227437" indent="-227437">
              <a:lnSpc>
                <a:spcPct val="90000"/>
              </a:lnSpc>
              <a:spcBef>
                <a:spcPct val="0"/>
              </a:spcBef>
              <a:buFontTx/>
              <a:buAutoNum type="arabicPeriod"/>
            </a:pPr>
            <a:r>
              <a:rPr lang="en-US" sz="1100" dirty="0">
                <a:cs typeface="Arial" pitchFamily="34" charset="0"/>
              </a:rPr>
              <a:t>Brown JP, Prince RL, Deal C, et al. Comparison of the effect of denosumab and alendronate on BMD and biochemical markers of bone turnover in postmenopausal women with low bone mass: a randomized, blinded, phase 3 trial</a:t>
            </a:r>
            <a:r>
              <a:rPr lang="en-US" sz="1100" i="1" dirty="0">
                <a:cs typeface="Arial" pitchFamily="34" charset="0"/>
              </a:rPr>
              <a:t>. J Bone Miner Res</a:t>
            </a:r>
            <a:r>
              <a:rPr lang="en-US" sz="1100" dirty="0">
                <a:cs typeface="Arial" pitchFamily="34" charset="0"/>
              </a:rPr>
              <a:t>. 2009;24:153-161.</a:t>
            </a:r>
          </a:p>
          <a:p>
            <a:endParaRPr lang="en-CA" sz="1100" dirty="0"/>
          </a:p>
          <a:p>
            <a:endParaRPr lang="en-CA" sz="11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77948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100" dirty="0"/>
          </a:p>
          <a:p>
            <a:r>
              <a:rPr lang="en-CA" sz="1200" b="1" i="0" kern="1200" dirty="0" err="1">
                <a:solidFill>
                  <a:schemeClr val="tx1"/>
                </a:solidFill>
                <a:effectLst/>
                <a:latin typeface="+mn-lt"/>
                <a:ea typeface="+mn-ea"/>
                <a:cs typeface="+mn-cs"/>
              </a:rPr>
              <a:t>bstract</a:t>
            </a:r>
            <a:endParaRPr lang="en-CA" sz="1200" b="1"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a </a:t>
            </a:r>
            <a:r>
              <a:rPr lang="en-CA" sz="1200" b="0" i="0" kern="1200" dirty="0" err="1">
                <a:solidFill>
                  <a:schemeClr val="tx1"/>
                </a:solidFill>
                <a:effectLst/>
                <a:latin typeface="+mn-lt"/>
                <a:ea typeface="+mn-ea"/>
                <a:cs typeface="+mn-cs"/>
              </a:rPr>
              <a:t>substudy</a:t>
            </a:r>
            <a:r>
              <a:rPr lang="en-CA" sz="1200" b="0" i="0" kern="1200" dirty="0">
                <a:solidFill>
                  <a:schemeClr val="tx1"/>
                </a:solidFill>
                <a:effectLst/>
                <a:latin typeface="+mn-lt"/>
                <a:ea typeface="+mn-ea"/>
                <a:cs typeface="+mn-cs"/>
              </a:rPr>
              <a:t> of the HORIZON pivotal fracture trial, in which yearly intravenous zoledronic acid 5 mg was found to significantly reduce risk of various fracture types in patients with postmenopausal osteoporosis, 152 patients underwent bone biopsy. Zoledronic acid reduced bone turnover by 63% and preserved bone structure and volume, with evidence of ongoing bone remodeling in 99% of biopsies obtained.</a:t>
            </a:r>
          </a:p>
          <a:p>
            <a:r>
              <a:rPr lang="en-CA" sz="1200" b="1" i="0" kern="1200" cap="all" dirty="0">
                <a:solidFill>
                  <a:schemeClr val="tx1"/>
                </a:solidFill>
                <a:effectLst/>
                <a:latin typeface="+mn-lt"/>
                <a:ea typeface="+mn-ea"/>
                <a:cs typeface="+mn-cs"/>
              </a:rPr>
              <a:t>INTRODUCTION:</a:t>
            </a:r>
          </a:p>
          <a:p>
            <a:r>
              <a:rPr lang="en-CA" sz="1200" b="0" i="0" kern="1200" dirty="0">
                <a:solidFill>
                  <a:schemeClr val="tx1"/>
                </a:solidFill>
                <a:effectLst/>
                <a:latin typeface="+mn-lt"/>
                <a:ea typeface="+mn-ea"/>
                <a:cs typeface="+mn-cs"/>
              </a:rPr>
              <a:t>In the HORIZON pivotal fracture trial (PFT), enrolling 7,736 women with postmenopausal osteoporosis, three annual intravenous infusions of the bisphosphonate zoledronic acid (5 mg) significantly reduced morphometric vertebral, clinical vertebral, hip, and nonvertebral fractures by 70%, 77%, 41%, and 25%, respectively. Whereas 79% of patients received zoledronic acid/placebo only (stratum I, n = 6,113), 21% received concomitant treatment with other antiresorptive drugs, excluding other bisphosphonates, PTH, and strontium (stratum II, n = 1,652).</a:t>
            </a:r>
          </a:p>
          <a:p>
            <a:r>
              <a:rPr lang="en-CA" sz="1200" b="1" i="0" kern="1200" cap="all" dirty="0">
                <a:solidFill>
                  <a:schemeClr val="tx1"/>
                </a:solidFill>
                <a:effectLst/>
                <a:latin typeface="+mn-lt"/>
                <a:ea typeface="+mn-ea"/>
                <a:cs typeface="+mn-cs"/>
              </a:rPr>
              <a:t>MATERIALS AND METHODS:</a:t>
            </a:r>
          </a:p>
          <a:p>
            <a:r>
              <a:rPr lang="en-CA" sz="1200" b="0" i="0" kern="1200" dirty="0">
                <a:solidFill>
                  <a:schemeClr val="tx1"/>
                </a:solidFill>
                <a:effectLst/>
                <a:latin typeface="+mn-lt"/>
                <a:ea typeface="+mn-ea"/>
                <a:cs typeface="+mn-cs"/>
              </a:rPr>
              <a:t>To determine effects on bone remodeling and bone architecture, iliac crest bone biopsies were obtained in 152 patients on active treatment or placebo at 3 </a:t>
            </a:r>
            <a:r>
              <a:rPr lang="en-CA" sz="1200" b="0" i="0" kern="1200" dirty="0" err="1">
                <a:solidFill>
                  <a:schemeClr val="tx1"/>
                </a:solidFill>
                <a:effectLst/>
                <a:latin typeface="+mn-lt"/>
                <a:ea typeface="+mn-ea"/>
                <a:cs typeface="+mn-cs"/>
              </a:rPr>
              <a:t>yr</a:t>
            </a:r>
            <a:r>
              <a:rPr lang="en-CA" sz="1200" b="0" i="0" kern="1200" dirty="0">
                <a:solidFill>
                  <a:schemeClr val="tx1"/>
                </a:solidFill>
                <a:effectLst/>
                <a:latin typeface="+mn-lt"/>
                <a:ea typeface="+mn-ea"/>
                <a:cs typeface="+mn-cs"/>
              </a:rPr>
              <a:t> after double tetracycline labeling. In five patients, only qualitative histology was performed, leaving 147 biopsy cores (79 on active treatment and 68 on placebo) for </a:t>
            </a:r>
            <a:r>
              <a:rPr lang="en-CA" sz="1200" b="0" i="0" kern="1200" dirty="0" err="1">
                <a:solidFill>
                  <a:schemeClr val="tx1"/>
                </a:solidFill>
                <a:effectLst/>
                <a:latin typeface="+mn-lt"/>
                <a:ea typeface="+mn-ea"/>
                <a:cs typeface="+mn-cs"/>
              </a:rPr>
              <a:t>microCT</a:t>
            </a:r>
            <a:r>
              <a:rPr lang="en-CA" sz="1200" b="0" i="0" kern="1200" dirty="0">
                <a:solidFill>
                  <a:schemeClr val="tx1"/>
                </a:solidFill>
                <a:effectLst/>
                <a:latin typeface="+mn-lt"/>
                <a:ea typeface="+mn-ea"/>
                <a:cs typeface="+mn-cs"/>
              </a:rPr>
              <a:t> analysis and </a:t>
            </a:r>
            <a:r>
              <a:rPr lang="en-CA" sz="1200" b="0" i="0" kern="1200" dirty="0" err="1">
                <a:solidFill>
                  <a:schemeClr val="tx1"/>
                </a:solidFill>
                <a:effectLst/>
                <a:latin typeface="+mn-lt"/>
                <a:ea typeface="+mn-ea"/>
                <a:cs typeface="+mn-cs"/>
              </a:rPr>
              <a:t>histomorphometry</a:t>
            </a:r>
            <a:r>
              <a:rPr lang="en-CA" sz="1200" b="0" i="0" kern="1200" dirty="0">
                <a:solidFill>
                  <a:schemeClr val="tx1"/>
                </a:solidFill>
                <a:effectLst/>
                <a:latin typeface="+mn-lt"/>
                <a:ea typeface="+mn-ea"/>
                <a:cs typeface="+mn-cs"/>
              </a:rPr>
              <a:t>.</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Analysis of bone structure by </a:t>
            </a:r>
            <a:r>
              <a:rPr lang="en-CA" sz="1200" b="0" i="0" kern="1200" dirty="0" err="1">
                <a:solidFill>
                  <a:schemeClr val="tx1"/>
                </a:solidFill>
                <a:effectLst/>
                <a:latin typeface="+mn-lt"/>
                <a:ea typeface="+mn-ea"/>
                <a:cs typeface="+mn-cs"/>
              </a:rPr>
              <a:t>microCT</a:t>
            </a:r>
            <a:r>
              <a:rPr lang="en-CA" sz="1200" b="0" i="0" kern="1200" dirty="0">
                <a:solidFill>
                  <a:schemeClr val="tx1"/>
                </a:solidFill>
                <a:effectLst/>
                <a:latin typeface="+mn-lt"/>
                <a:ea typeface="+mn-ea"/>
                <a:cs typeface="+mn-cs"/>
              </a:rPr>
              <a:t> revealed higher trabecular bone volume (BV/TV) in the zoledronic acid group (median, 16.6% versus 12.8%; p = 0.020). In addition, patients treated with zoledronic acid exhibited higher trabecular numbers (p = 0.008), decreased trabecular separation (p = 0.011), and a trend toward improvement in connectivity density (p = 0.062), all indicating better preservation of trabecular structure after treatment with zoledronic acid. Qualitative analysis revealed presence of tetracycline label in 81 of 82 biopsies from patients on zoledronic acid and all 70 biopsies from placebo patients, indicative of continued bone remodeling. No bone pathology was observed. Zoledronic acid induced a 63% median (71% mean) reduction of the activation frequency (</a:t>
            </a:r>
            <a:r>
              <a:rPr lang="en-CA" sz="1200" b="0" i="0" kern="1200" dirty="0" err="1">
                <a:solidFill>
                  <a:schemeClr val="tx1"/>
                </a:solidFill>
                <a:effectLst/>
                <a:latin typeface="+mn-lt"/>
                <a:ea typeface="+mn-ea"/>
                <a:cs typeface="+mn-cs"/>
              </a:rPr>
              <a:t>Ac.f</a:t>
            </a:r>
            <a:r>
              <a:rPr lang="en-CA" sz="1200" b="0" i="0" kern="1200" dirty="0">
                <a:solidFill>
                  <a:schemeClr val="tx1"/>
                </a:solidFill>
                <a:effectLst/>
                <a:latin typeface="+mn-lt"/>
                <a:ea typeface="+mn-ea"/>
                <a:cs typeface="+mn-cs"/>
              </a:rPr>
              <a:t>; p &lt; 0.0001) and reduced mineralizing surface (MS/BS; p &lt; 0.0001) and volume referent bone formation rate (BFR/BV) versus placebo, indicating reduced bone turnover. Mineral appositional rate was higher in the zoledronic acid group (p = 0.0002), suggesting improved osteoblast function compared with placebo. Mineralization lag time was similar in the two groups, whereas osteoid volume (OV/BV; p &lt; 0.0001) and osteoid thickness (</a:t>
            </a:r>
            <a:r>
              <a:rPr lang="en-CA" sz="1200" b="0" i="0" kern="1200" dirty="0" err="1">
                <a:solidFill>
                  <a:schemeClr val="tx1"/>
                </a:solidFill>
                <a:effectLst/>
                <a:latin typeface="+mn-lt"/>
                <a:ea typeface="+mn-ea"/>
                <a:cs typeface="+mn-cs"/>
              </a:rPr>
              <a:t>O.Th</a:t>
            </a:r>
            <a:r>
              <a:rPr lang="en-CA" sz="1200" b="0" i="0" kern="1200" dirty="0">
                <a:solidFill>
                  <a:schemeClr val="tx1"/>
                </a:solidFill>
                <a:effectLst/>
                <a:latin typeface="+mn-lt"/>
                <a:ea typeface="+mn-ea"/>
                <a:cs typeface="+mn-cs"/>
              </a:rPr>
              <a:t>; p = 0.0094) were lower in zoledronic acid-treated patients, indicating normal osteoid formation and mineralization of newly formed bone. Concomitant administration of other antiresorptive osteoporosis therapies (e.g., raloxifene, tamoxifen, tibolone, </a:t>
            </a:r>
            <a:r>
              <a:rPr lang="en-CA" sz="1200" b="0" i="0" kern="1200" dirty="0" err="1">
                <a:solidFill>
                  <a:schemeClr val="tx1"/>
                </a:solidFill>
                <a:effectLst/>
                <a:latin typeface="+mn-lt"/>
                <a:ea typeface="+mn-ea"/>
                <a:cs typeface="+mn-cs"/>
              </a:rPr>
              <a:t>ipriflavone</a:t>
            </a:r>
            <a:r>
              <a:rPr lang="en-CA" sz="1200" b="0" i="0" kern="1200" dirty="0">
                <a:solidFill>
                  <a:schemeClr val="tx1"/>
                </a:solidFill>
                <a:effectLst/>
                <a:latin typeface="+mn-lt"/>
                <a:ea typeface="+mn-ea"/>
                <a:cs typeface="+mn-cs"/>
              </a:rPr>
              <a:t>) did not significantly alter the tissue level response to zoledronic acid.</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Annual dosing for 3 </a:t>
            </a:r>
            <a:r>
              <a:rPr lang="en-CA" sz="1200" b="0" i="0" kern="1200" dirty="0" err="1">
                <a:solidFill>
                  <a:schemeClr val="tx1"/>
                </a:solidFill>
                <a:effectLst/>
                <a:latin typeface="+mn-lt"/>
                <a:ea typeface="+mn-ea"/>
                <a:cs typeface="+mn-cs"/>
              </a:rPr>
              <a:t>yr</a:t>
            </a:r>
            <a:r>
              <a:rPr lang="en-CA" sz="1200" b="0" i="0" kern="1200" dirty="0">
                <a:solidFill>
                  <a:schemeClr val="tx1"/>
                </a:solidFill>
                <a:effectLst/>
                <a:latin typeface="+mn-lt"/>
                <a:ea typeface="+mn-ea"/>
                <a:cs typeface="+mn-cs"/>
              </a:rPr>
              <a:t> with zoledronic acid 5 mg intravenously resulted in a median 63% (mean, 71%) reduction of bone turnover and preservation of bone structure and mass without any signs of </a:t>
            </a:r>
            <a:r>
              <a:rPr lang="en-CA" sz="1200" b="0" i="0" kern="1200" dirty="0" err="1">
                <a:solidFill>
                  <a:schemeClr val="tx1"/>
                </a:solidFill>
                <a:effectLst/>
                <a:latin typeface="+mn-lt"/>
                <a:ea typeface="+mn-ea"/>
                <a:cs typeface="+mn-cs"/>
              </a:rPr>
              <a:t>adynamic</a:t>
            </a:r>
            <a:r>
              <a:rPr lang="en-CA" sz="1200" b="0" i="0" kern="1200" dirty="0">
                <a:solidFill>
                  <a:schemeClr val="tx1"/>
                </a:solidFill>
                <a:effectLst/>
                <a:latin typeface="+mn-lt"/>
                <a:ea typeface="+mn-ea"/>
                <a:cs typeface="+mn-cs"/>
              </a:rPr>
              <a:t> bone. Concomitant treatment with other osteoporosis therapies did not significantly affect the bone response to zoledronic acid.</a:t>
            </a:r>
          </a:p>
          <a:p>
            <a:endParaRPr lang="en-CA" sz="11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36141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81640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Points:</a:t>
            </a:r>
          </a:p>
          <a:p>
            <a:r>
              <a:rPr lang="en-US" sz="1100" dirty="0"/>
              <a:t>Decreases in bone volume has a nonlinear effect on bone strength; extremely low bone volumes </a:t>
            </a:r>
            <a:br>
              <a:rPr lang="en-US" sz="1100" dirty="0"/>
            </a:br>
            <a:r>
              <a:rPr lang="en-US" sz="1100" dirty="0"/>
              <a:t>(&lt; 15% bone/volume) leads to a large drop in mechanical strength of the bone.</a:t>
            </a:r>
            <a:r>
              <a:rPr lang="en-US" sz="1100" baseline="30000" dirty="0"/>
              <a:t>1</a:t>
            </a:r>
            <a:endParaRPr lang="en-US" sz="1100" dirty="0"/>
          </a:p>
          <a:p>
            <a:r>
              <a:rPr lang="en-US" sz="1100" dirty="0"/>
              <a:t>Trabecular thickness decreases with aging,</a:t>
            </a:r>
            <a:r>
              <a:rPr lang="en-US" sz="1100" baseline="30000" dirty="0"/>
              <a:t>2</a:t>
            </a:r>
            <a:r>
              <a:rPr lang="en-US" sz="1100" dirty="0"/>
              <a:t> resulting in decreased bone strength (which is proportional to the square of its radius), which ultimately leads to buckling and bending of the trabecular struts.</a:t>
            </a:r>
            <a:r>
              <a:rPr lang="en-US" sz="1100" baseline="30000" dirty="0"/>
              <a:t>1</a:t>
            </a:r>
            <a:endParaRPr lang="en-US" sz="1100" dirty="0"/>
          </a:p>
          <a:p>
            <a:r>
              <a:rPr lang="en-US" sz="1100" dirty="0"/>
              <a:t>Connectivity is significantly impacted with the loss of each cross tie, since each one leaves two trabecular struts unsupported.</a:t>
            </a:r>
            <a:r>
              <a:rPr lang="en-US" sz="1100" baseline="30000" dirty="0"/>
              <a:t>1</a:t>
            </a:r>
            <a:endParaRPr lang="en-US" sz="1100" dirty="0"/>
          </a:p>
          <a:p>
            <a:r>
              <a:rPr lang="en-US" sz="1100" dirty="0"/>
              <a:t>Cortical porosity increases with aging, leading to disproportionately large losses in bone strength.</a:t>
            </a:r>
            <a:r>
              <a:rPr lang="en-US" sz="1100" baseline="30000" dirty="0"/>
              <a:t>1</a:t>
            </a:r>
            <a:endParaRPr lang="en-US" sz="1100" dirty="0"/>
          </a:p>
          <a:p>
            <a:pPr lvl="1"/>
            <a:r>
              <a:rPr lang="en-US" sz="1100" dirty="0"/>
              <a:t>In older adults (&gt; 60 years), the pores increase in size through coalescing to reduce the actual number of pores.</a:t>
            </a:r>
            <a:r>
              <a:rPr lang="en-US" sz="1100" baseline="30000" dirty="0"/>
              <a:t>1</a:t>
            </a:r>
            <a:endParaRPr lang="en-US" sz="1100" dirty="0"/>
          </a:p>
          <a:p>
            <a:r>
              <a:rPr lang="en-US" sz="1100" dirty="0"/>
              <a:t>Microarchitectural changes in the vertebral body have been shown to occur with aging, including decreased bone volume per trabecular volume (BV/TV) and decreased cortical thickness.</a:t>
            </a:r>
            <a:r>
              <a:rPr lang="en-US" sz="1100" baseline="30000" dirty="0"/>
              <a:t>2</a:t>
            </a:r>
            <a:endParaRPr lang="en-US" sz="1100" dirty="0"/>
          </a:p>
          <a:p>
            <a:endParaRPr lang="en-US" sz="1100" dirty="0"/>
          </a:p>
          <a:p>
            <a:pPr marL="221918" indent="-221918">
              <a:buFont typeface="+mj-lt"/>
              <a:buAutoNum type="arabicPeriod"/>
            </a:pPr>
            <a:r>
              <a:rPr lang="en-US" sz="1100" dirty="0"/>
              <a:t>Davison SK, </a:t>
            </a:r>
            <a:r>
              <a:rPr lang="en-US" sz="1100" dirty="0" err="1"/>
              <a:t>Siminoski</a:t>
            </a:r>
            <a:r>
              <a:rPr lang="en-US" sz="1100" dirty="0"/>
              <a:t> K, Adachi JD, et al. Bone strength: the whole is greater than the sum of its parts. </a:t>
            </a:r>
            <a:r>
              <a:rPr lang="en-US" sz="1100" i="1" dirty="0" err="1"/>
              <a:t>Semin</a:t>
            </a:r>
            <a:r>
              <a:rPr lang="en-US" sz="1100" i="1" dirty="0"/>
              <a:t> Arthritis Rheum</a:t>
            </a:r>
            <a:r>
              <a:rPr lang="en-US" sz="1100" dirty="0"/>
              <a:t>. 2006;36:22-31.</a:t>
            </a:r>
          </a:p>
          <a:p>
            <a:pPr marL="221918" indent="-221918">
              <a:buFont typeface="+mj-lt"/>
              <a:buAutoNum type="arabicPeriod"/>
            </a:pPr>
            <a:r>
              <a:rPr lang="en-US" sz="1100" dirty="0" err="1"/>
              <a:t>Mosekilde</a:t>
            </a:r>
            <a:r>
              <a:rPr lang="en-US" sz="1100" dirty="0"/>
              <a:t> L. The effect of modelling and </a:t>
            </a:r>
            <a:r>
              <a:rPr lang="en-US" sz="1100" dirty="0" err="1"/>
              <a:t>remodelling</a:t>
            </a:r>
            <a:r>
              <a:rPr lang="en-US" sz="1100" dirty="0"/>
              <a:t> on human vertebral body architecture. </a:t>
            </a:r>
            <a:r>
              <a:rPr lang="en-US" sz="1100" i="1" dirty="0"/>
              <a:t>Technol Health Care</a:t>
            </a:r>
            <a:r>
              <a:rPr lang="en-US" sz="1100" dirty="0"/>
              <a:t>. 1998;6:287-297.</a:t>
            </a:r>
          </a:p>
          <a:p>
            <a:pPr marL="234651" indent="-234651">
              <a:buFont typeface="+mj-lt"/>
              <a:buAutoNum type="arabicPeriod"/>
            </a:pPr>
            <a:endParaRPr lang="en-US" sz="800"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94537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001" indent="-88001"/>
            <a:r>
              <a:rPr lang="en-GB" altLang="en-US" sz="1200" b="1" u="none" dirty="0">
                <a:solidFill>
                  <a:srgbClr val="000000"/>
                </a:solidFill>
              </a:rPr>
              <a:t>Key Points:</a:t>
            </a:r>
          </a:p>
          <a:p>
            <a:pPr marL="89632" indent="-89632">
              <a:buFont typeface="Arial" pitchFamily="34" charset="0"/>
              <a:buChar char="•"/>
            </a:pPr>
            <a:r>
              <a:rPr lang="en-GB" altLang="en-US" sz="1200" dirty="0">
                <a:solidFill>
                  <a:srgbClr val="000000"/>
                </a:solidFill>
              </a:rPr>
              <a:t>In women after menopause, fractures o</a:t>
            </a:r>
            <a:r>
              <a:rPr lang="en-US" altLang="en-US" sz="1200" dirty="0" err="1">
                <a:solidFill>
                  <a:srgbClr val="000000"/>
                </a:solidFill>
              </a:rPr>
              <a:t>ccur</a:t>
            </a:r>
            <a:r>
              <a:rPr lang="en-US" altLang="en-US" sz="1200" dirty="0">
                <a:solidFill>
                  <a:srgbClr val="000000"/>
                </a:solidFill>
              </a:rPr>
              <a:t> throughout the skeleton and the incidence accelerates with ageing.</a:t>
            </a:r>
            <a:r>
              <a:rPr lang="en-US" altLang="en-US" sz="1200" baseline="30000" dirty="0">
                <a:solidFill>
                  <a:srgbClr val="000000"/>
                </a:solidFill>
              </a:rPr>
              <a:t>1</a:t>
            </a:r>
          </a:p>
          <a:p>
            <a:pPr marL="89632" indent="-89632">
              <a:buFont typeface="Arial" pitchFamily="34" charset="0"/>
              <a:buChar char="•"/>
            </a:pPr>
            <a:r>
              <a:rPr lang="en-US" sz="1200" dirty="0">
                <a:solidFill>
                  <a:srgbClr val="000000"/>
                </a:solidFill>
              </a:rPr>
              <a:t>Vertebral fracture incidence is high early on after menopause correlating with early trabecular bone loss.</a:t>
            </a:r>
          </a:p>
          <a:p>
            <a:pPr marL="89632" indent="-89632">
              <a:buFont typeface="Arial" pitchFamily="34" charset="0"/>
              <a:buChar char="•"/>
            </a:pPr>
            <a:r>
              <a:rPr lang="en-US" sz="1200" dirty="0">
                <a:solidFill>
                  <a:srgbClr val="000000"/>
                </a:solidFill>
              </a:rPr>
              <a:t>Later, increased incidence of hip fracture correlate with the accumulation of trabecular and cortical bone loss.</a:t>
            </a:r>
          </a:p>
          <a:p>
            <a:pPr marL="89632" indent="-89632">
              <a:buFont typeface="Arial" pitchFamily="34" charset="0"/>
              <a:buChar char="•"/>
            </a:pPr>
            <a:r>
              <a:rPr lang="en-US" sz="1200" dirty="0">
                <a:solidFill>
                  <a:srgbClr val="000000"/>
                </a:solidFill>
              </a:rPr>
              <a:t>Other factors that could influence fracture occurrence, such as decreased vision, balance and muscle strength, are also important and can increase the risk of fracture – further reinforcing the need to treat patients. </a:t>
            </a:r>
          </a:p>
          <a:p>
            <a:pPr marL="88001" indent="-88001">
              <a:buFontTx/>
              <a:buChar char="•"/>
            </a:pPr>
            <a:endParaRPr lang="en-GB" altLang="en-US" sz="1200" baseline="30000" dirty="0">
              <a:solidFill>
                <a:srgbClr val="000000"/>
              </a:solidFill>
            </a:endParaRPr>
          </a:p>
          <a:p>
            <a:pPr marL="88001" indent="-88001"/>
            <a:r>
              <a:rPr lang="en-GB" altLang="en-US" sz="1200" b="1" u="sng" dirty="0">
                <a:solidFill>
                  <a:srgbClr val="000000"/>
                </a:solidFill>
              </a:rPr>
              <a:t>Supplemental Information</a:t>
            </a:r>
          </a:p>
          <a:p>
            <a:pPr marL="88001" indent="-88001">
              <a:buFontTx/>
              <a:buChar char="•"/>
            </a:pPr>
            <a:r>
              <a:rPr lang="en-GB" altLang="en-US" sz="1200" dirty="0">
                <a:solidFill>
                  <a:srgbClr val="000000"/>
                </a:solidFill>
              </a:rPr>
              <a:t>Osteoporotic fractures occur throughout the skeleton; the most common fractures are those of the hip, spine and wrist.</a:t>
            </a:r>
            <a:r>
              <a:rPr lang="en-GB" altLang="en-US" sz="1200" baseline="30000" dirty="0">
                <a:solidFill>
                  <a:srgbClr val="000000"/>
                </a:solidFill>
              </a:rPr>
              <a:t>2</a:t>
            </a:r>
            <a:r>
              <a:rPr lang="en-GB" altLang="en-US" sz="1200" dirty="0">
                <a:solidFill>
                  <a:srgbClr val="000000"/>
                </a:solidFill>
              </a:rPr>
              <a:t> </a:t>
            </a:r>
          </a:p>
          <a:p>
            <a:pPr marL="88001" indent="-88001">
              <a:buFontTx/>
              <a:buChar char="•"/>
            </a:pPr>
            <a:r>
              <a:rPr lang="en-GB" altLang="en-US" sz="1200" dirty="0">
                <a:solidFill>
                  <a:srgbClr val="000000"/>
                </a:solidFill>
              </a:rPr>
              <a:t>The incidence of all osteoporotic fractures increases with age.</a:t>
            </a:r>
            <a:r>
              <a:rPr lang="en-GB" altLang="en-US" sz="1200" baseline="30000" dirty="0">
                <a:solidFill>
                  <a:srgbClr val="000000"/>
                </a:solidFill>
              </a:rPr>
              <a:t>1,3</a:t>
            </a:r>
          </a:p>
          <a:p>
            <a:pPr marL="88001" indent="-88001">
              <a:buFontTx/>
              <a:buChar char="•"/>
            </a:pPr>
            <a:r>
              <a:rPr lang="en-US" altLang="en-US" sz="1200" dirty="0">
                <a:solidFill>
                  <a:srgbClr val="000000"/>
                </a:solidFill>
              </a:rPr>
              <a:t>Epidemiological studies have shown, f</a:t>
            </a:r>
            <a:r>
              <a:rPr lang="en-GB" sz="1200" dirty="0">
                <a:solidFill>
                  <a:srgbClr val="000000"/>
                </a:solidFill>
              </a:rPr>
              <a:t>or women aged &gt;50 years, the most common fractures are hip (26% of all fractures) and vertebral (15%).</a:t>
            </a:r>
            <a:r>
              <a:rPr lang="en-GB" sz="1200" baseline="30000" dirty="0">
                <a:solidFill>
                  <a:srgbClr val="000000"/>
                </a:solidFill>
              </a:rPr>
              <a:t>3</a:t>
            </a:r>
          </a:p>
          <a:p>
            <a:pPr marL="88001" indent="-88001">
              <a:buFontTx/>
              <a:buChar char="•"/>
            </a:pPr>
            <a:r>
              <a:rPr lang="en-GB" altLang="en-US" sz="1200" dirty="0">
                <a:solidFill>
                  <a:srgbClr val="000000"/>
                </a:solidFill>
              </a:rPr>
              <a:t>In women, the incidence of hip fracture (a b</a:t>
            </a:r>
            <a:r>
              <a:rPr lang="en-US" altLang="en-US" sz="1200" dirty="0">
                <a:solidFill>
                  <a:srgbClr val="000000"/>
                </a:solidFill>
              </a:rPr>
              <a:t>one site comprised of &gt;75% cortical bone)</a:t>
            </a:r>
            <a:r>
              <a:rPr lang="en-US" altLang="en-US" sz="1200" baseline="30000" dirty="0">
                <a:solidFill>
                  <a:srgbClr val="000000"/>
                </a:solidFill>
              </a:rPr>
              <a:t>4</a:t>
            </a:r>
            <a:r>
              <a:rPr lang="en-US" altLang="en-US" sz="1200" dirty="0">
                <a:solidFill>
                  <a:srgbClr val="000000"/>
                </a:solidFill>
              </a:rPr>
              <a:t> </a:t>
            </a:r>
            <a:r>
              <a:rPr lang="en-GB" altLang="ja-JP" sz="1200" dirty="0">
                <a:solidFill>
                  <a:srgbClr val="000000"/>
                </a:solidFill>
              </a:rPr>
              <a:t>–</a:t>
            </a:r>
            <a:r>
              <a:rPr lang="en-GB" altLang="en-US" sz="1200" dirty="0">
                <a:solidFill>
                  <a:srgbClr val="000000"/>
                </a:solidFill>
              </a:rPr>
              <a:t> the most devastating result of </a:t>
            </a:r>
            <a:r>
              <a:rPr lang="en-GB" altLang="en-US" sz="1200" dirty="0" err="1">
                <a:solidFill>
                  <a:srgbClr val="000000"/>
                </a:solidFill>
              </a:rPr>
              <a:t>osteoporos</a:t>
            </a:r>
            <a:r>
              <a:rPr lang="en-US" altLang="en-US" sz="1200" dirty="0">
                <a:solidFill>
                  <a:srgbClr val="000000"/>
                </a:solidFill>
              </a:rPr>
              <a:t>is in terms of hospitalization, disability and mortality </a:t>
            </a:r>
            <a:r>
              <a:rPr lang="en-GB" altLang="ja-JP" sz="1200" dirty="0">
                <a:solidFill>
                  <a:srgbClr val="000000"/>
                </a:solidFill>
              </a:rPr>
              <a:t>– </a:t>
            </a:r>
            <a:r>
              <a:rPr lang="en-US" altLang="en-US" sz="1200" dirty="0">
                <a:solidFill>
                  <a:srgbClr val="000000"/>
                </a:solidFill>
              </a:rPr>
              <a:t>increases exponentially from the age of approximately 70 years.</a:t>
            </a:r>
            <a:r>
              <a:rPr lang="en-US" altLang="en-US" sz="1200" baseline="30000" dirty="0">
                <a:solidFill>
                  <a:srgbClr val="000000"/>
                </a:solidFill>
              </a:rPr>
              <a:t>1</a:t>
            </a:r>
            <a:r>
              <a:rPr lang="en-US" altLang="en-US" sz="1200" dirty="0">
                <a:solidFill>
                  <a:srgbClr val="000000"/>
                </a:solidFill>
              </a:rPr>
              <a:t> </a:t>
            </a:r>
          </a:p>
          <a:p>
            <a:pPr marL="88001" indent="-88001">
              <a:buFontTx/>
              <a:buChar char="•"/>
            </a:pPr>
            <a:r>
              <a:rPr lang="en-GB" altLang="en-US" sz="1200" dirty="0">
                <a:solidFill>
                  <a:srgbClr val="000000"/>
                </a:solidFill>
              </a:rPr>
              <a:t>The incidence of vertebral fractures (a site comprised of ~70% trabecular bone)</a:t>
            </a:r>
            <a:r>
              <a:rPr lang="en-GB" altLang="en-US" sz="1200" baseline="30000" dirty="0">
                <a:solidFill>
                  <a:srgbClr val="000000"/>
                </a:solidFill>
              </a:rPr>
              <a:t>4</a:t>
            </a:r>
            <a:r>
              <a:rPr lang="en-GB" altLang="en-US" sz="1200" dirty="0">
                <a:solidFill>
                  <a:srgbClr val="000000"/>
                </a:solidFill>
              </a:rPr>
              <a:t> is high following the menopause and accelerates beyond the age of 50 years.</a:t>
            </a:r>
            <a:r>
              <a:rPr lang="en-GB" altLang="en-US" sz="1200" baseline="30000" dirty="0">
                <a:solidFill>
                  <a:srgbClr val="000000"/>
                </a:solidFill>
              </a:rPr>
              <a:t>1</a:t>
            </a:r>
            <a:r>
              <a:rPr lang="en-GB" altLang="en-US" sz="1200" dirty="0">
                <a:solidFill>
                  <a:srgbClr val="000000"/>
                </a:solidFill>
              </a:rPr>
              <a:t>  </a:t>
            </a:r>
          </a:p>
          <a:p>
            <a:pPr marL="88001" indent="-88001"/>
            <a:endParaRPr lang="en-US" altLang="en-US" sz="1200" dirty="0">
              <a:solidFill>
                <a:srgbClr val="000000"/>
              </a:solidFill>
            </a:endParaRPr>
          </a:p>
          <a:p>
            <a:pPr marL="88001" indent="-88001"/>
            <a:r>
              <a:rPr lang="en-GB" altLang="en-US" sz="1200" b="1" dirty="0">
                <a:solidFill>
                  <a:srgbClr val="000000"/>
                </a:solidFill>
              </a:rPr>
              <a:t>References</a:t>
            </a:r>
          </a:p>
          <a:p>
            <a:pPr marL="88001" indent="-88001"/>
            <a:r>
              <a:rPr lang="en-GB" altLang="ja-JP" sz="1200" dirty="0">
                <a:solidFill>
                  <a:srgbClr val="000000"/>
                </a:solidFill>
              </a:rPr>
              <a:t>1. Sambrook P &amp; Cooper C. </a:t>
            </a:r>
            <a:r>
              <a:rPr lang="en-GB" altLang="ja-JP" sz="1200" i="1" dirty="0">
                <a:solidFill>
                  <a:srgbClr val="000000"/>
                </a:solidFill>
              </a:rPr>
              <a:t>Lancet</a:t>
            </a:r>
            <a:r>
              <a:rPr lang="en-GB" altLang="ja-JP" sz="1200" dirty="0">
                <a:solidFill>
                  <a:srgbClr val="000000"/>
                </a:solidFill>
              </a:rPr>
              <a:t> 2006;367:2010-2018.</a:t>
            </a:r>
          </a:p>
          <a:p>
            <a:pPr marL="88001" indent="-88001"/>
            <a:r>
              <a:rPr lang="en-GB" altLang="ja-JP" sz="1200" dirty="0">
                <a:solidFill>
                  <a:srgbClr val="000000"/>
                </a:solidFill>
              </a:rPr>
              <a:t>2. </a:t>
            </a:r>
            <a:r>
              <a:rPr lang="fi-FI" altLang="ja-JP" sz="1200" dirty="0">
                <a:solidFill>
                  <a:srgbClr val="000000"/>
                </a:solidFill>
              </a:rPr>
              <a:t>Johnell O &amp; Kanis JA. </a:t>
            </a:r>
            <a:r>
              <a:rPr lang="fi-FI" altLang="ja-JP" sz="1200" i="1" dirty="0">
                <a:solidFill>
                  <a:srgbClr val="000000"/>
                </a:solidFill>
              </a:rPr>
              <a:t>Osteoporos Int </a:t>
            </a:r>
            <a:r>
              <a:rPr lang="fi-FI" altLang="ja-JP" sz="1200" dirty="0">
                <a:solidFill>
                  <a:srgbClr val="000000"/>
                </a:solidFill>
              </a:rPr>
              <a:t>2006;17:1726-1733.</a:t>
            </a:r>
          </a:p>
          <a:p>
            <a:pPr marL="88001" indent="-88001"/>
            <a:r>
              <a:rPr lang="fi-FI" altLang="ja-JP" sz="1200" dirty="0">
                <a:solidFill>
                  <a:srgbClr val="000000"/>
                </a:solidFill>
              </a:rPr>
              <a:t>3. Kanis JA et al. </a:t>
            </a:r>
            <a:r>
              <a:rPr lang="fi-FI" altLang="ja-JP" sz="1200" i="1" dirty="0">
                <a:solidFill>
                  <a:srgbClr val="000000"/>
                </a:solidFill>
              </a:rPr>
              <a:t>Osteoporos Int </a:t>
            </a:r>
            <a:r>
              <a:rPr lang="fi-FI" altLang="ja-JP" sz="1200" dirty="0">
                <a:solidFill>
                  <a:srgbClr val="000000"/>
                </a:solidFill>
              </a:rPr>
              <a:t>2005;16:229-238.</a:t>
            </a:r>
          </a:p>
          <a:p>
            <a:pPr marL="88001" indent="-88001"/>
            <a:r>
              <a:rPr lang="fi-FI" altLang="ja-JP" sz="1200" dirty="0">
                <a:solidFill>
                  <a:srgbClr val="000000"/>
                </a:solidFill>
              </a:rPr>
              <a:t>4. </a:t>
            </a:r>
            <a:r>
              <a:rPr lang="en-GB" altLang="ja-JP" sz="1200" dirty="0">
                <a:solidFill>
                  <a:srgbClr val="000000"/>
                </a:solidFill>
              </a:rPr>
              <a:t>Dempster DW. Primer on the metabolic bone diseases and disorders of bone metabolism. 6th ed. 2006; p.7-11.</a:t>
            </a:r>
            <a:endParaRPr lang="en-GB" altLang="en-US" sz="1200" dirty="0">
              <a:solidFill>
                <a:srgbClr val="000000"/>
              </a:solidFill>
            </a:endParaRPr>
          </a:p>
          <a:p>
            <a:pPr marL="88001" indent="-88001">
              <a:spcBef>
                <a:spcPct val="0"/>
              </a:spcBef>
            </a:pPr>
            <a:endParaRPr lang="en-US" alt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47221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1165">
              <a:defRPr/>
            </a:pPr>
            <a:r>
              <a:rPr lang="en-US" b="1" dirty="0"/>
              <a:t>Key Points</a:t>
            </a:r>
            <a:r>
              <a:rPr lang="en-US" b="1" baseline="30000" dirty="0"/>
              <a:t>1</a:t>
            </a:r>
            <a:r>
              <a:rPr lang="en-US" b="1" dirty="0"/>
              <a:t>:</a:t>
            </a:r>
          </a:p>
          <a:p>
            <a:r>
              <a:rPr lang="en-CA" dirty="0"/>
              <a:t>Bisphosphonates slow the rate of bone remodeling which in turn slows the worsening of porosity, but do not actually reduce porosity. </a:t>
            </a:r>
          </a:p>
          <a:p>
            <a:r>
              <a:rPr lang="en-CA" dirty="0"/>
              <a:t>Denosumab however does appear to reduce porosity likely as the net result of two processes: </a:t>
            </a:r>
            <a:r>
              <a:rPr lang="en-CA" dirty="0" err="1"/>
              <a:t>i</a:t>
            </a:r>
            <a:r>
              <a:rPr lang="en-CA" dirty="0"/>
              <a:t>) At the start of therapy, resorption rapidly ceases in existing cavities with a switch to a slower refilling phase producing a net reduction in porosity. Denosumab circulates freely to bone surfaces (cortical and trabecular) and into remodeling compartments, there it  inhibits </a:t>
            </a:r>
            <a:r>
              <a:rPr lang="en-CA" dirty="0" err="1"/>
              <a:t>osteoclastogenesis</a:t>
            </a:r>
            <a:r>
              <a:rPr lang="en-CA" dirty="0"/>
              <a:t> and remodelling allowing refilling to occur with a reduction in porosity.</a:t>
            </a:r>
          </a:p>
          <a:p>
            <a:r>
              <a:rPr lang="en-CA" dirty="0"/>
              <a:t> </a:t>
            </a:r>
          </a:p>
          <a:p>
            <a:r>
              <a:rPr lang="en-CA" dirty="0"/>
              <a:t>Alendronate reduces remodeling by 50-60% allowing a switch to refilling – which is offset by the residual remodelling leading to a lower net reduction in porosity. BPs adsorb and bind to mineralized bone cortex. Since cortical bone has a lower surface area, less BPs bind and fewer osteoclasts are inhibited within cortical matrix allowing bone resorption and cortical porosity to continue.</a:t>
            </a:r>
          </a:p>
          <a:p>
            <a:r>
              <a:rPr lang="en-CA" dirty="0"/>
              <a:t> </a:t>
            </a:r>
          </a:p>
          <a:p>
            <a:r>
              <a:rPr lang="en-CA" dirty="0"/>
              <a:t>In trabecular bone, Alendronate is easily adsorbed upon trabecular surfaces and distributes within the relatively smaller mineralized bone matrix volume allowing actively-resorbing osteoclasts to encounter and engulf bone matrix containing alendronate and become inhibited, which leads to a similar reduction in porosity as denosumab</a:t>
            </a:r>
          </a:p>
          <a:p>
            <a:endParaRPr lang="en-CA" dirty="0"/>
          </a:p>
          <a:p>
            <a:pPr defTabSz="921165">
              <a:defRPr/>
            </a:pPr>
            <a:r>
              <a:rPr lang="en-US" b="1" dirty="0"/>
              <a:t>Reference:</a:t>
            </a:r>
          </a:p>
          <a:p>
            <a:pPr defTabSz="921165">
              <a:defRPr/>
            </a:pPr>
            <a:r>
              <a:rPr lang="en-CA" dirty="0"/>
              <a:t>1. </a:t>
            </a:r>
            <a:r>
              <a:rPr lang="en-US" altLang="en-US" kern="0" dirty="0" err="1">
                <a:cs typeface="Helvetica" panose="020B0604020202020204" pitchFamily="34" charset="0"/>
              </a:rPr>
              <a:t>Zebaze</a:t>
            </a:r>
            <a:r>
              <a:rPr lang="en-US" altLang="en-US" kern="0" dirty="0">
                <a:cs typeface="Helvetica" panose="020B0604020202020204" pitchFamily="34" charset="0"/>
              </a:rPr>
              <a:t>, R.M., </a:t>
            </a:r>
            <a:r>
              <a:rPr lang="en-US" altLang="en-US" i="1" kern="0" dirty="0">
                <a:cs typeface="Helvetica" panose="020B0604020202020204" pitchFamily="34" charset="0"/>
              </a:rPr>
              <a:t>et al. </a:t>
            </a:r>
            <a:r>
              <a:rPr lang="en-US" altLang="en-US" kern="0" dirty="0">
                <a:cs typeface="Helvetica" panose="020B0604020202020204" pitchFamily="34" charset="0"/>
              </a:rPr>
              <a:t>(2014). </a:t>
            </a:r>
            <a:r>
              <a:rPr lang="en-CA" altLang="en-US" kern="0" dirty="0">
                <a:cs typeface="Helvetica" panose="020B0604020202020204" pitchFamily="34" charset="0"/>
              </a:rPr>
              <a:t>Differing effects of denosumab and alendronate on cortical and trabecular bone. </a:t>
            </a:r>
            <a:r>
              <a:rPr lang="en-US" altLang="en-US" i="1" kern="0" dirty="0">
                <a:cs typeface="Helvetica" panose="020B0604020202020204" pitchFamily="34" charset="0"/>
              </a:rPr>
              <a:t>Bone, </a:t>
            </a:r>
            <a:r>
              <a:rPr lang="en-US" altLang="en-US" kern="0" dirty="0">
                <a:cs typeface="Helvetica" panose="020B0604020202020204" pitchFamily="34" charset="0"/>
              </a:rPr>
              <a:t>59:173-179.</a:t>
            </a:r>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0432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23EB6-790A-4EB4-9ABC-B055D6145D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1941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107" indent="-216107">
              <a:spcBef>
                <a:spcPts val="382"/>
              </a:spcBef>
            </a:pPr>
            <a:r>
              <a:rPr lang="en-US" sz="1200" b="1" dirty="0"/>
              <a:t>Key Points:</a:t>
            </a:r>
          </a:p>
          <a:p>
            <a:pPr marL="216107" indent="-216107">
              <a:spcBef>
                <a:spcPts val="581"/>
              </a:spcBef>
              <a:buFontTx/>
              <a:buChar char="•"/>
            </a:pPr>
            <a:r>
              <a:rPr lang="en-US" sz="1200" dirty="0"/>
              <a:t>This slide shows lumbar spine and total hip BMD values from long-term trials of antiresorptive therapies, where BMD continues to increase or remains stable over time</a:t>
            </a:r>
          </a:p>
          <a:p>
            <a:pPr marL="216107" indent="-216107">
              <a:spcBef>
                <a:spcPts val="581"/>
              </a:spcBef>
              <a:buFontTx/>
              <a:buChar char="•"/>
            </a:pPr>
            <a:r>
              <a:rPr lang="en-US" sz="1200" dirty="0"/>
              <a:t>NB: </a:t>
            </a:r>
            <a:r>
              <a:rPr lang="en-US" sz="1200" u="sng" dirty="0"/>
              <a:t>Not</a:t>
            </a:r>
            <a:r>
              <a:rPr lang="en-US" sz="1200" dirty="0"/>
              <a:t> head-to-head comparisons; results cannot be compared across trials due to different populations and methods</a:t>
            </a:r>
          </a:p>
          <a:p>
            <a:pPr marL="216107" indent="-216107">
              <a:spcBef>
                <a:spcPct val="0"/>
              </a:spcBef>
            </a:pPr>
            <a:endParaRPr lang="en-US" sz="1200" i="1" dirty="0"/>
          </a:p>
          <a:p>
            <a:pPr marL="216107" indent="-216107"/>
            <a:r>
              <a:rPr lang="en-US" sz="1200" dirty="0"/>
              <a:t>References:</a:t>
            </a:r>
          </a:p>
          <a:p>
            <a:pPr marL="228600" indent="-228600">
              <a:buFontTx/>
              <a:buAutoNum type="arabicPeriod"/>
              <a:defRPr/>
            </a:pPr>
            <a:r>
              <a:rPr lang="it-IT" sz="1200" dirty="0"/>
              <a:t>Mellstrom, D., </a:t>
            </a:r>
            <a:r>
              <a:rPr lang="it-IT" sz="1200" i="1" dirty="0"/>
              <a:t>et al. </a:t>
            </a:r>
            <a:r>
              <a:rPr lang="it-IT" sz="1200" dirty="0"/>
              <a:t>(2004). </a:t>
            </a:r>
            <a:r>
              <a:rPr lang="it-IT" sz="1200" i="1" dirty="0"/>
              <a:t>Calcif Tissue Int., </a:t>
            </a:r>
            <a:r>
              <a:rPr lang="it-IT" sz="1200" dirty="0"/>
              <a:t>75:462-468.</a:t>
            </a:r>
          </a:p>
          <a:p>
            <a:pPr marL="228600" indent="-228600">
              <a:buFontTx/>
              <a:buAutoNum type="arabicPeriod"/>
              <a:defRPr/>
            </a:pPr>
            <a:r>
              <a:rPr lang="en-CA" sz="1200" dirty="0"/>
              <a:t>Black, D.M., </a:t>
            </a:r>
            <a:r>
              <a:rPr lang="en-CA" sz="1200" i="1" dirty="0"/>
              <a:t>et al. </a:t>
            </a:r>
            <a:r>
              <a:rPr lang="en-CA" sz="1200" dirty="0"/>
              <a:t>(2006). </a:t>
            </a:r>
            <a:r>
              <a:rPr lang="en-CA" sz="1200" i="1" dirty="0"/>
              <a:t>JAMA, </a:t>
            </a:r>
            <a:r>
              <a:rPr lang="en-CA" sz="1200" dirty="0"/>
              <a:t>296(24):2927-2938.</a:t>
            </a:r>
          </a:p>
          <a:p>
            <a:pPr marL="228600" indent="-228600">
              <a:buFontTx/>
              <a:buAutoNum type="arabicPeriod"/>
              <a:defRPr/>
            </a:pPr>
            <a:r>
              <a:rPr lang="en-CA" sz="1200" dirty="0"/>
              <a:t>Black, D.M., </a:t>
            </a:r>
            <a:r>
              <a:rPr lang="en-CA" sz="1200" i="1" dirty="0"/>
              <a:t>et al. </a:t>
            </a:r>
            <a:r>
              <a:rPr lang="en-CA" sz="1200" dirty="0"/>
              <a:t>(2014). </a:t>
            </a:r>
            <a:r>
              <a:rPr lang="en-CA" sz="1200" i="1" dirty="0"/>
              <a:t>J Bone Miner Res., </a:t>
            </a:r>
            <a:r>
              <a:rPr lang="en-US" sz="1200" dirty="0"/>
              <a:t>30(5):934-44.</a:t>
            </a:r>
            <a:r>
              <a:rPr lang="en-CA" sz="1200" dirty="0"/>
              <a:t> DOI: 10.1002/jbmr.2442</a:t>
            </a:r>
            <a:r>
              <a:rPr lang="en-US" sz="1200" dirty="0"/>
              <a:t>.</a:t>
            </a:r>
          </a:p>
          <a:p>
            <a:pPr marL="228600" indent="-228600">
              <a:buFontTx/>
              <a:buAutoNum type="arabicPeriod"/>
              <a:defRPr/>
            </a:pPr>
            <a:r>
              <a:rPr lang="pt-BR" sz="1200" dirty="0"/>
              <a:t>Papapoulos, S., (2013). ASBMR., Abstract LB-MO26</a:t>
            </a:r>
            <a:r>
              <a:rPr lang="en-CA" sz="1200" dirty="0"/>
              <a:t>.</a:t>
            </a:r>
          </a:p>
          <a:p>
            <a:pPr marL="228600" indent="-228600">
              <a:buFontTx/>
              <a:buAutoNum type="arabicPeriod"/>
              <a:defRPr/>
            </a:pPr>
            <a:r>
              <a:rPr lang="en-CA" sz="1200" dirty="0"/>
              <a:t>ESCEO Conference, 2015, Oral Presentation: OC4.</a:t>
            </a:r>
          </a:p>
          <a:p>
            <a:pPr marL="228600" indent="-228600">
              <a:buFontTx/>
              <a:buAutoNum type="arabicPeriod"/>
              <a:defRPr/>
            </a:pPr>
            <a:r>
              <a:rPr lang="en-CA" sz="1200" dirty="0"/>
              <a:t>Tanaka, S., </a:t>
            </a:r>
            <a:r>
              <a:rPr lang="en-CA" sz="1200" i="1" dirty="0"/>
              <a:t>et al.</a:t>
            </a:r>
            <a:r>
              <a:rPr lang="en-CA" sz="1200" dirty="0"/>
              <a:t> (2014). </a:t>
            </a:r>
            <a:r>
              <a:rPr lang="en-CA" sz="1200" i="1" dirty="0" err="1"/>
              <a:t>Curr</a:t>
            </a:r>
            <a:r>
              <a:rPr lang="en-CA" sz="1200" i="1" dirty="0"/>
              <a:t> Med Res </a:t>
            </a:r>
            <a:r>
              <a:rPr lang="en-CA" sz="1200" i="1" dirty="0" err="1"/>
              <a:t>Opin</a:t>
            </a:r>
            <a:r>
              <a:rPr lang="en-CA" sz="1200" i="1" dirty="0"/>
              <a:t>., </a:t>
            </a:r>
            <a:r>
              <a:rPr lang="en-CA" sz="1200" dirty="0"/>
              <a:t>30(5):931-6.</a:t>
            </a:r>
          </a:p>
          <a:p>
            <a:pPr marL="216107" indent="-216107"/>
            <a:endParaRPr lang="en-US" sz="1200" dirty="0"/>
          </a:p>
          <a:p>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028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Type 2 diabetes, </a:t>
            </a:r>
            <a:r>
              <a:rPr lang="en-CA" dirty="0" err="1"/>
              <a:t>CrCl</a:t>
            </a:r>
            <a:r>
              <a:rPr lang="en-CA" dirty="0"/>
              <a:t> 34 mL/min, BMD -2.8</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Metformin 1500 mg/day, sitagliptin 100 mg OD</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26</a:t>
            </a:fld>
            <a:endParaRPr lang="en-US"/>
          </a:p>
        </p:txBody>
      </p:sp>
    </p:spTree>
    <p:extLst>
      <p:ext uri="{BB962C8B-B14F-4D97-AF65-F5344CB8AC3E}">
        <p14:creationId xmlns:p14="http://schemas.microsoft.com/office/powerpoint/2010/main" val="52866658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55414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0058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t>Key Points:</a:t>
            </a:r>
          </a:p>
          <a:p>
            <a:pPr marL="178024" indent="-178024">
              <a:buFont typeface="Arial" panose="020B0604020202020204" pitchFamily="34" charset="0"/>
              <a:buChar char="•"/>
            </a:pPr>
            <a:r>
              <a:rPr lang="en-CA" sz="1200" dirty="0"/>
              <a:t>In years 3 to 6, femoral neck-BMD remained constant in Z6 and dropped slightly in Z3P3 (between-treatment difference = 1.04%; 95% CI: 0.4 to 1.7; p = 0.0009) but remained above </a:t>
            </a:r>
            <a:r>
              <a:rPr lang="en-CA" sz="1200" dirty="0" err="1"/>
              <a:t>pretreatment</a:t>
            </a:r>
            <a:r>
              <a:rPr lang="en-CA" sz="1200" dirty="0"/>
              <a:t> levels. </a:t>
            </a:r>
          </a:p>
          <a:p>
            <a:pPr marL="178024" indent="-178024">
              <a:buFont typeface="Arial" panose="020B0604020202020204" pitchFamily="34" charset="0"/>
              <a:buChar char="•"/>
            </a:pPr>
            <a:r>
              <a:rPr lang="en-CA" sz="1200" dirty="0"/>
              <a:t>Small differences in bone density in those who continued vs. those who stopped treatment suggest residual effects, and therefore, after 3 years of annual ZOL, many patients may discontinue therapy up to 3 years.</a:t>
            </a:r>
          </a:p>
          <a:p>
            <a:pPr marL="178024" indent="-178024">
              <a:buFont typeface="Arial" panose="020B0604020202020204" pitchFamily="34" charset="0"/>
              <a:buChar char="•"/>
            </a:pPr>
            <a:r>
              <a:rPr lang="en-CA" sz="1200" dirty="0"/>
              <a:t>After treatment from three to 6 years:  Morphometric vertebral fracture risk was significantly lower (after 6 years) in Z6 ( n = 14) versus Z3P3 ( n = 30; 3.0% versus 6.2%, odds ratio [OR] = 0.51, 95% CICI: 0.26 to 0.95; p = 0.035). However, there was no significant difference in fracture incidence for nonvertebral (HR = 0.99, 95% CI 0.7 to 1.5), clinical vertebral (HR = 1.81, 95% CI 0.53 to 6.2), hip (HR = 0.9, 95% CI 0.33 to 2.49), or all clinical fractures (HR = 1.04, 95% CI 0.71 to 1.54).</a:t>
            </a:r>
          </a:p>
          <a:p>
            <a:pPr marL="178024" indent="-178024">
              <a:buFont typeface="Arial" panose="020B0604020202020204" pitchFamily="34" charset="0"/>
              <a:buChar char="•"/>
            </a:pPr>
            <a:r>
              <a:rPr lang="en-CA" sz="1200" dirty="0"/>
              <a:t>In year 6 to 9,  the results suggest that almost all patients who have received six annual ZOL infusions can stop medication for up to three years with apparent maintenance of benefit.</a:t>
            </a:r>
          </a:p>
          <a:p>
            <a:pPr marL="178024" indent="-178024">
              <a:buFont typeface="Arial" panose="020B0604020202020204" pitchFamily="34" charset="0"/>
              <a:buChar char="•"/>
            </a:pPr>
            <a:r>
              <a:rPr lang="en-CA" sz="1200" dirty="0">
                <a:cs typeface="Helvetica"/>
              </a:rPr>
              <a:t>From year 6 to 9, the mean change in total hip BMD was −0.54% in Z9 vs. −1.31% in Z6P3 (difference 0.78%; 95% confidence interval [CI]: 0.37%, 1.93%; p=0.183). BTMs showed small, non-significant increases in those who discontinued after 6 years compared with those who continued for 9 years. The</a:t>
            </a:r>
            <a:r>
              <a:rPr lang="en-CA" sz="1200" dirty="0"/>
              <a:t> small sample size and limited number of fractures made identification of trends difficult to impossible</a:t>
            </a:r>
            <a:r>
              <a:rPr lang="en-CA" sz="1200" dirty="0">
                <a:cs typeface="Helvetica"/>
              </a:rPr>
              <a:t>; The number of fractures was low and did not significantly differ by treatment. </a:t>
            </a:r>
            <a:endParaRPr lang="en-CA" sz="1200" dirty="0"/>
          </a:p>
          <a:p>
            <a:pPr marL="178024" indent="-178024">
              <a:buFont typeface="Arial" panose="020B0604020202020204" pitchFamily="34" charset="0"/>
              <a:buChar char="•"/>
            </a:pPr>
            <a:endParaRPr lang="en-CA" sz="1200" dirty="0"/>
          </a:p>
          <a:p>
            <a:r>
              <a:rPr lang="en-CA" sz="1200" dirty="0"/>
              <a:t>N Values:</a:t>
            </a:r>
          </a:p>
          <a:p>
            <a:r>
              <a:rPr lang="en-CA" sz="1200" i="1" dirty="0"/>
              <a:t>Morphometric vertebral fractures</a:t>
            </a:r>
            <a:endParaRPr lang="en-CA" sz="1200" dirty="0"/>
          </a:p>
          <a:p>
            <a:pPr marL="174708" indent="-174708">
              <a:buFont typeface="Arial" panose="020B0604020202020204" pitchFamily="34" charset="0"/>
              <a:buChar char="•"/>
            </a:pPr>
            <a:r>
              <a:rPr lang="en-CA" sz="1200" dirty="0"/>
              <a:t>Z6P3: 5/69</a:t>
            </a:r>
          </a:p>
          <a:p>
            <a:pPr marL="174708" indent="-174708">
              <a:buFont typeface="Arial" panose="020B0604020202020204" pitchFamily="34" charset="0"/>
              <a:buChar char="•"/>
            </a:pPr>
            <a:r>
              <a:rPr lang="en-CA" sz="1200" dirty="0"/>
              <a:t>Z9: 3/68</a:t>
            </a:r>
          </a:p>
          <a:p>
            <a:endParaRPr lang="en-CA" sz="1200" dirty="0"/>
          </a:p>
          <a:p>
            <a:r>
              <a:rPr lang="en-CA" sz="1200" i="1" dirty="0"/>
              <a:t>Non-</a:t>
            </a:r>
            <a:r>
              <a:rPr lang="en-CA" sz="1200" i="1" dirty="0" err="1"/>
              <a:t>veretebral</a:t>
            </a:r>
            <a:r>
              <a:rPr lang="en-CA" sz="1200" i="1" dirty="0"/>
              <a:t> / All fractures</a:t>
            </a:r>
            <a:endParaRPr lang="en-CA" sz="1200" dirty="0"/>
          </a:p>
          <a:p>
            <a:pPr marL="174708" indent="-174708">
              <a:buFont typeface="Arial" panose="020B0604020202020204" pitchFamily="34" charset="0"/>
              <a:buChar char="•"/>
            </a:pPr>
            <a:r>
              <a:rPr lang="en-CA" sz="1200" dirty="0"/>
              <a:t>Z6P3: 9/95</a:t>
            </a:r>
          </a:p>
          <a:p>
            <a:pPr marL="174708" indent="-174708">
              <a:buFont typeface="Arial" panose="020B0604020202020204" pitchFamily="34" charset="0"/>
              <a:buChar char="•"/>
            </a:pPr>
            <a:r>
              <a:rPr lang="en-CA" sz="1200" dirty="0"/>
              <a:t>Z9: 10/95</a:t>
            </a:r>
            <a:endParaRPr lang="en-CA" sz="1200" i="1" dirty="0"/>
          </a:p>
          <a:p>
            <a:endParaRPr lang="en-CA" sz="1200" dirty="0"/>
          </a:p>
          <a:p>
            <a:r>
              <a:rPr lang="en-CA" sz="1200" b="1" dirty="0"/>
              <a:t>References:</a:t>
            </a:r>
          </a:p>
          <a:p>
            <a:r>
              <a:rPr lang="en-CA" sz="1200" dirty="0"/>
              <a:t>Black DM, et al. The effect of 3 versus 6 years of zoledronic acid treatment of osteoporosis: a randomized extension to the HORIZON-Pivotal Fracture Trial (PFT). J Bone Miner Res. 2012;27(2):243-54. </a:t>
            </a:r>
          </a:p>
          <a:p>
            <a:pPr defTabSz="931774">
              <a:defRPr/>
            </a:pPr>
            <a:r>
              <a:rPr lang="en-CA" sz="1200" dirty="0">
                <a:solidFill>
                  <a:schemeClr val="tx1">
                    <a:lumMod val="85000"/>
                    <a:lumOff val="15000"/>
                  </a:schemeClr>
                </a:solidFill>
                <a:cs typeface="Arial"/>
              </a:rPr>
              <a:t>Black DM, et al. </a:t>
            </a:r>
            <a:r>
              <a:rPr lang="en-CA" sz="1200" i="1" dirty="0">
                <a:solidFill>
                  <a:schemeClr val="tx1">
                    <a:lumMod val="85000"/>
                    <a:lumOff val="15000"/>
                  </a:schemeClr>
                </a:solidFill>
                <a:cs typeface="Arial"/>
              </a:rPr>
              <a:t>J Bone Miner Res</a:t>
            </a:r>
            <a:r>
              <a:rPr lang="en-US" sz="1200" dirty="0">
                <a:solidFill>
                  <a:schemeClr val="tx1">
                    <a:lumMod val="85000"/>
                    <a:lumOff val="15000"/>
                  </a:schemeClr>
                </a:solidFill>
                <a:cs typeface="Arial"/>
              </a:rPr>
              <a:t> DOI 10.1002/jbmr.2442</a:t>
            </a:r>
            <a:r>
              <a:rPr lang="en-CA" sz="1200" dirty="0"/>
              <a:t> </a:t>
            </a:r>
          </a:p>
          <a:p>
            <a:endParaRPr lang="en-CA" sz="1200" dirty="0"/>
          </a:p>
          <a:p>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08218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84498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13506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3625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5528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6673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3745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References: </a:t>
            </a:r>
          </a:p>
          <a:p>
            <a:pPr marL="228600" indent="-228600">
              <a:buFont typeface="+mj-lt"/>
              <a:buAutoNum type="arabicPeriod"/>
            </a:pPr>
            <a:r>
              <a:rPr lang="en-US" sz="1200" b="0" i="0" u="none" strike="noStrike" kern="1200" baseline="0" dirty="0">
                <a:solidFill>
                  <a:schemeClr val="tx1"/>
                </a:solidFill>
                <a:latin typeface="+mn-lt"/>
                <a:ea typeface="+mn-ea"/>
                <a:cs typeface="+mn-cs"/>
              </a:rPr>
              <a:t>Ontario Drug Benefit Formulary/Comparative Drug Index Edition 43. Accessed February 7, 2018. http://www.health.gov.on.ca/en/pro/ programs/drugs/formulary43/summary_edition43_20180124.pdf.</a:t>
            </a:r>
          </a:p>
          <a:p>
            <a:pPr marL="228600" indent="-228600">
              <a:buFont typeface="+mj-lt"/>
              <a:buAutoNum type="arabicPeriod"/>
            </a:pPr>
            <a:r>
              <a:rPr lang="en-US" b="0" i="0" dirty="0"/>
              <a:t>Ministry of Health and Long-term Care Exceptional Access Program (EAP). September 2017. </a:t>
            </a:r>
            <a:r>
              <a:rPr lang="en-US" sz="1200" b="0" i="0" u="none" strike="noStrike" kern="1200" baseline="0" dirty="0">
                <a:solidFill>
                  <a:schemeClr val="tx1"/>
                </a:solidFill>
                <a:latin typeface="+mn-lt"/>
                <a:ea typeface="+mn-ea"/>
                <a:cs typeface="+mn-cs"/>
              </a:rPr>
              <a:t>Accessed April 26, 2018. http://www.health.gov.on.ca/en/pro/programs/drugs/pdf/frequently_requested_drugs.pdf.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Alberta Health Services Interactive Drug Benefit List.</a:t>
            </a:r>
            <a:r>
              <a:rPr lang="en-US" sz="1200" b="0" i="0" kern="1200" baseline="0" dirty="0">
                <a:solidFill>
                  <a:schemeClr val="tx1"/>
                </a:solidFill>
                <a:effectLst/>
                <a:latin typeface="+mn-lt"/>
                <a:ea typeface="+mn-ea"/>
                <a:cs typeface="+mn-cs"/>
              </a:rPr>
              <a:t> </a:t>
            </a:r>
            <a:r>
              <a:rPr lang="en-US" sz="1200" b="0" i="0" u="none" strike="noStrike" kern="1200" baseline="0" dirty="0">
                <a:solidFill>
                  <a:srgbClr val="FF0000"/>
                </a:solidFill>
                <a:latin typeface="+mn-lt"/>
                <a:ea typeface="+mn-ea"/>
                <a:cs typeface="+mn-cs"/>
              </a:rPr>
              <a:t>Accessed April 26, 2018. https://idbl.ab.bluecross.ca/idbl/search.do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BC Pharmacare </a:t>
            </a:r>
            <a:r>
              <a:rPr lang="en-US" sz="1200" b="0" i="0" kern="1200" dirty="0">
                <a:solidFill>
                  <a:schemeClr val="tx1"/>
                </a:solidFill>
                <a:effectLst/>
                <a:latin typeface="+mn-lt"/>
                <a:ea typeface="+mn-ea"/>
                <a:cs typeface="+mn-cs"/>
              </a:rPr>
              <a:t>Limited Coverage Drugs</a:t>
            </a:r>
            <a:r>
              <a:rPr lang="en-US" sz="1200" b="0" i="0" kern="1200" baseline="0" dirty="0">
                <a:solidFill>
                  <a:schemeClr val="tx1"/>
                </a:solidFill>
                <a:effectLst/>
                <a:latin typeface="+mn-lt"/>
                <a:ea typeface="+mn-ea"/>
                <a:cs typeface="+mn-cs"/>
              </a:rPr>
              <a:t> Program. </a:t>
            </a:r>
            <a:r>
              <a:rPr lang="en-US" sz="1200" b="0" i="0" u="none" strike="noStrike" kern="1200" baseline="0" dirty="0">
                <a:solidFill>
                  <a:schemeClr val="tx1"/>
                </a:solidFill>
                <a:latin typeface="+mn-lt"/>
                <a:ea typeface="+mn-ea"/>
                <a:cs typeface="+mn-cs"/>
              </a:rPr>
              <a:t>Accessed April 24, 2018. https://www2.gov.bc.ca/gov/content/health/practitioner-professional-resources/pharmacare/prescribers/limited-coverage-drug-program/limited-coverage-drugs-denosumab</a:t>
            </a:r>
          </a:p>
          <a:p>
            <a:pPr marL="228600" indent="-228600">
              <a:buFont typeface="+mj-lt"/>
              <a:buAutoNum type="arabicPeriod"/>
            </a:pPr>
            <a:r>
              <a:rPr lang="fr-FR" sz="1200" b="0" i="0" u="none" strike="noStrike" kern="1200" baseline="0" dirty="0">
                <a:solidFill>
                  <a:schemeClr val="tx1"/>
                </a:solidFill>
                <a:latin typeface="+mn-lt"/>
                <a:ea typeface="+mn-ea"/>
                <a:cs typeface="+mn-cs"/>
              </a:rPr>
              <a:t>Régie de l’assurance maladie Québec. Liste de médicaments – Établissements – Modification no1 et Correction no1, 32e édition, entrant en vigueur en juillet 2011. </a:t>
            </a:r>
            <a:r>
              <a:rPr lang="fr-FR" sz="1200" b="0" i="0" u="none" strike="noStrike" kern="1200" baseline="0" dirty="0" err="1">
                <a:solidFill>
                  <a:schemeClr val="tx1"/>
                </a:solidFill>
                <a:latin typeface="+mn-lt"/>
                <a:ea typeface="+mn-ea"/>
                <a:cs typeface="+mn-cs"/>
              </a:rPr>
              <a:t>Accessed</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February</a:t>
            </a:r>
            <a:r>
              <a:rPr lang="fr-FR" sz="1200" b="0" i="0" u="none" strike="noStrike" kern="1200" baseline="0" dirty="0">
                <a:solidFill>
                  <a:schemeClr val="tx1"/>
                </a:solidFill>
                <a:latin typeface="+mn-lt"/>
                <a:ea typeface="+mn-ea"/>
                <a:cs typeface="+mn-cs"/>
              </a:rPr>
              <a:t> 3, 2012. http://www.ramq.gouv.qc.ca/fr/professionnels/medicaments/demande_medicament_exception_mc.shtml.</a:t>
            </a:r>
            <a:endParaRPr lang="en-US" sz="1200" b="0" i="0" u="none" strike="noStrike" kern="1200" baseline="0" dirty="0">
              <a:solidFill>
                <a:schemeClr val="tx1"/>
              </a:solidFill>
              <a:latin typeface="+mn-lt"/>
              <a:ea typeface="+mn-ea"/>
              <a:cs typeface="+mn-cs"/>
            </a:endParaRPr>
          </a:p>
          <a:p>
            <a:pPr marL="228600" indent="-228600">
              <a:buFont typeface="+mj-lt"/>
              <a:buAutoNum type="arabicPeriod"/>
            </a:pPr>
            <a:r>
              <a:rPr lang="en-US" b="0" i="0" dirty="0"/>
              <a:t>Government of </a:t>
            </a:r>
            <a:r>
              <a:rPr lang="en-US" sz="1200" b="0" i="0" u="none" strike="noStrike" kern="1200" baseline="0" dirty="0">
                <a:solidFill>
                  <a:schemeClr val="tx1"/>
                </a:solidFill>
                <a:latin typeface="+mn-lt"/>
                <a:ea typeface="+mn-ea"/>
                <a:cs typeface="+mn-cs"/>
              </a:rPr>
              <a:t>Saskatchewan Exception Drug Status Program. Accessed April 27, 2018.http://formulary.drugplan.ehealthsask.ca/PDFs/APPENDIXA.pdf</a:t>
            </a:r>
          </a:p>
          <a:p>
            <a:pPr marL="228600" indent="-228600">
              <a:buFont typeface="+mj-lt"/>
              <a:buAutoNum type="arabicPeriod"/>
            </a:pPr>
            <a:r>
              <a:rPr lang="en-US" sz="1200" b="0" i="0" u="none" strike="noStrike" kern="1200" baseline="0" dirty="0">
                <a:solidFill>
                  <a:schemeClr val="tx1"/>
                </a:solidFill>
                <a:latin typeface="+mn-lt"/>
                <a:ea typeface="+mn-ea"/>
                <a:cs typeface="+mn-cs"/>
              </a:rPr>
              <a:t>Nova Scotia Pharmacare Formulary April 2018. Accessed April 27, 2018. https://novascotia.ca/dhw/pharmacare/documents/formulary.pdf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Newfoundland Labrador Health and Community Services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NLPDP Drug Product Database.</a:t>
            </a:r>
            <a:r>
              <a:rPr lang="en-US" sz="1200" b="0" i="0"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Accessed April 27,2018. http://www.health.gov.nl.ca/health/prescription/newformulary.asp</a:t>
            </a:r>
          </a:p>
          <a:p>
            <a:pPr marL="228600" indent="-228600">
              <a:buFont typeface="+mj-lt"/>
              <a:buAutoNum type="arabicPeriod"/>
            </a:pPr>
            <a:r>
              <a:rPr lang="en-US" b="0" i="0" dirty="0"/>
              <a:t>New Brunswick Drug Plans Formulary. </a:t>
            </a:r>
            <a:r>
              <a:rPr lang="en-US" sz="1200" b="0" i="0" u="none" strike="noStrike" kern="1200" baseline="0" dirty="0">
                <a:solidFill>
                  <a:schemeClr val="tx1"/>
                </a:solidFill>
                <a:latin typeface="+mn-lt"/>
                <a:ea typeface="+mn-ea"/>
                <a:cs typeface="+mn-cs"/>
              </a:rPr>
              <a:t>Accessed April 27, 2018. http://www2.gnb.ca/content/dam/gnb/Departments/h-s/pdf/en/NBDrugPlan/NewBrunswickDrugPlansFormulary.pdf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PEI Pharmacare Formulary.</a:t>
            </a:r>
            <a:r>
              <a:rPr lang="en-US" sz="1200" b="0" i="0" kern="1200" baseline="0" dirty="0">
                <a:solidFill>
                  <a:schemeClr val="tx1"/>
                </a:solidFill>
                <a:effectLst/>
                <a:latin typeface="+mn-lt"/>
                <a:ea typeface="+mn-ea"/>
                <a:cs typeface="+mn-cs"/>
              </a:rPr>
              <a:t> Accessed April 27, 2018. </a:t>
            </a:r>
            <a:r>
              <a:rPr lang="en-US" sz="1200" b="0" i="0" u="none" strike="noStrike" kern="1200" baseline="0" dirty="0">
                <a:solidFill>
                  <a:schemeClr val="tx1"/>
                </a:solidFill>
                <a:latin typeface="+mn-lt"/>
                <a:ea typeface="+mn-ea"/>
                <a:cs typeface="+mn-cs"/>
              </a:rPr>
              <a:t>https://www.princeedwardisland.ca/sites/default/files/publications/pei_pharmacare_formulary.pdf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Alberta Health and Wellness. Updates to the Alberta Health and Wellness Drug Benefit List, February 1, 2016. Accessed February 26, 2016. http://www.ab.bluecross.ca/dbl/pdfs/dbl_oct.pdf.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Ministry of Health Services. Confirmation of Prolia (denosumab) as eligible Limited Coverage benefit under British Columbia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 program [Letter]. December 23, 2011.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Saskatchewan Formulary Bulletin #168, January 1, 2018. Accessed February 7, 2018. http://formulary.drugplan.ehealthsask.ca/Bulletins/ Bulletin168Jan2018.pdf.</a:t>
            </a:r>
          </a:p>
          <a:p>
            <a:pPr marL="228600" indent="-228600">
              <a:buFont typeface="+mj-lt"/>
              <a:buAutoNum type="arabicPeriod"/>
            </a:pPr>
            <a:r>
              <a:rPr lang="en-US" sz="1200" b="0" i="0" u="none" strike="noStrike" kern="1200" baseline="0" dirty="0">
                <a:solidFill>
                  <a:schemeClr val="tx1"/>
                </a:solidFill>
                <a:latin typeface="+mn-lt"/>
                <a:ea typeface="+mn-ea"/>
                <a:cs typeface="+mn-cs"/>
              </a:rPr>
              <a:t>New Brunswick Drug Plans Formulary Bulletin #965, January 22, 2018. Accessed February 7, 2018. http://www2.gnb.ca/content/dam/gnb/Departments/h-s/pdf/en/NBDrugPlan/FormularyUpdates/NBDrugPlansBulletin965.pdf.</a:t>
            </a:r>
          </a:p>
          <a:p>
            <a:pPr marL="228600" indent="-228600">
              <a:buFont typeface="+mj-lt"/>
              <a:buAutoNum type="arabicPeriod"/>
            </a:pPr>
            <a:r>
              <a:rPr lang="en-US" sz="1200" b="0" i="0" u="none" strike="noStrike" kern="1200" baseline="0" dirty="0">
                <a:solidFill>
                  <a:schemeClr val="tx1"/>
                </a:solidFill>
                <a:latin typeface="+mn-lt"/>
                <a:ea typeface="+mn-ea"/>
                <a:cs typeface="+mn-cs"/>
              </a:rPr>
              <a:t>Government of Nova Scotia Health and Wellness. Pharmacare Drug Information. Accessed August 18, 2011. http://www.gov.ns.ca/health/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details.asp?din</a:t>
            </a:r>
            <a:r>
              <a:rPr lang="en-US" sz="1200" b="0" i="0" u="none" strike="noStrike" kern="1200" baseline="0" dirty="0">
                <a:solidFill>
                  <a:schemeClr val="tx1"/>
                </a:solidFill>
                <a:latin typeface="+mn-lt"/>
                <a:ea typeface="+mn-ea"/>
                <a:cs typeface="+mn-cs"/>
              </a:rPr>
              <a:t>=02343541&amp;scs=M05BX04&amp;format=</a:t>
            </a:r>
            <a:r>
              <a:rPr lang="en-US" sz="1200" b="0" i="0" u="none" strike="noStrike" kern="1200" baseline="0" dirty="0" err="1">
                <a:solidFill>
                  <a:schemeClr val="tx1"/>
                </a:solidFill>
                <a:latin typeface="+mn-lt"/>
                <a:ea typeface="+mn-ea"/>
                <a:cs typeface="+mn-cs"/>
              </a:rPr>
              <a:t>syringe&amp;searchfie</a:t>
            </a:r>
            <a:r>
              <a:rPr lang="en-US" sz="1200" b="0" i="0" u="none" strike="noStrike" kern="1200" baseline="0" dirty="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Newfoundland and Labrador. Department of Health and Community Services. Special Authorization Drug Products. Accessed August 22, 2011. http://www.health.gov.nl.ca/health/nlpdp/sadsearch.asp.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Health PEI: P.E.I. Pharmacare Formulary. Accessed March 13, 2014. http://www.gov.pe.ca/photos/original/hpei_formulary.pdf.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Prolia Product Monograph. Amgen Canada Inc., February 13, 2018.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538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3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4139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51655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176" lvl="1" indent="-222176">
              <a:spcBef>
                <a:spcPts val="386"/>
              </a:spcBef>
              <a:defRPr/>
            </a:pPr>
            <a:r>
              <a:rPr lang="en-CA" sz="500" b="1" dirty="0"/>
              <a:t>Key Points:</a:t>
            </a:r>
          </a:p>
          <a:p>
            <a:pPr marL="222176" lvl="1" indent="-222176">
              <a:spcBef>
                <a:spcPts val="386"/>
              </a:spcBef>
              <a:buFont typeface="Arial" pitchFamily="34" charset="0"/>
              <a:buChar char="•"/>
              <a:defRPr/>
            </a:pPr>
            <a:r>
              <a:rPr lang="en-CA" sz="500" dirty="0"/>
              <a:t>40% of women on bisphosphonate therapy are also on ≥4 other concomitant medications for other chronic diseases</a:t>
            </a:r>
            <a:r>
              <a:rPr lang="en-CA" sz="500" baseline="30000" dirty="0"/>
              <a:t>1</a:t>
            </a:r>
          </a:p>
          <a:p>
            <a:pPr marL="222176" lvl="1" indent="-222176">
              <a:spcBef>
                <a:spcPts val="386"/>
              </a:spcBef>
              <a:buFont typeface="Arial" pitchFamily="34" charset="0"/>
              <a:buChar char="•"/>
              <a:defRPr/>
            </a:pPr>
            <a:r>
              <a:rPr lang="en-CA" sz="500" dirty="0"/>
              <a:t>Polypharmacy can decrease adherence rates in patients with osteoporosis: </a:t>
            </a:r>
          </a:p>
          <a:p>
            <a:pPr marL="611041" lvl="2" indent="-222176">
              <a:spcBef>
                <a:spcPts val="386"/>
              </a:spcBef>
              <a:buFont typeface="Arial" pitchFamily="34" charset="0"/>
              <a:buChar char="-"/>
              <a:defRPr/>
            </a:pPr>
            <a:r>
              <a:rPr lang="en-US" sz="500" dirty="0">
                <a:ea typeface="ＭＳ Ｐゴシック" pitchFamily="34" charset="-128"/>
              </a:rPr>
              <a:t>Women on several other medications were </a:t>
            </a:r>
            <a:r>
              <a:rPr lang="en-US" sz="500" b="1" dirty="0">
                <a:ea typeface="ＭＳ Ｐゴシック" pitchFamily="34" charset="-128"/>
              </a:rPr>
              <a:t>21% more likely to discontinue </a:t>
            </a:r>
            <a:r>
              <a:rPr lang="en-US" sz="500" dirty="0">
                <a:ea typeface="ＭＳ Ｐゴシック" pitchFamily="34" charset="-128"/>
              </a:rPr>
              <a:t>weekly BPs</a:t>
            </a:r>
            <a:r>
              <a:rPr lang="en-CA" sz="500" baseline="30000" dirty="0">
                <a:ea typeface="ＭＳ Ｐゴシック" pitchFamily="34" charset="-128"/>
              </a:rPr>
              <a:t>2</a:t>
            </a:r>
            <a:endParaRPr lang="en-CA" sz="500" dirty="0">
              <a:ea typeface="ＭＳ Ｐゴシック" pitchFamily="34" charset="-128"/>
            </a:endParaRPr>
          </a:p>
          <a:p>
            <a:pPr>
              <a:buFont typeface="Arial" pitchFamily="34" charset="0"/>
              <a:buNone/>
              <a:defRPr/>
            </a:pPr>
            <a:r>
              <a:rPr lang="en-US" sz="500" b="1" dirty="0"/>
              <a:t>Background from </a:t>
            </a:r>
            <a:r>
              <a:rPr lang="en-US" sz="500" dirty="0"/>
              <a:t>Gold DT, et al.</a:t>
            </a:r>
            <a:r>
              <a:rPr lang="en-US" sz="500" baseline="30000" dirty="0"/>
              <a:t>1</a:t>
            </a:r>
            <a:r>
              <a:rPr lang="en-US" sz="500" dirty="0"/>
              <a:t>:</a:t>
            </a:r>
            <a:endParaRPr lang="en-US" sz="500" baseline="30000" dirty="0"/>
          </a:p>
          <a:p>
            <a:pPr>
              <a:buFont typeface="Arial" pitchFamily="34" charset="0"/>
              <a:buChar char="•"/>
              <a:defRPr/>
            </a:pPr>
            <a:r>
              <a:rPr lang="en-US" sz="500" b="1" dirty="0"/>
              <a:t> </a:t>
            </a:r>
            <a:r>
              <a:rPr lang="en-US" sz="500" dirty="0"/>
              <a:t>Purpose of study was to identify concurrent prescription medication use (number and type) among women receiving daily or weekly oral bisphosphonate therapy</a:t>
            </a:r>
            <a:endParaRPr lang="en-US" sz="500" b="1" dirty="0"/>
          </a:p>
          <a:p>
            <a:pPr>
              <a:buFont typeface="Arial" pitchFamily="34" charset="0"/>
              <a:buChar char="•"/>
              <a:defRPr/>
            </a:pPr>
            <a:r>
              <a:rPr lang="en-US" sz="500" b="1" dirty="0"/>
              <a:t> </a:t>
            </a:r>
            <a:r>
              <a:rPr lang="en-US" sz="500" dirty="0"/>
              <a:t>Methods: </a:t>
            </a:r>
          </a:p>
          <a:p>
            <a:pPr lvl="1">
              <a:buFont typeface="Arial" pitchFamily="34" charset="0"/>
              <a:buChar char="-"/>
              <a:defRPr/>
            </a:pPr>
            <a:r>
              <a:rPr lang="en-US" sz="500" dirty="0"/>
              <a:t>This analysis collected patient prescription data from November 1999 to June 2004 from a US patient claims database accessed through Wolters Kluwer Health (formerly NDC Health)</a:t>
            </a:r>
          </a:p>
          <a:p>
            <a:pPr lvl="1">
              <a:buFont typeface="Arial" pitchFamily="34" charset="0"/>
              <a:buChar char="-"/>
              <a:defRPr/>
            </a:pPr>
            <a:r>
              <a:rPr lang="en-US" sz="500" dirty="0"/>
              <a:t>Patients: women aged &gt;or=50 years who were receiving daily or weekly oral bisphosphonate medication during the study months </a:t>
            </a:r>
          </a:p>
          <a:p>
            <a:pPr lvl="1">
              <a:buFont typeface="Arial" pitchFamily="34" charset="0"/>
              <a:buChar char="-"/>
              <a:defRPr/>
            </a:pPr>
            <a:r>
              <a:rPr lang="en-US" sz="500" dirty="0"/>
              <a:t>Concomitant medications were defined based on &gt;or=14 days of prescription supply in the same month as bisphosphonate therapy </a:t>
            </a:r>
          </a:p>
          <a:p>
            <a:pPr lvl="1">
              <a:buFont typeface="Arial" pitchFamily="34" charset="0"/>
              <a:buChar char="-"/>
              <a:defRPr/>
            </a:pPr>
            <a:r>
              <a:rPr lang="en-US" sz="500" dirty="0"/>
              <a:t>Data were examined to determine the frequency with which certain drugs and drug classes were prescribed concomitantly with bisphosphonates </a:t>
            </a:r>
          </a:p>
          <a:p>
            <a:pPr lvl="1">
              <a:buFont typeface="Arial" pitchFamily="34" charset="0"/>
              <a:buChar char="-"/>
              <a:defRPr/>
            </a:pPr>
            <a:r>
              <a:rPr lang="en-US" sz="500" dirty="0"/>
              <a:t>Each study month was treated independently to assess concomitant medication use</a:t>
            </a:r>
          </a:p>
          <a:p>
            <a:pPr>
              <a:buFont typeface="Arial" pitchFamily="34" charset="0"/>
              <a:buChar char="•"/>
              <a:defRPr/>
            </a:pPr>
            <a:r>
              <a:rPr lang="en-US" sz="500" b="1" dirty="0"/>
              <a:t> </a:t>
            </a:r>
            <a:r>
              <a:rPr lang="en-US" sz="500" dirty="0"/>
              <a:t>Main Findings:</a:t>
            </a:r>
          </a:p>
          <a:p>
            <a:pPr lvl="1">
              <a:buFont typeface="Arial" pitchFamily="34" charset="0"/>
              <a:buChar char="-"/>
              <a:defRPr/>
            </a:pPr>
            <a:r>
              <a:rPr lang="en-US" sz="500" dirty="0"/>
              <a:t>16.2%, 12.2%, 8.7%, and 19.1% of BP recipients were prescribed 3, 4, 5, or &gt;or=6 concomitant medications, respectively</a:t>
            </a:r>
          </a:p>
          <a:p>
            <a:pPr lvl="1">
              <a:buFont typeface="Arial" pitchFamily="34" charset="0"/>
              <a:buChar char="-"/>
              <a:defRPr/>
            </a:pPr>
            <a:r>
              <a:rPr lang="en-US" sz="500" dirty="0"/>
              <a:t>Most commonly prescribed concomitant drug classes were cholesterol reducers, diuretics, beta-blockers, calcium channel blockers, synthetic thyroid hormones, angiotensin-converting enzyme inhibitors, systemic analgesics/anti-inflammatory drugs, and antispasmodics/antisecretory drugs</a:t>
            </a:r>
          </a:p>
          <a:p>
            <a:pPr lvl="1">
              <a:buFont typeface="Arial" pitchFamily="34" charset="0"/>
              <a:buChar char="-"/>
              <a:defRPr/>
            </a:pPr>
            <a:r>
              <a:rPr lang="en-US" sz="500" dirty="0"/>
              <a:t>From July 2001 until the end of the study, the number of concomitant medications was higher for women receiving daily bisphosphonates than for those receiving weekly BPs, 4.16 versus 3.77 as of June 2004 </a:t>
            </a:r>
          </a:p>
          <a:p>
            <a:pPr lvl="1">
              <a:buFont typeface="Arial" pitchFamily="34" charset="0"/>
              <a:buChar char="-"/>
              <a:defRPr/>
            </a:pPr>
            <a:r>
              <a:rPr lang="en-US" sz="500" dirty="0"/>
              <a:t>The mean number of concomitant medications prescribed increased with age: in the aged 50 to 64 years cohort, the aged 65 to 74 years cohort, and the aged &gt;or=75 years cohort, the mean number of concomitant medications was 3.09, 3.62, and 3.97, respectively, as of June 2004</a:t>
            </a:r>
          </a:p>
          <a:p>
            <a:pPr>
              <a:buFont typeface="Arial" pitchFamily="34" charset="0"/>
              <a:buChar char="•"/>
              <a:defRPr/>
            </a:pPr>
            <a:r>
              <a:rPr lang="en-US" sz="500" b="1" dirty="0"/>
              <a:t> </a:t>
            </a:r>
            <a:r>
              <a:rPr lang="en-US" sz="500" dirty="0"/>
              <a:t>Conclusion: </a:t>
            </a:r>
          </a:p>
          <a:p>
            <a:pPr lvl="1">
              <a:buFont typeface="Arial" pitchFamily="34" charset="0"/>
              <a:buChar char="-"/>
              <a:defRPr/>
            </a:pPr>
            <a:r>
              <a:rPr lang="en-US" sz="500" dirty="0"/>
              <a:t>This analysis suggests that women prescribed BPs have a high medication burden, with the majority of patients (56%) taking &gt;or=3 concomitant prescription medications</a:t>
            </a:r>
          </a:p>
          <a:p>
            <a:pPr>
              <a:defRPr/>
            </a:pPr>
            <a:r>
              <a:rPr lang="en-US" sz="500" b="1" dirty="0"/>
              <a:t>Background from Lo JC, et al.</a:t>
            </a:r>
            <a:r>
              <a:rPr lang="en-US" sz="500" b="1" baseline="30000" dirty="0"/>
              <a:t>2</a:t>
            </a:r>
            <a:r>
              <a:rPr lang="en-US" sz="500" b="1" dirty="0"/>
              <a:t>:</a:t>
            </a:r>
          </a:p>
          <a:p>
            <a:pPr>
              <a:buFont typeface="Arial" pitchFamily="34" charset="0"/>
              <a:buChar char="•"/>
              <a:defRPr/>
            </a:pPr>
            <a:r>
              <a:rPr lang="en-US" sz="500" b="1" dirty="0"/>
              <a:t> </a:t>
            </a:r>
            <a:r>
              <a:rPr lang="en-US" sz="500" dirty="0"/>
              <a:t>Purpose of study: </a:t>
            </a:r>
          </a:p>
          <a:p>
            <a:pPr lvl="1">
              <a:buFont typeface="Arial" pitchFamily="34" charset="0"/>
              <a:buChar char="-"/>
              <a:defRPr/>
            </a:pPr>
            <a:r>
              <a:rPr lang="en-US" sz="500" dirty="0"/>
              <a:t>Determine patient persistence with weekly alendronate (defined as continuous use, allowing for a refill gap of 60 days), predictors of discontinuation, and subsequent osteoporosis therapy </a:t>
            </a:r>
          </a:p>
          <a:p>
            <a:pPr lvl="1">
              <a:buFont typeface="Arial" pitchFamily="34" charset="0"/>
              <a:buChar char="-"/>
              <a:defRPr/>
            </a:pPr>
            <a:r>
              <a:rPr lang="en-US" sz="500" dirty="0"/>
              <a:t>Examine the effect of varying the refill gap from 30 to 120 days on the discontinuation rate</a:t>
            </a:r>
            <a:endParaRPr lang="en-US" sz="500" b="1" dirty="0"/>
          </a:p>
          <a:p>
            <a:pPr>
              <a:buFont typeface="Arial" pitchFamily="34" charset="0"/>
              <a:buChar char="•"/>
              <a:defRPr/>
            </a:pPr>
            <a:r>
              <a:rPr lang="en-US" sz="500" dirty="0"/>
              <a:t> Methods: </a:t>
            </a:r>
          </a:p>
          <a:p>
            <a:pPr lvl="1">
              <a:buFont typeface="Arial" pitchFamily="34" charset="0"/>
              <a:buChar char="-"/>
              <a:defRPr/>
            </a:pPr>
            <a:r>
              <a:rPr lang="en-US" sz="500" dirty="0"/>
              <a:t>This analysis was a retrospective cohort study</a:t>
            </a:r>
          </a:p>
          <a:p>
            <a:pPr lvl="1">
              <a:buFont typeface="Arial" pitchFamily="34" charset="0"/>
              <a:buChar char="-"/>
              <a:defRPr/>
            </a:pPr>
            <a:r>
              <a:rPr lang="en-US" sz="500" dirty="0"/>
              <a:t>Patients: women aged ≥ 45 years (n=13,455 women; age 68.8+/-10.4 years) from an integrated health care delivery system (Kaiser Permanente of Northern California) who initiated weekly oral alendronate therapy between 2002 and 2003</a:t>
            </a:r>
          </a:p>
          <a:p>
            <a:pPr>
              <a:buFont typeface="Arial" pitchFamily="34" charset="0"/>
              <a:buChar char="•"/>
              <a:defRPr/>
            </a:pPr>
            <a:r>
              <a:rPr lang="en-US" sz="500" b="1" dirty="0"/>
              <a:t> </a:t>
            </a:r>
            <a:r>
              <a:rPr lang="en-US" sz="500" dirty="0"/>
              <a:t>Main Findings:</a:t>
            </a:r>
          </a:p>
          <a:p>
            <a:pPr lvl="1">
              <a:buFont typeface="Arial" pitchFamily="34" charset="0"/>
              <a:buChar char="-"/>
              <a:defRPr/>
            </a:pPr>
            <a:r>
              <a:rPr lang="en-US" sz="500" dirty="0"/>
              <a:t>Using a 60-day refill gap, the 1-year discontinuation rate was 49.6% [95% CI = 48.8-50.4%]</a:t>
            </a:r>
          </a:p>
          <a:p>
            <a:pPr lvl="2">
              <a:buFont typeface="Courier New" pitchFamily="49" charset="0"/>
              <a:buChar char="o"/>
              <a:defRPr/>
            </a:pPr>
            <a:r>
              <a:rPr lang="en-US" sz="500" dirty="0"/>
              <a:t>The rate increased to 58.0% (CI = 57.2-58.8%) with a 30-day gap </a:t>
            </a:r>
          </a:p>
          <a:p>
            <a:pPr lvl="2">
              <a:buFont typeface="Courier New" pitchFamily="49" charset="0"/>
              <a:buChar char="o"/>
              <a:defRPr/>
            </a:pPr>
            <a:r>
              <a:rPr lang="en-US" sz="500" dirty="0"/>
              <a:t>The rate decreased to 42.2% (CI = 41.1-43.0%) with a 120-day gap</a:t>
            </a:r>
          </a:p>
          <a:p>
            <a:pPr lvl="1">
              <a:buFont typeface="Arial" pitchFamily="34" charset="0"/>
              <a:buChar char="-"/>
              <a:defRPr/>
            </a:pPr>
            <a:r>
              <a:rPr lang="en-US" sz="500" dirty="0"/>
              <a:t>Among those who discontinued therapy, ~ one-third restarted alendronate or another osteoporosis drug within 6 months </a:t>
            </a:r>
          </a:p>
          <a:p>
            <a:pPr lvl="1">
              <a:buFont typeface="Arial" pitchFamily="34" charset="0"/>
              <a:buChar char="-"/>
              <a:defRPr/>
            </a:pPr>
            <a:r>
              <a:rPr lang="en-US" sz="500" dirty="0"/>
              <a:t>Baseline factors associated with alendronate discontinuation included prior bone mineral density testing [adjusted odds ratio (OR) 0.64, CI 0.60-0.69], prior postmenopausal hormone therapy (OR 0.78, CI 0.73-0.84), prior high-dose oral glucocorticoid therapy (OR 1.26, CI 1.05-1.51), prior gastrointestinal diagnoses (OR 1.21, CI 1.09-1.36), and high number of therapeutic classes of prescriptions filled in the prior year (OR 1.21, CI 1.10-1.32), although the final model had limited explanatory power</a:t>
            </a:r>
          </a:p>
          <a:p>
            <a:pPr>
              <a:buFont typeface="Arial" pitchFamily="34" charset="0"/>
              <a:buChar char="•"/>
              <a:defRPr/>
            </a:pPr>
            <a:r>
              <a:rPr lang="en-US" sz="500" dirty="0"/>
              <a:t> Conclusion: </a:t>
            </a:r>
          </a:p>
          <a:p>
            <a:pPr lvl="1">
              <a:buFont typeface="Arial" pitchFamily="34" charset="0"/>
              <a:buChar char="-"/>
              <a:defRPr/>
            </a:pPr>
            <a:r>
              <a:rPr lang="en-US" sz="500" dirty="0"/>
              <a:t>Discontinuation rates are high within 1 year after treatment initiation, although a subset of women appears to restart bisphosphonate or other osteoporosis therapy</a:t>
            </a:r>
          </a:p>
          <a:p>
            <a:pPr lvl="1">
              <a:buFont typeface="Arial" pitchFamily="34" charset="0"/>
              <a:buChar char="-"/>
              <a:defRPr/>
            </a:pPr>
            <a:r>
              <a:rPr lang="en-US" sz="500" dirty="0"/>
              <a:t>Because intermittent use and/or poor adherence is common, discontinuation rates based on data from administrative databases are sensitive to the refill gap length</a:t>
            </a:r>
          </a:p>
          <a:p>
            <a:pPr lvl="1">
              <a:buFont typeface="Arial" pitchFamily="34" charset="0"/>
              <a:buChar char="-"/>
              <a:defRPr/>
            </a:pPr>
            <a:r>
              <a:rPr lang="en-US" sz="500" dirty="0"/>
              <a:t>No clinical factors were identified as highly predictive of discontinuation</a:t>
            </a:r>
            <a:endParaRPr lang="en-US" sz="500" b="1" dirty="0"/>
          </a:p>
          <a:p>
            <a:pPr>
              <a:defRPr/>
            </a:pPr>
            <a:endParaRPr lang="en-US" sz="500" b="1" dirty="0"/>
          </a:p>
          <a:p>
            <a:pPr>
              <a:defRPr/>
            </a:pPr>
            <a:r>
              <a:rPr lang="en-US" sz="500" b="1" dirty="0"/>
              <a:t>References:</a:t>
            </a:r>
          </a:p>
          <a:p>
            <a:pPr marL="222208" indent="-222208">
              <a:buFontTx/>
              <a:buAutoNum type="arabicPeriod"/>
              <a:defRPr/>
            </a:pPr>
            <a:r>
              <a:rPr lang="en-US" sz="500" dirty="0"/>
              <a:t>Gold DT, </a:t>
            </a:r>
            <a:r>
              <a:rPr lang="en-US" sz="500" dirty="0" err="1"/>
              <a:t>Bonnick</a:t>
            </a:r>
            <a:r>
              <a:rPr lang="en-US" sz="500" dirty="0"/>
              <a:t> SL, </a:t>
            </a:r>
            <a:r>
              <a:rPr lang="en-US" sz="500" dirty="0" err="1"/>
              <a:t>Amonkar</a:t>
            </a:r>
            <a:r>
              <a:rPr lang="en-US" sz="500" dirty="0"/>
              <a:t> MM, et al. Descriptive analysis of concomitant prescription medication patterns from 1999 to 2004 among US women receiving daily or weekly oral bisphosphonate therapy. </a:t>
            </a:r>
            <a:r>
              <a:rPr lang="en-US" sz="500" dirty="0" err="1"/>
              <a:t>Gend</a:t>
            </a:r>
            <a:r>
              <a:rPr lang="en-US" sz="500" dirty="0"/>
              <a:t> Med 2008;5:374-84. </a:t>
            </a:r>
          </a:p>
          <a:p>
            <a:pPr marL="222208" indent="-222208">
              <a:buFontTx/>
              <a:buAutoNum type="arabicPeriod"/>
              <a:defRPr/>
            </a:pPr>
            <a:r>
              <a:rPr lang="en-US" sz="500" dirty="0"/>
              <a:t>Lo JC, Pressman AR, Omar MA, et al.</a:t>
            </a:r>
            <a:r>
              <a:rPr lang="en-US" sz="500" b="1" dirty="0"/>
              <a:t> </a:t>
            </a:r>
            <a:r>
              <a:rPr lang="en-US" sz="500" dirty="0"/>
              <a:t>Persistence with weekly alendronate therapy among postmenopausal women. </a:t>
            </a:r>
            <a:r>
              <a:rPr lang="en-US" sz="500" dirty="0" err="1"/>
              <a:t>Osteoporos</a:t>
            </a:r>
            <a:r>
              <a:rPr lang="en-US" sz="500" dirty="0"/>
              <a:t> Int 2006;17:922-928.</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81383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176" lvl="1" indent="-222176">
              <a:spcBef>
                <a:spcPts val="386"/>
              </a:spcBef>
              <a:defRPr/>
            </a:pPr>
            <a:r>
              <a:rPr lang="en-CA" sz="800" b="1" dirty="0"/>
              <a:t>Key Points:</a:t>
            </a:r>
          </a:p>
          <a:p>
            <a:pPr marL="222176" lvl="1" indent="-222176">
              <a:spcBef>
                <a:spcPts val="386"/>
              </a:spcBef>
              <a:buFont typeface="Arial" pitchFamily="34" charset="0"/>
              <a:buChar char="•"/>
              <a:defRPr/>
            </a:pPr>
            <a:r>
              <a:rPr lang="en-CA" sz="800" dirty="0"/>
              <a:t>40% of women on bisphosphonate therapy are also on ≥4 other concomitant medications for other chronic diseases</a:t>
            </a:r>
            <a:r>
              <a:rPr lang="en-CA" sz="800" baseline="30000" dirty="0"/>
              <a:t>1</a:t>
            </a:r>
          </a:p>
          <a:p>
            <a:pPr marL="222176" lvl="1" indent="-222176">
              <a:spcBef>
                <a:spcPts val="386"/>
              </a:spcBef>
              <a:buFont typeface="Arial" pitchFamily="34" charset="0"/>
              <a:buChar char="•"/>
              <a:defRPr/>
            </a:pPr>
            <a:r>
              <a:rPr lang="en-CA" sz="800" dirty="0"/>
              <a:t>Polypharmacy can decrease adherence rates in patients with osteoporosis: </a:t>
            </a:r>
          </a:p>
          <a:p>
            <a:pPr marL="611041" lvl="2" indent="-222176">
              <a:spcBef>
                <a:spcPts val="386"/>
              </a:spcBef>
              <a:buFont typeface="Arial" pitchFamily="34" charset="0"/>
              <a:buChar char="-"/>
              <a:defRPr/>
            </a:pPr>
            <a:r>
              <a:rPr lang="en-US" sz="800" dirty="0">
                <a:ea typeface="ＭＳ Ｐゴシック" pitchFamily="34" charset="-128"/>
              </a:rPr>
              <a:t>Women on several other medications were </a:t>
            </a:r>
            <a:r>
              <a:rPr lang="en-US" sz="800" b="1" dirty="0">
                <a:ea typeface="ＭＳ Ｐゴシック" pitchFamily="34" charset="-128"/>
              </a:rPr>
              <a:t>21% more likely to discontinue </a:t>
            </a:r>
            <a:r>
              <a:rPr lang="en-US" sz="800" dirty="0">
                <a:ea typeface="ＭＳ Ｐゴシック" pitchFamily="34" charset="-128"/>
              </a:rPr>
              <a:t>weekly BPs</a:t>
            </a:r>
            <a:r>
              <a:rPr lang="en-CA" sz="800" baseline="30000" dirty="0">
                <a:ea typeface="ＭＳ Ｐゴシック" pitchFamily="34" charset="-128"/>
              </a:rPr>
              <a:t>2</a:t>
            </a:r>
            <a:endParaRPr lang="en-CA" sz="800" dirty="0">
              <a:ea typeface="ＭＳ Ｐゴシック" pitchFamily="34" charset="-128"/>
            </a:endParaRPr>
          </a:p>
          <a:p>
            <a:pPr>
              <a:buFont typeface="Arial" pitchFamily="34" charset="0"/>
              <a:buNone/>
              <a:defRPr/>
            </a:pPr>
            <a:r>
              <a:rPr lang="en-US" sz="800" b="1" dirty="0"/>
              <a:t>Background from </a:t>
            </a:r>
            <a:r>
              <a:rPr lang="en-US" sz="800" dirty="0"/>
              <a:t>Gold DT, et al.</a:t>
            </a:r>
            <a:r>
              <a:rPr lang="en-US" sz="800" baseline="30000" dirty="0"/>
              <a:t>1</a:t>
            </a:r>
            <a:r>
              <a:rPr lang="en-US" sz="800" dirty="0"/>
              <a:t>:</a:t>
            </a:r>
            <a:endParaRPr lang="en-US" sz="800" baseline="30000" dirty="0"/>
          </a:p>
          <a:p>
            <a:pPr>
              <a:buFont typeface="Arial" pitchFamily="34" charset="0"/>
              <a:buChar char="•"/>
              <a:defRPr/>
            </a:pPr>
            <a:r>
              <a:rPr lang="en-US" sz="800" b="1" dirty="0"/>
              <a:t> </a:t>
            </a:r>
            <a:r>
              <a:rPr lang="en-US" sz="800" dirty="0"/>
              <a:t>Purpose of study was to identify concurrent prescription medication use (number and type) among women receiving daily or weekly oral bisphosphonate therapy</a:t>
            </a:r>
            <a:endParaRPr lang="en-US" sz="800" b="1" dirty="0"/>
          </a:p>
          <a:p>
            <a:pPr>
              <a:buFont typeface="Arial" pitchFamily="34" charset="0"/>
              <a:buChar char="•"/>
              <a:defRPr/>
            </a:pPr>
            <a:r>
              <a:rPr lang="en-US" sz="800" b="1" dirty="0"/>
              <a:t> </a:t>
            </a:r>
            <a:r>
              <a:rPr lang="en-US" sz="800" dirty="0"/>
              <a:t>Methods: </a:t>
            </a:r>
          </a:p>
          <a:p>
            <a:pPr lvl="1">
              <a:buFont typeface="Arial" pitchFamily="34" charset="0"/>
              <a:buChar char="-"/>
              <a:defRPr/>
            </a:pPr>
            <a:r>
              <a:rPr lang="en-US" sz="800" dirty="0"/>
              <a:t>This analysis collected patient prescription data from November 1999 to June 2004 from a US patient claims database accessed through Wolters Kluwer Health (formerly NDC Health)</a:t>
            </a:r>
          </a:p>
          <a:p>
            <a:pPr lvl="1">
              <a:buFont typeface="Arial" pitchFamily="34" charset="0"/>
              <a:buChar char="-"/>
              <a:defRPr/>
            </a:pPr>
            <a:r>
              <a:rPr lang="en-US" sz="800" dirty="0"/>
              <a:t>Patients: women aged &gt;or=50 years who were receiving daily or weekly oral bisphosphonate medication during the study months </a:t>
            </a:r>
          </a:p>
          <a:p>
            <a:pPr lvl="1">
              <a:buFont typeface="Arial" pitchFamily="34" charset="0"/>
              <a:buChar char="-"/>
              <a:defRPr/>
            </a:pPr>
            <a:r>
              <a:rPr lang="en-US" sz="800" dirty="0"/>
              <a:t>Concomitant medications were defined based on &gt;or=14 days of prescription supply in the same month as bisphosphonate therapy </a:t>
            </a:r>
          </a:p>
          <a:p>
            <a:pPr lvl="1">
              <a:buFont typeface="Arial" pitchFamily="34" charset="0"/>
              <a:buChar char="-"/>
              <a:defRPr/>
            </a:pPr>
            <a:r>
              <a:rPr lang="en-US" sz="800" dirty="0"/>
              <a:t>Data were examined to determine the frequency with which certain drugs and drug classes were prescribed concomitantly with bisphosphonates </a:t>
            </a:r>
          </a:p>
          <a:p>
            <a:pPr lvl="1">
              <a:buFont typeface="Arial" pitchFamily="34" charset="0"/>
              <a:buChar char="-"/>
              <a:defRPr/>
            </a:pPr>
            <a:r>
              <a:rPr lang="en-US" sz="800" dirty="0"/>
              <a:t>Each study month was treated independently to assess concomitant medication use</a:t>
            </a:r>
          </a:p>
          <a:p>
            <a:pPr>
              <a:buFont typeface="Arial" pitchFamily="34" charset="0"/>
              <a:buChar char="•"/>
              <a:defRPr/>
            </a:pPr>
            <a:r>
              <a:rPr lang="en-US" sz="800" b="1" dirty="0"/>
              <a:t> </a:t>
            </a:r>
            <a:r>
              <a:rPr lang="en-US" sz="800" dirty="0"/>
              <a:t>Main Findings:</a:t>
            </a:r>
          </a:p>
          <a:p>
            <a:pPr lvl="1">
              <a:buFont typeface="Arial" pitchFamily="34" charset="0"/>
              <a:buChar char="-"/>
              <a:defRPr/>
            </a:pPr>
            <a:r>
              <a:rPr lang="en-US" sz="800" dirty="0"/>
              <a:t>16.2%, 12.2%, 8.7%, and 19.1% of BP recipients were prescribed 3, 4, 5, or &gt;or=6 concomitant medications, respectively</a:t>
            </a:r>
          </a:p>
          <a:p>
            <a:pPr lvl="1">
              <a:buFont typeface="Arial" pitchFamily="34" charset="0"/>
              <a:buChar char="-"/>
              <a:defRPr/>
            </a:pPr>
            <a:r>
              <a:rPr lang="en-US" sz="800" dirty="0"/>
              <a:t>Most commonly prescribed concomitant drug classes were cholesterol reducers, diuretics, beta-blockers, calcium channel blockers, synthetic thyroid hormones, angiotensin-converting enzyme inhibitors, systemic analgesics/anti-inflammatory drugs, and antispasmodics/antisecretory drugs</a:t>
            </a:r>
          </a:p>
          <a:p>
            <a:pPr lvl="1">
              <a:buFont typeface="Arial" pitchFamily="34" charset="0"/>
              <a:buChar char="-"/>
              <a:defRPr/>
            </a:pPr>
            <a:r>
              <a:rPr lang="en-US" sz="800" dirty="0"/>
              <a:t>From July 2001 until the end of the study, the number of concomitant medications was higher for women receiving daily bisphosphonates than for those receiving weekly BPs, 4.16 versus 3.77 as of June 2004 </a:t>
            </a:r>
          </a:p>
          <a:p>
            <a:pPr lvl="1">
              <a:buFont typeface="Arial" pitchFamily="34" charset="0"/>
              <a:buChar char="-"/>
              <a:defRPr/>
            </a:pPr>
            <a:r>
              <a:rPr lang="en-US" sz="800" dirty="0"/>
              <a:t>The mean number of concomitant medications prescribed increased with age: in the aged 50 to 64 years cohort, the aged 65 to 74 years cohort, and the aged &gt;or=75 years cohort, the mean number of concomitant medications was 3.09, 3.62, and 3.97, respectively, as of June 2004</a:t>
            </a:r>
          </a:p>
          <a:p>
            <a:pPr>
              <a:buFont typeface="Arial" pitchFamily="34" charset="0"/>
              <a:buChar char="•"/>
              <a:defRPr/>
            </a:pPr>
            <a:r>
              <a:rPr lang="en-US" sz="800" b="1" dirty="0"/>
              <a:t> </a:t>
            </a:r>
            <a:r>
              <a:rPr lang="en-US" sz="800" dirty="0"/>
              <a:t>Conclusion: </a:t>
            </a:r>
          </a:p>
          <a:p>
            <a:pPr lvl="1">
              <a:buFont typeface="Arial" pitchFamily="34" charset="0"/>
              <a:buChar char="-"/>
              <a:defRPr/>
            </a:pPr>
            <a:r>
              <a:rPr lang="en-US" sz="800" dirty="0"/>
              <a:t>This analysis suggests that women prescribed BPs have a high medication burden, with the majority of patients (56%) taking &gt;or=3 concomitant prescription medications</a:t>
            </a:r>
          </a:p>
          <a:p>
            <a:pPr>
              <a:defRPr/>
            </a:pPr>
            <a:r>
              <a:rPr lang="en-US" sz="800" b="1" dirty="0"/>
              <a:t>Background from Lo JC, et al.</a:t>
            </a:r>
            <a:r>
              <a:rPr lang="en-US" sz="800" b="1" baseline="30000" dirty="0"/>
              <a:t>2</a:t>
            </a:r>
            <a:r>
              <a:rPr lang="en-US" sz="800" b="1" dirty="0"/>
              <a:t>:</a:t>
            </a:r>
          </a:p>
          <a:p>
            <a:pPr>
              <a:buFont typeface="Arial" pitchFamily="34" charset="0"/>
              <a:buChar char="•"/>
              <a:defRPr/>
            </a:pPr>
            <a:r>
              <a:rPr lang="en-US" sz="800" b="1" dirty="0"/>
              <a:t> </a:t>
            </a:r>
            <a:r>
              <a:rPr lang="en-US" sz="800" dirty="0"/>
              <a:t>Purpose of study: </a:t>
            </a:r>
          </a:p>
          <a:p>
            <a:pPr lvl="1">
              <a:buFont typeface="Arial" pitchFamily="34" charset="0"/>
              <a:buChar char="-"/>
              <a:defRPr/>
            </a:pPr>
            <a:r>
              <a:rPr lang="en-US" sz="800" dirty="0"/>
              <a:t>Determine patient persistence with weekly alendronate (defined as continuous use, allowing for a refill gap of 60 days), predictors of discontinuation, and subsequent osteoporosis therapy </a:t>
            </a:r>
          </a:p>
          <a:p>
            <a:pPr lvl="1">
              <a:buFont typeface="Arial" pitchFamily="34" charset="0"/>
              <a:buChar char="-"/>
              <a:defRPr/>
            </a:pPr>
            <a:r>
              <a:rPr lang="en-US" sz="800" dirty="0"/>
              <a:t>Examine the effect of varying the refill gap from 30 to 120 days on the discontinuation rate</a:t>
            </a:r>
            <a:endParaRPr lang="en-US" sz="800" b="1" dirty="0"/>
          </a:p>
          <a:p>
            <a:pPr>
              <a:buFont typeface="Arial" pitchFamily="34" charset="0"/>
              <a:buChar char="•"/>
              <a:defRPr/>
            </a:pPr>
            <a:r>
              <a:rPr lang="en-US" sz="800" dirty="0"/>
              <a:t> Methods: </a:t>
            </a:r>
          </a:p>
          <a:p>
            <a:pPr lvl="1">
              <a:buFont typeface="Arial" pitchFamily="34" charset="0"/>
              <a:buChar char="-"/>
              <a:defRPr/>
            </a:pPr>
            <a:r>
              <a:rPr lang="en-US" sz="800" dirty="0"/>
              <a:t>This analysis was a retrospective cohort study</a:t>
            </a:r>
          </a:p>
          <a:p>
            <a:pPr lvl="1">
              <a:buFont typeface="Arial" pitchFamily="34" charset="0"/>
              <a:buChar char="-"/>
              <a:defRPr/>
            </a:pPr>
            <a:r>
              <a:rPr lang="en-US" sz="800" dirty="0"/>
              <a:t>Patients: women aged ≥ 45 years (n=13,455 women; age 68.8+/-10.4 years) from an integrated health care delivery system (Kaiser Permanente of Northern California) who initiated weekly oral alendronate therapy between 2002 and 2003</a:t>
            </a:r>
          </a:p>
          <a:p>
            <a:pPr>
              <a:buFont typeface="Arial" pitchFamily="34" charset="0"/>
              <a:buChar char="•"/>
              <a:defRPr/>
            </a:pPr>
            <a:r>
              <a:rPr lang="en-US" sz="800" b="1" dirty="0"/>
              <a:t> </a:t>
            </a:r>
            <a:r>
              <a:rPr lang="en-US" sz="800" dirty="0"/>
              <a:t>Main Findings:</a:t>
            </a:r>
          </a:p>
          <a:p>
            <a:pPr lvl="1">
              <a:buFont typeface="Arial" pitchFamily="34" charset="0"/>
              <a:buChar char="-"/>
              <a:defRPr/>
            </a:pPr>
            <a:r>
              <a:rPr lang="en-US" sz="800" dirty="0"/>
              <a:t>Using a 60-day refill gap, the 1-year discontinuation rate was 49.6% [95% CI = 48.8-50.4%]</a:t>
            </a:r>
          </a:p>
          <a:p>
            <a:pPr lvl="2">
              <a:buFont typeface="Courier New" pitchFamily="49" charset="0"/>
              <a:buChar char="o"/>
              <a:defRPr/>
            </a:pPr>
            <a:r>
              <a:rPr lang="en-US" sz="800" dirty="0"/>
              <a:t>The rate increased to 58.0% (CI = 57.2-58.8%) with a 30-day gap </a:t>
            </a:r>
          </a:p>
          <a:p>
            <a:pPr lvl="2">
              <a:buFont typeface="Courier New" pitchFamily="49" charset="0"/>
              <a:buChar char="o"/>
              <a:defRPr/>
            </a:pPr>
            <a:r>
              <a:rPr lang="en-US" sz="800" dirty="0"/>
              <a:t>The rate decreased to 42.2% (CI = 41.1-43.0%) with a 120-day gap</a:t>
            </a:r>
          </a:p>
          <a:p>
            <a:pPr lvl="1">
              <a:buFont typeface="Arial" pitchFamily="34" charset="0"/>
              <a:buChar char="-"/>
              <a:defRPr/>
            </a:pPr>
            <a:r>
              <a:rPr lang="en-US" sz="800" dirty="0"/>
              <a:t>Among those who discontinued therapy, ~ one-third restarted alendronate or another osteoporosis drug within 6 months </a:t>
            </a:r>
          </a:p>
          <a:p>
            <a:pPr lvl="1">
              <a:buFont typeface="Arial" pitchFamily="34" charset="0"/>
              <a:buChar char="-"/>
              <a:defRPr/>
            </a:pPr>
            <a:r>
              <a:rPr lang="en-US" sz="800" dirty="0"/>
              <a:t>Baseline factors associated with alendronate discontinuation included prior bone mineral density testing [adjusted odds ratio (OR) 0.64, CI 0.60-0.69], prior postmenopausal hormone therapy (OR 0.78, CI 0.73-0.84), prior high-dose oral glucocorticoid therapy (OR 1.26, CI 1.05-1.51), prior gastrointestinal diagnoses (OR 1.21, CI 1.09-1.36), and high number of therapeutic classes of prescriptions filled in the prior year (OR 1.21, CI 1.10-1.32), although the final model had limited explanatory power</a:t>
            </a:r>
          </a:p>
          <a:p>
            <a:pPr>
              <a:buFont typeface="Arial" pitchFamily="34" charset="0"/>
              <a:buChar char="•"/>
              <a:defRPr/>
            </a:pPr>
            <a:r>
              <a:rPr lang="en-US" sz="800" dirty="0"/>
              <a:t> Conclusion: </a:t>
            </a:r>
          </a:p>
          <a:p>
            <a:pPr lvl="1">
              <a:buFont typeface="Arial" pitchFamily="34" charset="0"/>
              <a:buChar char="-"/>
              <a:defRPr/>
            </a:pPr>
            <a:r>
              <a:rPr lang="en-US" sz="800" dirty="0"/>
              <a:t>Discontinuation rates are high within 1 year after treatment initiation, although a subset of women appears to restart bisphosphonate or other osteoporosis therapy</a:t>
            </a:r>
          </a:p>
          <a:p>
            <a:pPr lvl="1">
              <a:buFont typeface="Arial" pitchFamily="34" charset="0"/>
              <a:buChar char="-"/>
              <a:defRPr/>
            </a:pPr>
            <a:r>
              <a:rPr lang="en-US" sz="800" dirty="0"/>
              <a:t>Because intermittent use and/or poor adherence is common, discontinuation rates based on data from administrative databases are sensitive to the refill gap length</a:t>
            </a:r>
          </a:p>
          <a:p>
            <a:pPr lvl="1">
              <a:buFont typeface="Arial" pitchFamily="34" charset="0"/>
              <a:buChar char="-"/>
              <a:defRPr/>
            </a:pPr>
            <a:r>
              <a:rPr lang="en-US" sz="800" dirty="0"/>
              <a:t>No clinical factors were identified as highly predictive of discontinuation</a:t>
            </a:r>
            <a:endParaRPr lang="en-US" sz="800" b="1" dirty="0"/>
          </a:p>
          <a:p>
            <a:pPr>
              <a:defRPr/>
            </a:pPr>
            <a:endParaRPr lang="en-US" sz="800" b="1" dirty="0"/>
          </a:p>
          <a:p>
            <a:pPr>
              <a:defRPr/>
            </a:pPr>
            <a:r>
              <a:rPr lang="en-US" sz="800" b="1" dirty="0"/>
              <a:t>References:</a:t>
            </a:r>
          </a:p>
          <a:p>
            <a:pPr marL="222208" indent="-222208">
              <a:buFontTx/>
              <a:buAutoNum type="arabicPeriod"/>
              <a:defRPr/>
            </a:pPr>
            <a:r>
              <a:rPr lang="en-US" sz="800" dirty="0"/>
              <a:t>Gold DT, </a:t>
            </a:r>
            <a:r>
              <a:rPr lang="en-US" sz="800" dirty="0" err="1"/>
              <a:t>Bonnick</a:t>
            </a:r>
            <a:r>
              <a:rPr lang="en-US" sz="800" dirty="0"/>
              <a:t> SL, </a:t>
            </a:r>
            <a:r>
              <a:rPr lang="en-US" sz="800" dirty="0" err="1"/>
              <a:t>Amonkar</a:t>
            </a:r>
            <a:r>
              <a:rPr lang="en-US" sz="800" dirty="0"/>
              <a:t> MM, et al. Descriptive analysis of concomitant prescription medication patterns from 1999 to 2004 among US women receiving daily or weekly oral bisphosphonate therapy. </a:t>
            </a:r>
            <a:r>
              <a:rPr lang="en-US" sz="800" dirty="0" err="1"/>
              <a:t>Gend</a:t>
            </a:r>
            <a:r>
              <a:rPr lang="en-US" sz="800" dirty="0"/>
              <a:t> Med 2008;5:374-84. </a:t>
            </a:r>
          </a:p>
          <a:p>
            <a:pPr marL="222208" indent="-222208">
              <a:buFontTx/>
              <a:buAutoNum type="arabicPeriod"/>
              <a:defRPr/>
            </a:pPr>
            <a:r>
              <a:rPr lang="en-US" sz="800" dirty="0"/>
              <a:t>Lo JC, Pressman AR, Omar MA, et al.</a:t>
            </a:r>
            <a:r>
              <a:rPr lang="en-US" sz="800" b="1" dirty="0"/>
              <a:t> </a:t>
            </a:r>
            <a:r>
              <a:rPr lang="en-US" sz="800" dirty="0"/>
              <a:t>Persistence with weekly alendronate therapy among postmenopausal women. </a:t>
            </a:r>
            <a:r>
              <a:rPr lang="en-US" sz="800" dirty="0" err="1"/>
              <a:t>Osteoporos</a:t>
            </a:r>
            <a:r>
              <a:rPr lang="en-US" sz="800" dirty="0"/>
              <a:t> Int 2006;17:922-928.</a:t>
            </a:r>
          </a:p>
          <a:p>
            <a:pPr>
              <a:defRPr/>
            </a:pPr>
            <a:endParaRPr lang="en-US" sz="800"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39286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u="sng" dirty="0">
                <a:hlinkClick r:id="rId3"/>
              </a:rPr>
              <a:t>https://www.cadth.ca/sites/default/files/cdr/pharmacoeconomic/SR0414_ProliaMen_PE_Report.pdf</a:t>
            </a:r>
            <a:r>
              <a:rPr lang="en-CA"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7688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95803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2652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86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26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663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276" indent="-173276">
              <a:spcBef>
                <a:spcPts val="501"/>
              </a:spcBef>
              <a:defRPr/>
            </a:pPr>
            <a:r>
              <a:rPr lang="en-GB" sz="1200" b="1" dirty="0"/>
              <a:t>Key Points:</a:t>
            </a:r>
          </a:p>
          <a:p>
            <a:r>
              <a:rPr lang="en-CA" sz="1200" dirty="0"/>
              <a:t>The checklists are an easy way to assess patient risk for osteoporosis. If a patient answers yes to one of more items in each section they should be fully assessed for fracture risk and presence of osteoporosis.</a:t>
            </a:r>
          </a:p>
          <a:p>
            <a:endParaRPr lang="en-CA" sz="1200" dirty="0"/>
          </a:p>
          <a:p>
            <a:pPr>
              <a:defRPr/>
            </a:pPr>
            <a:r>
              <a:rPr lang="en-CA" sz="1200" b="1" dirty="0"/>
              <a:t>Checklist for Risk of Broken Bones and Osteoporosis</a:t>
            </a:r>
          </a:p>
          <a:p>
            <a:pPr marL="173276" indent="-173276">
              <a:spcBef>
                <a:spcPts val="501"/>
              </a:spcBef>
              <a:defRPr/>
            </a:pPr>
            <a:endParaRPr lang="en-CA" sz="1200" dirty="0"/>
          </a:p>
          <a:p>
            <a:r>
              <a:rPr lang="en-CA" sz="1200" b="1" dirty="0">
                <a:solidFill>
                  <a:schemeClr val="tx1">
                    <a:lumMod val="75000"/>
                    <a:lumOff val="25000"/>
                  </a:schemeClr>
                </a:solidFill>
              </a:rPr>
              <a:t>DEFINITION OF A FRAGILITY FRACTURE:</a:t>
            </a:r>
          </a:p>
          <a:p>
            <a:pPr marL="229371" indent="-229371" defTabSz="936952">
              <a:buFont typeface="Arial" pitchFamily="34" charset="0"/>
              <a:buChar char="•"/>
              <a:defRPr/>
            </a:pPr>
            <a:r>
              <a:rPr lang="en-US" sz="1200" dirty="0"/>
              <a:t>The ROCQ results demonstrated that fragility fractures were often not appropriately recognized and linked to osteoporosis by either patients or their healthcare practitioners</a:t>
            </a:r>
          </a:p>
          <a:p>
            <a:pPr marL="229371" indent="-229371" defTabSz="936952">
              <a:buFont typeface="Arial" pitchFamily="34" charset="0"/>
              <a:buChar char="•"/>
              <a:defRPr/>
            </a:pPr>
            <a:r>
              <a:rPr lang="en-US" sz="1200" dirty="0"/>
              <a:t>It is important to fully understand the definition of the fragility fracture</a:t>
            </a:r>
          </a:p>
          <a:p>
            <a:pPr marL="229371" indent="-229371" defTabSz="936952">
              <a:defRPr/>
            </a:pPr>
            <a:endParaRPr lang="en-US" sz="1200" dirty="0"/>
          </a:p>
          <a:p>
            <a:pPr marL="229371" indent="-229371" defTabSz="936952">
              <a:defRPr/>
            </a:pPr>
            <a:r>
              <a:rPr lang="en-US" sz="1200" b="1" dirty="0"/>
              <a:t>Get-up</a:t>
            </a:r>
            <a:r>
              <a:rPr lang="en-US" sz="1200" b="1" baseline="0" dirty="0"/>
              <a:t>-and-Go-Test:</a:t>
            </a:r>
          </a:p>
          <a:p>
            <a:pPr marL="229371" indent="-229371" defTabSz="936952">
              <a:defRPr/>
            </a:pPr>
            <a:endParaRPr lang="en-US" sz="1200" dirty="0"/>
          </a:p>
          <a:p>
            <a:pPr marL="229371" indent="-229371"/>
            <a:r>
              <a:rPr lang="en-US" sz="1200" b="1" dirty="0"/>
              <a:t>References:</a:t>
            </a:r>
          </a:p>
          <a:p>
            <a:pPr marL="229371" marR="0" lvl="0" indent="-229371" algn="l" defTabSz="457200" rtl="0" eaLnBrk="1" fontAlgn="auto" latinLnBrk="0" hangingPunct="1">
              <a:lnSpc>
                <a:spcPct val="100000"/>
              </a:lnSpc>
              <a:spcBef>
                <a:spcPts val="0"/>
              </a:spcBef>
              <a:spcAft>
                <a:spcPts val="0"/>
              </a:spcAft>
              <a:buClrTx/>
              <a:buSzTx/>
              <a:buFontTx/>
              <a:buNone/>
              <a:tabLst/>
              <a:defRPr/>
            </a:pPr>
            <a:r>
              <a:rPr lang="en-CA" sz="1200" dirty="0"/>
              <a:t>1. Osteoporosis Canada 2016. Checklist for Risk of Broken Bones and Osteoporosis. Accessed July 8</a:t>
            </a:r>
            <a:r>
              <a:rPr lang="en-CA" sz="1200" baseline="30000" dirty="0"/>
              <a:t>th</a:t>
            </a:r>
            <a:r>
              <a:rPr lang="en-CA" sz="1200" dirty="0"/>
              <a:t> 2016. </a:t>
            </a:r>
            <a:r>
              <a:rPr lang="en-CA" sz="1200" dirty="0">
                <a:hlinkClick r:id="rId3"/>
              </a:rPr>
              <a:t>http://www.osteoporosis.ca/osteoporosis-and-you/diagnosis/risk-factors/</a:t>
            </a:r>
            <a:r>
              <a:rPr lang="en-CA" sz="1200" dirty="0"/>
              <a:t> </a:t>
            </a:r>
            <a:endParaRPr lang="en-US" sz="1200" dirty="0"/>
          </a:p>
          <a:p>
            <a:pPr marL="229371" indent="-229371"/>
            <a:r>
              <a:rPr lang="en-US" sz="1200" dirty="0"/>
              <a:t>2. Bessette L, et al. Recognizing osteoporosis and its consequences in Quebec (ROCQ): Background, rationale, and methods of an anti-fracture patient health-management </a:t>
            </a:r>
            <a:r>
              <a:rPr lang="en-US" sz="1200" dirty="0" err="1"/>
              <a:t>programme</a:t>
            </a:r>
            <a:r>
              <a:rPr lang="en-US" sz="1200" dirty="0"/>
              <a:t>. </a:t>
            </a:r>
            <a:r>
              <a:rPr lang="en-US" sz="1200" dirty="0" err="1"/>
              <a:t>Contemp</a:t>
            </a:r>
            <a:r>
              <a:rPr lang="en-US" sz="1200" dirty="0"/>
              <a:t> Clin Trials 2008; 29:194-210.</a:t>
            </a:r>
          </a:p>
          <a:p>
            <a:pPr marL="229371" indent="-229371"/>
            <a:r>
              <a:rPr lang="en-US" sz="1200" dirty="0"/>
              <a:t>3. Brown JP, et al. Validation of a clinical definition of fragility fracture. </a:t>
            </a:r>
            <a:r>
              <a:rPr lang="en-CA" sz="1200" dirty="0"/>
              <a:t>J Bone Miner Res. 2007;23(Suppl 1):M350.</a:t>
            </a:r>
          </a:p>
          <a:p>
            <a:pPr marL="229371" indent="-229371"/>
            <a:endParaRPr lang="en-CA" sz="1200" dirty="0"/>
          </a:p>
          <a:p>
            <a:endParaRPr lang="en-CA" sz="1200" dirty="0"/>
          </a:p>
          <a:p>
            <a:endParaRPr lang="en-CA" sz="1200" dirty="0"/>
          </a:p>
          <a:p>
            <a:pPr marL="173276" indent="-173276">
              <a:spcBef>
                <a:spcPts val="501"/>
              </a:spcBef>
              <a:defRPr/>
            </a:pPr>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32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defTabSz="914400">
              <a:spcBef>
                <a:spcPct val="0"/>
              </a:spcBef>
              <a:buFontTx/>
              <a:buChar char="•"/>
            </a:pPr>
            <a:r>
              <a:rPr lang="en-US" altLang="en-US" sz="1200" dirty="0">
                <a:solidFill>
                  <a:srgbClr val="000000"/>
                </a:solidFill>
                <a:ea typeface="ＭＳ Ｐゴシック" panose="020B0600070205080204" pitchFamily="34" charset="-128"/>
                <a:cs typeface="Arial" panose="020B0604020202020204" pitchFamily="34" charset="0"/>
              </a:rPr>
              <a:t>Wrist fractures are usually the first fragility fracture, with vertebral fractures occurring next</a:t>
            </a:r>
            <a:r>
              <a:rPr lang="en-US" altLang="en-US" sz="1200" b="1" dirty="0">
                <a:solidFill>
                  <a:srgbClr val="000000"/>
                </a:solidFill>
                <a:ea typeface="ＭＳ Ｐゴシック" panose="020B0600070205080204" pitchFamily="34" charset="-128"/>
                <a:cs typeface="Arial" panose="020B0604020202020204" pitchFamily="34" charset="0"/>
              </a:rPr>
              <a:t>. </a:t>
            </a:r>
          </a:p>
          <a:p>
            <a:pPr defTabSz="914400">
              <a:spcBef>
                <a:spcPct val="0"/>
              </a:spcBef>
              <a:buFontTx/>
              <a:buChar char="•"/>
            </a:pPr>
            <a:r>
              <a:rPr lang="en-CA" altLang="en-US" sz="1200" dirty="0">
                <a:ea typeface="ＭＳ Ｐゴシック" panose="020B0600070205080204" pitchFamily="34" charset="-128"/>
              </a:rPr>
              <a:t>Preventative Therapy Is Effective and Safe. </a:t>
            </a:r>
          </a:p>
          <a:p>
            <a:pPr defTabSz="914400">
              <a:spcBef>
                <a:spcPct val="0"/>
              </a:spcBef>
            </a:pPr>
            <a:endParaRPr lang="en-US" altLang="en-US" sz="1200" b="1" dirty="0">
              <a:solidFill>
                <a:srgbClr val="000000"/>
              </a:solidFill>
              <a:ea typeface="ＭＳ Ｐゴシック" panose="020B0600070205080204" pitchFamily="34" charset="-128"/>
              <a:cs typeface="Arial" panose="020B0604020202020204" pitchFamily="34" charset="0"/>
            </a:endParaRPr>
          </a:p>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Reference:</a:t>
            </a:r>
          </a:p>
          <a:p>
            <a:pPr defTabSz="914400">
              <a:spcBef>
                <a:spcPct val="0"/>
              </a:spcBef>
            </a:pPr>
            <a:r>
              <a:rPr lang="en-US" altLang="en-US" sz="1200" dirty="0" err="1">
                <a:solidFill>
                  <a:srgbClr val="000000"/>
                </a:solidFill>
                <a:ea typeface="ＭＳ Ｐゴシック" panose="020B0600070205080204" pitchFamily="34" charset="-128"/>
                <a:cs typeface="Arial" panose="020B0604020202020204" pitchFamily="34" charset="0"/>
              </a:rPr>
              <a:t>Kanis</a:t>
            </a:r>
            <a:r>
              <a:rPr lang="en-US" altLang="en-US" sz="1200" dirty="0">
                <a:solidFill>
                  <a:srgbClr val="000000"/>
                </a:solidFill>
                <a:ea typeface="ＭＳ Ｐゴシック" panose="020B0600070205080204" pitchFamily="34" charset="-128"/>
                <a:cs typeface="Arial" panose="020B0604020202020204" pitchFamily="34" charset="0"/>
              </a:rPr>
              <a:t> JA, </a:t>
            </a:r>
            <a:r>
              <a:rPr lang="en-US" altLang="en-US" sz="1200" dirty="0" err="1">
                <a:solidFill>
                  <a:srgbClr val="000000"/>
                </a:solidFill>
                <a:ea typeface="ＭＳ Ｐゴシック" panose="020B0600070205080204" pitchFamily="34" charset="-128"/>
                <a:cs typeface="Arial" panose="020B0604020202020204" pitchFamily="34" charset="0"/>
              </a:rPr>
              <a:t>Johnell</a:t>
            </a:r>
            <a:r>
              <a:rPr lang="en-US" altLang="en-US" sz="1200" dirty="0">
                <a:solidFill>
                  <a:srgbClr val="000000"/>
                </a:solidFill>
                <a:ea typeface="ＭＳ Ｐゴシック" panose="020B0600070205080204" pitchFamily="34" charset="-128"/>
                <a:cs typeface="Arial" panose="020B0604020202020204" pitchFamily="34" charset="0"/>
              </a:rPr>
              <a:t> O. </a:t>
            </a:r>
            <a:r>
              <a:rPr lang="en-CA" altLang="en-US" sz="1200" dirty="0">
                <a:ea typeface="ＭＳ Ｐゴシック" panose="020B0600070205080204" pitchFamily="34" charset="-128"/>
              </a:rPr>
              <a:t>The burden of osteoporosis. J Endocrinol Invest. 1999;22(8):583-8.</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658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US" sz="1100" dirty="0"/>
              <a:t>Decreases in bone volume has a nonlinear effect on bone strength; extremely low bone volumes </a:t>
            </a:r>
            <a:br>
              <a:rPr lang="en-US" sz="1100" dirty="0"/>
            </a:br>
            <a:r>
              <a:rPr lang="en-US" sz="1100" dirty="0"/>
              <a:t>(&lt; 15% bone/volume) leads to a large drop in mechanical strength of the bone.</a:t>
            </a:r>
            <a:r>
              <a:rPr lang="en-US" sz="1100" baseline="30000" dirty="0"/>
              <a:t>1</a:t>
            </a:r>
            <a:endParaRPr lang="en-US" sz="1100" dirty="0"/>
          </a:p>
          <a:p>
            <a:r>
              <a:rPr lang="en-US" sz="1100" dirty="0"/>
              <a:t>Trabecular thickness decreases with aging,</a:t>
            </a:r>
            <a:r>
              <a:rPr lang="en-US" sz="1100" baseline="30000" dirty="0"/>
              <a:t>2</a:t>
            </a:r>
            <a:r>
              <a:rPr lang="en-US" sz="1100" dirty="0"/>
              <a:t> resulting in decreased bone strength (which is proportional to the square of its radius), which ultimately leads to buckling and bending of the trabecular struts.</a:t>
            </a:r>
            <a:r>
              <a:rPr lang="en-US" sz="1100" baseline="30000" dirty="0"/>
              <a:t>1</a:t>
            </a:r>
            <a:endParaRPr lang="en-US" sz="1100" dirty="0"/>
          </a:p>
          <a:p>
            <a:r>
              <a:rPr lang="en-US" sz="1100" dirty="0"/>
              <a:t>Connectivity is significantly impacted with the loss of each cross tie, since each one leaves two trabecular struts unsupported.</a:t>
            </a:r>
            <a:r>
              <a:rPr lang="en-US" sz="1100" baseline="30000" dirty="0"/>
              <a:t>1</a:t>
            </a:r>
            <a:endParaRPr lang="en-US" sz="1100" dirty="0"/>
          </a:p>
          <a:p>
            <a:r>
              <a:rPr lang="en-US" sz="1100" dirty="0"/>
              <a:t>Cortical porosity increases with aging, leading to disproportionately large losses in bone strength.</a:t>
            </a:r>
            <a:r>
              <a:rPr lang="en-US" sz="1100" baseline="30000" dirty="0"/>
              <a:t>1</a:t>
            </a:r>
            <a:endParaRPr lang="en-US" sz="1100" dirty="0"/>
          </a:p>
          <a:p>
            <a:pPr lvl="1"/>
            <a:r>
              <a:rPr lang="en-US" sz="1100" dirty="0"/>
              <a:t>In older adults (&gt; 60 years), the pores increase in size through coalescing to reduce the actual number of pores.</a:t>
            </a:r>
            <a:r>
              <a:rPr lang="en-US" sz="1100" baseline="30000" dirty="0"/>
              <a:t>1</a:t>
            </a:r>
            <a:endParaRPr lang="en-US" sz="1100" dirty="0"/>
          </a:p>
          <a:p>
            <a:r>
              <a:rPr lang="en-US" sz="1100" dirty="0"/>
              <a:t>Microarchitectural changes in the vertebral body have been shown to occur with aging, including decreased bone volume per trabecular volume (BV/TV) and decreased cortical thickness.</a:t>
            </a:r>
            <a:r>
              <a:rPr lang="en-US" sz="1100" baseline="30000" dirty="0"/>
              <a:t>2</a:t>
            </a:r>
            <a:endParaRPr lang="en-US" sz="1100" dirty="0"/>
          </a:p>
          <a:p>
            <a:endParaRPr lang="en-US" sz="1100" dirty="0"/>
          </a:p>
          <a:p>
            <a:pPr marL="221918" indent="-221918">
              <a:buFont typeface="+mj-lt"/>
              <a:buAutoNum type="arabicPeriod"/>
            </a:pPr>
            <a:r>
              <a:rPr lang="en-US" sz="1100" dirty="0"/>
              <a:t>Davison SK, </a:t>
            </a:r>
            <a:r>
              <a:rPr lang="en-US" sz="1100" dirty="0" err="1"/>
              <a:t>Siminoski</a:t>
            </a:r>
            <a:r>
              <a:rPr lang="en-US" sz="1100" dirty="0"/>
              <a:t> K, Adachi JD, et al. Bone strength: the whole is greater than the sum of its parts. </a:t>
            </a:r>
            <a:r>
              <a:rPr lang="en-US" sz="1100" i="1" dirty="0" err="1"/>
              <a:t>Semin</a:t>
            </a:r>
            <a:r>
              <a:rPr lang="en-US" sz="1100" i="1" dirty="0"/>
              <a:t> Arthritis Rheum</a:t>
            </a:r>
            <a:r>
              <a:rPr lang="en-US" sz="1100" dirty="0"/>
              <a:t>. 2006;36:22-31.</a:t>
            </a:r>
          </a:p>
          <a:p>
            <a:pPr marL="221918" indent="-221918">
              <a:buFont typeface="+mj-lt"/>
              <a:buAutoNum type="arabicPeriod"/>
            </a:pPr>
            <a:r>
              <a:rPr lang="en-US" sz="1100" dirty="0" err="1"/>
              <a:t>Mosekilde</a:t>
            </a:r>
            <a:r>
              <a:rPr lang="en-US" sz="1100" dirty="0"/>
              <a:t> L. The effect of modelling and </a:t>
            </a:r>
            <a:r>
              <a:rPr lang="en-US" sz="1100" dirty="0" err="1"/>
              <a:t>remodelling</a:t>
            </a:r>
            <a:r>
              <a:rPr lang="en-US" sz="1100" dirty="0"/>
              <a:t> on human vertebral body architecture. </a:t>
            </a:r>
            <a:r>
              <a:rPr lang="en-US" sz="1100" i="1" dirty="0"/>
              <a:t>Technol Health Care</a:t>
            </a:r>
            <a:r>
              <a:rPr lang="en-US" sz="1100" dirty="0"/>
              <a:t>. 1998;6:287-297.</a:t>
            </a:r>
          </a:p>
          <a:p>
            <a:pPr marL="234651" indent="-234651">
              <a:buFont typeface="+mj-lt"/>
              <a:buAutoNum type="arabicPeriod"/>
            </a:pPr>
            <a:endParaRPr lang="en-US" sz="800"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375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a:buFontTx/>
              <a:buChar char="•"/>
            </a:pPr>
            <a:r>
              <a:rPr lang="da-DK" altLang="fr-FR" sz="1100" dirty="0">
                <a:latin typeface="Times" panose="02020603050405020304" pitchFamily="18" charset="0"/>
              </a:rPr>
              <a:t>Retrospective cohort study of the Manitoba Bone Density Progam.</a:t>
            </a:r>
            <a:endParaRPr lang="en-CA" altLang="fr-FR" sz="1100" dirty="0">
              <a:latin typeface="Times" panose="02020603050405020304" pitchFamily="18" charset="0"/>
            </a:endParaRPr>
          </a:p>
          <a:p>
            <a:pPr>
              <a:buFontTx/>
              <a:buChar char="•"/>
            </a:pPr>
            <a:r>
              <a:rPr lang="en-CA" altLang="fr-FR" sz="1100" dirty="0">
                <a:latin typeface="Times" panose="02020603050405020304" pitchFamily="18" charset="0"/>
              </a:rPr>
              <a:t>This study included 16 505 women aged 50 years or older who had a BMD measurement between May 1998 and October 2002.</a:t>
            </a:r>
          </a:p>
          <a:p>
            <a:pPr>
              <a:buFontTx/>
              <a:buChar char="•"/>
            </a:pPr>
            <a:r>
              <a:rPr lang="en-CA" altLang="fr-FR" sz="1100" dirty="0">
                <a:latin typeface="Times" panose="02020603050405020304" pitchFamily="18" charset="0"/>
              </a:rPr>
              <a:t>Most fractures occurred in women with normal bone mineral density or osteopenia.</a:t>
            </a:r>
          </a:p>
          <a:p>
            <a:pPr>
              <a:buFontTx/>
              <a:buChar char="•"/>
            </a:pPr>
            <a:r>
              <a:rPr lang="en-CA" altLang="fr-FR" sz="1100" dirty="0">
                <a:latin typeface="Times" panose="02020603050405020304" pitchFamily="18" charset="0"/>
              </a:rPr>
              <a:t>The graph illustrates the continuous relationship between higher fracture rate and lower BMD. </a:t>
            </a:r>
          </a:p>
          <a:p>
            <a:pPr>
              <a:buFontTx/>
              <a:buChar char="•"/>
            </a:pPr>
            <a:r>
              <a:rPr lang="en-CA" altLang="fr-FR" sz="1100" dirty="0">
                <a:latin typeface="Times" panose="02020603050405020304" pitchFamily="18" charset="0"/>
              </a:rPr>
              <a:t>As expected, the fracture rates were highest in women with the lowest T-scores.</a:t>
            </a:r>
          </a:p>
          <a:p>
            <a:pPr>
              <a:buFontTx/>
              <a:buChar char="•"/>
            </a:pPr>
            <a:r>
              <a:rPr lang="en-US" altLang="fr-FR" sz="1100" dirty="0">
                <a:latin typeface="Times" panose="02020603050405020304" pitchFamily="18" charset="0"/>
              </a:rPr>
              <a:t>Fractures occurred in 75.5-86.5% of women aged 50-64</a:t>
            </a:r>
            <a:r>
              <a:rPr lang="en-CA" altLang="fr-FR" sz="1100" dirty="0">
                <a:latin typeface="Times" panose="02020603050405020304" pitchFamily="18" charset="0"/>
              </a:rPr>
              <a:t> with T-scores &gt;-2.5.</a:t>
            </a:r>
          </a:p>
          <a:p>
            <a:pPr>
              <a:buFontTx/>
              <a:buChar char="•"/>
            </a:pPr>
            <a:r>
              <a:rPr lang="en-CA" altLang="fr-FR" sz="1100" dirty="0">
                <a:latin typeface="Times" panose="02020603050405020304" pitchFamily="18" charset="0"/>
              </a:rPr>
              <a:t>Fractures occurred in 50.6-59% of women over aged 65 with T-scores &gt;-2.5.</a:t>
            </a:r>
          </a:p>
          <a:p>
            <a:endParaRPr lang="en-CA" altLang="fr-FR" sz="1100" dirty="0">
              <a:latin typeface="Times" panose="02020603050405020304" pitchFamily="18" charset="0"/>
            </a:endParaRPr>
          </a:p>
          <a:p>
            <a:pPr eaLnBrk="1" hangingPunct="1"/>
            <a:r>
              <a:rPr lang="en-GB" altLang="fr-FR" sz="1100" b="1" dirty="0">
                <a:latin typeface="Times" panose="02020603050405020304" pitchFamily="18" charset="0"/>
              </a:rPr>
              <a:t>Reference:</a:t>
            </a:r>
          </a:p>
          <a:p>
            <a:r>
              <a:rPr lang="en-CA" altLang="fr-FR" sz="800" dirty="0">
                <a:latin typeface="Times" panose="02020603050405020304" pitchFamily="18" charset="0"/>
              </a:rPr>
              <a:t>Cranney A, Jamal SA, Tsang JF, et al. Low bone mineral density and fracture burden in postmenopausal women. </a:t>
            </a:r>
            <a:r>
              <a:rPr lang="it-IT" altLang="fr-FR" sz="1100" i="1" dirty="0">
                <a:latin typeface="Times" panose="02020603050405020304" pitchFamily="18" charset="0"/>
              </a:rPr>
              <a:t>CMAJ</a:t>
            </a:r>
            <a:r>
              <a:rPr lang="it-IT" altLang="fr-FR" sz="1100" dirty="0">
                <a:latin typeface="Times" panose="02020603050405020304" pitchFamily="18" charset="0"/>
              </a:rPr>
              <a:t>. 2007; 177: 575-80.</a:t>
            </a:r>
            <a:endParaRPr lang="en-CA" altLang="fr-FR" sz="800" dirty="0">
              <a:latin typeface="Times"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742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275564" indent="-286530" defTabSz="916896">
              <a:lnSpc>
                <a:spcPct val="80000"/>
              </a:lnSpc>
              <a:spcBef>
                <a:spcPct val="0"/>
              </a:spcBef>
              <a:defRPr/>
            </a:pPr>
            <a:r>
              <a:rPr lang="en-US" dirty="0">
                <a:solidFill>
                  <a:srgbClr val="000000"/>
                </a:solidFill>
              </a:rPr>
              <a:t>Indications for measuring Bone Mineral Density (BMD):</a:t>
            </a:r>
          </a:p>
          <a:p>
            <a:pPr marL="275564" indent="-286530" defTabSz="916896">
              <a:lnSpc>
                <a:spcPct val="80000"/>
              </a:lnSpc>
              <a:spcBef>
                <a:spcPct val="0"/>
              </a:spcBef>
              <a:defRPr/>
            </a:pPr>
            <a:endParaRPr lang="en-US" dirty="0">
              <a:solidFill>
                <a:srgbClr val="000000"/>
              </a:solidFill>
            </a:endParaRPr>
          </a:p>
          <a:p>
            <a:pPr marL="275564" indent="-286530" defTabSz="916896">
              <a:lnSpc>
                <a:spcPct val="80000"/>
              </a:lnSpc>
              <a:spcBef>
                <a:spcPct val="0"/>
              </a:spcBef>
              <a:buFont typeface="Arial" pitchFamily="34" charset="0"/>
              <a:buChar char="•"/>
              <a:defRPr/>
            </a:pPr>
            <a:r>
              <a:rPr lang="en-US" dirty="0">
                <a:solidFill>
                  <a:srgbClr val="000000"/>
                </a:solidFill>
              </a:rPr>
              <a:t>Aged </a:t>
            </a:r>
            <a:r>
              <a:rPr lang="en-US" dirty="0">
                <a:solidFill>
                  <a:srgbClr val="000000"/>
                </a:solidFill>
                <a:cs typeface="Times New Roman"/>
              </a:rPr>
              <a:t>≥65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Everyone</a:t>
            </a:r>
          </a:p>
          <a:p>
            <a:pPr marL="744978" lvl="1" indent="-286530" defTabSz="916896">
              <a:lnSpc>
                <a:spcPct val="80000"/>
              </a:lnSpc>
              <a:spcBef>
                <a:spcPct val="0"/>
              </a:spcBef>
              <a:defRPr/>
            </a:pPr>
            <a:endParaRPr lang="en-US" dirty="0">
              <a:solidFill>
                <a:srgbClr val="000000"/>
              </a:solidFill>
              <a:cs typeface="Times New Roman"/>
            </a:endParaRPr>
          </a:p>
          <a:p>
            <a:pPr marL="275564" indent="-286530" defTabSz="916896">
              <a:lnSpc>
                <a:spcPct val="80000"/>
              </a:lnSpc>
              <a:spcBef>
                <a:spcPct val="0"/>
              </a:spcBef>
              <a:buFont typeface="Arial" pitchFamily="34" charset="0"/>
              <a:buChar char="•"/>
              <a:defRPr/>
            </a:pPr>
            <a:r>
              <a:rPr lang="en-US" dirty="0">
                <a:solidFill>
                  <a:srgbClr val="000000"/>
                </a:solidFill>
                <a:cs typeface="Times New Roman"/>
              </a:rPr>
              <a:t>Aged 50-64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Clinical risk factors for fracture (menopausal women, men age 50-64 years)</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Fragility fracture after age 40 </a:t>
            </a:r>
            <a:r>
              <a:rPr lang="en-US" dirty="0" err="1">
                <a:solidFill>
                  <a:srgbClr val="000000"/>
                </a:solidFill>
                <a:cs typeface="Times New Roman"/>
              </a:rPr>
              <a:t>yr</a:t>
            </a:r>
            <a:endParaRPr lang="en-US" dirty="0">
              <a:solidFill>
                <a:srgbClr val="000000"/>
              </a:solidFill>
              <a:cs typeface="Times New Roman"/>
            </a:endParaRP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Prolonged use of glucocorticoids (at least 3 months cumulative therapy in the previous year at a prednisone-equivalent dose ≥7.5mg daily)</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Use of other high-risk medications (</a:t>
            </a:r>
            <a:r>
              <a:rPr lang="en-US" dirty="0" err="1">
                <a:solidFill>
                  <a:srgbClr val="000000"/>
                </a:solidFill>
                <a:cs typeface="Times New Roman"/>
              </a:rPr>
              <a:t>ie</a:t>
            </a:r>
            <a:r>
              <a:rPr lang="en-US" dirty="0">
                <a:solidFill>
                  <a:srgbClr val="000000"/>
                </a:solidFill>
                <a:cs typeface="Times New Roman"/>
              </a:rPr>
              <a:t>. aromatase inhibitors for breast cancer or androgen deprivation therapy for prostate cancer)</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Parental hip fracture</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Vertebral fracture or osteopenia identified on radiography</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Current smoking</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High alcohol intake </a:t>
            </a:r>
            <a:r>
              <a:rPr lang="en-US" dirty="0">
                <a:solidFill>
                  <a:srgbClr val="000000"/>
                </a:solidFill>
              </a:rPr>
              <a:t>(≥3 units/day)</a:t>
            </a:r>
            <a:endParaRPr lang="en-US" dirty="0">
              <a:solidFill>
                <a:srgbClr val="000000"/>
              </a:solidFill>
              <a:cs typeface="Times New Roman"/>
            </a:endParaRP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Low body weight (&lt;60kg) or major weight loss (&gt;10% of body weight at age 25 </a:t>
            </a:r>
            <a:r>
              <a:rPr lang="en-US" dirty="0" err="1">
                <a:solidFill>
                  <a:srgbClr val="000000"/>
                </a:solidFill>
                <a:cs typeface="Times New Roman"/>
              </a:rPr>
              <a:t>yr</a:t>
            </a:r>
            <a:r>
              <a:rPr lang="en-US" dirty="0">
                <a:solidFill>
                  <a:srgbClr val="000000"/>
                </a:solidFill>
                <a:cs typeface="Times New Roman"/>
              </a:rPr>
              <a:t>)</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Rheumatoid arthritis</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Other disorders strongly associated with osteoporosis include: primary hyperparathyroidism, type 1 diabetes, osteogenesis imperfecta, uncontrolled hyperthyroidism, hypogonadism or premature menopause (&lt; 45 years, ), Cushing’s disease, chronic malnutrition or malabsorption, chronic liver disease, COPD and chronic inflammatory conditions (e.g. Inflammatory bowel disease)</a:t>
            </a:r>
          </a:p>
          <a:p>
            <a:pPr marL="1214393" lvl="2" indent="-286530" defTabSz="916896">
              <a:lnSpc>
                <a:spcPct val="80000"/>
              </a:lnSpc>
              <a:spcBef>
                <a:spcPct val="0"/>
              </a:spcBef>
              <a:buFont typeface="Arial" pitchFamily="34" charset="0"/>
              <a:buChar char="•"/>
              <a:defRPr/>
            </a:pPr>
            <a:endParaRPr lang="en-US" dirty="0">
              <a:solidFill>
                <a:srgbClr val="000000"/>
              </a:solidFill>
              <a:cs typeface="Times New Roman"/>
            </a:endParaRPr>
          </a:p>
          <a:p>
            <a:pPr marL="275564" indent="-286530" defTabSz="916896">
              <a:lnSpc>
                <a:spcPct val="80000"/>
              </a:lnSpc>
              <a:spcBef>
                <a:spcPct val="0"/>
              </a:spcBef>
              <a:buFont typeface="Arial" pitchFamily="34" charset="0"/>
              <a:buChar char="•"/>
              <a:defRPr/>
            </a:pPr>
            <a:r>
              <a:rPr lang="en-US" dirty="0">
                <a:solidFill>
                  <a:srgbClr val="000000"/>
                </a:solidFill>
                <a:cs typeface="Times New Roman"/>
              </a:rPr>
              <a:t>Aged &lt;50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Fragility fracture</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Prolonged use of glucocorticoids (at least 3 months cumulative therapy in the previous year at a prednisone-equivalent dose ≥7.5mg daily)</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Use of other high-risk medications (</a:t>
            </a:r>
            <a:r>
              <a:rPr lang="en-US" dirty="0" err="1">
                <a:solidFill>
                  <a:srgbClr val="000000"/>
                </a:solidFill>
                <a:cs typeface="Times New Roman"/>
              </a:rPr>
              <a:t>ie</a:t>
            </a:r>
            <a:r>
              <a:rPr lang="en-US" dirty="0">
                <a:solidFill>
                  <a:srgbClr val="000000"/>
                </a:solidFill>
                <a:cs typeface="Times New Roman"/>
              </a:rPr>
              <a:t>. aromatase inhibitors for breast cancer or androgen deprivation therapy for prostate cancer)</a:t>
            </a:r>
          </a:p>
          <a:p>
            <a:pPr marL="744978" lvl="1" indent="-286530" defTabSz="916896">
              <a:lnSpc>
                <a:spcPct val="80000"/>
              </a:lnSpc>
              <a:spcBef>
                <a:spcPct val="0"/>
              </a:spcBef>
              <a:buFont typeface="Arial" pitchFamily="34" charset="0"/>
              <a:buChar char="•"/>
              <a:defRPr/>
            </a:pPr>
            <a:r>
              <a:rPr lang="en-US" dirty="0">
                <a:solidFill>
                  <a:srgbClr val="000000"/>
                </a:solidFill>
              </a:rPr>
              <a:t>Hypogonadism or premature menopause (age &lt;45 </a:t>
            </a:r>
            <a:r>
              <a:rPr lang="en-US" dirty="0" err="1">
                <a:solidFill>
                  <a:srgbClr val="000000"/>
                </a:solidFill>
              </a:rPr>
              <a:t>yr</a:t>
            </a:r>
            <a:r>
              <a:rPr lang="en-US" dirty="0">
                <a:solidFill>
                  <a:srgbClr val="000000"/>
                </a:solidFill>
              </a:rPr>
              <a:t>)</a:t>
            </a:r>
          </a:p>
          <a:p>
            <a:pPr marL="744978" lvl="1" indent="-286530" defTabSz="916896">
              <a:lnSpc>
                <a:spcPct val="80000"/>
              </a:lnSpc>
              <a:spcBef>
                <a:spcPct val="0"/>
              </a:spcBef>
              <a:buFont typeface="Arial" pitchFamily="34" charset="0"/>
              <a:buChar char="•"/>
              <a:defRPr/>
            </a:pPr>
            <a:r>
              <a:rPr lang="en-US" dirty="0">
                <a:solidFill>
                  <a:srgbClr val="000000"/>
                </a:solidFill>
              </a:rPr>
              <a:t>Malabsorption syndrome</a:t>
            </a:r>
          </a:p>
          <a:p>
            <a:pPr marL="744978" lvl="1" indent="-286530" defTabSz="916896">
              <a:lnSpc>
                <a:spcPct val="80000"/>
              </a:lnSpc>
              <a:spcBef>
                <a:spcPct val="0"/>
              </a:spcBef>
              <a:buFont typeface="Arial" pitchFamily="34" charset="0"/>
              <a:buChar char="•"/>
              <a:defRPr/>
            </a:pPr>
            <a:r>
              <a:rPr lang="en-US" dirty="0">
                <a:solidFill>
                  <a:srgbClr val="000000"/>
                </a:solidFill>
              </a:rPr>
              <a:t>Primary hyperthyroidism</a:t>
            </a:r>
          </a:p>
          <a:p>
            <a:pPr marL="744978" lvl="1" indent="-286530" defTabSz="916896">
              <a:lnSpc>
                <a:spcPct val="80000"/>
              </a:lnSpc>
              <a:spcBef>
                <a:spcPct val="0"/>
              </a:spcBef>
              <a:buFont typeface="Arial" pitchFamily="34" charset="0"/>
              <a:buChar char="•"/>
              <a:defRPr/>
            </a:pPr>
            <a:r>
              <a:rPr lang="en-US" dirty="0">
                <a:solidFill>
                  <a:srgbClr val="000000"/>
                </a:solidFill>
              </a:rPr>
              <a:t>Other disorders strongly associated with rapid bone loss and/or fracture</a:t>
            </a:r>
          </a:p>
          <a:p>
            <a:pPr marL="275564" indent="-286530" defTabSz="916896">
              <a:lnSpc>
                <a:spcPct val="80000"/>
              </a:lnSpc>
              <a:spcBef>
                <a:spcPct val="0"/>
              </a:spcBef>
              <a:defRPr/>
            </a:pPr>
            <a:endParaRPr lang="en-US" dirty="0">
              <a:solidFill>
                <a:srgbClr val="000000"/>
              </a:solidFill>
            </a:endParaRPr>
          </a:p>
          <a:p>
            <a:pPr defTabSz="916896">
              <a:spcBef>
                <a:spcPct val="0"/>
              </a:spcBef>
              <a:defRPr/>
            </a:pPr>
            <a:r>
              <a:rPr lang="en-US" dirty="0">
                <a:solidFill>
                  <a:srgbClr val="000000"/>
                </a:solidFill>
              </a:rPr>
              <a:t>Perform additional biochemical testing to rule out secondary causes of osteoporosis in selected patients.</a:t>
            </a:r>
          </a:p>
          <a:p>
            <a:pPr defTabSz="916896">
              <a:spcBef>
                <a:spcPct val="0"/>
              </a:spcBef>
              <a:defRPr/>
            </a:pPr>
            <a:endParaRPr lang="en-US" dirty="0">
              <a:solidFill>
                <a:srgbClr val="000000"/>
              </a:solidFill>
            </a:endParaRPr>
          </a:p>
          <a:p>
            <a:pPr defTabSz="916896">
              <a:spcBef>
                <a:spcPct val="0"/>
              </a:spcBef>
              <a:defRPr/>
            </a:pPr>
            <a:r>
              <a:rPr lang="en-US" b="1" dirty="0">
                <a:solidFill>
                  <a:srgbClr val="000000"/>
                </a:solidFill>
              </a:rPr>
              <a:t>Reference:</a:t>
            </a:r>
          </a:p>
          <a:p>
            <a:pPr defTabSz="916896">
              <a:spcBef>
                <a:spcPct val="0"/>
              </a:spcBef>
              <a:defRPr/>
            </a:pPr>
            <a:r>
              <a:rPr lang="en-US" altLang="en-US" dirty="0">
                <a:cs typeface="Arial" pitchFamily="34" charset="0"/>
              </a:rPr>
              <a:t>1. </a:t>
            </a:r>
            <a:r>
              <a:rPr lang="en-US" altLang="en-US" dirty="0" err="1">
                <a:cs typeface="Arial" pitchFamily="34" charset="0"/>
              </a:rPr>
              <a:t>Papaioannou</a:t>
            </a:r>
            <a:r>
              <a:rPr lang="en-US" altLang="en-US" dirty="0">
                <a:cs typeface="Arial" pitchFamily="34" charset="0"/>
              </a:rPr>
              <a:t>  A, et al</a:t>
            </a:r>
            <a:r>
              <a:rPr lang="en-US" altLang="en-US" i="1" dirty="0">
                <a:cs typeface="Arial" pitchFamily="34" charset="0"/>
              </a:rPr>
              <a:t> </a:t>
            </a:r>
            <a:r>
              <a:rPr lang="en-US" altLang="en-US" dirty="0">
                <a:cs typeface="Arial" pitchFamily="34" charset="0"/>
              </a:rPr>
              <a:t>CMAJ</a:t>
            </a:r>
            <a:r>
              <a:rPr lang="en-US" altLang="en-US" i="1" dirty="0">
                <a:cs typeface="Arial" pitchFamily="34" charset="0"/>
              </a:rPr>
              <a:t> </a:t>
            </a:r>
            <a:r>
              <a:rPr lang="en-US" altLang="en-US" dirty="0">
                <a:cs typeface="Arial" pitchFamily="34" charset="0"/>
              </a:rPr>
              <a:t>2010;182:1864-1873. 2. Steering Group Communications Feb 9</a:t>
            </a:r>
            <a:r>
              <a:rPr lang="en-US" altLang="en-US" baseline="30000" dirty="0">
                <a:cs typeface="Arial" pitchFamily="34" charset="0"/>
              </a:rPr>
              <a:t>th</a:t>
            </a:r>
            <a:r>
              <a:rPr lang="en-US" altLang="en-US" dirty="0">
                <a:cs typeface="Arial" pitchFamily="34" charset="0"/>
              </a:rPr>
              <a:t> 2012.</a:t>
            </a:r>
          </a:p>
          <a:p>
            <a:pPr defTabSz="916896">
              <a:spcBef>
                <a:spcPct val="0"/>
              </a:spcBef>
              <a:defRPr/>
            </a:pPr>
            <a:endParaRPr lang="en-US" b="1" dirty="0">
              <a:solidFill>
                <a:srgbClr val="000000"/>
              </a:solidFill>
            </a:endParaRPr>
          </a:p>
          <a:p>
            <a:pPr defTabSz="916896">
              <a:spcBef>
                <a:spcPct val="0"/>
              </a:spcBef>
              <a:defRPr/>
            </a:pPr>
            <a:endParaRPr lang="en-US" b="1" dirty="0">
              <a:solidFill>
                <a:srgbClr val="000000"/>
              </a:solidFill>
            </a:endParaRPr>
          </a:p>
          <a:p>
            <a:pPr>
              <a:spcBef>
                <a:spcPct val="0"/>
              </a:spcBef>
            </a:pPr>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420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CA" dirty="0"/>
              <a:t>http://www.medscape.org/viewarticle/747951_2</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98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36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121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051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03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9880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143" indent="-228143">
              <a:buFont typeface="+mj-lt"/>
              <a:buAutoNum type="arabicPeriod"/>
              <a:defRPr/>
            </a:pPr>
            <a:r>
              <a:rPr lang="en-CA" dirty="0">
                <a:solidFill>
                  <a:srgbClr val="FFFFFF"/>
                </a:solidFill>
              </a:rPr>
              <a:t>DIRC 2004 Medications  and Falls in the Elderly Brent Ruddock</a:t>
            </a:r>
            <a:endParaRPr lang="en-CA" b="1" dirty="0">
              <a:latin typeface="Arial"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448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170632" indent="-170632">
              <a:spcBef>
                <a:spcPct val="0"/>
              </a:spcBef>
              <a:buFont typeface="Arial" pitchFamily="34" charset="0"/>
              <a:buChar char="•"/>
              <a:defRPr/>
            </a:pPr>
            <a:r>
              <a:rPr lang="en-CA" dirty="0"/>
              <a:t>Chemotherapeutic/transplant drugs (i.e. cyclosporine, tacrolimus, platinum compounds, cyclophosphamide)</a:t>
            </a:r>
          </a:p>
          <a:p>
            <a:pPr marL="170632" indent="-170632">
              <a:spcBef>
                <a:spcPct val="0"/>
              </a:spcBef>
              <a:buFont typeface="Arial" pitchFamily="34" charset="0"/>
              <a:buChar char="•"/>
              <a:defRPr/>
            </a:pPr>
            <a:endParaRPr lang="en-CA" dirty="0"/>
          </a:p>
          <a:p>
            <a:pPr>
              <a:buClr>
                <a:srgbClr val="FFC000"/>
              </a:buClr>
              <a:defRPr/>
            </a:pPr>
            <a:r>
              <a:rPr lang="en-US" u="sng" dirty="0"/>
              <a:t>Commonly Used Medications Recently Suggested to Have a Potential Association With Increased Fracture Risk</a:t>
            </a:r>
          </a:p>
          <a:p>
            <a:pPr>
              <a:buClr>
                <a:srgbClr val="FFC000"/>
              </a:buClr>
              <a:defRPr/>
            </a:pPr>
            <a:r>
              <a:rPr lang="en-US" dirty="0"/>
              <a:t>Proton-pump inhibitors (PPIs)</a:t>
            </a:r>
          </a:p>
          <a:p>
            <a:pPr marL="673047" lvl="1" indent="-331784">
              <a:defRPr/>
            </a:pPr>
            <a:r>
              <a:rPr lang="en-US" dirty="0"/>
              <a:t>-Increased risk of hip fracture observed after long-term, high dose therapy</a:t>
            </a:r>
            <a:r>
              <a:rPr lang="en-US" baseline="30000" dirty="0"/>
              <a:t>3</a:t>
            </a:r>
          </a:p>
          <a:p>
            <a:pPr>
              <a:buClr>
                <a:srgbClr val="FFC000"/>
              </a:buClr>
              <a:defRPr/>
            </a:pPr>
            <a:r>
              <a:rPr lang="en-US" dirty="0"/>
              <a:t>Selective-serotonin reuptake inhibitors (SSRIs)</a:t>
            </a:r>
          </a:p>
          <a:p>
            <a:pPr marL="673047" lvl="1" indent="-331784">
              <a:defRPr/>
            </a:pPr>
            <a:r>
              <a:rPr lang="en-US" dirty="0"/>
              <a:t>2-fold increased risk of clinical fragility fracture observed with daily use</a:t>
            </a:r>
            <a:r>
              <a:rPr lang="en-US" baseline="30000" dirty="0"/>
              <a:t>4</a:t>
            </a:r>
          </a:p>
          <a:p>
            <a:pPr>
              <a:buClr>
                <a:srgbClr val="FFC000"/>
              </a:buClr>
              <a:defRPr/>
            </a:pPr>
            <a:r>
              <a:rPr lang="en-US" dirty="0"/>
              <a:t>Thiazolidinediones (TZDs)</a:t>
            </a:r>
          </a:p>
          <a:p>
            <a:pPr marL="673047" lvl="1" indent="-331784">
              <a:defRPr/>
            </a:pPr>
            <a:r>
              <a:rPr lang="en-US" dirty="0"/>
              <a:t>In postmenopausal women with type 2 diabetes, a significantly increased risk of peripheral fracture was observed with rosiglitazone than with metformin or glyburide</a:t>
            </a:r>
            <a:r>
              <a:rPr lang="en-US" baseline="30000" dirty="0"/>
              <a:t>5</a:t>
            </a:r>
          </a:p>
          <a:p>
            <a:pPr marL="170632" indent="-170632">
              <a:spcBef>
                <a:spcPct val="0"/>
              </a:spcBef>
              <a:buFont typeface="Arial" pitchFamily="34" charset="0"/>
              <a:buChar char="•"/>
              <a:defRPr/>
            </a:pPr>
            <a:endParaRPr lang="en-CA" dirty="0"/>
          </a:p>
          <a:p>
            <a:pPr>
              <a:spcBef>
                <a:spcPct val="0"/>
              </a:spcBef>
              <a:defRPr/>
            </a:pPr>
            <a:endParaRPr lang="en-US" dirty="0"/>
          </a:p>
          <a:p>
            <a:pPr>
              <a:spcBef>
                <a:spcPct val="0"/>
              </a:spcBef>
              <a:defRPr/>
            </a:pPr>
            <a:r>
              <a:rPr lang="en-US" b="1" dirty="0"/>
              <a:t>References:</a:t>
            </a:r>
          </a:p>
          <a:p>
            <a:pPr marL="227509" indent="-227509">
              <a:spcBef>
                <a:spcPct val="0"/>
              </a:spcBef>
              <a:buFont typeface="+mj-lt"/>
              <a:buAutoNum type="arabicPeriod"/>
              <a:defRPr/>
            </a:pPr>
            <a:r>
              <a:rPr lang="en-US" dirty="0"/>
              <a:t>Hodgson SF, Watts NB, et al. American Association of Clinical Endocrinologists medical guidelines for clinical practice for the prevention and treatment of postmenopausal osteoporosis: 2001 edition, with selected updates for 2003. </a:t>
            </a:r>
            <a:r>
              <a:rPr lang="en-US" i="1" dirty="0" err="1"/>
              <a:t>Endocr</a:t>
            </a:r>
            <a:r>
              <a:rPr lang="en-US" i="1" dirty="0"/>
              <a:t> </a:t>
            </a:r>
            <a:r>
              <a:rPr lang="en-US" i="1" dirty="0" err="1"/>
              <a:t>Pract</a:t>
            </a:r>
            <a:r>
              <a:rPr lang="en-US" dirty="0"/>
              <a:t>. 2003;9:544-564.</a:t>
            </a:r>
          </a:p>
          <a:p>
            <a:pPr marL="227509" indent="-227509">
              <a:spcBef>
                <a:spcPct val="0"/>
              </a:spcBef>
              <a:buFont typeface="+mj-lt"/>
              <a:buAutoNum type="arabicPeriod"/>
              <a:defRPr/>
            </a:pPr>
            <a:r>
              <a:rPr lang="en-US" dirty="0"/>
              <a:t>Jacobs-Kosmin D. Osteoporosis. Medscape CME. 2011. Accessed May 25</a:t>
            </a:r>
            <a:r>
              <a:rPr lang="en-US" baseline="30000" dirty="0"/>
              <a:t>th</a:t>
            </a:r>
            <a:r>
              <a:rPr lang="en-US" dirty="0"/>
              <a:t> 2011. http://emedicine.medscape.com/article/330598-overview</a:t>
            </a:r>
          </a:p>
          <a:p>
            <a:pPr marL="227509" indent="-227509">
              <a:spcBef>
                <a:spcPct val="0"/>
              </a:spcBef>
              <a:buFont typeface="+mj-lt"/>
              <a:buAutoNum type="arabicPeriod"/>
              <a:defRPr/>
            </a:pPr>
            <a:r>
              <a:rPr lang="en-US" dirty="0"/>
              <a:t>Yang YX, Lewis JD, Epstein S, Metz DC. Long-term Proton Pump Inhibitor Therapy and Risk of Hip Fracture. </a:t>
            </a:r>
            <a:r>
              <a:rPr lang="en-US" i="1" dirty="0"/>
              <a:t>JAMA</a:t>
            </a:r>
            <a:r>
              <a:rPr lang="en-US" dirty="0"/>
              <a:t>. 2006;296:2947-2953.</a:t>
            </a:r>
          </a:p>
          <a:p>
            <a:pPr marL="112175" indent="-112175">
              <a:defRPr/>
            </a:pPr>
            <a:r>
              <a:rPr lang="en-US" dirty="0"/>
              <a:t>4. Richards JB, </a:t>
            </a:r>
            <a:r>
              <a:rPr lang="en-US" dirty="0" err="1"/>
              <a:t>Papaioannou</a:t>
            </a:r>
            <a:r>
              <a:rPr lang="en-US" dirty="0"/>
              <a:t> A, Adachi JD, et al.  Effect of Selective Serotonin Reuptake Inhibitors on the Risk of Fracture. </a:t>
            </a:r>
            <a:r>
              <a:rPr lang="en-US" i="1" dirty="0"/>
              <a:t>Arch Intern Med</a:t>
            </a:r>
            <a:r>
              <a:rPr lang="en-US" dirty="0"/>
              <a:t>. 2007;167:188-194.</a:t>
            </a:r>
          </a:p>
          <a:p>
            <a:pPr marL="112175" indent="-112175">
              <a:defRPr/>
            </a:pPr>
            <a:r>
              <a:rPr lang="en-US" dirty="0"/>
              <a:t>5. Kahn SE, </a:t>
            </a:r>
            <a:r>
              <a:rPr lang="en-US" dirty="0" err="1"/>
              <a:t>Zinman</a:t>
            </a:r>
            <a:r>
              <a:rPr lang="en-US" dirty="0"/>
              <a:t> B, </a:t>
            </a:r>
            <a:r>
              <a:rPr lang="en-US" dirty="0" err="1"/>
              <a:t>Lachin</a:t>
            </a:r>
            <a:r>
              <a:rPr lang="en-US" dirty="0"/>
              <a:t> JM, et al. Rosiglitazone-Associated Fractures in Type 2 Diabetes: An analysis from A Diabetes Outcome Progression Trial (ADOPT). </a:t>
            </a:r>
            <a:r>
              <a:rPr lang="en-US" i="1" dirty="0"/>
              <a:t>Diabetes Care</a:t>
            </a:r>
            <a:r>
              <a:rPr lang="en-US" dirty="0"/>
              <a:t>. 2008;31:845-851.</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791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a:ln>
                  <a:noFill/>
                </a:ln>
                <a:solidFill>
                  <a:schemeClr val="tx1">
                    <a:lumMod val="95000"/>
                    <a:lumOff val="5000"/>
                  </a:schemeClr>
                </a:solidFill>
                <a:effectLst/>
                <a:uLnTx/>
                <a:uFillTx/>
                <a:latin typeface="Arial Narrow" panose="020B0606020202030204" pitchFamily="34" charset="0"/>
              </a:rPr>
              <a:t>YES – would consider Joy high risk </a:t>
            </a:r>
            <a:r>
              <a:rPr lang="en-CA" sz="1200" b="1" kern="0" dirty="0">
                <a:solidFill>
                  <a:schemeClr val="tx1">
                    <a:lumMod val="95000"/>
                    <a:lumOff val="5000"/>
                  </a:schemeClr>
                </a:solidFill>
                <a:latin typeface="Arial Narrow" panose="020B0606020202030204" pitchFamily="34" charset="0"/>
              </a:rPr>
              <a:t>for fracture even though according to CAROC she is moderate risk. However, she has multiple factors which suggest concern; namely, parental hip fracture and diabetes.  </a:t>
            </a:r>
            <a:endParaRPr kumimoji="0" lang="en-CA" sz="1200" b="1" i="0" u="none" strike="noStrike" kern="0" cap="none" spc="0" normalizeH="0" baseline="30000" noProof="0" dirty="0">
              <a:ln>
                <a:noFill/>
              </a:ln>
              <a:solidFill>
                <a:schemeClr val="tx1">
                  <a:lumMod val="95000"/>
                  <a:lumOff val="5000"/>
                </a:schemeClr>
              </a:solidFill>
              <a:effectLst/>
              <a:uLnTx/>
              <a:uFillTx/>
              <a:latin typeface="Arial Narrow" panose="020B060602020203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464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765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23EB6-790A-4EB4-9ABC-B055D6145D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127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marL="171450" indent="-171450">
              <a:buFont typeface="Arial" pitchFamily="34" charset="0"/>
              <a:buChar char="•"/>
              <a:defRPr/>
            </a:pPr>
            <a:r>
              <a:rPr lang="en-US" sz="1100" dirty="0"/>
              <a:t>This slide shows the results of a Cochrane meta-analysis of fracture outcomes in women receiving at least 1 year of risedronate for PMO, compared with those receiving placebo or concurrent calcium/vitamin D or both. The outcome was fracture incidence.</a:t>
            </a:r>
            <a:r>
              <a:rPr lang="en-US" sz="1100" baseline="30000" dirty="0"/>
              <a:t>1</a:t>
            </a:r>
            <a:endParaRPr lang="en-US" sz="1100" dirty="0"/>
          </a:p>
          <a:p>
            <a:pPr marL="171450" indent="-171450">
              <a:buFont typeface="Arial" pitchFamily="34" charset="0"/>
              <a:buChar char="•"/>
              <a:defRPr/>
            </a:pPr>
            <a:r>
              <a:rPr lang="en-US" sz="1100" dirty="0"/>
              <a:t>The authors concluded that at 5 mg/day, a statistically significant and clinically important benefit in the secondary prevention of vertebral*, non-vertebral and hip fractures occurred, but not for wrist fractures.</a:t>
            </a:r>
            <a:r>
              <a:rPr lang="en-US" sz="1100" baseline="30000" dirty="0"/>
              <a:t>1</a:t>
            </a:r>
            <a:endParaRPr lang="en-US" sz="1100" dirty="0"/>
          </a:p>
          <a:p>
            <a:pPr marL="171450" indent="-171450">
              <a:buFont typeface="Arial" pitchFamily="34" charset="0"/>
              <a:buChar char="•"/>
              <a:defRPr/>
            </a:pPr>
            <a:r>
              <a:rPr lang="en-US" sz="1100" dirty="0"/>
              <a:t>The authors concluded that there were no statistically significant reductions in the primary prevention of vertebral and non-vertebral fractures.</a:t>
            </a:r>
            <a:r>
              <a:rPr lang="en-US" sz="1100" baseline="30000" dirty="0"/>
              <a:t>1</a:t>
            </a:r>
            <a:endParaRPr lang="en-US" sz="1100" dirty="0"/>
          </a:p>
          <a:p>
            <a:pPr marL="171450" indent="-171450">
              <a:buFont typeface="Arial" pitchFamily="34" charset="0"/>
              <a:buChar char="•"/>
              <a:defRPr/>
            </a:pPr>
            <a:r>
              <a:rPr lang="en-US" sz="1100" dirty="0"/>
              <a:t>* Studies included morphometric vertebral fracture data.</a:t>
            </a:r>
          </a:p>
          <a:p>
            <a:pPr>
              <a:defRPr/>
            </a:pPr>
            <a:endParaRPr lang="en-US" sz="1100" dirty="0"/>
          </a:p>
          <a:p>
            <a:pPr>
              <a:defRPr/>
            </a:pPr>
            <a:r>
              <a:rPr lang="en-CA" sz="1100" dirty="0"/>
              <a:t>Vertebral fractures:</a:t>
            </a:r>
          </a:p>
          <a:p>
            <a:pPr>
              <a:defRPr/>
            </a:pPr>
            <a:r>
              <a:rPr lang="en-CA" sz="1100" dirty="0"/>
              <a:t>    ARR is 4.59% (NNT = 22)</a:t>
            </a:r>
            <a:r>
              <a:rPr lang="en-CA" sz="1100" baseline="30000" dirty="0"/>
              <a:t>+</a:t>
            </a:r>
          </a:p>
          <a:p>
            <a:pPr>
              <a:defRPr/>
            </a:pPr>
            <a:r>
              <a:rPr lang="en-CA" sz="1100" dirty="0"/>
              <a:t>Non-vertebral fractures:</a:t>
            </a:r>
          </a:p>
          <a:p>
            <a:pPr>
              <a:defRPr/>
            </a:pPr>
            <a:r>
              <a:rPr lang="en-CA" sz="1100" dirty="0"/>
              <a:t>    ARR is 1.53% (NNT = 66)</a:t>
            </a:r>
            <a:r>
              <a:rPr lang="en-CA" sz="1100" baseline="30000" dirty="0"/>
              <a:t>+</a:t>
            </a:r>
            <a:r>
              <a:rPr lang="en-CA" sz="1100" dirty="0"/>
              <a:t> </a:t>
            </a:r>
          </a:p>
          <a:p>
            <a:pPr>
              <a:defRPr/>
            </a:pPr>
            <a:r>
              <a:rPr lang="en-CA" sz="1100" dirty="0"/>
              <a:t>Hip fractures:</a:t>
            </a:r>
          </a:p>
          <a:p>
            <a:pPr>
              <a:defRPr/>
            </a:pPr>
            <a:r>
              <a:rPr lang="en-CA" sz="1100" dirty="0"/>
              <a:t>    ARR is 1.04% (NNT = 96)</a:t>
            </a:r>
            <a:r>
              <a:rPr lang="en-CA" sz="1100" baseline="30000" dirty="0"/>
              <a:t>+</a:t>
            </a:r>
          </a:p>
          <a:p>
            <a:pPr>
              <a:defRPr/>
            </a:pPr>
            <a:r>
              <a:rPr lang="en-CA" sz="1100" dirty="0"/>
              <a:t>+ Calculated based on data from Cochrane analysis.</a:t>
            </a:r>
            <a:r>
              <a:rPr lang="en-CA" sz="1100" baseline="30000" dirty="0"/>
              <a:t>1</a:t>
            </a:r>
            <a:endParaRPr lang="en-US" sz="1100" baseline="30000" dirty="0"/>
          </a:p>
          <a:p>
            <a:pPr>
              <a:defRPr/>
            </a:pPr>
            <a:endParaRPr lang="en-US" sz="1100" dirty="0"/>
          </a:p>
          <a:p>
            <a:pPr>
              <a:defRPr/>
            </a:pPr>
            <a:r>
              <a:rPr lang="en-US" sz="1100" b="1" dirty="0"/>
              <a:t>Reference:</a:t>
            </a:r>
          </a:p>
          <a:p>
            <a:pPr marL="398463" lvl="1" indent="-169863">
              <a:buFontTx/>
              <a:buAutoNum type="arabicPeriod"/>
              <a:defRPr/>
            </a:pPr>
            <a:r>
              <a:rPr lang="en-CA" sz="1100" dirty="0"/>
              <a:t>Wells GA, Cranney A, Peterson J, </a:t>
            </a:r>
            <a:r>
              <a:rPr lang="en-CA" sz="1100" i="1" dirty="0"/>
              <a:t>et al</a:t>
            </a:r>
            <a:r>
              <a:rPr lang="en-CA" sz="1100" dirty="0"/>
              <a:t>. Risedronate for the primary and secondary prevention of osteoporotic fractures in postmenopausal women. </a:t>
            </a:r>
            <a:r>
              <a:rPr lang="en-CA" sz="1100" i="1" dirty="0"/>
              <a:t>Cochrane Database Syst Rev.</a:t>
            </a:r>
            <a:r>
              <a:rPr lang="en-CA" sz="1100" dirty="0"/>
              <a:t> 2008;Jan23;(1):CD004523.</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47</a:t>
            </a:fld>
            <a:endParaRPr lang="en-US"/>
          </a:p>
        </p:txBody>
      </p:sp>
    </p:spTree>
    <p:extLst>
      <p:ext uri="{BB962C8B-B14F-4D97-AF65-F5344CB8AC3E}">
        <p14:creationId xmlns:p14="http://schemas.microsoft.com/office/powerpoint/2010/main" val="4027448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marL="171450" indent="-171450">
              <a:buFont typeface="Arial" pitchFamily="34" charset="0"/>
              <a:buChar char="•"/>
              <a:defRPr/>
            </a:pPr>
            <a:r>
              <a:rPr lang="en-CA" sz="900" dirty="0"/>
              <a:t>FREEDOM (</a:t>
            </a:r>
            <a:r>
              <a:rPr lang="en-US" sz="900" dirty="0">
                <a:solidFill>
                  <a:srgbClr val="AFD1EF"/>
                </a:solidFill>
              </a:rPr>
              <a:t>F</a:t>
            </a:r>
            <a:r>
              <a:rPr lang="en-US" sz="900" dirty="0"/>
              <a:t>racture </a:t>
            </a:r>
            <a:r>
              <a:rPr lang="en-US" sz="900" dirty="0" err="1">
                <a:solidFill>
                  <a:srgbClr val="AFD1EF"/>
                </a:solidFill>
              </a:rPr>
              <a:t>RE</a:t>
            </a:r>
            <a:r>
              <a:rPr lang="en-US" sz="900" dirty="0" err="1"/>
              <a:t>duction</a:t>
            </a:r>
            <a:r>
              <a:rPr lang="en-US" sz="900" dirty="0"/>
              <a:t> </a:t>
            </a:r>
            <a:r>
              <a:rPr lang="en-US" sz="900" dirty="0">
                <a:solidFill>
                  <a:srgbClr val="AFD1EF"/>
                </a:solidFill>
              </a:rPr>
              <a:t>E</a:t>
            </a:r>
            <a:r>
              <a:rPr lang="en-US" sz="900" dirty="0"/>
              <a:t>valuation of </a:t>
            </a:r>
            <a:r>
              <a:rPr lang="en-US" sz="900" dirty="0">
                <a:solidFill>
                  <a:srgbClr val="AFD1EF"/>
                </a:solidFill>
              </a:rPr>
              <a:t>D</a:t>
            </a:r>
            <a:r>
              <a:rPr lang="en-US" sz="900" dirty="0"/>
              <a:t>enosumab in </a:t>
            </a:r>
            <a:r>
              <a:rPr lang="en-US" sz="900" dirty="0">
                <a:solidFill>
                  <a:srgbClr val="AFD1EF"/>
                </a:solidFill>
              </a:rPr>
              <a:t>O</a:t>
            </a:r>
            <a:r>
              <a:rPr lang="en-US" sz="900" dirty="0"/>
              <a:t>steoporosis Every 6 </a:t>
            </a:r>
            <a:r>
              <a:rPr lang="en-US" sz="900" dirty="0">
                <a:solidFill>
                  <a:srgbClr val="AFD1EF"/>
                </a:solidFill>
              </a:rPr>
              <a:t>M</a:t>
            </a:r>
            <a:r>
              <a:rPr lang="en-US" sz="900" dirty="0"/>
              <a:t>onths)</a:t>
            </a:r>
            <a:r>
              <a:rPr lang="en-CA" sz="900" dirty="0"/>
              <a:t> is the pivotal fracture trial for denosumab. It is a randomized, double-blind, placebo-controlled multicentre, phase 3 study involving women with PMO. </a:t>
            </a:r>
          </a:p>
          <a:p>
            <a:pPr marL="171450" indent="-171450">
              <a:buFont typeface="Arial" pitchFamily="34" charset="0"/>
              <a:buChar char="•"/>
              <a:defRPr/>
            </a:pPr>
            <a:r>
              <a:rPr lang="en-CA" sz="900" dirty="0"/>
              <a:t>A total of 7,868 women with a mean age of 72.3 years were recruited from 214 clinical centres in 32 countries.</a:t>
            </a:r>
            <a:r>
              <a:rPr lang="en-US" sz="900" baseline="30000" dirty="0"/>
              <a:t>1</a:t>
            </a:r>
            <a:endParaRPr lang="en-CA" sz="900" dirty="0"/>
          </a:p>
          <a:p>
            <a:pPr marL="171450" indent="-171450">
              <a:buFont typeface="Arial" pitchFamily="34" charset="0"/>
              <a:buChar char="•"/>
              <a:defRPr/>
            </a:pPr>
            <a:r>
              <a:rPr lang="en-CA" sz="900" dirty="0"/>
              <a:t>Women aged 60 to 90 years with a lumbar spine or total hip T-score &lt; </a:t>
            </a:r>
            <a:r>
              <a:rPr lang="en-CA" sz="900" dirty="0">
                <a:cs typeface="Arial" pitchFamily="34" charset="0"/>
              </a:rPr>
              <a:t>−</a:t>
            </a:r>
            <a:r>
              <a:rPr lang="en-CA" sz="900" dirty="0"/>
              <a:t>2.5 and ≥ </a:t>
            </a:r>
            <a:r>
              <a:rPr lang="en-CA" sz="900" dirty="0">
                <a:cs typeface="Arial" pitchFamily="34" charset="0"/>
              </a:rPr>
              <a:t>−</a:t>
            </a:r>
            <a:r>
              <a:rPr lang="en-CA" sz="900" dirty="0"/>
              <a:t>4.0 were randomly assigned to receive 60 mg of denosumab subcutaneously, or matching placebo, every 6 months for 3 years.</a:t>
            </a:r>
            <a:r>
              <a:rPr lang="en-US" sz="900" baseline="30000" dirty="0"/>
              <a:t>1</a:t>
            </a:r>
            <a:r>
              <a:rPr lang="en-CA" sz="900" dirty="0"/>
              <a:t> </a:t>
            </a:r>
          </a:p>
          <a:p>
            <a:pPr marL="171450" indent="-171450">
              <a:buFont typeface="Arial" pitchFamily="34" charset="0"/>
              <a:buChar char="•"/>
              <a:defRPr/>
            </a:pPr>
            <a:r>
              <a:rPr lang="en-CA" sz="900" dirty="0"/>
              <a:t>All participants received at least 1000 mg/day of elemental calcium and at least 400 to 800 IU/day of vitamin D.</a:t>
            </a:r>
            <a:r>
              <a:rPr lang="en-US" sz="900" baseline="30000" dirty="0"/>
              <a:t>1</a:t>
            </a:r>
            <a:r>
              <a:rPr lang="en-CA" sz="900" dirty="0"/>
              <a:t> </a:t>
            </a:r>
          </a:p>
          <a:p>
            <a:pPr>
              <a:defRPr/>
            </a:pPr>
            <a:endParaRPr lang="en-CA" sz="900" dirty="0"/>
          </a:p>
          <a:p>
            <a:pPr marL="171450" indent="-171450">
              <a:buFont typeface="Arial" pitchFamily="34" charset="0"/>
              <a:buChar char="•"/>
              <a:defRPr/>
            </a:pPr>
            <a:r>
              <a:rPr lang="en-CA" sz="900" dirty="0"/>
              <a:t>The primary outcome measure was the risk of new vertebral fractures while secondary outcomes included the risk of non-vertebral fractures and hip fractures. </a:t>
            </a:r>
          </a:p>
          <a:p>
            <a:pPr>
              <a:defRPr/>
            </a:pPr>
            <a:r>
              <a:rPr lang="en-CA" sz="900" dirty="0"/>
              <a:t>	</a:t>
            </a:r>
          </a:p>
          <a:p>
            <a:pPr marL="171450" indent="-171450">
              <a:spcBef>
                <a:spcPct val="0"/>
              </a:spcBef>
              <a:buFont typeface="Arial" pitchFamily="34" charset="0"/>
              <a:buChar char="•"/>
              <a:defRPr/>
            </a:pPr>
            <a:r>
              <a:rPr lang="en-US" sz="900" dirty="0"/>
              <a:t>At baseline, mean femoral neck T-score -2.15 (denosumab) and -2.17 (placebo), and 23% had baseline vertebral fractures.</a:t>
            </a:r>
            <a:r>
              <a:rPr lang="en-US" sz="900" baseline="30000" dirty="0"/>
              <a:t>1</a:t>
            </a:r>
            <a:r>
              <a:rPr lang="en-US" sz="900" dirty="0"/>
              <a:t> </a:t>
            </a:r>
          </a:p>
          <a:p>
            <a:pPr marL="171450" indent="-171450">
              <a:buFont typeface="Arial" pitchFamily="34" charset="0"/>
              <a:buChar char="•"/>
              <a:defRPr/>
            </a:pPr>
            <a:endParaRPr lang="en-CA" sz="900" dirty="0"/>
          </a:p>
          <a:p>
            <a:pPr marL="171450" indent="-171450">
              <a:buFont typeface="Arial" pitchFamily="34" charset="0"/>
              <a:buChar char="•"/>
              <a:defRPr/>
            </a:pPr>
            <a:r>
              <a:rPr lang="en-CA" sz="900" dirty="0"/>
              <a:t>Compared with placebo, denosumab reduced the risk of new radiographic vertebral fractures, with a cumulative incidence of 2.3% in the denosumab group, versus 7.2% in the placebo group (risk ratio, 0.32; 95% CI, 0.26 to 0.41; p&lt;0.001)—a relative decrease of 68%.</a:t>
            </a:r>
            <a:r>
              <a:rPr lang="en-US" sz="900" baseline="30000" dirty="0"/>
              <a:t>1</a:t>
            </a:r>
            <a:r>
              <a:rPr lang="en-CA" sz="900" dirty="0"/>
              <a:t> </a:t>
            </a:r>
          </a:p>
          <a:p>
            <a:pPr marL="171450" indent="-171450">
              <a:buFont typeface="Arial" pitchFamily="34" charset="0"/>
              <a:buChar char="•"/>
              <a:defRPr/>
            </a:pPr>
            <a:endParaRPr lang="en-CA" sz="900" dirty="0"/>
          </a:p>
          <a:p>
            <a:pPr marL="171450" indent="-171450">
              <a:buFont typeface="Arial" pitchFamily="34" charset="0"/>
              <a:buChar char="•"/>
              <a:defRPr/>
            </a:pPr>
            <a:r>
              <a:rPr lang="en-US" sz="900" dirty="0"/>
              <a:t>Compared to placebo, denosumab reduced the risk of clinical vertebral fractures by 69% (95% CI, 53 to 80%); p&lt;0.001.</a:t>
            </a:r>
            <a:r>
              <a:rPr lang="en-US" sz="900" baseline="30000" dirty="0"/>
              <a:t>1</a:t>
            </a:r>
          </a:p>
          <a:p>
            <a:pPr>
              <a:defRPr/>
            </a:pPr>
            <a:endParaRPr lang="en-US" sz="900" dirty="0"/>
          </a:p>
          <a:p>
            <a:pPr>
              <a:defRPr/>
            </a:pPr>
            <a:r>
              <a:rPr lang="en-CA" sz="900" dirty="0"/>
              <a:t>New vertebral fracture – ARR = 4.8; NNT=21</a:t>
            </a:r>
          </a:p>
          <a:p>
            <a:pPr>
              <a:defRPr/>
            </a:pPr>
            <a:r>
              <a:rPr lang="en-CA" sz="900" dirty="0"/>
              <a:t>Non-vertebral fracture ARR = 1.5; NNT=68</a:t>
            </a:r>
          </a:p>
          <a:p>
            <a:pPr>
              <a:defRPr/>
            </a:pPr>
            <a:r>
              <a:rPr lang="en-CA" sz="900" dirty="0"/>
              <a:t>Hip fracture ARR = 0.3%; NNT=205</a:t>
            </a:r>
          </a:p>
          <a:p>
            <a:pPr>
              <a:defRPr/>
            </a:pPr>
            <a:endParaRPr lang="en-CA" sz="900" b="1" dirty="0"/>
          </a:p>
          <a:p>
            <a:pPr>
              <a:defRPr/>
            </a:pPr>
            <a:endParaRPr lang="en-CA" sz="900" b="1" dirty="0"/>
          </a:p>
          <a:p>
            <a:pPr>
              <a:defRPr/>
            </a:pPr>
            <a:r>
              <a:rPr lang="en-CA" sz="900" b="1" dirty="0"/>
              <a:t>Reference:</a:t>
            </a:r>
          </a:p>
          <a:p>
            <a:pPr marL="396875" lvl="1" indent="-168275">
              <a:buFontTx/>
              <a:buAutoNum type="arabicPeriod"/>
              <a:defRPr/>
            </a:pPr>
            <a:r>
              <a:rPr lang="en-US" sz="900" dirty="0"/>
              <a:t>Cummings SR, San Martin J, McClung MR, </a:t>
            </a:r>
            <a:r>
              <a:rPr lang="en-US" sz="900" i="1" dirty="0"/>
              <a:t>et al.</a:t>
            </a:r>
            <a:r>
              <a:rPr lang="en-US" sz="900" dirty="0"/>
              <a:t> Denosumab for prevention of fractures in postmenopausal women with osteoporosis. </a:t>
            </a:r>
            <a:r>
              <a:rPr lang="en-US" sz="900" i="1" dirty="0"/>
              <a:t>N </a:t>
            </a:r>
            <a:r>
              <a:rPr lang="en-US" sz="900" i="1" dirty="0" err="1"/>
              <a:t>Eng</a:t>
            </a:r>
            <a:r>
              <a:rPr lang="en-US" sz="900" i="1" dirty="0"/>
              <a:t> J Med.</a:t>
            </a:r>
            <a:r>
              <a:rPr lang="en-US" sz="900" dirty="0"/>
              <a:t> 2009;361:756-765.</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48</a:t>
            </a:fld>
            <a:endParaRPr lang="en-US"/>
          </a:p>
        </p:txBody>
      </p:sp>
    </p:spTree>
    <p:extLst>
      <p:ext uri="{BB962C8B-B14F-4D97-AF65-F5344CB8AC3E}">
        <p14:creationId xmlns:p14="http://schemas.microsoft.com/office/powerpoint/2010/main" val="652607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marL="171450" indent="-171450">
              <a:buFont typeface="Arial" pitchFamily="34" charset="0"/>
              <a:buChar char="•"/>
              <a:defRPr/>
            </a:pPr>
            <a:r>
              <a:rPr lang="en-US" sz="900" dirty="0"/>
              <a:t>This trial assigned 1637 postmenopausal women with prior vertebral fractures to receive 20 or 40 </a:t>
            </a:r>
            <a:r>
              <a:rPr lang="en-US" sz="900" dirty="0" err="1"/>
              <a:t>μg</a:t>
            </a:r>
            <a:r>
              <a:rPr lang="en-US" sz="900" dirty="0"/>
              <a:t> of teriparatide (PTH [1-34]) or placebo, administered subcutaneously by the women daily.</a:t>
            </a:r>
            <a:r>
              <a:rPr lang="en-US" sz="900" baseline="30000" dirty="0"/>
              <a:t>1</a:t>
            </a:r>
            <a:r>
              <a:rPr lang="en-US" sz="900" dirty="0"/>
              <a:t> </a:t>
            </a:r>
          </a:p>
          <a:p>
            <a:pPr marL="171450" indent="-171450">
              <a:buFont typeface="Arial" pitchFamily="34" charset="0"/>
              <a:buChar char="•"/>
              <a:defRPr/>
            </a:pPr>
            <a:r>
              <a:rPr lang="en-US" sz="900" dirty="0"/>
              <a:t>The study was terminated early by the sponsor to evaluate the clinical relevance of pre-clinical osteosarcoma findings.  Patients were treated for a mean of 18±5 months for placebo, 18±6 months for 20 mcg  and 17±6 months for 40 mcg.</a:t>
            </a:r>
          </a:p>
          <a:p>
            <a:pPr marL="171450" indent="-171450">
              <a:buFont typeface="Arial" pitchFamily="34" charset="0"/>
              <a:buChar char="•"/>
              <a:defRPr/>
            </a:pPr>
            <a:r>
              <a:rPr lang="en-US" sz="900" dirty="0"/>
              <a:t>New vertebral fractures (morphometric) occurred in 14% of women in the placebo group and in 5% and 4%, respectively, of women in the 20 µg and 40 µg groups.</a:t>
            </a:r>
            <a:r>
              <a:rPr lang="en-US" sz="900" baseline="30000" dirty="0"/>
              <a:t>1</a:t>
            </a:r>
            <a:endParaRPr lang="en-US" sz="900" dirty="0"/>
          </a:p>
          <a:p>
            <a:pPr marL="171450" indent="-171450">
              <a:buFont typeface="Arial" pitchFamily="34" charset="0"/>
              <a:buChar char="•"/>
              <a:defRPr/>
            </a:pPr>
            <a:r>
              <a:rPr lang="en-US" sz="900" dirty="0"/>
              <a:t>The respective relative risks of fracture in the 20 µg and 40 µg groups as compared with the placebo group were 0.35 and 0.31 (95% CI, 0.22 to 0.55 and 0.19 to 0.50).</a:t>
            </a:r>
            <a:r>
              <a:rPr lang="en-US" sz="900" baseline="30000" dirty="0"/>
              <a:t>1</a:t>
            </a:r>
            <a:r>
              <a:rPr lang="en-US" sz="900" dirty="0"/>
              <a:t> </a:t>
            </a:r>
          </a:p>
          <a:p>
            <a:pPr marL="171450" indent="-171450">
              <a:buFont typeface="Arial" pitchFamily="34" charset="0"/>
              <a:buChar char="•"/>
              <a:defRPr/>
            </a:pPr>
            <a:r>
              <a:rPr lang="en-US" sz="900" dirty="0"/>
              <a:t>New non-vertebral fragility fractures (including hip) occurred in 5.5% of women in the placebo group and in 2.6% of those in each teriparatide group (relative risk, 0.47 and 0.46, respectively [95% CI, 0.25 to 0.88 and 0.25 to 0.86]).</a:t>
            </a:r>
          </a:p>
          <a:p>
            <a:pPr marL="171450" indent="-171450">
              <a:buFont typeface="Arial" pitchFamily="34" charset="0"/>
              <a:buChar char="•"/>
              <a:defRPr/>
            </a:pPr>
            <a:r>
              <a:rPr lang="en-US" sz="900" dirty="0"/>
              <a:t>Total hip fractures in study: 9 of 1637 patients (not significant for with each treatment group).</a:t>
            </a:r>
            <a:r>
              <a:rPr lang="en-US" sz="900" baseline="30000" dirty="0"/>
              <a:t>1</a:t>
            </a:r>
          </a:p>
          <a:p>
            <a:pPr marL="403182" lvl="1" indent="-174605">
              <a:defRPr/>
            </a:pPr>
            <a:endParaRPr lang="en-US" sz="900" dirty="0"/>
          </a:p>
          <a:p>
            <a:pPr>
              <a:defRPr/>
            </a:pPr>
            <a:r>
              <a:rPr lang="en-US" sz="900" dirty="0"/>
              <a:t>Vertebral fractures:</a:t>
            </a:r>
          </a:p>
          <a:p>
            <a:pPr marL="403182" lvl="1" indent="-174605">
              <a:defRPr/>
            </a:pPr>
            <a:r>
              <a:rPr lang="en-US" sz="900" dirty="0"/>
              <a:t>ARR is 6% (NNT = 11)</a:t>
            </a:r>
            <a:r>
              <a:rPr lang="en-US" sz="900" baseline="30000" dirty="0"/>
              <a:t>1</a:t>
            </a:r>
            <a:endParaRPr lang="en-US" sz="900" dirty="0"/>
          </a:p>
          <a:p>
            <a:pPr>
              <a:defRPr/>
            </a:pPr>
            <a:r>
              <a:rPr lang="en-US" sz="900" dirty="0"/>
              <a:t>Non-vertebral fractures:</a:t>
            </a:r>
          </a:p>
          <a:p>
            <a:pPr marL="403182" lvl="1" indent="-174605">
              <a:defRPr/>
            </a:pPr>
            <a:r>
              <a:rPr lang="en-US" sz="900" dirty="0"/>
              <a:t>ARR is 3% (NNT = 33)</a:t>
            </a:r>
            <a:r>
              <a:rPr lang="en-US" sz="900" baseline="30000" dirty="0"/>
              <a:t>1</a:t>
            </a:r>
            <a:r>
              <a:rPr lang="en-US" sz="900" dirty="0"/>
              <a:t> </a:t>
            </a:r>
          </a:p>
          <a:p>
            <a:pPr>
              <a:defRPr/>
            </a:pPr>
            <a:endParaRPr lang="en-US" sz="900" dirty="0"/>
          </a:p>
          <a:p>
            <a:pPr>
              <a:defRPr/>
            </a:pPr>
            <a:endParaRPr lang="en-US" sz="900" dirty="0"/>
          </a:p>
          <a:p>
            <a:pPr>
              <a:defRPr/>
            </a:pPr>
            <a:r>
              <a:rPr lang="en-US" sz="900" b="1" dirty="0"/>
              <a:t>Reference:</a:t>
            </a:r>
          </a:p>
          <a:p>
            <a:pPr marL="403182" lvl="1" indent="-174605">
              <a:buFontTx/>
              <a:buAutoNum type="arabicPeriod"/>
              <a:defRPr/>
            </a:pPr>
            <a:r>
              <a:rPr lang="en-US" sz="900" dirty="0" err="1"/>
              <a:t>Neer</a:t>
            </a:r>
            <a:r>
              <a:rPr lang="en-US" sz="900" dirty="0"/>
              <a:t> RM, Arnaud CD, </a:t>
            </a:r>
            <a:r>
              <a:rPr lang="en-US" sz="900" dirty="0" err="1"/>
              <a:t>Zanchetta</a:t>
            </a:r>
            <a:r>
              <a:rPr lang="en-US" sz="900" dirty="0"/>
              <a:t> JR, </a:t>
            </a:r>
            <a:r>
              <a:rPr lang="en-US" sz="900" i="1" dirty="0"/>
              <a:t>et al.</a:t>
            </a:r>
            <a:r>
              <a:rPr lang="en-US" sz="900" dirty="0"/>
              <a:t> Effect of parathyroid hormone (1-34) on fractures and bone mineral density in postmenopausal women with osteoporosis. </a:t>
            </a:r>
            <a:r>
              <a:rPr lang="en-US" sz="900" i="1" dirty="0"/>
              <a:t>N </a:t>
            </a:r>
            <a:r>
              <a:rPr lang="en-US" sz="900" i="1" dirty="0" err="1"/>
              <a:t>Engl</a:t>
            </a:r>
            <a:r>
              <a:rPr lang="en-US" sz="900" i="1" dirty="0"/>
              <a:t> J Med.</a:t>
            </a:r>
            <a:r>
              <a:rPr lang="en-US" sz="900" dirty="0"/>
              <a:t> </a:t>
            </a:r>
            <a:br>
              <a:rPr lang="en-US" sz="900" dirty="0"/>
            </a:br>
            <a:r>
              <a:rPr lang="en-US" sz="900" dirty="0"/>
              <a:t>2001;344:1434-1441.</a:t>
            </a:r>
          </a:p>
          <a:p>
            <a:pPr>
              <a:defRPr/>
            </a:pPr>
            <a:endParaRPr lang="en-US" sz="900" dirty="0"/>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49</a:t>
            </a:fld>
            <a:endParaRPr lang="en-US"/>
          </a:p>
        </p:txBody>
      </p:sp>
    </p:spTree>
    <p:extLst>
      <p:ext uri="{BB962C8B-B14F-4D97-AF65-F5344CB8AC3E}">
        <p14:creationId xmlns:p14="http://schemas.microsoft.com/office/powerpoint/2010/main" val="1371889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a:defRPr/>
            </a:pPr>
            <a:r>
              <a:rPr lang="en-US" sz="900" dirty="0" err="1"/>
              <a:t>DMAb</a:t>
            </a:r>
            <a:r>
              <a:rPr lang="en-US" sz="900" dirty="0"/>
              <a:t> demonstrated significantly greater BMD gains at month 12 compared with ZOL at all skeletal sites measured</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50</a:t>
            </a:fld>
            <a:endParaRPr lang="en-US"/>
          </a:p>
        </p:txBody>
      </p:sp>
    </p:spTree>
    <p:extLst>
      <p:ext uri="{BB962C8B-B14F-4D97-AF65-F5344CB8AC3E}">
        <p14:creationId xmlns:p14="http://schemas.microsoft.com/office/powerpoint/2010/main" val="3407680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pPr defTabSz="931774">
              <a:defRPr/>
            </a:pPr>
            <a:r>
              <a:rPr lang="en-US" sz="900" dirty="0" err="1"/>
              <a:t>DMAb</a:t>
            </a:r>
            <a:r>
              <a:rPr lang="en-US" sz="900" dirty="0"/>
              <a:t> demonstrated significantly greater BMD gains at month 12 compared with ZOL at all skeletal sites measured</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51</a:t>
            </a:fld>
            <a:endParaRPr lang="en-US"/>
          </a:p>
        </p:txBody>
      </p:sp>
    </p:spTree>
    <p:extLst>
      <p:ext uri="{BB962C8B-B14F-4D97-AF65-F5344CB8AC3E}">
        <p14:creationId xmlns:p14="http://schemas.microsoft.com/office/powerpoint/2010/main" val="785602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87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287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53</a:t>
            </a:fld>
            <a:endParaRPr lang="en-US"/>
          </a:p>
        </p:txBody>
      </p:sp>
    </p:spTree>
    <p:extLst>
      <p:ext uri="{BB962C8B-B14F-4D97-AF65-F5344CB8AC3E}">
        <p14:creationId xmlns:p14="http://schemas.microsoft.com/office/powerpoint/2010/main" val="919815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pPr>
              <a:defRPr/>
            </a:pPr>
            <a:r>
              <a:rPr lang="en-CA" sz="1100" b="1" dirty="0"/>
              <a:t>Key Points:</a:t>
            </a:r>
          </a:p>
          <a:p>
            <a:pPr>
              <a:buFont typeface="Arial" pitchFamily="34" charset="0"/>
              <a:buChar char="•"/>
              <a:defRPr/>
            </a:pPr>
            <a:r>
              <a:rPr lang="en-CA" sz="1100" dirty="0"/>
              <a:t> WARNINGS AND PRECAUTIONS for bisphosphonates:</a:t>
            </a:r>
          </a:p>
          <a:p>
            <a:pPr lvl="1">
              <a:buFont typeface="Arial" pitchFamily="34" charset="0"/>
              <a:buChar char="-"/>
              <a:defRPr/>
            </a:pPr>
            <a:r>
              <a:rPr lang="en-CA" sz="1100" dirty="0"/>
              <a:t>Gastrointestinal: dysphagia, esophagitis, esophageal ulcer, and gastric ulcer (see ADVERSE REACTIONS); some BPs have also been associated with esophagitis and esophageal ulceration</a:t>
            </a:r>
          </a:p>
          <a:p>
            <a:pPr lvl="1">
              <a:buFont typeface="Arial" pitchFamily="34" charset="0"/>
              <a:buChar char="-"/>
              <a:defRPr/>
            </a:pPr>
            <a:r>
              <a:rPr lang="en-CA" sz="1100" dirty="0"/>
              <a:t>To facilitate delivery to the stomach and minimize the risk of these events, patients should take ACTONEL and ACTONEL DR while in an upright position (i.e., sitting or standing) and with sufficient plain water (&gt; 120 mL); patients should not lie down for at least 30 minutes after taking the drug; health professionals should be particularly careful to emphasize the importance of the dosing instructions to patients with a history of esophageal disorders</a:t>
            </a:r>
          </a:p>
          <a:p>
            <a:pPr>
              <a:buFont typeface="Arial" pitchFamily="34" charset="0"/>
              <a:buChar char="•"/>
              <a:defRPr/>
            </a:pPr>
            <a:r>
              <a:rPr lang="en-CA" sz="1100" dirty="0"/>
              <a:t> ADVERSE REACTIONS:</a:t>
            </a:r>
          </a:p>
          <a:p>
            <a:pPr lvl="1">
              <a:buFont typeface="Arial" pitchFamily="34" charset="0"/>
              <a:buChar char="-"/>
              <a:defRPr/>
            </a:pPr>
            <a:r>
              <a:rPr lang="en-CA" sz="1100" dirty="0"/>
              <a:t> In ACTONEL and ACTONEL DR OP studies, the most commonly reported adverse reactions were abdominal pain, dyspepsia and nausea; diarrhea was also the most commonly reported adverse reaction for the highest ACTONEL monthly dose </a:t>
            </a:r>
          </a:p>
          <a:p>
            <a:pPr>
              <a:buFont typeface="Arial" pitchFamily="34" charset="0"/>
              <a:buChar char="•"/>
              <a:defRPr/>
            </a:pPr>
            <a:r>
              <a:rPr lang="en-CA" sz="1100" b="1" dirty="0"/>
              <a:t> </a:t>
            </a:r>
            <a:r>
              <a:rPr lang="en-CA" sz="1100" dirty="0"/>
              <a:t>Dosing Considerations:</a:t>
            </a:r>
          </a:p>
          <a:p>
            <a:pPr>
              <a:defRPr/>
            </a:pPr>
            <a:r>
              <a:rPr lang="en-CA" sz="1100" u="sng" dirty="0"/>
              <a:t>ACTONEL (risedronate sodium) film-coated tablets </a:t>
            </a:r>
          </a:p>
          <a:p>
            <a:pPr>
              <a:defRPr/>
            </a:pPr>
            <a:r>
              <a:rPr lang="en-CA" sz="1100" dirty="0"/>
              <a:t> ACTONEL should be taken on an empty stomach at least 30 minutes before consuming the first food, drink (other than plain water) and/or any other medication of the day. Food, medication or drink other than plain water can interfere with the absorption of ACTONEL. (See Recommended Dose and Dosage Adjustment).</a:t>
            </a:r>
          </a:p>
          <a:p>
            <a:pPr>
              <a:defRPr/>
            </a:pPr>
            <a:r>
              <a:rPr lang="en-CA" sz="1100" dirty="0"/>
              <a:t> Each ACTONEL tablet should be swallowed whole while the patient is in an upright position and with sufficient plain water (~120 mL) to facilitate delivery to the stomach.</a:t>
            </a:r>
          </a:p>
          <a:p>
            <a:pPr>
              <a:defRPr/>
            </a:pPr>
            <a:r>
              <a:rPr lang="en-CA" sz="1100" dirty="0"/>
              <a:t> Patients taking ACTONEL should not lie down for at least 30 minutes after taking the medication (see WARNINGS AND PRECAUTIONS, General).</a:t>
            </a:r>
          </a:p>
          <a:p>
            <a:pPr>
              <a:defRPr/>
            </a:pPr>
            <a:r>
              <a:rPr lang="en-CA" sz="1100" dirty="0"/>
              <a:t> ACTONEL tablets should not be chewed, cut, or crushed (see WARNINGS AND PRECAUTIONS, General).</a:t>
            </a:r>
          </a:p>
          <a:p>
            <a:pPr>
              <a:defRPr/>
            </a:pPr>
            <a:r>
              <a:rPr lang="en-CA" sz="1100" dirty="0"/>
              <a:t> Medications containing polyvalent cations (e.g. calcium, magnesium, aluminum, and iron) can interfere with the absorption of ACTONEL. These medications should be administered at a different time of the day than ACTONEL.</a:t>
            </a:r>
          </a:p>
          <a:p>
            <a:pPr>
              <a:defRPr/>
            </a:pPr>
            <a:endParaRPr lang="en-CA" sz="1100" dirty="0"/>
          </a:p>
          <a:p>
            <a:pPr>
              <a:defRPr/>
            </a:pPr>
            <a:r>
              <a:rPr lang="en-CA" sz="1100" u="sng" dirty="0"/>
              <a:t>ACTONEL DR (risedronate sodium) delayed-release tablets</a:t>
            </a:r>
          </a:p>
          <a:p>
            <a:pPr>
              <a:defRPr/>
            </a:pPr>
            <a:r>
              <a:rPr lang="en-CA" sz="1100" dirty="0"/>
              <a:t> ACTONEL DR should be taken in the morning, with breakfast, (this may include high fat foods, coffee, tea, milk, orange juice, etc. A higher incidence of upper abdominal pain was seen when ACTONEL DR was taken in a fasted state before breakfast.</a:t>
            </a:r>
          </a:p>
          <a:p>
            <a:pPr>
              <a:defRPr/>
            </a:pPr>
            <a:r>
              <a:rPr lang="en-CA" sz="1100" dirty="0"/>
              <a:t> Each ACTONEL DR tablet should be swallowed whole while the patient is in an upright position and with sufficient plain water (~120 mL) to facilitate delivery to the stomach.</a:t>
            </a:r>
          </a:p>
          <a:p>
            <a:pPr>
              <a:defRPr/>
            </a:pPr>
            <a:r>
              <a:rPr lang="en-CA" sz="1100" dirty="0"/>
              <a:t> Patients taking ACTONEL DR should not lie down for at least 30 minutes after taking the medication.</a:t>
            </a:r>
          </a:p>
          <a:p>
            <a:pPr>
              <a:defRPr/>
            </a:pPr>
            <a:r>
              <a:rPr lang="en-CA" sz="1100" dirty="0"/>
              <a:t> ACTONEL DR tablets should not be chewed, cut, or crushed. Care should be taken not to break the outer coating which is designed to remain intact until the tablet reaches the small intestine where the tablet coating dissolves and releases the active ingredient (see</a:t>
            </a:r>
          </a:p>
          <a:p>
            <a:pPr>
              <a:defRPr/>
            </a:pPr>
            <a:r>
              <a:rPr lang="en-CA" sz="1100" dirty="0"/>
              <a:t>WARNINGS AND PRECAUTIONS, General).</a:t>
            </a:r>
          </a:p>
          <a:p>
            <a:pPr>
              <a:defRPr/>
            </a:pPr>
            <a:r>
              <a:rPr lang="en-CA" sz="1100" dirty="0"/>
              <a:t> Calcium supplements and antacids can interfere with the absorption of ACTONEL DR. These medications should be administered at a different time of the day than ACTONEL DR.</a:t>
            </a:r>
          </a:p>
          <a:p>
            <a:pPr>
              <a:defRPr/>
            </a:pPr>
            <a:endParaRPr lang="en-CA" sz="1100" dirty="0"/>
          </a:p>
          <a:p>
            <a:pPr>
              <a:defRPr/>
            </a:pPr>
            <a:r>
              <a:rPr lang="en-CA" sz="1100" b="1" dirty="0"/>
              <a:t>Reference:</a:t>
            </a:r>
          </a:p>
          <a:p>
            <a:pPr>
              <a:defRPr/>
            </a:pPr>
            <a:r>
              <a:rPr lang="en-CA" sz="1100" dirty="0"/>
              <a:t>Actonel</a:t>
            </a:r>
            <a:r>
              <a:rPr lang="en-CA" sz="1100" baseline="30000" dirty="0"/>
              <a:t>®</a:t>
            </a:r>
            <a:r>
              <a:rPr lang="en-CA" sz="1100" dirty="0"/>
              <a:t> and Actonel DR</a:t>
            </a:r>
            <a:r>
              <a:rPr lang="en-CA" sz="1100" baseline="30000" dirty="0"/>
              <a:t>®</a:t>
            </a:r>
            <a:r>
              <a:rPr lang="en-CA" sz="1100" dirty="0"/>
              <a:t> Product Monograph, July 2011</a:t>
            </a:r>
          </a:p>
          <a:p>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831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sz="1100" b="1" dirty="0"/>
              <a:t>Key Points:</a:t>
            </a:r>
          </a:p>
          <a:p>
            <a:pPr>
              <a:buFont typeface="Arial" pitchFamily="34" charset="0"/>
              <a:buChar char="•"/>
              <a:defRPr/>
            </a:pPr>
            <a:r>
              <a:rPr lang="en-CA" sz="1100" dirty="0"/>
              <a:t> WARNINGS AND PRECAUTIONS for bisphosphonates:</a:t>
            </a:r>
          </a:p>
          <a:p>
            <a:pPr lvl="1">
              <a:buFont typeface="Arial" pitchFamily="34" charset="0"/>
              <a:buChar char="-"/>
              <a:defRPr/>
            </a:pPr>
            <a:r>
              <a:rPr lang="en-CA" sz="1100" dirty="0"/>
              <a:t>Gastrointestinal: dysphagia, esophagitis, esophageal ulcer, and gastric ulcer (see ADVERSE REACTIONS); some BPs have also been associated with esophagitis and esophageal ulceration</a:t>
            </a:r>
          </a:p>
          <a:p>
            <a:pPr lvl="1">
              <a:buFont typeface="Arial" pitchFamily="34" charset="0"/>
              <a:buChar char="-"/>
              <a:defRPr/>
            </a:pPr>
            <a:r>
              <a:rPr lang="en-CA" sz="1100" dirty="0"/>
              <a:t>To facilitate delivery to the stomach and minimize the risk of these events, patients should take ACTONEL and ACTONEL DR while in an upright position (i.e., sitting or standing) and with sufficient plain water (&gt; 120 mL); patients should not lie down for at least 30 minutes after taking the drug; health professionals should be particularly careful to emphasize the importance of the dosing instructions to patients with a history of esophageal disorders</a:t>
            </a:r>
          </a:p>
          <a:p>
            <a:pPr>
              <a:buFont typeface="Arial" pitchFamily="34" charset="0"/>
              <a:buChar char="•"/>
              <a:defRPr/>
            </a:pPr>
            <a:r>
              <a:rPr lang="en-CA" sz="1100" dirty="0"/>
              <a:t> ADVERSE REACTIONS:</a:t>
            </a:r>
          </a:p>
          <a:p>
            <a:pPr lvl="1">
              <a:buFont typeface="Arial" pitchFamily="34" charset="0"/>
              <a:buChar char="-"/>
              <a:defRPr/>
            </a:pPr>
            <a:r>
              <a:rPr lang="en-CA" sz="1100" dirty="0"/>
              <a:t> In ACTONEL and ACTONEL DR OP studies, the most commonly reported adverse reactions were abdominal pain, dyspepsia and nausea; diarrhea was also the most commonly reported adverse reaction for the highest ACTONEL monthly dose </a:t>
            </a:r>
          </a:p>
          <a:p>
            <a:pPr>
              <a:buFont typeface="Arial" pitchFamily="34" charset="0"/>
              <a:buChar char="•"/>
              <a:defRPr/>
            </a:pPr>
            <a:r>
              <a:rPr lang="en-CA" sz="1100" b="1" dirty="0"/>
              <a:t> </a:t>
            </a:r>
            <a:r>
              <a:rPr lang="en-CA" sz="1100" dirty="0"/>
              <a:t>Dosing Considerations:</a:t>
            </a:r>
          </a:p>
          <a:p>
            <a:pPr>
              <a:defRPr/>
            </a:pPr>
            <a:r>
              <a:rPr lang="en-CA" sz="1100" u="sng" dirty="0"/>
              <a:t>ACTONEL (risedronate sodium) film-coated tablets </a:t>
            </a:r>
          </a:p>
          <a:p>
            <a:pPr>
              <a:defRPr/>
            </a:pPr>
            <a:r>
              <a:rPr lang="en-CA" sz="1100" dirty="0"/>
              <a:t> ACTONEL should be taken on an empty stomach at least 30 minutes before consuming the first food, drink (other than plain water) and/or any other medication of the day. Food, medication or drink other than plain water can interfere with the absorption of ACTONEL. (See Recommended Dose and Dosage Adjustment).</a:t>
            </a:r>
          </a:p>
          <a:p>
            <a:pPr>
              <a:defRPr/>
            </a:pPr>
            <a:r>
              <a:rPr lang="en-CA" sz="1100" dirty="0"/>
              <a:t> Each ACTONEL tablet should be swallowed whole while the patient is in an upright position and with sufficient plain water (~120 mL) to facilitate delivery to the stomach.</a:t>
            </a:r>
          </a:p>
          <a:p>
            <a:pPr>
              <a:defRPr/>
            </a:pPr>
            <a:r>
              <a:rPr lang="en-CA" sz="1100" dirty="0"/>
              <a:t> Patients taking ACTONEL should not lie down for at least 30 minutes after taking the medication (see WARNINGS AND PRECAUTIONS, General).</a:t>
            </a:r>
          </a:p>
          <a:p>
            <a:pPr>
              <a:defRPr/>
            </a:pPr>
            <a:r>
              <a:rPr lang="en-CA" sz="1100" dirty="0"/>
              <a:t> ACTONEL tablets should not be chewed, cut, or crushed (see WARNINGS AND PRECAUTIONS, General).</a:t>
            </a:r>
          </a:p>
          <a:p>
            <a:pPr>
              <a:defRPr/>
            </a:pPr>
            <a:r>
              <a:rPr lang="en-CA" sz="1100" dirty="0"/>
              <a:t> Medications containing polyvalent cations (e.g. calcium, magnesium, aluminum, and iron) can interfere with the absorption of ACTONEL. These medications should be administered at a different time of the day than ACTONEL.</a:t>
            </a:r>
          </a:p>
          <a:p>
            <a:pPr>
              <a:defRPr/>
            </a:pPr>
            <a:endParaRPr lang="en-CA" sz="1100" dirty="0"/>
          </a:p>
          <a:p>
            <a:pPr>
              <a:defRPr/>
            </a:pPr>
            <a:r>
              <a:rPr lang="en-CA" sz="1100" u="sng" dirty="0"/>
              <a:t>ACTONEL DR (risedronate sodium) delayed-release tablets</a:t>
            </a:r>
          </a:p>
          <a:p>
            <a:pPr>
              <a:defRPr/>
            </a:pPr>
            <a:r>
              <a:rPr lang="en-CA" sz="1100" dirty="0"/>
              <a:t> ACTONEL DR should be taken in the morning, with breakfast, (this may include high fat foods, coffee, tea, milk, orange juice, etc. A higher incidence of upper abdominal pain was seen when ACTONEL DR was taken in a fasted state before breakfast.</a:t>
            </a:r>
          </a:p>
          <a:p>
            <a:pPr>
              <a:defRPr/>
            </a:pPr>
            <a:r>
              <a:rPr lang="en-CA" sz="1100" dirty="0"/>
              <a:t> Each ACTONEL DR tablet should be swallowed whole while the patient is in an upright position and with sufficient plain water (~120 mL) to facilitate delivery to the stomach.</a:t>
            </a:r>
          </a:p>
          <a:p>
            <a:pPr>
              <a:defRPr/>
            </a:pPr>
            <a:r>
              <a:rPr lang="en-CA" sz="1100" dirty="0"/>
              <a:t> Patients taking ACTONEL DR should not lie down for at least 30 minutes after taking the medication.</a:t>
            </a:r>
          </a:p>
          <a:p>
            <a:pPr>
              <a:defRPr/>
            </a:pPr>
            <a:r>
              <a:rPr lang="en-CA" sz="1100" dirty="0"/>
              <a:t> ACTONEL DR tablets should not be chewed, cut, or crushed. Care should be taken not to break the outer coating which is designed to remain intact until the tablet reaches the small intestine where the tablet coating dissolves and releases the active ingredient (see</a:t>
            </a:r>
          </a:p>
          <a:p>
            <a:pPr>
              <a:defRPr/>
            </a:pPr>
            <a:r>
              <a:rPr lang="en-CA" sz="1100" dirty="0"/>
              <a:t>WARNINGS AND PRECAUTIONS, General).</a:t>
            </a:r>
          </a:p>
          <a:p>
            <a:pPr>
              <a:defRPr/>
            </a:pPr>
            <a:r>
              <a:rPr lang="en-CA" sz="1100" dirty="0"/>
              <a:t> Calcium supplements and antacids can interfere with the absorption of ACTONEL DR. These medications should be administered at a different time of the day than ACTONEL DR.</a:t>
            </a:r>
          </a:p>
          <a:p>
            <a:pPr>
              <a:defRPr/>
            </a:pPr>
            <a:endParaRPr lang="en-CA" sz="1100" dirty="0"/>
          </a:p>
          <a:p>
            <a:pPr>
              <a:defRPr/>
            </a:pPr>
            <a:r>
              <a:rPr lang="en-CA" sz="1100" b="1" dirty="0"/>
              <a:t>Reference:</a:t>
            </a:r>
          </a:p>
          <a:p>
            <a:pPr>
              <a:defRPr/>
            </a:pPr>
            <a:r>
              <a:rPr lang="en-CA" sz="1100" dirty="0"/>
              <a:t>Actonel</a:t>
            </a:r>
            <a:r>
              <a:rPr lang="en-CA" sz="1100" baseline="30000" dirty="0"/>
              <a:t>®</a:t>
            </a:r>
            <a:r>
              <a:rPr lang="en-CA" sz="1100" dirty="0"/>
              <a:t> and Actonel DR</a:t>
            </a:r>
            <a:r>
              <a:rPr lang="en-CA" sz="1100" baseline="30000" dirty="0"/>
              <a:t>®</a:t>
            </a:r>
            <a:r>
              <a:rPr lang="en-CA" sz="1100" dirty="0"/>
              <a:t> Product Monograph, July 2011</a:t>
            </a:r>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153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References: </a:t>
            </a:r>
          </a:p>
          <a:p>
            <a:pPr marL="228600" indent="-228600">
              <a:buFont typeface="+mj-lt"/>
              <a:buAutoNum type="arabicPeriod"/>
            </a:pPr>
            <a:r>
              <a:rPr lang="en-US" sz="1200" b="0" i="0" u="none" strike="noStrike" kern="1200" baseline="0" dirty="0">
                <a:solidFill>
                  <a:schemeClr val="tx1"/>
                </a:solidFill>
                <a:latin typeface="+mn-lt"/>
                <a:ea typeface="+mn-ea"/>
                <a:cs typeface="+mn-cs"/>
              </a:rPr>
              <a:t>Ontario Drug Benefit Formulary/Comparative Drug Index Edition 43. Accessed February 7, 2018. http://www.health.gov.on.ca/en/pro/ programs/drugs/formulary43/summary_edition43_20180124.pdf.</a:t>
            </a:r>
          </a:p>
          <a:p>
            <a:pPr marL="228600" indent="-228600">
              <a:buFont typeface="+mj-lt"/>
              <a:buAutoNum type="arabicPeriod"/>
            </a:pPr>
            <a:r>
              <a:rPr lang="en-US" b="0" i="0" dirty="0"/>
              <a:t>Ministry of Health and Long-term Care Exceptional Access Program (EAP). September 2017. </a:t>
            </a:r>
            <a:r>
              <a:rPr lang="en-US" sz="1200" b="0" i="0" u="none" strike="noStrike" kern="1200" baseline="0" dirty="0">
                <a:solidFill>
                  <a:schemeClr val="tx1"/>
                </a:solidFill>
                <a:latin typeface="+mn-lt"/>
                <a:ea typeface="+mn-ea"/>
                <a:cs typeface="+mn-cs"/>
              </a:rPr>
              <a:t>Accessed April 26, 2018. http://www.health.gov.on.ca/en/pro/programs/drugs/pdf/frequently_requested_drugs.pdf.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Alberta Health Services Interactive Drug Benefit List.</a:t>
            </a:r>
            <a:r>
              <a:rPr lang="en-US" sz="1200" b="0" i="0" kern="1200" baseline="0" dirty="0">
                <a:solidFill>
                  <a:schemeClr val="tx1"/>
                </a:solidFill>
                <a:effectLst/>
                <a:latin typeface="+mn-lt"/>
                <a:ea typeface="+mn-ea"/>
                <a:cs typeface="+mn-cs"/>
              </a:rPr>
              <a:t> </a:t>
            </a:r>
            <a:r>
              <a:rPr lang="en-US" sz="1200" b="0" i="0" u="none" strike="noStrike" kern="1200" baseline="0" dirty="0">
                <a:solidFill>
                  <a:srgbClr val="FF0000"/>
                </a:solidFill>
                <a:latin typeface="+mn-lt"/>
                <a:ea typeface="+mn-ea"/>
                <a:cs typeface="+mn-cs"/>
              </a:rPr>
              <a:t>Accessed April 26, 2018. https://idbl.ab.bluecross.ca/idbl/search.do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BC Pharmacare </a:t>
            </a:r>
            <a:r>
              <a:rPr lang="en-US" sz="1200" b="0" i="0" kern="1200" dirty="0">
                <a:solidFill>
                  <a:schemeClr val="tx1"/>
                </a:solidFill>
                <a:effectLst/>
                <a:latin typeface="+mn-lt"/>
                <a:ea typeface="+mn-ea"/>
                <a:cs typeface="+mn-cs"/>
              </a:rPr>
              <a:t>Limited Coverage Drugs</a:t>
            </a:r>
            <a:r>
              <a:rPr lang="en-US" sz="1200" b="0" i="0" kern="1200" baseline="0" dirty="0">
                <a:solidFill>
                  <a:schemeClr val="tx1"/>
                </a:solidFill>
                <a:effectLst/>
                <a:latin typeface="+mn-lt"/>
                <a:ea typeface="+mn-ea"/>
                <a:cs typeface="+mn-cs"/>
              </a:rPr>
              <a:t> Program. </a:t>
            </a:r>
            <a:r>
              <a:rPr lang="en-US" sz="1200" b="0" i="0" u="none" strike="noStrike" kern="1200" baseline="0" dirty="0">
                <a:solidFill>
                  <a:schemeClr val="tx1"/>
                </a:solidFill>
                <a:latin typeface="+mn-lt"/>
                <a:ea typeface="+mn-ea"/>
                <a:cs typeface="+mn-cs"/>
              </a:rPr>
              <a:t>Accessed April 24, 2018. https://www2.gov.bc.ca/gov/content/health/practitioner-professional-resources/pharmacare/prescribers/limited-coverage-drug-program/limited-coverage-drugs-denosumab</a:t>
            </a:r>
          </a:p>
          <a:p>
            <a:pPr marL="228600" indent="-228600">
              <a:buFont typeface="+mj-lt"/>
              <a:buAutoNum type="arabicPeriod"/>
            </a:pPr>
            <a:r>
              <a:rPr lang="fr-FR" sz="1200" b="0" i="0" u="none" strike="noStrike" kern="1200" baseline="0" dirty="0">
                <a:solidFill>
                  <a:schemeClr val="tx1"/>
                </a:solidFill>
                <a:latin typeface="+mn-lt"/>
                <a:ea typeface="+mn-ea"/>
                <a:cs typeface="+mn-cs"/>
              </a:rPr>
              <a:t>Régie de l’assurance maladie Québec. Liste de médicaments – Établissements – Modification no1 et Correction no1, 32e édition, entrant en vigueur en juillet 2011. </a:t>
            </a:r>
            <a:r>
              <a:rPr lang="fr-FR" sz="1200" b="0" i="0" u="none" strike="noStrike" kern="1200" baseline="0" dirty="0" err="1">
                <a:solidFill>
                  <a:schemeClr val="tx1"/>
                </a:solidFill>
                <a:latin typeface="+mn-lt"/>
                <a:ea typeface="+mn-ea"/>
                <a:cs typeface="+mn-cs"/>
              </a:rPr>
              <a:t>Accessed</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February</a:t>
            </a:r>
            <a:r>
              <a:rPr lang="fr-FR" sz="1200" b="0" i="0" u="none" strike="noStrike" kern="1200" baseline="0" dirty="0">
                <a:solidFill>
                  <a:schemeClr val="tx1"/>
                </a:solidFill>
                <a:latin typeface="+mn-lt"/>
                <a:ea typeface="+mn-ea"/>
                <a:cs typeface="+mn-cs"/>
              </a:rPr>
              <a:t> 3, 2012. http://www.ramq.gouv.qc.ca/fr/professionnels/medicaments/demande_medicament_exception_mc.shtml.</a:t>
            </a:r>
            <a:endParaRPr lang="en-US" sz="1200" b="0" i="0" u="none" strike="noStrike" kern="1200" baseline="0" dirty="0">
              <a:solidFill>
                <a:schemeClr val="tx1"/>
              </a:solidFill>
              <a:latin typeface="+mn-lt"/>
              <a:ea typeface="+mn-ea"/>
              <a:cs typeface="+mn-cs"/>
            </a:endParaRPr>
          </a:p>
          <a:p>
            <a:pPr marL="228600" indent="-228600">
              <a:buFont typeface="+mj-lt"/>
              <a:buAutoNum type="arabicPeriod"/>
            </a:pPr>
            <a:r>
              <a:rPr lang="en-US" b="0" i="0" dirty="0"/>
              <a:t>Government of </a:t>
            </a:r>
            <a:r>
              <a:rPr lang="en-US" sz="1200" b="0" i="0" u="none" strike="noStrike" kern="1200" baseline="0" dirty="0">
                <a:solidFill>
                  <a:schemeClr val="tx1"/>
                </a:solidFill>
                <a:latin typeface="+mn-lt"/>
                <a:ea typeface="+mn-ea"/>
                <a:cs typeface="+mn-cs"/>
              </a:rPr>
              <a:t>Saskatchewan Exception Drug Status Program. Accessed April 27, 2018.http://formulary.drugplan.ehealthsask.ca/PDFs/APPENDIXA.pdf</a:t>
            </a:r>
          </a:p>
          <a:p>
            <a:pPr marL="228600" indent="-228600">
              <a:buFont typeface="+mj-lt"/>
              <a:buAutoNum type="arabicPeriod"/>
            </a:pPr>
            <a:r>
              <a:rPr lang="en-US" sz="1200" b="0" i="0" u="none" strike="noStrike" kern="1200" baseline="0" dirty="0">
                <a:solidFill>
                  <a:schemeClr val="tx1"/>
                </a:solidFill>
                <a:latin typeface="+mn-lt"/>
                <a:ea typeface="+mn-ea"/>
                <a:cs typeface="+mn-cs"/>
              </a:rPr>
              <a:t>Nova Scotia Pharmacare Formulary April 2018. Accessed April 27, 2018. https://novascotia.ca/dhw/pharmacare/documents/formulary.pdf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Newfoundland Labrador Health and Community Services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NLPDP Drug Product Database.</a:t>
            </a:r>
            <a:r>
              <a:rPr lang="en-US" sz="1200" b="0" i="0"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Accessed April 27,2018. http://www.health.gov.nl.ca/health/prescription/newformulary.asp</a:t>
            </a:r>
          </a:p>
          <a:p>
            <a:pPr marL="228600" indent="-228600">
              <a:buFont typeface="+mj-lt"/>
              <a:buAutoNum type="arabicPeriod"/>
            </a:pPr>
            <a:r>
              <a:rPr lang="en-US" b="0" i="0" dirty="0"/>
              <a:t>New Brunswick Drug Plans Formulary. </a:t>
            </a:r>
            <a:r>
              <a:rPr lang="en-US" sz="1200" b="0" i="0" u="none" strike="noStrike" kern="1200" baseline="0" dirty="0">
                <a:solidFill>
                  <a:schemeClr val="tx1"/>
                </a:solidFill>
                <a:latin typeface="+mn-lt"/>
                <a:ea typeface="+mn-ea"/>
                <a:cs typeface="+mn-cs"/>
              </a:rPr>
              <a:t>Accessed April 27, 2018. http://www2.gnb.ca/content/dam/gnb/Departments/h-s/pdf/en/NBDrugPlan/NewBrunswickDrugPlansFormulary.pdf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PEI Pharmacare Formulary.</a:t>
            </a:r>
            <a:r>
              <a:rPr lang="en-US" sz="1200" b="0" i="0" kern="1200" baseline="0" dirty="0">
                <a:solidFill>
                  <a:schemeClr val="tx1"/>
                </a:solidFill>
                <a:effectLst/>
                <a:latin typeface="+mn-lt"/>
                <a:ea typeface="+mn-ea"/>
                <a:cs typeface="+mn-cs"/>
              </a:rPr>
              <a:t> Accessed April 27, 2018. </a:t>
            </a:r>
            <a:r>
              <a:rPr lang="en-US" sz="1200" b="0" i="0" u="none" strike="noStrike" kern="1200" baseline="0" dirty="0">
                <a:solidFill>
                  <a:schemeClr val="tx1"/>
                </a:solidFill>
                <a:latin typeface="+mn-lt"/>
                <a:ea typeface="+mn-ea"/>
                <a:cs typeface="+mn-cs"/>
              </a:rPr>
              <a:t>https://www.princeedwardisland.ca/sites/default/files/publications/pei_pharmacare_formulary.pdf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Alberta Health and Wellness. Updates to the Alberta Health and Wellness Drug Benefit List, February 1, 2016. Accessed February 26, 2016. http://www.ab.bluecross.ca/dbl/pdfs/dbl_oct.pdf.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Ministry of Health Services. Confirmation of Prolia (denosumab) as eligible Limited Coverage benefit under British Columbia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 program [Letter]. December 23, 2011.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Saskatchewan Formulary Bulletin #168, January 1, 2018. Accessed February 7, 2018. http://formulary.drugplan.ehealthsask.ca/Bulletins/ Bulletin168Jan2018.pdf.</a:t>
            </a:r>
          </a:p>
          <a:p>
            <a:pPr marL="228600" indent="-228600">
              <a:buFont typeface="+mj-lt"/>
              <a:buAutoNum type="arabicPeriod"/>
            </a:pPr>
            <a:r>
              <a:rPr lang="en-US" sz="1200" b="0" i="0" u="none" strike="noStrike" kern="1200" baseline="0" dirty="0">
                <a:solidFill>
                  <a:schemeClr val="tx1"/>
                </a:solidFill>
                <a:latin typeface="+mn-lt"/>
                <a:ea typeface="+mn-ea"/>
                <a:cs typeface="+mn-cs"/>
              </a:rPr>
              <a:t>New Brunswick Drug Plans Formulary Bulletin #965, January 22, 2018. Accessed February 7, 2018. http://www2.gnb.ca/content/dam/gnb/Departments/h-s/pdf/en/NBDrugPlan/FormularyUpdates/NBDrugPlansBulletin965.pdf.</a:t>
            </a:r>
          </a:p>
          <a:p>
            <a:pPr marL="228600" indent="-228600">
              <a:buFont typeface="+mj-lt"/>
              <a:buAutoNum type="arabicPeriod"/>
            </a:pPr>
            <a:r>
              <a:rPr lang="en-US" sz="1200" b="0" i="0" u="none" strike="noStrike" kern="1200" baseline="0" dirty="0">
                <a:solidFill>
                  <a:schemeClr val="tx1"/>
                </a:solidFill>
                <a:latin typeface="+mn-lt"/>
                <a:ea typeface="+mn-ea"/>
                <a:cs typeface="+mn-cs"/>
              </a:rPr>
              <a:t>Government of Nova Scotia Health and Wellness. Pharmacare Drug Information. Accessed August 18, 2011. http://www.gov.ns.ca/health/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details.asp?din</a:t>
            </a:r>
            <a:r>
              <a:rPr lang="en-US" sz="1200" b="0" i="0" u="none" strike="noStrike" kern="1200" baseline="0" dirty="0">
                <a:solidFill>
                  <a:schemeClr val="tx1"/>
                </a:solidFill>
                <a:latin typeface="+mn-lt"/>
                <a:ea typeface="+mn-ea"/>
                <a:cs typeface="+mn-cs"/>
              </a:rPr>
              <a:t>=02343541&amp;scs=M05BX04&amp;format=</a:t>
            </a:r>
            <a:r>
              <a:rPr lang="en-US" sz="1200" b="0" i="0" u="none" strike="noStrike" kern="1200" baseline="0" dirty="0" err="1">
                <a:solidFill>
                  <a:schemeClr val="tx1"/>
                </a:solidFill>
                <a:latin typeface="+mn-lt"/>
                <a:ea typeface="+mn-ea"/>
                <a:cs typeface="+mn-cs"/>
              </a:rPr>
              <a:t>syringe&amp;searchfie</a:t>
            </a:r>
            <a:r>
              <a:rPr lang="en-US" sz="1200" b="0" i="0" u="none" strike="noStrike" kern="1200" baseline="0" dirty="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Newfoundland and Labrador. Department of Health and Community Services. Special Authorization Drug Products. Accessed August 22, 2011. http://www.health.gov.nl.ca/health/nlpdp/sadsearch.asp.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Health PEI: P.E.I. Pharmacare Formulary. Accessed March 13, 2014. http://www.gov.pe.ca/photos/original/hpei_formulary.pdf.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Prolia Product Monograph. Amgen Canada Inc., February 13, 2018.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56</a:t>
            </a:fld>
            <a:endParaRPr lang="en-US"/>
          </a:p>
        </p:txBody>
      </p:sp>
    </p:spTree>
    <p:extLst>
      <p:ext uri="{BB962C8B-B14F-4D97-AF65-F5344CB8AC3E}">
        <p14:creationId xmlns:p14="http://schemas.microsoft.com/office/powerpoint/2010/main" val="3739120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THERAPY WOULD YOU START THIS PATIENT ON?</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57</a:t>
            </a:fld>
            <a:endParaRPr lang="en-US"/>
          </a:p>
        </p:txBody>
      </p:sp>
    </p:spTree>
    <p:extLst>
      <p:ext uri="{BB962C8B-B14F-4D97-AF65-F5344CB8AC3E}">
        <p14:creationId xmlns:p14="http://schemas.microsoft.com/office/powerpoint/2010/main" val="4579946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lvl="0" algn="ctr" defTabSz="914400">
              <a:defRPr/>
            </a:pPr>
            <a:r>
              <a:rPr lang="en-CA" sz="1400" b="1" kern="0" dirty="0">
                <a:solidFill>
                  <a:prstClr val="black">
                    <a:lumMod val="95000"/>
                    <a:lumOff val="5000"/>
                  </a:prstClr>
                </a:solidFill>
                <a:latin typeface="Arial Narrow" panose="020B0606020202030204" pitchFamily="34" charset="0"/>
              </a:rPr>
              <a:t>Denosumab 60 mg Q6 months</a:t>
            </a:r>
          </a:p>
          <a:p>
            <a:pPr lvl="0" algn="ctr" defTabSz="914400">
              <a:defRPr/>
            </a:pPr>
            <a:r>
              <a:rPr lang="en-CA" sz="1200" b="1" kern="0" dirty="0">
                <a:solidFill>
                  <a:prstClr val="black">
                    <a:lumMod val="95000"/>
                    <a:lumOff val="5000"/>
                  </a:prstClr>
                </a:solidFill>
                <a:latin typeface="Arial Narrow" panose="020B0606020202030204" pitchFamily="34" charset="0"/>
              </a:rPr>
              <a:t>Calcium and Vitamin D</a:t>
            </a:r>
          </a:p>
          <a:p>
            <a:pPr lvl="0" algn="ctr" defTabSz="914400">
              <a:defRPr/>
            </a:pPr>
            <a:endParaRPr lang="en-CA" sz="1200" b="1" kern="0" dirty="0">
              <a:solidFill>
                <a:prstClr val="black">
                  <a:lumMod val="95000"/>
                  <a:lumOff val="5000"/>
                </a:prstClr>
              </a:solidFill>
              <a:latin typeface="Arial Narrow" panose="020B0606020202030204" pitchFamily="34" charset="0"/>
            </a:endParaRP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Joy has chronic kidney disease (Stage 3b). </a:t>
            </a: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Denosumab is safe even if her function deteriorates further</a:t>
            </a: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Denosumab offers superior efficacy to improve bone mass, better tolerability and likely improved adherence due to the q6m dosing</a:t>
            </a:r>
            <a:endParaRPr lang="en-CA" sz="1400" b="1" kern="0" dirty="0">
              <a:solidFill>
                <a:prstClr val="black">
                  <a:lumMod val="95000"/>
                  <a:lumOff val="5000"/>
                </a:prstClr>
              </a:solidFill>
              <a:latin typeface="Arial Narrow" panose="020B060602020203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903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6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285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453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42321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63</a:t>
            </a:fld>
            <a:endParaRPr lang="en-US"/>
          </a:p>
        </p:txBody>
      </p:sp>
    </p:spTree>
    <p:extLst>
      <p:ext uri="{BB962C8B-B14F-4D97-AF65-F5344CB8AC3E}">
        <p14:creationId xmlns:p14="http://schemas.microsoft.com/office/powerpoint/2010/main" val="23630177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 </a:t>
            </a:r>
          </a:p>
          <a:p>
            <a:r>
              <a:rPr lang="en-CA" b="1" dirty="0"/>
              <a:t> </a:t>
            </a:r>
          </a:p>
          <a:p>
            <a:r>
              <a:rPr lang="en-CA" dirty="0"/>
              <a:t>2025 data: Seeman E. The dilemma of osteoporosis in men. Am J Med. 1995; 98:76S–88S</a:t>
            </a:r>
          </a:p>
          <a:p>
            <a:br>
              <a:rPr lang="en-CA" dirty="0"/>
            </a:br>
            <a:r>
              <a:rPr lang="en-CA" dirty="0"/>
              <a:t>References 5, 6, 6, 7, 8-10 in Gruber-</a:t>
            </a:r>
            <a:r>
              <a:rPr lang="en-CA" dirty="0" err="1"/>
              <a:t>Baldini</a:t>
            </a:r>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059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1" dirty="0"/>
              <a:t>Speaker 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207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factors would guide your decision to initiate OP therapy for this patient?</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66</a:t>
            </a:fld>
            <a:endParaRPr lang="en-US"/>
          </a:p>
        </p:txBody>
      </p:sp>
    </p:spTree>
    <p:extLst>
      <p:ext uri="{BB962C8B-B14F-4D97-AF65-F5344CB8AC3E}">
        <p14:creationId xmlns:p14="http://schemas.microsoft.com/office/powerpoint/2010/main" val="2576080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lvl="0" algn="l" defTabSz="914400">
              <a:defRPr/>
            </a:pPr>
            <a:r>
              <a:rPr lang="en-CA" sz="1200" b="1" kern="0" dirty="0">
                <a:solidFill>
                  <a:prstClr val="black">
                    <a:lumMod val="95000"/>
                    <a:lumOff val="5000"/>
                  </a:prstClr>
                </a:solidFill>
                <a:latin typeface="Arial Narrow" panose="020B0606020202030204" pitchFamily="34" charset="0"/>
              </a:rPr>
              <a:t>YES – James is very high risk. Already had a hip fracture and noted height loss. Suspicious for vert fractures. </a:t>
            </a:r>
          </a:p>
          <a:p>
            <a:pPr lvl="0" algn="l" defTabSz="914400">
              <a:defRPr/>
            </a:pPr>
            <a:r>
              <a:rPr lang="en-CA" sz="1200" b="1" kern="0" dirty="0">
                <a:solidFill>
                  <a:prstClr val="black">
                    <a:lumMod val="95000"/>
                    <a:lumOff val="5000"/>
                  </a:prstClr>
                </a:solidFill>
                <a:latin typeface="Arial Narrow" panose="020B0606020202030204" pitchFamily="34" charset="0"/>
              </a:rPr>
              <a:t>He is on medications that  have a negative effect on bone namely: PPI, possible use of systemic steroids episodically with COPD. </a:t>
            </a:r>
          </a:p>
          <a:p>
            <a:pPr algn="l"/>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48314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4444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276" indent="-173276">
              <a:spcBef>
                <a:spcPts val="501"/>
              </a:spcBef>
              <a:defRPr/>
            </a:pPr>
            <a:r>
              <a:rPr lang="en-GB" sz="1200" b="1" dirty="0"/>
              <a:t>Key Points:</a:t>
            </a:r>
          </a:p>
          <a:p>
            <a:r>
              <a:rPr lang="en-CA" sz="1200" dirty="0"/>
              <a:t>The checklists are an easy way to assess patient risk for osteoporosis. If a patient answers yes to one of more items in each section they should be fully assessed for fracture risk and presence of osteoporosis.</a:t>
            </a:r>
          </a:p>
          <a:p>
            <a:endParaRPr lang="en-CA" sz="1200" dirty="0"/>
          </a:p>
          <a:p>
            <a:pPr>
              <a:defRPr/>
            </a:pPr>
            <a:r>
              <a:rPr lang="en-CA" sz="1200" b="1" dirty="0"/>
              <a:t>Checklist for Risk of Broken Bones and Osteoporosis</a:t>
            </a:r>
          </a:p>
          <a:p>
            <a:pPr marL="173276" indent="-173276">
              <a:spcBef>
                <a:spcPts val="501"/>
              </a:spcBef>
              <a:defRPr/>
            </a:pPr>
            <a:endParaRPr lang="en-CA" sz="1200" dirty="0"/>
          </a:p>
          <a:p>
            <a:r>
              <a:rPr lang="en-CA" sz="1200" b="1" dirty="0">
                <a:solidFill>
                  <a:schemeClr val="tx1">
                    <a:lumMod val="75000"/>
                    <a:lumOff val="25000"/>
                  </a:schemeClr>
                </a:solidFill>
              </a:rPr>
              <a:t>DEFINITION OF A FRAGILITY FRACTURE:</a:t>
            </a:r>
          </a:p>
          <a:p>
            <a:pPr marL="229371" indent="-229371" defTabSz="936952">
              <a:buFont typeface="Arial" pitchFamily="34" charset="0"/>
              <a:buChar char="•"/>
              <a:defRPr/>
            </a:pPr>
            <a:r>
              <a:rPr lang="en-US" sz="1200" dirty="0"/>
              <a:t>The ROCQ results demonstrated that fragility fractures were often not appropriately recognized and linked to osteoporosis by either patients or their healthcare practitioners</a:t>
            </a:r>
          </a:p>
          <a:p>
            <a:pPr marL="229371" indent="-229371" defTabSz="936952">
              <a:buFont typeface="Arial" pitchFamily="34" charset="0"/>
              <a:buChar char="•"/>
              <a:defRPr/>
            </a:pPr>
            <a:r>
              <a:rPr lang="en-US" sz="1200" dirty="0"/>
              <a:t>It is important to fully understand the definition of the fragility fracture</a:t>
            </a:r>
          </a:p>
          <a:p>
            <a:pPr marL="229371" indent="-229371" defTabSz="936952">
              <a:defRPr/>
            </a:pPr>
            <a:endParaRPr lang="en-US" sz="1200" dirty="0"/>
          </a:p>
          <a:p>
            <a:pPr marL="229371" indent="-229371" defTabSz="936952">
              <a:defRPr/>
            </a:pPr>
            <a:r>
              <a:rPr lang="en-US" sz="1200" b="1" dirty="0"/>
              <a:t>Get-up</a:t>
            </a:r>
            <a:r>
              <a:rPr lang="en-US" sz="1200" b="1" baseline="0" dirty="0"/>
              <a:t>-and-Go-Test:</a:t>
            </a:r>
          </a:p>
          <a:p>
            <a:pPr marL="229371" indent="-229371" defTabSz="936952">
              <a:defRPr/>
            </a:pPr>
            <a:endParaRPr lang="en-US" sz="1200" dirty="0"/>
          </a:p>
          <a:p>
            <a:pPr marL="229371" indent="-229371"/>
            <a:r>
              <a:rPr lang="en-US" sz="1200" b="1" dirty="0"/>
              <a:t>References:</a:t>
            </a:r>
          </a:p>
          <a:p>
            <a:pPr marL="229371" marR="0" lvl="0" indent="-229371" algn="l" defTabSz="457200" rtl="0" eaLnBrk="1" fontAlgn="auto" latinLnBrk="0" hangingPunct="1">
              <a:lnSpc>
                <a:spcPct val="100000"/>
              </a:lnSpc>
              <a:spcBef>
                <a:spcPts val="0"/>
              </a:spcBef>
              <a:spcAft>
                <a:spcPts val="0"/>
              </a:spcAft>
              <a:buClrTx/>
              <a:buSzTx/>
              <a:buFontTx/>
              <a:buNone/>
              <a:tabLst/>
              <a:defRPr/>
            </a:pPr>
            <a:r>
              <a:rPr lang="en-CA" sz="1200" dirty="0"/>
              <a:t>1. Osteoporosis Canada 2016. Checklist for Risk of Broken Bones and Osteoporosis. Accessed July 8</a:t>
            </a:r>
            <a:r>
              <a:rPr lang="en-CA" sz="1200" baseline="30000" dirty="0"/>
              <a:t>th</a:t>
            </a:r>
            <a:r>
              <a:rPr lang="en-CA" sz="1200" dirty="0"/>
              <a:t> 2016. </a:t>
            </a:r>
            <a:r>
              <a:rPr lang="en-CA" sz="1200" dirty="0">
                <a:hlinkClick r:id="rId3"/>
              </a:rPr>
              <a:t>http://www.osteoporosis.ca/osteoporosis-and-you/diagnosis/risk-factors/</a:t>
            </a:r>
            <a:r>
              <a:rPr lang="en-CA" sz="1200" dirty="0"/>
              <a:t> </a:t>
            </a:r>
            <a:endParaRPr lang="en-US" sz="1200" dirty="0"/>
          </a:p>
          <a:p>
            <a:pPr marL="229371" indent="-229371"/>
            <a:r>
              <a:rPr lang="en-US" sz="1200" dirty="0"/>
              <a:t>2. Bessette L, et al. Recognizing osteoporosis and its consequences in Quebec (ROCQ): Background, rationale, and methods of an anti-fracture patient health-management </a:t>
            </a:r>
            <a:r>
              <a:rPr lang="en-US" sz="1200" dirty="0" err="1"/>
              <a:t>programme</a:t>
            </a:r>
            <a:r>
              <a:rPr lang="en-US" sz="1200" dirty="0"/>
              <a:t>. </a:t>
            </a:r>
            <a:r>
              <a:rPr lang="en-US" sz="1200" dirty="0" err="1"/>
              <a:t>Contemp</a:t>
            </a:r>
            <a:r>
              <a:rPr lang="en-US" sz="1200" dirty="0"/>
              <a:t> Clin Trials 2008; 29:194-210.</a:t>
            </a:r>
          </a:p>
          <a:p>
            <a:pPr marL="229371" indent="-229371"/>
            <a:r>
              <a:rPr lang="en-US" sz="1200" dirty="0"/>
              <a:t>3. Brown JP, et al. Validation of a clinical definition of fragility fracture. </a:t>
            </a:r>
            <a:r>
              <a:rPr lang="en-CA" sz="1200" dirty="0"/>
              <a:t>J Bone Miner Res. 2007;23(Suppl 1):M350.</a:t>
            </a:r>
          </a:p>
          <a:p>
            <a:pPr marL="229371" indent="-229371"/>
            <a:endParaRPr lang="en-CA" sz="1200" dirty="0"/>
          </a:p>
          <a:p>
            <a:endParaRPr lang="en-CA" sz="1200" dirty="0"/>
          </a:p>
          <a:p>
            <a:endParaRPr lang="en-CA" sz="1200" dirty="0"/>
          </a:p>
          <a:p>
            <a:pPr marL="173276" indent="-173276">
              <a:spcBef>
                <a:spcPts val="501"/>
              </a:spcBef>
              <a:defRPr/>
            </a:pPr>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361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defTabSz="914400">
              <a:spcBef>
                <a:spcPct val="0"/>
              </a:spcBef>
              <a:buFontTx/>
              <a:buChar char="•"/>
            </a:pPr>
            <a:r>
              <a:rPr lang="en-US" altLang="en-US" sz="1200" dirty="0">
                <a:solidFill>
                  <a:srgbClr val="000000"/>
                </a:solidFill>
                <a:ea typeface="ＭＳ Ｐゴシック" panose="020B0600070205080204" pitchFamily="34" charset="-128"/>
                <a:cs typeface="Arial" panose="020B0604020202020204" pitchFamily="34" charset="0"/>
              </a:rPr>
              <a:t>Wrist fractures are usually the first fragility fracture, with vertebral fractures occurring next</a:t>
            </a:r>
            <a:r>
              <a:rPr lang="en-US" altLang="en-US" sz="1200" b="1" dirty="0">
                <a:solidFill>
                  <a:srgbClr val="000000"/>
                </a:solidFill>
                <a:ea typeface="ＭＳ Ｐゴシック" panose="020B0600070205080204" pitchFamily="34" charset="-128"/>
                <a:cs typeface="Arial" panose="020B0604020202020204" pitchFamily="34" charset="0"/>
              </a:rPr>
              <a:t>. </a:t>
            </a:r>
          </a:p>
          <a:p>
            <a:pPr defTabSz="914400">
              <a:spcBef>
                <a:spcPct val="0"/>
              </a:spcBef>
              <a:buFontTx/>
              <a:buChar char="•"/>
            </a:pPr>
            <a:r>
              <a:rPr lang="en-CA" altLang="en-US" sz="1200" dirty="0">
                <a:ea typeface="ＭＳ Ｐゴシック" panose="020B0600070205080204" pitchFamily="34" charset="-128"/>
              </a:rPr>
              <a:t>Preventative Therapy Is Effective and Safe. </a:t>
            </a:r>
          </a:p>
          <a:p>
            <a:pPr defTabSz="914400">
              <a:spcBef>
                <a:spcPct val="0"/>
              </a:spcBef>
            </a:pPr>
            <a:endParaRPr lang="en-US" altLang="en-US" sz="1200" b="1" dirty="0">
              <a:solidFill>
                <a:srgbClr val="000000"/>
              </a:solidFill>
              <a:ea typeface="ＭＳ Ｐゴシック" panose="020B0600070205080204" pitchFamily="34" charset="-128"/>
              <a:cs typeface="Arial" panose="020B0604020202020204" pitchFamily="34" charset="0"/>
            </a:endParaRPr>
          </a:p>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Reference:</a:t>
            </a:r>
          </a:p>
          <a:p>
            <a:pPr defTabSz="914400">
              <a:spcBef>
                <a:spcPct val="0"/>
              </a:spcBef>
            </a:pPr>
            <a:r>
              <a:rPr lang="en-US" altLang="en-US" sz="1200" dirty="0" err="1">
                <a:solidFill>
                  <a:srgbClr val="000000"/>
                </a:solidFill>
                <a:ea typeface="ＭＳ Ｐゴシック" panose="020B0600070205080204" pitchFamily="34" charset="-128"/>
                <a:cs typeface="Arial" panose="020B0604020202020204" pitchFamily="34" charset="0"/>
              </a:rPr>
              <a:t>Kanis</a:t>
            </a:r>
            <a:r>
              <a:rPr lang="en-US" altLang="en-US" sz="1200" dirty="0">
                <a:solidFill>
                  <a:srgbClr val="000000"/>
                </a:solidFill>
                <a:ea typeface="ＭＳ Ｐゴシック" panose="020B0600070205080204" pitchFamily="34" charset="-128"/>
                <a:cs typeface="Arial" panose="020B0604020202020204" pitchFamily="34" charset="0"/>
              </a:rPr>
              <a:t> JA, </a:t>
            </a:r>
            <a:r>
              <a:rPr lang="en-US" altLang="en-US" sz="1200" dirty="0" err="1">
                <a:solidFill>
                  <a:srgbClr val="000000"/>
                </a:solidFill>
                <a:ea typeface="ＭＳ Ｐゴシック" panose="020B0600070205080204" pitchFamily="34" charset="-128"/>
                <a:cs typeface="Arial" panose="020B0604020202020204" pitchFamily="34" charset="0"/>
              </a:rPr>
              <a:t>Johnell</a:t>
            </a:r>
            <a:r>
              <a:rPr lang="en-US" altLang="en-US" sz="1200" dirty="0">
                <a:solidFill>
                  <a:srgbClr val="000000"/>
                </a:solidFill>
                <a:ea typeface="ＭＳ Ｐゴシック" panose="020B0600070205080204" pitchFamily="34" charset="-128"/>
                <a:cs typeface="Arial" panose="020B0604020202020204" pitchFamily="34" charset="0"/>
              </a:rPr>
              <a:t> O. </a:t>
            </a:r>
            <a:r>
              <a:rPr lang="en-CA" altLang="en-US" sz="1200" dirty="0">
                <a:ea typeface="ＭＳ Ｐゴシック" panose="020B0600070205080204" pitchFamily="34" charset="-128"/>
              </a:rPr>
              <a:t>The burden of osteoporosis. J Endocrinol Invest. 1999;22(8):583-8.</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4258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US" sz="1100" dirty="0"/>
              <a:t>Decreases in bone volume has a nonlinear effect on bone strength; extremely low bone volumes </a:t>
            </a:r>
            <a:br>
              <a:rPr lang="en-US" sz="1100" dirty="0"/>
            </a:br>
            <a:r>
              <a:rPr lang="en-US" sz="1100" dirty="0"/>
              <a:t>(&lt; 15% bone/volume) leads to a large drop in mechanical strength of the bone.</a:t>
            </a:r>
            <a:r>
              <a:rPr lang="en-US" sz="1100" baseline="30000" dirty="0"/>
              <a:t>1</a:t>
            </a:r>
            <a:endParaRPr lang="en-US" sz="1100" dirty="0"/>
          </a:p>
          <a:p>
            <a:r>
              <a:rPr lang="en-US" sz="1100" dirty="0"/>
              <a:t>Trabecular thickness decreases with aging,</a:t>
            </a:r>
            <a:r>
              <a:rPr lang="en-US" sz="1100" baseline="30000" dirty="0"/>
              <a:t>2</a:t>
            </a:r>
            <a:r>
              <a:rPr lang="en-US" sz="1100" dirty="0"/>
              <a:t> resulting in decreased bone strength (which is proportional to the square of its radius), which ultimately leads to buckling and bending of the trabecular struts.</a:t>
            </a:r>
            <a:r>
              <a:rPr lang="en-US" sz="1100" baseline="30000" dirty="0"/>
              <a:t>1</a:t>
            </a:r>
            <a:endParaRPr lang="en-US" sz="1100" dirty="0"/>
          </a:p>
          <a:p>
            <a:r>
              <a:rPr lang="en-US" sz="1100" dirty="0"/>
              <a:t>Connectivity is significantly impacted with the loss of each cross tie, since each one leaves two trabecular struts unsupported.</a:t>
            </a:r>
            <a:r>
              <a:rPr lang="en-US" sz="1100" baseline="30000" dirty="0"/>
              <a:t>1</a:t>
            </a:r>
            <a:endParaRPr lang="en-US" sz="1100" dirty="0"/>
          </a:p>
          <a:p>
            <a:r>
              <a:rPr lang="en-US" sz="1100" dirty="0"/>
              <a:t>Cortical porosity increases with aging, leading to disproportionately large losses in bone strength.</a:t>
            </a:r>
            <a:r>
              <a:rPr lang="en-US" sz="1100" baseline="30000" dirty="0"/>
              <a:t>1</a:t>
            </a:r>
            <a:endParaRPr lang="en-US" sz="1100" dirty="0"/>
          </a:p>
          <a:p>
            <a:pPr lvl="1"/>
            <a:r>
              <a:rPr lang="en-US" sz="1100" dirty="0"/>
              <a:t>In older adults (&gt; 60 years), the pores increase in size through coalescing to reduce the actual number of pores.</a:t>
            </a:r>
            <a:r>
              <a:rPr lang="en-US" sz="1100" baseline="30000" dirty="0"/>
              <a:t>1</a:t>
            </a:r>
            <a:endParaRPr lang="en-US" sz="1100" dirty="0"/>
          </a:p>
          <a:p>
            <a:r>
              <a:rPr lang="en-US" sz="1100" dirty="0"/>
              <a:t>Microarchitectural changes in the vertebral body have been shown to occur with aging, including decreased bone volume per trabecular volume (BV/TV) and decreased cortical thickness.</a:t>
            </a:r>
            <a:r>
              <a:rPr lang="en-US" sz="1100" baseline="30000" dirty="0"/>
              <a:t>2</a:t>
            </a:r>
            <a:endParaRPr lang="en-US" sz="1100" dirty="0"/>
          </a:p>
          <a:p>
            <a:endParaRPr lang="en-US" sz="1100" dirty="0"/>
          </a:p>
          <a:p>
            <a:pPr marL="221918" indent="-221918">
              <a:buFont typeface="+mj-lt"/>
              <a:buAutoNum type="arabicPeriod"/>
            </a:pPr>
            <a:r>
              <a:rPr lang="en-US" sz="1100" dirty="0"/>
              <a:t>Davison SK, </a:t>
            </a:r>
            <a:r>
              <a:rPr lang="en-US" sz="1100" dirty="0" err="1"/>
              <a:t>Siminoski</a:t>
            </a:r>
            <a:r>
              <a:rPr lang="en-US" sz="1100" dirty="0"/>
              <a:t> K, Adachi JD, et al. Bone strength: the whole is greater than the sum of its parts. </a:t>
            </a:r>
            <a:r>
              <a:rPr lang="en-US" sz="1100" i="1" dirty="0" err="1"/>
              <a:t>Semin</a:t>
            </a:r>
            <a:r>
              <a:rPr lang="en-US" sz="1100" i="1" dirty="0"/>
              <a:t> Arthritis Rheum</a:t>
            </a:r>
            <a:r>
              <a:rPr lang="en-US" sz="1100" dirty="0"/>
              <a:t>. 2006;36:22-31.</a:t>
            </a:r>
          </a:p>
          <a:p>
            <a:pPr marL="221918" indent="-221918">
              <a:buFont typeface="+mj-lt"/>
              <a:buAutoNum type="arabicPeriod"/>
            </a:pPr>
            <a:r>
              <a:rPr lang="en-US" sz="1100" dirty="0" err="1"/>
              <a:t>Mosekilde</a:t>
            </a:r>
            <a:r>
              <a:rPr lang="en-US" sz="1100" dirty="0"/>
              <a:t> L. The effect of modelling and </a:t>
            </a:r>
            <a:r>
              <a:rPr lang="en-US" sz="1100" dirty="0" err="1"/>
              <a:t>remodelling</a:t>
            </a:r>
            <a:r>
              <a:rPr lang="en-US" sz="1100" dirty="0"/>
              <a:t> on human vertebral body architecture. </a:t>
            </a:r>
            <a:r>
              <a:rPr lang="en-US" sz="1100" i="1" dirty="0"/>
              <a:t>Technol Health Care</a:t>
            </a:r>
            <a:r>
              <a:rPr lang="en-US" sz="1100" dirty="0"/>
              <a:t>. 1998;6:287-297.</a:t>
            </a:r>
          </a:p>
          <a:p>
            <a:pPr marL="234651" indent="-234651">
              <a:buFont typeface="+mj-lt"/>
              <a:buAutoNum type="arabicPeriod"/>
            </a:pPr>
            <a:endParaRPr lang="en-US" sz="800"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1238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169971" indent="-169971">
              <a:buFontTx/>
              <a:buChar char="•"/>
            </a:pPr>
            <a:r>
              <a:rPr lang="en-US" sz="1100" dirty="0">
                <a:latin typeface="Arial" pitchFamily="34" charset="0"/>
                <a:ea typeface="ヒラギノ角ゴ Pro W3"/>
                <a:cs typeface="ヒラギノ角ゴ Pro W3"/>
              </a:rPr>
              <a:t>BMD alone is not an indication of fracture risk.</a:t>
            </a:r>
          </a:p>
          <a:p>
            <a:pPr marL="169971" indent="-169971">
              <a:buFontTx/>
              <a:buChar char="•"/>
            </a:pPr>
            <a:r>
              <a:rPr lang="en-US" sz="1100" dirty="0">
                <a:latin typeface="Arial" pitchFamily="34" charset="0"/>
                <a:ea typeface="ヒラギノ角ゴ Pro W3"/>
                <a:cs typeface="ヒラギノ角ゴ Pro W3"/>
              </a:rPr>
              <a:t>Fracture rates are higher in those with low T-scores.</a:t>
            </a:r>
          </a:p>
          <a:p>
            <a:pPr marL="169971" indent="-169971">
              <a:buFontTx/>
              <a:buChar char="•"/>
            </a:pPr>
            <a:r>
              <a:rPr lang="en-US" sz="1100" dirty="0">
                <a:latin typeface="Arial" pitchFamily="34" charset="0"/>
                <a:ea typeface="ヒラギノ角ゴ Pro W3"/>
                <a:cs typeface="ヒラギノ角ゴ Pro W3"/>
              </a:rPr>
              <a:t>Population BMD demonstrates that a higher proportion of the population has a BMD in the middle range (-2.0 to  -0.5)</a:t>
            </a:r>
          </a:p>
          <a:p>
            <a:pPr marL="169971" indent="-169971">
              <a:buFontTx/>
              <a:buChar char="•"/>
            </a:pPr>
            <a:r>
              <a:rPr lang="en-US" sz="1100" dirty="0">
                <a:latin typeface="Arial" pitchFamily="34" charset="0"/>
                <a:ea typeface="ヒラギノ角ゴ Pro W3"/>
                <a:cs typeface="ヒラギノ角ゴ Pro W3"/>
              </a:rPr>
              <a:t>Fracture rate shows that there is  higher rate of fracture in those with OP or a T-score &lt;-2.5, however the number of fractures shows that most fractures occur at T-scores of -2.5 to -0.5. </a:t>
            </a:r>
          </a:p>
          <a:p>
            <a:pPr marL="169971" indent="-169971">
              <a:buFontTx/>
              <a:buChar char="•"/>
            </a:pPr>
            <a:r>
              <a:rPr lang="en-US" sz="1100" dirty="0">
                <a:latin typeface="Arial" pitchFamily="34" charset="0"/>
                <a:ea typeface="ヒラギノ角ゴ Pro W3"/>
                <a:cs typeface="ヒラギノ角ゴ Pro W3"/>
              </a:rPr>
              <a:t>Data demonstrates that BMD alone cannot be used to assess fracture risk.</a:t>
            </a:r>
          </a:p>
          <a:p>
            <a:endParaRPr lang="en-CA" sz="11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5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Months after 1</a:t>
            </a:r>
            <a:r>
              <a:rPr lang="en-CA" baseline="30000" dirty="0"/>
              <a:t>st</a:t>
            </a:r>
            <a:r>
              <a:rPr lang="en-CA" dirty="0"/>
              <a:t> fracture</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13</a:t>
            </a:fld>
            <a:endParaRPr lang="en-US"/>
          </a:p>
        </p:txBody>
      </p:sp>
    </p:spTree>
    <p:extLst>
      <p:ext uri="{BB962C8B-B14F-4D97-AF65-F5344CB8AC3E}">
        <p14:creationId xmlns:p14="http://schemas.microsoft.com/office/powerpoint/2010/main" val="2961887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275564" indent="-286530" defTabSz="916896">
              <a:lnSpc>
                <a:spcPct val="80000"/>
              </a:lnSpc>
              <a:spcBef>
                <a:spcPct val="0"/>
              </a:spcBef>
              <a:defRPr/>
            </a:pPr>
            <a:r>
              <a:rPr lang="en-US" dirty="0">
                <a:solidFill>
                  <a:srgbClr val="000000"/>
                </a:solidFill>
              </a:rPr>
              <a:t>Indications for measuring Bone Mineral Density (BMD):</a:t>
            </a:r>
          </a:p>
          <a:p>
            <a:pPr marL="275564" indent="-286530" defTabSz="916896">
              <a:lnSpc>
                <a:spcPct val="80000"/>
              </a:lnSpc>
              <a:spcBef>
                <a:spcPct val="0"/>
              </a:spcBef>
              <a:defRPr/>
            </a:pPr>
            <a:endParaRPr lang="en-US" dirty="0">
              <a:solidFill>
                <a:srgbClr val="000000"/>
              </a:solidFill>
            </a:endParaRPr>
          </a:p>
          <a:p>
            <a:pPr marL="275564" indent="-286530" defTabSz="916896">
              <a:lnSpc>
                <a:spcPct val="80000"/>
              </a:lnSpc>
              <a:spcBef>
                <a:spcPct val="0"/>
              </a:spcBef>
              <a:buFont typeface="Arial" pitchFamily="34" charset="0"/>
              <a:buChar char="•"/>
              <a:defRPr/>
            </a:pPr>
            <a:r>
              <a:rPr lang="en-US" dirty="0">
                <a:solidFill>
                  <a:srgbClr val="000000"/>
                </a:solidFill>
              </a:rPr>
              <a:t>Aged </a:t>
            </a:r>
            <a:r>
              <a:rPr lang="en-US" dirty="0">
                <a:solidFill>
                  <a:srgbClr val="000000"/>
                </a:solidFill>
                <a:cs typeface="Times New Roman"/>
              </a:rPr>
              <a:t>≥65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Everyone</a:t>
            </a:r>
          </a:p>
          <a:p>
            <a:pPr marL="744978" lvl="1" indent="-286530" defTabSz="916896">
              <a:lnSpc>
                <a:spcPct val="80000"/>
              </a:lnSpc>
              <a:spcBef>
                <a:spcPct val="0"/>
              </a:spcBef>
              <a:defRPr/>
            </a:pPr>
            <a:endParaRPr lang="en-US" dirty="0">
              <a:solidFill>
                <a:srgbClr val="000000"/>
              </a:solidFill>
              <a:cs typeface="Times New Roman"/>
            </a:endParaRPr>
          </a:p>
          <a:p>
            <a:pPr marL="275564" indent="-286530" defTabSz="916896">
              <a:lnSpc>
                <a:spcPct val="80000"/>
              </a:lnSpc>
              <a:spcBef>
                <a:spcPct val="0"/>
              </a:spcBef>
              <a:buFont typeface="Arial" pitchFamily="34" charset="0"/>
              <a:buChar char="•"/>
              <a:defRPr/>
            </a:pPr>
            <a:r>
              <a:rPr lang="en-US" dirty="0">
                <a:solidFill>
                  <a:srgbClr val="000000"/>
                </a:solidFill>
                <a:cs typeface="Times New Roman"/>
              </a:rPr>
              <a:t>Aged 50-64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Clinical risk factors for fracture (menopausal women, men age 50-64 years)</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Fragility fracture after age 40 </a:t>
            </a:r>
            <a:r>
              <a:rPr lang="en-US" dirty="0" err="1">
                <a:solidFill>
                  <a:srgbClr val="000000"/>
                </a:solidFill>
                <a:cs typeface="Times New Roman"/>
              </a:rPr>
              <a:t>yr</a:t>
            </a:r>
            <a:endParaRPr lang="en-US" dirty="0">
              <a:solidFill>
                <a:srgbClr val="000000"/>
              </a:solidFill>
              <a:cs typeface="Times New Roman"/>
            </a:endParaRP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Prolonged use of glucocorticoids (at least 3 months cumulative therapy in the previous year at a prednisone-equivalent dose ≥7.5mg daily)</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Use of other high-risk medications (</a:t>
            </a:r>
            <a:r>
              <a:rPr lang="en-US" dirty="0" err="1">
                <a:solidFill>
                  <a:srgbClr val="000000"/>
                </a:solidFill>
                <a:cs typeface="Times New Roman"/>
              </a:rPr>
              <a:t>ie</a:t>
            </a:r>
            <a:r>
              <a:rPr lang="en-US" dirty="0">
                <a:solidFill>
                  <a:srgbClr val="000000"/>
                </a:solidFill>
                <a:cs typeface="Times New Roman"/>
              </a:rPr>
              <a:t>. aromatase inhibitors for breast cancer or androgen deprivation therapy for prostate cancer)</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Parental hip fracture</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Vertebral fracture or osteopenia identified on radiography</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Current smoking</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High alcohol intake </a:t>
            </a:r>
            <a:r>
              <a:rPr lang="en-US" dirty="0">
                <a:solidFill>
                  <a:srgbClr val="000000"/>
                </a:solidFill>
              </a:rPr>
              <a:t>(≥3 units/day)</a:t>
            </a:r>
            <a:endParaRPr lang="en-US" dirty="0">
              <a:solidFill>
                <a:srgbClr val="000000"/>
              </a:solidFill>
              <a:cs typeface="Times New Roman"/>
            </a:endParaRP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Low body weight (&lt;60kg) or major weight loss (&gt;10% of body weight at age 25 </a:t>
            </a:r>
            <a:r>
              <a:rPr lang="en-US" dirty="0" err="1">
                <a:solidFill>
                  <a:srgbClr val="000000"/>
                </a:solidFill>
                <a:cs typeface="Times New Roman"/>
              </a:rPr>
              <a:t>yr</a:t>
            </a:r>
            <a:r>
              <a:rPr lang="en-US" dirty="0">
                <a:solidFill>
                  <a:srgbClr val="000000"/>
                </a:solidFill>
                <a:cs typeface="Times New Roman"/>
              </a:rPr>
              <a:t>)</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Rheumatoid arthritis</a:t>
            </a:r>
          </a:p>
          <a:p>
            <a:pPr marL="1214393" lvl="2" indent="-286530" defTabSz="916896">
              <a:lnSpc>
                <a:spcPct val="80000"/>
              </a:lnSpc>
              <a:spcBef>
                <a:spcPct val="0"/>
              </a:spcBef>
              <a:buFont typeface="Arial" pitchFamily="34" charset="0"/>
              <a:buChar char="•"/>
              <a:defRPr/>
            </a:pPr>
            <a:r>
              <a:rPr lang="en-US" dirty="0">
                <a:solidFill>
                  <a:srgbClr val="000000"/>
                </a:solidFill>
                <a:cs typeface="Times New Roman"/>
              </a:rPr>
              <a:t>Other disorders strongly associated with osteoporosis include: primary hyperparathyroidism, type 1 diabetes, osteogenesis imperfecta, uncontrolled hyperthyroidism, hypogonadism or premature menopause (&lt; 45 years, ), Cushing’s disease, chronic malnutrition or malabsorption, chronic liver disease, COPD and chronic inflammatory conditions (e.g. Inflammatory bowel disease)</a:t>
            </a:r>
          </a:p>
          <a:p>
            <a:pPr marL="1214393" lvl="2" indent="-286530" defTabSz="916896">
              <a:lnSpc>
                <a:spcPct val="80000"/>
              </a:lnSpc>
              <a:spcBef>
                <a:spcPct val="0"/>
              </a:spcBef>
              <a:buFont typeface="Arial" pitchFamily="34" charset="0"/>
              <a:buChar char="•"/>
              <a:defRPr/>
            </a:pPr>
            <a:endParaRPr lang="en-US" dirty="0">
              <a:solidFill>
                <a:srgbClr val="000000"/>
              </a:solidFill>
              <a:cs typeface="Times New Roman"/>
            </a:endParaRPr>
          </a:p>
          <a:p>
            <a:pPr marL="275564" indent="-286530" defTabSz="916896">
              <a:lnSpc>
                <a:spcPct val="80000"/>
              </a:lnSpc>
              <a:spcBef>
                <a:spcPct val="0"/>
              </a:spcBef>
              <a:buFont typeface="Arial" pitchFamily="34" charset="0"/>
              <a:buChar char="•"/>
              <a:defRPr/>
            </a:pPr>
            <a:r>
              <a:rPr lang="en-US" dirty="0">
                <a:solidFill>
                  <a:srgbClr val="000000"/>
                </a:solidFill>
                <a:cs typeface="Times New Roman"/>
              </a:rPr>
              <a:t>Aged &lt;50 years</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Fragility fracture</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Prolonged use of glucocorticoids (at least 3 months cumulative therapy in the previous year at a prednisone-equivalent dose ≥7.5mg daily)</a:t>
            </a:r>
          </a:p>
          <a:p>
            <a:pPr marL="744978" lvl="1" indent="-286530" defTabSz="916896">
              <a:lnSpc>
                <a:spcPct val="80000"/>
              </a:lnSpc>
              <a:spcBef>
                <a:spcPct val="0"/>
              </a:spcBef>
              <a:buFont typeface="Arial" pitchFamily="34" charset="0"/>
              <a:buChar char="•"/>
              <a:defRPr/>
            </a:pPr>
            <a:r>
              <a:rPr lang="en-US" dirty="0">
                <a:solidFill>
                  <a:srgbClr val="000000"/>
                </a:solidFill>
                <a:cs typeface="Times New Roman"/>
              </a:rPr>
              <a:t>Use of other high-risk medications (</a:t>
            </a:r>
            <a:r>
              <a:rPr lang="en-US" dirty="0" err="1">
                <a:solidFill>
                  <a:srgbClr val="000000"/>
                </a:solidFill>
                <a:cs typeface="Times New Roman"/>
              </a:rPr>
              <a:t>ie</a:t>
            </a:r>
            <a:r>
              <a:rPr lang="en-US" dirty="0">
                <a:solidFill>
                  <a:srgbClr val="000000"/>
                </a:solidFill>
                <a:cs typeface="Times New Roman"/>
              </a:rPr>
              <a:t>. aromatase inhibitors for breast cancer or androgen deprivation therapy for prostate cancer)</a:t>
            </a:r>
          </a:p>
          <a:p>
            <a:pPr marL="744978" lvl="1" indent="-286530" defTabSz="916896">
              <a:lnSpc>
                <a:spcPct val="80000"/>
              </a:lnSpc>
              <a:spcBef>
                <a:spcPct val="0"/>
              </a:spcBef>
              <a:buFont typeface="Arial" pitchFamily="34" charset="0"/>
              <a:buChar char="•"/>
              <a:defRPr/>
            </a:pPr>
            <a:r>
              <a:rPr lang="en-US" dirty="0">
                <a:solidFill>
                  <a:srgbClr val="000000"/>
                </a:solidFill>
              </a:rPr>
              <a:t>Hypogonadism or premature menopause (age &lt;45 </a:t>
            </a:r>
            <a:r>
              <a:rPr lang="en-US" dirty="0" err="1">
                <a:solidFill>
                  <a:srgbClr val="000000"/>
                </a:solidFill>
              </a:rPr>
              <a:t>yr</a:t>
            </a:r>
            <a:r>
              <a:rPr lang="en-US" dirty="0">
                <a:solidFill>
                  <a:srgbClr val="000000"/>
                </a:solidFill>
              </a:rPr>
              <a:t>)</a:t>
            </a:r>
          </a:p>
          <a:p>
            <a:pPr marL="744978" lvl="1" indent="-286530" defTabSz="916896">
              <a:lnSpc>
                <a:spcPct val="80000"/>
              </a:lnSpc>
              <a:spcBef>
                <a:spcPct val="0"/>
              </a:spcBef>
              <a:buFont typeface="Arial" pitchFamily="34" charset="0"/>
              <a:buChar char="•"/>
              <a:defRPr/>
            </a:pPr>
            <a:r>
              <a:rPr lang="en-US" dirty="0">
                <a:solidFill>
                  <a:srgbClr val="000000"/>
                </a:solidFill>
              </a:rPr>
              <a:t>Malabsorption syndrome</a:t>
            </a:r>
          </a:p>
          <a:p>
            <a:pPr marL="744978" lvl="1" indent="-286530" defTabSz="916896">
              <a:lnSpc>
                <a:spcPct val="80000"/>
              </a:lnSpc>
              <a:spcBef>
                <a:spcPct val="0"/>
              </a:spcBef>
              <a:buFont typeface="Arial" pitchFamily="34" charset="0"/>
              <a:buChar char="•"/>
              <a:defRPr/>
            </a:pPr>
            <a:r>
              <a:rPr lang="en-US" dirty="0">
                <a:solidFill>
                  <a:srgbClr val="000000"/>
                </a:solidFill>
              </a:rPr>
              <a:t>Primary hyperthyroidism</a:t>
            </a:r>
          </a:p>
          <a:p>
            <a:pPr marL="744978" lvl="1" indent="-286530" defTabSz="916896">
              <a:lnSpc>
                <a:spcPct val="80000"/>
              </a:lnSpc>
              <a:spcBef>
                <a:spcPct val="0"/>
              </a:spcBef>
              <a:buFont typeface="Arial" pitchFamily="34" charset="0"/>
              <a:buChar char="•"/>
              <a:defRPr/>
            </a:pPr>
            <a:r>
              <a:rPr lang="en-US" dirty="0">
                <a:solidFill>
                  <a:srgbClr val="000000"/>
                </a:solidFill>
              </a:rPr>
              <a:t>Other disorders strongly associated with rapid bone loss and/or fracture</a:t>
            </a:r>
          </a:p>
          <a:p>
            <a:pPr marL="275564" indent="-286530" defTabSz="916896">
              <a:lnSpc>
                <a:spcPct val="80000"/>
              </a:lnSpc>
              <a:spcBef>
                <a:spcPct val="0"/>
              </a:spcBef>
              <a:defRPr/>
            </a:pPr>
            <a:endParaRPr lang="en-US" dirty="0">
              <a:solidFill>
                <a:srgbClr val="000000"/>
              </a:solidFill>
            </a:endParaRPr>
          </a:p>
          <a:p>
            <a:pPr defTabSz="916896">
              <a:spcBef>
                <a:spcPct val="0"/>
              </a:spcBef>
              <a:defRPr/>
            </a:pPr>
            <a:r>
              <a:rPr lang="en-US" dirty="0">
                <a:solidFill>
                  <a:srgbClr val="000000"/>
                </a:solidFill>
              </a:rPr>
              <a:t>Perform additional biochemical testing to rule out secondary causes of osteoporosis in selected patients.</a:t>
            </a:r>
          </a:p>
          <a:p>
            <a:pPr defTabSz="916896">
              <a:spcBef>
                <a:spcPct val="0"/>
              </a:spcBef>
              <a:defRPr/>
            </a:pPr>
            <a:endParaRPr lang="en-US" dirty="0">
              <a:solidFill>
                <a:srgbClr val="000000"/>
              </a:solidFill>
            </a:endParaRPr>
          </a:p>
          <a:p>
            <a:pPr defTabSz="916896">
              <a:spcBef>
                <a:spcPct val="0"/>
              </a:spcBef>
              <a:defRPr/>
            </a:pPr>
            <a:r>
              <a:rPr lang="en-US" b="1" dirty="0">
                <a:solidFill>
                  <a:srgbClr val="000000"/>
                </a:solidFill>
              </a:rPr>
              <a:t>Reference:</a:t>
            </a:r>
          </a:p>
          <a:p>
            <a:pPr defTabSz="916896">
              <a:spcBef>
                <a:spcPct val="0"/>
              </a:spcBef>
              <a:defRPr/>
            </a:pPr>
            <a:r>
              <a:rPr lang="en-US" altLang="en-US" dirty="0">
                <a:cs typeface="Arial" pitchFamily="34" charset="0"/>
              </a:rPr>
              <a:t>1. </a:t>
            </a:r>
            <a:r>
              <a:rPr lang="en-US" altLang="en-US" dirty="0" err="1">
                <a:cs typeface="Arial" pitchFamily="34" charset="0"/>
              </a:rPr>
              <a:t>Papaioannou</a:t>
            </a:r>
            <a:r>
              <a:rPr lang="en-US" altLang="en-US" dirty="0">
                <a:cs typeface="Arial" pitchFamily="34" charset="0"/>
              </a:rPr>
              <a:t>  A, et al</a:t>
            </a:r>
            <a:r>
              <a:rPr lang="en-US" altLang="en-US" i="1" dirty="0">
                <a:cs typeface="Arial" pitchFamily="34" charset="0"/>
              </a:rPr>
              <a:t> </a:t>
            </a:r>
            <a:r>
              <a:rPr lang="en-US" altLang="en-US" dirty="0">
                <a:cs typeface="Arial" pitchFamily="34" charset="0"/>
              </a:rPr>
              <a:t>CMAJ</a:t>
            </a:r>
            <a:r>
              <a:rPr lang="en-US" altLang="en-US" i="1" dirty="0">
                <a:cs typeface="Arial" pitchFamily="34" charset="0"/>
              </a:rPr>
              <a:t> </a:t>
            </a:r>
            <a:r>
              <a:rPr lang="en-US" altLang="en-US" dirty="0">
                <a:cs typeface="Arial" pitchFamily="34" charset="0"/>
              </a:rPr>
              <a:t>2010;182:1864-1873. 2. Steering Group Communications Feb 9</a:t>
            </a:r>
            <a:r>
              <a:rPr lang="en-US" altLang="en-US" baseline="30000" dirty="0">
                <a:cs typeface="Arial" pitchFamily="34" charset="0"/>
              </a:rPr>
              <a:t>th</a:t>
            </a:r>
            <a:r>
              <a:rPr lang="en-US" altLang="en-US" dirty="0">
                <a:cs typeface="Arial" pitchFamily="34" charset="0"/>
              </a:rPr>
              <a:t> 2012.</a:t>
            </a:r>
          </a:p>
          <a:p>
            <a:pPr defTabSz="916896">
              <a:spcBef>
                <a:spcPct val="0"/>
              </a:spcBef>
              <a:defRPr/>
            </a:pPr>
            <a:endParaRPr lang="en-US" b="1" dirty="0">
              <a:solidFill>
                <a:srgbClr val="000000"/>
              </a:solidFill>
            </a:endParaRPr>
          </a:p>
          <a:p>
            <a:pPr defTabSz="916896">
              <a:spcBef>
                <a:spcPct val="0"/>
              </a:spcBef>
              <a:defRPr/>
            </a:pPr>
            <a:endParaRPr lang="en-US" b="1" dirty="0">
              <a:solidFill>
                <a:srgbClr val="000000"/>
              </a:solidFill>
            </a:endParaRPr>
          </a:p>
          <a:p>
            <a:pPr>
              <a:spcBef>
                <a:spcPct val="0"/>
              </a:spcBef>
            </a:pPr>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8968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r>
              <a:rPr lang="en-CA" dirty="0"/>
              <a:t>http://www.medscape.org/viewarticle/747951_2</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0759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9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44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7800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sz="1200" b="1" dirty="0">
              <a:solidFill>
                <a:srgbClr val="000000"/>
              </a:solidFill>
              <a:ea typeface="ＭＳ Ｐゴシック" panose="020B0600070205080204" pitchFamily="34" charset="-128"/>
              <a:cs typeface="Arial" panose="020B0604020202020204" pitchFamily="34" charset="0"/>
            </a:endParaRPr>
          </a:p>
          <a:p>
            <a:pPr defTabSz="914400">
              <a:defRPr/>
            </a:pPr>
            <a:r>
              <a:rPr lang="en-CA" sz="1200" dirty="0" err="1"/>
              <a:t>Mellstrom</a:t>
            </a:r>
            <a:r>
              <a:rPr lang="en-CA" sz="1200" dirty="0"/>
              <a:t> D, et al. Older men with low serum estradiol and high serum SHBG have an increased risk of fractures. J Bone Miner Res. 2008 Oct;23(10):1552-60.</a:t>
            </a:r>
          </a:p>
          <a:p>
            <a:pPr defTabSz="914400">
              <a:defRPr/>
            </a:pPr>
            <a:r>
              <a:rPr lang="en-CA" sz="1200" dirty="0"/>
              <a:t>Meier C, et al. </a:t>
            </a:r>
            <a:r>
              <a:rPr lang="en-CA" sz="1200" b="1" dirty="0"/>
              <a:t>Endogenous sex hormones and incident fracture risk in older men: the Dubbo Osteoporosis Epidemiology Study. </a:t>
            </a:r>
            <a:r>
              <a:rPr lang="sv-SE" sz="1200" dirty="0"/>
              <a:t>Arch Intern Med. 2008;168(1):47-54.</a:t>
            </a:r>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8861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4737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143" indent="-228143">
              <a:buFont typeface="+mj-lt"/>
              <a:buAutoNum type="arabicPeriod"/>
              <a:defRPr/>
            </a:pPr>
            <a:r>
              <a:rPr lang="en-CA" dirty="0">
                <a:solidFill>
                  <a:srgbClr val="FFFFFF"/>
                </a:solidFill>
              </a:rPr>
              <a:t>DIRC 2004 Medications  and Falls in the Elderly Brent Ruddock</a:t>
            </a:r>
            <a:endParaRPr lang="en-CA" b="1" dirty="0">
              <a:latin typeface="Arial"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0521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170632" indent="-170632">
              <a:spcBef>
                <a:spcPct val="0"/>
              </a:spcBef>
              <a:buFont typeface="Arial" pitchFamily="34" charset="0"/>
              <a:buChar char="•"/>
              <a:defRPr/>
            </a:pPr>
            <a:r>
              <a:rPr lang="en-CA" dirty="0"/>
              <a:t>Chemotherapeutic/transplant drugs (i.e. cyclosporine, tacrolimus, platinum compounds, cyclophosphamide)</a:t>
            </a:r>
          </a:p>
          <a:p>
            <a:pPr marL="170632" indent="-170632">
              <a:spcBef>
                <a:spcPct val="0"/>
              </a:spcBef>
              <a:buFont typeface="Arial" pitchFamily="34" charset="0"/>
              <a:buChar char="•"/>
              <a:defRPr/>
            </a:pPr>
            <a:endParaRPr lang="en-CA" dirty="0"/>
          </a:p>
          <a:p>
            <a:pPr>
              <a:buClr>
                <a:srgbClr val="FFC000"/>
              </a:buClr>
              <a:defRPr/>
            </a:pPr>
            <a:r>
              <a:rPr lang="en-US" u="sng" dirty="0"/>
              <a:t>Commonly Used Medications Recently Suggested to Have a Potential Association With Increased Fracture Risk</a:t>
            </a:r>
          </a:p>
          <a:p>
            <a:pPr>
              <a:buClr>
                <a:srgbClr val="FFC000"/>
              </a:buClr>
              <a:defRPr/>
            </a:pPr>
            <a:r>
              <a:rPr lang="en-US" dirty="0"/>
              <a:t>Proton-pump inhibitors (PPIs)</a:t>
            </a:r>
          </a:p>
          <a:p>
            <a:pPr marL="673047" lvl="1" indent="-331784">
              <a:defRPr/>
            </a:pPr>
            <a:r>
              <a:rPr lang="en-US" dirty="0"/>
              <a:t>-Increased risk of hip fracture observed after long-term, high dose therapy</a:t>
            </a:r>
            <a:r>
              <a:rPr lang="en-US" baseline="30000" dirty="0"/>
              <a:t>3</a:t>
            </a:r>
          </a:p>
          <a:p>
            <a:pPr>
              <a:buClr>
                <a:srgbClr val="FFC000"/>
              </a:buClr>
              <a:defRPr/>
            </a:pPr>
            <a:r>
              <a:rPr lang="en-US" dirty="0"/>
              <a:t>Selective-serotonin reuptake inhibitors (SSRIs)</a:t>
            </a:r>
          </a:p>
          <a:p>
            <a:pPr marL="673047" lvl="1" indent="-331784">
              <a:defRPr/>
            </a:pPr>
            <a:r>
              <a:rPr lang="en-US" dirty="0"/>
              <a:t>2-fold increased risk of clinical fragility fracture observed with daily use</a:t>
            </a:r>
            <a:r>
              <a:rPr lang="en-US" baseline="30000" dirty="0"/>
              <a:t>4</a:t>
            </a:r>
          </a:p>
          <a:p>
            <a:pPr>
              <a:buClr>
                <a:srgbClr val="FFC000"/>
              </a:buClr>
              <a:defRPr/>
            </a:pPr>
            <a:r>
              <a:rPr lang="en-US" dirty="0"/>
              <a:t>Thiazolidinediones (TZDs)</a:t>
            </a:r>
          </a:p>
          <a:p>
            <a:pPr marL="673047" lvl="1" indent="-331784">
              <a:defRPr/>
            </a:pPr>
            <a:r>
              <a:rPr lang="en-US" dirty="0"/>
              <a:t>In postmenopausal women with type 2 diabetes, a significantly increased risk of peripheral fracture was observed with rosiglitazone than with metformin or glyburide</a:t>
            </a:r>
            <a:r>
              <a:rPr lang="en-US" baseline="30000" dirty="0"/>
              <a:t>5</a:t>
            </a:r>
          </a:p>
          <a:p>
            <a:pPr marL="170632" indent="-170632">
              <a:spcBef>
                <a:spcPct val="0"/>
              </a:spcBef>
              <a:buFont typeface="Arial" pitchFamily="34" charset="0"/>
              <a:buChar char="•"/>
              <a:defRPr/>
            </a:pPr>
            <a:endParaRPr lang="en-CA" dirty="0"/>
          </a:p>
          <a:p>
            <a:pPr>
              <a:spcBef>
                <a:spcPct val="0"/>
              </a:spcBef>
              <a:defRPr/>
            </a:pPr>
            <a:endParaRPr lang="en-US" dirty="0"/>
          </a:p>
          <a:p>
            <a:pPr>
              <a:spcBef>
                <a:spcPct val="0"/>
              </a:spcBef>
              <a:defRPr/>
            </a:pPr>
            <a:r>
              <a:rPr lang="en-US" b="1" dirty="0"/>
              <a:t>References:</a:t>
            </a:r>
          </a:p>
          <a:p>
            <a:pPr marL="227509" indent="-227509">
              <a:spcBef>
                <a:spcPct val="0"/>
              </a:spcBef>
              <a:buFont typeface="+mj-lt"/>
              <a:buAutoNum type="arabicPeriod"/>
              <a:defRPr/>
            </a:pPr>
            <a:r>
              <a:rPr lang="en-US" dirty="0"/>
              <a:t>Hodgson SF, Watts NB, et al. American Association of Clinical Endocrinologists medical guidelines for clinical practice for the prevention and treatment of postmenopausal osteoporosis: 2001 edition, with selected updates for 2003. </a:t>
            </a:r>
            <a:r>
              <a:rPr lang="en-US" i="1" dirty="0" err="1"/>
              <a:t>Endocr</a:t>
            </a:r>
            <a:r>
              <a:rPr lang="en-US" i="1" dirty="0"/>
              <a:t> </a:t>
            </a:r>
            <a:r>
              <a:rPr lang="en-US" i="1" dirty="0" err="1"/>
              <a:t>Pract</a:t>
            </a:r>
            <a:r>
              <a:rPr lang="en-US" dirty="0"/>
              <a:t>. 2003;9:544-564.</a:t>
            </a:r>
          </a:p>
          <a:p>
            <a:pPr marL="227509" indent="-227509">
              <a:spcBef>
                <a:spcPct val="0"/>
              </a:spcBef>
              <a:buFont typeface="+mj-lt"/>
              <a:buAutoNum type="arabicPeriod"/>
              <a:defRPr/>
            </a:pPr>
            <a:r>
              <a:rPr lang="en-US" dirty="0"/>
              <a:t>Jacobs-Kosmin D. Osteoporosis. Medscape CME. 2011. Accessed May 25</a:t>
            </a:r>
            <a:r>
              <a:rPr lang="en-US" baseline="30000" dirty="0"/>
              <a:t>th</a:t>
            </a:r>
            <a:r>
              <a:rPr lang="en-US" dirty="0"/>
              <a:t> 2011. http://emedicine.medscape.com/article/330598-overview</a:t>
            </a:r>
          </a:p>
          <a:p>
            <a:pPr marL="227509" indent="-227509">
              <a:spcBef>
                <a:spcPct val="0"/>
              </a:spcBef>
              <a:buFont typeface="+mj-lt"/>
              <a:buAutoNum type="arabicPeriod"/>
              <a:defRPr/>
            </a:pPr>
            <a:r>
              <a:rPr lang="en-US" dirty="0"/>
              <a:t>Yang YX, Lewis JD, Epstein S, Metz DC. Long-term Proton Pump Inhibitor Therapy and Risk of Hip Fracture. </a:t>
            </a:r>
            <a:r>
              <a:rPr lang="en-US" i="1" dirty="0"/>
              <a:t>JAMA</a:t>
            </a:r>
            <a:r>
              <a:rPr lang="en-US" dirty="0"/>
              <a:t>. 2006;296:2947-2953.</a:t>
            </a:r>
          </a:p>
          <a:p>
            <a:pPr marL="112175" indent="-112175">
              <a:defRPr/>
            </a:pPr>
            <a:r>
              <a:rPr lang="en-US" dirty="0"/>
              <a:t>4. Richards JB, </a:t>
            </a:r>
            <a:r>
              <a:rPr lang="en-US" dirty="0" err="1"/>
              <a:t>Papaioannou</a:t>
            </a:r>
            <a:r>
              <a:rPr lang="en-US" dirty="0"/>
              <a:t> A, Adachi JD, et al.  Effect of Selective Serotonin Reuptake Inhibitors on the Risk of Fracture. </a:t>
            </a:r>
            <a:r>
              <a:rPr lang="en-US" i="1" dirty="0"/>
              <a:t>Arch Intern Med</a:t>
            </a:r>
            <a:r>
              <a:rPr lang="en-US" dirty="0"/>
              <a:t>. 2007;167:188-194.</a:t>
            </a:r>
          </a:p>
          <a:p>
            <a:pPr marL="112175" indent="-112175">
              <a:defRPr/>
            </a:pPr>
            <a:r>
              <a:rPr lang="en-US" dirty="0"/>
              <a:t>5. Kahn SE, </a:t>
            </a:r>
            <a:r>
              <a:rPr lang="en-US" dirty="0" err="1"/>
              <a:t>Zinman</a:t>
            </a:r>
            <a:r>
              <a:rPr lang="en-US" dirty="0"/>
              <a:t> B, </a:t>
            </a:r>
            <a:r>
              <a:rPr lang="en-US" dirty="0" err="1"/>
              <a:t>Lachin</a:t>
            </a:r>
            <a:r>
              <a:rPr lang="en-US" dirty="0"/>
              <a:t> JM, et al. Rosiglitazone-Associated Fractures in Type 2 Diabetes: An analysis from A Diabetes Outcome Progression Trial (ADOPT). </a:t>
            </a:r>
            <a:r>
              <a:rPr lang="en-US" i="1" dirty="0"/>
              <a:t>Diabetes Care</a:t>
            </a:r>
            <a:r>
              <a:rPr lang="en-US" dirty="0"/>
              <a:t>. 2008;31:845-851.</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8965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270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Months after 1</a:t>
            </a:r>
            <a:r>
              <a:rPr lang="en-CA" baseline="30000" dirty="0"/>
              <a:t>st</a:t>
            </a:r>
            <a:r>
              <a:rPr lang="en-CA" dirty="0"/>
              <a:t> fracture</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14</a:t>
            </a:fld>
            <a:endParaRPr lang="en-US"/>
          </a:p>
        </p:txBody>
      </p:sp>
    </p:spTree>
    <p:extLst>
      <p:ext uri="{BB962C8B-B14F-4D97-AF65-F5344CB8AC3E}">
        <p14:creationId xmlns:p14="http://schemas.microsoft.com/office/powerpoint/2010/main" val="17451337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23EB6-790A-4EB4-9ABC-B055D6145D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172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OBJECTIVE:</a:t>
            </a:r>
          </a:p>
          <a:p>
            <a:r>
              <a:rPr lang="en-CA" sz="1200" b="0" i="0" kern="1200" dirty="0">
                <a:solidFill>
                  <a:schemeClr val="tx1"/>
                </a:solidFill>
                <a:effectLst/>
                <a:latin typeface="+mn-lt"/>
                <a:ea typeface="+mn-ea"/>
                <a:cs typeface="+mn-cs"/>
              </a:rPr>
              <a:t>The purpose of this study was to evaluate denosumab therapy in men with low bone mineral density (BMD).</a:t>
            </a:r>
          </a:p>
          <a:p>
            <a:r>
              <a:rPr lang="en-CA" sz="1200" b="1" i="0" kern="1200" cap="all" dirty="0">
                <a:solidFill>
                  <a:schemeClr val="tx1"/>
                </a:solidFill>
                <a:effectLst/>
                <a:latin typeface="+mn-lt"/>
                <a:ea typeface="+mn-ea"/>
                <a:cs typeface="+mn-cs"/>
              </a:rPr>
              <a:t>DESIGN:</a:t>
            </a:r>
          </a:p>
          <a:p>
            <a:r>
              <a:rPr lang="en-CA" sz="1200" b="0" i="0" kern="1200" dirty="0">
                <a:solidFill>
                  <a:schemeClr val="tx1"/>
                </a:solidFill>
                <a:effectLst/>
                <a:latin typeface="+mn-lt"/>
                <a:ea typeface="+mn-ea"/>
                <a:cs typeface="+mn-cs"/>
              </a:rPr>
              <a:t>This was a phase 3 study with 2 treatment periods: a previously reported 12-month double-blind, placebo-controlled phase and a 12-month open-label phase.</a:t>
            </a:r>
          </a:p>
          <a:p>
            <a:r>
              <a:rPr lang="en-CA" sz="1200" b="1" i="0" kern="1200" cap="all" dirty="0">
                <a:solidFill>
                  <a:schemeClr val="tx1"/>
                </a:solidFill>
                <a:effectLst/>
                <a:latin typeface="+mn-lt"/>
                <a:ea typeface="+mn-ea"/>
                <a:cs typeface="+mn-cs"/>
              </a:rPr>
              <a:t>SETTING:</a:t>
            </a:r>
          </a:p>
          <a:p>
            <a:r>
              <a:rPr lang="en-CA" sz="1200" b="0" i="0" kern="1200" dirty="0">
                <a:solidFill>
                  <a:schemeClr val="tx1"/>
                </a:solidFill>
                <a:effectLst/>
                <a:latin typeface="+mn-lt"/>
                <a:ea typeface="+mn-ea"/>
                <a:cs typeface="+mn-cs"/>
              </a:rPr>
              <a:t>This was a multicenter study conducted in North America and Europe.</a:t>
            </a:r>
          </a:p>
          <a:p>
            <a:r>
              <a:rPr lang="en-CA" sz="1200" b="1" i="0" kern="1200" cap="all" dirty="0">
                <a:solidFill>
                  <a:schemeClr val="tx1"/>
                </a:solidFill>
                <a:effectLst/>
                <a:latin typeface="+mn-lt"/>
                <a:ea typeface="+mn-ea"/>
                <a:cs typeface="+mn-cs"/>
              </a:rPr>
              <a:t>PARTICIPANTS:</a:t>
            </a:r>
          </a:p>
          <a:p>
            <a:r>
              <a:rPr lang="en-CA" sz="1200" b="0" i="0" kern="1200" dirty="0">
                <a:solidFill>
                  <a:schemeClr val="tx1"/>
                </a:solidFill>
                <a:effectLst/>
                <a:latin typeface="+mn-lt"/>
                <a:ea typeface="+mn-ea"/>
                <a:cs typeface="+mn-cs"/>
              </a:rPr>
              <a:t>A total of 228 men entered the open-label phase and 219 completed the study.</a:t>
            </a:r>
          </a:p>
          <a:p>
            <a:r>
              <a:rPr lang="en-CA" sz="1200" b="1" i="0" kern="1200" cap="all" dirty="0">
                <a:solidFill>
                  <a:schemeClr val="tx1"/>
                </a:solidFill>
                <a:effectLst/>
                <a:latin typeface="+mn-lt"/>
                <a:ea typeface="+mn-ea"/>
                <a:cs typeface="+mn-cs"/>
              </a:rPr>
              <a:t>INTERVENTION:</a:t>
            </a:r>
          </a:p>
          <a:p>
            <a:r>
              <a:rPr lang="en-CA" sz="1200" b="0" i="0" kern="1200" dirty="0">
                <a:solidFill>
                  <a:schemeClr val="tx1"/>
                </a:solidFill>
                <a:effectLst/>
                <a:latin typeface="+mn-lt"/>
                <a:ea typeface="+mn-ea"/>
                <a:cs typeface="+mn-cs"/>
              </a:rPr>
              <a:t>Men from the original denosumab (long-term) and placebo (crossover) groups received 60 mg of denosumab </a:t>
            </a:r>
            <a:r>
              <a:rPr lang="en-CA" sz="1200" b="0" i="0" kern="1200" dirty="0" err="1">
                <a:solidFill>
                  <a:schemeClr val="tx1"/>
                </a:solidFill>
                <a:effectLst/>
                <a:latin typeface="+mn-lt"/>
                <a:ea typeface="+mn-ea"/>
                <a:cs typeface="+mn-cs"/>
              </a:rPr>
              <a:t>sc</a:t>
            </a:r>
            <a:r>
              <a:rPr lang="en-CA" sz="1200" b="0" i="0" kern="1200" dirty="0">
                <a:solidFill>
                  <a:schemeClr val="tx1"/>
                </a:solidFill>
                <a:effectLst/>
                <a:latin typeface="+mn-lt"/>
                <a:ea typeface="+mn-ea"/>
                <a:cs typeface="+mn-cs"/>
              </a:rPr>
              <a:t> every 6 months.</a:t>
            </a:r>
          </a:p>
          <a:p>
            <a:r>
              <a:rPr lang="en-CA" sz="1200" b="1" i="0" kern="1200" cap="all" dirty="0">
                <a:solidFill>
                  <a:schemeClr val="tx1"/>
                </a:solidFill>
                <a:effectLst/>
                <a:latin typeface="+mn-lt"/>
                <a:ea typeface="+mn-ea"/>
                <a:cs typeface="+mn-cs"/>
              </a:rPr>
              <a:t>MAIN OUTCOME MEASURES:</a:t>
            </a:r>
          </a:p>
          <a:p>
            <a:r>
              <a:rPr lang="en-CA" sz="1200" b="0" i="0" kern="1200" dirty="0">
                <a:solidFill>
                  <a:schemeClr val="tx1"/>
                </a:solidFill>
                <a:effectLst/>
                <a:latin typeface="+mn-lt"/>
                <a:ea typeface="+mn-ea"/>
                <a:cs typeface="+mn-cs"/>
              </a:rPr>
              <a:t>BMD, serum collagen type I C-telopeptide, and safety were measured.</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During the open-label phase, continued BMD increases occurred with long-term denosumab treatment (2.2% lumbar spine, 0.9% total hip, 1.3% femoral neck, 1.3% trochanter, and 0.2% 1/3 radius), resulting in cumulative 24-month gains from baseline of 8.0%, 3.4%, 3.4%, 4.6%, and 0.7%, respectively (all P &lt; .01). The crossover group showed BMD gains after 12 months of denosumab treatment similar to those of the long-term denosumab group during the first treatment year. Significant reductions in serum collagen type I C-</a:t>
            </a:r>
            <a:r>
              <a:rPr lang="en-CA" sz="1200" b="0" i="0" kern="1200" dirty="0" err="1">
                <a:solidFill>
                  <a:schemeClr val="tx1"/>
                </a:solidFill>
                <a:effectLst/>
                <a:latin typeface="+mn-lt"/>
                <a:ea typeface="+mn-ea"/>
                <a:cs typeface="+mn-cs"/>
              </a:rPr>
              <a:t>teleopeptide</a:t>
            </a:r>
            <a:r>
              <a:rPr lang="en-CA" sz="1200" b="0" i="0" kern="1200" dirty="0">
                <a:solidFill>
                  <a:schemeClr val="tx1"/>
                </a:solidFill>
                <a:effectLst/>
                <a:latin typeface="+mn-lt"/>
                <a:ea typeface="+mn-ea"/>
                <a:cs typeface="+mn-cs"/>
              </a:rPr>
              <a:t> were observed after denosumab administration. Adverse event rates were similar between groups, and no new safety signals were identified.</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In men with low BMD, denosumab treatment for a second year continued to increase BMD, maintained reductions in bone resorption, and was well tolerated. BMD increased in men initiating denosumab during the second year. These effects were similar to those previously seen in postmenopausal women with osteoporosis and in men with prostate cancer receiving androgen deprivation therapy.</a:t>
            </a:r>
          </a:p>
          <a:p>
            <a:r>
              <a:rPr lang="en-CA"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5461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OBJECTIVE:</a:t>
            </a:r>
          </a:p>
          <a:p>
            <a:r>
              <a:rPr lang="en-CA" sz="1200" b="0" i="0" kern="1200" dirty="0">
                <a:solidFill>
                  <a:schemeClr val="tx1"/>
                </a:solidFill>
                <a:effectLst/>
                <a:latin typeface="+mn-lt"/>
                <a:ea typeface="+mn-ea"/>
                <a:cs typeface="+mn-cs"/>
              </a:rPr>
              <a:t>The purpose of this study was to evaluate denosumab therapy in men with low bone mineral density (BMD).</a:t>
            </a:r>
          </a:p>
          <a:p>
            <a:r>
              <a:rPr lang="en-CA" sz="1200" b="1" i="0" kern="1200" cap="all" dirty="0">
                <a:solidFill>
                  <a:schemeClr val="tx1"/>
                </a:solidFill>
                <a:effectLst/>
                <a:latin typeface="+mn-lt"/>
                <a:ea typeface="+mn-ea"/>
                <a:cs typeface="+mn-cs"/>
              </a:rPr>
              <a:t>DESIGN:</a:t>
            </a:r>
          </a:p>
          <a:p>
            <a:r>
              <a:rPr lang="en-CA" sz="1200" b="0" i="0" kern="1200" dirty="0">
                <a:solidFill>
                  <a:schemeClr val="tx1"/>
                </a:solidFill>
                <a:effectLst/>
                <a:latin typeface="+mn-lt"/>
                <a:ea typeface="+mn-ea"/>
                <a:cs typeface="+mn-cs"/>
              </a:rPr>
              <a:t>This was a phase 3 study with 2 treatment periods: a previously reported 12-month double-blind, placebo-controlled phase and a 12-month open-label phase.</a:t>
            </a:r>
          </a:p>
          <a:p>
            <a:r>
              <a:rPr lang="en-CA" sz="1200" b="1" i="0" kern="1200" cap="all" dirty="0">
                <a:solidFill>
                  <a:schemeClr val="tx1"/>
                </a:solidFill>
                <a:effectLst/>
                <a:latin typeface="+mn-lt"/>
                <a:ea typeface="+mn-ea"/>
                <a:cs typeface="+mn-cs"/>
              </a:rPr>
              <a:t>SETTING:</a:t>
            </a:r>
          </a:p>
          <a:p>
            <a:r>
              <a:rPr lang="en-CA" sz="1200" b="0" i="0" kern="1200" dirty="0">
                <a:solidFill>
                  <a:schemeClr val="tx1"/>
                </a:solidFill>
                <a:effectLst/>
                <a:latin typeface="+mn-lt"/>
                <a:ea typeface="+mn-ea"/>
                <a:cs typeface="+mn-cs"/>
              </a:rPr>
              <a:t>This was a multicenter study conducted in North America and Europe.</a:t>
            </a:r>
          </a:p>
          <a:p>
            <a:r>
              <a:rPr lang="en-CA" sz="1200" b="1" i="0" kern="1200" cap="all" dirty="0">
                <a:solidFill>
                  <a:schemeClr val="tx1"/>
                </a:solidFill>
                <a:effectLst/>
                <a:latin typeface="+mn-lt"/>
                <a:ea typeface="+mn-ea"/>
                <a:cs typeface="+mn-cs"/>
              </a:rPr>
              <a:t>PARTICIPANTS:</a:t>
            </a:r>
          </a:p>
          <a:p>
            <a:r>
              <a:rPr lang="en-CA" sz="1200" b="0" i="0" kern="1200" dirty="0">
                <a:solidFill>
                  <a:schemeClr val="tx1"/>
                </a:solidFill>
                <a:effectLst/>
                <a:latin typeface="+mn-lt"/>
                <a:ea typeface="+mn-ea"/>
                <a:cs typeface="+mn-cs"/>
              </a:rPr>
              <a:t>A total of 228 men entered the open-label phase and 219 completed the study.</a:t>
            </a:r>
          </a:p>
          <a:p>
            <a:r>
              <a:rPr lang="en-CA" sz="1200" b="1" i="0" kern="1200" cap="all" dirty="0">
                <a:solidFill>
                  <a:schemeClr val="tx1"/>
                </a:solidFill>
                <a:effectLst/>
                <a:latin typeface="+mn-lt"/>
                <a:ea typeface="+mn-ea"/>
                <a:cs typeface="+mn-cs"/>
              </a:rPr>
              <a:t>INTERVENTION:</a:t>
            </a:r>
          </a:p>
          <a:p>
            <a:r>
              <a:rPr lang="en-CA" sz="1200" b="0" i="0" kern="1200" dirty="0">
                <a:solidFill>
                  <a:schemeClr val="tx1"/>
                </a:solidFill>
                <a:effectLst/>
                <a:latin typeface="+mn-lt"/>
                <a:ea typeface="+mn-ea"/>
                <a:cs typeface="+mn-cs"/>
              </a:rPr>
              <a:t>Men from the original denosumab (long-term) and placebo (crossover) groups received 60 mg of denosumab </a:t>
            </a:r>
            <a:r>
              <a:rPr lang="en-CA" sz="1200" b="0" i="0" kern="1200" dirty="0" err="1">
                <a:solidFill>
                  <a:schemeClr val="tx1"/>
                </a:solidFill>
                <a:effectLst/>
                <a:latin typeface="+mn-lt"/>
                <a:ea typeface="+mn-ea"/>
                <a:cs typeface="+mn-cs"/>
              </a:rPr>
              <a:t>sc</a:t>
            </a:r>
            <a:r>
              <a:rPr lang="en-CA" sz="1200" b="0" i="0" kern="1200" dirty="0">
                <a:solidFill>
                  <a:schemeClr val="tx1"/>
                </a:solidFill>
                <a:effectLst/>
                <a:latin typeface="+mn-lt"/>
                <a:ea typeface="+mn-ea"/>
                <a:cs typeface="+mn-cs"/>
              </a:rPr>
              <a:t> every 6 months.</a:t>
            </a:r>
          </a:p>
          <a:p>
            <a:r>
              <a:rPr lang="en-CA" sz="1200" b="1" i="0" kern="1200" cap="all" dirty="0">
                <a:solidFill>
                  <a:schemeClr val="tx1"/>
                </a:solidFill>
                <a:effectLst/>
                <a:latin typeface="+mn-lt"/>
                <a:ea typeface="+mn-ea"/>
                <a:cs typeface="+mn-cs"/>
              </a:rPr>
              <a:t>MAIN OUTCOME MEASURES:</a:t>
            </a:r>
          </a:p>
          <a:p>
            <a:r>
              <a:rPr lang="en-CA" sz="1200" b="0" i="0" kern="1200" dirty="0">
                <a:solidFill>
                  <a:schemeClr val="tx1"/>
                </a:solidFill>
                <a:effectLst/>
                <a:latin typeface="+mn-lt"/>
                <a:ea typeface="+mn-ea"/>
                <a:cs typeface="+mn-cs"/>
              </a:rPr>
              <a:t>BMD, serum collagen type I C-telopeptide, and safety were measured.</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During the open-label phase, continued BMD increases occurred with long-term denosumab treatment (2.2% lumbar spine, 0.9% total hip, 1.3% femoral neck, 1.3% trochanter, and 0.2% 1/3 radius), resulting in cumulative 24-month gains from baseline of 8.0%, 3.4%, 3.4%, 4.6%, and 0.7%, respectively (all P &lt; .01). The crossover group showed BMD gains after 12 months of denosumab treatment similar to those of the long-term denosumab group during the first treatment year. Significant reductions in serum collagen type I C-</a:t>
            </a:r>
            <a:r>
              <a:rPr lang="en-CA" sz="1200" b="0" i="0" kern="1200" dirty="0" err="1">
                <a:solidFill>
                  <a:schemeClr val="tx1"/>
                </a:solidFill>
                <a:effectLst/>
                <a:latin typeface="+mn-lt"/>
                <a:ea typeface="+mn-ea"/>
                <a:cs typeface="+mn-cs"/>
              </a:rPr>
              <a:t>teleopeptide</a:t>
            </a:r>
            <a:r>
              <a:rPr lang="en-CA" sz="1200" b="0" i="0" kern="1200" dirty="0">
                <a:solidFill>
                  <a:schemeClr val="tx1"/>
                </a:solidFill>
                <a:effectLst/>
                <a:latin typeface="+mn-lt"/>
                <a:ea typeface="+mn-ea"/>
                <a:cs typeface="+mn-cs"/>
              </a:rPr>
              <a:t> were observed after denosumab administration. Adverse event rates were similar between groups, and no new safety signals were identified.</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In men with low BMD, denosumab treatment for a second year continued to increase BMD, maintained reductions in bone resorption, and was well tolerated. BMD increased in men initiating denosumab during the second year. These effects were similar to those previously seen in postmenopausal women with osteoporosis and in men with prostate cancer receiving androgen deprivation therapy.</a:t>
            </a:r>
          </a:p>
          <a:p>
            <a:r>
              <a:rPr lang="en-CA"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8817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http://www.ncbi.nlm.nih.gov/pubmedhealth/PMH0041227</a:t>
            </a:r>
          </a:p>
          <a:p>
            <a:endParaRPr lang="en-CA" dirty="0"/>
          </a:p>
          <a:p>
            <a:r>
              <a:rPr lang="en-CA" dirty="0" err="1"/>
              <a:t>Forteo</a:t>
            </a:r>
            <a:r>
              <a:rPr lang="en-CA" dirty="0"/>
              <a:t>-Drug Label Information. </a:t>
            </a:r>
            <a:r>
              <a:rPr lang="en-CA" dirty="0" err="1"/>
              <a:t>DailyMed</a:t>
            </a:r>
            <a:r>
              <a:rPr lang="en-CA" dirty="0"/>
              <a:t>. February 10, 2015.</a:t>
            </a:r>
          </a:p>
          <a:p>
            <a:r>
              <a:rPr lang="en-CA" dirty="0"/>
              <a:t>[Accessed  on June 1, 2016 https://dailymed.nlm.nih.gov/dailymed/drugInfo.cfm?setid=aae667c5-381f-4f92-93df-2ed6158d07b0]</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722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References: </a:t>
            </a:r>
          </a:p>
          <a:p>
            <a:pPr marL="228600" indent="-228600">
              <a:buFont typeface="+mj-lt"/>
              <a:buAutoNum type="arabicPeriod"/>
            </a:pPr>
            <a:r>
              <a:rPr lang="en-US" sz="1200" b="0" i="0" u="none" strike="noStrike" kern="1200" baseline="0" dirty="0">
                <a:solidFill>
                  <a:schemeClr val="tx1"/>
                </a:solidFill>
                <a:latin typeface="+mn-lt"/>
                <a:ea typeface="+mn-ea"/>
                <a:cs typeface="+mn-cs"/>
              </a:rPr>
              <a:t>Ontario Drug Benefit Formulary/Comparative Drug Index Edition 43. Accessed February 7, 2018. http://www.health.gov.on.ca/en/pro/ programs/drugs/formulary43/summary_edition43_20180124.pdf.</a:t>
            </a:r>
          </a:p>
          <a:p>
            <a:pPr marL="228600" indent="-228600">
              <a:buFont typeface="+mj-lt"/>
              <a:buAutoNum type="arabicPeriod"/>
            </a:pPr>
            <a:r>
              <a:rPr lang="en-US" b="0" i="0" dirty="0"/>
              <a:t>Ministry of Health and Long-term Care Exceptional Access Program (EAP). September 2017. </a:t>
            </a:r>
            <a:r>
              <a:rPr lang="en-US" sz="1200" b="0" i="0" u="none" strike="noStrike" kern="1200" baseline="0" dirty="0">
                <a:solidFill>
                  <a:schemeClr val="tx1"/>
                </a:solidFill>
                <a:latin typeface="+mn-lt"/>
                <a:ea typeface="+mn-ea"/>
                <a:cs typeface="+mn-cs"/>
              </a:rPr>
              <a:t>Accessed April 26, 2018. http://www.health.gov.on.ca/en/pro/programs/drugs/pdf/frequently_requested_drugs.pdf.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Alberta Health Services Interactive Drug Benefit List.</a:t>
            </a:r>
            <a:r>
              <a:rPr lang="en-US" sz="1200" b="0" i="0" kern="1200" baseline="0" dirty="0">
                <a:solidFill>
                  <a:schemeClr val="tx1"/>
                </a:solidFill>
                <a:effectLst/>
                <a:latin typeface="+mn-lt"/>
                <a:ea typeface="+mn-ea"/>
                <a:cs typeface="+mn-cs"/>
              </a:rPr>
              <a:t> </a:t>
            </a:r>
            <a:r>
              <a:rPr lang="en-US" sz="1200" b="0" i="0" u="none" strike="noStrike" kern="1200" baseline="0" dirty="0">
                <a:solidFill>
                  <a:srgbClr val="FF0000"/>
                </a:solidFill>
                <a:latin typeface="+mn-lt"/>
                <a:ea typeface="+mn-ea"/>
                <a:cs typeface="+mn-cs"/>
              </a:rPr>
              <a:t>Accessed April 26, 2018. https://idbl.ab.bluecross.ca/idbl/search.do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BC Pharmacare </a:t>
            </a:r>
            <a:r>
              <a:rPr lang="en-US" sz="1200" b="0" i="0" kern="1200" dirty="0">
                <a:solidFill>
                  <a:schemeClr val="tx1"/>
                </a:solidFill>
                <a:effectLst/>
                <a:latin typeface="+mn-lt"/>
                <a:ea typeface="+mn-ea"/>
                <a:cs typeface="+mn-cs"/>
              </a:rPr>
              <a:t>Limited Coverage Drugs</a:t>
            </a:r>
            <a:r>
              <a:rPr lang="en-US" sz="1200" b="0" i="0" kern="1200" baseline="0" dirty="0">
                <a:solidFill>
                  <a:schemeClr val="tx1"/>
                </a:solidFill>
                <a:effectLst/>
                <a:latin typeface="+mn-lt"/>
                <a:ea typeface="+mn-ea"/>
                <a:cs typeface="+mn-cs"/>
              </a:rPr>
              <a:t> Program. </a:t>
            </a:r>
            <a:r>
              <a:rPr lang="en-US" sz="1200" b="0" i="0" u="none" strike="noStrike" kern="1200" baseline="0" dirty="0">
                <a:solidFill>
                  <a:schemeClr val="tx1"/>
                </a:solidFill>
                <a:latin typeface="+mn-lt"/>
                <a:ea typeface="+mn-ea"/>
                <a:cs typeface="+mn-cs"/>
              </a:rPr>
              <a:t>Accessed April 24, 2018. https://www2.gov.bc.ca/gov/content/health/practitioner-professional-resources/pharmacare/prescribers/limited-coverage-drug-program/limited-coverage-drugs-denosumab</a:t>
            </a:r>
          </a:p>
          <a:p>
            <a:pPr marL="228600" indent="-228600">
              <a:buFont typeface="+mj-lt"/>
              <a:buAutoNum type="arabicPeriod"/>
            </a:pPr>
            <a:r>
              <a:rPr lang="fr-FR" sz="1200" b="0" i="0" u="none" strike="noStrike" kern="1200" baseline="0" dirty="0">
                <a:solidFill>
                  <a:schemeClr val="tx1"/>
                </a:solidFill>
                <a:latin typeface="+mn-lt"/>
                <a:ea typeface="+mn-ea"/>
                <a:cs typeface="+mn-cs"/>
              </a:rPr>
              <a:t>Régie de l’assurance maladie Québec. Liste de médicaments – Établissements – Modification no1 et Correction no1, 32e édition, entrant en vigueur en juillet 2011. </a:t>
            </a:r>
            <a:r>
              <a:rPr lang="fr-FR" sz="1200" b="0" i="0" u="none" strike="noStrike" kern="1200" baseline="0" dirty="0" err="1">
                <a:solidFill>
                  <a:schemeClr val="tx1"/>
                </a:solidFill>
                <a:latin typeface="+mn-lt"/>
                <a:ea typeface="+mn-ea"/>
                <a:cs typeface="+mn-cs"/>
              </a:rPr>
              <a:t>Accessed</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February</a:t>
            </a:r>
            <a:r>
              <a:rPr lang="fr-FR" sz="1200" b="0" i="0" u="none" strike="noStrike" kern="1200" baseline="0" dirty="0">
                <a:solidFill>
                  <a:schemeClr val="tx1"/>
                </a:solidFill>
                <a:latin typeface="+mn-lt"/>
                <a:ea typeface="+mn-ea"/>
                <a:cs typeface="+mn-cs"/>
              </a:rPr>
              <a:t> 3, 2012. http://www.ramq.gouv.qc.ca/fr/professionnels/medicaments/demande_medicament_exception_mc.shtml.</a:t>
            </a:r>
            <a:endParaRPr lang="en-US" sz="1200" b="0" i="0" u="none" strike="noStrike" kern="1200" baseline="0" dirty="0">
              <a:solidFill>
                <a:schemeClr val="tx1"/>
              </a:solidFill>
              <a:latin typeface="+mn-lt"/>
              <a:ea typeface="+mn-ea"/>
              <a:cs typeface="+mn-cs"/>
            </a:endParaRPr>
          </a:p>
          <a:p>
            <a:pPr marL="228600" indent="-228600">
              <a:buFont typeface="+mj-lt"/>
              <a:buAutoNum type="arabicPeriod"/>
            </a:pPr>
            <a:r>
              <a:rPr lang="en-US" b="0" i="0" dirty="0"/>
              <a:t>Government of </a:t>
            </a:r>
            <a:r>
              <a:rPr lang="en-US" sz="1200" b="0" i="0" u="none" strike="noStrike" kern="1200" baseline="0" dirty="0">
                <a:solidFill>
                  <a:schemeClr val="tx1"/>
                </a:solidFill>
                <a:latin typeface="+mn-lt"/>
                <a:ea typeface="+mn-ea"/>
                <a:cs typeface="+mn-cs"/>
              </a:rPr>
              <a:t>Saskatchewan Exception Drug Status Program. Accessed April 27, 2018.http://formulary.drugplan.ehealthsask.ca/PDFs/APPENDIXA.pdf</a:t>
            </a:r>
          </a:p>
          <a:p>
            <a:pPr marL="228600" indent="-228600">
              <a:buFont typeface="+mj-lt"/>
              <a:buAutoNum type="arabicPeriod"/>
            </a:pPr>
            <a:r>
              <a:rPr lang="en-US" sz="1200" b="0" i="0" u="none" strike="noStrike" kern="1200" baseline="0" dirty="0">
                <a:solidFill>
                  <a:schemeClr val="tx1"/>
                </a:solidFill>
                <a:latin typeface="+mn-lt"/>
                <a:ea typeface="+mn-ea"/>
                <a:cs typeface="+mn-cs"/>
              </a:rPr>
              <a:t>Nova Scotia Pharmacare Formulary April 2018. Accessed April 27, 2018. https://novascotia.ca/dhw/pharmacare/documents/formulary.pdf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Newfoundland Labrador Health and Community Services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NLPDP Drug Product Database.</a:t>
            </a:r>
            <a:r>
              <a:rPr lang="en-US" sz="1200" b="0" i="0"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Accessed April 27,2018. http://www.health.gov.nl.ca/health/prescription/newformulary.asp</a:t>
            </a:r>
          </a:p>
          <a:p>
            <a:pPr marL="228600" indent="-228600">
              <a:buFont typeface="+mj-lt"/>
              <a:buAutoNum type="arabicPeriod"/>
            </a:pPr>
            <a:r>
              <a:rPr lang="en-US" b="0" i="0" dirty="0"/>
              <a:t>New Brunswick Drug Plans Formulary. </a:t>
            </a:r>
            <a:r>
              <a:rPr lang="en-US" sz="1200" b="0" i="0" u="none" strike="noStrike" kern="1200" baseline="0" dirty="0">
                <a:solidFill>
                  <a:schemeClr val="tx1"/>
                </a:solidFill>
                <a:latin typeface="+mn-lt"/>
                <a:ea typeface="+mn-ea"/>
                <a:cs typeface="+mn-cs"/>
              </a:rPr>
              <a:t>Accessed April 27, 2018. http://www2.gnb.ca/content/dam/gnb/Departments/h-s/pdf/en/NBDrugPlan/NewBrunswickDrugPlansFormulary.pdf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PEI Pharmacare Formulary.</a:t>
            </a:r>
            <a:r>
              <a:rPr lang="en-US" sz="1200" b="0" i="0" kern="1200" baseline="0" dirty="0">
                <a:solidFill>
                  <a:schemeClr val="tx1"/>
                </a:solidFill>
                <a:effectLst/>
                <a:latin typeface="+mn-lt"/>
                <a:ea typeface="+mn-ea"/>
                <a:cs typeface="+mn-cs"/>
              </a:rPr>
              <a:t> Accessed April 27, 2018. </a:t>
            </a:r>
            <a:r>
              <a:rPr lang="en-US" sz="1200" b="0" i="0" u="none" strike="noStrike" kern="1200" baseline="0" dirty="0">
                <a:solidFill>
                  <a:schemeClr val="tx1"/>
                </a:solidFill>
                <a:latin typeface="+mn-lt"/>
                <a:ea typeface="+mn-ea"/>
                <a:cs typeface="+mn-cs"/>
              </a:rPr>
              <a:t>https://www.princeedwardisland.ca/sites/default/files/publications/pei_pharmacare_formulary.pdf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Alberta Health and Wellness. Updates to the Alberta Health and Wellness Drug Benefit List, February 1, 2016. Accessed February 26, 2016. http://www.ab.bluecross.ca/dbl/pdfs/dbl_oct.pdf.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Ministry of Health Services. Confirmation of Prolia (denosumab) as eligible Limited Coverage benefit under British Columbia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 program [Letter]. December 23, 2011.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Saskatchewan Formulary Bulletin #168, January 1, 2018. Accessed February 7, 2018. http://formulary.drugplan.ehealthsask.ca/Bulletins/ Bulletin168Jan2018.pdf.</a:t>
            </a:r>
          </a:p>
          <a:p>
            <a:pPr marL="228600" indent="-228600">
              <a:buFont typeface="+mj-lt"/>
              <a:buAutoNum type="arabicPeriod"/>
            </a:pPr>
            <a:r>
              <a:rPr lang="en-US" sz="1200" b="0" i="0" u="none" strike="noStrike" kern="1200" baseline="0" dirty="0">
                <a:solidFill>
                  <a:schemeClr val="tx1"/>
                </a:solidFill>
                <a:latin typeface="+mn-lt"/>
                <a:ea typeface="+mn-ea"/>
                <a:cs typeface="+mn-cs"/>
              </a:rPr>
              <a:t>New Brunswick Drug Plans Formulary Bulletin #965, January 22, 2018. Accessed February 7, 2018. http://www2.gnb.ca/content/dam/gnb/Departments/h-s/pdf/en/NBDrugPlan/FormularyUpdates/NBDrugPlansBulletin965.pdf.</a:t>
            </a:r>
          </a:p>
          <a:p>
            <a:pPr marL="228600" indent="-228600">
              <a:buFont typeface="+mj-lt"/>
              <a:buAutoNum type="arabicPeriod"/>
            </a:pPr>
            <a:r>
              <a:rPr lang="en-US" sz="1200" b="0" i="0" u="none" strike="noStrike" kern="1200" baseline="0" dirty="0">
                <a:solidFill>
                  <a:schemeClr val="tx1"/>
                </a:solidFill>
                <a:latin typeface="+mn-lt"/>
                <a:ea typeface="+mn-ea"/>
                <a:cs typeface="+mn-cs"/>
              </a:rPr>
              <a:t>Government of Nova Scotia Health and Wellness. Pharmacare Drug Information. Accessed August 18, 2011. http://www.gov.ns.ca/health/ </a:t>
            </a:r>
            <a:r>
              <a:rPr lang="en-US" sz="1200" b="0" i="0" u="none" strike="noStrike" kern="1200" baseline="0" dirty="0" err="1">
                <a:solidFill>
                  <a:schemeClr val="tx1"/>
                </a:solidFill>
                <a:latin typeface="+mn-lt"/>
                <a:ea typeface="+mn-ea"/>
                <a:cs typeface="+mn-cs"/>
              </a:rPr>
              <a:t>pharmacare</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details.asp?din</a:t>
            </a:r>
            <a:r>
              <a:rPr lang="en-US" sz="1200" b="0" i="0" u="none" strike="noStrike" kern="1200" baseline="0" dirty="0">
                <a:solidFill>
                  <a:schemeClr val="tx1"/>
                </a:solidFill>
                <a:latin typeface="+mn-lt"/>
                <a:ea typeface="+mn-ea"/>
                <a:cs typeface="+mn-cs"/>
              </a:rPr>
              <a:t>=02343541&amp;scs=M05BX04&amp;format=</a:t>
            </a:r>
            <a:r>
              <a:rPr lang="en-US" sz="1200" b="0" i="0" u="none" strike="noStrike" kern="1200" baseline="0" dirty="0" err="1">
                <a:solidFill>
                  <a:schemeClr val="tx1"/>
                </a:solidFill>
                <a:latin typeface="+mn-lt"/>
                <a:ea typeface="+mn-ea"/>
                <a:cs typeface="+mn-cs"/>
              </a:rPr>
              <a:t>syringe&amp;searchfie</a:t>
            </a:r>
            <a:r>
              <a:rPr lang="en-US" sz="1200" b="0" i="0" u="none" strike="noStrike" kern="1200" baseline="0" dirty="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Government of Newfoundland and Labrador. Department of Health and Community Services. Special Authorization Drug Products. Accessed August 22, 2011. http://www.health.gov.nl.ca/health/nlpdp/sadsearch.asp.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Health PEI: P.E.I. Pharmacare Formulary. Accessed March 13, 2014. http://www.gov.pe.ca/photos/original/hpei_formulary.pdf.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tx1"/>
                </a:solidFill>
                <a:latin typeface="+mn-lt"/>
                <a:ea typeface="+mn-ea"/>
                <a:cs typeface="+mn-cs"/>
              </a:rPr>
              <a:t>Prolia Product Monograph. Amgen Canada Inc., February 13, 2018.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777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solidFill>
                  <a:prstClr val="white"/>
                </a:solidFill>
              </a:rPr>
              <a:t>WHAT THERAPY WOULD YOU START THIS PATIENT ON?</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89</a:t>
            </a:fld>
            <a:endParaRPr lang="en-US"/>
          </a:p>
        </p:txBody>
      </p:sp>
    </p:spTree>
    <p:extLst>
      <p:ext uri="{BB962C8B-B14F-4D97-AF65-F5344CB8AC3E}">
        <p14:creationId xmlns:p14="http://schemas.microsoft.com/office/powerpoint/2010/main" val="34721640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lvl="0" algn="l" defTabSz="914400">
              <a:defRPr/>
            </a:pPr>
            <a:r>
              <a:rPr lang="en-CA" sz="1400" b="1" kern="0" dirty="0">
                <a:solidFill>
                  <a:prstClr val="black">
                    <a:lumMod val="95000"/>
                    <a:lumOff val="5000"/>
                  </a:prstClr>
                </a:solidFill>
                <a:latin typeface="Arial Narrow" panose="020B0606020202030204" pitchFamily="34" charset="0"/>
              </a:rPr>
              <a:t>Denosumab (Oral BP if coverage is an issue) </a:t>
            </a:r>
          </a:p>
          <a:p>
            <a:pPr lvl="0" algn="l" defTabSz="914400">
              <a:defRPr/>
            </a:pPr>
            <a:r>
              <a:rPr lang="en-CA" sz="1200" b="1" kern="0" dirty="0">
                <a:solidFill>
                  <a:prstClr val="black">
                    <a:lumMod val="95000"/>
                    <a:lumOff val="5000"/>
                  </a:prstClr>
                </a:solidFill>
                <a:latin typeface="Arial Narrow" panose="020B0606020202030204" pitchFamily="34" charset="0"/>
              </a:rPr>
              <a:t>Calcium and Vitamin D</a:t>
            </a:r>
          </a:p>
          <a:p>
            <a:pPr lvl="0" algn="l" defTabSz="914400">
              <a:defRPr/>
            </a:pPr>
            <a:endParaRPr lang="en-CA" sz="1200" b="1" kern="0" dirty="0">
              <a:solidFill>
                <a:prstClr val="black">
                  <a:lumMod val="95000"/>
                  <a:lumOff val="5000"/>
                </a:prstClr>
              </a:solidFill>
              <a:latin typeface="Arial Narrow" panose="020B0606020202030204" pitchFamily="34" charset="0"/>
            </a:endParaRP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Denosumab offers better improvement in BMD over bisphosphonates (by indirect comparison), better tolerability and convenience with q6m dosing.  </a:t>
            </a: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The only barrier may be reimbursement in some jurisdictions</a:t>
            </a: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James has GERD and will not tolerate oral meds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8235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4009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8373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6238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15</a:t>
            </a:fld>
            <a:endParaRPr lang="en-US"/>
          </a:p>
        </p:txBody>
      </p:sp>
    </p:spTree>
    <p:extLst>
      <p:ext uri="{BB962C8B-B14F-4D97-AF65-F5344CB8AC3E}">
        <p14:creationId xmlns:p14="http://schemas.microsoft.com/office/powerpoint/2010/main" val="18864256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5382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CA" dirty="0"/>
          </a:p>
          <a:p>
            <a:r>
              <a:rPr lang="en-CA" sz="1200" dirty="0" err="1"/>
              <a:t>Svejme</a:t>
            </a:r>
            <a:r>
              <a:rPr lang="en-CA" sz="1200" dirty="0"/>
              <a:t> O, et al. Early menopause and risk of osteoporosis, fracture and mortality: a 34-year prospective observational study in 390 women. BJOG. 2012 Jun;119(7):810-6</a:t>
            </a:r>
          </a:p>
          <a:p>
            <a:pPr defTabSz="914400">
              <a:defRPr/>
            </a:pPr>
            <a:r>
              <a:rPr lang="en-CA" sz="1200" dirty="0" err="1"/>
              <a:t>Mellstrom</a:t>
            </a:r>
            <a:r>
              <a:rPr lang="en-CA" sz="1200" dirty="0"/>
              <a:t> D, et al. Older men with low serum estradiol and high serum SHBG have an increased risk of fractures. J Bone Miner Res. 2008 Oct;23(10):1552-60.</a:t>
            </a:r>
          </a:p>
          <a:p>
            <a:pPr defTabSz="914400">
              <a:defRPr/>
            </a:pPr>
            <a:r>
              <a:rPr lang="en-CA" sz="1200" dirty="0"/>
              <a:t>Meier C, et al. </a:t>
            </a:r>
            <a:r>
              <a:rPr lang="en-CA" sz="1200" b="1" dirty="0"/>
              <a:t>Endogenous sex hormones and incident fracture risk in older men: the Dubbo Osteoporosis Epidemiology Study. </a:t>
            </a:r>
            <a:r>
              <a:rPr lang="sv-SE" sz="1200" dirty="0"/>
              <a:t>Arch Intern Med. 2008;168(1):47-54.</a:t>
            </a:r>
            <a:endParaRPr lang="en-CA" sz="1200" dirty="0"/>
          </a:p>
          <a:p>
            <a:endParaRPr lang="en-CA" sz="1200" dirty="0"/>
          </a:p>
          <a:p>
            <a:endParaRPr lang="en-CA"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6258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874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143" indent="-228143">
              <a:buFont typeface="+mj-lt"/>
              <a:buAutoNum type="arabicPeriod"/>
              <a:defRPr/>
            </a:pPr>
            <a:r>
              <a:rPr lang="en-CA" dirty="0">
                <a:solidFill>
                  <a:srgbClr val="FFFFFF"/>
                </a:solidFill>
              </a:rPr>
              <a:t>DIRC 2004 Medications  and Falls in the Elderly Brent Ruddock</a:t>
            </a:r>
            <a:endParaRPr lang="en-CA" b="1" dirty="0">
              <a:latin typeface="Arial"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199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170632" indent="-170632">
              <a:spcBef>
                <a:spcPct val="0"/>
              </a:spcBef>
              <a:buFont typeface="Arial" pitchFamily="34" charset="0"/>
              <a:buChar char="•"/>
              <a:defRPr/>
            </a:pPr>
            <a:r>
              <a:rPr lang="en-CA" dirty="0"/>
              <a:t>Chemotherapeutic/transplant drugs (i.e. cyclosporine, tacrolimus, platinum compounds, cyclophosphamide)</a:t>
            </a:r>
          </a:p>
          <a:p>
            <a:pPr marL="170632" indent="-170632">
              <a:spcBef>
                <a:spcPct val="0"/>
              </a:spcBef>
              <a:buFont typeface="Arial" pitchFamily="34" charset="0"/>
              <a:buChar char="•"/>
              <a:defRPr/>
            </a:pPr>
            <a:endParaRPr lang="en-CA" dirty="0"/>
          </a:p>
          <a:p>
            <a:pPr>
              <a:buClr>
                <a:srgbClr val="FFC000"/>
              </a:buClr>
              <a:defRPr/>
            </a:pPr>
            <a:r>
              <a:rPr lang="en-US" u="sng" dirty="0"/>
              <a:t>Commonly Used Medications Recently Suggested to Have a Potential Association With Increased Fracture Risk</a:t>
            </a:r>
          </a:p>
          <a:p>
            <a:pPr>
              <a:buClr>
                <a:srgbClr val="FFC000"/>
              </a:buClr>
              <a:defRPr/>
            </a:pPr>
            <a:r>
              <a:rPr lang="en-US" dirty="0"/>
              <a:t>Proton-pump inhibitors (PPIs)</a:t>
            </a:r>
          </a:p>
          <a:p>
            <a:pPr marL="673047" lvl="1" indent="-331784">
              <a:defRPr/>
            </a:pPr>
            <a:r>
              <a:rPr lang="en-US" dirty="0"/>
              <a:t>-Increased risk of hip fracture observed after long-term, high dose therapy</a:t>
            </a:r>
            <a:r>
              <a:rPr lang="en-US" baseline="30000" dirty="0"/>
              <a:t>3</a:t>
            </a:r>
          </a:p>
          <a:p>
            <a:pPr>
              <a:buClr>
                <a:srgbClr val="FFC000"/>
              </a:buClr>
              <a:defRPr/>
            </a:pPr>
            <a:r>
              <a:rPr lang="en-US" dirty="0"/>
              <a:t>Selective-serotonin reuptake inhibitors (SSRIs)</a:t>
            </a:r>
          </a:p>
          <a:p>
            <a:pPr marL="673047" lvl="1" indent="-331784">
              <a:defRPr/>
            </a:pPr>
            <a:r>
              <a:rPr lang="en-US" dirty="0"/>
              <a:t>2-fold increased risk of clinical fragility fracture observed with daily use</a:t>
            </a:r>
            <a:r>
              <a:rPr lang="en-US" baseline="30000" dirty="0"/>
              <a:t>4</a:t>
            </a:r>
          </a:p>
          <a:p>
            <a:pPr>
              <a:buClr>
                <a:srgbClr val="FFC000"/>
              </a:buClr>
              <a:defRPr/>
            </a:pPr>
            <a:r>
              <a:rPr lang="en-US" dirty="0"/>
              <a:t>Thiazolidinediones (TZDs)</a:t>
            </a:r>
          </a:p>
          <a:p>
            <a:pPr marL="673047" lvl="1" indent="-331784">
              <a:defRPr/>
            </a:pPr>
            <a:r>
              <a:rPr lang="en-US" dirty="0"/>
              <a:t>In postmenopausal women with type 2 diabetes, a significantly increased risk of peripheral fracture was observed with rosiglitazone than with metformin or glyburide</a:t>
            </a:r>
            <a:r>
              <a:rPr lang="en-US" baseline="30000" dirty="0"/>
              <a:t>5</a:t>
            </a:r>
          </a:p>
          <a:p>
            <a:pPr marL="170632" indent="-170632">
              <a:spcBef>
                <a:spcPct val="0"/>
              </a:spcBef>
              <a:buFont typeface="Arial" pitchFamily="34" charset="0"/>
              <a:buChar char="•"/>
              <a:defRPr/>
            </a:pPr>
            <a:endParaRPr lang="en-CA" dirty="0"/>
          </a:p>
          <a:p>
            <a:pPr>
              <a:spcBef>
                <a:spcPct val="0"/>
              </a:spcBef>
              <a:defRPr/>
            </a:pPr>
            <a:endParaRPr lang="en-US" dirty="0"/>
          </a:p>
          <a:p>
            <a:pPr>
              <a:spcBef>
                <a:spcPct val="0"/>
              </a:spcBef>
              <a:defRPr/>
            </a:pPr>
            <a:r>
              <a:rPr lang="en-US" b="1" dirty="0"/>
              <a:t>References:</a:t>
            </a:r>
          </a:p>
          <a:p>
            <a:pPr marL="227509" indent="-227509">
              <a:spcBef>
                <a:spcPct val="0"/>
              </a:spcBef>
              <a:buFont typeface="+mj-lt"/>
              <a:buAutoNum type="arabicPeriod"/>
              <a:defRPr/>
            </a:pPr>
            <a:r>
              <a:rPr lang="en-US" dirty="0"/>
              <a:t>Hodgson SF, Watts NB, et al. American Association of Clinical Endocrinologists medical guidelines for clinical practice for the prevention and treatment of postmenopausal osteoporosis: 2001 edition, with selected updates for 2003. </a:t>
            </a:r>
            <a:r>
              <a:rPr lang="en-US" i="1" dirty="0" err="1"/>
              <a:t>Endocr</a:t>
            </a:r>
            <a:r>
              <a:rPr lang="en-US" i="1" dirty="0"/>
              <a:t> </a:t>
            </a:r>
            <a:r>
              <a:rPr lang="en-US" i="1" dirty="0" err="1"/>
              <a:t>Pract</a:t>
            </a:r>
            <a:r>
              <a:rPr lang="en-US" dirty="0"/>
              <a:t>. 2003;9:544-564.</a:t>
            </a:r>
          </a:p>
          <a:p>
            <a:pPr marL="227509" indent="-227509">
              <a:spcBef>
                <a:spcPct val="0"/>
              </a:spcBef>
              <a:buFont typeface="+mj-lt"/>
              <a:buAutoNum type="arabicPeriod"/>
              <a:defRPr/>
            </a:pPr>
            <a:r>
              <a:rPr lang="en-US" dirty="0"/>
              <a:t>Jacobs-Kosmin D. Osteoporosis. Medscape CME. 2011. Accessed May 25</a:t>
            </a:r>
            <a:r>
              <a:rPr lang="en-US" baseline="30000" dirty="0"/>
              <a:t>th</a:t>
            </a:r>
            <a:r>
              <a:rPr lang="en-US" dirty="0"/>
              <a:t> 2011. http://emedicine.medscape.com/article/330598-overview</a:t>
            </a:r>
          </a:p>
          <a:p>
            <a:pPr marL="227509" indent="-227509">
              <a:spcBef>
                <a:spcPct val="0"/>
              </a:spcBef>
              <a:buFont typeface="+mj-lt"/>
              <a:buAutoNum type="arabicPeriod"/>
              <a:defRPr/>
            </a:pPr>
            <a:r>
              <a:rPr lang="en-US" dirty="0"/>
              <a:t>Yang YX, Lewis JD, Epstein S, Metz DC. Long-term Proton Pump Inhibitor Therapy and Risk of Hip Fracture. </a:t>
            </a:r>
            <a:r>
              <a:rPr lang="en-US" i="1" dirty="0"/>
              <a:t>JAMA</a:t>
            </a:r>
            <a:r>
              <a:rPr lang="en-US" dirty="0"/>
              <a:t>. 2006;296:2947-2953.</a:t>
            </a:r>
          </a:p>
          <a:p>
            <a:pPr marL="112175" indent="-112175">
              <a:defRPr/>
            </a:pPr>
            <a:r>
              <a:rPr lang="en-US" dirty="0"/>
              <a:t>4. Richards JB, </a:t>
            </a:r>
            <a:r>
              <a:rPr lang="en-US" dirty="0" err="1"/>
              <a:t>Papaioannou</a:t>
            </a:r>
            <a:r>
              <a:rPr lang="en-US" dirty="0"/>
              <a:t> A, Adachi JD, et al.  Effect of Selective Serotonin Reuptake Inhibitors on the Risk of Fracture. </a:t>
            </a:r>
            <a:r>
              <a:rPr lang="en-US" i="1" dirty="0"/>
              <a:t>Arch Intern Med</a:t>
            </a:r>
            <a:r>
              <a:rPr lang="en-US" dirty="0"/>
              <a:t>. 2007;167:188-194.</a:t>
            </a:r>
          </a:p>
          <a:p>
            <a:pPr marL="112175" indent="-112175">
              <a:defRPr/>
            </a:pPr>
            <a:r>
              <a:rPr lang="en-US" dirty="0"/>
              <a:t>5. Kahn SE, </a:t>
            </a:r>
            <a:r>
              <a:rPr lang="en-US" dirty="0" err="1"/>
              <a:t>Zinman</a:t>
            </a:r>
            <a:r>
              <a:rPr lang="en-US" dirty="0"/>
              <a:t> B, </a:t>
            </a:r>
            <a:r>
              <a:rPr lang="en-US" dirty="0" err="1"/>
              <a:t>Lachin</a:t>
            </a:r>
            <a:r>
              <a:rPr lang="en-US" dirty="0"/>
              <a:t> JM, et al. Rosiglitazone-Associated Fractures in Type 2 Diabetes: An analysis from A Diabetes Outcome Progression Trial (ADOPT). </a:t>
            </a:r>
            <a:r>
              <a:rPr lang="en-US" i="1" dirty="0"/>
              <a:t>Diabetes Care</a:t>
            </a:r>
            <a:r>
              <a:rPr lang="en-US" dirty="0"/>
              <a:t>. 2008;31:845-851.</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5960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lumMod val="75000"/>
                    <a:lumOff val="25000"/>
                  </a:schemeClr>
                </a:solidFill>
              </a:rPr>
              <a:t>NOTE: Click the white icon to proceed to section </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1090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lumMod val="75000"/>
                    <a:lumOff val="25000"/>
                  </a:schemeClr>
                </a:solidFill>
              </a:rPr>
              <a:t>NOTE: Click the white icon to return to slide </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510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102</a:t>
            </a:fld>
            <a:endParaRPr lang="en-US"/>
          </a:p>
        </p:txBody>
      </p:sp>
    </p:spTree>
    <p:extLst>
      <p:ext uri="{BB962C8B-B14F-4D97-AF65-F5344CB8AC3E}">
        <p14:creationId xmlns:p14="http://schemas.microsoft.com/office/powerpoint/2010/main" val="11412913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factors would guide your decision to initiate OP therapy for this patient?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0336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0" dirty="0">
                <a:solidFill>
                  <a:prstClr val="black">
                    <a:lumMod val="95000"/>
                    <a:lumOff val="5000"/>
                  </a:prstClr>
                </a:solidFill>
                <a:latin typeface="Arial Narrow" panose="020B0606020202030204" pitchFamily="34" charset="0"/>
              </a:rPr>
              <a:t>YES – The ideal treatment approach is to start antiresorptive therapy immediately when you initiate glucocorticoids and you would later re-assess the need for continuing antiresorptive based on the requirement for long-term glucocorticoids.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71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16</a:t>
            </a:fld>
            <a:endParaRPr lang="en-US"/>
          </a:p>
        </p:txBody>
      </p:sp>
    </p:spTree>
    <p:extLst>
      <p:ext uri="{BB962C8B-B14F-4D97-AF65-F5344CB8AC3E}">
        <p14:creationId xmlns:p14="http://schemas.microsoft.com/office/powerpoint/2010/main" val="8590016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3253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defTabSz="914400">
              <a:spcBef>
                <a:spcPct val="0"/>
              </a:spcBef>
            </a:pPr>
            <a:endParaRPr lang="en-CA" altLang="en-US" sz="1200" b="1" dirty="0">
              <a:solidFill>
                <a:srgbClr val="000000"/>
              </a:solidFill>
              <a:ea typeface="ＭＳ Ｐゴシック"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In another study van </a:t>
            </a:r>
            <a:r>
              <a:rPr lang="en-US" altLang="en-US" dirty="0" err="1"/>
              <a:t>Staa</a:t>
            </a:r>
            <a:r>
              <a:rPr lang="en-US" altLang="en-US" dirty="0"/>
              <a:t> showed that there is an increase in vertebral fracture risk occurs early. To the left, at 1 year prior to commencing CS, the % of those with a fracture is noted. This serves as the baseline prevalence. Within the first 3 months of commencing CS therapy there is an increase in fractures most notably in those on the highest doses of CS therapy. By 6 months there is a sharp rise in the prevalence of fractures. </a:t>
            </a:r>
          </a:p>
          <a:p>
            <a:pPr defTabSz="914400">
              <a:spcBef>
                <a:spcPct val="0"/>
              </a:spcBef>
            </a:pPr>
            <a:endParaRPr lang="en-US" altLang="en-US" sz="1200" b="1" dirty="0">
              <a:solidFill>
                <a:srgbClr val="000000"/>
              </a:solidFill>
              <a:ea typeface="ＭＳ Ｐゴシック" panose="020B0600070205080204" pitchFamily="34" charset="-128"/>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6155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8438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26391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793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cap="all" dirty="0">
                <a:solidFill>
                  <a:schemeClr val="tx1"/>
                </a:solidFill>
                <a:effectLst/>
                <a:latin typeface="+mn-lt"/>
                <a:ea typeface="+mn-ea"/>
                <a:cs typeface="+mn-cs"/>
              </a:rPr>
              <a:t>OBJECTIVES:</a:t>
            </a:r>
          </a:p>
          <a:p>
            <a:r>
              <a:rPr lang="en-CA" sz="1200" b="0" i="0" kern="1200" dirty="0">
                <a:solidFill>
                  <a:schemeClr val="tx1"/>
                </a:solidFill>
                <a:effectLst/>
                <a:latin typeface="+mn-lt"/>
                <a:ea typeface="+mn-ea"/>
                <a:cs typeface="+mn-cs"/>
              </a:rPr>
              <a:t>To evaluate the effect of switching from oral bisphosphonates to denosumab on bone mineral density (BMD) in long-term glucocorticoid users.</a:t>
            </a:r>
          </a:p>
          <a:p>
            <a:r>
              <a:rPr lang="en-CA" sz="1200" b="1" i="0" kern="1200" cap="all" dirty="0">
                <a:solidFill>
                  <a:schemeClr val="tx1"/>
                </a:solidFill>
                <a:effectLst/>
                <a:latin typeface="+mn-lt"/>
                <a:ea typeface="+mn-ea"/>
                <a:cs typeface="+mn-cs"/>
              </a:rPr>
              <a:t>METHODS:</a:t>
            </a:r>
          </a:p>
          <a:p>
            <a:r>
              <a:rPr lang="en-CA" sz="1200" b="0" i="0" kern="1200" dirty="0">
                <a:solidFill>
                  <a:schemeClr val="tx1"/>
                </a:solidFill>
                <a:effectLst/>
                <a:latin typeface="+mn-lt"/>
                <a:ea typeface="+mn-ea"/>
                <a:cs typeface="+mn-cs"/>
              </a:rPr>
              <a:t>Adult patients who were receiving long-term prednisolone (≥2.5 mg/day for ≥1 year) and oral bisphosphonates (≥2 years) were recruited. Participants were randomized to either continue oral bisphosphonates or switch to denosumab (60 mg subcutaneously every 6 months) for 12 months. Serial BMD (lumbar spine, hip) and bone turnover markers (serum osteocalcin, P1NP, β-CTX) were measured.</a:t>
            </a:r>
          </a:p>
          <a:p>
            <a:r>
              <a:rPr lang="en-CA" sz="1200" b="1" i="0" kern="1200" cap="all"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42 women were recruited (age 54.7±12.9 years; 21 shifted to denosumab and 21 continued on bisphosphonates). The duration of prednisolone therapy was 101±66.3 months and the daily dose was 4.4±2.1 mg. Baseline demographic data, osteoporosis risk factors, and BMD at various sites were similar between the two groups of patients. At month 12, BMD of the spine and hip increased by +3.4±0.9% (p=0.002) and +1.4±0.6% (p=0.03), respectively, in the denosumab group; whereas the corresponding change was +1.5±0.4% (p=0.001) and +0.80±0.5% (p=0.12) in the bisphosphonate group. The spinal BMD at month 12 was significantly higher in the denosumab than bisphosphonate group after adjustment for baseline BMD and β-CTX values, and other confounding factors (p=0.01). Bone turnover markers (β-CTX and P1NP) were more strongly suppressed by denosumab than the bisphosphonates. Minor infections were more common in denosumab-treated patients while other adverse events occurred at similar frequencies between the two groups.</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In patients receiving long-term glucocorticoids, switching from oral bisphosphonates to denosumab resulted in greater gain of the spinal BMD and suppression of bone turnover markers after 12 months of therapy. The results have to be confirmed by a larger clinical trial with fracture as endpoint.</a:t>
            </a:r>
          </a:p>
          <a:p>
            <a:endParaRPr lang="en-US" dirty="0"/>
          </a:p>
        </p:txBody>
      </p:sp>
      <p:sp>
        <p:nvSpPr>
          <p:cNvPr id="4" name="Slide Number Placeholder 3"/>
          <p:cNvSpPr>
            <a:spLocks noGrp="1"/>
          </p:cNvSpPr>
          <p:nvPr>
            <p:ph type="sldNum" sz="quarter" idx="10"/>
          </p:nvPr>
        </p:nvSpPr>
        <p:spPr/>
        <p:txBody>
          <a:bodyPr/>
          <a:lstStyle/>
          <a:p>
            <a:fld id="{D1F59D5B-F54E-460A-A7E1-8355198E55E2}" type="slidenum">
              <a:rPr lang="en-US" smtClean="0"/>
              <a:t>112</a:t>
            </a:fld>
            <a:endParaRPr lang="en-US"/>
          </a:p>
        </p:txBody>
      </p:sp>
    </p:spTree>
    <p:extLst>
      <p:ext uri="{BB962C8B-B14F-4D97-AF65-F5344CB8AC3E}">
        <p14:creationId xmlns:p14="http://schemas.microsoft.com/office/powerpoint/2010/main" val="16587584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9549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spcBef>
                <a:spcPct val="0"/>
              </a:spcBef>
            </a:pPr>
            <a:r>
              <a:rPr lang="en-US" altLang="en-US" sz="1200" b="1" dirty="0">
                <a:solidFill>
                  <a:srgbClr val="000000"/>
                </a:solidFill>
                <a:ea typeface="ＭＳ Ｐゴシック" panose="020B0600070205080204" pitchFamily="34" charset="-128"/>
                <a:cs typeface="Arial" panose="020B0604020202020204" pitchFamily="34" charset="0"/>
              </a:rPr>
              <a:t>Key Point:</a:t>
            </a:r>
          </a:p>
          <a:p>
            <a:pPr lvl="0" algn="l" defTabSz="914400">
              <a:defRPr/>
            </a:pPr>
            <a:r>
              <a:rPr lang="en-CA" sz="1400" b="1" kern="0" dirty="0">
                <a:solidFill>
                  <a:prstClr val="black">
                    <a:lumMod val="95000"/>
                    <a:lumOff val="5000"/>
                  </a:prstClr>
                </a:solidFill>
                <a:latin typeface="Arial Narrow" panose="020B0606020202030204" pitchFamily="34" charset="0"/>
              </a:rPr>
              <a:t>Oral generic bisphosphonate </a:t>
            </a:r>
          </a:p>
          <a:p>
            <a:pPr lvl="0" algn="l" defTabSz="914400">
              <a:defRPr/>
            </a:pPr>
            <a:r>
              <a:rPr lang="en-CA" sz="1400" b="1" kern="0" dirty="0">
                <a:solidFill>
                  <a:prstClr val="black">
                    <a:lumMod val="95000"/>
                    <a:lumOff val="5000"/>
                  </a:prstClr>
                </a:solidFill>
                <a:latin typeface="Arial Narrow" panose="020B0606020202030204" pitchFamily="34" charset="0"/>
              </a:rPr>
              <a:t>Denosumab (private insurance)</a:t>
            </a:r>
          </a:p>
          <a:p>
            <a:pPr lvl="0" algn="ctr" defTabSz="914400">
              <a:defRPr/>
            </a:pPr>
            <a:endParaRPr lang="en-CA" sz="1200" b="1" kern="0" dirty="0">
              <a:solidFill>
                <a:prstClr val="black">
                  <a:lumMod val="95000"/>
                  <a:lumOff val="5000"/>
                </a:prstClr>
              </a:solidFill>
              <a:latin typeface="Arial Narrow" panose="020B0606020202030204" pitchFamily="34" charset="0"/>
            </a:endParaRPr>
          </a:p>
          <a:p>
            <a:pPr marL="342900" indent="-342900" defTabSz="914400">
              <a:buFont typeface="Arial" panose="020B0604020202020204" pitchFamily="34" charset="0"/>
              <a:buChar char="•"/>
              <a:defRPr/>
            </a:pPr>
            <a:r>
              <a:rPr lang="en-CA" sz="1200" b="1" kern="0" dirty="0">
                <a:solidFill>
                  <a:prstClr val="black">
                    <a:lumMod val="95000"/>
                    <a:lumOff val="5000"/>
                  </a:prstClr>
                </a:solidFill>
                <a:latin typeface="Arial Narrow" panose="020B0606020202030204" pitchFamily="34" charset="0"/>
              </a:rPr>
              <a:t>All patients who are put on long-term oral or parenteral steroids should be considered for antiresorptive therapy. Therapy with BP has demonstrated fracture risk reduction, however, switching from BP to denosumab is associated with superior changes in BMD and bone turnover markers.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3509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lumMod val="75000"/>
                    <a:lumOff val="25000"/>
                  </a:schemeClr>
                </a:solidFill>
              </a:rPr>
              <a:t>NOTE: Click the white icon to proceed to section </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7257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Key Notes: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lumMod val="75000"/>
                    <a:lumOff val="25000"/>
                  </a:schemeClr>
                </a:solidFill>
              </a:rPr>
              <a:t>NOTE: Click the white icon to return to slide </a:t>
            </a:r>
          </a:p>
          <a:p>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526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2530924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3936329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83063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8650" y="2886715"/>
            <a:ext cx="7886700" cy="623248"/>
          </a:xfr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628650" y="3602038"/>
            <a:ext cx="78867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3CA334D-47BF-4C51-9467-739C33E87C70}"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2312305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CA334D-47BF-4C51-9467-739C33E87C70}"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1594374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3939228"/>
            <a:ext cx="7886700" cy="623248"/>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CA334D-47BF-4C51-9467-739C33E87C70}"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1606024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CA334D-47BF-4C51-9467-739C33E87C70}"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484102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274"/>
          <p:cNvSpPr>
            <a:spLocks noEditPoints="1"/>
          </p:cNvSpPr>
          <p:nvPr userDrawn="1"/>
        </p:nvSpPr>
        <p:spPr bwMode="auto">
          <a:xfrm rot="5400000">
            <a:off x="1957129" y="4654156"/>
            <a:ext cx="164278" cy="295385"/>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en-US" sz="1350"/>
          </a:p>
        </p:txBody>
      </p:sp>
      <p:grpSp>
        <p:nvGrpSpPr>
          <p:cNvPr id="7" name="Group 6"/>
          <p:cNvGrpSpPr/>
          <p:nvPr userDrawn="1"/>
        </p:nvGrpSpPr>
        <p:grpSpPr>
          <a:xfrm>
            <a:off x="3544864" y="488730"/>
            <a:ext cx="3021772" cy="475460"/>
            <a:chOff x="3602741" y="1607067"/>
            <a:chExt cx="3036888" cy="477838"/>
          </a:xfrm>
          <a:solidFill>
            <a:schemeClr val="bg1">
              <a:lumMod val="95000"/>
            </a:schemeClr>
          </a:solidFill>
        </p:grpSpPr>
        <p:sp>
          <p:nvSpPr>
            <p:cNvPr id="8" name="Freeform 261"/>
            <p:cNvSpPr>
              <a:spLocks noEditPoints="1"/>
            </p:cNvSpPr>
            <p:nvPr/>
          </p:nvSpPr>
          <p:spPr bwMode="auto">
            <a:xfrm>
              <a:off x="3602741" y="1607067"/>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9" name="Oval 8"/>
            <p:cNvSpPr/>
            <p:nvPr/>
          </p:nvSpPr>
          <p:spPr>
            <a:xfrm>
              <a:off x="6520174" y="1662544"/>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 name="Group 9"/>
          <p:cNvGrpSpPr/>
          <p:nvPr userDrawn="1"/>
        </p:nvGrpSpPr>
        <p:grpSpPr>
          <a:xfrm>
            <a:off x="4134482" y="2651025"/>
            <a:ext cx="3021772" cy="475460"/>
            <a:chOff x="4195309" y="3780179"/>
            <a:chExt cx="3036888" cy="477838"/>
          </a:xfrm>
          <a:solidFill>
            <a:schemeClr val="bg1">
              <a:lumMod val="95000"/>
            </a:schemeClr>
          </a:solidFill>
        </p:grpSpPr>
        <p:sp>
          <p:nvSpPr>
            <p:cNvPr id="11" name="Freeform 261"/>
            <p:cNvSpPr>
              <a:spLocks noEditPoints="1"/>
            </p:cNvSpPr>
            <p:nvPr/>
          </p:nvSpPr>
          <p:spPr bwMode="auto">
            <a:xfrm>
              <a:off x="4195309" y="3780179"/>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12" name="Oval 11"/>
            <p:cNvSpPr/>
            <p:nvPr/>
          </p:nvSpPr>
          <p:spPr>
            <a:xfrm>
              <a:off x="7114064" y="383542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 name="Group 12"/>
          <p:cNvGrpSpPr/>
          <p:nvPr userDrawn="1"/>
        </p:nvGrpSpPr>
        <p:grpSpPr>
          <a:xfrm>
            <a:off x="209984" y="928907"/>
            <a:ext cx="3351905" cy="475110"/>
            <a:chOff x="251178" y="2056682"/>
            <a:chExt cx="3368673" cy="477486"/>
          </a:xfrm>
          <a:solidFill>
            <a:schemeClr val="bg1">
              <a:lumMod val="95000"/>
            </a:schemeClr>
          </a:solidFill>
        </p:grpSpPr>
        <p:grpSp>
          <p:nvGrpSpPr>
            <p:cNvPr id="14" name="Group 13"/>
            <p:cNvGrpSpPr/>
            <p:nvPr/>
          </p:nvGrpSpPr>
          <p:grpSpPr>
            <a:xfrm>
              <a:off x="251178" y="2056682"/>
              <a:ext cx="3368673" cy="477486"/>
              <a:chOff x="251178" y="2056682"/>
              <a:chExt cx="3368673" cy="477486"/>
            </a:xfrm>
            <a:grpFill/>
          </p:grpSpPr>
          <p:sp>
            <p:nvSpPr>
              <p:cNvPr id="17"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18"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15" name="Oval 14"/>
            <p:cNvSpPr/>
            <p:nvPr/>
          </p:nvSpPr>
          <p:spPr>
            <a:xfrm>
              <a:off x="3503596" y="241732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309481" y="2413547"/>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userDrawn="1"/>
        </p:nvGrpSpPr>
        <p:grpSpPr>
          <a:xfrm>
            <a:off x="2596933" y="4884399"/>
            <a:ext cx="3351905" cy="475110"/>
            <a:chOff x="2650067" y="6024726"/>
            <a:chExt cx="3368673" cy="477486"/>
          </a:xfrm>
          <a:solidFill>
            <a:schemeClr val="bg1">
              <a:lumMod val="95000"/>
            </a:schemeClr>
          </a:solidFill>
        </p:grpSpPr>
        <p:grpSp>
          <p:nvGrpSpPr>
            <p:cNvPr id="20" name="Group 19"/>
            <p:cNvGrpSpPr/>
            <p:nvPr/>
          </p:nvGrpSpPr>
          <p:grpSpPr>
            <a:xfrm rot="10800000">
              <a:off x="2650067" y="6024726"/>
              <a:ext cx="3368673" cy="477486"/>
              <a:chOff x="251178" y="2056682"/>
              <a:chExt cx="3368673" cy="477486"/>
            </a:xfrm>
            <a:grpFill/>
          </p:grpSpPr>
          <p:sp>
            <p:nvSpPr>
              <p:cNvPr id="22"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23"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21" name="Oval 20"/>
            <p:cNvSpPr/>
            <p:nvPr/>
          </p:nvSpPr>
          <p:spPr>
            <a:xfrm>
              <a:off x="5898822" y="608183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 name="Group 23"/>
          <p:cNvGrpSpPr/>
          <p:nvPr userDrawn="1"/>
        </p:nvGrpSpPr>
        <p:grpSpPr>
          <a:xfrm>
            <a:off x="5971028" y="4858250"/>
            <a:ext cx="3021772" cy="475460"/>
            <a:chOff x="6041042" y="5998446"/>
            <a:chExt cx="3036888" cy="477838"/>
          </a:xfrm>
          <a:solidFill>
            <a:schemeClr val="bg1">
              <a:lumMod val="95000"/>
            </a:schemeClr>
          </a:solidFill>
        </p:grpSpPr>
        <p:sp>
          <p:nvSpPr>
            <p:cNvPr id="25" name="Freeform 261"/>
            <p:cNvSpPr>
              <a:spLocks noEditPoints="1"/>
            </p:cNvSpPr>
            <p:nvPr/>
          </p:nvSpPr>
          <p:spPr bwMode="auto">
            <a:xfrm>
              <a:off x="6041042" y="5998446"/>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26" name="Oval 25"/>
            <p:cNvSpPr/>
            <p:nvPr/>
          </p:nvSpPr>
          <p:spPr>
            <a:xfrm>
              <a:off x="8958698" y="604819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7" name="Group 26"/>
          <p:cNvGrpSpPr/>
          <p:nvPr userDrawn="1"/>
        </p:nvGrpSpPr>
        <p:grpSpPr>
          <a:xfrm>
            <a:off x="1821951" y="3099631"/>
            <a:ext cx="2337805" cy="473880"/>
            <a:chOff x="1871209" y="4231029"/>
            <a:chExt cx="2349500" cy="476250"/>
          </a:xfrm>
          <a:solidFill>
            <a:schemeClr val="bg1">
              <a:lumMod val="95000"/>
            </a:schemeClr>
          </a:solidFill>
        </p:grpSpPr>
        <p:sp>
          <p:nvSpPr>
            <p:cNvPr id="28" name="Freeform 259"/>
            <p:cNvSpPr>
              <a:spLocks noEditPoints="1"/>
            </p:cNvSpPr>
            <p:nvPr/>
          </p:nvSpPr>
          <p:spPr bwMode="auto">
            <a:xfrm>
              <a:off x="1871209" y="4231029"/>
              <a:ext cx="2349500"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29" name="Oval 28"/>
            <p:cNvSpPr/>
            <p:nvPr/>
          </p:nvSpPr>
          <p:spPr>
            <a:xfrm>
              <a:off x="4097833" y="45836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0" name="Group 29"/>
          <p:cNvGrpSpPr/>
          <p:nvPr userDrawn="1"/>
        </p:nvGrpSpPr>
        <p:grpSpPr>
          <a:xfrm>
            <a:off x="291320" y="2399026"/>
            <a:ext cx="1551166" cy="527586"/>
            <a:chOff x="332921" y="3780179"/>
            <a:chExt cx="1558925" cy="530225"/>
          </a:xfrm>
          <a:solidFill>
            <a:schemeClr val="bg1">
              <a:lumMod val="95000"/>
            </a:schemeClr>
          </a:solidFill>
        </p:grpSpPr>
        <p:grpSp>
          <p:nvGrpSpPr>
            <p:cNvPr id="31" name="Group 30"/>
            <p:cNvGrpSpPr/>
            <p:nvPr/>
          </p:nvGrpSpPr>
          <p:grpSpPr>
            <a:xfrm>
              <a:off x="332921" y="3780179"/>
              <a:ext cx="1558925" cy="530225"/>
              <a:chOff x="332921" y="3780179"/>
              <a:chExt cx="1558925" cy="530225"/>
            </a:xfrm>
            <a:grpFill/>
          </p:grpSpPr>
          <p:sp>
            <p:nvSpPr>
              <p:cNvPr id="33" name="Freeform 262"/>
              <p:cNvSpPr>
                <a:spLocks noEditPoints="1"/>
              </p:cNvSpPr>
              <p:nvPr/>
            </p:nvSpPr>
            <p:spPr bwMode="auto">
              <a:xfrm>
                <a:off x="332921" y="3780179"/>
                <a:ext cx="1558925" cy="530225"/>
              </a:xfrm>
              <a:custGeom>
                <a:avLst/>
                <a:gdLst>
                  <a:gd name="T0" fmla="*/ 236 w 236"/>
                  <a:gd name="T1" fmla="*/ 13 h 80"/>
                  <a:gd name="T2" fmla="*/ 223 w 236"/>
                  <a:gd name="T3" fmla="*/ 0 h 80"/>
                  <a:gd name="T4" fmla="*/ 210 w 236"/>
                  <a:gd name="T5" fmla="*/ 13 h 80"/>
                  <a:gd name="T6" fmla="*/ 221 w 236"/>
                  <a:gd name="T7" fmla="*/ 26 h 80"/>
                  <a:gd name="T8" fmla="*/ 221 w 236"/>
                  <a:gd name="T9" fmla="*/ 31 h 80"/>
                  <a:gd name="T10" fmla="*/ 222 w 236"/>
                  <a:gd name="T11" fmla="*/ 37 h 80"/>
                  <a:gd name="T12" fmla="*/ 187 w 236"/>
                  <a:gd name="T13" fmla="*/ 68 h 80"/>
                  <a:gd name="T14" fmla="*/ 19 w 236"/>
                  <a:gd name="T15" fmla="*/ 68 h 80"/>
                  <a:gd name="T16" fmla="*/ 10 w 236"/>
                  <a:gd name="T17" fmla="*/ 60 h 80"/>
                  <a:gd name="T18" fmla="*/ 0 w 236"/>
                  <a:gd name="T19" fmla="*/ 70 h 80"/>
                  <a:gd name="T20" fmla="*/ 10 w 236"/>
                  <a:gd name="T21" fmla="*/ 80 h 80"/>
                  <a:gd name="T22" fmla="*/ 19 w 236"/>
                  <a:gd name="T23" fmla="*/ 72 h 80"/>
                  <a:gd name="T24" fmla="*/ 187 w 236"/>
                  <a:gd name="T25" fmla="*/ 72 h 80"/>
                  <a:gd name="T26" fmla="*/ 225 w 236"/>
                  <a:gd name="T27" fmla="*/ 37 h 80"/>
                  <a:gd name="T28" fmla="*/ 225 w 236"/>
                  <a:gd name="T29" fmla="*/ 31 h 80"/>
                  <a:gd name="T30" fmla="*/ 225 w 236"/>
                  <a:gd name="T31" fmla="*/ 26 h 80"/>
                  <a:gd name="T32" fmla="*/ 236 w 236"/>
                  <a:gd name="T33" fmla="*/ 13 h 80"/>
                  <a:gd name="T34" fmla="*/ 10 w 236"/>
                  <a:gd name="T35" fmla="*/ 77 h 80"/>
                  <a:gd name="T36" fmla="*/ 3 w 236"/>
                  <a:gd name="T37" fmla="*/ 70 h 80"/>
                  <a:gd name="T38" fmla="*/ 10 w 236"/>
                  <a:gd name="T39" fmla="*/ 64 h 80"/>
                  <a:gd name="T40" fmla="*/ 16 w 236"/>
                  <a:gd name="T41" fmla="*/ 70 h 80"/>
                  <a:gd name="T42" fmla="*/ 10 w 236"/>
                  <a:gd name="T43" fmla="*/ 77 h 80"/>
                  <a:gd name="T44" fmla="*/ 223 w 236"/>
                  <a:gd name="T45" fmla="*/ 23 h 80"/>
                  <a:gd name="T46" fmla="*/ 213 w 236"/>
                  <a:gd name="T47" fmla="*/ 13 h 80"/>
                  <a:gd name="T48" fmla="*/ 223 w 236"/>
                  <a:gd name="T49" fmla="*/ 3 h 80"/>
                  <a:gd name="T50" fmla="*/ 233 w 236"/>
                  <a:gd name="T51" fmla="*/ 13 h 80"/>
                  <a:gd name="T52" fmla="*/ 223 w 236"/>
                  <a:gd name="T53"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80">
                    <a:moveTo>
                      <a:pt x="236" y="13"/>
                    </a:moveTo>
                    <a:cubicBezTo>
                      <a:pt x="236" y="6"/>
                      <a:pt x="230" y="0"/>
                      <a:pt x="223" y="0"/>
                    </a:cubicBezTo>
                    <a:cubicBezTo>
                      <a:pt x="216" y="0"/>
                      <a:pt x="210" y="6"/>
                      <a:pt x="210" y="13"/>
                    </a:cubicBezTo>
                    <a:cubicBezTo>
                      <a:pt x="210" y="20"/>
                      <a:pt x="215" y="25"/>
                      <a:pt x="221" y="26"/>
                    </a:cubicBezTo>
                    <a:cubicBezTo>
                      <a:pt x="221" y="27"/>
                      <a:pt x="221" y="29"/>
                      <a:pt x="221" y="31"/>
                    </a:cubicBezTo>
                    <a:cubicBezTo>
                      <a:pt x="221" y="33"/>
                      <a:pt x="222" y="36"/>
                      <a:pt x="222" y="37"/>
                    </a:cubicBezTo>
                    <a:cubicBezTo>
                      <a:pt x="222" y="62"/>
                      <a:pt x="214" y="68"/>
                      <a:pt x="187" y="68"/>
                    </a:cubicBezTo>
                    <a:cubicBezTo>
                      <a:pt x="19" y="68"/>
                      <a:pt x="19" y="68"/>
                      <a:pt x="19" y="68"/>
                    </a:cubicBezTo>
                    <a:cubicBezTo>
                      <a:pt x="19" y="64"/>
                      <a:pt x="15" y="60"/>
                      <a:pt x="10" y="60"/>
                    </a:cubicBezTo>
                    <a:cubicBezTo>
                      <a:pt x="5" y="60"/>
                      <a:pt x="0" y="65"/>
                      <a:pt x="0" y="70"/>
                    </a:cubicBezTo>
                    <a:cubicBezTo>
                      <a:pt x="0" y="75"/>
                      <a:pt x="5" y="80"/>
                      <a:pt x="10" y="80"/>
                    </a:cubicBezTo>
                    <a:cubicBezTo>
                      <a:pt x="15" y="80"/>
                      <a:pt x="19" y="76"/>
                      <a:pt x="19" y="72"/>
                    </a:cubicBezTo>
                    <a:cubicBezTo>
                      <a:pt x="187" y="72"/>
                      <a:pt x="187" y="72"/>
                      <a:pt x="187" y="72"/>
                    </a:cubicBezTo>
                    <a:cubicBezTo>
                      <a:pt x="216" y="72"/>
                      <a:pt x="225" y="64"/>
                      <a:pt x="225" y="37"/>
                    </a:cubicBezTo>
                    <a:cubicBezTo>
                      <a:pt x="225" y="36"/>
                      <a:pt x="225" y="33"/>
                      <a:pt x="225" y="31"/>
                    </a:cubicBezTo>
                    <a:cubicBezTo>
                      <a:pt x="225" y="29"/>
                      <a:pt x="225" y="27"/>
                      <a:pt x="225" y="26"/>
                    </a:cubicBezTo>
                    <a:cubicBezTo>
                      <a:pt x="231" y="25"/>
                      <a:pt x="236" y="20"/>
                      <a:pt x="236" y="13"/>
                    </a:cubicBezTo>
                    <a:close/>
                    <a:moveTo>
                      <a:pt x="10" y="77"/>
                    </a:moveTo>
                    <a:cubicBezTo>
                      <a:pt x="6" y="77"/>
                      <a:pt x="3" y="74"/>
                      <a:pt x="3" y="70"/>
                    </a:cubicBezTo>
                    <a:cubicBezTo>
                      <a:pt x="3" y="67"/>
                      <a:pt x="6" y="64"/>
                      <a:pt x="10" y="64"/>
                    </a:cubicBezTo>
                    <a:cubicBezTo>
                      <a:pt x="13" y="64"/>
                      <a:pt x="16" y="67"/>
                      <a:pt x="16" y="70"/>
                    </a:cubicBezTo>
                    <a:cubicBezTo>
                      <a:pt x="16" y="74"/>
                      <a:pt x="13" y="77"/>
                      <a:pt x="10" y="77"/>
                    </a:cubicBezTo>
                    <a:close/>
                    <a:moveTo>
                      <a:pt x="223" y="23"/>
                    </a:moveTo>
                    <a:cubicBezTo>
                      <a:pt x="218" y="23"/>
                      <a:pt x="213" y="18"/>
                      <a:pt x="213" y="13"/>
                    </a:cubicBezTo>
                    <a:cubicBezTo>
                      <a:pt x="213" y="8"/>
                      <a:pt x="218" y="3"/>
                      <a:pt x="223" y="3"/>
                    </a:cubicBezTo>
                    <a:cubicBezTo>
                      <a:pt x="229" y="3"/>
                      <a:pt x="233" y="8"/>
                      <a:pt x="233" y="13"/>
                    </a:cubicBezTo>
                    <a:cubicBezTo>
                      <a:pt x="233" y="18"/>
                      <a:pt x="229" y="23"/>
                      <a:pt x="223" y="23"/>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4" name="Oval 33"/>
              <p:cNvSpPr/>
              <p:nvPr/>
            </p:nvSpPr>
            <p:spPr>
              <a:xfrm>
                <a:off x="1773655" y="38332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2" name="Oval 31"/>
            <p:cNvSpPr/>
            <p:nvPr/>
          </p:nvSpPr>
          <p:spPr>
            <a:xfrm>
              <a:off x="362978" y="421230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5" name="Oval 34"/>
          <p:cNvSpPr/>
          <p:nvPr userDrawn="1"/>
        </p:nvSpPr>
        <p:spPr>
          <a:xfrm>
            <a:off x="2646396" y="4939579"/>
            <a:ext cx="64891" cy="6489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6" name="Group 35"/>
          <p:cNvGrpSpPr/>
          <p:nvPr userDrawn="1"/>
        </p:nvGrpSpPr>
        <p:grpSpPr>
          <a:xfrm>
            <a:off x="246489" y="4630116"/>
            <a:ext cx="2338311" cy="473121"/>
            <a:chOff x="287867" y="6022431"/>
            <a:chExt cx="2350008" cy="475488"/>
          </a:xfrm>
          <a:solidFill>
            <a:schemeClr val="bg1">
              <a:lumMod val="95000"/>
            </a:schemeClr>
          </a:solidFill>
        </p:grpSpPr>
        <p:sp>
          <p:nvSpPr>
            <p:cNvPr id="37" name="Freeform 36"/>
            <p:cNvSpPr>
              <a:spLocks noEditPoints="1"/>
            </p:cNvSpPr>
            <p:nvPr/>
          </p:nvSpPr>
          <p:spPr bwMode="auto">
            <a:xfrm flipH="1" flipV="1">
              <a:off x="287867" y="6022431"/>
              <a:ext cx="2350008" cy="475488"/>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350"/>
            </a:p>
          </p:txBody>
        </p:sp>
        <p:sp>
          <p:nvSpPr>
            <p:cNvPr id="38" name="Oval 37"/>
            <p:cNvSpPr/>
            <p:nvPr/>
          </p:nvSpPr>
          <p:spPr>
            <a:xfrm>
              <a:off x="343439" y="608018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9" name="Group 38"/>
          <p:cNvGrpSpPr/>
          <p:nvPr userDrawn="1"/>
        </p:nvGrpSpPr>
        <p:grpSpPr>
          <a:xfrm>
            <a:off x="3394454" y="1442479"/>
            <a:ext cx="1384429" cy="1041335"/>
            <a:chOff x="3451579" y="2565586"/>
            <a:chExt cx="1391354" cy="1046544"/>
          </a:xfrm>
          <a:solidFill>
            <a:schemeClr val="bg1">
              <a:lumMod val="95000"/>
            </a:schemeClr>
          </a:solidFill>
        </p:grpSpPr>
        <p:grpSp>
          <p:nvGrpSpPr>
            <p:cNvPr id="40" name="Group 39"/>
            <p:cNvGrpSpPr/>
            <p:nvPr/>
          </p:nvGrpSpPr>
          <p:grpSpPr>
            <a:xfrm rot="16200000" flipV="1">
              <a:off x="3623984" y="2393181"/>
              <a:ext cx="1046544" cy="1391354"/>
              <a:chOff x="5744264" y="4681879"/>
              <a:chExt cx="1046544" cy="1329518"/>
            </a:xfrm>
            <a:grpFill/>
          </p:grpSpPr>
          <p:grpSp>
            <p:nvGrpSpPr>
              <p:cNvPr id="44" name="Group 43"/>
              <p:cNvGrpSpPr/>
              <p:nvPr/>
            </p:nvGrpSpPr>
            <p:grpSpPr>
              <a:xfrm>
                <a:off x="5744264" y="4681879"/>
                <a:ext cx="706438" cy="1257300"/>
                <a:chOff x="2495550" y="3524250"/>
                <a:chExt cx="706438" cy="1257300"/>
              </a:xfrm>
              <a:grpFill/>
            </p:grpSpPr>
            <p:sp>
              <p:nvSpPr>
                <p:cNvPr id="46"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45"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41" name="Oval 40"/>
            <p:cNvSpPr/>
            <p:nvPr/>
          </p:nvSpPr>
          <p:spPr>
            <a:xfrm>
              <a:off x="4716512" y="3379794"/>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Oval 41"/>
            <p:cNvSpPr/>
            <p:nvPr/>
          </p:nvSpPr>
          <p:spPr>
            <a:xfrm>
              <a:off x="3502025" y="2622508"/>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Oval 42"/>
            <p:cNvSpPr/>
            <p:nvPr/>
          </p:nvSpPr>
          <p:spPr>
            <a:xfrm>
              <a:off x="3983065" y="329461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1" name="Group 50"/>
          <p:cNvGrpSpPr/>
          <p:nvPr userDrawn="1"/>
        </p:nvGrpSpPr>
        <p:grpSpPr>
          <a:xfrm>
            <a:off x="5735572" y="1372976"/>
            <a:ext cx="1125636" cy="1298585"/>
            <a:chOff x="5804407" y="2495736"/>
            <a:chExt cx="1131267" cy="1305081"/>
          </a:xfrm>
          <a:solidFill>
            <a:schemeClr val="bg1">
              <a:lumMod val="95000"/>
            </a:schemeClr>
          </a:solidFill>
        </p:grpSpPr>
        <p:sp>
          <p:nvSpPr>
            <p:cNvPr id="52" name="Freeform 274"/>
            <p:cNvSpPr>
              <a:spLocks noEditPoints="1"/>
            </p:cNvSpPr>
            <p:nvPr/>
          </p:nvSpPr>
          <p:spPr bwMode="auto">
            <a:xfrm rot="5400000">
              <a:off x="6704693" y="2429854"/>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53" name="Group 52"/>
            <p:cNvGrpSpPr/>
            <p:nvPr/>
          </p:nvGrpSpPr>
          <p:grpSpPr>
            <a:xfrm>
              <a:off x="5804407" y="2545276"/>
              <a:ext cx="1075887" cy="1255541"/>
              <a:chOff x="5804407" y="2545276"/>
              <a:chExt cx="1075887" cy="1255541"/>
            </a:xfrm>
            <a:grpFill/>
          </p:grpSpPr>
          <p:grpSp>
            <p:nvGrpSpPr>
              <p:cNvPr id="54" name="Group 53"/>
              <p:cNvGrpSpPr/>
              <p:nvPr/>
            </p:nvGrpSpPr>
            <p:grpSpPr>
              <a:xfrm flipH="1">
                <a:off x="5804407" y="2567329"/>
                <a:ext cx="784420" cy="1233488"/>
                <a:chOff x="3643313" y="1409700"/>
                <a:chExt cx="766762" cy="1233488"/>
              </a:xfrm>
              <a:grpFill/>
            </p:grpSpPr>
            <p:sp>
              <p:nvSpPr>
                <p:cNvPr id="58" name="Freeform 282"/>
                <p:cNvSpPr>
                  <a:spLocks noEditPoints="1"/>
                </p:cNvSpPr>
                <p:nvPr/>
              </p:nvSpPr>
              <p:spPr bwMode="auto">
                <a:xfrm>
                  <a:off x="4013200" y="1589088"/>
                  <a:ext cx="396875" cy="722313"/>
                </a:xfrm>
                <a:custGeom>
                  <a:avLst/>
                  <a:gdLst>
                    <a:gd name="T0" fmla="*/ 32 w 60"/>
                    <a:gd name="T1" fmla="*/ 26 h 109"/>
                    <a:gd name="T2" fmla="*/ 32 w 60"/>
                    <a:gd name="T3" fmla="*/ 2 h 109"/>
                    <a:gd name="T4" fmla="*/ 30 w 60"/>
                    <a:gd name="T5" fmla="*/ 0 h 109"/>
                    <a:gd name="T6" fmla="*/ 29 w 60"/>
                    <a:gd name="T7" fmla="*/ 2 h 109"/>
                    <a:gd name="T8" fmla="*/ 29 w 60"/>
                    <a:gd name="T9" fmla="*/ 26 h 109"/>
                    <a:gd name="T10" fmla="*/ 0 w 60"/>
                    <a:gd name="T11" fmla="*/ 56 h 109"/>
                    <a:gd name="T12" fmla="*/ 29 w 60"/>
                    <a:gd name="T13" fmla="*/ 86 h 109"/>
                    <a:gd name="T14" fmla="*/ 29 w 60"/>
                    <a:gd name="T15" fmla="*/ 107 h 109"/>
                    <a:gd name="T16" fmla="*/ 30 w 60"/>
                    <a:gd name="T17" fmla="*/ 109 h 109"/>
                    <a:gd name="T18" fmla="*/ 32 w 60"/>
                    <a:gd name="T19" fmla="*/ 107 h 109"/>
                    <a:gd name="T20" fmla="*/ 32 w 60"/>
                    <a:gd name="T21" fmla="*/ 86 h 109"/>
                    <a:gd name="T22" fmla="*/ 60 w 60"/>
                    <a:gd name="T23" fmla="*/ 56 h 109"/>
                    <a:gd name="T24" fmla="*/ 32 w 60"/>
                    <a:gd name="T25" fmla="*/ 26 h 109"/>
                    <a:gd name="T26" fmla="*/ 30 w 60"/>
                    <a:gd name="T27" fmla="*/ 83 h 109"/>
                    <a:gd name="T28" fmla="*/ 3 w 60"/>
                    <a:gd name="T29" fmla="*/ 56 h 109"/>
                    <a:gd name="T30" fmla="*/ 30 w 60"/>
                    <a:gd name="T31" fmla="*/ 29 h 109"/>
                    <a:gd name="T32" fmla="*/ 57 w 60"/>
                    <a:gd name="T33" fmla="*/ 56 h 109"/>
                    <a:gd name="T34" fmla="*/ 30 w 60"/>
                    <a:gd name="T35"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6"/>
                      </a:moveTo>
                      <a:cubicBezTo>
                        <a:pt x="32" y="2"/>
                        <a:pt x="32" y="2"/>
                        <a:pt x="32" y="2"/>
                      </a:cubicBezTo>
                      <a:cubicBezTo>
                        <a:pt x="32" y="1"/>
                        <a:pt x="31" y="0"/>
                        <a:pt x="30" y="0"/>
                      </a:cubicBezTo>
                      <a:cubicBezTo>
                        <a:pt x="29" y="0"/>
                        <a:pt x="29" y="1"/>
                        <a:pt x="29" y="2"/>
                      </a:cubicBezTo>
                      <a:cubicBezTo>
                        <a:pt x="29" y="26"/>
                        <a:pt x="29" y="26"/>
                        <a:pt x="29" y="26"/>
                      </a:cubicBezTo>
                      <a:cubicBezTo>
                        <a:pt x="13" y="26"/>
                        <a:pt x="0" y="40"/>
                        <a:pt x="0" y="56"/>
                      </a:cubicBezTo>
                      <a:cubicBezTo>
                        <a:pt x="0" y="72"/>
                        <a:pt x="13" y="85"/>
                        <a:pt x="29" y="86"/>
                      </a:cubicBezTo>
                      <a:cubicBezTo>
                        <a:pt x="29" y="107"/>
                        <a:pt x="29" y="107"/>
                        <a:pt x="29" y="107"/>
                      </a:cubicBezTo>
                      <a:cubicBezTo>
                        <a:pt x="29" y="108"/>
                        <a:pt x="29" y="109"/>
                        <a:pt x="30" y="109"/>
                      </a:cubicBezTo>
                      <a:cubicBezTo>
                        <a:pt x="31" y="109"/>
                        <a:pt x="32" y="108"/>
                        <a:pt x="32" y="107"/>
                      </a:cubicBezTo>
                      <a:cubicBezTo>
                        <a:pt x="32" y="86"/>
                        <a:pt x="32" y="86"/>
                        <a:pt x="32" y="86"/>
                      </a:cubicBezTo>
                      <a:cubicBezTo>
                        <a:pt x="48" y="85"/>
                        <a:pt x="60" y="72"/>
                        <a:pt x="60" y="56"/>
                      </a:cubicBezTo>
                      <a:cubicBezTo>
                        <a:pt x="60" y="40"/>
                        <a:pt x="48" y="26"/>
                        <a:pt x="32" y="26"/>
                      </a:cubicBezTo>
                      <a:close/>
                      <a:moveTo>
                        <a:pt x="30" y="83"/>
                      </a:moveTo>
                      <a:cubicBezTo>
                        <a:pt x="15" y="83"/>
                        <a:pt x="3" y="71"/>
                        <a:pt x="3" y="56"/>
                      </a:cubicBezTo>
                      <a:cubicBezTo>
                        <a:pt x="3" y="41"/>
                        <a:pt x="15" y="29"/>
                        <a:pt x="30" y="29"/>
                      </a:cubicBezTo>
                      <a:cubicBezTo>
                        <a:pt x="45" y="29"/>
                        <a:pt x="57" y="41"/>
                        <a:pt x="57" y="56"/>
                      </a:cubicBezTo>
                      <a:cubicBezTo>
                        <a:pt x="57" y="71"/>
                        <a:pt x="45" y="83"/>
                        <a:pt x="3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283"/>
                <p:cNvSpPr>
                  <a:spLocks/>
                </p:cNvSpPr>
                <p:nvPr/>
              </p:nvSpPr>
              <p:spPr bwMode="auto">
                <a:xfrm>
                  <a:off x="3643313" y="1409700"/>
                  <a:ext cx="171450" cy="20638"/>
                </a:xfrm>
                <a:custGeom>
                  <a:avLst/>
                  <a:gdLst>
                    <a:gd name="T0" fmla="*/ 24 w 26"/>
                    <a:gd name="T1" fmla="*/ 0 h 3"/>
                    <a:gd name="T2" fmla="*/ 2 w 26"/>
                    <a:gd name="T3" fmla="*/ 0 h 3"/>
                    <a:gd name="T4" fmla="*/ 0 w 26"/>
                    <a:gd name="T5" fmla="*/ 1 h 3"/>
                    <a:gd name="T6" fmla="*/ 2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2" y="0"/>
                        <a:pt x="2" y="0"/>
                        <a:pt x="2" y="0"/>
                      </a:cubicBezTo>
                      <a:cubicBezTo>
                        <a:pt x="1" y="0"/>
                        <a:pt x="0" y="1"/>
                        <a:pt x="0" y="1"/>
                      </a:cubicBezTo>
                      <a:cubicBezTo>
                        <a:pt x="0" y="2"/>
                        <a:pt x="1" y="3"/>
                        <a:pt x="2" y="3"/>
                      </a:cubicBezTo>
                      <a:cubicBezTo>
                        <a:pt x="24" y="3"/>
                        <a:pt x="24" y="3"/>
                        <a:pt x="24" y="3"/>
                      </a:cubicBezTo>
                      <a:cubicBezTo>
                        <a:pt x="25" y="3"/>
                        <a:pt x="26" y="2"/>
                        <a:pt x="26" y="1"/>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284"/>
                <p:cNvSpPr>
                  <a:spLocks/>
                </p:cNvSpPr>
                <p:nvPr/>
              </p:nvSpPr>
              <p:spPr bwMode="auto">
                <a:xfrm>
                  <a:off x="4092575" y="1409700"/>
                  <a:ext cx="125413" cy="127000"/>
                </a:xfrm>
                <a:custGeom>
                  <a:avLst/>
                  <a:gdLst>
                    <a:gd name="T0" fmla="*/ 2 w 19"/>
                    <a:gd name="T1" fmla="*/ 4 h 19"/>
                    <a:gd name="T2" fmla="*/ 16 w 19"/>
                    <a:gd name="T3" fmla="*/ 18 h 19"/>
                    <a:gd name="T4" fmla="*/ 17 w 19"/>
                    <a:gd name="T5" fmla="*/ 19 h 19"/>
                    <a:gd name="T6" fmla="*/ 18 w 19"/>
                    <a:gd name="T7" fmla="*/ 19 h 19"/>
                    <a:gd name="T8" fmla="*/ 19 w 19"/>
                    <a:gd name="T9" fmla="*/ 17 h 19"/>
                    <a:gd name="T10" fmla="*/ 2 w 19"/>
                    <a:gd name="T11" fmla="*/ 1 h 19"/>
                    <a:gd name="T12" fmla="*/ 1 w 19"/>
                    <a:gd name="T13" fmla="*/ 2 h 19"/>
                    <a:gd name="T14" fmla="*/ 2 w 19"/>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2" y="4"/>
                      </a:moveTo>
                      <a:cubicBezTo>
                        <a:pt x="9" y="6"/>
                        <a:pt x="14" y="11"/>
                        <a:pt x="16" y="18"/>
                      </a:cubicBezTo>
                      <a:cubicBezTo>
                        <a:pt x="16" y="19"/>
                        <a:pt x="17" y="19"/>
                        <a:pt x="17" y="19"/>
                      </a:cubicBezTo>
                      <a:cubicBezTo>
                        <a:pt x="18" y="19"/>
                        <a:pt x="18" y="19"/>
                        <a:pt x="18" y="19"/>
                      </a:cubicBezTo>
                      <a:cubicBezTo>
                        <a:pt x="19" y="19"/>
                        <a:pt x="19" y="18"/>
                        <a:pt x="19" y="17"/>
                      </a:cubicBezTo>
                      <a:cubicBezTo>
                        <a:pt x="17" y="9"/>
                        <a:pt x="11" y="3"/>
                        <a:pt x="2" y="1"/>
                      </a:cubicBezTo>
                      <a:cubicBezTo>
                        <a:pt x="2" y="0"/>
                        <a:pt x="1" y="1"/>
                        <a:pt x="1"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Freeform 285"/>
                <p:cNvSpPr>
                  <a:spLocks/>
                </p:cNvSpPr>
                <p:nvPr/>
              </p:nvSpPr>
              <p:spPr bwMode="auto">
                <a:xfrm>
                  <a:off x="3868738" y="1409700"/>
                  <a:ext cx="171450" cy="20638"/>
                </a:xfrm>
                <a:custGeom>
                  <a:avLst/>
                  <a:gdLst>
                    <a:gd name="T0" fmla="*/ 26 w 26"/>
                    <a:gd name="T1" fmla="*/ 1 h 3"/>
                    <a:gd name="T2" fmla="*/ 25 w 26"/>
                    <a:gd name="T3" fmla="*/ 0 h 3"/>
                    <a:gd name="T4" fmla="*/ 2 w 26"/>
                    <a:gd name="T5" fmla="*/ 0 h 3"/>
                    <a:gd name="T6" fmla="*/ 0 w 26"/>
                    <a:gd name="T7" fmla="*/ 1 h 3"/>
                    <a:gd name="T8" fmla="*/ 2 w 26"/>
                    <a:gd name="T9" fmla="*/ 3 h 3"/>
                    <a:gd name="T10" fmla="*/ 25 w 26"/>
                    <a:gd name="T11" fmla="*/ 3 h 3"/>
                    <a:gd name="T12" fmla="*/ 26 w 2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6" y="1"/>
                      </a:moveTo>
                      <a:cubicBezTo>
                        <a:pt x="26" y="1"/>
                        <a:pt x="26" y="0"/>
                        <a:pt x="25" y="0"/>
                      </a:cubicBezTo>
                      <a:cubicBezTo>
                        <a:pt x="2" y="0"/>
                        <a:pt x="2" y="0"/>
                        <a:pt x="2" y="0"/>
                      </a:cubicBezTo>
                      <a:cubicBezTo>
                        <a:pt x="1" y="0"/>
                        <a:pt x="0" y="1"/>
                        <a:pt x="0" y="1"/>
                      </a:cubicBezTo>
                      <a:cubicBezTo>
                        <a:pt x="0" y="2"/>
                        <a:pt x="1" y="3"/>
                        <a:pt x="2" y="3"/>
                      </a:cubicBezTo>
                      <a:cubicBezTo>
                        <a:pt x="25" y="3"/>
                        <a:pt x="25" y="3"/>
                        <a:pt x="25" y="3"/>
                      </a:cubicBezTo>
                      <a:cubicBezTo>
                        <a:pt x="26" y="3"/>
                        <a:pt x="26"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286"/>
                <p:cNvSpPr>
                  <a:spLocks noEditPoints="1"/>
                </p:cNvSpPr>
                <p:nvPr/>
              </p:nvSpPr>
              <p:spPr bwMode="auto">
                <a:xfrm>
                  <a:off x="4125913" y="2363788"/>
                  <a:ext cx="171450" cy="279400"/>
                </a:xfrm>
                <a:custGeom>
                  <a:avLst/>
                  <a:gdLst>
                    <a:gd name="T0" fmla="*/ 15 w 26"/>
                    <a:gd name="T1" fmla="*/ 17 h 42"/>
                    <a:gd name="T2" fmla="*/ 15 w 26"/>
                    <a:gd name="T3" fmla="*/ 2 h 42"/>
                    <a:gd name="T4" fmla="*/ 13 w 26"/>
                    <a:gd name="T5" fmla="*/ 0 h 42"/>
                    <a:gd name="T6" fmla="*/ 12 w 26"/>
                    <a:gd name="T7" fmla="*/ 2 h 42"/>
                    <a:gd name="T8" fmla="*/ 12 w 26"/>
                    <a:gd name="T9" fmla="*/ 17 h 42"/>
                    <a:gd name="T10" fmla="*/ 0 w 26"/>
                    <a:gd name="T11" fmla="*/ 29 h 42"/>
                    <a:gd name="T12" fmla="*/ 13 w 26"/>
                    <a:gd name="T13" fmla="*/ 42 h 42"/>
                    <a:gd name="T14" fmla="*/ 26 w 26"/>
                    <a:gd name="T15" fmla="*/ 29 h 42"/>
                    <a:gd name="T16" fmla="*/ 15 w 26"/>
                    <a:gd name="T17" fmla="*/ 17 h 42"/>
                    <a:gd name="T18" fmla="*/ 13 w 26"/>
                    <a:gd name="T19" fmla="*/ 39 h 42"/>
                    <a:gd name="T20" fmla="*/ 4 w 26"/>
                    <a:gd name="T21" fmla="*/ 29 h 42"/>
                    <a:gd name="T22" fmla="*/ 13 w 26"/>
                    <a:gd name="T23" fmla="*/ 20 h 42"/>
                    <a:gd name="T24" fmla="*/ 23 w 26"/>
                    <a:gd name="T25" fmla="*/ 29 h 42"/>
                    <a:gd name="T26" fmla="*/ 13 w 26"/>
                    <a:gd name="T2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2">
                      <a:moveTo>
                        <a:pt x="15" y="17"/>
                      </a:moveTo>
                      <a:cubicBezTo>
                        <a:pt x="15" y="2"/>
                        <a:pt x="15" y="2"/>
                        <a:pt x="15" y="2"/>
                      </a:cubicBezTo>
                      <a:cubicBezTo>
                        <a:pt x="15" y="1"/>
                        <a:pt x="14" y="0"/>
                        <a:pt x="13" y="0"/>
                      </a:cubicBezTo>
                      <a:cubicBezTo>
                        <a:pt x="12" y="0"/>
                        <a:pt x="12" y="1"/>
                        <a:pt x="12" y="2"/>
                      </a:cubicBezTo>
                      <a:cubicBezTo>
                        <a:pt x="12" y="17"/>
                        <a:pt x="12" y="17"/>
                        <a:pt x="12" y="17"/>
                      </a:cubicBezTo>
                      <a:cubicBezTo>
                        <a:pt x="5" y="17"/>
                        <a:pt x="0" y="23"/>
                        <a:pt x="0" y="29"/>
                      </a:cubicBezTo>
                      <a:cubicBezTo>
                        <a:pt x="0" y="36"/>
                        <a:pt x="6" y="42"/>
                        <a:pt x="13" y="42"/>
                      </a:cubicBezTo>
                      <a:cubicBezTo>
                        <a:pt x="20" y="42"/>
                        <a:pt x="26" y="36"/>
                        <a:pt x="26" y="29"/>
                      </a:cubicBezTo>
                      <a:cubicBezTo>
                        <a:pt x="26" y="23"/>
                        <a:pt x="21" y="17"/>
                        <a:pt x="15" y="17"/>
                      </a:cubicBezTo>
                      <a:close/>
                      <a:moveTo>
                        <a:pt x="13" y="39"/>
                      </a:moveTo>
                      <a:cubicBezTo>
                        <a:pt x="8" y="39"/>
                        <a:pt x="4" y="35"/>
                        <a:pt x="4" y="29"/>
                      </a:cubicBezTo>
                      <a:cubicBezTo>
                        <a:pt x="4" y="24"/>
                        <a:pt x="8" y="20"/>
                        <a:pt x="13" y="20"/>
                      </a:cubicBezTo>
                      <a:cubicBezTo>
                        <a:pt x="18" y="20"/>
                        <a:pt x="23" y="24"/>
                        <a:pt x="23" y="29"/>
                      </a:cubicBezTo>
                      <a:cubicBezTo>
                        <a:pt x="23" y="35"/>
                        <a:pt x="18" y="39"/>
                        <a:pt x="1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55" name="Oval 54"/>
              <p:cNvSpPr/>
              <p:nvPr/>
            </p:nvSpPr>
            <p:spPr>
              <a:xfrm>
                <a:off x="6815078" y="2545276"/>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Oval 55"/>
              <p:cNvSpPr/>
              <p:nvPr/>
            </p:nvSpPr>
            <p:spPr>
              <a:xfrm>
                <a:off x="5971849" y="3687736"/>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p:cNvSpPr/>
              <p:nvPr/>
            </p:nvSpPr>
            <p:spPr>
              <a:xfrm>
                <a:off x="5884255" y="2999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3" name="Group 62"/>
          <p:cNvGrpSpPr/>
          <p:nvPr userDrawn="1"/>
        </p:nvGrpSpPr>
        <p:grpSpPr>
          <a:xfrm>
            <a:off x="1092617" y="1383010"/>
            <a:ext cx="1133791" cy="1297070"/>
            <a:chOff x="1138227" y="2505819"/>
            <a:chExt cx="1139462" cy="1303559"/>
          </a:xfrm>
          <a:solidFill>
            <a:schemeClr val="bg1">
              <a:lumMod val="95000"/>
            </a:schemeClr>
          </a:solidFill>
        </p:grpSpPr>
        <p:grpSp>
          <p:nvGrpSpPr>
            <p:cNvPr id="64" name="Group 63"/>
            <p:cNvGrpSpPr/>
            <p:nvPr/>
          </p:nvGrpSpPr>
          <p:grpSpPr>
            <a:xfrm>
              <a:off x="1138227" y="2505819"/>
              <a:ext cx="1139462" cy="1303559"/>
              <a:chOff x="1138227" y="2505819"/>
              <a:chExt cx="1139462" cy="1303559"/>
            </a:xfrm>
            <a:grpFill/>
          </p:grpSpPr>
          <p:grpSp>
            <p:nvGrpSpPr>
              <p:cNvPr id="68" name="Group 67"/>
              <p:cNvGrpSpPr/>
              <p:nvPr/>
            </p:nvGrpSpPr>
            <p:grpSpPr>
              <a:xfrm flipH="1">
                <a:off x="1138227" y="2575890"/>
                <a:ext cx="784420" cy="1233488"/>
                <a:chOff x="3643313" y="1409700"/>
                <a:chExt cx="766762" cy="1233488"/>
              </a:xfrm>
              <a:grpFill/>
            </p:grpSpPr>
            <p:sp>
              <p:nvSpPr>
                <p:cNvPr id="70" name="Freeform 282"/>
                <p:cNvSpPr>
                  <a:spLocks noEditPoints="1"/>
                </p:cNvSpPr>
                <p:nvPr/>
              </p:nvSpPr>
              <p:spPr bwMode="auto">
                <a:xfrm>
                  <a:off x="4013200" y="1589088"/>
                  <a:ext cx="396875" cy="722313"/>
                </a:xfrm>
                <a:custGeom>
                  <a:avLst/>
                  <a:gdLst>
                    <a:gd name="T0" fmla="*/ 32 w 60"/>
                    <a:gd name="T1" fmla="*/ 26 h 109"/>
                    <a:gd name="T2" fmla="*/ 32 w 60"/>
                    <a:gd name="T3" fmla="*/ 2 h 109"/>
                    <a:gd name="T4" fmla="*/ 30 w 60"/>
                    <a:gd name="T5" fmla="*/ 0 h 109"/>
                    <a:gd name="T6" fmla="*/ 29 w 60"/>
                    <a:gd name="T7" fmla="*/ 2 h 109"/>
                    <a:gd name="T8" fmla="*/ 29 w 60"/>
                    <a:gd name="T9" fmla="*/ 26 h 109"/>
                    <a:gd name="T10" fmla="*/ 0 w 60"/>
                    <a:gd name="T11" fmla="*/ 56 h 109"/>
                    <a:gd name="T12" fmla="*/ 29 w 60"/>
                    <a:gd name="T13" fmla="*/ 86 h 109"/>
                    <a:gd name="T14" fmla="*/ 29 w 60"/>
                    <a:gd name="T15" fmla="*/ 107 h 109"/>
                    <a:gd name="T16" fmla="*/ 30 w 60"/>
                    <a:gd name="T17" fmla="*/ 109 h 109"/>
                    <a:gd name="T18" fmla="*/ 32 w 60"/>
                    <a:gd name="T19" fmla="*/ 107 h 109"/>
                    <a:gd name="T20" fmla="*/ 32 w 60"/>
                    <a:gd name="T21" fmla="*/ 86 h 109"/>
                    <a:gd name="T22" fmla="*/ 60 w 60"/>
                    <a:gd name="T23" fmla="*/ 56 h 109"/>
                    <a:gd name="T24" fmla="*/ 32 w 60"/>
                    <a:gd name="T25" fmla="*/ 26 h 109"/>
                    <a:gd name="T26" fmla="*/ 30 w 60"/>
                    <a:gd name="T27" fmla="*/ 83 h 109"/>
                    <a:gd name="T28" fmla="*/ 3 w 60"/>
                    <a:gd name="T29" fmla="*/ 56 h 109"/>
                    <a:gd name="T30" fmla="*/ 30 w 60"/>
                    <a:gd name="T31" fmla="*/ 29 h 109"/>
                    <a:gd name="T32" fmla="*/ 57 w 60"/>
                    <a:gd name="T33" fmla="*/ 56 h 109"/>
                    <a:gd name="T34" fmla="*/ 30 w 60"/>
                    <a:gd name="T35"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6"/>
                      </a:moveTo>
                      <a:cubicBezTo>
                        <a:pt x="32" y="2"/>
                        <a:pt x="32" y="2"/>
                        <a:pt x="32" y="2"/>
                      </a:cubicBezTo>
                      <a:cubicBezTo>
                        <a:pt x="32" y="1"/>
                        <a:pt x="31" y="0"/>
                        <a:pt x="30" y="0"/>
                      </a:cubicBezTo>
                      <a:cubicBezTo>
                        <a:pt x="29" y="0"/>
                        <a:pt x="29" y="1"/>
                        <a:pt x="29" y="2"/>
                      </a:cubicBezTo>
                      <a:cubicBezTo>
                        <a:pt x="29" y="26"/>
                        <a:pt x="29" y="26"/>
                        <a:pt x="29" y="26"/>
                      </a:cubicBezTo>
                      <a:cubicBezTo>
                        <a:pt x="13" y="26"/>
                        <a:pt x="0" y="40"/>
                        <a:pt x="0" y="56"/>
                      </a:cubicBezTo>
                      <a:cubicBezTo>
                        <a:pt x="0" y="72"/>
                        <a:pt x="13" y="85"/>
                        <a:pt x="29" y="86"/>
                      </a:cubicBezTo>
                      <a:cubicBezTo>
                        <a:pt x="29" y="107"/>
                        <a:pt x="29" y="107"/>
                        <a:pt x="29" y="107"/>
                      </a:cubicBezTo>
                      <a:cubicBezTo>
                        <a:pt x="29" y="108"/>
                        <a:pt x="29" y="109"/>
                        <a:pt x="30" y="109"/>
                      </a:cubicBezTo>
                      <a:cubicBezTo>
                        <a:pt x="31" y="109"/>
                        <a:pt x="32" y="108"/>
                        <a:pt x="32" y="107"/>
                      </a:cubicBezTo>
                      <a:cubicBezTo>
                        <a:pt x="32" y="86"/>
                        <a:pt x="32" y="86"/>
                        <a:pt x="32" y="86"/>
                      </a:cubicBezTo>
                      <a:cubicBezTo>
                        <a:pt x="48" y="85"/>
                        <a:pt x="60" y="72"/>
                        <a:pt x="60" y="56"/>
                      </a:cubicBezTo>
                      <a:cubicBezTo>
                        <a:pt x="60" y="40"/>
                        <a:pt x="48" y="26"/>
                        <a:pt x="32" y="26"/>
                      </a:cubicBezTo>
                      <a:close/>
                      <a:moveTo>
                        <a:pt x="30" y="83"/>
                      </a:moveTo>
                      <a:cubicBezTo>
                        <a:pt x="15" y="83"/>
                        <a:pt x="3" y="71"/>
                        <a:pt x="3" y="56"/>
                      </a:cubicBezTo>
                      <a:cubicBezTo>
                        <a:pt x="3" y="41"/>
                        <a:pt x="15" y="29"/>
                        <a:pt x="30" y="29"/>
                      </a:cubicBezTo>
                      <a:cubicBezTo>
                        <a:pt x="45" y="29"/>
                        <a:pt x="57" y="41"/>
                        <a:pt x="57" y="56"/>
                      </a:cubicBezTo>
                      <a:cubicBezTo>
                        <a:pt x="57" y="71"/>
                        <a:pt x="45" y="83"/>
                        <a:pt x="3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Freeform 283"/>
                <p:cNvSpPr>
                  <a:spLocks/>
                </p:cNvSpPr>
                <p:nvPr/>
              </p:nvSpPr>
              <p:spPr bwMode="auto">
                <a:xfrm>
                  <a:off x="3643313" y="1409700"/>
                  <a:ext cx="171450" cy="20638"/>
                </a:xfrm>
                <a:custGeom>
                  <a:avLst/>
                  <a:gdLst>
                    <a:gd name="T0" fmla="*/ 24 w 26"/>
                    <a:gd name="T1" fmla="*/ 0 h 3"/>
                    <a:gd name="T2" fmla="*/ 2 w 26"/>
                    <a:gd name="T3" fmla="*/ 0 h 3"/>
                    <a:gd name="T4" fmla="*/ 0 w 26"/>
                    <a:gd name="T5" fmla="*/ 1 h 3"/>
                    <a:gd name="T6" fmla="*/ 2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2" y="0"/>
                        <a:pt x="2" y="0"/>
                        <a:pt x="2" y="0"/>
                      </a:cubicBezTo>
                      <a:cubicBezTo>
                        <a:pt x="1" y="0"/>
                        <a:pt x="0" y="1"/>
                        <a:pt x="0" y="1"/>
                      </a:cubicBezTo>
                      <a:cubicBezTo>
                        <a:pt x="0" y="2"/>
                        <a:pt x="1" y="3"/>
                        <a:pt x="2" y="3"/>
                      </a:cubicBezTo>
                      <a:cubicBezTo>
                        <a:pt x="24" y="3"/>
                        <a:pt x="24" y="3"/>
                        <a:pt x="24" y="3"/>
                      </a:cubicBezTo>
                      <a:cubicBezTo>
                        <a:pt x="25" y="3"/>
                        <a:pt x="26" y="2"/>
                        <a:pt x="26" y="1"/>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Freeform 284"/>
                <p:cNvSpPr>
                  <a:spLocks/>
                </p:cNvSpPr>
                <p:nvPr/>
              </p:nvSpPr>
              <p:spPr bwMode="auto">
                <a:xfrm>
                  <a:off x="4092575" y="1409700"/>
                  <a:ext cx="125413" cy="127000"/>
                </a:xfrm>
                <a:custGeom>
                  <a:avLst/>
                  <a:gdLst>
                    <a:gd name="T0" fmla="*/ 2 w 19"/>
                    <a:gd name="T1" fmla="*/ 4 h 19"/>
                    <a:gd name="T2" fmla="*/ 16 w 19"/>
                    <a:gd name="T3" fmla="*/ 18 h 19"/>
                    <a:gd name="T4" fmla="*/ 17 w 19"/>
                    <a:gd name="T5" fmla="*/ 19 h 19"/>
                    <a:gd name="T6" fmla="*/ 18 w 19"/>
                    <a:gd name="T7" fmla="*/ 19 h 19"/>
                    <a:gd name="T8" fmla="*/ 19 w 19"/>
                    <a:gd name="T9" fmla="*/ 17 h 19"/>
                    <a:gd name="T10" fmla="*/ 2 w 19"/>
                    <a:gd name="T11" fmla="*/ 1 h 19"/>
                    <a:gd name="T12" fmla="*/ 1 w 19"/>
                    <a:gd name="T13" fmla="*/ 2 h 19"/>
                    <a:gd name="T14" fmla="*/ 2 w 19"/>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2" y="4"/>
                      </a:moveTo>
                      <a:cubicBezTo>
                        <a:pt x="9" y="6"/>
                        <a:pt x="14" y="11"/>
                        <a:pt x="16" y="18"/>
                      </a:cubicBezTo>
                      <a:cubicBezTo>
                        <a:pt x="16" y="19"/>
                        <a:pt x="17" y="19"/>
                        <a:pt x="17" y="19"/>
                      </a:cubicBezTo>
                      <a:cubicBezTo>
                        <a:pt x="18" y="19"/>
                        <a:pt x="18" y="19"/>
                        <a:pt x="18" y="19"/>
                      </a:cubicBezTo>
                      <a:cubicBezTo>
                        <a:pt x="19" y="19"/>
                        <a:pt x="19" y="18"/>
                        <a:pt x="19" y="17"/>
                      </a:cubicBezTo>
                      <a:cubicBezTo>
                        <a:pt x="17" y="9"/>
                        <a:pt x="11" y="3"/>
                        <a:pt x="2" y="1"/>
                      </a:cubicBezTo>
                      <a:cubicBezTo>
                        <a:pt x="2" y="0"/>
                        <a:pt x="1" y="1"/>
                        <a:pt x="1"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3" name="Freeform 285"/>
                <p:cNvSpPr>
                  <a:spLocks/>
                </p:cNvSpPr>
                <p:nvPr/>
              </p:nvSpPr>
              <p:spPr bwMode="auto">
                <a:xfrm>
                  <a:off x="3868738" y="1409700"/>
                  <a:ext cx="171450" cy="20638"/>
                </a:xfrm>
                <a:custGeom>
                  <a:avLst/>
                  <a:gdLst>
                    <a:gd name="T0" fmla="*/ 26 w 26"/>
                    <a:gd name="T1" fmla="*/ 1 h 3"/>
                    <a:gd name="T2" fmla="*/ 25 w 26"/>
                    <a:gd name="T3" fmla="*/ 0 h 3"/>
                    <a:gd name="T4" fmla="*/ 2 w 26"/>
                    <a:gd name="T5" fmla="*/ 0 h 3"/>
                    <a:gd name="T6" fmla="*/ 0 w 26"/>
                    <a:gd name="T7" fmla="*/ 1 h 3"/>
                    <a:gd name="T8" fmla="*/ 2 w 26"/>
                    <a:gd name="T9" fmla="*/ 3 h 3"/>
                    <a:gd name="T10" fmla="*/ 25 w 26"/>
                    <a:gd name="T11" fmla="*/ 3 h 3"/>
                    <a:gd name="T12" fmla="*/ 26 w 2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6" y="1"/>
                      </a:moveTo>
                      <a:cubicBezTo>
                        <a:pt x="26" y="1"/>
                        <a:pt x="26" y="0"/>
                        <a:pt x="25" y="0"/>
                      </a:cubicBezTo>
                      <a:cubicBezTo>
                        <a:pt x="2" y="0"/>
                        <a:pt x="2" y="0"/>
                        <a:pt x="2" y="0"/>
                      </a:cubicBezTo>
                      <a:cubicBezTo>
                        <a:pt x="1" y="0"/>
                        <a:pt x="0" y="1"/>
                        <a:pt x="0" y="1"/>
                      </a:cubicBezTo>
                      <a:cubicBezTo>
                        <a:pt x="0" y="2"/>
                        <a:pt x="1" y="3"/>
                        <a:pt x="2" y="3"/>
                      </a:cubicBezTo>
                      <a:cubicBezTo>
                        <a:pt x="25" y="3"/>
                        <a:pt x="25" y="3"/>
                        <a:pt x="25" y="3"/>
                      </a:cubicBezTo>
                      <a:cubicBezTo>
                        <a:pt x="26" y="3"/>
                        <a:pt x="26"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4" name="Freeform 286"/>
                <p:cNvSpPr>
                  <a:spLocks noEditPoints="1"/>
                </p:cNvSpPr>
                <p:nvPr/>
              </p:nvSpPr>
              <p:spPr bwMode="auto">
                <a:xfrm>
                  <a:off x="4125913" y="2363788"/>
                  <a:ext cx="171450" cy="279400"/>
                </a:xfrm>
                <a:custGeom>
                  <a:avLst/>
                  <a:gdLst>
                    <a:gd name="T0" fmla="*/ 15 w 26"/>
                    <a:gd name="T1" fmla="*/ 17 h 42"/>
                    <a:gd name="T2" fmla="*/ 15 w 26"/>
                    <a:gd name="T3" fmla="*/ 2 h 42"/>
                    <a:gd name="T4" fmla="*/ 13 w 26"/>
                    <a:gd name="T5" fmla="*/ 0 h 42"/>
                    <a:gd name="T6" fmla="*/ 12 w 26"/>
                    <a:gd name="T7" fmla="*/ 2 h 42"/>
                    <a:gd name="T8" fmla="*/ 12 w 26"/>
                    <a:gd name="T9" fmla="*/ 17 h 42"/>
                    <a:gd name="T10" fmla="*/ 0 w 26"/>
                    <a:gd name="T11" fmla="*/ 29 h 42"/>
                    <a:gd name="T12" fmla="*/ 13 w 26"/>
                    <a:gd name="T13" fmla="*/ 42 h 42"/>
                    <a:gd name="T14" fmla="*/ 26 w 26"/>
                    <a:gd name="T15" fmla="*/ 29 h 42"/>
                    <a:gd name="T16" fmla="*/ 15 w 26"/>
                    <a:gd name="T17" fmla="*/ 17 h 42"/>
                    <a:gd name="T18" fmla="*/ 13 w 26"/>
                    <a:gd name="T19" fmla="*/ 39 h 42"/>
                    <a:gd name="T20" fmla="*/ 4 w 26"/>
                    <a:gd name="T21" fmla="*/ 29 h 42"/>
                    <a:gd name="T22" fmla="*/ 13 w 26"/>
                    <a:gd name="T23" fmla="*/ 20 h 42"/>
                    <a:gd name="T24" fmla="*/ 23 w 26"/>
                    <a:gd name="T25" fmla="*/ 29 h 42"/>
                    <a:gd name="T26" fmla="*/ 13 w 26"/>
                    <a:gd name="T2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2">
                      <a:moveTo>
                        <a:pt x="15" y="17"/>
                      </a:moveTo>
                      <a:cubicBezTo>
                        <a:pt x="15" y="2"/>
                        <a:pt x="15" y="2"/>
                        <a:pt x="15" y="2"/>
                      </a:cubicBezTo>
                      <a:cubicBezTo>
                        <a:pt x="15" y="1"/>
                        <a:pt x="14" y="0"/>
                        <a:pt x="13" y="0"/>
                      </a:cubicBezTo>
                      <a:cubicBezTo>
                        <a:pt x="12" y="0"/>
                        <a:pt x="12" y="1"/>
                        <a:pt x="12" y="2"/>
                      </a:cubicBezTo>
                      <a:cubicBezTo>
                        <a:pt x="12" y="17"/>
                        <a:pt x="12" y="17"/>
                        <a:pt x="12" y="17"/>
                      </a:cubicBezTo>
                      <a:cubicBezTo>
                        <a:pt x="5" y="17"/>
                        <a:pt x="0" y="23"/>
                        <a:pt x="0" y="29"/>
                      </a:cubicBezTo>
                      <a:cubicBezTo>
                        <a:pt x="0" y="36"/>
                        <a:pt x="6" y="42"/>
                        <a:pt x="13" y="42"/>
                      </a:cubicBezTo>
                      <a:cubicBezTo>
                        <a:pt x="20" y="42"/>
                        <a:pt x="26" y="36"/>
                        <a:pt x="26" y="29"/>
                      </a:cubicBezTo>
                      <a:cubicBezTo>
                        <a:pt x="26" y="23"/>
                        <a:pt x="21" y="17"/>
                        <a:pt x="15" y="17"/>
                      </a:cubicBezTo>
                      <a:close/>
                      <a:moveTo>
                        <a:pt x="13" y="39"/>
                      </a:moveTo>
                      <a:cubicBezTo>
                        <a:pt x="8" y="39"/>
                        <a:pt x="4" y="35"/>
                        <a:pt x="4" y="29"/>
                      </a:cubicBezTo>
                      <a:cubicBezTo>
                        <a:pt x="4" y="24"/>
                        <a:pt x="8" y="20"/>
                        <a:pt x="13" y="20"/>
                      </a:cubicBezTo>
                      <a:cubicBezTo>
                        <a:pt x="18" y="20"/>
                        <a:pt x="23" y="24"/>
                        <a:pt x="23" y="29"/>
                      </a:cubicBezTo>
                      <a:cubicBezTo>
                        <a:pt x="23" y="35"/>
                        <a:pt x="18" y="39"/>
                        <a:pt x="1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69" name="Freeform 274"/>
              <p:cNvSpPr>
                <a:spLocks noEditPoints="1"/>
              </p:cNvSpPr>
              <p:nvPr/>
            </p:nvSpPr>
            <p:spPr bwMode="auto">
              <a:xfrm rot="5400000">
                <a:off x="2046708" y="243993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65" name="Oval 64"/>
            <p:cNvSpPr/>
            <p:nvPr/>
          </p:nvSpPr>
          <p:spPr>
            <a:xfrm>
              <a:off x="2159705" y="2552500"/>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Oval 65"/>
            <p:cNvSpPr/>
            <p:nvPr/>
          </p:nvSpPr>
          <p:spPr>
            <a:xfrm>
              <a:off x="1308640" y="369258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Oval 66"/>
            <p:cNvSpPr/>
            <p:nvPr/>
          </p:nvSpPr>
          <p:spPr>
            <a:xfrm>
              <a:off x="1218094" y="3007779"/>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5" name="Group 74"/>
          <p:cNvGrpSpPr/>
          <p:nvPr userDrawn="1"/>
        </p:nvGrpSpPr>
        <p:grpSpPr>
          <a:xfrm>
            <a:off x="5675727" y="3548237"/>
            <a:ext cx="3019453" cy="1318464"/>
            <a:chOff x="5744264" y="4681879"/>
            <a:chExt cx="3034557" cy="1325060"/>
          </a:xfrm>
          <a:solidFill>
            <a:schemeClr val="bg1">
              <a:lumMod val="95000"/>
            </a:schemeClr>
          </a:solidFill>
        </p:grpSpPr>
        <p:sp>
          <p:nvSpPr>
            <p:cNvPr id="76" name="Freeform 274"/>
            <p:cNvSpPr>
              <a:spLocks noEditPoints="1"/>
            </p:cNvSpPr>
            <p:nvPr/>
          </p:nvSpPr>
          <p:spPr bwMode="auto">
            <a:xfrm>
              <a:off x="5863327" y="4681879"/>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77" name="Group 76"/>
            <p:cNvGrpSpPr/>
            <p:nvPr/>
          </p:nvGrpSpPr>
          <p:grpSpPr>
            <a:xfrm>
              <a:off x="5744264" y="4735969"/>
              <a:ext cx="3034557" cy="1270970"/>
              <a:chOff x="5744264" y="4735969"/>
              <a:chExt cx="3034557" cy="1270970"/>
            </a:xfrm>
            <a:grpFill/>
          </p:grpSpPr>
          <p:sp>
            <p:nvSpPr>
              <p:cNvPr id="78" name="Freeform 270"/>
              <p:cNvSpPr>
                <a:spLocks noEditPoints="1"/>
              </p:cNvSpPr>
              <p:nvPr/>
            </p:nvSpPr>
            <p:spPr bwMode="auto">
              <a:xfrm>
                <a:off x="5744264" y="5039067"/>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271"/>
              <p:cNvSpPr>
                <a:spLocks/>
              </p:cNvSpPr>
              <p:nvPr/>
            </p:nvSpPr>
            <p:spPr bwMode="auto">
              <a:xfrm>
                <a:off x="6274434"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272"/>
              <p:cNvSpPr>
                <a:spLocks/>
              </p:cNvSpPr>
              <p:nvPr/>
            </p:nvSpPr>
            <p:spPr bwMode="auto">
              <a:xfrm>
                <a:off x="5934764" y="5747092"/>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273"/>
              <p:cNvSpPr>
                <a:spLocks/>
              </p:cNvSpPr>
              <p:nvPr/>
            </p:nvSpPr>
            <p:spPr bwMode="auto">
              <a:xfrm>
                <a:off x="605382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Freeform 274"/>
              <p:cNvSpPr>
                <a:spLocks noEditPoints="1"/>
              </p:cNvSpPr>
              <p:nvPr/>
            </p:nvSpPr>
            <p:spPr bwMode="auto">
              <a:xfrm rot="5400000">
                <a:off x="8547840" y="577595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Freeform 271"/>
              <p:cNvSpPr>
                <a:spLocks/>
              </p:cNvSpPr>
              <p:nvPr/>
            </p:nvSpPr>
            <p:spPr bwMode="auto">
              <a:xfrm>
                <a:off x="6715648"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4" name="Freeform 273"/>
              <p:cNvSpPr>
                <a:spLocks/>
              </p:cNvSpPr>
              <p:nvPr/>
            </p:nvSpPr>
            <p:spPr bwMode="auto">
              <a:xfrm>
                <a:off x="6495041"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Freeform 271"/>
              <p:cNvSpPr>
                <a:spLocks/>
              </p:cNvSpPr>
              <p:nvPr/>
            </p:nvSpPr>
            <p:spPr bwMode="auto">
              <a:xfrm>
                <a:off x="7156862"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Freeform 273"/>
              <p:cNvSpPr>
                <a:spLocks/>
              </p:cNvSpPr>
              <p:nvPr/>
            </p:nvSpPr>
            <p:spPr bwMode="auto">
              <a:xfrm>
                <a:off x="6936255"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271"/>
              <p:cNvSpPr>
                <a:spLocks/>
              </p:cNvSpPr>
              <p:nvPr/>
            </p:nvSpPr>
            <p:spPr bwMode="auto">
              <a:xfrm>
                <a:off x="7598076"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273"/>
              <p:cNvSpPr>
                <a:spLocks/>
              </p:cNvSpPr>
              <p:nvPr/>
            </p:nvSpPr>
            <p:spPr bwMode="auto">
              <a:xfrm>
                <a:off x="7377469"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Freeform 271"/>
              <p:cNvSpPr>
                <a:spLocks/>
              </p:cNvSpPr>
              <p:nvPr/>
            </p:nvSpPr>
            <p:spPr bwMode="auto">
              <a:xfrm>
                <a:off x="8039290"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0" name="Freeform 273"/>
              <p:cNvSpPr>
                <a:spLocks/>
              </p:cNvSpPr>
              <p:nvPr/>
            </p:nvSpPr>
            <p:spPr bwMode="auto">
              <a:xfrm>
                <a:off x="7818683"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Freeform 273"/>
              <p:cNvSpPr>
                <a:spLocks/>
              </p:cNvSpPr>
              <p:nvPr/>
            </p:nvSpPr>
            <p:spPr bwMode="auto">
              <a:xfrm>
                <a:off x="825989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Oval 91"/>
              <p:cNvSpPr/>
              <p:nvPr/>
            </p:nvSpPr>
            <p:spPr>
              <a:xfrm>
                <a:off x="5906739" y="47359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Oval 92"/>
              <p:cNvSpPr/>
              <p:nvPr/>
            </p:nvSpPr>
            <p:spPr>
              <a:xfrm>
                <a:off x="8657856" y="588985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Oval 93"/>
              <p:cNvSpPr/>
              <p:nvPr/>
            </p:nvSpPr>
            <p:spPr>
              <a:xfrm>
                <a:off x="5824948" y="5272048"/>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95" name="Group 94"/>
          <p:cNvGrpSpPr/>
          <p:nvPr userDrawn="1"/>
        </p:nvGrpSpPr>
        <p:grpSpPr>
          <a:xfrm>
            <a:off x="2833480" y="3616006"/>
            <a:ext cx="1322901" cy="1041335"/>
            <a:chOff x="2887799" y="4749987"/>
            <a:chExt cx="1329518" cy="1046544"/>
          </a:xfrm>
          <a:solidFill>
            <a:schemeClr val="bg1">
              <a:lumMod val="95000"/>
            </a:schemeClr>
          </a:solidFill>
        </p:grpSpPr>
        <p:grpSp>
          <p:nvGrpSpPr>
            <p:cNvPr id="96" name="Group 95"/>
            <p:cNvGrpSpPr/>
            <p:nvPr/>
          </p:nvGrpSpPr>
          <p:grpSpPr>
            <a:xfrm rot="16200000">
              <a:off x="3029286" y="4608500"/>
              <a:ext cx="1046544" cy="1329518"/>
              <a:chOff x="5744264" y="4681879"/>
              <a:chExt cx="1046544" cy="1329518"/>
            </a:xfrm>
            <a:grpFill/>
          </p:grpSpPr>
          <p:grpSp>
            <p:nvGrpSpPr>
              <p:cNvPr id="100" name="Group 99"/>
              <p:cNvGrpSpPr/>
              <p:nvPr/>
            </p:nvGrpSpPr>
            <p:grpSpPr>
              <a:xfrm>
                <a:off x="5744264" y="4681879"/>
                <a:ext cx="706438" cy="1257300"/>
                <a:chOff x="2495550" y="3524250"/>
                <a:chExt cx="706438" cy="1257300"/>
              </a:xfrm>
              <a:grpFill/>
            </p:grpSpPr>
            <p:sp>
              <p:nvSpPr>
                <p:cNvPr id="102"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3"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4"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1"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97" name="Oval 96"/>
            <p:cNvSpPr/>
            <p:nvPr/>
          </p:nvSpPr>
          <p:spPr>
            <a:xfrm>
              <a:off x="4097731" y="48071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Oval 97"/>
            <p:cNvSpPr/>
            <p:nvPr/>
          </p:nvSpPr>
          <p:spPr>
            <a:xfrm>
              <a:off x="2937907" y="556130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Oval 98"/>
            <p:cNvSpPr/>
            <p:nvPr/>
          </p:nvSpPr>
          <p:spPr>
            <a:xfrm>
              <a:off x="3473613" y="548155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7" name="Group 106"/>
          <p:cNvGrpSpPr/>
          <p:nvPr userDrawn="1"/>
        </p:nvGrpSpPr>
        <p:grpSpPr>
          <a:xfrm>
            <a:off x="1087599" y="3558462"/>
            <a:ext cx="1044340" cy="1278816"/>
            <a:chOff x="1133184" y="4692154"/>
            <a:chExt cx="1049564" cy="1285213"/>
          </a:xfrm>
          <a:solidFill>
            <a:schemeClr val="bg1">
              <a:lumMod val="95000"/>
            </a:schemeClr>
          </a:solidFill>
        </p:grpSpPr>
        <p:grpSp>
          <p:nvGrpSpPr>
            <p:cNvPr id="108" name="Group 107"/>
            <p:cNvGrpSpPr/>
            <p:nvPr/>
          </p:nvGrpSpPr>
          <p:grpSpPr>
            <a:xfrm>
              <a:off x="1133184" y="4692154"/>
              <a:ext cx="773113" cy="1257300"/>
              <a:chOff x="7762875" y="3524250"/>
              <a:chExt cx="773113" cy="1257300"/>
            </a:xfrm>
            <a:grpFill/>
          </p:grpSpPr>
          <p:sp>
            <p:nvSpPr>
              <p:cNvPr id="112" name="Freeform 264"/>
              <p:cNvSpPr>
                <a:spLocks noEditPoints="1"/>
              </p:cNvSpPr>
              <p:nvPr/>
            </p:nvSpPr>
            <p:spPr bwMode="auto">
              <a:xfrm>
                <a:off x="7762875" y="3881438"/>
                <a:ext cx="396875" cy="722313"/>
              </a:xfrm>
              <a:custGeom>
                <a:avLst/>
                <a:gdLst>
                  <a:gd name="T0" fmla="*/ 32 w 60"/>
                  <a:gd name="T1" fmla="*/ 23 h 109"/>
                  <a:gd name="T2" fmla="*/ 32 w 60"/>
                  <a:gd name="T3" fmla="*/ 1 h 109"/>
                  <a:gd name="T4" fmla="*/ 30 w 60"/>
                  <a:gd name="T5" fmla="*/ 0 h 109"/>
                  <a:gd name="T6" fmla="*/ 29 w 60"/>
                  <a:gd name="T7" fmla="*/ 1 h 109"/>
                  <a:gd name="T8" fmla="*/ 29 w 60"/>
                  <a:gd name="T9" fmla="*/ 23 h 109"/>
                  <a:gd name="T10" fmla="*/ 0 w 60"/>
                  <a:gd name="T11" fmla="*/ 53 h 109"/>
                  <a:gd name="T12" fmla="*/ 29 w 60"/>
                  <a:gd name="T13" fmla="*/ 83 h 109"/>
                  <a:gd name="T14" fmla="*/ 29 w 60"/>
                  <a:gd name="T15" fmla="*/ 107 h 109"/>
                  <a:gd name="T16" fmla="*/ 30 w 60"/>
                  <a:gd name="T17" fmla="*/ 109 h 109"/>
                  <a:gd name="T18" fmla="*/ 32 w 60"/>
                  <a:gd name="T19" fmla="*/ 107 h 109"/>
                  <a:gd name="T20" fmla="*/ 32 w 60"/>
                  <a:gd name="T21" fmla="*/ 83 h 109"/>
                  <a:gd name="T22" fmla="*/ 60 w 60"/>
                  <a:gd name="T23" fmla="*/ 53 h 109"/>
                  <a:gd name="T24" fmla="*/ 32 w 60"/>
                  <a:gd name="T25" fmla="*/ 23 h 109"/>
                  <a:gd name="T26" fmla="*/ 30 w 60"/>
                  <a:gd name="T27" fmla="*/ 80 h 109"/>
                  <a:gd name="T28" fmla="*/ 3 w 60"/>
                  <a:gd name="T29" fmla="*/ 53 h 109"/>
                  <a:gd name="T30" fmla="*/ 30 w 60"/>
                  <a:gd name="T31" fmla="*/ 26 h 109"/>
                  <a:gd name="T32" fmla="*/ 57 w 60"/>
                  <a:gd name="T33" fmla="*/ 53 h 109"/>
                  <a:gd name="T34" fmla="*/ 30 w 60"/>
                  <a:gd name="T35" fmla="*/ 8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3"/>
                    </a:move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cubicBezTo>
                      <a:pt x="29" y="107"/>
                      <a:pt x="29" y="107"/>
                      <a:pt x="29" y="107"/>
                    </a:cubicBezTo>
                    <a:cubicBezTo>
                      <a:pt x="29" y="108"/>
                      <a:pt x="29" y="109"/>
                      <a:pt x="30" y="109"/>
                    </a:cubicBezTo>
                    <a:cubicBezTo>
                      <a:pt x="31" y="109"/>
                      <a:pt x="32" y="108"/>
                      <a:pt x="32" y="107"/>
                    </a:cubicBezTo>
                    <a:cubicBezTo>
                      <a:pt x="32" y="83"/>
                      <a:pt x="32" y="83"/>
                      <a:pt x="32" y="83"/>
                    </a:cubicBezTo>
                    <a:cubicBezTo>
                      <a:pt x="48" y="82"/>
                      <a:pt x="60" y="69"/>
                      <a:pt x="60" y="53"/>
                    </a:cubicBezTo>
                    <a:cubicBezTo>
                      <a:pt x="60" y="37"/>
                      <a:pt x="48" y="23"/>
                      <a:pt x="32" y="23"/>
                    </a:cubicBezTo>
                    <a:close/>
                    <a:moveTo>
                      <a:pt x="30" y="80"/>
                    </a:moveTo>
                    <a:cubicBezTo>
                      <a:pt x="15" y="80"/>
                      <a:pt x="3" y="68"/>
                      <a:pt x="3" y="53"/>
                    </a:cubicBezTo>
                    <a:cubicBezTo>
                      <a:pt x="3" y="38"/>
                      <a:pt x="15" y="26"/>
                      <a:pt x="30" y="26"/>
                    </a:cubicBezTo>
                    <a:cubicBezTo>
                      <a:pt x="45" y="26"/>
                      <a:pt x="57" y="38"/>
                      <a:pt x="57" y="53"/>
                    </a:cubicBezTo>
                    <a:cubicBezTo>
                      <a:pt x="57" y="68"/>
                      <a:pt x="45"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3" name="Freeform 265"/>
              <p:cNvSpPr>
                <a:spLocks/>
              </p:cNvSpPr>
              <p:nvPr/>
            </p:nvSpPr>
            <p:spPr bwMode="auto">
              <a:xfrm>
                <a:off x="8132763"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6" y="3"/>
                      <a:pt x="26" y="2"/>
                      <a:pt x="26" y="1"/>
                    </a:cubicBezTo>
                    <a:cubicBezTo>
                      <a:pt x="26" y="0"/>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4" name="Freeform 266"/>
              <p:cNvSpPr>
                <a:spLocks/>
              </p:cNvSpPr>
              <p:nvPr/>
            </p:nvSpPr>
            <p:spPr bwMode="auto">
              <a:xfrm>
                <a:off x="7954963" y="4656138"/>
                <a:ext cx="125413" cy="119063"/>
              </a:xfrm>
              <a:custGeom>
                <a:avLst/>
                <a:gdLst>
                  <a:gd name="T0" fmla="*/ 18 w 19"/>
                  <a:gd name="T1" fmla="*/ 15 h 18"/>
                  <a:gd name="T2" fmla="*/ 3 w 19"/>
                  <a:gd name="T3" fmla="*/ 1 h 18"/>
                  <a:gd name="T4" fmla="*/ 2 w 19"/>
                  <a:gd name="T5" fmla="*/ 0 h 18"/>
                  <a:gd name="T6" fmla="*/ 0 w 19"/>
                  <a:gd name="T7" fmla="*/ 2 h 18"/>
                  <a:gd name="T8" fmla="*/ 17 w 19"/>
                  <a:gd name="T9" fmla="*/ 18 h 18"/>
                  <a:gd name="T10" fmla="*/ 18 w 19"/>
                  <a:gd name="T11" fmla="*/ 18 h 18"/>
                  <a:gd name="T12" fmla="*/ 19 w 19"/>
                  <a:gd name="T13" fmla="*/ 17 h 18"/>
                  <a:gd name="T14" fmla="*/ 18 w 19"/>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8" y="15"/>
                    </a:moveTo>
                    <a:cubicBezTo>
                      <a:pt x="11" y="13"/>
                      <a:pt x="5" y="8"/>
                      <a:pt x="3" y="1"/>
                    </a:cubicBezTo>
                    <a:cubicBezTo>
                      <a:pt x="3" y="0"/>
                      <a:pt x="2" y="0"/>
                      <a:pt x="2" y="0"/>
                    </a:cubicBezTo>
                    <a:cubicBezTo>
                      <a:pt x="1" y="0"/>
                      <a:pt x="0" y="1"/>
                      <a:pt x="0" y="2"/>
                    </a:cubicBezTo>
                    <a:cubicBezTo>
                      <a:pt x="3" y="10"/>
                      <a:pt x="9" y="16"/>
                      <a:pt x="17" y="18"/>
                    </a:cubicBezTo>
                    <a:cubicBezTo>
                      <a:pt x="17" y="18"/>
                      <a:pt x="17" y="18"/>
                      <a:pt x="18" y="18"/>
                    </a:cubicBezTo>
                    <a:cubicBezTo>
                      <a:pt x="18" y="18"/>
                      <a:pt x="19" y="18"/>
                      <a:pt x="19" y="17"/>
                    </a:cubicBezTo>
                    <a:cubicBezTo>
                      <a:pt x="19" y="16"/>
                      <a:pt x="19"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5" name="Freeform 267"/>
              <p:cNvSpPr>
                <a:spLocks/>
              </p:cNvSpPr>
              <p:nvPr/>
            </p:nvSpPr>
            <p:spPr bwMode="auto">
              <a:xfrm>
                <a:off x="8362950" y="4762500"/>
                <a:ext cx="173038" cy="19050"/>
              </a:xfrm>
              <a:custGeom>
                <a:avLst/>
                <a:gdLst>
                  <a:gd name="T0" fmla="*/ 24 w 26"/>
                  <a:gd name="T1" fmla="*/ 0 h 3"/>
                  <a:gd name="T2" fmla="*/ 1 w 26"/>
                  <a:gd name="T3" fmla="*/ 0 h 3"/>
                  <a:gd name="T4" fmla="*/ 0 w 26"/>
                  <a:gd name="T5" fmla="*/ 1 h 3"/>
                  <a:gd name="T6" fmla="*/ 1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1" y="0"/>
                      <a:pt x="1" y="0"/>
                      <a:pt x="1" y="0"/>
                    </a:cubicBezTo>
                    <a:cubicBezTo>
                      <a:pt x="0" y="0"/>
                      <a:pt x="0" y="0"/>
                      <a:pt x="0" y="1"/>
                    </a:cubicBezTo>
                    <a:cubicBezTo>
                      <a:pt x="0" y="2"/>
                      <a:pt x="0" y="3"/>
                      <a:pt x="1" y="3"/>
                    </a:cubicBezTo>
                    <a:cubicBezTo>
                      <a:pt x="24" y="3"/>
                      <a:pt x="24" y="3"/>
                      <a:pt x="24" y="3"/>
                    </a:cubicBezTo>
                    <a:cubicBezTo>
                      <a:pt x="25" y="3"/>
                      <a:pt x="26" y="2"/>
                      <a:pt x="26" y="1"/>
                    </a:cubicBezTo>
                    <a:cubicBezTo>
                      <a:pt x="26" y="0"/>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6" name="Freeform 268"/>
              <p:cNvSpPr>
                <a:spLocks noEditPoints="1"/>
              </p:cNvSpPr>
              <p:nvPr/>
            </p:nvSpPr>
            <p:spPr bwMode="auto">
              <a:xfrm>
                <a:off x="7875588" y="3524250"/>
                <a:ext cx="171450" cy="296863"/>
              </a:xfrm>
              <a:custGeom>
                <a:avLst/>
                <a:gdLst>
                  <a:gd name="T0" fmla="*/ 12 w 26"/>
                  <a:gd name="T1" fmla="*/ 26 h 45"/>
                  <a:gd name="T2" fmla="*/ 12 w 26"/>
                  <a:gd name="T3" fmla="*/ 44 h 45"/>
                  <a:gd name="T4" fmla="*/ 13 w 26"/>
                  <a:gd name="T5" fmla="*/ 45 h 45"/>
                  <a:gd name="T6" fmla="*/ 15 w 26"/>
                  <a:gd name="T7" fmla="*/ 44 h 45"/>
                  <a:gd name="T8" fmla="*/ 15 w 26"/>
                  <a:gd name="T9" fmla="*/ 26 h 45"/>
                  <a:gd name="T10" fmla="*/ 26 w 26"/>
                  <a:gd name="T11" fmla="*/ 13 h 45"/>
                  <a:gd name="T12" fmla="*/ 13 w 26"/>
                  <a:gd name="T13" fmla="*/ 0 h 45"/>
                  <a:gd name="T14" fmla="*/ 0 w 26"/>
                  <a:gd name="T15" fmla="*/ 13 h 45"/>
                  <a:gd name="T16" fmla="*/ 12 w 26"/>
                  <a:gd name="T17" fmla="*/ 26 h 45"/>
                  <a:gd name="T18" fmla="*/ 13 w 26"/>
                  <a:gd name="T19" fmla="*/ 4 h 45"/>
                  <a:gd name="T20" fmla="*/ 23 w 26"/>
                  <a:gd name="T21" fmla="*/ 13 h 45"/>
                  <a:gd name="T22" fmla="*/ 13 w 26"/>
                  <a:gd name="T23" fmla="*/ 23 h 45"/>
                  <a:gd name="T24" fmla="*/ 4 w 26"/>
                  <a:gd name="T25" fmla="*/ 13 h 45"/>
                  <a:gd name="T26" fmla="*/ 13 w 26"/>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5">
                    <a:moveTo>
                      <a:pt x="12" y="26"/>
                    </a:moveTo>
                    <a:cubicBezTo>
                      <a:pt x="12" y="44"/>
                      <a:pt x="12" y="44"/>
                      <a:pt x="12" y="44"/>
                    </a:cubicBezTo>
                    <a:cubicBezTo>
                      <a:pt x="12" y="45"/>
                      <a:pt x="12" y="45"/>
                      <a:pt x="13" y="45"/>
                    </a:cubicBezTo>
                    <a:cubicBezTo>
                      <a:pt x="14" y="45"/>
                      <a:pt x="15" y="45"/>
                      <a:pt x="15" y="44"/>
                    </a:cubicBezTo>
                    <a:cubicBezTo>
                      <a:pt x="15" y="26"/>
                      <a:pt x="15" y="26"/>
                      <a:pt x="15" y="26"/>
                    </a:cubicBezTo>
                    <a:cubicBezTo>
                      <a:pt x="21" y="25"/>
                      <a:pt x="26" y="20"/>
                      <a:pt x="26" y="13"/>
                    </a:cubicBezTo>
                    <a:cubicBezTo>
                      <a:pt x="26" y="6"/>
                      <a:pt x="20" y="0"/>
                      <a:pt x="13" y="0"/>
                    </a:cubicBezTo>
                    <a:cubicBezTo>
                      <a:pt x="6" y="0"/>
                      <a:pt x="0" y="6"/>
                      <a:pt x="0" y="13"/>
                    </a:cubicBezTo>
                    <a:cubicBezTo>
                      <a:pt x="0" y="20"/>
                      <a:pt x="5" y="25"/>
                      <a:pt x="12" y="26"/>
                    </a:cubicBezTo>
                    <a:close/>
                    <a:moveTo>
                      <a:pt x="13" y="4"/>
                    </a:moveTo>
                    <a:cubicBezTo>
                      <a:pt x="18" y="4"/>
                      <a:pt x="23" y="8"/>
                      <a:pt x="23" y="13"/>
                    </a:cubicBezTo>
                    <a:cubicBezTo>
                      <a:pt x="23" y="18"/>
                      <a:pt x="18" y="23"/>
                      <a:pt x="13" y="23"/>
                    </a:cubicBezTo>
                    <a:cubicBezTo>
                      <a:pt x="8" y="23"/>
                      <a:pt x="4" y="18"/>
                      <a:pt x="4" y="13"/>
                    </a:cubicBezTo>
                    <a:cubicBezTo>
                      <a:pt x="4" y="8"/>
                      <a:pt x="8"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9" name="Oval 108"/>
            <p:cNvSpPr/>
            <p:nvPr/>
          </p:nvSpPr>
          <p:spPr>
            <a:xfrm>
              <a:off x="1300824" y="47476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Oval 109"/>
            <p:cNvSpPr/>
            <p:nvPr/>
          </p:nvSpPr>
          <p:spPr>
            <a:xfrm>
              <a:off x="2117532" y="591215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Oval 110"/>
            <p:cNvSpPr/>
            <p:nvPr/>
          </p:nvSpPr>
          <p:spPr>
            <a:xfrm>
              <a:off x="1213194" y="5285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p:cNvSpPr>
            <a:spLocks noGrp="1"/>
          </p:cNvSpPr>
          <p:nvPr userDrawn="1">
            <p:ph type="title"/>
          </p:nvPr>
        </p:nvSpPr>
        <p:spPr>
          <a:xfrm>
            <a:off x="628650" y="540882"/>
            <a:ext cx="7886700" cy="290849"/>
          </a:xfrm>
        </p:spPr>
        <p:txBody>
          <a:bodyPr/>
          <a:lstStyle/>
          <a:p>
            <a:r>
              <a:rPr lang="en-US"/>
              <a:t>Click to edit Master title style</a:t>
            </a:r>
          </a:p>
        </p:txBody>
      </p:sp>
      <p:sp>
        <p:nvSpPr>
          <p:cNvPr id="3" name="Date Placeholder 2"/>
          <p:cNvSpPr>
            <a:spLocks noGrp="1"/>
          </p:cNvSpPr>
          <p:nvPr userDrawn="1">
            <p:ph type="dt" sz="half" idx="10"/>
          </p:nvPr>
        </p:nvSpPr>
        <p:spPr/>
        <p:txBody>
          <a:bodyPr/>
          <a:lstStyle/>
          <a:p>
            <a:fld id="{33CA334D-47BF-4C51-9467-739C33E87C70}" type="datetimeFigureOut">
              <a:rPr lang="en-US" smtClean="0"/>
              <a:t>7/6/2018</a:t>
            </a:fld>
            <a:endParaRPr lang="en-US"/>
          </a:p>
        </p:txBody>
      </p:sp>
      <p:sp>
        <p:nvSpPr>
          <p:cNvPr id="4" name="Footer Placeholder 3"/>
          <p:cNvSpPr>
            <a:spLocks noGrp="1"/>
          </p:cNvSpPr>
          <p:nvPr userDrawn="1">
            <p:ph type="ftr" sz="quarter" idx="11"/>
          </p:nvPr>
        </p:nvSpPr>
        <p:spPr/>
        <p:txBody>
          <a:bodyPr/>
          <a:lstStyle/>
          <a:p>
            <a:endParaRPr lang="en-US"/>
          </a:p>
        </p:txBody>
      </p:sp>
      <p:sp>
        <p:nvSpPr>
          <p:cNvPr id="5" name="Slide Number Placeholder 4"/>
          <p:cNvSpPr>
            <a:spLocks noGrp="1"/>
          </p:cNvSpPr>
          <p:nvPr userDrawn="1">
            <p:ph type="sldNum" sz="quarter" idx="12"/>
          </p:nvPr>
        </p:nvSpPr>
        <p:spPr/>
        <p:txBody>
          <a:bodyPr/>
          <a:lstStyle/>
          <a:p>
            <a:fld id="{8E591227-F9EB-4B2B-9432-842143BA1678}" type="slidenum">
              <a:rPr lang="en-US" smtClean="0"/>
              <a:t>‹#›</a:t>
            </a:fld>
            <a:endParaRPr lang="en-US"/>
          </a:p>
        </p:txBody>
      </p:sp>
      <p:sp>
        <p:nvSpPr>
          <p:cNvPr id="118" name="Freeform 274"/>
          <p:cNvSpPr>
            <a:spLocks noEditPoints="1"/>
          </p:cNvSpPr>
          <p:nvPr userDrawn="1"/>
        </p:nvSpPr>
        <p:spPr bwMode="auto">
          <a:xfrm rot="5400000">
            <a:off x="1979930" y="6548959"/>
            <a:ext cx="164278" cy="295385"/>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en-US" sz="1350"/>
          </a:p>
        </p:txBody>
      </p:sp>
      <p:grpSp>
        <p:nvGrpSpPr>
          <p:cNvPr id="119" name="Group 118"/>
          <p:cNvGrpSpPr/>
          <p:nvPr userDrawn="1"/>
        </p:nvGrpSpPr>
        <p:grpSpPr>
          <a:xfrm flipH="1">
            <a:off x="5802601" y="5450239"/>
            <a:ext cx="3017520" cy="1318464"/>
            <a:chOff x="5744264" y="4681879"/>
            <a:chExt cx="3034557" cy="1325060"/>
          </a:xfrm>
          <a:solidFill>
            <a:schemeClr val="bg1">
              <a:lumMod val="95000"/>
            </a:schemeClr>
          </a:solidFill>
        </p:grpSpPr>
        <p:sp>
          <p:nvSpPr>
            <p:cNvPr id="120" name="Freeform 274"/>
            <p:cNvSpPr>
              <a:spLocks noEditPoints="1"/>
            </p:cNvSpPr>
            <p:nvPr/>
          </p:nvSpPr>
          <p:spPr bwMode="auto">
            <a:xfrm>
              <a:off x="5863327" y="4681879"/>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121" name="Group 120"/>
            <p:cNvGrpSpPr/>
            <p:nvPr/>
          </p:nvGrpSpPr>
          <p:grpSpPr>
            <a:xfrm>
              <a:off x="5744264" y="4735969"/>
              <a:ext cx="3034557" cy="1270970"/>
              <a:chOff x="5744264" y="4735969"/>
              <a:chExt cx="3034557" cy="1270970"/>
            </a:xfrm>
            <a:grpFill/>
          </p:grpSpPr>
          <p:sp>
            <p:nvSpPr>
              <p:cNvPr id="122" name="Freeform 270"/>
              <p:cNvSpPr>
                <a:spLocks noEditPoints="1"/>
              </p:cNvSpPr>
              <p:nvPr/>
            </p:nvSpPr>
            <p:spPr bwMode="auto">
              <a:xfrm>
                <a:off x="5744264" y="5039067"/>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3" name="Freeform 271"/>
              <p:cNvSpPr>
                <a:spLocks/>
              </p:cNvSpPr>
              <p:nvPr/>
            </p:nvSpPr>
            <p:spPr bwMode="auto">
              <a:xfrm>
                <a:off x="6274434"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4" name="Freeform 272"/>
              <p:cNvSpPr>
                <a:spLocks/>
              </p:cNvSpPr>
              <p:nvPr/>
            </p:nvSpPr>
            <p:spPr bwMode="auto">
              <a:xfrm>
                <a:off x="5934764" y="5747092"/>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5" name="Freeform 273"/>
              <p:cNvSpPr>
                <a:spLocks/>
              </p:cNvSpPr>
              <p:nvPr/>
            </p:nvSpPr>
            <p:spPr bwMode="auto">
              <a:xfrm>
                <a:off x="605382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6" name="Freeform 274"/>
              <p:cNvSpPr>
                <a:spLocks noEditPoints="1"/>
              </p:cNvSpPr>
              <p:nvPr/>
            </p:nvSpPr>
            <p:spPr bwMode="auto">
              <a:xfrm rot="5400000">
                <a:off x="8547840" y="577595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7" name="Freeform 271"/>
              <p:cNvSpPr>
                <a:spLocks/>
              </p:cNvSpPr>
              <p:nvPr/>
            </p:nvSpPr>
            <p:spPr bwMode="auto">
              <a:xfrm>
                <a:off x="6715648"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8" name="Freeform 273"/>
              <p:cNvSpPr>
                <a:spLocks/>
              </p:cNvSpPr>
              <p:nvPr/>
            </p:nvSpPr>
            <p:spPr bwMode="auto">
              <a:xfrm>
                <a:off x="6495041"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9" name="Freeform 271"/>
              <p:cNvSpPr>
                <a:spLocks/>
              </p:cNvSpPr>
              <p:nvPr/>
            </p:nvSpPr>
            <p:spPr bwMode="auto">
              <a:xfrm>
                <a:off x="7156862"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0" name="Freeform 273"/>
              <p:cNvSpPr>
                <a:spLocks/>
              </p:cNvSpPr>
              <p:nvPr/>
            </p:nvSpPr>
            <p:spPr bwMode="auto">
              <a:xfrm>
                <a:off x="6936255"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1" name="Freeform 271"/>
              <p:cNvSpPr>
                <a:spLocks/>
              </p:cNvSpPr>
              <p:nvPr/>
            </p:nvSpPr>
            <p:spPr bwMode="auto">
              <a:xfrm>
                <a:off x="7598076"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2" name="Freeform 273"/>
              <p:cNvSpPr>
                <a:spLocks/>
              </p:cNvSpPr>
              <p:nvPr/>
            </p:nvSpPr>
            <p:spPr bwMode="auto">
              <a:xfrm>
                <a:off x="7377469"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3" name="Freeform 271"/>
              <p:cNvSpPr>
                <a:spLocks/>
              </p:cNvSpPr>
              <p:nvPr/>
            </p:nvSpPr>
            <p:spPr bwMode="auto">
              <a:xfrm>
                <a:off x="8039290"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4" name="Freeform 273"/>
              <p:cNvSpPr>
                <a:spLocks/>
              </p:cNvSpPr>
              <p:nvPr/>
            </p:nvSpPr>
            <p:spPr bwMode="auto">
              <a:xfrm>
                <a:off x="7818683"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5" name="Freeform 273"/>
              <p:cNvSpPr>
                <a:spLocks/>
              </p:cNvSpPr>
              <p:nvPr/>
            </p:nvSpPr>
            <p:spPr bwMode="auto">
              <a:xfrm>
                <a:off x="825989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6" name="Oval 135"/>
              <p:cNvSpPr/>
              <p:nvPr/>
            </p:nvSpPr>
            <p:spPr>
              <a:xfrm>
                <a:off x="5906739" y="47359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Oval 136"/>
              <p:cNvSpPr/>
              <p:nvPr/>
            </p:nvSpPr>
            <p:spPr>
              <a:xfrm>
                <a:off x="8657856" y="588985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8" name="Oval 137"/>
              <p:cNvSpPr/>
              <p:nvPr/>
            </p:nvSpPr>
            <p:spPr>
              <a:xfrm>
                <a:off x="5824948" y="5272048"/>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39" name="Group 138"/>
          <p:cNvGrpSpPr/>
          <p:nvPr userDrawn="1"/>
        </p:nvGrpSpPr>
        <p:grpSpPr>
          <a:xfrm>
            <a:off x="3720280" y="5460408"/>
            <a:ext cx="1322901" cy="1041335"/>
            <a:chOff x="2887799" y="4749987"/>
            <a:chExt cx="1329518" cy="1046544"/>
          </a:xfrm>
          <a:solidFill>
            <a:schemeClr val="bg1">
              <a:lumMod val="95000"/>
            </a:schemeClr>
          </a:solidFill>
        </p:grpSpPr>
        <p:grpSp>
          <p:nvGrpSpPr>
            <p:cNvPr id="140" name="Group 139"/>
            <p:cNvGrpSpPr/>
            <p:nvPr/>
          </p:nvGrpSpPr>
          <p:grpSpPr>
            <a:xfrm rot="16200000">
              <a:off x="3029286" y="4608500"/>
              <a:ext cx="1046544" cy="1329518"/>
              <a:chOff x="5744264" y="4681879"/>
              <a:chExt cx="1046544" cy="1329518"/>
            </a:xfrm>
            <a:grpFill/>
          </p:grpSpPr>
          <p:grpSp>
            <p:nvGrpSpPr>
              <p:cNvPr id="144" name="Group 143"/>
              <p:cNvGrpSpPr/>
              <p:nvPr/>
            </p:nvGrpSpPr>
            <p:grpSpPr>
              <a:xfrm>
                <a:off x="5744264" y="4681879"/>
                <a:ext cx="706438" cy="1257300"/>
                <a:chOff x="2495550" y="3524250"/>
                <a:chExt cx="706438" cy="1257300"/>
              </a:xfrm>
              <a:grpFill/>
            </p:grpSpPr>
            <p:sp>
              <p:nvSpPr>
                <p:cNvPr id="146"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7"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8"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9"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0"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45"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41" name="Oval 140"/>
            <p:cNvSpPr/>
            <p:nvPr/>
          </p:nvSpPr>
          <p:spPr>
            <a:xfrm>
              <a:off x="4097731" y="48071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Oval 141"/>
            <p:cNvSpPr/>
            <p:nvPr/>
          </p:nvSpPr>
          <p:spPr>
            <a:xfrm>
              <a:off x="2937907" y="556130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Oval 142"/>
            <p:cNvSpPr/>
            <p:nvPr/>
          </p:nvSpPr>
          <p:spPr>
            <a:xfrm>
              <a:off x="3473613" y="548155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1" name="Group 150"/>
          <p:cNvGrpSpPr/>
          <p:nvPr userDrawn="1"/>
        </p:nvGrpSpPr>
        <p:grpSpPr>
          <a:xfrm>
            <a:off x="1110400" y="5453265"/>
            <a:ext cx="1044340" cy="1278816"/>
            <a:chOff x="1133184" y="4692154"/>
            <a:chExt cx="1049564" cy="1285213"/>
          </a:xfrm>
          <a:solidFill>
            <a:schemeClr val="bg1">
              <a:lumMod val="95000"/>
            </a:schemeClr>
          </a:solidFill>
        </p:grpSpPr>
        <p:grpSp>
          <p:nvGrpSpPr>
            <p:cNvPr id="152" name="Group 151"/>
            <p:cNvGrpSpPr/>
            <p:nvPr/>
          </p:nvGrpSpPr>
          <p:grpSpPr>
            <a:xfrm>
              <a:off x="1133184" y="4692154"/>
              <a:ext cx="773113" cy="1257300"/>
              <a:chOff x="7762875" y="3524250"/>
              <a:chExt cx="773113" cy="1257300"/>
            </a:xfrm>
            <a:grpFill/>
          </p:grpSpPr>
          <p:sp>
            <p:nvSpPr>
              <p:cNvPr id="156" name="Freeform 264"/>
              <p:cNvSpPr>
                <a:spLocks noEditPoints="1"/>
              </p:cNvSpPr>
              <p:nvPr/>
            </p:nvSpPr>
            <p:spPr bwMode="auto">
              <a:xfrm>
                <a:off x="7762875" y="3881438"/>
                <a:ext cx="396875" cy="722313"/>
              </a:xfrm>
              <a:custGeom>
                <a:avLst/>
                <a:gdLst>
                  <a:gd name="T0" fmla="*/ 32 w 60"/>
                  <a:gd name="T1" fmla="*/ 23 h 109"/>
                  <a:gd name="T2" fmla="*/ 32 w 60"/>
                  <a:gd name="T3" fmla="*/ 1 h 109"/>
                  <a:gd name="T4" fmla="*/ 30 w 60"/>
                  <a:gd name="T5" fmla="*/ 0 h 109"/>
                  <a:gd name="T6" fmla="*/ 29 w 60"/>
                  <a:gd name="T7" fmla="*/ 1 h 109"/>
                  <a:gd name="T8" fmla="*/ 29 w 60"/>
                  <a:gd name="T9" fmla="*/ 23 h 109"/>
                  <a:gd name="T10" fmla="*/ 0 w 60"/>
                  <a:gd name="T11" fmla="*/ 53 h 109"/>
                  <a:gd name="T12" fmla="*/ 29 w 60"/>
                  <a:gd name="T13" fmla="*/ 83 h 109"/>
                  <a:gd name="T14" fmla="*/ 29 w 60"/>
                  <a:gd name="T15" fmla="*/ 107 h 109"/>
                  <a:gd name="T16" fmla="*/ 30 w 60"/>
                  <a:gd name="T17" fmla="*/ 109 h 109"/>
                  <a:gd name="T18" fmla="*/ 32 w 60"/>
                  <a:gd name="T19" fmla="*/ 107 h 109"/>
                  <a:gd name="T20" fmla="*/ 32 w 60"/>
                  <a:gd name="T21" fmla="*/ 83 h 109"/>
                  <a:gd name="T22" fmla="*/ 60 w 60"/>
                  <a:gd name="T23" fmla="*/ 53 h 109"/>
                  <a:gd name="T24" fmla="*/ 32 w 60"/>
                  <a:gd name="T25" fmla="*/ 23 h 109"/>
                  <a:gd name="T26" fmla="*/ 30 w 60"/>
                  <a:gd name="T27" fmla="*/ 80 h 109"/>
                  <a:gd name="T28" fmla="*/ 3 w 60"/>
                  <a:gd name="T29" fmla="*/ 53 h 109"/>
                  <a:gd name="T30" fmla="*/ 30 w 60"/>
                  <a:gd name="T31" fmla="*/ 26 h 109"/>
                  <a:gd name="T32" fmla="*/ 57 w 60"/>
                  <a:gd name="T33" fmla="*/ 53 h 109"/>
                  <a:gd name="T34" fmla="*/ 30 w 60"/>
                  <a:gd name="T35" fmla="*/ 8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3"/>
                    </a:move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cubicBezTo>
                      <a:pt x="29" y="107"/>
                      <a:pt x="29" y="107"/>
                      <a:pt x="29" y="107"/>
                    </a:cubicBezTo>
                    <a:cubicBezTo>
                      <a:pt x="29" y="108"/>
                      <a:pt x="29" y="109"/>
                      <a:pt x="30" y="109"/>
                    </a:cubicBezTo>
                    <a:cubicBezTo>
                      <a:pt x="31" y="109"/>
                      <a:pt x="32" y="108"/>
                      <a:pt x="32" y="107"/>
                    </a:cubicBezTo>
                    <a:cubicBezTo>
                      <a:pt x="32" y="83"/>
                      <a:pt x="32" y="83"/>
                      <a:pt x="32" y="83"/>
                    </a:cubicBezTo>
                    <a:cubicBezTo>
                      <a:pt x="48" y="82"/>
                      <a:pt x="60" y="69"/>
                      <a:pt x="60" y="53"/>
                    </a:cubicBezTo>
                    <a:cubicBezTo>
                      <a:pt x="60" y="37"/>
                      <a:pt x="48" y="23"/>
                      <a:pt x="32" y="23"/>
                    </a:cubicBezTo>
                    <a:close/>
                    <a:moveTo>
                      <a:pt x="30" y="80"/>
                    </a:moveTo>
                    <a:cubicBezTo>
                      <a:pt x="15" y="80"/>
                      <a:pt x="3" y="68"/>
                      <a:pt x="3" y="53"/>
                    </a:cubicBezTo>
                    <a:cubicBezTo>
                      <a:pt x="3" y="38"/>
                      <a:pt x="15" y="26"/>
                      <a:pt x="30" y="26"/>
                    </a:cubicBezTo>
                    <a:cubicBezTo>
                      <a:pt x="45" y="26"/>
                      <a:pt x="57" y="38"/>
                      <a:pt x="57" y="53"/>
                    </a:cubicBezTo>
                    <a:cubicBezTo>
                      <a:pt x="57" y="68"/>
                      <a:pt x="45"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7" name="Freeform 265"/>
              <p:cNvSpPr>
                <a:spLocks/>
              </p:cNvSpPr>
              <p:nvPr/>
            </p:nvSpPr>
            <p:spPr bwMode="auto">
              <a:xfrm>
                <a:off x="8132763"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6" y="3"/>
                      <a:pt x="26" y="2"/>
                      <a:pt x="26" y="1"/>
                    </a:cubicBezTo>
                    <a:cubicBezTo>
                      <a:pt x="26" y="0"/>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8" name="Freeform 266"/>
              <p:cNvSpPr>
                <a:spLocks/>
              </p:cNvSpPr>
              <p:nvPr/>
            </p:nvSpPr>
            <p:spPr bwMode="auto">
              <a:xfrm>
                <a:off x="7954963" y="4656138"/>
                <a:ext cx="125413" cy="119063"/>
              </a:xfrm>
              <a:custGeom>
                <a:avLst/>
                <a:gdLst>
                  <a:gd name="T0" fmla="*/ 18 w 19"/>
                  <a:gd name="T1" fmla="*/ 15 h 18"/>
                  <a:gd name="T2" fmla="*/ 3 w 19"/>
                  <a:gd name="T3" fmla="*/ 1 h 18"/>
                  <a:gd name="T4" fmla="*/ 2 w 19"/>
                  <a:gd name="T5" fmla="*/ 0 h 18"/>
                  <a:gd name="T6" fmla="*/ 0 w 19"/>
                  <a:gd name="T7" fmla="*/ 2 h 18"/>
                  <a:gd name="T8" fmla="*/ 17 w 19"/>
                  <a:gd name="T9" fmla="*/ 18 h 18"/>
                  <a:gd name="T10" fmla="*/ 18 w 19"/>
                  <a:gd name="T11" fmla="*/ 18 h 18"/>
                  <a:gd name="T12" fmla="*/ 19 w 19"/>
                  <a:gd name="T13" fmla="*/ 17 h 18"/>
                  <a:gd name="T14" fmla="*/ 18 w 19"/>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8" y="15"/>
                    </a:moveTo>
                    <a:cubicBezTo>
                      <a:pt x="11" y="13"/>
                      <a:pt x="5" y="8"/>
                      <a:pt x="3" y="1"/>
                    </a:cubicBezTo>
                    <a:cubicBezTo>
                      <a:pt x="3" y="0"/>
                      <a:pt x="2" y="0"/>
                      <a:pt x="2" y="0"/>
                    </a:cubicBezTo>
                    <a:cubicBezTo>
                      <a:pt x="1" y="0"/>
                      <a:pt x="0" y="1"/>
                      <a:pt x="0" y="2"/>
                    </a:cubicBezTo>
                    <a:cubicBezTo>
                      <a:pt x="3" y="10"/>
                      <a:pt x="9" y="16"/>
                      <a:pt x="17" y="18"/>
                    </a:cubicBezTo>
                    <a:cubicBezTo>
                      <a:pt x="17" y="18"/>
                      <a:pt x="17" y="18"/>
                      <a:pt x="18" y="18"/>
                    </a:cubicBezTo>
                    <a:cubicBezTo>
                      <a:pt x="18" y="18"/>
                      <a:pt x="19" y="18"/>
                      <a:pt x="19" y="17"/>
                    </a:cubicBezTo>
                    <a:cubicBezTo>
                      <a:pt x="19" y="16"/>
                      <a:pt x="19"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9" name="Freeform 267"/>
              <p:cNvSpPr>
                <a:spLocks/>
              </p:cNvSpPr>
              <p:nvPr/>
            </p:nvSpPr>
            <p:spPr bwMode="auto">
              <a:xfrm>
                <a:off x="8362950" y="4762500"/>
                <a:ext cx="173038" cy="19050"/>
              </a:xfrm>
              <a:custGeom>
                <a:avLst/>
                <a:gdLst>
                  <a:gd name="T0" fmla="*/ 24 w 26"/>
                  <a:gd name="T1" fmla="*/ 0 h 3"/>
                  <a:gd name="T2" fmla="*/ 1 w 26"/>
                  <a:gd name="T3" fmla="*/ 0 h 3"/>
                  <a:gd name="T4" fmla="*/ 0 w 26"/>
                  <a:gd name="T5" fmla="*/ 1 h 3"/>
                  <a:gd name="T6" fmla="*/ 1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1" y="0"/>
                      <a:pt x="1" y="0"/>
                      <a:pt x="1" y="0"/>
                    </a:cubicBezTo>
                    <a:cubicBezTo>
                      <a:pt x="0" y="0"/>
                      <a:pt x="0" y="0"/>
                      <a:pt x="0" y="1"/>
                    </a:cubicBezTo>
                    <a:cubicBezTo>
                      <a:pt x="0" y="2"/>
                      <a:pt x="0" y="3"/>
                      <a:pt x="1" y="3"/>
                    </a:cubicBezTo>
                    <a:cubicBezTo>
                      <a:pt x="24" y="3"/>
                      <a:pt x="24" y="3"/>
                      <a:pt x="24" y="3"/>
                    </a:cubicBezTo>
                    <a:cubicBezTo>
                      <a:pt x="25" y="3"/>
                      <a:pt x="26" y="2"/>
                      <a:pt x="26" y="1"/>
                    </a:cubicBezTo>
                    <a:cubicBezTo>
                      <a:pt x="26" y="0"/>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0" name="Freeform 268"/>
              <p:cNvSpPr>
                <a:spLocks noEditPoints="1"/>
              </p:cNvSpPr>
              <p:nvPr/>
            </p:nvSpPr>
            <p:spPr bwMode="auto">
              <a:xfrm>
                <a:off x="7875588" y="3524250"/>
                <a:ext cx="171450" cy="296863"/>
              </a:xfrm>
              <a:custGeom>
                <a:avLst/>
                <a:gdLst>
                  <a:gd name="T0" fmla="*/ 12 w 26"/>
                  <a:gd name="T1" fmla="*/ 26 h 45"/>
                  <a:gd name="T2" fmla="*/ 12 w 26"/>
                  <a:gd name="T3" fmla="*/ 44 h 45"/>
                  <a:gd name="T4" fmla="*/ 13 w 26"/>
                  <a:gd name="T5" fmla="*/ 45 h 45"/>
                  <a:gd name="T6" fmla="*/ 15 w 26"/>
                  <a:gd name="T7" fmla="*/ 44 h 45"/>
                  <a:gd name="T8" fmla="*/ 15 w 26"/>
                  <a:gd name="T9" fmla="*/ 26 h 45"/>
                  <a:gd name="T10" fmla="*/ 26 w 26"/>
                  <a:gd name="T11" fmla="*/ 13 h 45"/>
                  <a:gd name="T12" fmla="*/ 13 w 26"/>
                  <a:gd name="T13" fmla="*/ 0 h 45"/>
                  <a:gd name="T14" fmla="*/ 0 w 26"/>
                  <a:gd name="T15" fmla="*/ 13 h 45"/>
                  <a:gd name="T16" fmla="*/ 12 w 26"/>
                  <a:gd name="T17" fmla="*/ 26 h 45"/>
                  <a:gd name="T18" fmla="*/ 13 w 26"/>
                  <a:gd name="T19" fmla="*/ 4 h 45"/>
                  <a:gd name="T20" fmla="*/ 23 w 26"/>
                  <a:gd name="T21" fmla="*/ 13 h 45"/>
                  <a:gd name="T22" fmla="*/ 13 w 26"/>
                  <a:gd name="T23" fmla="*/ 23 h 45"/>
                  <a:gd name="T24" fmla="*/ 4 w 26"/>
                  <a:gd name="T25" fmla="*/ 13 h 45"/>
                  <a:gd name="T26" fmla="*/ 13 w 26"/>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5">
                    <a:moveTo>
                      <a:pt x="12" y="26"/>
                    </a:moveTo>
                    <a:cubicBezTo>
                      <a:pt x="12" y="44"/>
                      <a:pt x="12" y="44"/>
                      <a:pt x="12" y="44"/>
                    </a:cubicBezTo>
                    <a:cubicBezTo>
                      <a:pt x="12" y="45"/>
                      <a:pt x="12" y="45"/>
                      <a:pt x="13" y="45"/>
                    </a:cubicBezTo>
                    <a:cubicBezTo>
                      <a:pt x="14" y="45"/>
                      <a:pt x="15" y="45"/>
                      <a:pt x="15" y="44"/>
                    </a:cubicBezTo>
                    <a:cubicBezTo>
                      <a:pt x="15" y="26"/>
                      <a:pt x="15" y="26"/>
                      <a:pt x="15" y="26"/>
                    </a:cubicBezTo>
                    <a:cubicBezTo>
                      <a:pt x="21" y="25"/>
                      <a:pt x="26" y="20"/>
                      <a:pt x="26" y="13"/>
                    </a:cubicBezTo>
                    <a:cubicBezTo>
                      <a:pt x="26" y="6"/>
                      <a:pt x="20" y="0"/>
                      <a:pt x="13" y="0"/>
                    </a:cubicBezTo>
                    <a:cubicBezTo>
                      <a:pt x="6" y="0"/>
                      <a:pt x="0" y="6"/>
                      <a:pt x="0" y="13"/>
                    </a:cubicBezTo>
                    <a:cubicBezTo>
                      <a:pt x="0" y="20"/>
                      <a:pt x="5" y="25"/>
                      <a:pt x="12" y="26"/>
                    </a:cubicBezTo>
                    <a:close/>
                    <a:moveTo>
                      <a:pt x="13" y="4"/>
                    </a:moveTo>
                    <a:cubicBezTo>
                      <a:pt x="18" y="4"/>
                      <a:pt x="23" y="8"/>
                      <a:pt x="23" y="13"/>
                    </a:cubicBezTo>
                    <a:cubicBezTo>
                      <a:pt x="23" y="18"/>
                      <a:pt x="18" y="23"/>
                      <a:pt x="13" y="23"/>
                    </a:cubicBezTo>
                    <a:cubicBezTo>
                      <a:pt x="8" y="23"/>
                      <a:pt x="4" y="18"/>
                      <a:pt x="4" y="13"/>
                    </a:cubicBezTo>
                    <a:cubicBezTo>
                      <a:pt x="4" y="8"/>
                      <a:pt x="8"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53" name="Oval 152"/>
            <p:cNvSpPr/>
            <p:nvPr/>
          </p:nvSpPr>
          <p:spPr>
            <a:xfrm>
              <a:off x="1300824" y="47476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Oval 153"/>
            <p:cNvSpPr/>
            <p:nvPr/>
          </p:nvSpPr>
          <p:spPr>
            <a:xfrm>
              <a:off x="2117532" y="591215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Oval 154"/>
            <p:cNvSpPr/>
            <p:nvPr/>
          </p:nvSpPr>
          <p:spPr>
            <a:xfrm>
              <a:off x="1213194" y="5285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13407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userDrawn="1">
            <p:ph type="title"/>
          </p:nvPr>
        </p:nvSpPr>
        <p:spPr>
          <a:xfrm>
            <a:off x="628650" y="540882"/>
            <a:ext cx="7886700" cy="290849"/>
          </a:xfrm>
        </p:spPr>
        <p:txBody>
          <a:bodyPr/>
          <a:lstStyle/>
          <a:p>
            <a:r>
              <a:rPr lang="en-US"/>
              <a:t>Click to edit Master title style</a:t>
            </a:r>
          </a:p>
        </p:txBody>
      </p:sp>
    </p:spTree>
    <p:extLst>
      <p:ext uri="{BB962C8B-B14F-4D97-AF65-F5344CB8AC3E}">
        <p14:creationId xmlns:p14="http://schemas.microsoft.com/office/powerpoint/2010/main" val="2670757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83D88AE-3CBF-42D9-AD60-6BF8DAF51E5F}"/>
              </a:ext>
            </a:extLst>
          </p:cNvPr>
          <p:cNvGrpSpPr/>
          <p:nvPr userDrawn="1"/>
        </p:nvGrpSpPr>
        <p:grpSpPr>
          <a:xfrm>
            <a:off x="2829600" y="500627"/>
            <a:ext cx="6314400" cy="6015373"/>
            <a:chOff x="6107117" y="500627"/>
            <a:chExt cx="6084883" cy="6015373"/>
          </a:xfrm>
        </p:grpSpPr>
        <p:sp>
          <p:nvSpPr>
            <p:cNvPr id="7" name="Rectangle 563">
              <a:extLst>
                <a:ext uri="{FF2B5EF4-FFF2-40B4-BE49-F238E27FC236}">
                  <a16:creationId xmlns:a16="http://schemas.microsoft.com/office/drawing/2014/main" id="{DA7B0DB7-4880-4039-AAC3-BA64F88FA7B6}"/>
                </a:ext>
              </a:extLst>
            </p:cNvPr>
            <p:cNvSpPr>
              <a:spLocks noChangeArrowheads="1"/>
            </p:cNvSpPr>
            <p:nvPr/>
          </p:nvSpPr>
          <p:spPr bwMode="auto">
            <a:xfrm flipH="1">
              <a:off x="8450540" y="1826100"/>
              <a:ext cx="3726453" cy="4565151"/>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 name="Rectangle 564">
              <a:extLst>
                <a:ext uri="{FF2B5EF4-FFF2-40B4-BE49-F238E27FC236}">
                  <a16:creationId xmlns:a16="http://schemas.microsoft.com/office/drawing/2014/main" id="{E19D5A8A-4556-4F1D-AB2C-66FB67D3D08E}"/>
                </a:ext>
              </a:extLst>
            </p:cNvPr>
            <p:cNvSpPr>
              <a:spLocks noChangeArrowheads="1"/>
            </p:cNvSpPr>
            <p:nvPr/>
          </p:nvSpPr>
          <p:spPr bwMode="auto">
            <a:xfrm flipH="1">
              <a:off x="8450540" y="1826100"/>
              <a:ext cx="3726453" cy="456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 name="Rectangle 565">
              <a:extLst>
                <a:ext uri="{FF2B5EF4-FFF2-40B4-BE49-F238E27FC236}">
                  <a16:creationId xmlns:a16="http://schemas.microsoft.com/office/drawing/2014/main" id="{91281E3E-8FB2-47BF-97F3-228101A2F54F}"/>
                </a:ext>
              </a:extLst>
            </p:cNvPr>
            <p:cNvSpPr>
              <a:spLocks noChangeArrowheads="1"/>
            </p:cNvSpPr>
            <p:nvPr/>
          </p:nvSpPr>
          <p:spPr bwMode="auto">
            <a:xfrm flipH="1">
              <a:off x="8281154" y="1507065"/>
              <a:ext cx="3910845" cy="319034"/>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 name="Rectangle 566">
              <a:extLst>
                <a:ext uri="{FF2B5EF4-FFF2-40B4-BE49-F238E27FC236}">
                  <a16:creationId xmlns:a16="http://schemas.microsoft.com/office/drawing/2014/main" id="{380AD020-A36F-4E1E-A45C-A61DC4985CD7}"/>
                </a:ext>
              </a:extLst>
            </p:cNvPr>
            <p:cNvSpPr>
              <a:spLocks noChangeArrowheads="1"/>
            </p:cNvSpPr>
            <p:nvPr/>
          </p:nvSpPr>
          <p:spPr bwMode="auto">
            <a:xfrm flipH="1">
              <a:off x="8373248" y="1826100"/>
              <a:ext cx="3818752" cy="12333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 name="Rectangle 567">
              <a:extLst>
                <a:ext uri="{FF2B5EF4-FFF2-40B4-BE49-F238E27FC236}">
                  <a16:creationId xmlns:a16="http://schemas.microsoft.com/office/drawing/2014/main" id="{2B2DAC39-9984-416B-B3F7-45A529B59E0D}"/>
                </a:ext>
              </a:extLst>
            </p:cNvPr>
            <p:cNvSpPr>
              <a:spLocks noChangeArrowheads="1"/>
            </p:cNvSpPr>
            <p:nvPr/>
          </p:nvSpPr>
          <p:spPr bwMode="auto">
            <a:xfrm flipH="1">
              <a:off x="8450540" y="4514869"/>
              <a:ext cx="3726453" cy="337124"/>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 name="Rectangle 568">
              <a:extLst>
                <a:ext uri="{FF2B5EF4-FFF2-40B4-BE49-F238E27FC236}">
                  <a16:creationId xmlns:a16="http://schemas.microsoft.com/office/drawing/2014/main" id="{20D62242-A8F9-47C2-8726-8896B29A1FB6}"/>
                </a:ext>
              </a:extLst>
            </p:cNvPr>
            <p:cNvSpPr>
              <a:spLocks noChangeArrowheads="1"/>
            </p:cNvSpPr>
            <p:nvPr/>
          </p:nvSpPr>
          <p:spPr bwMode="auto">
            <a:xfrm flipH="1">
              <a:off x="8450540" y="4514869"/>
              <a:ext cx="3726453" cy="33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 name="Rectangle 569">
              <a:extLst>
                <a:ext uri="{FF2B5EF4-FFF2-40B4-BE49-F238E27FC236}">
                  <a16:creationId xmlns:a16="http://schemas.microsoft.com/office/drawing/2014/main" id="{79169F34-2511-44DF-803D-DC4BFD2798A6}"/>
                </a:ext>
              </a:extLst>
            </p:cNvPr>
            <p:cNvSpPr>
              <a:spLocks noChangeArrowheads="1"/>
            </p:cNvSpPr>
            <p:nvPr/>
          </p:nvSpPr>
          <p:spPr bwMode="auto">
            <a:xfrm flipH="1">
              <a:off x="8450540" y="4429354"/>
              <a:ext cx="3726453" cy="85514"/>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 name="Rectangle 570">
              <a:extLst>
                <a:ext uri="{FF2B5EF4-FFF2-40B4-BE49-F238E27FC236}">
                  <a16:creationId xmlns:a16="http://schemas.microsoft.com/office/drawing/2014/main" id="{D0C11149-3D76-41D7-B49B-CE0CEA404225}"/>
                </a:ext>
              </a:extLst>
            </p:cNvPr>
            <p:cNvSpPr>
              <a:spLocks noChangeArrowheads="1"/>
            </p:cNvSpPr>
            <p:nvPr/>
          </p:nvSpPr>
          <p:spPr bwMode="auto">
            <a:xfrm flipH="1">
              <a:off x="8450540" y="4429354"/>
              <a:ext cx="3726453" cy="8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 name="Rectangle 571">
              <a:extLst>
                <a:ext uri="{FF2B5EF4-FFF2-40B4-BE49-F238E27FC236}">
                  <a16:creationId xmlns:a16="http://schemas.microsoft.com/office/drawing/2014/main" id="{674DF055-F4A7-45DC-998A-7307760044BF}"/>
                </a:ext>
              </a:extLst>
            </p:cNvPr>
            <p:cNvSpPr>
              <a:spLocks noChangeArrowheads="1"/>
            </p:cNvSpPr>
            <p:nvPr/>
          </p:nvSpPr>
          <p:spPr bwMode="auto">
            <a:xfrm flipH="1">
              <a:off x="8866600" y="5235163"/>
              <a:ext cx="2900910" cy="20720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 name="Rectangle 572">
              <a:extLst>
                <a:ext uri="{FF2B5EF4-FFF2-40B4-BE49-F238E27FC236}">
                  <a16:creationId xmlns:a16="http://schemas.microsoft.com/office/drawing/2014/main" id="{ED7D559E-06D1-453E-89DB-45CF77F1CD80}"/>
                </a:ext>
              </a:extLst>
            </p:cNvPr>
            <p:cNvSpPr>
              <a:spLocks noChangeArrowheads="1"/>
            </p:cNvSpPr>
            <p:nvPr/>
          </p:nvSpPr>
          <p:spPr bwMode="auto">
            <a:xfrm flipH="1">
              <a:off x="8463696" y="4851992"/>
              <a:ext cx="3713297" cy="8387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7" name="Rectangle 573">
              <a:extLst>
                <a:ext uri="{FF2B5EF4-FFF2-40B4-BE49-F238E27FC236}">
                  <a16:creationId xmlns:a16="http://schemas.microsoft.com/office/drawing/2014/main" id="{DD10D90A-D139-4CBC-B999-CB24C6C0FA6F}"/>
                </a:ext>
              </a:extLst>
            </p:cNvPr>
            <p:cNvSpPr>
              <a:spLocks noChangeArrowheads="1"/>
            </p:cNvSpPr>
            <p:nvPr/>
          </p:nvSpPr>
          <p:spPr bwMode="auto">
            <a:xfrm flipH="1">
              <a:off x="8463696" y="4851992"/>
              <a:ext cx="3713297" cy="8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8" name="Rectangle 574">
              <a:extLst>
                <a:ext uri="{FF2B5EF4-FFF2-40B4-BE49-F238E27FC236}">
                  <a16:creationId xmlns:a16="http://schemas.microsoft.com/office/drawing/2014/main" id="{342AEBE4-5710-4ADE-BAEA-BBA34801C269}"/>
                </a:ext>
              </a:extLst>
            </p:cNvPr>
            <p:cNvSpPr>
              <a:spLocks noChangeArrowheads="1"/>
            </p:cNvSpPr>
            <p:nvPr/>
          </p:nvSpPr>
          <p:spPr bwMode="auto">
            <a:xfrm flipH="1">
              <a:off x="8463696" y="4851992"/>
              <a:ext cx="3713297" cy="1645"/>
            </a:xfrm>
            <a:prstGeom prst="rect">
              <a:avLst/>
            </a:prstGeom>
            <a:solidFill>
              <a:srgbClr val="249A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9" name="Rectangle 575">
              <a:extLst>
                <a:ext uri="{FF2B5EF4-FFF2-40B4-BE49-F238E27FC236}">
                  <a16:creationId xmlns:a16="http://schemas.microsoft.com/office/drawing/2014/main" id="{E7AF68E7-AB8F-4AFA-819B-6EAE10646AEC}"/>
                </a:ext>
              </a:extLst>
            </p:cNvPr>
            <p:cNvSpPr>
              <a:spLocks noChangeArrowheads="1"/>
            </p:cNvSpPr>
            <p:nvPr/>
          </p:nvSpPr>
          <p:spPr bwMode="auto">
            <a:xfrm flipH="1">
              <a:off x="8463696" y="4851992"/>
              <a:ext cx="3713297"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0" name="Rectangle 576">
              <a:extLst>
                <a:ext uri="{FF2B5EF4-FFF2-40B4-BE49-F238E27FC236}">
                  <a16:creationId xmlns:a16="http://schemas.microsoft.com/office/drawing/2014/main" id="{DE9AA197-DBA2-4B50-912F-467053D00E6C}"/>
                </a:ext>
              </a:extLst>
            </p:cNvPr>
            <p:cNvSpPr>
              <a:spLocks noChangeArrowheads="1"/>
            </p:cNvSpPr>
            <p:nvPr/>
          </p:nvSpPr>
          <p:spPr bwMode="auto">
            <a:xfrm flipH="1">
              <a:off x="9281016" y="942999"/>
              <a:ext cx="2065501" cy="42921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1" name="Oval 577">
              <a:extLst>
                <a:ext uri="{FF2B5EF4-FFF2-40B4-BE49-F238E27FC236}">
                  <a16:creationId xmlns:a16="http://schemas.microsoft.com/office/drawing/2014/main" id="{2487E036-EE65-4EE5-9404-117ED178AFFD}"/>
                </a:ext>
              </a:extLst>
            </p:cNvPr>
            <p:cNvSpPr>
              <a:spLocks noChangeArrowheads="1"/>
            </p:cNvSpPr>
            <p:nvPr/>
          </p:nvSpPr>
          <p:spPr bwMode="auto">
            <a:xfrm flipH="1">
              <a:off x="9897706" y="500627"/>
              <a:ext cx="832121" cy="8321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2" name="Oval 578">
              <a:extLst>
                <a:ext uri="{FF2B5EF4-FFF2-40B4-BE49-F238E27FC236}">
                  <a16:creationId xmlns:a16="http://schemas.microsoft.com/office/drawing/2014/main" id="{B09EE77F-7193-4622-B188-653639C2D0D3}"/>
                </a:ext>
              </a:extLst>
            </p:cNvPr>
            <p:cNvSpPr>
              <a:spLocks noChangeArrowheads="1"/>
            </p:cNvSpPr>
            <p:nvPr/>
          </p:nvSpPr>
          <p:spPr bwMode="auto">
            <a:xfrm flipH="1">
              <a:off x="9970064" y="571341"/>
              <a:ext cx="687404" cy="689048"/>
            </a:xfrm>
            <a:prstGeom prst="ellipse">
              <a:avLst/>
            </a:prstGeom>
            <a:solidFill>
              <a:srgbClr val="F7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3" name="Freeform 579">
              <a:extLst>
                <a:ext uri="{FF2B5EF4-FFF2-40B4-BE49-F238E27FC236}">
                  <a16:creationId xmlns:a16="http://schemas.microsoft.com/office/drawing/2014/main" id="{07193709-9FE7-421C-ADC1-0FC62832D5E3}"/>
                </a:ext>
              </a:extLst>
            </p:cNvPr>
            <p:cNvSpPr>
              <a:spLocks/>
            </p:cNvSpPr>
            <p:nvPr/>
          </p:nvSpPr>
          <p:spPr bwMode="auto">
            <a:xfrm flipH="1">
              <a:off x="10113136" y="714413"/>
              <a:ext cx="407838" cy="409482"/>
            </a:xfrm>
            <a:custGeom>
              <a:avLst/>
              <a:gdLst>
                <a:gd name="T0" fmla="*/ 248 w 248"/>
                <a:gd name="T1" fmla="*/ 79 h 249"/>
                <a:gd name="T2" fmla="*/ 170 w 248"/>
                <a:gd name="T3" fmla="*/ 79 h 249"/>
                <a:gd name="T4" fmla="*/ 170 w 248"/>
                <a:gd name="T5" fmla="*/ 0 h 249"/>
                <a:gd name="T6" fmla="*/ 83 w 248"/>
                <a:gd name="T7" fmla="*/ 0 h 249"/>
                <a:gd name="T8" fmla="*/ 83 w 248"/>
                <a:gd name="T9" fmla="*/ 79 h 249"/>
                <a:gd name="T10" fmla="*/ 0 w 248"/>
                <a:gd name="T11" fmla="*/ 79 h 249"/>
                <a:gd name="T12" fmla="*/ 0 w 248"/>
                <a:gd name="T13" fmla="*/ 166 h 249"/>
                <a:gd name="T14" fmla="*/ 83 w 248"/>
                <a:gd name="T15" fmla="*/ 166 h 249"/>
                <a:gd name="T16" fmla="*/ 83 w 248"/>
                <a:gd name="T17" fmla="*/ 249 h 249"/>
                <a:gd name="T18" fmla="*/ 170 w 248"/>
                <a:gd name="T19" fmla="*/ 249 h 249"/>
                <a:gd name="T20" fmla="*/ 170 w 248"/>
                <a:gd name="T21" fmla="*/ 166 h 249"/>
                <a:gd name="T22" fmla="*/ 248 w 248"/>
                <a:gd name="T23" fmla="*/ 166 h 249"/>
                <a:gd name="T24" fmla="*/ 248 w 248"/>
                <a:gd name="T25" fmla="*/ 7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249">
                  <a:moveTo>
                    <a:pt x="248" y="79"/>
                  </a:moveTo>
                  <a:lnTo>
                    <a:pt x="170" y="79"/>
                  </a:lnTo>
                  <a:lnTo>
                    <a:pt x="170" y="0"/>
                  </a:lnTo>
                  <a:lnTo>
                    <a:pt x="83" y="0"/>
                  </a:lnTo>
                  <a:lnTo>
                    <a:pt x="83" y="79"/>
                  </a:lnTo>
                  <a:lnTo>
                    <a:pt x="0" y="79"/>
                  </a:lnTo>
                  <a:lnTo>
                    <a:pt x="0" y="166"/>
                  </a:lnTo>
                  <a:lnTo>
                    <a:pt x="83" y="166"/>
                  </a:lnTo>
                  <a:lnTo>
                    <a:pt x="83" y="249"/>
                  </a:lnTo>
                  <a:lnTo>
                    <a:pt x="170" y="249"/>
                  </a:lnTo>
                  <a:lnTo>
                    <a:pt x="170" y="166"/>
                  </a:lnTo>
                  <a:lnTo>
                    <a:pt x="248" y="166"/>
                  </a:lnTo>
                  <a:lnTo>
                    <a:pt x="248"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nvGrpSpPr>
            <p:cNvPr id="24" name="Group 23">
              <a:extLst>
                <a:ext uri="{FF2B5EF4-FFF2-40B4-BE49-F238E27FC236}">
                  <a16:creationId xmlns:a16="http://schemas.microsoft.com/office/drawing/2014/main" id="{6E2B8CF2-28D0-4AB4-A9FC-7BEF3DD4ED70}"/>
                </a:ext>
              </a:extLst>
            </p:cNvPr>
            <p:cNvGrpSpPr/>
            <p:nvPr/>
          </p:nvGrpSpPr>
          <p:grpSpPr>
            <a:xfrm flipH="1">
              <a:off x="9489868" y="1500487"/>
              <a:ext cx="1647796" cy="325612"/>
              <a:chOff x="9489868" y="1500487"/>
              <a:chExt cx="1647796" cy="325612"/>
            </a:xfrm>
          </p:grpSpPr>
          <p:sp>
            <p:nvSpPr>
              <p:cNvPr id="153" name="Freeform 580">
                <a:extLst>
                  <a:ext uri="{FF2B5EF4-FFF2-40B4-BE49-F238E27FC236}">
                    <a16:creationId xmlns:a16="http://schemas.microsoft.com/office/drawing/2014/main" id="{529115D2-2648-44DE-8088-B18E06A0EA65}"/>
                  </a:ext>
                </a:extLst>
              </p:cNvPr>
              <p:cNvSpPr>
                <a:spLocks/>
              </p:cNvSpPr>
              <p:nvPr/>
            </p:nvSpPr>
            <p:spPr bwMode="auto">
              <a:xfrm flipH="1">
                <a:off x="10950190" y="1500487"/>
                <a:ext cx="187474" cy="325612"/>
              </a:xfrm>
              <a:custGeom>
                <a:avLst/>
                <a:gdLst>
                  <a:gd name="T0" fmla="*/ 0 w 114"/>
                  <a:gd name="T1" fmla="*/ 198 h 198"/>
                  <a:gd name="T2" fmla="*/ 0 w 114"/>
                  <a:gd name="T3" fmla="*/ 0 h 198"/>
                  <a:gd name="T4" fmla="*/ 39 w 114"/>
                  <a:gd name="T5" fmla="*/ 0 h 198"/>
                  <a:gd name="T6" fmla="*/ 39 w 114"/>
                  <a:gd name="T7" fmla="*/ 83 h 198"/>
                  <a:gd name="T8" fmla="*/ 71 w 114"/>
                  <a:gd name="T9" fmla="*/ 83 h 198"/>
                  <a:gd name="T10" fmla="*/ 71 w 114"/>
                  <a:gd name="T11" fmla="*/ 0 h 198"/>
                  <a:gd name="T12" fmla="*/ 114 w 114"/>
                  <a:gd name="T13" fmla="*/ 0 h 198"/>
                  <a:gd name="T14" fmla="*/ 114 w 114"/>
                  <a:gd name="T15" fmla="*/ 198 h 198"/>
                  <a:gd name="T16" fmla="*/ 71 w 114"/>
                  <a:gd name="T17" fmla="*/ 198 h 198"/>
                  <a:gd name="T18" fmla="*/ 71 w 114"/>
                  <a:gd name="T19" fmla="*/ 111 h 198"/>
                  <a:gd name="T20" fmla="*/ 39 w 114"/>
                  <a:gd name="T21" fmla="*/ 111 h 198"/>
                  <a:gd name="T22" fmla="*/ 39 w 114"/>
                  <a:gd name="T23" fmla="*/ 198 h 198"/>
                  <a:gd name="T24" fmla="*/ 0 w 114"/>
                  <a:gd name="T25"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8">
                    <a:moveTo>
                      <a:pt x="0" y="198"/>
                    </a:moveTo>
                    <a:lnTo>
                      <a:pt x="0" y="0"/>
                    </a:lnTo>
                    <a:lnTo>
                      <a:pt x="39" y="0"/>
                    </a:lnTo>
                    <a:lnTo>
                      <a:pt x="39" y="83"/>
                    </a:lnTo>
                    <a:lnTo>
                      <a:pt x="71" y="83"/>
                    </a:lnTo>
                    <a:lnTo>
                      <a:pt x="71" y="0"/>
                    </a:lnTo>
                    <a:lnTo>
                      <a:pt x="114" y="0"/>
                    </a:lnTo>
                    <a:lnTo>
                      <a:pt x="114" y="198"/>
                    </a:lnTo>
                    <a:lnTo>
                      <a:pt x="71" y="198"/>
                    </a:lnTo>
                    <a:lnTo>
                      <a:pt x="71" y="111"/>
                    </a:lnTo>
                    <a:lnTo>
                      <a:pt x="39" y="111"/>
                    </a:lnTo>
                    <a:lnTo>
                      <a:pt x="39" y="198"/>
                    </a:lnTo>
                    <a:lnTo>
                      <a:pt x="0" y="19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4" name="Freeform 581">
                <a:extLst>
                  <a:ext uri="{FF2B5EF4-FFF2-40B4-BE49-F238E27FC236}">
                    <a16:creationId xmlns:a16="http://schemas.microsoft.com/office/drawing/2014/main" id="{CA9B5A81-E2CF-4B49-A686-4A2597EC355C}"/>
                  </a:ext>
                </a:extLst>
              </p:cNvPr>
              <p:cNvSpPr>
                <a:spLocks noEditPoints="1"/>
              </p:cNvSpPr>
              <p:nvPr/>
            </p:nvSpPr>
            <p:spPr bwMode="auto">
              <a:xfrm flipH="1">
                <a:off x="10703514" y="1500487"/>
                <a:ext cx="187474" cy="325612"/>
              </a:xfrm>
              <a:custGeom>
                <a:avLst/>
                <a:gdLst>
                  <a:gd name="T0" fmla="*/ 15 w 29"/>
                  <a:gd name="T1" fmla="*/ 50 h 50"/>
                  <a:gd name="T2" fmla="*/ 8 w 29"/>
                  <a:gd name="T3" fmla="*/ 49 h 50"/>
                  <a:gd name="T4" fmla="*/ 3 w 29"/>
                  <a:gd name="T5" fmla="*/ 46 h 50"/>
                  <a:gd name="T6" fmla="*/ 1 w 29"/>
                  <a:gd name="T7" fmla="*/ 41 h 50"/>
                  <a:gd name="T8" fmla="*/ 0 w 29"/>
                  <a:gd name="T9" fmla="*/ 34 h 50"/>
                  <a:gd name="T10" fmla="*/ 0 w 29"/>
                  <a:gd name="T11" fmla="*/ 16 h 50"/>
                  <a:gd name="T12" fmla="*/ 1 w 29"/>
                  <a:gd name="T13" fmla="*/ 9 h 50"/>
                  <a:gd name="T14" fmla="*/ 3 w 29"/>
                  <a:gd name="T15" fmla="*/ 4 h 50"/>
                  <a:gd name="T16" fmla="*/ 8 w 29"/>
                  <a:gd name="T17" fmla="*/ 1 h 50"/>
                  <a:gd name="T18" fmla="*/ 15 w 29"/>
                  <a:gd name="T19" fmla="*/ 0 h 50"/>
                  <a:gd name="T20" fmla="*/ 26 w 29"/>
                  <a:gd name="T21" fmla="*/ 4 h 50"/>
                  <a:gd name="T22" fmla="*/ 29 w 29"/>
                  <a:gd name="T23" fmla="*/ 16 h 50"/>
                  <a:gd name="T24" fmla="*/ 29 w 29"/>
                  <a:gd name="T25" fmla="*/ 34 h 50"/>
                  <a:gd name="T26" fmla="*/ 26 w 29"/>
                  <a:gd name="T27" fmla="*/ 46 h 50"/>
                  <a:gd name="T28" fmla="*/ 15 w 29"/>
                  <a:gd name="T29" fmla="*/ 50 h 50"/>
                  <a:gd name="T30" fmla="*/ 13 w 29"/>
                  <a:gd name="T31" fmla="*/ 43 h 50"/>
                  <a:gd name="T32" fmla="*/ 15 w 29"/>
                  <a:gd name="T33" fmla="*/ 43 h 50"/>
                  <a:gd name="T34" fmla="*/ 17 w 29"/>
                  <a:gd name="T35" fmla="*/ 43 h 50"/>
                  <a:gd name="T36" fmla="*/ 18 w 29"/>
                  <a:gd name="T37" fmla="*/ 42 h 50"/>
                  <a:gd name="T38" fmla="*/ 19 w 29"/>
                  <a:gd name="T39" fmla="*/ 40 h 50"/>
                  <a:gd name="T40" fmla="*/ 19 w 29"/>
                  <a:gd name="T41" fmla="*/ 38 h 50"/>
                  <a:gd name="T42" fmla="*/ 19 w 29"/>
                  <a:gd name="T43" fmla="*/ 36 h 50"/>
                  <a:gd name="T44" fmla="*/ 19 w 29"/>
                  <a:gd name="T45" fmla="*/ 13 h 50"/>
                  <a:gd name="T46" fmla="*/ 19 w 29"/>
                  <a:gd name="T47" fmla="*/ 11 h 50"/>
                  <a:gd name="T48" fmla="*/ 19 w 29"/>
                  <a:gd name="T49" fmla="*/ 10 h 50"/>
                  <a:gd name="T50" fmla="*/ 18 w 29"/>
                  <a:gd name="T51" fmla="*/ 8 h 50"/>
                  <a:gd name="T52" fmla="*/ 17 w 29"/>
                  <a:gd name="T53" fmla="*/ 7 h 50"/>
                  <a:gd name="T54" fmla="*/ 15 w 29"/>
                  <a:gd name="T55" fmla="*/ 7 h 50"/>
                  <a:gd name="T56" fmla="*/ 13 w 29"/>
                  <a:gd name="T57" fmla="*/ 7 h 50"/>
                  <a:gd name="T58" fmla="*/ 12 w 29"/>
                  <a:gd name="T59" fmla="*/ 8 h 50"/>
                  <a:gd name="T60" fmla="*/ 11 w 29"/>
                  <a:gd name="T61" fmla="*/ 10 h 50"/>
                  <a:gd name="T62" fmla="*/ 11 w 29"/>
                  <a:gd name="T63" fmla="*/ 11 h 50"/>
                  <a:gd name="T64" fmla="*/ 11 w 29"/>
                  <a:gd name="T65" fmla="*/ 13 h 50"/>
                  <a:gd name="T66" fmla="*/ 11 w 29"/>
                  <a:gd name="T67" fmla="*/ 36 h 50"/>
                  <a:gd name="T68" fmla="*/ 11 w 29"/>
                  <a:gd name="T69" fmla="*/ 38 h 50"/>
                  <a:gd name="T70" fmla="*/ 11 w 29"/>
                  <a:gd name="T71" fmla="*/ 40 h 50"/>
                  <a:gd name="T72" fmla="*/ 12 w 29"/>
                  <a:gd name="T73" fmla="*/ 42 h 50"/>
                  <a:gd name="T74" fmla="*/ 13 w 29"/>
                  <a:gd name="T7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50">
                    <a:moveTo>
                      <a:pt x="15" y="50"/>
                    </a:moveTo>
                    <a:cubicBezTo>
                      <a:pt x="12" y="50"/>
                      <a:pt x="10" y="50"/>
                      <a:pt x="8" y="49"/>
                    </a:cubicBezTo>
                    <a:cubicBezTo>
                      <a:pt x="6" y="48"/>
                      <a:pt x="5" y="47"/>
                      <a:pt x="3" y="46"/>
                    </a:cubicBezTo>
                    <a:cubicBezTo>
                      <a:pt x="2" y="45"/>
                      <a:pt x="2" y="43"/>
                      <a:pt x="1" y="41"/>
                    </a:cubicBezTo>
                    <a:cubicBezTo>
                      <a:pt x="1" y="39"/>
                      <a:pt x="0" y="37"/>
                      <a:pt x="0" y="34"/>
                    </a:cubicBezTo>
                    <a:cubicBezTo>
                      <a:pt x="0" y="16"/>
                      <a:pt x="0" y="16"/>
                      <a:pt x="0" y="16"/>
                    </a:cubicBezTo>
                    <a:cubicBezTo>
                      <a:pt x="0" y="13"/>
                      <a:pt x="1" y="11"/>
                      <a:pt x="1" y="9"/>
                    </a:cubicBezTo>
                    <a:cubicBezTo>
                      <a:pt x="2" y="7"/>
                      <a:pt x="2" y="5"/>
                      <a:pt x="3" y="4"/>
                    </a:cubicBezTo>
                    <a:cubicBezTo>
                      <a:pt x="5" y="3"/>
                      <a:pt x="6" y="1"/>
                      <a:pt x="8" y="1"/>
                    </a:cubicBezTo>
                    <a:cubicBezTo>
                      <a:pt x="10" y="0"/>
                      <a:pt x="12" y="0"/>
                      <a:pt x="15" y="0"/>
                    </a:cubicBezTo>
                    <a:cubicBezTo>
                      <a:pt x="20" y="0"/>
                      <a:pt x="24" y="1"/>
                      <a:pt x="26" y="4"/>
                    </a:cubicBezTo>
                    <a:cubicBezTo>
                      <a:pt x="28" y="6"/>
                      <a:pt x="29" y="10"/>
                      <a:pt x="29" y="16"/>
                    </a:cubicBezTo>
                    <a:cubicBezTo>
                      <a:pt x="29" y="34"/>
                      <a:pt x="29" y="34"/>
                      <a:pt x="29" y="34"/>
                    </a:cubicBezTo>
                    <a:cubicBezTo>
                      <a:pt x="29" y="39"/>
                      <a:pt x="28" y="43"/>
                      <a:pt x="26" y="46"/>
                    </a:cubicBezTo>
                    <a:cubicBezTo>
                      <a:pt x="24" y="49"/>
                      <a:pt x="20" y="50"/>
                      <a:pt x="15" y="50"/>
                    </a:cubicBezTo>
                    <a:close/>
                    <a:moveTo>
                      <a:pt x="13" y="43"/>
                    </a:moveTo>
                    <a:cubicBezTo>
                      <a:pt x="13" y="43"/>
                      <a:pt x="14" y="43"/>
                      <a:pt x="15" y="43"/>
                    </a:cubicBezTo>
                    <a:cubicBezTo>
                      <a:pt x="16" y="43"/>
                      <a:pt x="16" y="43"/>
                      <a:pt x="17" y="43"/>
                    </a:cubicBezTo>
                    <a:cubicBezTo>
                      <a:pt x="17" y="42"/>
                      <a:pt x="18" y="42"/>
                      <a:pt x="18" y="42"/>
                    </a:cubicBezTo>
                    <a:cubicBezTo>
                      <a:pt x="18" y="41"/>
                      <a:pt x="19" y="41"/>
                      <a:pt x="19" y="40"/>
                    </a:cubicBezTo>
                    <a:cubicBezTo>
                      <a:pt x="19" y="40"/>
                      <a:pt x="19" y="39"/>
                      <a:pt x="19" y="38"/>
                    </a:cubicBezTo>
                    <a:cubicBezTo>
                      <a:pt x="19" y="38"/>
                      <a:pt x="19" y="37"/>
                      <a:pt x="19" y="36"/>
                    </a:cubicBezTo>
                    <a:cubicBezTo>
                      <a:pt x="19" y="13"/>
                      <a:pt x="19" y="13"/>
                      <a:pt x="19" y="13"/>
                    </a:cubicBezTo>
                    <a:cubicBezTo>
                      <a:pt x="19" y="13"/>
                      <a:pt x="19" y="12"/>
                      <a:pt x="19" y="11"/>
                    </a:cubicBezTo>
                    <a:cubicBezTo>
                      <a:pt x="19" y="11"/>
                      <a:pt x="19" y="10"/>
                      <a:pt x="19" y="10"/>
                    </a:cubicBezTo>
                    <a:cubicBezTo>
                      <a:pt x="19" y="9"/>
                      <a:pt x="18" y="9"/>
                      <a:pt x="18" y="8"/>
                    </a:cubicBezTo>
                    <a:cubicBezTo>
                      <a:pt x="18" y="8"/>
                      <a:pt x="17" y="7"/>
                      <a:pt x="17" y="7"/>
                    </a:cubicBezTo>
                    <a:cubicBezTo>
                      <a:pt x="16" y="7"/>
                      <a:pt x="16" y="7"/>
                      <a:pt x="15" y="7"/>
                    </a:cubicBezTo>
                    <a:cubicBezTo>
                      <a:pt x="14" y="7"/>
                      <a:pt x="13" y="7"/>
                      <a:pt x="13" y="7"/>
                    </a:cubicBezTo>
                    <a:cubicBezTo>
                      <a:pt x="12" y="7"/>
                      <a:pt x="12" y="8"/>
                      <a:pt x="12" y="8"/>
                    </a:cubicBezTo>
                    <a:cubicBezTo>
                      <a:pt x="11" y="9"/>
                      <a:pt x="11" y="9"/>
                      <a:pt x="11" y="10"/>
                    </a:cubicBezTo>
                    <a:cubicBezTo>
                      <a:pt x="11" y="10"/>
                      <a:pt x="11" y="11"/>
                      <a:pt x="11" y="11"/>
                    </a:cubicBezTo>
                    <a:cubicBezTo>
                      <a:pt x="11" y="12"/>
                      <a:pt x="11" y="13"/>
                      <a:pt x="11" y="13"/>
                    </a:cubicBezTo>
                    <a:cubicBezTo>
                      <a:pt x="11" y="36"/>
                      <a:pt x="11" y="36"/>
                      <a:pt x="11" y="36"/>
                    </a:cubicBezTo>
                    <a:cubicBezTo>
                      <a:pt x="11" y="37"/>
                      <a:pt x="11" y="38"/>
                      <a:pt x="11" y="38"/>
                    </a:cubicBezTo>
                    <a:cubicBezTo>
                      <a:pt x="11" y="39"/>
                      <a:pt x="11" y="40"/>
                      <a:pt x="11" y="40"/>
                    </a:cubicBezTo>
                    <a:cubicBezTo>
                      <a:pt x="11" y="41"/>
                      <a:pt x="11" y="41"/>
                      <a:pt x="12" y="42"/>
                    </a:cubicBezTo>
                    <a:cubicBezTo>
                      <a:pt x="12" y="42"/>
                      <a:pt x="12" y="42"/>
                      <a:pt x="13" y="43"/>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5" name="Freeform 582">
                <a:extLst>
                  <a:ext uri="{FF2B5EF4-FFF2-40B4-BE49-F238E27FC236}">
                    <a16:creationId xmlns:a16="http://schemas.microsoft.com/office/drawing/2014/main" id="{CC8AD599-B3E1-4581-8413-0E2E85DF70A9}"/>
                  </a:ext>
                </a:extLst>
              </p:cNvPr>
              <p:cNvSpPr>
                <a:spLocks/>
              </p:cNvSpPr>
              <p:nvPr/>
            </p:nvSpPr>
            <p:spPr bwMode="auto">
              <a:xfrm flipH="1">
                <a:off x="10476572" y="1500487"/>
                <a:ext cx="167740" cy="325612"/>
              </a:xfrm>
              <a:custGeom>
                <a:avLst/>
                <a:gdLst>
                  <a:gd name="T0" fmla="*/ 14 w 26"/>
                  <a:gd name="T1" fmla="*/ 50 h 50"/>
                  <a:gd name="T2" fmla="*/ 4 w 26"/>
                  <a:gd name="T3" fmla="*/ 47 h 50"/>
                  <a:gd name="T4" fmla="*/ 0 w 26"/>
                  <a:gd name="T5" fmla="*/ 35 h 50"/>
                  <a:gd name="T6" fmla="*/ 9 w 26"/>
                  <a:gd name="T7" fmla="*/ 33 h 50"/>
                  <a:gd name="T8" fmla="*/ 10 w 26"/>
                  <a:gd name="T9" fmla="*/ 40 h 50"/>
                  <a:gd name="T10" fmla="*/ 13 w 26"/>
                  <a:gd name="T11" fmla="*/ 43 h 50"/>
                  <a:gd name="T12" fmla="*/ 16 w 26"/>
                  <a:gd name="T13" fmla="*/ 42 h 50"/>
                  <a:gd name="T14" fmla="*/ 17 w 26"/>
                  <a:gd name="T15" fmla="*/ 39 h 50"/>
                  <a:gd name="T16" fmla="*/ 15 w 26"/>
                  <a:gd name="T17" fmla="*/ 34 h 50"/>
                  <a:gd name="T18" fmla="*/ 11 w 26"/>
                  <a:gd name="T19" fmla="*/ 29 h 50"/>
                  <a:gd name="T20" fmla="*/ 6 w 26"/>
                  <a:gd name="T21" fmla="*/ 25 h 50"/>
                  <a:gd name="T22" fmla="*/ 3 w 26"/>
                  <a:gd name="T23" fmla="*/ 21 h 50"/>
                  <a:gd name="T24" fmla="*/ 1 w 26"/>
                  <a:gd name="T25" fmla="*/ 18 h 50"/>
                  <a:gd name="T26" fmla="*/ 0 w 26"/>
                  <a:gd name="T27" fmla="*/ 12 h 50"/>
                  <a:gd name="T28" fmla="*/ 3 w 26"/>
                  <a:gd name="T29" fmla="*/ 3 h 50"/>
                  <a:gd name="T30" fmla="*/ 13 w 26"/>
                  <a:gd name="T31" fmla="*/ 0 h 50"/>
                  <a:gd name="T32" fmla="*/ 17 w 26"/>
                  <a:gd name="T33" fmla="*/ 0 h 50"/>
                  <a:gd name="T34" fmla="*/ 20 w 26"/>
                  <a:gd name="T35" fmla="*/ 1 h 50"/>
                  <a:gd name="T36" fmla="*/ 22 w 26"/>
                  <a:gd name="T37" fmla="*/ 3 h 50"/>
                  <a:gd name="T38" fmla="*/ 24 w 26"/>
                  <a:gd name="T39" fmla="*/ 5 h 50"/>
                  <a:gd name="T40" fmla="*/ 25 w 26"/>
                  <a:gd name="T41" fmla="*/ 8 h 50"/>
                  <a:gd name="T42" fmla="*/ 25 w 26"/>
                  <a:gd name="T43" fmla="*/ 11 h 50"/>
                  <a:gd name="T44" fmla="*/ 25 w 26"/>
                  <a:gd name="T45" fmla="*/ 13 h 50"/>
                  <a:gd name="T46" fmla="*/ 17 w 26"/>
                  <a:gd name="T47" fmla="*/ 15 h 50"/>
                  <a:gd name="T48" fmla="*/ 17 w 26"/>
                  <a:gd name="T49" fmla="*/ 12 h 50"/>
                  <a:gd name="T50" fmla="*/ 16 w 26"/>
                  <a:gd name="T51" fmla="*/ 10 h 50"/>
                  <a:gd name="T52" fmla="*/ 16 w 26"/>
                  <a:gd name="T53" fmla="*/ 8 h 50"/>
                  <a:gd name="T54" fmla="*/ 15 w 26"/>
                  <a:gd name="T55" fmla="*/ 7 h 50"/>
                  <a:gd name="T56" fmla="*/ 13 w 26"/>
                  <a:gd name="T57" fmla="*/ 7 h 50"/>
                  <a:gd name="T58" fmla="*/ 10 w 26"/>
                  <a:gd name="T59" fmla="*/ 8 h 50"/>
                  <a:gd name="T60" fmla="*/ 9 w 26"/>
                  <a:gd name="T61" fmla="*/ 11 h 50"/>
                  <a:gd name="T62" fmla="*/ 10 w 26"/>
                  <a:gd name="T63" fmla="*/ 14 h 50"/>
                  <a:gd name="T64" fmla="*/ 11 w 26"/>
                  <a:gd name="T65" fmla="*/ 16 h 50"/>
                  <a:gd name="T66" fmla="*/ 12 w 26"/>
                  <a:gd name="T67" fmla="*/ 17 h 50"/>
                  <a:gd name="T68" fmla="*/ 14 w 26"/>
                  <a:gd name="T69" fmla="*/ 19 h 50"/>
                  <a:gd name="T70" fmla="*/ 19 w 26"/>
                  <a:gd name="T71" fmla="*/ 23 h 50"/>
                  <a:gd name="T72" fmla="*/ 22 w 26"/>
                  <a:gd name="T73" fmla="*/ 26 h 50"/>
                  <a:gd name="T74" fmla="*/ 24 w 26"/>
                  <a:gd name="T75" fmla="*/ 30 h 50"/>
                  <a:gd name="T76" fmla="*/ 26 w 26"/>
                  <a:gd name="T77" fmla="*/ 33 h 50"/>
                  <a:gd name="T78" fmla="*/ 26 w 26"/>
                  <a:gd name="T79" fmla="*/ 38 h 50"/>
                  <a:gd name="T80" fmla="*/ 23 w 26"/>
                  <a:gd name="T81" fmla="*/ 47 h 50"/>
                  <a:gd name="T82" fmla="*/ 14 w 26"/>
                  <a:gd name="T8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0">
                    <a:moveTo>
                      <a:pt x="14" y="50"/>
                    </a:moveTo>
                    <a:cubicBezTo>
                      <a:pt x="9" y="50"/>
                      <a:pt x="6" y="49"/>
                      <a:pt x="4" y="47"/>
                    </a:cubicBezTo>
                    <a:cubicBezTo>
                      <a:pt x="1" y="44"/>
                      <a:pt x="0" y="40"/>
                      <a:pt x="0" y="35"/>
                    </a:cubicBezTo>
                    <a:cubicBezTo>
                      <a:pt x="9" y="33"/>
                      <a:pt x="9" y="33"/>
                      <a:pt x="9" y="33"/>
                    </a:cubicBezTo>
                    <a:cubicBezTo>
                      <a:pt x="9" y="36"/>
                      <a:pt x="9" y="39"/>
                      <a:pt x="10" y="40"/>
                    </a:cubicBezTo>
                    <a:cubicBezTo>
                      <a:pt x="11" y="42"/>
                      <a:pt x="12" y="43"/>
                      <a:pt x="13" y="43"/>
                    </a:cubicBezTo>
                    <a:cubicBezTo>
                      <a:pt x="15" y="43"/>
                      <a:pt x="15" y="42"/>
                      <a:pt x="16" y="42"/>
                    </a:cubicBezTo>
                    <a:cubicBezTo>
                      <a:pt x="16" y="41"/>
                      <a:pt x="17" y="40"/>
                      <a:pt x="17" y="39"/>
                    </a:cubicBezTo>
                    <a:cubicBezTo>
                      <a:pt x="17" y="37"/>
                      <a:pt x="16" y="35"/>
                      <a:pt x="15" y="34"/>
                    </a:cubicBezTo>
                    <a:cubicBezTo>
                      <a:pt x="15" y="32"/>
                      <a:pt x="13" y="31"/>
                      <a:pt x="11" y="29"/>
                    </a:cubicBezTo>
                    <a:cubicBezTo>
                      <a:pt x="6" y="25"/>
                      <a:pt x="6" y="25"/>
                      <a:pt x="6" y="25"/>
                    </a:cubicBezTo>
                    <a:cubicBezTo>
                      <a:pt x="5" y="24"/>
                      <a:pt x="4" y="22"/>
                      <a:pt x="3" y="21"/>
                    </a:cubicBezTo>
                    <a:cubicBezTo>
                      <a:pt x="2" y="20"/>
                      <a:pt x="1" y="19"/>
                      <a:pt x="1" y="18"/>
                    </a:cubicBezTo>
                    <a:cubicBezTo>
                      <a:pt x="0" y="16"/>
                      <a:pt x="0" y="14"/>
                      <a:pt x="0" y="12"/>
                    </a:cubicBezTo>
                    <a:cubicBezTo>
                      <a:pt x="0" y="8"/>
                      <a:pt x="1" y="5"/>
                      <a:pt x="3" y="3"/>
                    </a:cubicBezTo>
                    <a:cubicBezTo>
                      <a:pt x="6" y="1"/>
                      <a:pt x="9" y="0"/>
                      <a:pt x="13" y="0"/>
                    </a:cubicBezTo>
                    <a:cubicBezTo>
                      <a:pt x="15" y="0"/>
                      <a:pt x="16" y="0"/>
                      <a:pt x="17" y="0"/>
                    </a:cubicBezTo>
                    <a:cubicBezTo>
                      <a:pt x="18" y="0"/>
                      <a:pt x="19" y="1"/>
                      <a:pt x="20" y="1"/>
                    </a:cubicBezTo>
                    <a:cubicBezTo>
                      <a:pt x="21" y="2"/>
                      <a:pt x="21" y="2"/>
                      <a:pt x="22" y="3"/>
                    </a:cubicBezTo>
                    <a:cubicBezTo>
                      <a:pt x="23" y="4"/>
                      <a:pt x="23" y="4"/>
                      <a:pt x="24" y="5"/>
                    </a:cubicBezTo>
                    <a:cubicBezTo>
                      <a:pt x="24" y="6"/>
                      <a:pt x="24" y="7"/>
                      <a:pt x="25" y="8"/>
                    </a:cubicBezTo>
                    <a:cubicBezTo>
                      <a:pt x="25" y="9"/>
                      <a:pt x="25" y="10"/>
                      <a:pt x="25" y="11"/>
                    </a:cubicBezTo>
                    <a:cubicBezTo>
                      <a:pt x="25" y="11"/>
                      <a:pt x="25" y="12"/>
                      <a:pt x="25" y="13"/>
                    </a:cubicBezTo>
                    <a:cubicBezTo>
                      <a:pt x="17" y="15"/>
                      <a:pt x="17" y="15"/>
                      <a:pt x="17" y="15"/>
                    </a:cubicBezTo>
                    <a:cubicBezTo>
                      <a:pt x="17" y="14"/>
                      <a:pt x="17" y="13"/>
                      <a:pt x="17" y="12"/>
                    </a:cubicBezTo>
                    <a:cubicBezTo>
                      <a:pt x="17" y="12"/>
                      <a:pt x="17" y="11"/>
                      <a:pt x="16" y="10"/>
                    </a:cubicBezTo>
                    <a:cubicBezTo>
                      <a:pt x="16" y="9"/>
                      <a:pt x="16" y="9"/>
                      <a:pt x="16" y="8"/>
                    </a:cubicBezTo>
                    <a:cubicBezTo>
                      <a:pt x="15" y="8"/>
                      <a:pt x="15" y="8"/>
                      <a:pt x="15" y="7"/>
                    </a:cubicBezTo>
                    <a:cubicBezTo>
                      <a:pt x="14" y="7"/>
                      <a:pt x="14" y="7"/>
                      <a:pt x="13" y="7"/>
                    </a:cubicBezTo>
                    <a:cubicBezTo>
                      <a:pt x="12" y="7"/>
                      <a:pt x="11" y="8"/>
                      <a:pt x="10" y="8"/>
                    </a:cubicBezTo>
                    <a:cubicBezTo>
                      <a:pt x="10" y="9"/>
                      <a:pt x="9" y="10"/>
                      <a:pt x="9" y="11"/>
                    </a:cubicBezTo>
                    <a:cubicBezTo>
                      <a:pt x="9" y="12"/>
                      <a:pt x="10" y="13"/>
                      <a:pt x="10" y="14"/>
                    </a:cubicBezTo>
                    <a:cubicBezTo>
                      <a:pt x="10" y="14"/>
                      <a:pt x="10" y="15"/>
                      <a:pt x="11" y="16"/>
                    </a:cubicBezTo>
                    <a:cubicBezTo>
                      <a:pt x="11" y="16"/>
                      <a:pt x="12" y="17"/>
                      <a:pt x="12" y="17"/>
                    </a:cubicBezTo>
                    <a:cubicBezTo>
                      <a:pt x="12" y="18"/>
                      <a:pt x="13" y="18"/>
                      <a:pt x="14" y="19"/>
                    </a:cubicBezTo>
                    <a:cubicBezTo>
                      <a:pt x="19" y="23"/>
                      <a:pt x="19" y="23"/>
                      <a:pt x="19" y="23"/>
                    </a:cubicBezTo>
                    <a:cubicBezTo>
                      <a:pt x="20" y="24"/>
                      <a:pt x="21" y="25"/>
                      <a:pt x="22" y="26"/>
                    </a:cubicBezTo>
                    <a:cubicBezTo>
                      <a:pt x="23" y="27"/>
                      <a:pt x="23" y="28"/>
                      <a:pt x="24" y="30"/>
                    </a:cubicBezTo>
                    <a:cubicBezTo>
                      <a:pt x="25" y="31"/>
                      <a:pt x="25" y="32"/>
                      <a:pt x="26" y="33"/>
                    </a:cubicBezTo>
                    <a:cubicBezTo>
                      <a:pt x="26" y="35"/>
                      <a:pt x="26" y="36"/>
                      <a:pt x="26" y="38"/>
                    </a:cubicBezTo>
                    <a:cubicBezTo>
                      <a:pt x="26" y="42"/>
                      <a:pt x="25" y="45"/>
                      <a:pt x="23" y="47"/>
                    </a:cubicBezTo>
                    <a:cubicBezTo>
                      <a:pt x="21" y="49"/>
                      <a:pt x="18" y="50"/>
                      <a:pt x="14" y="5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6" name="Freeform 583">
                <a:extLst>
                  <a:ext uri="{FF2B5EF4-FFF2-40B4-BE49-F238E27FC236}">
                    <a16:creationId xmlns:a16="http://schemas.microsoft.com/office/drawing/2014/main" id="{173007BF-E3DB-4D00-81A9-A465BE8D2471}"/>
                  </a:ext>
                </a:extLst>
              </p:cNvPr>
              <p:cNvSpPr>
                <a:spLocks noEditPoints="1"/>
              </p:cNvSpPr>
              <p:nvPr/>
            </p:nvSpPr>
            <p:spPr bwMode="auto">
              <a:xfrm flipH="1">
                <a:off x="10236474" y="1500487"/>
                <a:ext cx="180896" cy="325612"/>
              </a:xfrm>
              <a:custGeom>
                <a:avLst/>
                <a:gdLst>
                  <a:gd name="T0" fmla="*/ 0 w 28"/>
                  <a:gd name="T1" fmla="*/ 50 h 50"/>
                  <a:gd name="T2" fmla="*/ 0 w 28"/>
                  <a:gd name="T3" fmla="*/ 0 h 50"/>
                  <a:gd name="T4" fmla="*/ 15 w 28"/>
                  <a:gd name="T5" fmla="*/ 0 h 50"/>
                  <a:gd name="T6" fmla="*/ 28 w 28"/>
                  <a:gd name="T7" fmla="*/ 14 h 50"/>
                  <a:gd name="T8" fmla="*/ 27 w 28"/>
                  <a:gd name="T9" fmla="*/ 21 h 50"/>
                  <a:gd name="T10" fmla="*/ 24 w 28"/>
                  <a:gd name="T11" fmla="*/ 25 h 50"/>
                  <a:gd name="T12" fmla="*/ 20 w 28"/>
                  <a:gd name="T13" fmla="*/ 27 h 50"/>
                  <a:gd name="T14" fmla="*/ 14 w 28"/>
                  <a:gd name="T15" fmla="*/ 28 h 50"/>
                  <a:gd name="T16" fmla="*/ 10 w 28"/>
                  <a:gd name="T17" fmla="*/ 28 h 50"/>
                  <a:gd name="T18" fmla="*/ 10 w 28"/>
                  <a:gd name="T19" fmla="*/ 50 h 50"/>
                  <a:gd name="T20" fmla="*/ 0 w 28"/>
                  <a:gd name="T21" fmla="*/ 50 h 50"/>
                  <a:gd name="T22" fmla="*/ 10 w 28"/>
                  <a:gd name="T23" fmla="*/ 21 h 50"/>
                  <a:gd name="T24" fmla="*/ 13 w 28"/>
                  <a:gd name="T25" fmla="*/ 21 h 50"/>
                  <a:gd name="T26" fmla="*/ 17 w 28"/>
                  <a:gd name="T27" fmla="*/ 20 h 50"/>
                  <a:gd name="T28" fmla="*/ 18 w 28"/>
                  <a:gd name="T29" fmla="*/ 14 h 50"/>
                  <a:gd name="T30" fmla="*/ 18 w 28"/>
                  <a:gd name="T31" fmla="*/ 11 h 50"/>
                  <a:gd name="T32" fmla="*/ 18 w 28"/>
                  <a:gd name="T33" fmla="*/ 9 h 50"/>
                  <a:gd name="T34" fmla="*/ 16 w 28"/>
                  <a:gd name="T35" fmla="*/ 8 h 50"/>
                  <a:gd name="T36" fmla="*/ 13 w 28"/>
                  <a:gd name="T37" fmla="*/ 7 h 50"/>
                  <a:gd name="T38" fmla="*/ 10 w 28"/>
                  <a:gd name="T39" fmla="*/ 7 h 50"/>
                  <a:gd name="T40" fmla="*/ 10 w 28"/>
                  <a:gd name="T41"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0">
                    <a:moveTo>
                      <a:pt x="0" y="50"/>
                    </a:moveTo>
                    <a:cubicBezTo>
                      <a:pt x="0" y="0"/>
                      <a:pt x="0" y="0"/>
                      <a:pt x="0" y="0"/>
                    </a:cubicBezTo>
                    <a:cubicBezTo>
                      <a:pt x="15" y="0"/>
                      <a:pt x="15" y="0"/>
                      <a:pt x="15" y="0"/>
                    </a:cubicBezTo>
                    <a:cubicBezTo>
                      <a:pt x="24" y="0"/>
                      <a:pt x="28" y="5"/>
                      <a:pt x="28" y="14"/>
                    </a:cubicBezTo>
                    <a:cubicBezTo>
                      <a:pt x="28" y="17"/>
                      <a:pt x="28" y="19"/>
                      <a:pt x="27" y="21"/>
                    </a:cubicBezTo>
                    <a:cubicBezTo>
                      <a:pt x="26" y="23"/>
                      <a:pt x="25" y="24"/>
                      <a:pt x="24" y="25"/>
                    </a:cubicBezTo>
                    <a:cubicBezTo>
                      <a:pt x="23" y="26"/>
                      <a:pt x="21" y="27"/>
                      <a:pt x="20" y="27"/>
                    </a:cubicBezTo>
                    <a:cubicBezTo>
                      <a:pt x="18" y="28"/>
                      <a:pt x="16" y="28"/>
                      <a:pt x="14" y="28"/>
                    </a:cubicBezTo>
                    <a:cubicBezTo>
                      <a:pt x="10" y="28"/>
                      <a:pt x="10" y="28"/>
                      <a:pt x="10" y="28"/>
                    </a:cubicBezTo>
                    <a:cubicBezTo>
                      <a:pt x="10" y="50"/>
                      <a:pt x="10" y="50"/>
                      <a:pt x="10" y="50"/>
                    </a:cubicBezTo>
                    <a:lnTo>
                      <a:pt x="0" y="50"/>
                    </a:lnTo>
                    <a:close/>
                    <a:moveTo>
                      <a:pt x="10" y="21"/>
                    </a:moveTo>
                    <a:cubicBezTo>
                      <a:pt x="13" y="21"/>
                      <a:pt x="13" y="21"/>
                      <a:pt x="13" y="21"/>
                    </a:cubicBezTo>
                    <a:cubicBezTo>
                      <a:pt x="15" y="21"/>
                      <a:pt x="17" y="21"/>
                      <a:pt x="17" y="20"/>
                    </a:cubicBezTo>
                    <a:cubicBezTo>
                      <a:pt x="18" y="19"/>
                      <a:pt x="18" y="17"/>
                      <a:pt x="18" y="14"/>
                    </a:cubicBezTo>
                    <a:cubicBezTo>
                      <a:pt x="18" y="13"/>
                      <a:pt x="18" y="12"/>
                      <a:pt x="18" y="11"/>
                    </a:cubicBezTo>
                    <a:cubicBezTo>
                      <a:pt x="18" y="11"/>
                      <a:pt x="18" y="10"/>
                      <a:pt x="18" y="9"/>
                    </a:cubicBezTo>
                    <a:cubicBezTo>
                      <a:pt x="17" y="9"/>
                      <a:pt x="17" y="8"/>
                      <a:pt x="16" y="8"/>
                    </a:cubicBezTo>
                    <a:cubicBezTo>
                      <a:pt x="15" y="7"/>
                      <a:pt x="14" y="7"/>
                      <a:pt x="13" y="7"/>
                    </a:cubicBezTo>
                    <a:cubicBezTo>
                      <a:pt x="10" y="7"/>
                      <a:pt x="10" y="7"/>
                      <a:pt x="10" y="7"/>
                    </a:cubicBezTo>
                    <a:lnTo>
                      <a:pt x="10" y="2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7" name="Rectangle 584">
                <a:extLst>
                  <a:ext uri="{FF2B5EF4-FFF2-40B4-BE49-F238E27FC236}">
                    <a16:creationId xmlns:a16="http://schemas.microsoft.com/office/drawing/2014/main" id="{256631FD-1118-4011-83E6-2D0EEB2E3353}"/>
                  </a:ext>
                </a:extLst>
              </p:cNvPr>
              <p:cNvSpPr>
                <a:spLocks noChangeArrowheads="1"/>
              </p:cNvSpPr>
              <p:nvPr/>
            </p:nvSpPr>
            <p:spPr bwMode="auto">
              <a:xfrm flipH="1">
                <a:off x="10118070" y="1500487"/>
                <a:ext cx="65780" cy="325612"/>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8" name="Freeform 585">
                <a:extLst>
                  <a:ext uri="{FF2B5EF4-FFF2-40B4-BE49-F238E27FC236}">
                    <a16:creationId xmlns:a16="http://schemas.microsoft.com/office/drawing/2014/main" id="{50790F2E-D0DC-4923-BFCC-D7E963F4AE1C}"/>
                  </a:ext>
                </a:extLst>
              </p:cNvPr>
              <p:cNvSpPr>
                <a:spLocks/>
              </p:cNvSpPr>
              <p:nvPr/>
            </p:nvSpPr>
            <p:spPr bwMode="auto">
              <a:xfrm flipH="1">
                <a:off x="9904284" y="1500487"/>
                <a:ext cx="169384" cy="325612"/>
              </a:xfrm>
              <a:custGeom>
                <a:avLst/>
                <a:gdLst>
                  <a:gd name="T0" fmla="*/ 32 w 103"/>
                  <a:gd name="T1" fmla="*/ 198 h 198"/>
                  <a:gd name="T2" fmla="*/ 32 w 103"/>
                  <a:gd name="T3" fmla="*/ 32 h 198"/>
                  <a:gd name="T4" fmla="*/ 0 w 103"/>
                  <a:gd name="T5" fmla="*/ 32 h 198"/>
                  <a:gd name="T6" fmla="*/ 0 w 103"/>
                  <a:gd name="T7" fmla="*/ 0 h 198"/>
                  <a:gd name="T8" fmla="*/ 103 w 103"/>
                  <a:gd name="T9" fmla="*/ 0 h 198"/>
                  <a:gd name="T10" fmla="*/ 103 w 103"/>
                  <a:gd name="T11" fmla="*/ 32 h 198"/>
                  <a:gd name="T12" fmla="*/ 71 w 103"/>
                  <a:gd name="T13" fmla="*/ 32 h 198"/>
                  <a:gd name="T14" fmla="*/ 71 w 103"/>
                  <a:gd name="T15" fmla="*/ 198 h 198"/>
                  <a:gd name="T16" fmla="*/ 32 w 103"/>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98">
                    <a:moveTo>
                      <a:pt x="32" y="198"/>
                    </a:moveTo>
                    <a:lnTo>
                      <a:pt x="32" y="32"/>
                    </a:lnTo>
                    <a:lnTo>
                      <a:pt x="0" y="32"/>
                    </a:lnTo>
                    <a:lnTo>
                      <a:pt x="0" y="0"/>
                    </a:lnTo>
                    <a:lnTo>
                      <a:pt x="103" y="0"/>
                    </a:lnTo>
                    <a:lnTo>
                      <a:pt x="103" y="32"/>
                    </a:lnTo>
                    <a:lnTo>
                      <a:pt x="71" y="32"/>
                    </a:lnTo>
                    <a:lnTo>
                      <a:pt x="71" y="198"/>
                    </a:lnTo>
                    <a:lnTo>
                      <a:pt x="32" y="19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9" name="Freeform 586">
                <a:extLst>
                  <a:ext uri="{FF2B5EF4-FFF2-40B4-BE49-F238E27FC236}">
                    <a16:creationId xmlns:a16="http://schemas.microsoft.com/office/drawing/2014/main" id="{4C4C323A-34F7-4178-BEA5-7DD99F19A5FB}"/>
                  </a:ext>
                </a:extLst>
              </p:cNvPr>
              <p:cNvSpPr>
                <a:spLocks noEditPoints="1"/>
              </p:cNvSpPr>
              <p:nvPr/>
            </p:nvSpPr>
            <p:spPr bwMode="auto">
              <a:xfrm flipH="1">
                <a:off x="9677342" y="1500487"/>
                <a:ext cx="200630" cy="325612"/>
              </a:xfrm>
              <a:custGeom>
                <a:avLst/>
                <a:gdLst>
                  <a:gd name="T0" fmla="*/ 0 w 122"/>
                  <a:gd name="T1" fmla="*/ 198 h 198"/>
                  <a:gd name="T2" fmla="*/ 39 w 122"/>
                  <a:gd name="T3" fmla="*/ 0 h 198"/>
                  <a:gd name="T4" fmla="*/ 82 w 122"/>
                  <a:gd name="T5" fmla="*/ 0 h 198"/>
                  <a:gd name="T6" fmla="*/ 122 w 122"/>
                  <a:gd name="T7" fmla="*/ 198 h 198"/>
                  <a:gd name="T8" fmla="*/ 82 w 122"/>
                  <a:gd name="T9" fmla="*/ 198 h 198"/>
                  <a:gd name="T10" fmla="*/ 75 w 122"/>
                  <a:gd name="T11" fmla="*/ 154 h 198"/>
                  <a:gd name="T12" fmla="*/ 47 w 122"/>
                  <a:gd name="T13" fmla="*/ 154 h 198"/>
                  <a:gd name="T14" fmla="*/ 39 w 122"/>
                  <a:gd name="T15" fmla="*/ 198 h 198"/>
                  <a:gd name="T16" fmla="*/ 0 w 122"/>
                  <a:gd name="T17" fmla="*/ 198 h 198"/>
                  <a:gd name="T18" fmla="*/ 51 w 122"/>
                  <a:gd name="T19" fmla="*/ 131 h 198"/>
                  <a:gd name="T20" fmla="*/ 71 w 122"/>
                  <a:gd name="T21" fmla="*/ 131 h 198"/>
                  <a:gd name="T22" fmla="*/ 59 w 122"/>
                  <a:gd name="T23" fmla="*/ 52 h 198"/>
                  <a:gd name="T24" fmla="*/ 51 w 122"/>
                  <a:gd name="T25"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198">
                    <a:moveTo>
                      <a:pt x="0" y="198"/>
                    </a:moveTo>
                    <a:lnTo>
                      <a:pt x="39" y="0"/>
                    </a:lnTo>
                    <a:lnTo>
                      <a:pt x="82" y="0"/>
                    </a:lnTo>
                    <a:lnTo>
                      <a:pt x="122" y="198"/>
                    </a:lnTo>
                    <a:lnTo>
                      <a:pt x="82" y="198"/>
                    </a:lnTo>
                    <a:lnTo>
                      <a:pt x="75" y="154"/>
                    </a:lnTo>
                    <a:lnTo>
                      <a:pt x="47" y="154"/>
                    </a:lnTo>
                    <a:lnTo>
                      <a:pt x="39" y="198"/>
                    </a:lnTo>
                    <a:lnTo>
                      <a:pt x="0" y="198"/>
                    </a:lnTo>
                    <a:close/>
                    <a:moveTo>
                      <a:pt x="51" y="131"/>
                    </a:moveTo>
                    <a:lnTo>
                      <a:pt x="71" y="131"/>
                    </a:lnTo>
                    <a:lnTo>
                      <a:pt x="59" y="52"/>
                    </a:lnTo>
                    <a:lnTo>
                      <a:pt x="51" y="13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60" name="Freeform 587">
                <a:extLst>
                  <a:ext uri="{FF2B5EF4-FFF2-40B4-BE49-F238E27FC236}">
                    <a16:creationId xmlns:a16="http://schemas.microsoft.com/office/drawing/2014/main" id="{844717B0-2A13-4C02-88A8-D55F67DA8796}"/>
                  </a:ext>
                </a:extLst>
              </p:cNvPr>
              <p:cNvSpPr>
                <a:spLocks/>
              </p:cNvSpPr>
              <p:nvPr/>
            </p:nvSpPr>
            <p:spPr bwMode="auto">
              <a:xfrm flipH="1">
                <a:off x="9489868" y="1500487"/>
                <a:ext cx="141428" cy="325612"/>
              </a:xfrm>
              <a:custGeom>
                <a:avLst/>
                <a:gdLst>
                  <a:gd name="T0" fmla="*/ 0 w 86"/>
                  <a:gd name="T1" fmla="*/ 198 h 198"/>
                  <a:gd name="T2" fmla="*/ 0 w 86"/>
                  <a:gd name="T3" fmla="*/ 0 h 198"/>
                  <a:gd name="T4" fmla="*/ 39 w 86"/>
                  <a:gd name="T5" fmla="*/ 0 h 198"/>
                  <a:gd name="T6" fmla="*/ 39 w 86"/>
                  <a:gd name="T7" fmla="*/ 170 h 198"/>
                  <a:gd name="T8" fmla="*/ 86 w 86"/>
                  <a:gd name="T9" fmla="*/ 170 h 198"/>
                  <a:gd name="T10" fmla="*/ 86 w 86"/>
                  <a:gd name="T11" fmla="*/ 198 h 198"/>
                  <a:gd name="T12" fmla="*/ 0 w 86"/>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86" h="198">
                    <a:moveTo>
                      <a:pt x="0" y="198"/>
                    </a:moveTo>
                    <a:lnTo>
                      <a:pt x="0" y="0"/>
                    </a:lnTo>
                    <a:lnTo>
                      <a:pt x="39" y="0"/>
                    </a:lnTo>
                    <a:lnTo>
                      <a:pt x="39" y="170"/>
                    </a:lnTo>
                    <a:lnTo>
                      <a:pt x="86" y="170"/>
                    </a:lnTo>
                    <a:lnTo>
                      <a:pt x="86" y="198"/>
                    </a:lnTo>
                    <a:lnTo>
                      <a:pt x="0" y="19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
          <p:nvSpPr>
            <p:cNvPr id="25" name="Rectangle 588">
              <a:extLst>
                <a:ext uri="{FF2B5EF4-FFF2-40B4-BE49-F238E27FC236}">
                  <a16:creationId xmlns:a16="http://schemas.microsoft.com/office/drawing/2014/main" id="{11FEC92E-AEA0-4355-BDBA-D3E397EFD365}"/>
                </a:ext>
              </a:extLst>
            </p:cNvPr>
            <p:cNvSpPr>
              <a:spLocks noChangeArrowheads="1"/>
            </p:cNvSpPr>
            <p:nvPr/>
          </p:nvSpPr>
          <p:spPr bwMode="auto">
            <a:xfrm flipH="1">
              <a:off x="9489868" y="2059620"/>
              <a:ext cx="1647796" cy="317554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6" name="Rectangle 589">
              <a:extLst>
                <a:ext uri="{FF2B5EF4-FFF2-40B4-BE49-F238E27FC236}">
                  <a16:creationId xmlns:a16="http://schemas.microsoft.com/office/drawing/2014/main" id="{FAF7251D-D8B3-404D-ADF4-3DCE46F7CD5E}"/>
                </a:ext>
              </a:extLst>
            </p:cNvPr>
            <p:cNvSpPr>
              <a:spLocks noChangeArrowheads="1"/>
            </p:cNvSpPr>
            <p:nvPr/>
          </p:nvSpPr>
          <p:spPr bwMode="auto">
            <a:xfrm flipH="1">
              <a:off x="11364606" y="5442370"/>
              <a:ext cx="162806" cy="94888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Rectangle 590">
              <a:extLst>
                <a:ext uri="{FF2B5EF4-FFF2-40B4-BE49-F238E27FC236}">
                  <a16:creationId xmlns:a16="http://schemas.microsoft.com/office/drawing/2014/main" id="{01F1368C-4047-49A8-9F49-01BA8280CF15}"/>
                </a:ext>
              </a:extLst>
            </p:cNvPr>
            <p:cNvSpPr>
              <a:spLocks noChangeArrowheads="1"/>
            </p:cNvSpPr>
            <p:nvPr/>
          </p:nvSpPr>
          <p:spPr bwMode="auto">
            <a:xfrm flipH="1">
              <a:off x="9100120" y="5442370"/>
              <a:ext cx="167740" cy="94888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Rectangle 591">
              <a:extLst>
                <a:ext uri="{FF2B5EF4-FFF2-40B4-BE49-F238E27FC236}">
                  <a16:creationId xmlns:a16="http://schemas.microsoft.com/office/drawing/2014/main" id="{B16CE45E-12D0-4B68-938C-8813800AE998}"/>
                </a:ext>
              </a:extLst>
            </p:cNvPr>
            <p:cNvSpPr>
              <a:spLocks noChangeArrowheads="1"/>
            </p:cNvSpPr>
            <p:nvPr/>
          </p:nvSpPr>
          <p:spPr bwMode="auto">
            <a:xfrm flipH="1">
              <a:off x="6107117" y="2156646"/>
              <a:ext cx="2343423" cy="319034"/>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9" name="Rectangle 592">
              <a:extLst>
                <a:ext uri="{FF2B5EF4-FFF2-40B4-BE49-F238E27FC236}">
                  <a16:creationId xmlns:a16="http://schemas.microsoft.com/office/drawing/2014/main" id="{4FC9B07C-7501-4083-B960-024F53487F03}"/>
                </a:ext>
              </a:extLst>
            </p:cNvPr>
            <p:cNvSpPr>
              <a:spLocks noChangeArrowheads="1"/>
            </p:cNvSpPr>
            <p:nvPr/>
          </p:nvSpPr>
          <p:spPr bwMode="auto">
            <a:xfrm flipH="1">
              <a:off x="6360371" y="2475680"/>
              <a:ext cx="2090168" cy="391557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0" name="Rectangle 593">
              <a:extLst>
                <a:ext uri="{FF2B5EF4-FFF2-40B4-BE49-F238E27FC236}">
                  <a16:creationId xmlns:a16="http://schemas.microsoft.com/office/drawing/2014/main" id="{449B81BE-C6E1-4683-B003-88162BC9BE22}"/>
                </a:ext>
              </a:extLst>
            </p:cNvPr>
            <p:cNvSpPr>
              <a:spLocks noChangeArrowheads="1"/>
            </p:cNvSpPr>
            <p:nvPr/>
          </p:nvSpPr>
          <p:spPr bwMode="auto">
            <a:xfrm flipH="1">
              <a:off x="6360371" y="2475680"/>
              <a:ext cx="2090168" cy="3915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1" name="Rectangle 594">
              <a:extLst>
                <a:ext uri="{FF2B5EF4-FFF2-40B4-BE49-F238E27FC236}">
                  <a16:creationId xmlns:a16="http://schemas.microsoft.com/office/drawing/2014/main" id="{FE3C27B8-621C-4402-B0E5-4BE148A5C566}"/>
                </a:ext>
              </a:extLst>
            </p:cNvPr>
            <p:cNvSpPr>
              <a:spLocks noChangeArrowheads="1"/>
            </p:cNvSpPr>
            <p:nvPr/>
          </p:nvSpPr>
          <p:spPr bwMode="auto">
            <a:xfrm flipH="1">
              <a:off x="7820693" y="2760180"/>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Rectangle 595">
              <a:extLst>
                <a:ext uri="{FF2B5EF4-FFF2-40B4-BE49-F238E27FC236}">
                  <a16:creationId xmlns:a16="http://schemas.microsoft.com/office/drawing/2014/main" id="{5673D178-2F12-4B8D-B429-DB05401754BC}"/>
                </a:ext>
              </a:extLst>
            </p:cNvPr>
            <p:cNvSpPr>
              <a:spLocks noChangeArrowheads="1"/>
            </p:cNvSpPr>
            <p:nvPr/>
          </p:nvSpPr>
          <p:spPr bwMode="auto">
            <a:xfrm flipH="1">
              <a:off x="7879896" y="2825960"/>
              <a:ext cx="291078"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Rectangle 596">
              <a:extLst>
                <a:ext uri="{FF2B5EF4-FFF2-40B4-BE49-F238E27FC236}">
                  <a16:creationId xmlns:a16="http://schemas.microsoft.com/office/drawing/2014/main" id="{616266B6-72F6-4435-B00D-8772A9F38C88}"/>
                </a:ext>
              </a:extLst>
            </p:cNvPr>
            <p:cNvSpPr>
              <a:spLocks noChangeArrowheads="1"/>
            </p:cNvSpPr>
            <p:nvPr/>
          </p:nvSpPr>
          <p:spPr bwMode="auto">
            <a:xfrm flipH="1">
              <a:off x="7847005" y="3085792"/>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Rectangle 597">
              <a:extLst>
                <a:ext uri="{FF2B5EF4-FFF2-40B4-BE49-F238E27FC236}">
                  <a16:creationId xmlns:a16="http://schemas.microsoft.com/office/drawing/2014/main" id="{D7471A5D-0E4E-4A93-B0DE-7A2F25046132}"/>
                </a:ext>
              </a:extLst>
            </p:cNvPr>
            <p:cNvSpPr>
              <a:spLocks noChangeArrowheads="1"/>
            </p:cNvSpPr>
            <p:nvPr/>
          </p:nvSpPr>
          <p:spPr bwMode="auto">
            <a:xfrm flipH="1">
              <a:off x="7204003" y="2760180"/>
              <a:ext cx="402904"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Rectangle 598">
              <a:extLst>
                <a:ext uri="{FF2B5EF4-FFF2-40B4-BE49-F238E27FC236}">
                  <a16:creationId xmlns:a16="http://schemas.microsoft.com/office/drawing/2014/main" id="{8DB9B2E5-CC7D-412E-B4AA-20FAD3FF107C}"/>
                </a:ext>
              </a:extLst>
            </p:cNvPr>
            <p:cNvSpPr>
              <a:spLocks noChangeArrowheads="1"/>
            </p:cNvSpPr>
            <p:nvPr/>
          </p:nvSpPr>
          <p:spPr bwMode="auto">
            <a:xfrm flipH="1">
              <a:off x="7256627" y="2825960"/>
              <a:ext cx="297656"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Rectangle 599">
              <a:extLst>
                <a:ext uri="{FF2B5EF4-FFF2-40B4-BE49-F238E27FC236}">
                  <a16:creationId xmlns:a16="http://schemas.microsoft.com/office/drawing/2014/main" id="{C739A58A-88DC-4987-BF0C-17177BFF1009}"/>
                </a:ext>
              </a:extLst>
            </p:cNvPr>
            <p:cNvSpPr>
              <a:spLocks noChangeArrowheads="1"/>
            </p:cNvSpPr>
            <p:nvPr/>
          </p:nvSpPr>
          <p:spPr bwMode="auto">
            <a:xfrm flipH="1">
              <a:off x="7230315" y="3085792"/>
              <a:ext cx="350280"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Rectangle 600">
              <a:extLst>
                <a:ext uri="{FF2B5EF4-FFF2-40B4-BE49-F238E27FC236}">
                  <a16:creationId xmlns:a16="http://schemas.microsoft.com/office/drawing/2014/main" id="{65B69711-9B61-437F-90B8-1D8D9E2A577E}"/>
                </a:ext>
              </a:extLst>
            </p:cNvPr>
            <p:cNvSpPr>
              <a:spLocks noChangeArrowheads="1"/>
            </p:cNvSpPr>
            <p:nvPr/>
          </p:nvSpPr>
          <p:spPr bwMode="auto">
            <a:xfrm flipH="1">
              <a:off x="6580735" y="2760180"/>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Rectangle 601">
              <a:extLst>
                <a:ext uri="{FF2B5EF4-FFF2-40B4-BE49-F238E27FC236}">
                  <a16:creationId xmlns:a16="http://schemas.microsoft.com/office/drawing/2014/main" id="{3AB9A1D2-96A6-4AB7-BD56-8E7215FAE594}"/>
                </a:ext>
              </a:extLst>
            </p:cNvPr>
            <p:cNvSpPr>
              <a:spLocks noChangeArrowheads="1"/>
            </p:cNvSpPr>
            <p:nvPr/>
          </p:nvSpPr>
          <p:spPr bwMode="auto">
            <a:xfrm flipH="1">
              <a:off x="6639937" y="2825960"/>
              <a:ext cx="291078"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Rectangle 602">
              <a:extLst>
                <a:ext uri="{FF2B5EF4-FFF2-40B4-BE49-F238E27FC236}">
                  <a16:creationId xmlns:a16="http://schemas.microsoft.com/office/drawing/2014/main" id="{3CA2E5E1-1D19-43A7-9B4D-10515BA3D93F}"/>
                </a:ext>
              </a:extLst>
            </p:cNvPr>
            <p:cNvSpPr>
              <a:spLocks noChangeArrowheads="1"/>
            </p:cNvSpPr>
            <p:nvPr/>
          </p:nvSpPr>
          <p:spPr bwMode="auto">
            <a:xfrm flipH="1">
              <a:off x="6607047" y="3085792"/>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Rectangle 603">
              <a:extLst>
                <a:ext uri="{FF2B5EF4-FFF2-40B4-BE49-F238E27FC236}">
                  <a16:creationId xmlns:a16="http://schemas.microsoft.com/office/drawing/2014/main" id="{4BED3A07-5AE1-4AB3-AF54-999C6E1CC308}"/>
                </a:ext>
              </a:extLst>
            </p:cNvPr>
            <p:cNvSpPr>
              <a:spLocks noChangeArrowheads="1"/>
            </p:cNvSpPr>
            <p:nvPr/>
          </p:nvSpPr>
          <p:spPr bwMode="auto">
            <a:xfrm flipH="1">
              <a:off x="7820693" y="3806086"/>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1" name="Rectangle 604">
              <a:extLst>
                <a:ext uri="{FF2B5EF4-FFF2-40B4-BE49-F238E27FC236}">
                  <a16:creationId xmlns:a16="http://schemas.microsoft.com/office/drawing/2014/main" id="{5CA8614B-A2AD-408A-98C8-4434D52B909B}"/>
                </a:ext>
              </a:extLst>
            </p:cNvPr>
            <p:cNvSpPr>
              <a:spLocks noChangeArrowheads="1"/>
            </p:cNvSpPr>
            <p:nvPr/>
          </p:nvSpPr>
          <p:spPr bwMode="auto">
            <a:xfrm flipH="1">
              <a:off x="7879896" y="3871866"/>
              <a:ext cx="291078"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2" name="Rectangle 605">
              <a:extLst>
                <a:ext uri="{FF2B5EF4-FFF2-40B4-BE49-F238E27FC236}">
                  <a16:creationId xmlns:a16="http://schemas.microsoft.com/office/drawing/2014/main" id="{63423286-7FB4-4731-895C-53A02AB11D13}"/>
                </a:ext>
              </a:extLst>
            </p:cNvPr>
            <p:cNvSpPr>
              <a:spLocks noChangeArrowheads="1"/>
            </p:cNvSpPr>
            <p:nvPr/>
          </p:nvSpPr>
          <p:spPr bwMode="auto">
            <a:xfrm flipH="1">
              <a:off x="7847005" y="4131698"/>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3" name="Rectangle 606">
              <a:extLst>
                <a:ext uri="{FF2B5EF4-FFF2-40B4-BE49-F238E27FC236}">
                  <a16:creationId xmlns:a16="http://schemas.microsoft.com/office/drawing/2014/main" id="{470ADE0A-48EF-4650-ABC4-20BFB6939A54}"/>
                </a:ext>
              </a:extLst>
            </p:cNvPr>
            <p:cNvSpPr>
              <a:spLocks noChangeArrowheads="1"/>
            </p:cNvSpPr>
            <p:nvPr/>
          </p:nvSpPr>
          <p:spPr bwMode="auto">
            <a:xfrm flipH="1">
              <a:off x="7204003" y="3806086"/>
              <a:ext cx="402904"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4" name="Rectangle 607">
              <a:extLst>
                <a:ext uri="{FF2B5EF4-FFF2-40B4-BE49-F238E27FC236}">
                  <a16:creationId xmlns:a16="http://schemas.microsoft.com/office/drawing/2014/main" id="{B08D282D-851C-47AD-836F-ED8229D1E6E9}"/>
                </a:ext>
              </a:extLst>
            </p:cNvPr>
            <p:cNvSpPr>
              <a:spLocks noChangeArrowheads="1"/>
            </p:cNvSpPr>
            <p:nvPr/>
          </p:nvSpPr>
          <p:spPr bwMode="auto">
            <a:xfrm flipH="1">
              <a:off x="7256627" y="3871866"/>
              <a:ext cx="297656"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5" name="Rectangle 608">
              <a:extLst>
                <a:ext uri="{FF2B5EF4-FFF2-40B4-BE49-F238E27FC236}">
                  <a16:creationId xmlns:a16="http://schemas.microsoft.com/office/drawing/2014/main" id="{36EBF826-C1AC-4726-B0FA-51A3FFE20306}"/>
                </a:ext>
              </a:extLst>
            </p:cNvPr>
            <p:cNvSpPr>
              <a:spLocks noChangeArrowheads="1"/>
            </p:cNvSpPr>
            <p:nvPr/>
          </p:nvSpPr>
          <p:spPr bwMode="auto">
            <a:xfrm flipH="1">
              <a:off x="7230315" y="4131698"/>
              <a:ext cx="350280"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6" name="Rectangle 609">
              <a:extLst>
                <a:ext uri="{FF2B5EF4-FFF2-40B4-BE49-F238E27FC236}">
                  <a16:creationId xmlns:a16="http://schemas.microsoft.com/office/drawing/2014/main" id="{B4106BD8-9E23-4F2D-BDAD-E21D117F1AF4}"/>
                </a:ext>
              </a:extLst>
            </p:cNvPr>
            <p:cNvSpPr>
              <a:spLocks noChangeArrowheads="1"/>
            </p:cNvSpPr>
            <p:nvPr/>
          </p:nvSpPr>
          <p:spPr bwMode="auto">
            <a:xfrm flipH="1">
              <a:off x="6580735" y="3806086"/>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7" name="Rectangle 610">
              <a:extLst>
                <a:ext uri="{FF2B5EF4-FFF2-40B4-BE49-F238E27FC236}">
                  <a16:creationId xmlns:a16="http://schemas.microsoft.com/office/drawing/2014/main" id="{74AAAB31-E651-4F4E-B876-DC05906CB463}"/>
                </a:ext>
              </a:extLst>
            </p:cNvPr>
            <p:cNvSpPr>
              <a:spLocks noChangeArrowheads="1"/>
            </p:cNvSpPr>
            <p:nvPr/>
          </p:nvSpPr>
          <p:spPr bwMode="auto">
            <a:xfrm flipH="1">
              <a:off x="6639937" y="3871866"/>
              <a:ext cx="291078" cy="577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8" name="Rectangle 611">
              <a:extLst>
                <a:ext uri="{FF2B5EF4-FFF2-40B4-BE49-F238E27FC236}">
                  <a16:creationId xmlns:a16="http://schemas.microsoft.com/office/drawing/2014/main" id="{68D5DF46-2FD7-4F56-A1C3-7F5C51E403F6}"/>
                </a:ext>
              </a:extLst>
            </p:cNvPr>
            <p:cNvSpPr>
              <a:spLocks noChangeArrowheads="1"/>
            </p:cNvSpPr>
            <p:nvPr/>
          </p:nvSpPr>
          <p:spPr bwMode="auto">
            <a:xfrm flipH="1">
              <a:off x="6607047" y="4131698"/>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Rectangle 612">
              <a:extLst>
                <a:ext uri="{FF2B5EF4-FFF2-40B4-BE49-F238E27FC236}">
                  <a16:creationId xmlns:a16="http://schemas.microsoft.com/office/drawing/2014/main" id="{F15780F4-C9B8-4ACF-9110-FA14B70B67A3}"/>
                </a:ext>
              </a:extLst>
            </p:cNvPr>
            <p:cNvSpPr>
              <a:spLocks noChangeArrowheads="1"/>
            </p:cNvSpPr>
            <p:nvPr/>
          </p:nvSpPr>
          <p:spPr bwMode="auto">
            <a:xfrm flipH="1">
              <a:off x="7820693" y="4851992"/>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Rectangle 613">
              <a:extLst>
                <a:ext uri="{FF2B5EF4-FFF2-40B4-BE49-F238E27FC236}">
                  <a16:creationId xmlns:a16="http://schemas.microsoft.com/office/drawing/2014/main" id="{B4BC59CC-8405-46DA-8552-DB664B281241}"/>
                </a:ext>
              </a:extLst>
            </p:cNvPr>
            <p:cNvSpPr>
              <a:spLocks noChangeArrowheads="1"/>
            </p:cNvSpPr>
            <p:nvPr/>
          </p:nvSpPr>
          <p:spPr bwMode="auto">
            <a:xfrm flipH="1">
              <a:off x="7879896" y="4922706"/>
              <a:ext cx="291078" cy="572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Rectangle 614">
              <a:extLst>
                <a:ext uri="{FF2B5EF4-FFF2-40B4-BE49-F238E27FC236}">
                  <a16:creationId xmlns:a16="http://schemas.microsoft.com/office/drawing/2014/main" id="{74D8FD33-2BFA-4933-99DC-FA343E0430BD}"/>
                </a:ext>
              </a:extLst>
            </p:cNvPr>
            <p:cNvSpPr>
              <a:spLocks noChangeArrowheads="1"/>
            </p:cNvSpPr>
            <p:nvPr/>
          </p:nvSpPr>
          <p:spPr bwMode="auto">
            <a:xfrm flipH="1">
              <a:off x="7847005" y="5177605"/>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Rectangle 615">
              <a:extLst>
                <a:ext uri="{FF2B5EF4-FFF2-40B4-BE49-F238E27FC236}">
                  <a16:creationId xmlns:a16="http://schemas.microsoft.com/office/drawing/2014/main" id="{723E3B68-2F50-4BD0-B95E-10C0456E16A4}"/>
                </a:ext>
              </a:extLst>
            </p:cNvPr>
            <p:cNvSpPr>
              <a:spLocks noChangeArrowheads="1"/>
            </p:cNvSpPr>
            <p:nvPr/>
          </p:nvSpPr>
          <p:spPr bwMode="auto">
            <a:xfrm flipH="1">
              <a:off x="7204003" y="4851992"/>
              <a:ext cx="402904"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Rectangle 616">
              <a:extLst>
                <a:ext uri="{FF2B5EF4-FFF2-40B4-BE49-F238E27FC236}">
                  <a16:creationId xmlns:a16="http://schemas.microsoft.com/office/drawing/2014/main" id="{3006F16C-D83E-4D46-856E-F32930353651}"/>
                </a:ext>
              </a:extLst>
            </p:cNvPr>
            <p:cNvSpPr>
              <a:spLocks noChangeArrowheads="1"/>
            </p:cNvSpPr>
            <p:nvPr/>
          </p:nvSpPr>
          <p:spPr bwMode="auto">
            <a:xfrm flipH="1">
              <a:off x="7256627" y="4922706"/>
              <a:ext cx="297656" cy="572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4" name="Rectangle 617">
              <a:extLst>
                <a:ext uri="{FF2B5EF4-FFF2-40B4-BE49-F238E27FC236}">
                  <a16:creationId xmlns:a16="http://schemas.microsoft.com/office/drawing/2014/main" id="{8FD362D3-9EAA-4AE3-B7AF-368B1598DDEF}"/>
                </a:ext>
              </a:extLst>
            </p:cNvPr>
            <p:cNvSpPr>
              <a:spLocks noChangeArrowheads="1"/>
            </p:cNvSpPr>
            <p:nvPr/>
          </p:nvSpPr>
          <p:spPr bwMode="auto">
            <a:xfrm flipH="1">
              <a:off x="7230315" y="5177605"/>
              <a:ext cx="350280"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5" name="Rectangle 618">
              <a:extLst>
                <a:ext uri="{FF2B5EF4-FFF2-40B4-BE49-F238E27FC236}">
                  <a16:creationId xmlns:a16="http://schemas.microsoft.com/office/drawing/2014/main" id="{3A975700-8F05-417C-9368-4F66841F5C16}"/>
                </a:ext>
              </a:extLst>
            </p:cNvPr>
            <p:cNvSpPr>
              <a:spLocks noChangeArrowheads="1"/>
            </p:cNvSpPr>
            <p:nvPr/>
          </p:nvSpPr>
          <p:spPr bwMode="auto">
            <a:xfrm flipH="1">
              <a:off x="6580735" y="4851992"/>
              <a:ext cx="409482" cy="70878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6" name="Rectangle 619">
              <a:extLst>
                <a:ext uri="{FF2B5EF4-FFF2-40B4-BE49-F238E27FC236}">
                  <a16:creationId xmlns:a16="http://schemas.microsoft.com/office/drawing/2014/main" id="{9C8A9313-A952-44E6-8679-23F1C591B158}"/>
                </a:ext>
              </a:extLst>
            </p:cNvPr>
            <p:cNvSpPr>
              <a:spLocks noChangeArrowheads="1"/>
            </p:cNvSpPr>
            <p:nvPr/>
          </p:nvSpPr>
          <p:spPr bwMode="auto">
            <a:xfrm flipH="1">
              <a:off x="6639937" y="4922706"/>
              <a:ext cx="291078" cy="572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Rectangle 620">
              <a:extLst>
                <a:ext uri="{FF2B5EF4-FFF2-40B4-BE49-F238E27FC236}">
                  <a16:creationId xmlns:a16="http://schemas.microsoft.com/office/drawing/2014/main" id="{EE6EE88D-A288-4DEC-ACE5-8CADF337C0BE}"/>
                </a:ext>
              </a:extLst>
            </p:cNvPr>
            <p:cNvSpPr>
              <a:spLocks noChangeArrowheads="1"/>
            </p:cNvSpPr>
            <p:nvPr/>
          </p:nvSpPr>
          <p:spPr bwMode="auto">
            <a:xfrm flipH="1">
              <a:off x="6607047" y="5177605"/>
              <a:ext cx="356858" cy="5755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8" name="Rectangle 621">
              <a:extLst>
                <a:ext uri="{FF2B5EF4-FFF2-40B4-BE49-F238E27FC236}">
                  <a16:creationId xmlns:a16="http://schemas.microsoft.com/office/drawing/2014/main" id="{496D26EF-F78E-4C49-855F-6923AA9FA222}"/>
                </a:ext>
              </a:extLst>
            </p:cNvPr>
            <p:cNvSpPr>
              <a:spLocks noChangeArrowheads="1"/>
            </p:cNvSpPr>
            <p:nvPr/>
          </p:nvSpPr>
          <p:spPr bwMode="auto">
            <a:xfrm flipH="1">
              <a:off x="6217299" y="2475680"/>
              <a:ext cx="2233241" cy="12333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9" name="Rectangle 622">
              <a:extLst>
                <a:ext uri="{FF2B5EF4-FFF2-40B4-BE49-F238E27FC236}">
                  <a16:creationId xmlns:a16="http://schemas.microsoft.com/office/drawing/2014/main" id="{B865FF1C-49A3-44C2-B32F-796C035E601D}"/>
                </a:ext>
              </a:extLst>
            </p:cNvPr>
            <p:cNvSpPr>
              <a:spLocks noChangeArrowheads="1"/>
            </p:cNvSpPr>
            <p:nvPr/>
          </p:nvSpPr>
          <p:spPr bwMode="auto">
            <a:xfrm flipH="1">
              <a:off x="6360371" y="5917633"/>
              <a:ext cx="2090168" cy="47361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0" name="Rectangle 623">
              <a:extLst>
                <a:ext uri="{FF2B5EF4-FFF2-40B4-BE49-F238E27FC236}">
                  <a16:creationId xmlns:a16="http://schemas.microsoft.com/office/drawing/2014/main" id="{993C875D-1B38-4947-85F2-6206131575D7}"/>
                </a:ext>
              </a:extLst>
            </p:cNvPr>
            <p:cNvSpPr>
              <a:spLocks noChangeArrowheads="1"/>
            </p:cNvSpPr>
            <p:nvPr/>
          </p:nvSpPr>
          <p:spPr bwMode="auto">
            <a:xfrm flipH="1">
              <a:off x="6360371" y="5917633"/>
              <a:ext cx="2090168" cy="47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1" name="Freeform 624">
              <a:extLst>
                <a:ext uri="{FF2B5EF4-FFF2-40B4-BE49-F238E27FC236}">
                  <a16:creationId xmlns:a16="http://schemas.microsoft.com/office/drawing/2014/main" id="{A0FA7FF9-AAA7-4472-92F6-5C3AA58C1660}"/>
                </a:ext>
              </a:extLst>
            </p:cNvPr>
            <p:cNvSpPr>
              <a:spLocks/>
            </p:cNvSpPr>
            <p:nvPr/>
          </p:nvSpPr>
          <p:spPr bwMode="auto">
            <a:xfrm flipH="1">
              <a:off x="7879896" y="2825960"/>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2" name="Freeform 625">
              <a:extLst>
                <a:ext uri="{FF2B5EF4-FFF2-40B4-BE49-F238E27FC236}">
                  <a16:creationId xmlns:a16="http://schemas.microsoft.com/office/drawing/2014/main" id="{300ABE95-0364-4680-9FF0-B53A63CBA735}"/>
                </a:ext>
              </a:extLst>
            </p:cNvPr>
            <p:cNvSpPr>
              <a:spLocks/>
            </p:cNvSpPr>
            <p:nvPr/>
          </p:nvSpPr>
          <p:spPr bwMode="auto">
            <a:xfrm flipH="1">
              <a:off x="7256627" y="2825960"/>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3" name="Freeform 626">
              <a:extLst>
                <a:ext uri="{FF2B5EF4-FFF2-40B4-BE49-F238E27FC236}">
                  <a16:creationId xmlns:a16="http://schemas.microsoft.com/office/drawing/2014/main" id="{42C27802-E937-4814-835F-D8A1552F8BDD}"/>
                </a:ext>
              </a:extLst>
            </p:cNvPr>
            <p:cNvSpPr>
              <a:spLocks/>
            </p:cNvSpPr>
            <p:nvPr/>
          </p:nvSpPr>
          <p:spPr bwMode="auto">
            <a:xfrm flipH="1">
              <a:off x="6639937" y="2825960"/>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4" name="Freeform 627">
              <a:extLst>
                <a:ext uri="{FF2B5EF4-FFF2-40B4-BE49-F238E27FC236}">
                  <a16:creationId xmlns:a16="http://schemas.microsoft.com/office/drawing/2014/main" id="{C1B1D07C-DAE2-4093-8B62-E22949E7174A}"/>
                </a:ext>
              </a:extLst>
            </p:cNvPr>
            <p:cNvSpPr>
              <a:spLocks/>
            </p:cNvSpPr>
            <p:nvPr/>
          </p:nvSpPr>
          <p:spPr bwMode="auto">
            <a:xfrm flipH="1">
              <a:off x="7879896" y="3143350"/>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5" name="Freeform 628">
              <a:extLst>
                <a:ext uri="{FF2B5EF4-FFF2-40B4-BE49-F238E27FC236}">
                  <a16:creationId xmlns:a16="http://schemas.microsoft.com/office/drawing/2014/main" id="{6597B609-AC09-43FA-8B13-90E85AEE683A}"/>
                </a:ext>
              </a:extLst>
            </p:cNvPr>
            <p:cNvSpPr>
              <a:spLocks/>
            </p:cNvSpPr>
            <p:nvPr/>
          </p:nvSpPr>
          <p:spPr bwMode="auto">
            <a:xfrm flipH="1">
              <a:off x="7256627" y="3143350"/>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6" name="Freeform 629">
              <a:extLst>
                <a:ext uri="{FF2B5EF4-FFF2-40B4-BE49-F238E27FC236}">
                  <a16:creationId xmlns:a16="http://schemas.microsoft.com/office/drawing/2014/main" id="{632D0D6E-943F-42AB-B11E-8B4D0E281944}"/>
                </a:ext>
              </a:extLst>
            </p:cNvPr>
            <p:cNvSpPr>
              <a:spLocks/>
            </p:cNvSpPr>
            <p:nvPr/>
          </p:nvSpPr>
          <p:spPr bwMode="auto">
            <a:xfrm flipH="1">
              <a:off x="6639937" y="3143350"/>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7" name="Freeform 630">
              <a:extLst>
                <a:ext uri="{FF2B5EF4-FFF2-40B4-BE49-F238E27FC236}">
                  <a16:creationId xmlns:a16="http://schemas.microsoft.com/office/drawing/2014/main" id="{6D0EFC6C-5ACB-4F73-9B3B-8AE18B0EB5F2}"/>
                </a:ext>
              </a:extLst>
            </p:cNvPr>
            <p:cNvSpPr>
              <a:spLocks/>
            </p:cNvSpPr>
            <p:nvPr/>
          </p:nvSpPr>
          <p:spPr bwMode="auto">
            <a:xfrm flipH="1">
              <a:off x="7879896" y="3871866"/>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8" name="Freeform 631">
              <a:extLst>
                <a:ext uri="{FF2B5EF4-FFF2-40B4-BE49-F238E27FC236}">
                  <a16:creationId xmlns:a16="http://schemas.microsoft.com/office/drawing/2014/main" id="{2CB3BE15-BE65-43C1-B274-0039CE3C79F3}"/>
                </a:ext>
              </a:extLst>
            </p:cNvPr>
            <p:cNvSpPr>
              <a:spLocks/>
            </p:cNvSpPr>
            <p:nvPr/>
          </p:nvSpPr>
          <p:spPr bwMode="auto">
            <a:xfrm flipH="1">
              <a:off x="7256627" y="3871866"/>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69" name="Freeform 632">
              <a:extLst>
                <a:ext uri="{FF2B5EF4-FFF2-40B4-BE49-F238E27FC236}">
                  <a16:creationId xmlns:a16="http://schemas.microsoft.com/office/drawing/2014/main" id="{7628EDEF-7912-4E31-A20F-2B7763A30512}"/>
                </a:ext>
              </a:extLst>
            </p:cNvPr>
            <p:cNvSpPr>
              <a:spLocks/>
            </p:cNvSpPr>
            <p:nvPr/>
          </p:nvSpPr>
          <p:spPr bwMode="auto">
            <a:xfrm flipH="1">
              <a:off x="6639937" y="3871866"/>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0" name="Freeform 633">
              <a:extLst>
                <a:ext uri="{FF2B5EF4-FFF2-40B4-BE49-F238E27FC236}">
                  <a16:creationId xmlns:a16="http://schemas.microsoft.com/office/drawing/2014/main" id="{91802E63-3F8C-42D8-A0CC-FCEFCABA977B}"/>
                </a:ext>
              </a:extLst>
            </p:cNvPr>
            <p:cNvSpPr>
              <a:spLocks/>
            </p:cNvSpPr>
            <p:nvPr/>
          </p:nvSpPr>
          <p:spPr bwMode="auto">
            <a:xfrm flipH="1">
              <a:off x="7879896" y="4189256"/>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1" name="Freeform 634">
              <a:extLst>
                <a:ext uri="{FF2B5EF4-FFF2-40B4-BE49-F238E27FC236}">
                  <a16:creationId xmlns:a16="http://schemas.microsoft.com/office/drawing/2014/main" id="{70A29705-5C8F-430A-A0DC-0BE9AA429FEA}"/>
                </a:ext>
              </a:extLst>
            </p:cNvPr>
            <p:cNvSpPr>
              <a:spLocks/>
            </p:cNvSpPr>
            <p:nvPr/>
          </p:nvSpPr>
          <p:spPr bwMode="auto">
            <a:xfrm flipH="1">
              <a:off x="7256627" y="4189256"/>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2" name="Freeform 635">
              <a:extLst>
                <a:ext uri="{FF2B5EF4-FFF2-40B4-BE49-F238E27FC236}">
                  <a16:creationId xmlns:a16="http://schemas.microsoft.com/office/drawing/2014/main" id="{13198831-4A21-4379-9F16-0A194894DB36}"/>
                </a:ext>
              </a:extLst>
            </p:cNvPr>
            <p:cNvSpPr>
              <a:spLocks/>
            </p:cNvSpPr>
            <p:nvPr/>
          </p:nvSpPr>
          <p:spPr bwMode="auto">
            <a:xfrm flipH="1">
              <a:off x="6639937" y="4189256"/>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3" name="Freeform 636">
              <a:extLst>
                <a:ext uri="{FF2B5EF4-FFF2-40B4-BE49-F238E27FC236}">
                  <a16:creationId xmlns:a16="http://schemas.microsoft.com/office/drawing/2014/main" id="{A76482DF-3EED-4CFE-B265-89A09F59E9A4}"/>
                </a:ext>
              </a:extLst>
            </p:cNvPr>
            <p:cNvSpPr>
              <a:spLocks/>
            </p:cNvSpPr>
            <p:nvPr/>
          </p:nvSpPr>
          <p:spPr bwMode="auto">
            <a:xfrm flipH="1">
              <a:off x="7879896" y="4922706"/>
              <a:ext cx="291078" cy="254899"/>
            </a:xfrm>
            <a:custGeom>
              <a:avLst/>
              <a:gdLst>
                <a:gd name="T0" fmla="*/ 0 w 177"/>
                <a:gd name="T1" fmla="*/ 0 h 155"/>
                <a:gd name="T2" fmla="*/ 177 w 177"/>
                <a:gd name="T3" fmla="*/ 0 h 155"/>
                <a:gd name="T4" fmla="*/ 0 w 177"/>
                <a:gd name="T5" fmla="*/ 155 h 155"/>
                <a:gd name="T6" fmla="*/ 0 w 177"/>
                <a:gd name="T7" fmla="*/ 0 h 155"/>
              </a:gdLst>
              <a:ahLst/>
              <a:cxnLst>
                <a:cxn ang="0">
                  <a:pos x="T0" y="T1"/>
                </a:cxn>
                <a:cxn ang="0">
                  <a:pos x="T2" y="T3"/>
                </a:cxn>
                <a:cxn ang="0">
                  <a:pos x="T4" y="T5"/>
                </a:cxn>
                <a:cxn ang="0">
                  <a:pos x="T6" y="T7"/>
                </a:cxn>
              </a:cxnLst>
              <a:rect l="0" t="0" r="r" b="b"/>
              <a:pathLst>
                <a:path w="177" h="155">
                  <a:moveTo>
                    <a:pt x="0" y="0"/>
                  </a:moveTo>
                  <a:lnTo>
                    <a:pt x="177" y="0"/>
                  </a:lnTo>
                  <a:lnTo>
                    <a:pt x="0" y="155"/>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4" name="Freeform 637">
              <a:extLst>
                <a:ext uri="{FF2B5EF4-FFF2-40B4-BE49-F238E27FC236}">
                  <a16:creationId xmlns:a16="http://schemas.microsoft.com/office/drawing/2014/main" id="{66727DF1-C969-4E20-B177-44DB30EA9414}"/>
                </a:ext>
              </a:extLst>
            </p:cNvPr>
            <p:cNvSpPr>
              <a:spLocks/>
            </p:cNvSpPr>
            <p:nvPr/>
          </p:nvSpPr>
          <p:spPr bwMode="auto">
            <a:xfrm flipH="1">
              <a:off x="7256627" y="4922706"/>
              <a:ext cx="297656" cy="254899"/>
            </a:xfrm>
            <a:custGeom>
              <a:avLst/>
              <a:gdLst>
                <a:gd name="T0" fmla="*/ 0 w 181"/>
                <a:gd name="T1" fmla="*/ 0 h 155"/>
                <a:gd name="T2" fmla="*/ 181 w 181"/>
                <a:gd name="T3" fmla="*/ 0 h 155"/>
                <a:gd name="T4" fmla="*/ 0 w 181"/>
                <a:gd name="T5" fmla="*/ 155 h 155"/>
                <a:gd name="T6" fmla="*/ 0 w 181"/>
                <a:gd name="T7" fmla="*/ 0 h 155"/>
              </a:gdLst>
              <a:ahLst/>
              <a:cxnLst>
                <a:cxn ang="0">
                  <a:pos x="T0" y="T1"/>
                </a:cxn>
                <a:cxn ang="0">
                  <a:pos x="T2" y="T3"/>
                </a:cxn>
                <a:cxn ang="0">
                  <a:pos x="T4" y="T5"/>
                </a:cxn>
                <a:cxn ang="0">
                  <a:pos x="T6" y="T7"/>
                </a:cxn>
              </a:cxnLst>
              <a:rect l="0" t="0" r="r" b="b"/>
              <a:pathLst>
                <a:path w="181" h="155">
                  <a:moveTo>
                    <a:pt x="0" y="0"/>
                  </a:moveTo>
                  <a:lnTo>
                    <a:pt x="181" y="0"/>
                  </a:lnTo>
                  <a:lnTo>
                    <a:pt x="0" y="155"/>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5" name="Freeform 638">
              <a:extLst>
                <a:ext uri="{FF2B5EF4-FFF2-40B4-BE49-F238E27FC236}">
                  <a16:creationId xmlns:a16="http://schemas.microsoft.com/office/drawing/2014/main" id="{F05B4974-E305-4D5A-8F2B-F3441CC9234C}"/>
                </a:ext>
              </a:extLst>
            </p:cNvPr>
            <p:cNvSpPr>
              <a:spLocks/>
            </p:cNvSpPr>
            <p:nvPr/>
          </p:nvSpPr>
          <p:spPr bwMode="auto">
            <a:xfrm flipH="1">
              <a:off x="6639937" y="4922706"/>
              <a:ext cx="291078" cy="254899"/>
            </a:xfrm>
            <a:custGeom>
              <a:avLst/>
              <a:gdLst>
                <a:gd name="T0" fmla="*/ 0 w 177"/>
                <a:gd name="T1" fmla="*/ 0 h 155"/>
                <a:gd name="T2" fmla="*/ 177 w 177"/>
                <a:gd name="T3" fmla="*/ 0 h 155"/>
                <a:gd name="T4" fmla="*/ 0 w 177"/>
                <a:gd name="T5" fmla="*/ 155 h 155"/>
                <a:gd name="T6" fmla="*/ 0 w 177"/>
                <a:gd name="T7" fmla="*/ 0 h 155"/>
              </a:gdLst>
              <a:ahLst/>
              <a:cxnLst>
                <a:cxn ang="0">
                  <a:pos x="T0" y="T1"/>
                </a:cxn>
                <a:cxn ang="0">
                  <a:pos x="T2" y="T3"/>
                </a:cxn>
                <a:cxn ang="0">
                  <a:pos x="T4" y="T5"/>
                </a:cxn>
                <a:cxn ang="0">
                  <a:pos x="T6" y="T7"/>
                </a:cxn>
              </a:cxnLst>
              <a:rect l="0" t="0" r="r" b="b"/>
              <a:pathLst>
                <a:path w="177" h="155">
                  <a:moveTo>
                    <a:pt x="0" y="0"/>
                  </a:moveTo>
                  <a:lnTo>
                    <a:pt x="177" y="0"/>
                  </a:lnTo>
                  <a:lnTo>
                    <a:pt x="0" y="155"/>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6" name="Freeform 639">
              <a:extLst>
                <a:ext uri="{FF2B5EF4-FFF2-40B4-BE49-F238E27FC236}">
                  <a16:creationId xmlns:a16="http://schemas.microsoft.com/office/drawing/2014/main" id="{B3FC6CAC-8AF0-4CB2-9452-3EEE1384697A}"/>
                </a:ext>
              </a:extLst>
            </p:cNvPr>
            <p:cNvSpPr>
              <a:spLocks/>
            </p:cNvSpPr>
            <p:nvPr/>
          </p:nvSpPr>
          <p:spPr bwMode="auto">
            <a:xfrm flipH="1">
              <a:off x="7879896" y="5235163"/>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7" name="Freeform 640">
              <a:extLst>
                <a:ext uri="{FF2B5EF4-FFF2-40B4-BE49-F238E27FC236}">
                  <a16:creationId xmlns:a16="http://schemas.microsoft.com/office/drawing/2014/main" id="{ADA226DE-0EA9-4299-8B6D-9D9421CFD318}"/>
                </a:ext>
              </a:extLst>
            </p:cNvPr>
            <p:cNvSpPr>
              <a:spLocks/>
            </p:cNvSpPr>
            <p:nvPr/>
          </p:nvSpPr>
          <p:spPr bwMode="auto">
            <a:xfrm flipH="1">
              <a:off x="7256627" y="5235163"/>
              <a:ext cx="297656" cy="259832"/>
            </a:xfrm>
            <a:custGeom>
              <a:avLst/>
              <a:gdLst>
                <a:gd name="T0" fmla="*/ 0 w 181"/>
                <a:gd name="T1" fmla="*/ 0 h 158"/>
                <a:gd name="T2" fmla="*/ 181 w 181"/>
                <a:gd name="T3" fmla="*/ 0 h 158"/>
                <a:gd name="T4" fmla="*/ 0 w 181"/>
                <a:gd name="T5" fmla="*/ 158 h 158"/>
                <a:gd name="T6" fmla="*/ 0 w 181"/>
                <a:gd name="T7" fmla="*/ 0 h 158"/>
              </a:gdLst>
              <a:ahLst/>
              <a:cxnLst>
                <a:cxn ang="0">
                  <a:pos x="T0" y="T1"/>
                </a:cxn>
                <a:cxn ang="0">
                  <a:pos x="T2" y="T3"/>
                </a:cxn>
                <a:cxn ang="0">
                  <a:pos x="T4" y="T5"/>
                </a:cxn>
                <a:cxn ang="0">
                  <a:pos x="T6" y="T7"/>
                </a:cxn>
              </a:cxnLst>
              <a:rect l="0" t="0" r="r" b="b"/>
              <a:pathLst>
                <a:path w="181" h="158">
                  <a:moveTo>
                    <a:pt x="0" y="0"/>
                  </a:moveTo>
                  <a:lnTo>
                    <a:pt x="181"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8" name="Freeform 641">
              <a:extLst>
                <a:ext uri="{FF2B5EF4-FFF2-40B4-BE49-F238E27FC236}">
                  <a16:creationId xmlns:a16="http://schemas.microsoft.com/office/drawing/2014/main" id="{7A10AB1A-9A54-4B9B-AA79-39019DE30B4C}"/>
                </a:ext>
              </a:extLst>
            </p:cNvPr>
            <p:cNvSpPr>
              <a:spLocks/>
            </p:cNvSpPr>
            <p:nvPr/>
          </p:nvSpPr>
          <p:spPr bwMode="auto">
            <a:xfrm flipH="1">
              <a:off x="6639937" y="5235163"/>
              <a:ext cx="291078" cy="259832"/>
            </a:xfrm>
            <a:custGeom>
              <a:avLst/>
              <a:gdLst>
                <a:gd name="T0" fmla="*/ 0 w 177"/>
                <a:gd name="T1" fmla="*/ 0 h 158"/>
                <a:gd name="T2" fmla="*/ 177 w 177"/>
                <a:gd name="T3" fmla="*/ 0 h 158"/>
                <a:gd name="T4" fmla="*/ 0 w 177"/>
                <a:gd name="T5" fmla="*/ 158 h 158"/>
                <a:gd name="T6" fmla="*/ 0 w 177"/>
                <a:gd name="T7" fmla="*/ 0 h 158"/>
              </a:gdLst>
              <a:ahLst/>
              <a:cxnLst>
                <a:cxn ang="0">
                  <a:pos x="T0" y="T1"/>
                </a:cxn>
                <a:cxn ang="0">
                  <a:pos x="T2" y="T3"/>
                </a:cxn>
                <a:cxn ang="0">
                  <a:pos x="T4" y="T5"/>
                </a:cxn>
                <a:cxn ang="0">
                  <a:pos x="T6" y="T7"/>
                </a:cxn>
              </a:cxnLst>
              <a:rect l="0" t="0" r="r" b="b"/>
              <a:pathLst>
                <a:path w="177" h="158">
                  <a:moveTo>
                    <a:pt x="0" y="0"/>
                  </a:moveTo>
                  <a:lnTo>
                    <a:pt x="177" y="0"/>
                  </a:lnTo>
                  <a:lnTo>
                    <a:pt x="0" y="158"/>
                  </a:lnTo>
                  <a:lnTo>
                    <a:pt x="0"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9" name="Rectangle 693">
              <a:extLst>
                <a:ext uri="{FF2B5EF4-FFF2-40B4-BE49-F238E27FC236}">
                  <a16:creationId xmlns:a16="http://schemas.microsoft.com/office/drawing/2014/main" id="{179D0AF7-41E8-4764-8B81-AB2100EA222E}"/>
                </a:ext>
              </a:extLst>
            </p:cNvPr>
            <p:cNvSpPr>
              <a:spLocks noChangeArrowheads="1"/>
            </p:cNvSpPr>
            <p:nvPr/>
          </p:nvSpPr>
          <p:spPr bwMode="auto">
            <a:xfrm flipH="1">
              <a:off x="9833570" y="5435792"/>
              <a:ext cx="960392" cy="955459"/>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0" name="Rectangle 694">
              <a:extLst>
                <a:ext uri="{FF2B5EF4-FFF2-40B4-BE49-F238E27FC236}">
                  <a16:creationId xmlns:a16="http://schemas.microsoft.com/office/drawing/2014/main" id="{D2ADFE71-BAAB-403F-AA23-F58B5FC79624}"/>
                </a:ext>
              </a:extLst>
            </p:cNvPr>
            <p:cNvSpPr>
              <a:spLocks noChangeArrowheads="1"/>
            </p:cNvSpPr>
            <p:nvPr/>
          </p:nvSpPr>
          <p:spPr bwMode="auto">
            <a:xfrm flipH="1">
              <a:off x="9910862" y="5508151"/>
              <a:ext cx="805808" cy="883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1" name="Rectangle 695">
              <a:extLst>
                <a:ext uri="{FF2B5EF4-FFF2-40B4-BE49-F238E27FC236}">
                  <a16:creationId xmlns:a16="http://schemas.microsoft.com/office/drawing/2014/main" id="{E91C67C4-C3B6-4076-A03D-00F3E11D3DD5}"/>
                </a:ext>
              </a:extLst>
            </p:cNvPr>
            <p:cNvSpPr>
              <a:spLocks noChangeArrowheads="1"/>
            </p:cNvSpPr>
            <p:nvPr/>
          </p:nvSpPr>
          <p:spPr bwMode="auto">
            <a:xfrm flipH="1">
              <a:off x="10280876" y="5488417"/>
              <a:ext cx="65780" cy="90283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2" name="Freeform 696">
              <a:extLst>
                <a:ext uri="{FF2B5EF4-FFF2-40B4-BE49-F238E27FC236}">
                  <a16:creationId xmlns:a16="http://schemas.microsoft.com/office/drawing/2014/main" id="{E03821F8-6AC2-4D55-8500-6C9567E82FE8}"/>
                </a:ext>
              </a:extLst>
            </p:cNvPr>
            <p:cNvSpPr>
              <a:spLocks/>
            </p:cNvSpPr>
            <p:nvPr/>
          </p:nvSpPr>
          <p:spPr bwMode="auto">
            <a:xfrm flipH="1">
              <a:off x="10346656" y="5508151"/>
              <a:ext cx="370014" cy="883100"/>
            </a:xfrm>
            <a:custGeom>
              <a:avLst/>
              <a:gdLst>
                <a:gd name="T0" fmla="*/ 225 w 225"/>
                <a:gd name="T1" fmla="*/ 0 h 537"/>
                <a:gd name="T2" fmla="*/ 0 w 225"/>
                <a:gd name="T3" fmla="*/ 537 h 537"/>
                <a:gd name="T4" fmla="*/ 0 w 225"/>
                <a:gd name="T5" fmla="*/ 0 h 537"/>
                <a:gd name="T6" fmla="*/ 225 w 225"/>
                <a:gd name="T7" fmla="*/ 0 h 537"/>
              </a:gdLst>
              <a:ahLst/>
              <a:cxnLst>
                <a:cxn ang="0">
                  <a:pos x="T0" y="T1"/>
                </a:cxn>
                <a:cxn ang="0">
                  <a:pos x="T2" y="T3"/>
                </a:cxn>
                <a:cxn ang="0">
                  <a:pos x="T4" y="T5"/>
                </a:cxn>
                <a:cxn ang="0">
                  <a:pos x="T6" y="T7"/>
                </a:cxn>
              </a:cxnLst>
              <a:rect l="0" t="0" r="r" b="b"/>
              <a:pathLst>
                <a:path w="225" h="537">
                  <a:moveTo>
                    <a:pt x="225" y="0"/>
                  </a:moveTo>
                  <a:lnTo>
                    <a:pt x="0" y="537"/>
                  </a:lnTo>
                  <a:lnTo>
                    <a:pt x="0" y="0"/>
                  </a:lnTo>
                  <a:lnTo>
                    <a:pt x="225"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3" name="Freeform 697">
              <a:extLst>
                <a:ext uri="{FF2B5EF4-FFF2-40B4-BE49-F238E27FC236}">
                  <a16:creationId xmlns:a16="http://schemas.microsoft.com/office/drawing/2014/main" id="{6F715C1C-7EED-4450-A299-F5AA01A880B3}"/>
                </a:ext>
              </a:extLst>
            </p:cNvPr>
            <p:cNvSpPr>
              <a:spLocks/>
            </p:cNvSpPr>
            <p:nvPr/>
          </p:nvSpPr>
          <p:spPr bwMode="auto">
            <a:xfrm flipH="1">
              <a:off x="9910862" y="5508151"/>
              <a:ext cx="370014" cy="883100"/>
            </a:xfrm>
            <a:custGeom>
              <a:avLst/>
              <a:gdLst>
                <a:gd name="T0" fmla="*/ 225 w 225"/>
                <a:gd name="T1" fmla="*/ 0 h 537"/>
                <a:gd name="T2" fmla="*/ 0 w 225"/>
                <a:gd name="T3" fmla="*/ 537 h 537"/>
                <a:gd name="T4" fmla="*/ 0 w 225"/>
                <a:gd name="T5" fmla="*/ 0 h 537"/>
                <a:gd name="T6" fmla="*/ 225 w 225"/>
                <a:gd name="T7" fmla="*/ 0 h 537"/>
              </a:gdLst>
              <a:ahLst/>
              <a:cxnLst>
                <a:cxn ang="0">
                  <a:pos x="T0" y="T1"/>
                </a:cxn>
                <a:cxn ang="0">
                  <a:pos x="T2" y="T3"/>
                </a:cxn>
                <a:cxn ang="0">
                  <a:pos x="T4" y="T5"/>
                </a:cxn>
                <a:cxn ang="0">
                  <a:pos x="T6" y="T7"/>
                </a:cxn>
              </a:cxnLst>
              <a:rect l="0" t="0" r="r" b="b"/>
              <a:pathLst>
                <a:path w="225" h="537">
                  <a:moveTo>
                    <a:pt x="225" y="0"/>
                  </a:moveTo>
                  <a:lnTo>
                    <a:pt x="0" y="537"/>
                  </a:lnTo>
                  <a:lnTo>
                    <a:pt x="0" y="0"/>
                  </a:lnTo>
                  <a:lnTo>
                    <a:pt x="225" y="0"/>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4" name="Rectangle 698">
              <a:extLst>
                <a:ext uri="{FF2B5EF4-FFF2-40B4-BE49-F238E27FC236}">
                  <a16:creationId xmlns:a16="http://schemas.microsoft.com/office/drawing/2014/main" id="{C155F4E4-B3EC-4360-88E7-8206A874D69E}"/>
                </a:ext>
              </a:extLst>
            </p:cNvPr>
            <p:cNvSpPr>
              <a:spLocks noChangeArrowheads="1"/>
            </p:cNvSpPr>
            <p:nvPr/>
          </p:nvSpPr>
          <p:spPr bwMode="auto">
            <a:xfrm flipH="1">
              <a:off x="10754494" y="2209270"/>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5" name="Freeform 699">
              <a:extLst>
                <a:ext uri="{FF2B5EF4-FFF2-40B4-BE49-F238E27FC236}">
                  <a16:creationId xmlns:a16="http://schemas.microsoft.com/office/drawing/2014/main" id="{639A19AC-FD13-4B57-BA81-C6F248BFE9BE}"/>
                </a:ext>
              </a:extLst>
            </p:cNvPr>
            <p:cNvSpPr>
              <a:spLocks/>
            </p:cNvSpPr>
            <p:nvPr/>
          </p:nvSpPr>
          <p:spPr bwMode="auto">
            <a:xfrm flipH="1">
              <a:off x="10754494" y="2209270"/>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6" name="Rectangle 700">
              <a:extLst>
                <a:ext uri="{FF2B5EF4-FFF2-40B4-BE49-F238E27FC236}">
                  <a16:creationId xmlns:a16="http://schemas.microsoft.com/office/drawing/2014/main" id="{B02A84B4-CE81-4DCE-8569-CCA697894878}"/>
                </a:ext>
              </a:extLst>
            </p:cNvPr>
            <p:cNvSpPr>
              <a:spLocks noChangeArrowheads="1"/>
            </p:cNvSpPr>
            <p:nvPr/>
          </p:nvSpPr>
          <p:spPr bwMode="auto">
            <a:xfrm flipH="1">
              <a:off x="10371324" y="2209270"/>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7" name="Freeform 701">
              <a:extLst>
                <a:ext uri="{FF2B5EF4-FFF2-40B4-BE49-F238E27FC236}">
                  <a16:creationId xmlns:a16="http://schemas.microsoft.com/office/drawing/2014/main" id="{957200B9-F61B-45E0-8AAA-75C3A722BA56}"/>
                </a:ext>
              </a:extLst>
            </p:cNvPr>
            <p:cNvSpPr>
              <a:spLocks/>
            </p:cNvSpPr>
            <p:nvPr/>
          </p:nvSpPr>
          <p:spPr bwMode="auto">
            <a:xfrm flipH="1">
              <a:off x="10371324" y="2209270"/>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8" name="Rectangle 702">
              <a:extLst>
                <a:ext uri="{FF2B5EF4-FFF2-40B4-BE49-F238E27FC236}">
                  <a16:creationId xmlns:a16="http://schemas.microsoft.com/office/drawing/2014/main" id="{FDA22522-8C9E-40D9-AEE9-2A3D0EF32CBA}"/>
                </a:ext>
              </a:extLst>
            </p:cNvPr>
            <p:cNvSpPr>
              <a:spLocks noChangeArrowheads="1"/>
            </p:cNvSpPr>
            <p:nvPr/>
          </p:nvSpPr>
          <p:spPr bwMode="auto">
            <a:xfrm flipH="1">
              <a:off x="9989798" y="2209270"/>
              <a:ext cx="264766"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9" name="Freeform 703">
              <a:extLst>
                <a:ext uri="{FF2B5EF4-FFF2-40B4-BE49-F238E27FC236}">
                  <a16:creationId xmlns:a16="http://schemas.microsoft.com/office/drawing/2014/main" id="{62E03789-8261-4CF8-A242-8BF9BC305B8F}"/>
                </a:ext>
              </a:extLst>
            </p:cNvPr>
            <p:cNvSpPr>
              <a:spLocks/>
            </p:cNvSpPr>
            <p:nvPr/>
          </p:nvSpPr>
          <p:spPr bwMode="auto">
            <a:xfrm flipH="1">
              <a:off x="9989798" y="2209270"/>
              <a:ext cx="264766" cy="266410"/>
            </a:xfrm>
            <a:custGeom>
              <a:avLst/>
              <a:gdLst>
                <a:gd name="T0" fmla="*/ 0 w 161"/>
                <a:gd name="T1" fmla="*/ 162 h 162"/>
                <a:gd name="T2" fmla="*/ 0 w 161"/>
                <a:gd name="T3" fmla="*/ 0 h 162"/>
                <a:gd name="T4" fmla="*/ 161 w 161"/>
                <a:gd name="T5" fmla="*/ 0 h 162"/>
                <a:gd name="T6" fmla="*/ 0 w 161"/>
                <a:gd name="T7" fmla="*/ 162 h 162"/>
              </a:gdLst>
              <a:ahLst/>
              <a:cxnLst>
                <a:cxn ang="0">
                  <a:pos x="T0" y="T1"/>
                </a:cxn>
                <a:cxn ang="0">
                  <a:pos x="T2" y="T3"/>
                </a:cxn>
                <a:cxn ang="0">
                  <a:pos x="T4" y="T5"/>
                </a:cxn>
                <a:cxn ang="0">
                  <a:pos x="T6" y="T7"/>
                </a:cxn>
              </a:cxnLst>
              <a:rect l="0" t="0" r="r" b="b"/>
              <a:pathLst>
                <a:path w="161" h="162">
                  <a:moveTo>
                    <a:pt x="0" y="162"/>
                  </a:moveTo>
                  <a:lnTo>
                    <a:pt x="0" y="0"/>
                  </a:lnTo>
                  <a:lnTo>
                    <a:pt x="161"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0" name="Rectangle 704">
              <a:extLst>
                <a:ext uri="{FF2B5EF4-FFF2-40B4-BE49-F238E27FC236}">
                  <a16:creationId xmlns:a16="http://schemas.microsoft.com/office/drawing/2014/main" id="{BE517B03-97E1-49EE-8311-ACC2BFFF07B6}"/>
                </a:ext>
              </a:extLst>
            </p:cNvPr>
            <p:cNvSpPr>
              <a:spLocks noChangeArrowheads="1"/>
            </p:cNvSpPr>
            <p:nvPr/>
          </p:nvSpPr>
          <p:spPr bwMode="auto">
            <a:xfrm flipH="1">
              <a:off x="9613206" y="2209270"/>
              <a:ext cx="258188"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1" name="Freeform 705">
              <a:extLst>
                <a:ext uri="{FF2B5EF4-FFF2-40B4-BE49-F238E27FC236}">
                  <a16:creationId xmlns:a16="http://schemas.microsoft.com/office/drawing/2014/main" id="{F5965CFB-F3FF-4740-9769-D44AEAF453AD}"/>
                </a:ext>
              </a:extLst>
            </p:cNvPr>
            <p:cNvSpPr>
              <a:spLocks/>
            </p:cNvSpPr>
            <p:nvPr/>
          </p:nvSpPr>
          <p:spPr bwMode="auto">
            <a:xfrm flipH="1">
              <a:off x="9613206" y="2209270"/>
              <a:ext cx="258188" cy="266410"/>
            </a:xfrm>
            <a:custGeom>
              <a:avLst/>
              <a:gdLst>
                <a:gd name="T0" fmla="*/ 0 w 157"/>
                <a:gd name="T1" fmla="*/ 162 h 162"/>
                <a:gd name="T2" fmla="*/ 0 w 157"/>
                <a:gd name="T3" fmla="*/ 0 h 162"/>
                <a:gd name="T4" fmla="*/ 157 w 157"/>
                <a:gd name="T5" fmla="*/ 0 h 162"/>
                <a:gd name="T6" fmla="*/ 0 w 157"/>
                <a:gd name="T7" fmla="*/ 162 h 162"/>
              </a:gdLst>
              <a:ahLst/>
              <a:cxnLst>
                <a:cxn ang="0">
                  <a:pos x="T0" y="T1"/>
                </a:cxn>
                <a:cxn ang="0">
                  <a:pos x="T2" y="T3"/>
                </a:cxn>
                <a:cxn ang="0">
                  <a:pos x="T4" y="T5"/>
                </a:cxn>
                <a:cxn ang="0">
                  <a:pos x="T6" y="T7"/>
                </a:cxn>
              </a:cxnLst>
              <a:rect l="0" t="0" r="r" b="b"/>
              <a:pathLst>
                <a:path w="157" h="162">
                  <a:moveTo>
                    <a:pt x="0" y="162"/>
                  </a:moveTo>
                  <a:lnTo>
                    <a:pt x="0" y="0"/>
                  </a:lnTo>
                  <a:lnTo>
                    <a:pt x="157"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2" name="Rectangle 706">
              <a:extLst>
                <a:ext uri="{FF2B5EF4-FFF2-40B4-BE49-F238E27FC236}">
                  <a16:creationId xmlns:a16="http://schemas.microsoft.com/office/drawing/2014/main" id="{C4DA8B91-DB38-4E5C-8F7E-445B09515159}"/>
                </a:ext>
              </a:extLst>
            </p:cNvPr>
            <p:cNvSpPr>
              <a:spLocks noChangeArrowheads="1"/>
            </p:cNvSpPr>
            <p:nvPr/>
          </p:nvSpPr>
          <p:spPr bwMode="auto">
            <a:xfrm flipH="1">
              <a:off x="10754494" y="258586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3" name="Freeform 707">
              <a:extLst>
                <a:ext uri="{FF2B5EF4-FFF2-40B4-BE49-F238E27FC236}">
                  <a16:creationId xmlns:a16="http://schemas.microsoft.com/office/drawing/2014/main" id="{13A8F766-92B2-4CBA-987E-0B12D0BB9B16}"/>
                </a:ext>
              </a:extLst>
            </p:cNvPr>
            <p:cNvSpPr>
              <a:spLocks/>
            </p:cNvSpPr>
            <p:nvPr/>
          </p:nvSpPr>
          <p:spPr bwMode="auto">
            <a:xfrm flipH="1">
              <a:off x="10754494" y="258586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4" name="Rectangle 708">
              <a:extLst>
                <a:ext uri="{FF2B5EF4-FFF2-40B4-BE49-F238E27FC236}">
                  <a16:creationId xmlns:a16="http://schemas.microsoft.com/office/drawing/2014/main" id="{FDCBF0CD-3312-4971-B4F1-88B2F20E7CD4}"/>
                </a:ext>
              </a:extLst>
            </p:cNvPr>
            <p:cNvSpPr>
              <a:spLocks noChangeArrowheads="1"/>
            </p:cNvSpPr>
            <p:nvPr/>
          </p:nvSpPr>
          <p:spPr bwMode="auto">
            <a:xfrm flipH="1">
              <a:off x="10371324" y="258586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5" name="Freeform 709">
              <a:extLst>
                <a:ext uri="{FF2B5EF4-FFF2-40B4-BE49-F238E27FC236}">
                  <a16:creationId xmlns:a16="http://schemas.microsoft.com/office/drawing/2014/main" id="{99AE3D86-DC99-46C4-90D3-6D12DA564828}"/>
                </a:ext>
              </a:extLst>
            </p:cNvPr>
            <p:cNvSpPr>
              <a:spLocks/>
            </p:cNvSpPr>
            <p:nvPr/>
          </p:nvSpPr>
          <p:spPr bwMode="auto">
            <a:xfrm flipH="1">
              <a:off x="10371324" y="258586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6" name="Rectangle 710">
              <a:extLst>
                <a:ext uri="{FF2B5EF4-FFF2-40B4-BE49-F238E27FC236}">
                  <a16:creationId xmlns:a16="http://schemas.microsoft.com/office/drawing/2014/main" id="{67BE3E4F-56E2-4247-BB0A-091A3FC7305F}"/>
                </a:ext>
              </a:extLst>
            </p:cNvPr>
            <p:cNvSpPr>
              <a:spLocks noChangeArrowheads="1"/>
            </p:cNvSpPr>
            <p:nvPr/>
          </p:nvSpPr>
          <p:spPr bwMode="auto">
            <a:xfrm flipH="1">
              <a:off x="9989798" y="2585862"/>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7" name="Freeform 711">
              <a:extLst>
                <a:ext uri="{FF2B5EF4-FFF2-40B4-BE49-F238E27FC236}">
                  <a16:creationId xmlns:a16="http://schemas.microsoft.com/office/drawing/2014/main" id="{2465E7BD-FC31-41C5-BCD8-775A831C5199}"/>
                </a:ext>
              </a:extLst>
            </p:cNvPr>
            <p:cNvSpPr>
              <a:spLocks/>
            </p:cNvSpPr>
            <p:nvPr/>
          </p:nvSpPr>
          <p:spPr bwMode="auto">
            <a:xfrm flipH="1">
              <a:off x="9989798" y="2585862"/>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8" name="Rectangle 712">
              <a:extLst>
                <a:ext uri="{FF2B5EF4-FFF2-40B4-BE49-F238E27FC236}">
                  <a16:creationId xmlns:a16="http://schemas.microsoft.com/office/drawing/2014/main" id="{4F285C38-C34D-42D4-A090-881F30228C33}"/>
                </a:ext>
              </a:extLst>
            </p:cNvPr>
            <p:cNvSpPr>
              <a:spLocks noChangeArrowheads="1"/>
            </p:cNvSpPr>
            <p:nvPr/>
          </p:nvSpPr>
          <p:spPr bwMode="auto">
            <a:xfrm flipH="1">
              <a:off x="9613206" y="2585862"/>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99" name="Freeform 713">
              <a:extLst>
                <a:ext uri="{FF2B5EF4-FFF2-40B4-BE49-F238E27FC236}">
                  <a16:creationId xmlns:a16="http://schemas.microsoft.com/office/drawing/2014/main" id="{B6D17F73-EF87-4D0C-8335-CBA5DBE2B0E8}"/>
                </a:ext>
              </a:extLst>
            </p:cNvPr>
            <p:cNvSpPr>
              <a:spLocks/>
            </p:cNvSpPr>
            <p:nvPr/>
          </p:nvSpPr>
          <p:spPr bwMode="auto">
            <a:xfrm flipH="1">
              <a:off x="9613206" y="2585862"/>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0" name="Rectangle 714">
              <a:extLst>
                <a:ext uri="{FF2B5EF4-FFF2-40B4-BE49-F238E27FC236}">
                  <a16:creationId xmlns:a16="http://schemas.microsoft.com/office/drawing/2014/main" id="{1CFC64F1-A31D-4819-B3AB-F5D663AB5B4D}"/>
                </a:ext>
              </a:extLst>
            </p:cNvPr>
            <p:cNvSpPr>
              <a:spLocks noChangeArrowheads="1"/>
            </p:cNvSpPr>
            <p:nvPr/>
          </p:nvSpPr>
          <p:spPr bwMode="auto">
            <a:xfrm flipH="1">
              <a:off x="10754494" y="2955876"/>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1" name="Freeform 715">
              <a:extLst>
                <a:ext uri="{FF2B5EF4-FFF2-40B4-BE49-F238E27FC236}">
                  <a16:creationId xmlns:a16="http://schemas.microsoft.com/office/drawing/2014/main" id="{FF5D04D3-297A-4045-BE7E-EA41DDF72C23}"/>
                </a:ext>
              </a:extLst>
            </p:cNvPr>
            <p:cNvSpPr>
              <a:spLocks/>
            </p:cNvSpPr>
            <p:nvPr/>
          </p:nvSpPr>
          <p:spPr bwMode="auto">
            <a:xfrm flipH="1">
              <a:off x="10754494" y="2955876"/>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2" name="Rectangle 716">
              <a:extLst>
                <a:ext uri="{FF2B5EF4-FFF2-40B4-BE49-F238E27FC236}">
                  <a16:creationId xmlns:a16="http://schemas.microsoft.com/office/drawing/2014/main" id="{23D2CDAD-F35C-4A62-B652-B5368428FD83}"/>
                </a:ext>
              </a:extLst>
            </p:cNvPr>
            <p:cNvSpPr>
              <a:spLocks noChangeArrowheads="1"/>
            </p:cNvSpPr>
            <p:nvPr/>
          </p:nvSpPr>
          <p:spPr bwMode="auto">
            <a:xfrm flipH="1">
              <a:off x="10371324" y="2955876"/>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3" name="Freeform 717">
              <a:extLst>
                <a:ext uri="{FF2B5EF4-FFF2-40B4-BE49-F238E27FC236}">
                  <a16:creationId xmlns:a16="http://schemas.microsoft.com/office/drawing/2014/main" id="{5A3108C6-2BE0-496E-AF9C-C614C7C6A344}"/>
                </a:ext>
              </a:extLst>
            </p:cNvPr>
            <p:cNvSpPr>
              <a:spLocks/>
            </p:cNvSpPr>
            <p:nvPr/>
          </p:nvSpPr>
          <p:spPr bwMode="auto">
            <a:xfrm flipH="1">
              <a:off x="10371324" y="2955876"/>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4" name="Rectangle 718">
              <a:extLst>
                <a:ext uri="{FF2B5EF4-FFF2-40B4-BE49-F238E27FC236}">
                  <a16:creationId xmlns:a16="http://schemas.microsoft.com/office/drawing/2014/main" id="{1C765531-EDD8-439F-84CB-C9ECC3EA3F86}"/>
                </a:ext>
              </a:extLst>
            </p:cNvPr>
            <p:cNvSpPr>
              <a:spLocks noChangeArrowheads="1"/>
            </p:cNvSpPr>
            <p:nvPr/>
          </p:nvSpPr>
          <p:spPr bwMode="auto">
            <a:xfrm flipH="1">
              <a:off x="9989798" y="2955876"/>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5" name="Freeform 719">
              <a:extLst>
                <a:ext uri="{FF2B5EF4-FFF2-40B4-BE49-F238E27FC236}">
                  <a16:creationId xmlns:a16="http://schemas.microsoft.com/office/drawing/2014/main" id="{11C6C637-8CA4-4DBF-BBF6-0EE60EE01B7F}"/>
                </a:ext>
              </a:extLst>
            </p:cNvPr>
            <p:cNvSpPr>
              <a:spLocks/>
            </p:cNvSpPr>
            <p:nvPr/>
          </p:nvSpPr>
          <p:spPr bwMode="auto">
            <a:xfrm flipH="1">
              <a:off x="9989798" y="2955876"/>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6" name="Rectangle 720">
              <a:extLst>
                <a:ext uri="{FF2B5EF4-FFF2-40B4-BE49-F238E27FC236}">
                  <a16:creationId xmlns:a16="http://schemas.microsoft.com/office/drawing/2014/main" id="{C82E8857-9DBA-4353-8E9C-268BB0F93EF9}"/>
                </a:ext>
              </a:extLst>
            </p:cNvPr>
            <p:cNvSpPr>
              <a:spLocks noChangeArrowheads="1"/>
            </p:cNvSpPr>
            <p:nvPr/>
          </p:nvSpPr>
          <p:spPr bwMode="auto">
            <a:xfrm flipH="1">
              <a:off x="9613206" y="2955876"/>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7" name="Freeform 721">
              <a:extLst>
                <a:ext uri="{FF2B5EF4-FFF2-40B4-BE49-F238E27FC236}">
                  <a16:creationId xmlns:a16="http://schemas.microsoft.com/office/drawing/2014/main" id="{EC237F88-B1E3-4F27-A4DC-88929A3BD5C2}"/>
                </a:ext>
              </a:extLst>
            </p:cNvPr>
            <p:cNvSpPr>
              <a:spLocks/>
            </p:cNvSpPr>
            <p:nvPr/>
          </p:nvSpPr>
          <p:spPr bwMode="auto">
            <a:xfrm flipH="1">
              <a:off x="9613206" y="2955876"/>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8" name="Rectangle 722">
              <a:extLst>
                <a:ext uri="{FF2B5EF4-FFF2-40B4-BE49-F238E27FC236}">
                  <a16:creationId xmlns:a16="http://schemas.microsoft.com/office/drawing/2014/main" id="{6303CFBB-CF28-484F-A4BB-59F10B0FB799}"/>
                </a:ext>
              </a:extLst>
            </p:cNvPr>
            <p:cNvSpPr>
              <a:spLocks noChangeArrowheads="1"/>
            </p:cNvSpPr>
            <p:nvPr/>
          </p:nvSpPr>
          <p:spPr bwMode="auto">
            <a:xfrm flipH="1">
              <a:off x="10754494" y="3325890"/>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09" name="Freeform 723">
              <a:extLst>
                <a:ext uri="{FF2B5EF4-FFF2-40B4-BE49-F238E27FC236}">
                  <a16:creationId xmlns:a16="http://schemas.microsoft.com/office/drawing/2014/main" id="{93D50688-41E2-4D5D-8A4C-1EF0B9123C3A}"/>
                </a:ext>
              </a:extLst>
            </p:cNvPr>
            <p:cNvSpPr>
              <a:spLocks/>
            </p:cNvSpPr>
            <p:nvPr/>
          </p:nvSpPr>
          <p:spPr bwMode="auto">
            <a:xfrm flipH="1">
              <a:off x="10754494" y="3325890"/>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0" name="Rectangle 724">
              <a:extLst>
                <a:ext uri="{FF2B5EF4-FFF2-40B4-BE49-F238E27FC236}">
                  <a16:creationId xmlns:a16="http://schemas.microsoft.com/office/drawing/2014/main" id="{E5147147-C9F9-4CBD-A3CA-CF37AF5C4173}"/>
                </a:ext>
              </a:extLst>
            </p:cNvPr>
            <p:cNvSpPr>
              <a:spLocks noChangeArrowheads="1"/>
            </p:cNvSpPr>
            <p:nvPr/>
          </p:nvSpPr>
          <p:spPr bwMode="auto">
            <a:xfrm flipH="1">
              <a:off x="10371324" y="3325890"/>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1" name="Freeform 725">
              <a:extLst>
                <a:ext uri="{FF2B5EF4-FFF2-40B4-BE49-F238E27FC236}">
                  <a16:creationId xmlns:a16="http://schemas.microsoft.com/office/drawing/2014/main" id="{C644650A-2CDB-4481-A35E-D62E12C31FE8}"/>
                </a:ext>
              </a:extLst>
            </p:cNvPr>
            <p:cNvSpPr>
              <a:spLocks/>
            </p:cNvSpPr>
            <p:nvPr/>
          </p:nvSpPr>
          <p:spPr bwMode="auto">
            <a:xfrm flipH="1">
              <a:off x="10371324" y="3325890"/>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2" name="Rectangle 726">
              <a:extLst>
                <a:ext uri="{FF2B5EF4-FFF2-40B4-BE49-F238E27FC236}">
                  <a16:creationId xmlns:a16="http://schemas.microsoft.com/office/drawing/2014/main" id="{63C14813-3E43-41A6-A6F4-77AC4AE25678}"/>
                </a:ext>
              </a:extLst>
            </p:cNvPr>
            <p:cNvSpPr>
              <a:spLocks noChangeArrowheads="1"/>
            </p:cNvSpPr>
            <p:nvPr/>
          </p:nvSpPr>
          <p:spPr bwMode="auto">
            <a:xfrm flipH="1">
              <a:off x="9989798" y="3325890"/>
              <a:ext cx="264766"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3" name="Freeform 727">
              <a:extLst>
                <a:ext uri="{FF2B5EF4-FFF2-40B4-BE49-F238E27FC236}">
                  <a16:creationId xmlns:a16="http://schemas.microsoft.com/office/drawing/2014/main" id="{37700F90-451B-4B4B-9CB0-39D62585E59D}"/>
                </a:ext>
              </a:extLst>
            </p:cNvPr>
            <p:cNvSpPr>
              <a:spLocks/>
            </p:cNvSpPr>
            <p:nvPr/>
          </p:nvSpPr>
          <p:spPr bwMode="auto">
            <a:xfrm flipH="1">
              <a:off x="9989798" y="3325890"/>
              <a:ext cx="264766" cy="266410"/>
            </a:xfrm>
            <a:custGeom>
              <a:avLst/>
              <a:gdLst>
                <a:gd name="T0" fmla="*/ 0 w 161"/>
                <a:gd name="T1" fmla="*/ 162 h 162"/>
                <a:gd name="T2" fmla="*/ 0 w 161"/>
                <a:gd name="T3" fmla="*/ 0 h 162"/>
                <a:gd name="T4" fmla="*/ 161 w 161"/>
                <a:gd name="T5" fmla="*/ 0 h 162"/>
                <a:gd name="T6" fmla="*/ 0 w 161"/>
                <a:gd name="T7" fmla="*/ 162 h 162"/>
              </a:gdLst>
              <a:ahLst/>
              <a:cxnLst>
                <a:cxn ang="0">
                  <a:pos x="T0" y="T1"/>
                </a:cxn>
                <a:cxn ang="0">
                  <a:pos x="T2" y="T3"/>
                </a:cxn>
                <a:cxn ang="0">
                  <a:pos x="T4" y="T5"/>
                </a:cxn>
                <a:cxn ang="0">
                  <a:pos x="T6" y="T7"/>
                </a:cxn>
              </a:cxnLst>
              <a:rect l="0" t="0" r="r" b="b"/>
              <a:pathLst>
                <a:path w="161" h="162">
                  <a:moveTo>
                    <a:pt x="0" y="162"/>
                  </a:moveTo>
                  <a:lnTo>
                    <a:pt x="0" y="0"/>
                  </a:lnTo>
                  <a:lnTo>
                    <a:pt x="161"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4" name="Rectangle 728">
              <a:extLst>
                <a:ext uri="{FF2B5EF4-FFF2-40B4-BE49-F238E27FC236}">
                  <a16:creationId xmlns:a16="http://schemas.microsoft.com/office/drawing/2014/main" id="{3364E8EE-FAD2-4DE0-BDAE-D2AF2FEE95B0}"/>
                </a:ext>
              </a:extLst>
            </p:cNvPr>
            <p:cNvSpPr>
              <a:spLocks noChangeArrowheads="1"/>
            </p:cNvSpPr>
            <p:nvPr/>
          </p:nvSpPr>
          <p:spPr bwMode="auto">
            <a:xfrm flipH="1">
              <a:off x="9613206" y="3325890"/>
              <a:ext cx="258188"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5" name="Freeform 729">
              <a:extLst>
                <a:ext uri="{FF2B5EF4-FFF2-40B4-BE49-F238E27FC236}">
                  <a16:creationId xmlns:a16="http://schemas.microsoft.com/office/drawing/2014/main" id="{07E22D15-73AF-4C7E-93A4-E31EED0666B8}"/>
                </a:ext>
              </a:extLst>
            </p:cNvPr>
            <p:cNvSpPr>
              <a:spLocks/>
            </p:cNvSpPr>
            <p:nvPr/>
          </p:nvSpPr>
          <p:spPr bwMode="auto">
            <a:xfrm flipH="1">
              <a:off x="9613206" y="3325890"/>
              <a:ext cx="258188" cy="266410"/>
            </a:xfrm>
            <a:custGeom>
              <a:avLst/>
              <a:gdLst>
                <a:gd name="T0" fmla="*/ 0 w 157"/>
                <a:gd name="T1" fmla="*/ 162 h 162"/>
                <a:gd name="T2" fmla="*/ 0 w 157"/>
                <a:gd name="T3" fmla="*/ 0 h 162"/>
                <a:gd name="T4" fmla="*/ 157 w 157"/>
                <a:gd name="T5" fmla="*/ 0 h 162"/>
                <a:gd name="T6" fmla="*/ 0 w 157"/>
                <a:gd name="T7" fmla="*/ 162 h 162"/>
              </a:gdLst>
              <a:ahLst/>
              <a:cxnLst>
                <a:cxn ang="0">
                  <a:pos x="T0" y="T1"/>
                </a:cxn>
                <a:cxn ang="0">
                  <a:pos x="T2" y="T3"/>
                </a:cxn>
                <a:cxn ang="0">
                  <a:pos x="T4" y="T5"/>
                </a:cxn>
                <a:cxn ang="0">
                  <a:pos x="T6" y="T7"/>
                </a:cxn>
              </a:cxnLst>
              <a:rect l="0" t="0" r="r" b="b"/>
              <a:pathLst>
                <a:path w="157" h="162">
                  <a:moveTo>
                    <a:pt x="0" y="162"/>
                  </a:moveTo>
                  <a:lnTo>
                    <a:pt x="0" y="0"/>
                  </a:lnTo>
                  <a:lnTo>
                    <a:pt x="157"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6" name="Rectangle 730">
              <a:extLst>
                <a:ext uri="{FF2B5EF4-FFF2-40B4-BE49-F238E27FC236}">
                  <a16:creationId xmlns:a16="http://schemas.microsoft.com/office/drawing/2014/main" id="{B8D00099-D2C4-466B-AFDF-8096BF1B1424}"/>
                </a:ext>
              </a:extLst>
            </p:cNvPr>
            <p:cNvSpPr>
              <a:spLocks noChangeArrowheads="1"/>
            </p:cNvSpPr>
            <p:nvPr/>
          </p:nvSpPr>
          <p:spPr bwMode="auto">
            <a:xfrm flipH="1">
              <a:off x="10754494" y="370248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7" name="Freeform 731">
              <a:extLst>
                <a:ext uri="{FF2B5EF4-FFF2-40B4-BE49-F238E27FC236}">
                  <a16:creationId xmlns:a16="http://schemas.microsoft.com/office/drawing/2014/main" id="{604AD06F-BE24-4B0F-9898-266190E9104B}"/>
                </a:ext>
              </a:extLst>
            </p:cNvPr>
            <p:cNvSpPr>
              <a:spLocks/>
            </p:cNvSpPr>
            <p:nvPr/>
          </p:nvSpPr>
          <p:spPr bwMode="auto">
            <a:xfrm flipH="1">
              <a:off x="10754494" y="370248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732">
              <a:extLst>
                <a:ext uri="{FF2B5EF4-FFF2-40B4-BE49-F238E27FC236}">
                  <a16:creationId xmlns:a16="http://schemas.microsoft.com/office/drawing/2014/main" id="{721EB615-56B6-4990-ACE4-27DD74F70281}"/>
                </a:ext>
              </a:extLst>
            </p:cNvPr>
            <p:cNvSpPr>
              <a:spLocks noChangeArrowheads="1"/>
            </p:cNvSpPr>
            <p:nvPr/>
          </p:nvSpPr>
          <p:spPr bwMode="auto">
            <a:xfrm flipH="1">
              <a:off x="10371324" y="370248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Freeform 733">
              <a:extLst>
                <a:ext uri="{FF2B5EF4-FFF2-40B4-BE49-F238E27FC236}">
                  <a16:creationId xmlns:a16="http://schemas.microsoft.com/office/drawing/2014/main" id="{173FAB3C-2D39-46AF-8FE6-1A4B299D5260}"/>
                </a:ext>
              </a:extLst>
            </p:cNvPr>
            <p:cNvSpPr>
              <a:spLocks/>
            </p:cNvSpPr>
            <p:nvPr/>
          </p:nvSpPr>
          <p:spPr bwMode="auto">
            <a:xfrm flipH="1">
              <a:off x="10371324" y="370248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734">
              <a:extLst>
                <a:ext uri="{FF2B5EF4-FFF2-40B4-BE49-F238E27FC236}">
                  <a16:creationId xmlns:a16="http://schemas.microsoft.com/office/drawing/2014/main" id="{21ABD268-91D1-4944-BFFA-FFABFBFED775}"/>
                </a:ext>
              </a:extLst>
            </p:cNvPr>
            <p:cNvSpPr>
              <a:spLocks noChangeArrowheads="1"/>
            </p:cNvSpPr>
            <p:nvPr/>
          </p:nvSpPr>
          <p:spPr bwMode="auto">
            <a:xfrm flipH="1">
              <a:off x="9989798" y="3702482"/>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1" name="Freeform 735">
              <a:extLst>
                <a:ext uri="{FF2B5EF4-FFF2-40B4-BE49-F238E27FC236}">
                  <a16:creationId xmlns:a16="http://schemas.microsoft.com/office/drawing/2014/main" id="{EE819450-3BC9-435D-BC68-0B3E5DF37F22}"/>
                </a:ext>
              </a:extLst>
            </p:cNvPr>
            <p:cNvSpPr>
              <a:spLocks/>
            </p:cNvSpPr>
            <p:nvPr/>
          </p:nvSpPr>
          <p:spPr bwMode="auto">
            <a:xfrm flipH="1">
              <a:off x="9989798" y="3702482"/>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2" name="Rectangle 736">
              <a:extLst>
                <a:ext uri="{FF2B5EF4-FFF2-40B4-BE49-F238E27FC236}">
                  <a16:creationId xmlns:a16="http://schemas.microsoft.com/office/drawing/2014/main" id="{95E75CD4-B37C-4FE6-9B24-360C1EDC0CBF}"/>
                </a:ext>
              </a:extLst>
            </p:cNvPr>
            <p:cNvSpPr>
              <a:spLocks noChangeArrowheads="1"/>
            </p:cNvSpPr>
            <p:nvPr/>
          </p:nvSpPr>
          <p:spPr bwMode="auto">
            <a:xfrm flipH="1">
              <a:off x="9613206" y="3702482"/>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3" name="Freeform 737">
              <a:extLst>
                <a:ext uri="{FF2B5EF4-FFF2-40B4-BE49-F238E27FC236}">
                  <a16:creationId xmlns:a16="http://schemas.microsoft.com/office/drawing/2014/main" id="{6B4AB7A4-ECE0-4EDA-B3A8-239352C3DA32}"/>
                </a:ext>
              </a:extLst>
            </p:cNvPr>
            <p:cNvSpPr>
              <a:spLocks/>
            </p:cNvSpPr>
            <p:nvPr/>
          </p:nvSpPr>
          <p:spPr bwMode="auto">
            <a:xfrm flipH="1">
              <a:off x="9613206" y="3702482"/>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4" name="Rectangle 738">
              <a:extLst>
                <a:ext uri="{FF2B5EF4-FFF2-40B4-BE49-F238E27FC236}">
                  <a16:creationId xmlns:a16="http://schemas.microsoft.com/office/drawing/2014/main" id="{46B70D4D-8EF4-4EC0-9551-1F33AE6A7634}"/>
                </a:ext>
              </a:extLst>
            </p:cNvPr>
            <p:cNvSpPr>
              <a:spLocks noChangeArrowheads="1"/>
            </p:cNvSpPr>
            <p:nvPr/>
          </p:nvSpPr>
          <p:spPr bwMode="auto">
            <a:xfrm flipH="1">
              <a:off x="10754494" y="4072496"/>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5" name="Freeform 739">
              <a:extLst>
                <a:ext uri="{FF2B5EF4-FFF2-40B4-BE49-F238E27FC236}">
                  <a16:creationId xmlns:a16="http://schemas.microsoft.com/office/drawing/2014/main" id="{F4FC8B1F-0EDC-40CA-BC20-B01ECA98C82E}"/>
                </a:ext>
              </a:extLst>
            </p:cNvPr>
            <p:cNvSpPr>
              <a:spLocks/>
            </p:cNvSpPr>
            <p:nvPr/>
          </p:nvSpPr>
          <p:spPr bwMode="auto">
            <a:xfrm flipH="1">
              <a:off x="10754494" y="4072496"/>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6" name="Rectangle 740">
              <a:extLst>
                <a:ext uri="{FF2B5EF4-FFF2-40B4-BE49-F238E27FC236}">
                  <a16:creationId xmlns:a16="http://schemas.microsoft.com/office/drawing/2014/main" id="{A909C3D9-8D7C-4950-9886-66A93359DBD5}"/>
                </a:ext>
              </a:extLst>
            </p:cNvPr>
            <p:cNvSpPr>
              <a:spLocks noChangeArrowheads="1"/>
            </p:cNvSpPr>
            <p:nvPr/>
          </p:nvSpPr>
          <p:spPr bwMode="auto">
            <a:xfrm flipH="1">
              <a:off x="10371324" y="4072496"/>
              <a:ext cx="266410"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7" name="Freeform 741">
              <a:extLst>
                <a:ext uri="{FF2B5EF4-FFF2-40B4-BE49-F238E27FC236}">
                  <a16:creationId xmlns:a16="http://schemas.microsoft.com/office/drawing/2014/main" id="{248975A9-AFAA-42C8-B8A9-92CC23E7C511}"/>
                </a:ext>
              </a:extLst>
            </p:cNvPr>
            <p:cNvSpPr>
              <a:spLocks/>
            </p:cNvSpPr>
            <p:nvPr/>
          </p:nvSpPr>
          <p:spPr bwMode="auto">
            <a:xfrm flipH="1">
              <a:off x="10371324" y="4072496"/>
              <a:ext cx="266410" cy="266410"/>
            </a:xfrm>
            <a:custGeom>
              <a:avLst/>
              <a:gdLst>
                <a:gd name="T0" fmla="*/ 0 w 162"/>
                <a:gd name="T1" fmla="*/ 162 h 162"/>
                <a:gd name="T2" fmla="*/ 0 w 162"/>
                <a:gd name="T3" fmla="*/ 0 h 162"/>
                <a:gd name="T4" fmla="*/ 162 w 162"/>
                <a:gd name="T5" fmla="*/ 0 h 162"/>
                <a:gd name="T6" fmla="*/ 0 w 162"/>
                <a:gd name="T7" fmla="*/ 162 h 162"/>
              </a:gdLst>
              <a:ahLst/>
              <a:cxnLst>
                <a:cxn ang="0">
                  <a:pos x="T0" y="T1"/>
                </a:cxn>
                <a:cxn ang="0">
                  <a:pos x="T2" y="T3"/>
                </a:cxn>
                <a:cxn ang="0">
                  <a:pos x="T4" y="T5"/>
                </a:cxn>
                <a:cxn ang="0">
                  <a:pos x="T6" y="T7"/>
                </a:cxn>
              </a:cxnLst>
              <a:rect l="0" t="0" r="r" b="b"/>
              <a:pathLst>
                <a:path w="162" h="162">
                  <a:moveTo>
                    <a:pt x="0" y="162"/>
                  </a:moveTo>
                  <a:lnTo>
                    <a:pt x="0" y="0"/>
                  </a:lnTo>
                  <a:lnTo>
                    <a:pt x="162"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8" name="Rectangle 742">
              <a:extLst>
                <a:ext uri="{FF2B5EF4-FFF2-40B4-BE49-F238E27FC236}">
                  <a16:creationId xmlns:a16="http://schemas.microsoft.com/office/drawing/2014/main" id="{DEAA30FD-E45C-477B-878A-A43CD613724E}"/>
                </a:ext>
              </a:extLst>
            </p:cNvPr>
            <p:cNvSpPr>
              <a:spLocks noChangeArrowheads="1"/>
            </p:cNvSpPr>
            <p:nvPr/>
          </p:nvSpPr>
          <p:spPr bwMode="auto">
            <a:xfrm flipH="1">
              <a:off x="9989798" y="4072496"/>
              <a:ext cx="264766"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9" name="Freeform 743">
              <a:extLst>
                <a:ext uri="{FF2B5EF4-FFF2-40B4-BE49-F238E27FC236}">
                  <a16:creationId xmlns:a16="http://schemas.microsoft.com/office/drawing/2014/main" id="{8EB50FD3-876E-4012-96FA-CDD5E27048D1}"/>
                </a:ext>
              </a:extLst>
            </p:cNvPr>
            <p:cNvSpPr>
              <a:spLocks/>
            </p:cNvSpPr>
            <p:nvPr/>
          </p:nvSpPr>
          <p:spPr bwMode="auto">
            <a:xfrm flipH="1">
              <a:off x="9989798" y="4072496"/>
              <a:ext cx="264766" cy="266410"/>
            </a:xfrm>
            <a:custGeom>
              <a:avLst/>
              <a:gdLst>
                <a:gd name="T0" fmla="*/ 0 w 161"/>
                <a:gd name="T1" fmla="*/ 162 h 162"/>
                <a:gd name="T2" fmla="*/ 0 w 161"/>
                <a:gd name="T3" fmla="*/ 0 h 162"/>
                <a:gd name="T4" fmla="*/ 161 w 161"/>
                <a:gd name="T5" fmla="*/ 0 h 162"/>
                <a:gd name="T6" fmla="*/ 0 w 161"/>
                <a:gd name="T7" fmla="*/ 162 h 162"/>
              </a:gdLst>
              <a:ahLst/>
              <a:cxnLst>
                <a:cxn ang="0">
                  <a:pos x="T0" y="T1"/>
                </a:cxn>
                <a:cxn ang="0">
                  <a:pos x="T2" y="T3"/>
                </a:cxn>
                <a:cxn ang="0">
                  <a:pos x="T4" y="T5"/>
                </a:cxn>
                <a:cxn ang="0">
                  <a:pos x="T6" y="T7"/>
                </a:cxn>
              </a:cxnLst>
              <a:rect l="0" t="0" r="r" b="b"/>
              <a:pathLst>
                <a:path w="161" h="162">
                  <a:moveTo>
                    <a:pt x="0" y="162"/>
                  </a:moveTo>
                  <a:lnTo>
                    <a:pt x="0" y="0"/>
                  </a:lnTo>
                  <a:lnTo>
                    <a:pt x="161"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0" name="Rectangle 744">
              <a:extLst>
                <a:ext uri="{FF2B5EF4-FFF2-40B4-BE49-F238E27FC236}">
                  <a16:creationId xmlns:a16="http://schemas.microsoft.com/office/drawing/2014/main" id="{B3A5B2D7-8CC7-421A-BADB-C23AF7B5FEA6}"/>
                </a:ext>
              </a:extLst>
            </p:cNvPr>
            <p:cNvSpPr>
              <a:spLocks noChangeArrowheads="1"/>
            </p:cNvSpPr>
            <p:nvPr/>
          </p:nvSpPr>
          <p:spPr bwMode="auto">
            <a:xfrm flipH="1">
              <a:off x="9613206" y="4072496"/>
              <a:ext cx="258188" cy="2664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745">
              <a:extLst>
                <a:ext uri="{FF2B5EF4-FFF2-40B4-BE49-F238E27FC236}">
                  <a16:creationId xmlns:a16="http://schemas.microsoft.com/office/drawing/2014/main" id="{5FB96B03-E475-4A63-8D24-BDC127A745E2}"/>
                </a:ext>
              </a:extLst>
            </p:cNvPr>
            <p:cNvSpPr>
              <a:spLocks/>
            </p:cNvSpPr>
            <p:nvPr/>
          </p:nvSpPr>
          <p:spPr bwMode="auto">
            <a:xfrm flipH="1">
              <a:off x="9613206" y="4072496"/>
              <a:ext cx="258188" cy="266410"/>
            </a:xfrm>
            <a:custGeom>
              <a:avLst/>
              <a:gdLst>
                <a:gd name="T0" fmla="*/ 0 w 157"/>
                <a:gd name="T1" fmla="*/ 162 h 162"/>
                <a:gd name="T2" fmla="*/ 0 w 157"/>
                <a:gd name="T3" fmla="*/ 0 h 162"/>
                <a:gd name="T4" fmla="*/ 157 w 157"/>
                <a:gd name="T5" fmla="*/ 0 h 162"/>
                <a:gd name="T6" fmla="*/ 0 w 157"/>
                <a:gd name="T7" fmla="*/ 162 h 162"/>
              </a:gdLst>
              <a:ahLst/>
              <a:cxnLst>
                <a:cxn ang="0">
                  <a:pos x="T0" y="T1"/>
                </a:cxn>
                <a:cxn ang="0">
                  <a:pos x="T2" y="T3"/>
                </a:cxn>
                <a:cxn ang="0">
                  <a:pos x="T4" y="T5"/>
                </a:cxn>
                <a:cxn ang="0">
                  <a:pos x="T6" y="T7"/>
                </a:cxn>
              </a:cxnLst>
              <a:rect l="0" t="0" r="r" b="b"/>
              <a:pathLst>
                <a:path w="157" h="162">
                  <a:moveTo>
                    <a:pt x="0" y="162"/>
                  </a:moveTo>
                  <a:lnTo>
                    <a:pt x="0" y="0"/>
                  </a:lnTo>
                  <a:lnTo>
                    <a:pt x="157" y="0"/>
                  </a:lnTo>
                  <a:lnTo>
                    <a:pt x="0" y="162"/>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2" name="Rectangle 746">
              <a:extLst>
                <a:ext uri="{FF2B5EF4-FFF2-40B4-BE49-F238E27FC236}">
                  <a16:creationId xmlns:a16="http://schemas.microsoft.com/office/drawing/2014/main" id="{D00E610C-DB5C-4EB7-B3BC-8F4BFF602413}"/>
                </a:ext>
              </a:extLst>
            </p:cNvPr>
            <p:cNvSpPr>
              <a:spLocks noChangeArrowheads="1"/>
            </p:cNvSpPr>
            <p:nvPr/>
          </p:nvSpPr>
          <p:spPr bwMode="auto">
            <a:xfrm flipH="1">
              <a:off x="10754494" y="4449088"/>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3" name="Freeform 747">
              <a:extLst>
                <a:ext uri="{FF2B5EF4-FFF2-40B4-BE49-F238E27FC236}">
                  <a16:creationId xmlns:a16="http://schemas.microsoft.com/office/drawing/2014/main" id="{BFD9EDF3-9437-467D-88DC-6D7FC1B0BBF0}"/>
                </a:ext>
              </a:extLst>
            </p:cNvPr>
            <p:cNvSpPr>
              <a:spLocks/>
            </p:cNvSpPr>
            <p:nvPr/>
          </p:nvSpPr>
          <p:spPr bwMode="auto">
            <a:xfrm flipH="1">
              <a:off x="10754494" y="4449088"/>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4" name="Rectangle 748">
              <a:extLst>
                <a:ext uri="{FF2B5EF4-FFF2-40B4-BE49-F238E27FC236}">
                  <a16:creationId xmlns:a16="http://schemas.microsoft.com/office/drawing/2014/main" id="{A1A6B14E-F0A6-40B7-84C6-B9CEA3373D84}"/>
                </a:ext>
              </a:extLst>
            </p:cNvPr>
            <p:cNvSpPr>
              <a:spLocks noChangeArrowheads="1"/>
            </p:cNvSpPr>
            <p:nvPr/>
          </p:nvSpPr>
          <p:spPr bwMode="auto">
            <a:xfrm flipH="1">
              <a:off x="10371324" y="4449088"/>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5" name="Freeform 749">
              <a:extLst>
                <a:ext uri="{FF2B5EF4-FFF2-40B4-BE49-F238E27FC236}">
                  <a16:creationId xmlns:a16="http://schemas.microsoft.com/office/drawing/2014/main" id="{B819FA4A-7017-4491-86A1-27FFCD625659}"/>
                </a:ext>
              </a:extLst>
            </p:cNvPr>
            <p:cNvSpPr>
              <a:spLocks/>
            </p:cNvSpPr>
            <p:nvPr/>
          </p:nvSpPr>
          <p:spPr bwMode="auto">
            <a:xfrm flipH="1">
              <a:off x="10371324" y="4449088"/>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6" name="Rectangle 750">
              <a:extLst>
                <a:ext uri="{FF2B5EF4-FFF2-40B4-BE49-F238E27FC236}">
                  <a16:creationId xmlns:a16="http://schemas.microsoft.com/office/drawing/2014/main" id="{383A4E03-4D52-4C7B-ABC2-2918751002BF}"/>
                </a:ext>
              </a:extLst>
            </p:cNvPr>
            <p:cNvSpPr>
              <a:spLocks noChangeArrowheads="1"/>
            </p:cNvSpPr>
            <p:nvPr/>
          </p:nvSpPr>
          <p:spPr bwMode="auto">
            <a:xfrm flipH="1">
              <a:off x="9989798" y="4449088"/>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7" name="Freeform 751">
              <a:extLst>
                <a:ext uri="{FF2B5EF4-FFF2-40B4-BE49-F238E27FC236}">
                  <a16:creationId xmlns:a16="http://schemas.microsoft.com/office/drawing/2014/main" id="{E6C35385-367C-4821-B05D-C4D6FCCE11BE}"/>
                </a:ext>
              </a:extLst>
            </p:cNvPr>
            <p:cNvSpPr>
              <a:spLocks/>
            </p:cNvSpPr>
            <p:nvPr/>
          </p:nvSpPr>
          <p:spPr bwMode="auto">
            <a:xfrm flipH="1">
              <a:off x="9989798" y="4449088"/>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8" name="Rectangle 752">
              <a:extLst>
                <a:ext uri="{FF2B5EF4-FFF2-40B4-BE49-F238E27FC236}">
                  <a16:creationId xmlns:a16="http://schemas.microsoft.com/office/drawing/2014/main" id="{D7C419BC-B0BD-439C-9943-2CFBEB21B519}"/>
                </a:ext>
              </a:extLst>
            </p:cNvPr>
            <p:cNvSpPr>
              <a:spLocks noChangeArrowheads="1"/>
            </p:cNvSpPr>
            <p:nvPr/>
          </p:nvSpPr>
          <p:spPr bwMode="auto">
            <a:xfrm flipH="1">
              <a:off x="9613206" y="4449088"/>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9" name="Freeform 753">
              <a:extLst>
                <a:ext uri="{FF2B5EF4-FFF2-40B4-BE49-F238E27FC236}">
                  <a16:creationId xmlns:a16="http://schemas.microsoft.com/office/drawing/2014/main" id="{DA4D3A7B-0F19-46BA-86CE-790E65793510}"/>
                </a:ext>
              </a:extLst>
            </p:cNvPr>
            <p:cNvSpPr>
              <a:spLocks/>
            </p:cNvSpPr>
            <p:nvPr/>
          </p:nvSpPr>
          <p:spPr bwMode="auto">
            <a:xfrm flipH="1">
              <a:off x="9613206" y="4449088"/>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0" name="Rectangle 754">
              <a:extLst>
                <a:ext uri="{FF2B5EF4-FFF2-40B4-BE49-F238E27FC236}">
                  <a16:creationId xmlns:a16="http://schemas.microsoft.com/office/drawing/2014/main" id="{69EFBEBD-E06A-4773-B67B-49523F76C584}"/>
                </a:ext>
              </a:extLst>
            </p:cNvPr>
            <p:cNvSpPr>
              <a:spLocks noChangeArrowheads="1"/>
            </p:cNvSpPr>
            <p:nvPr/>
          </p:nvSpPr>
          <p:spPr bwMode="auto">
            <a:xfrm flipH="1">
              <a:off x="10754494" y="481910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1" name="Freeform 755">
              <a:extLst>
                <a:ext uri="{FF2B5EF4-FFF2-40B4-BE49-F238E27FC236}">
                  <a16:creationId xmlns:a16="http://schemas.microsoft.com/office/drawing/2014/main" id="{8FE16AC7-D846-4EDF-AA15-0C760EFC4DDF}"/>
                </a:ext>
              </a:extLst>
            </p:cNvPr>
            <p:cNvSpPr>
              <a:spLocks/>
            </p:cNvSpPr>
            <p:nvPr/>
          </p:nvSpPr>
          <p:spPr bwMode="auto">
            <a:xfrm flipH="1">
              <a:off x="10754494" y="481910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2" name="Rectangle 756">
              <a:extLst>
                <a:ext uri="{FF2B5EF4-FFF2-40B4-BE49-F238E27FC236}">
                  <a16:creationId xmlns:a16="http://schemas.microsoft.com/office/drawing/2014/main" id="{DB7E479A-6EF3-4C5F-B774-E9C63DA85009}"/>
                </a:ext>
              </a:extLst>
            </p:cNvPr>
            <p:cNvSpPr>
              <a:spLocks noChangeArrowheads="1"/>
            </p:cNvSpPr>
            <p:nvPr/>
          </p:nvSpPr>
          <p:spPr bwMode="auto">
            <a:xfrm flipH="1">
              <a:off x="10371324" y="4819102"/>
              <a:ext cx="266410"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3" name="Freeform 757">
              <a:extLst>
                <a:ext uri="{FF2B5EF4-FFF2-40B4-BE49-F238E27FC236}">
                  <a16:creationId xmlns:a16="http://schemas.microsoft.com/office/drawing/2014/main" id="{B3CC1C29-6707-477F-BAFF-4010D9ADDCA1}"/>
                </a:ext>
              </a:extLst>
            </p:cNvPr>
            <p:cNvSpPr>
              <a:spLocks/>
            </p:cNvSpPr>
            <p:nvPr/>
          </p:nvSpPr>
          <p:spPr bwMode="auto">
            <a:xfrm flipH="1">
              <a:off x="10371324" y="4819102"/>
              <a:ext cx="266410" cy="259832"/>
            </a:xfrm>
            <a:custGeom>
              <a:avLst/>
              <a:gdLst>
                <a:gd name="T0" fmla="*/ 0 w 162"/>
                <a:gd name="T1" fmla="*/ 158 h 158"/>
                <a:gd name="T2" fmla="*/ 0 w 162"/>
                <a:gd name="T3" fmla="*/ 0 h 158"/>
                <a:gd name="T4" fmla="*/ 162 w 162"/>
                <a:gd name="T5" fmla="*/ 0 h 158"/>
                <a:gd name="T6" fmla="*/ 0 w 162"/>
                <a:gd name="T7" fmla="*/ 158 h 158"/>
              </a:gdLst>
              <a:ahLst/>
              <a:cxnLst>
                <a:cxn ang="0">
                  <a:pos x="T0" y="T1"/>
                </a:cxn>
                <a:cxn ang="0">
                  <a:pos x="T2" y="T3"/>
                </a:cxn>
                <a:cxn ang="0">
                  <a:pos x="T4" y="T5"/>
                </a:cxn>
                <a:cxn ang="0">
                  <a:pos x="T6" y="T7"/>
                </a:cxn>
              </a:cxnLst>
              <a:rect l="0" t="0" r="r" b="b"/>
              <a:pathLst>
                <a:path w="162" h="158">
                  <a:moveTo>
                    <a:pt x="0" y="158"/>
                  </a:moveTo>
                  <a:lnTo>
                    <a:pt x="0" y="0"/>
                  </a:lnTo>
                  <a:lnTo>
                    <a:pt x="162"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4" name="Rectangle 758">
              <a:extLst>
                <a:ext uri="{FF2B5EF4-FFF2-40B4-BE49-F238E27FC236}">
                  <a16:creationId xmlns:a16="http://schemas.microsoft.com/office/drawing/2014/main" id="{B6AD440B-3CF2-40EE-AF25-C28CA61B14C0}"/>
                </a:ext>
              </a:extLst>
            </p:cNvPr>
            <p:cNvSpPr>
              <a:spLocks noChangeArrowheads="1"/>
            </p:cNvSpPr>
            <p:nvPr/>
          </p:nvSpPr>
          <p:spPr bwMode="auto">
            <a:xfrm flipH="1">
              <a:off x="9989798" y="4819102"/>
              <a:ext cx="264766"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5" name="Freeform 759">
              <a:extLst>
                <a:ext uri="{FF2B5EF4-FFF2-40B4-BE49-F238E27FC236}">
                  <a16:creationId xmlns:a16="http://schemas.microsoft.com/office/drawing/2014/main" id="{413DA263-EC08-4211-AF1F-61EA9B80BA86}"/>
                </a:ext>
              </a:extLst>
            </p:cNvPr>
            <p:cNvSpPr>
              <a:spLocks/>
            </p:cNvSpPr>
            <p:nvPr/>
          </p:nvSpPr>
          <p:spPr bwMode="auto">
            <a:xfrm flipH="1">
              <a:off x="9989798" y="4819102"/>
              <a:ext cx="264766" cy="259832"/>
            </a:xfrm>
            <a:custGeom>
              <a:avLst/>
              <a:gdLst>
                <a:gd name="T0" fmla="*/ 0 w 161"/>
                <a:gd name="T1" fmla="*/ 158 h 158"/>
                <a:gd name="T2" fmla="*/ 0 w 161"/>
                <a:gd name="T3" fmla="*/ 0 h 158"/>
                <a:gd name="T4" fmla="*/ 161 w 161"/>
                <a:gd name="T5" fmla="*/ 0 h 158"/>
                <a:gd name="T6" fmla="*/ 0 w 161"/>
                <a:gd name="T7" fmla="*/ 158 h 158"/>
              </a:gdLst>
              <a:ahLst/>
              <a:cxnLst>
                <a:cxn ang="0">
                  <a:pos x="T0" y="T1"/>
                </a:cxn>
                <a:cxn ang="0">
                  <a:pos x="T2" y="T3"/>
                </a:cxn>
                <a:cxn ang="0">
                  <a:pos x="T4" y="T5"/>
                </a:cxn>
                <a:cxn ang="0">
                  <a:pos x="T6" y="T7"/>
                </a:cxn>
              </a:cxnLst>
              <a:rect l="0" t="0" r="r" b="b"/>
              <a:pathLst>
                <a:path w="161" h="158">
                  <a:moveTo>
                    <a:pt x="0" y="158"/>
                  </a:moveTo>
                  <a:lnTo>
                    <a:pt x="0" y="0"/>
                  </a:lnTo>
                  <a:lnTo>
                    <a:pt x="161"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6" name="Rectangle 760">
              <a:extLst>
                <a:ext uri="{FF2B5EF4-FFF2-40B4-BE49-F238E27FC236}">
                  <a16:creationId xmlns:a16="http://schemas.microsoft.com/office/drawing/2014/main" id="{4A258C41-4420-4560-A8E6-DAB87026D6AA}"/>
                </a:ext>
              </a:extLst>
            </p:cNvPr>
            <p:cNvSpPr>
              <a:spLocks noChangeArrowheads="1"/>
            </p:cNvSpPr>
            <p:nvPr/>
          </p:nvSpPr>
          <p:spPr bwMode="auto">
            <a:xfrm flipH="1">
              <a:off x="9613206" y="4819102"/>
              <a:ext cx="258188" cy="2598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7" name="Freeform 761">
              <a:extLst>
                <a:ext uri="{FF2B5EF4-FFF2-40B4-BE49-F238E27FC236}">
                  <a16:creationId xmlns:a16="http://schemas.microsoft.com/office/drawing/2014/main" id="{D9D951B4-34D4-4AD1-8BF1-1E6B8903185C}"/>
                </a:ext>
              </a:extLst>
            </p:cNvPr>
            <p:cNvSpPr>
              <a:spLocks/>
            </p:cNvSpPr>
            <p:nvPr/>
          </p:nvSpPr>
          <p:spPr bwMode="auto">
            <a:xfrm flipH="1">
              <a:off x="9613206" y="4819102"/>
              <a:ext cx="258188" cy="259832"/>
            </a:xfrm>
            <a:custGeom>
              <a:avLst/>
              <a:gdLst>
                <a:gd name="T0" fmla="*/ 0 w 157"/>
                <a:gd name="T1" fmla="*/ 158 h 158"/>
                <a:gd name="T2" fmla="*/ 0 w 157"/>
                <a:gd name="T3" fmla="*/ 0 h 158"/>
                <a:gd name="T4" fmla="*/ 157 w 157"/>
                <a:gd name="T5" fmla="*/ 0 h 158"/>
                <a:gd name="T6" fmla="*/ 0 w 157"/>
                <a:gd name="T7" fmla="*/ 158 h 158"/>
              </a:gdLst>
              <a:ahLst/>
              <a:cxnLst>
                <a:cxn ang="0">
                  <a:pos x="T0" y="T1"/>
                </a:cxn>
                <a:cxn ang="0">
                  <a:pos x="T2" y="T3"/>
                </a:cxn>
                <a:cxn ang="0">
                  <a:pos x="T4" y="T5"/>
                </a:cxn>
                <a:cxn ang="0">
                  <a:pos x="T6" y="T7"/>
                </a:cxn>
              </a:cxnLst>
              <a:rect l="0" t="0" r="r" b="b"/>
              <a:pathLst>
                <a:path w="157" h="158">
                  <a:moveTo>
                    <a:pt x="0" y="158"/>
                  </a:moveTo>
                  <a:lnTo>
                    <a:pt x="0" y="0"/>
                  </a:lnTo>
                  <a:lnTo>
                    <a:pt x="157" y="0"/>
                  </a:lnTo>
                  <a:lnTo>
                    <a:pt x="0" y="158"/>
                  </a:lnTo>
                  <a:close/>
                </a:path>
              </a:pathLst>
            </a:custGeom>
            <a:solidFill>
              <a:srgbClr val="E1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8" name="Freeform 769">
              <a:extLst>
                <a:ext uri="{FF2B5EF4-FFF2-40B4-BE49-F238E27FC236}">
                  <a16:creationId xmlns:a16="http://schemas.microsoft.com/office/drawing/2014/main" id="{EF9DCB46-C784-4261-9A86-59C18331B4C0}"/>
                </a:ext>
              </a:extLst>
            </p:cNvPr>
            <p:cNvSpPr>
              <a:spLocks/>
            </p:cNvSpPr>
            <p:nvPr/>
          </p:nvSpPr>
          <p:spPr bwMode="auto">
            <a:xfrm flipH="1">
              <a:off x="6334059" y="5917633"/>
              <a:ext cx="26312" cy="136494"/>
            </a:xfrm>
            <a:custGeom>
              <a:avLst/>
              <a:gdLst>
                <a:gd name="T0" fmla="*/ 16 w 16"/>
                <a:gd name="T1" fmla="*/ 0 h 83"/>
                <a:gd name="T2" fmla="*/ 0 w 16"/>
                <a:gd name="T3" fmla="*/ 0 h 83"/>
                <a:gd name="T4" fmla="*/ 0 w 16"/>
                <a:gd name="T5" fmla="*/ 0 h 83"/>
                <a:gd name="T6" fmla="*/ 0 w 16"/>
                <a:gd name="T7" fmla="*/ 83 h 83"/>
                <a:gd name="T8" fmla="*/ 16 w 16"/>
                <a:gd name="T9" fmla="*/ 83 h 83"/>
                <a:gd name="T10" fmla="*/ 16 w 16"/>
                <a:gd name="T11" fmla="*/ 0 h 83"/>
              </a:gdLst>
              <a:ahLst/>
              <a:cxnLst>
                <a:cxn ang="0">
                  <a:pos x="T0" y="T1"/>
                </a:cxn>
                <a:cxn ang="0">
                  <a:pos x="T2" y="T3"/>
                </a:cxn>
                <a:cxn ang="0">
                  <a:pos x="T4" y="T5"/>
                </a:cxn>
                <a:cxn ang="0">
                  <a:pos x="T6" y="T7"/>
                </a:cxn>
                <a:cxn ang="0">
                  <a:pos x="T8" y="T9"/>
                </a:cxn>
                <a:cxn ang="0">
                  <a:pos x="T10" y="T11"/>
                </a:cxn>
              </a:cxnLst>
              <a:rect l="0" t="0" r="r" b="b"/>
              <a:pathLst>
                <a:path w="16" h="83">
                  <a:moveTo>
                    <a:pt x="16" y="0"/>
                  </a:moveTo>
                  <a:lnTo>
                    <a:pt x="0" y="0"/>
                  </a:lnTo>
                  <a:lnTo>
                    <a:pt x="0" y="0"/>
                  </a:lnTo>
                  <a:lnTo>
                    <a:pt x="0" y="83"/>
                  </a:lnTo>
                  <a:lnTo>
                    <a:pt x="16" y="83"/>
                  </a:lnTo>
                  <a:lnTo>
                    <a:pt x="16" y="0"/>
                  </a:lnTo>
                  <a:close/>
                </a:path>
              </a:pathLst>
            </a:custGeom>
            <a:solidFill>
              <a:srgbClr val="ACE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49" name="Freeform 770">
              <a:extLst>
                <a:ext uri="{FF2B5EF4-FFF2-40B4-BE49-F238E27FC236}">
                  <a16:creationId xmlns:a16="http://schemas.microsoft.com/office/drawing/2014/main" id="{073686A0-D3E6-4FF1-9824-D4E014A0778C}"/>
                </a:ext>
              </a:extLst>
            </p:cNvPr>
            <p:cNvSpPr>
              <a:spLocks/>
            </p:cNvSpPr>
            <p:nvPr/>
          </p:nvSpPr>
          <p:spPr bwMode="auto">
            <a:xfrm flipH="1">
              <a:off x="6334059" y="5917633"/>
              <a:ext cx="26312" cy="136494"/>
            </a:xfrm>
            <a:custGeom>
              <a:avLst/>
              <a:gdLst>
                <a:gd name="T0" fmla="*/ 16 w 16"/>
                <a:gd name="T1" fmla="*/ 0 h 83"/>
                <a:gd name="T2" fmla="*/ 0 w 16"/>
                <a:gd name="T3" fmla="*/ 0 h 83"/>
                <a:gd name="T4" fmla="*/ 0 w 16"/>
                <a:gd name="T5" fmla="*/ 0 h 83"/>
                <a:gd name="T6" fmla="*/ 0 w 16"/>
                <a:gd name="T7" fmla="*/ 83 h 83"/>
                <a:gd name="T8" fmla="*/ 16 w 16"/>
                <a:gd name="T9" fmla="*/ 83 h 83"/>
                <a:gd name="T10" fmla="*/ 16 w 16"/>
                <a:gd name="T11" fmla="*/ 0 h 83"/>
              </a:gdLst>
              <a:ahLst/>
              <a:cxnLst>
                <a:cxn ang="0">
                  <a:pos x="T0" y="T1"/>
                </a:cxn>
                <a:cxn ang="0">
                  <a:pos x="T2" y="T3"/>
                </a:cxn>
                <a:cxn ang="0">
                  <a:pos x="T4" y="T5"/>
                </a:cxn>
                <a:cxn ang="0">
                  <a:pos x="T6" y="T7"/>
                </a:cxn>
                <a:cxn ang="0">
                  <a:pos x="T8" y="T9"/>
                </a:cxn>
                <a:cxn ang="0">
                  <a:pos x="T10" y="T11"/>
                </a:cxn>
              </a:cxnLst>
              <a:rect l="0" t="0" r="r" b="b"/>
              <a:pathLst>
                <a:path w="16" h="83">
                  <a:moveTo>
                    <a:pt x="16" y="0"/>
                  </a:moveTo>
                  <a:lnTo>
                    <a:pt x="0" y="0"/>
                  </a:lnTo>
                  <a:lnTo>
                    <a:pt x="0" y="0"/>
                  </a:lnTo>
                  <a:lnTo>
                    <a:pt x="0" y="83"/>
                  </a:lnTo>
                  <a:lnTo>
                    <a:pt x="16" y="83"/>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0" name="Freeform 771">
              <a:extLst>
                <a:ext uri="{FF2B5EF4-FFF2-40B4-BE49-F238E27FC236}">
                  <a16:creationId xmlns:a16="http://schemas.microsoft.com/office/drawing/2014/main" id="{98659564-8494-4179-BFC9-9567A523132D}"/>
                </a:ext>
              </a:extLst>
            </p:cNvPr>
            <p:cNvSpPr>
              <a:spLocks/>
            </p:cNvSpPr>
            <p:nvPr/>
          </p:nvSpPr>
          <p:spPr bwMode="auto">
            <a:xfrm flipH="1">
              <a:off x="6360371" y="5917633"/>
              <a:ext cx="2090168" cy="136494"/>
            </a:xfrm>
            <a:custGeom>
              <a:avLst/>
              <a:gdLst>
                <a:gd name="T0" fmla="*/ 1271 w 1271"/>
                <a:gd name="T1" fmla="*/ 0 h 83"/>
                <a:gd name="T2" fmla="*/ 1271 w 1271"/>
                <a:gd name="T3" fmla="*/ 0 h 83"/>
                <a:gd name="T4" fmla="*/ 0 w 1271"/>
                <a:gd name="T5" fmla="*/ 0 h 83"/>
                <a:gd name="T6" fmla="*/ 0 w 1271"/>
                <a:gd name="T7" fmla="*/ 83 h 83"/>
                <a:gd name="T8" fmla="*/ 1271 w 1271"/>
                <a:gd name="T9" fmla="*/ 83 h 83"/>
                <a:gd name="T10" fmla="*/ 1271 w 1271"/>
                <a:gd name="T11" fmla="*/ 0 h 83"/>
              </a:gdLst>
              <a:ahLst/>
              <a:cxnLst>
                <a:cxn ang="0">
                  <a:pos x="T0" y="T1"/>
                </a:cxn>
                <a:cxn ang="0">
                  <a:pos x="T2" y="T3"/>
                </a:cxn>
                <a:cxn ang="0">
                  <a:pos x="T4" y="T5"/>
                </a:cxn>
                <a:cxn ang="0">
                  <a:pos x="T6" y="T7"/>
                </a:cxn>
                <a:cxn ang="0">
                  <a:pos x="T8" y="T9"/>
                </a:cxn>
                <a:cxn ang="0">
                  <a:pos x="T10" y="T11"/>
                </a:cxn>
              </a:cxnLst>
              <a:rect l="0" t="0" r="r" b="b"/>
              <a:pathLst>
                <a:path w="1271" h="83">
                  <a:moveTo>
                    <a:pt x="1271" y="0"/>
                  </a:moveTo>
                  <a:lnTo>
                    <a:pt x="1271" y="0"/>
                  </a:lnTo>
                  <a:lnTo>
                    <a:pt x="0" y="0"/>
                  </a:lnTo>
                  <a:lnTo>
                    <a:pt x="0" y="83"/>
                  </a:lnTo>
                  <a:lnTo>
                    <a:pt x="1271" y="83"/>
                  </a:lnTo>
                  <a:lnTo>
                    <a:pt x="1271"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1" name="Freeform 772">
              <a:extLst>
                <a:ext uri="{FF2B5EF4-FFF2-40B4-BE49-F238E27FC236}">
                  <a16:creationId xmlns:a16="http://schemas.microsoft.com/office/drawing/2014/main" id="{CCCC6A53-8DA2-413E-84B8-283BAF37ACD6}"/>
                </a:ext>
              </a:extLst>
            </p:cNvPr>
            <p:cNvSpPr>
              <a:spLocks/>
            </p:cNvSpPr>
            <p:nvPr/>
          </p:nvSpPr>
          <p:spPr bwMode="auto">
            <a:xfrm flipH="1">
              <a:off x="6360371" y="5917633"/>
              <a:ext cx="2090168" cy="136494"/>
            </a:xfrm>
            <a:custGeom>
              <a:avLst/>
              <a:gdLst>
                <a:gd name="T0" fmla="*/ 1271 w 1271"/>
                <a:gd name="T1" fmla="*/ 0 h 83"/>
                <a:gd name="T2" fmla="*/ 1271 w 1271"/>
                <a:gd name="T3" fmla="*/ 0 h 83"/>
                <a:gd name="T4" fmla="*/ 0 w 1271"/>
                <a:gd name="T5" fmla="*/ 0 h 83"/>
                <a:gd name="T6" fmla="*/ 0 w 1271"/>
                <a:gd name="T7" fmla="*/ 83 h 83"/>
                <a:gd name="T8" fmla="*/ 1271 w 1271"/>
                <a:gd name="T9" fmla="*/ 83 h 83"/>
                <a:gd name="T10" fmla="*/ 1271 w 1271"/>
                <a:gd name="T11" fmla="*/ 0 h 83"/>
              </a:gdLst>
              <a:ahLst/>
              <a:cxnLst>
                <a:cxn ang="0">
                  <a:pos x="T0" y="T1"/>
                </a:cxn>
                <a:cxn ang="0">
                  <a:pos x="T2" y="T3"/>
                </a:cxn>
                <a:cxn ang="0">
                  <a:pos x="T4" y="T5"/>
                </a:cxn>
                <a:cxn ang="0">
                  <a:pos x="T6" y="T7"/>
                </a:cxn>
                <a:cxn ang="0">
                  <a:pos x="T8" y="T9"/>
                </a:cxn>
                <a:cxn ang="0">
                  <a:pos x="T10" y="T11"/>
                </a:cxn>
              </a:cxnLst>
              <a:rect l="0" t="0" r="r" b="b"/>
              <a:pathLst>
                <a:path w="1271" h="83">
                  <a:moveTo>
                    <a:pt x="1271" y="0"/>
                  </a:moveTo>
                  <a:lnTo>
                    <a:pt x="1271" y="0"/>
                  </a:lnTo>
                  <a:lnTo>
                    <a:pt x="0" y="0"/>
                  </a:lnTo>
                  <a:lnTo>
                    <a:pt x="0" y="83"/>
                  </a:lnTo>
                  <a:lnTo>
                    <a:pt x="1271" y="83"/>
                  </a:lnTo>
                  <a:lnTo>
                    <a:pt x="1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52" name="Rectangle 151">
              <a:extLst>
                <a:ext uri="{FF2B5EF4-FFF2-40B4-BE49-F238E27FC236}">
                  <a16:creationId xmlns:a16="http://schemas.microsoft.com/office/drawing/2014/main" id="{1D47A56F-1CD5-44EB-85A3-5D4E4648DFF7}"/>
                </a:ext>
              </a:extLst>
            </p:cNvPr>
            <p:cNvSpPr/>
            <p:nvPr userDrawn="1"/>
          </p:nvSpPr>
          <p:spPr>
            <a:xfrm>
              <a:off x="6107117" y="500627"/>
              <a:ext cx="6069874" cy="6015373"/>
            </a:xfrm>
            <a:prstGeom prst="rect">
              <a:avLst/>
            </a:prstGeom>
            <a:gradFill flip="none" rotWithShape="1">
              <a:gsLst>
                <a:gs pos="0">
                  <a:schemeClr val="bg1"/>
                </a:gs>
                <a:gs pos="100000">
                  <a:schemeClr val="bg1">
                    <a:alpha val="5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p:cNvSpPr>
            <a:spLocks noGrp="1"/>
          </p:cNvSpPr>
          <p:nvPr>
            <p:ph type="title"/>
          </p:nvPr>
        </p:nvSpPr>
        <p:spPr>
          <a:xfrm>
            <a:off x="628650" y="533682"/>
            <a:ext cx="7886700" cy="290849"/>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33CA334D-47BF-4C51-9467-739C33E87C70}"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326526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A334D-47BF-4C51-9467-739C33E87C70}"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91227-F9EB-4B2B-9432-842143BA1678}" type="slidenum">
              <a:rPr lang="en-US" smtClean="0"/>
              <a:t>‹#›</a:t>
            </a:fld>
            <a:endParaRPr lang="en-US"/>
          </a:p>
        </p:txBody>
      </p:sp>
    </p:spTree>
    <p:extLst>
      <p:ext uri="{BB962C8B-B14F-4D97-AF65-F5344CB8AC3E}">
        <p14:creationId xmlns:p14="http://schemas.microsoft.com/office/powerpoint/2010/main" val="1207343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4174939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1968738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652203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30712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3CE3D-C3E3-4197-A3A3-C5B17AD1AB5A}"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609053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3CE3D-C3E3-4197-A3A3-C5B17AD1AB5A}" type="datetimeFigureOut">
              <a:rPr lang="en-US" smtClean="0"/>
              <a:t>7/6/2018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7007697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43CE3D-C3E3-4197-A3A3-C5B17AD1AB5A}"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477025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3CE3D-C3E3-4197-A3A3-C5B17AD1AB5A}"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445977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356639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360308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983241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3479B4-FB48-4A54-A600-B503788341EE}"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4127982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3446400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19740607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924557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41492809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3479C9-6938-482F-A4B7-D3F1F7796835}"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8158822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3479C9-6938-482F-A4B7-D3F1F7796835}" type="datetimeFigureOut">
              <a:rPr lang="en-US" smtClean="0"/>
              <a:t>7/6/2018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29857298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3479C9-6938-482F-A4B7-D3F1F7796835}"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1022491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479C9-6938-482F-A4B7-D3F1F7796835}"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16984306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53479C9-6938-482F-A4B7-D3F1F7796835}"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21703246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53479C9-6938-482F-A4B7-D3F1F7796835}"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6776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3479B4-FB48-4A54-A600-B503788341EE}"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44503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3969588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3479C9-6938-482F-A4B7-D3F1F7796835}" type="datetimeFigureOut">
              <a:rPr lang="en-US" smtClean="0"/>
              <a:t>7/6/2018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171966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5" y="2870635"/>
            <a:ext cx="4449167" cy="711081"/>
          </a:xfrm>
        </p:spPr>
        <p:txBody>
          <a:bodyPr>
            <a:normAutofit/>
          </a:bodyPr>
          <a:lstStyle>
            <a:lvl1pPr algn="ctr">
              <a:defRPr sz="27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653479C9-6938-482F-A4B7-D3F1F7796835}"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240755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3479B4-FB48-4A54-A600-B503788341EE}" type="datetimeFigureOut">
              <a:rPr lang="en-US" smtClean="0"/>
              <a:t>7/6/2018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3345371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3479B4-FB48-4A54-A600-B503788341EE}" type="datetimeFigureOut">
              <a:rPr lang="en-US" smtClean="0"/>
              <a:t>7/6/2018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40214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479B4-FB48-4A54-A600-B503788341EE}" type="datetimeFigureOut">
              <a:rPr lang="en-US" smtClean="0"/>
              <a:t>7/6/2018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2227294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3479B4-FB48-4A54-A600-B503788341EE}"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3902851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3479B4-FB48-4A54-A600-B503788341EE}" type="datetimeFigureOut">
              <a:rPr lang="en-US" smtClean="0"/>
              <a:t>7/6/2018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0B1F07-05A3-49D1-8695-19583D1A423D}" type="slidenum">
              <a:rPr lang="en-US" smtClean="0"/>
              <a:t>‹#›</a:t>
            </a:fld>
            <a:endParaRPr lang="en-US"/>
          </a:p>
        </p:txBody>
      </p:sp>
    </p:spTree>
    <p:extLst>
      <p:ext uri="{BB962C8B-B14F-4D97-AF65-F5344CB8AC3E}">
        <p14:creationId xmlns:p14="http://schemas.microsoft.com/office/powerpoint/2010/main" val="177038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479B4-FB48-4A54-A600-B503788341EE}" type="datetimeFigureOut">
              <a:rPr lang="en-US" smtClean="0"/>
              <a:t>7/6/2018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B1F07-05A3-49D1-8695-19583D1A423D}" type="slidenum">
              <a:rPr lang="en-US" smtClean="0"/>
              <a:t>‹#›</a:t>
            </a:fld>
            <a:endParaRPr lang="en-US"/>
          </a:p>
        </p:txBody>
      </p:sp>
    </p:spTree>
    <p:extLst>
      <p:ext uri="{BB962C8B-B14F-4D97-AF65-F5344CB8AC3E}">
        <p14:creationId xmlns:p14="http://schemas.microsoft.com/office/powerpoint/2010/main" val="625699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68882"/>
            <a:ext cx="7886700" cy="290849"/>
          </a:xfrm>
          <a:prstGeom prst="rect">
            <a:avLst/>
          </a:prstGeom>
        </p:spPr>
        <p:txBody>
          <a:bodyPr vert="horz"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469662"/>
            <a:ext cx="2057400" cy="138499"/>
          </a:xfrm>
          <a:prstGeom prst="rect">
            <a:avLst/>
          </a:prstGeom>
        </p:spPr>
        <p:txBody>
          <a:bodyPr vert="horz" lIns="0" tIns="0" rIns="0" bIns="0" rtlCol="0" anchor="ctr">
            <a:spAutoFit/>
          </a:bodyPr>
          <a:lstStyle>
            <a:lvl1pPr algn="l">
              <a:defRPr sz="900">
                <a:solidFill>
                  <a:schemeClr val="tx1">
                    <a:tint val="75000"/>
                  </a:schemeClr>
                </a:solidFill>
              </a:defRPr>
            </a:lvl1pPr>
          </a:lstStyle>
          <a:p>
            <a:fld id="{33CA334D-47BF-4C51-9467-739C33E87C70}" type="datetimeFigureOut">
              <a:rPr lang="en-US" smtClean="0"/>
              <a:t>7/6/2018</a:t>
            </a:fld>
            <a:endParaRPr lang="en-US"/>
          </a:p>
        </p:txBody>
      </p:sp>
      <p:sp>
        <p:nvSpPr>
          <p:cNvPr id="5" name="Footer Placeholder 4"/>
          <p:cNvSpPr>
            <a:spLocks noGrp="1"/>
          </p:cNvSpPr>
          <p:nvPr>
            <p:ph type="ftr" sz="quarter" idx="3"/>
          </p:nvPr>
        </p:nvSpPr>
        <p:spPr>
          <a:xfrm>
            <a:off x="3028950" y="6469662"/>
            <a:ext cx="3086100" cy="138499"/>
          </a:xfrm>
          <a:prstGeom prst="rect">
            <a:avLst/>
          </a:prstGeom>
        </p:spPr>
        <p:txBody>
          <a:bodyPr vert="horz" lIns="0" tIns="0" rIns="0" bIns="0" rtlCol="0" anchor="ctr">
            <a:spAutoFit/>
          </a:bodyP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469662"/>
            <a:ext cx="2057400" cy="138499"/>
          </a:xfrm>
          <a:prstGeom prst="rect">
            <a:avLst/>
          </a:prstGeom>
        </p:spPr>
        <p:txBody>
          <a:bodyPr vert="horz" lIns="0" tIns="0" rIns="0" bIns="0" rtlCol="0" anchor="ctr">
            <a:spAutoFit/>
          </a:bodyPr>
          <a:lstStyle>
            <a:lvl1pPr algn="r">
              <a:defRPr sz="900">
                <a:solidFill>
                  <a:schemeClr val="tx1">
                    <a:tint val="75000"/>
                  </a:schemeClr>
                </a:solidFill>
              </a:defRPr>
            </a:lvl1pPr>
          </a:lstStyle>
          <a:p>
            <a:fld id="{8E591227-F9EB-4B2B-9432-842143BA1678}" type="slidenum">
              <a:rPr lang="en-US" smtClean="0"/>
              <a:t>‹#›</a:t>
            </a:fld>
            <a:endParaRPr lang="en-US"/>
          </a:p>
        </p:txBody>
      </p:sp>
    </p:spTree>
    <p:extLst>
      <p:ext uri="{BB962C8B-B14F-4D97-AF65-F5344CB8AC3E}">
        <p14:creationId xmlns:p14="http://schemas.microsoft.com/office/powerpoint/2010/main" val="326361346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txStyles>
    <p:title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4000">
              <a:schemeClr val="bg1">
                <a:lumMod val="95000"/>
              </a:schemeClr>
            </a:gs>
            <a:gs pos="0">
              <a:schemeClr val="bg1"/>
            </a:gs>
            <a:gs pos="100000">
              <a:srgbClr val="E4DCF8"/>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CE3D-C3E3-4197-A3A3-C5B17AD1AB5A}" type="datetimeFigureOut">
              <a:rPr lang="en-US" smtClean="0"/>
              <a:t>7/6/2018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584DD-B54F-4345-97B7-42E36C34DC69}" type="slidenum">
              <a:rPr lang="en-US" smtClean="0"/>
              <a:t>‹#›</a:t>
            </a:fld>
            <a:endParaRPr lang="en-US"/>
          </a:p>
        </p:txBody>
      </p:sp>
    </p:spTree>
    <p:extLst>
      <p:ext uri="{BB962C8B-B14F-4D97-AF65-F5344CB8AC3E}">
        <p14:creationId xmlns:p14="http://schemas.microsoft.com/office/powerpoint/2010/main" val="368492765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53479C9-6938-482F-A4B7-D3F1F7796835}" type="datetimeFigureOut">
              <a:rPr lang="en-US" smtClean="0"/>
              <a:t>7/6/2018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25BDF0-2A7B-4F8F-964A-A837E3D155AD}" type="slidenum">
              <a:rPr lang="en-US" smtClean="0"/>
              <a:t>‹#›</a:t>
            </a:fld>
            <a:endParaRPr lang="en-US"/>
          </a:p>
        </p:txBody>
      </p:sp>
    </p:spTree>
    <p:extLst>
      <p:ext uri="{BB962C8B-B14F-4D97-AF65-F5344CB8AC3E}">
        <p14:creationId xmlns:p14="http://schemas.microsoft.com/office/powerpoint/2010/main" val="40186879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notesSlide" Target="../notesSlides/notesSlide85.xml"/><Relationship Id="rId1" Type="http://schemas.openxmlformats.org/officeDocument/2006/relationships/slideLayout" Target="../slideLayouts/slideLayout16.xml"/><Relationship Id="rId5" Type="http://schemas.openxmlformats.org/officeDocument/2006/relationships/slide" Target="slide122.xml"/><Relationship Id="rId4" Type="http://schemas.openxmlformats.org/officeDocument/2006/relationships/slide" Target="slide11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10.wdp"/></Relationships>
</file>

<file path=ppt/slides/_rels/slide10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7.png"/><Relationship Id="rId7"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9.png"/><Relationship Id="rId4" Type="http://schemas.microsoft.com/office/2007/relationships/hdphoto" Target="../media/hdphoto10.wdp"/><Relationship Id="rId9" Type="http://schemas.openxmlformats.org/officeDocument/2006/relationships/image" Target="../media/image48.gif"/></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3.xml"/><Relationship Id="rId1" Type="http://schemas.openxmlformats.org/officeDocument/2006/relationships/slideLayout" Target="../slideLayouts/slideLayout16.xml"/><Relationship Id="rId4" Type="http://schemas.openxmlformats.org/officeDocument/2006/relationships/chart" Target="../charts/chart6.xml"/></Relationships>
</file>

<file path=ppt/slides/_rels/slide10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4.xml"/><Relationship Id="rId1" Type="http://schemas.openxmlformats.org/officeDocument/2006/relationships/slideLayout" Target="../slideLayouts/slideLayout16.xml"/><Relationship Id="rId4" Type="http://schemas.openxmlformats.org/officeDocument/2006/relationships/chart" Target="../charts/char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4.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7.png"/><Relationship Id="rId7" Type="http://schemas.openxmlformats.org/officeDocument/2006/relationships/image" Target="../media/image45.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9.png"/><Relationship Id="rId4" Type="http://schemas.microsoft.com/office/2007/relationships/hdphoto" Target="../media/hdphoto10.wdp"/><Relationship Id="rId9" Type="http://schemas.openxmlformats.org/officeDocument/2006/relationships/image" Target="../media/image48.gif"/></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notesSlide" Target="../notesSlides/notesSlide98.xml"/><Relationship Id="rId1" Type="http://schemas.openxmlformats.org/officeDocument/2006/relationships/slideLayout" Target="../slideLayouts/slideLayout16.xml"/><Relationship Id="rId5" Type="http://schemas.openxmlformats.org/officeDocument/2006/relationships/slide" Target="slide122.xml"/><Relationship Id="rId4" Type="http://schemas.openxmlformats.org/officeDocument/2006/relationships/slide" Target="slide1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notesSlide" Target="../notesSlides/notesSlide104.xml"/><Relationship Id="rId1" Type="http://schemas.openxmlformats.org/officeDocument/2006/relationships/slideLayout" Target="../slideLayouts/slideLayout16.xml"/><Relationship Id="rId5" Type="http://schemas.openxmlformats.org/officeDocument/2006/relationships/slide" Target="slide122.xml"/><Relationship Id="rId4" Type="http://schemas.openxmlformats.org/officeDocument/2006/relationships/slide" Target="slide1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0.xml"/><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4.xml"/><Relationship Id="rId7" Type="http://schemas.openxmlformats.org/officeDocument/2006/relationships/slide" Target="slide93.xml"/><Relationship Id="rId12" Type="http://schemas.openxmlformats.org/officeDocument/2006/relationships/image" Target="../media/image26.png"/><Relationship Id="rId2" Type="http://schemas.openxmlformats.org/officeDocument/2006/relationships/notesSlide" Target="../notesSlides/notesSlide112.xml"/><Relationship Id="rId1" Type="http://schemas.openxmlformats.org/officeDocument/2006/relationships/slideLayout" Target="../slideLayouts/slideLayout16.xml"/><Relationship Id="rId6" Type="http://schemas.openxmlformats.org/officeDocument/2006/relationships/image" Target="../media/image23.png"/><Relationship Id="rId11" Type="http://schemas.openxmlformats.org/officeDocument/2006/relationships/slide" Target="slide167.xml"/><Relationship Id="rId5" Type="http://schemas.openxmlformats.org/officeDocument/2006/relationships/slide" Target="slide61.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slide" Target="slide13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71.jpe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6.xml"/><Relationship Id="rId1" Type="http://schemas.openxmlformats.org/officeDocument/2006/relationships/slideLayout" Target="../slideLayouts/slideLayout13.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135.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75.jpeg"/><Relationship Id="rId7" Type="http://schemas.openxmlformats.org/officeDocument/2006/relationships/image" Target="../media/image47.png"/><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9.png"/></Relationships>
</file>

<file path=ppt/slides/_rels/slide1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24.xml"/><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26.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27.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9.xml"/><Relationship Id="rId1" Type="http://schemas.openxmlformats.org/officeDocument/2006/relationships/slideLayout" Target="../slideLayouts/slideLayout37.xml"/><Relationship Id="rId4" Type="http://schemas.microsoft.com/office/2007/relationships/hdphoto" Target="../media/hdphoto9.wdp"/></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32.xml"/><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33.xml"/><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34.xml"/><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35.xml"/><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36.xml"/><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37.xml"/><Relationship Id="rId1" Type="http://schemas.openxmlformats.org/officeDocument/2006/relationships/slideLayout" Target="../slideLayouts/slideLayout19.xml"/><Relationship Id="rId4" Type="http://schemas.openxmlformats.org/officeDocument/2006/relationships/chart" Target="../charts/chart18.xml"/></Relationships>
</file>

<file path=ppt/slides/_rels/slide15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38.xml"/><Relationship Id="rId1" Type="http://schemas.openxmlformats.org/officeDocument/2006/relationships/slideLayout" Target="../slideLayouts/slideLayout19.xml"/><Relationship Id="rId4" Type="http://schemas.openxmlformats.org/officeDocument/2006/relationships/chart" Target="../charts/chart2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3.xml"/><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5.jpeg"/><Relationship Id="rId7" Type="http://schemas.openxmlformats.org/officeDocument/2006/relationships/image" Target="../media/image47.png"/><Relationship Id="rId2" Type="http://schemas.openxmlformats.org/officeDocument/2006/relationships/notesSlide" Target="../notesSlides/notesSlide144.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5.xml"/><Relationship Id="rId1" Type="http://schemas.openxmlformats.org/officeDocument/2006/relationships/slideLayout" Target="../slideLayouts/slideLayout16.xml"/></Relationships>
</file>

<file path=ppt/slides/_rels/slide1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6.xml"/><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4.xml"/><Relationship Id="rId7" Type="http://schemas.openxmlformats.org/officeDocument/2006/relationships/slide" Target="slide93.xml"/><Relationship Id="rId12" Type="http://schemas.openxmlformats.org/officeDocument/2006/relationships/image" Target="../media/image26.png"/><Relationship Id="rId2" Type="http://schemas.openxmlformats.org/officeDocument/2006/relationships/notesSlide" Target="../notesSlides/notesSlide147.xml"/><Relationship Id="rId1" Type="http://schemas.openxmlformats.org/officeDocument/2006/relationships/slideLayout" Target="../slideLayouts/slideLayout16.xml"/><Relationship Id="rId6" Type="http://schemas.openxmlformats.org/officeDocument/2006/relationships/image" Target="../media/image23.png"/><Relationship Id="rId11" Type="http://schemas.openxmlformats.org/officeDocument/2006/relationships/slide" Target="slide167.xml"/><Relationship Id="rId5" Type="http://schemas.openxmlformats.org/officeDocument/2006/relationships/slide" Target="slide61.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slide" Target="slide130.xml"/></Relationships>
</file>

<file path=ppt/slides/_rels/slide1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78.jpe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0.xml"/><Relationship Id="rId1" Type="http://schemas.openxmlformats.org/officeDocument/2006/relationships/slideLayout" Target="../slideLayouts/slideLayout16.xml"/></Relationships>
</file>

<file path=ppt/slides/_rels/slide17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51.xml"/><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2.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80.jpeg"/><Relationship Id="rId7" Type="http://schemas.openxmlformats.org/officeDocument/2006/relationships/image" Target="../media/image47.png"/><Relationship Id="rId2" Type="http://schemas.openxmlformats.org/officeDocument/2006/relationships/notesSlide" Target="../notesSlides/notesSlide152.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44.png"/><Relationship Id="rId10" Type="http://schemas.openxmlformats.org/officeDocument/2006/relationships/image" Target="../media/image85.png"/><Relationship Id="rId4" Type="http://schemas.openxmlformats.org/officeDocument/2006/relationships/image" Target="../media/image43.png"/><Relationship Id="rId9" Type="http://schemas.openxmlformats.org/officeDocument/2006/relationships/image" Target="../media/image49.png"/></Relationships>
</file>

<file path=ppt/slides/_rels/slide1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3.xml"/><Relationship Id="rId1" Type="http://schemas.openxmlformats.org/officeDocument/2006/relationships/slideLayout" Target="../slideLayouts/slideLayout1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6.xml"/><Relationship Id="rId1" Type="http://schemas.openxmlformats.org/officeDocument/2006/relationships/slideLayout" Target="../slideLayouts/slideLayout16.xml"/><Relationship Id="rId4" Type="http://schemas.openxmlformats.org/officeDocument/2006/relationships/image" Target="../media/image88.sv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6.xml"/></Relationships>
</file>

<file path=ppt/slides/_rels/slide1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2.xml"/><Relationship Id="rId1" Type="http://schemas.openxmlformats.org/officeDocument/2006/relationships/slideLayout" Target="../slideLayouts/slideLayout16.xml"/><Relationship Id="rId4" Type="http://schemas.microsoft.com/office/2007/relationships/hdphoto" Target="../media/hdphoto11.wdp"/></Relationships>
</file>

<file path=ppt/slides/_rels/slide1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3.xml"/><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6.xml"/></Relationships>
</file>

<file path=ppt/slides/_rels/slide18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jpeg"/><Relationship Id="rId7" Type="http://schemas.microsoft.com/office/2007/relationships/hdphoto" Target="../media/hdphoto6.wdp"/><Relationship Id="rId2" Type="http://schemas.openxmlformats.org/officeDocument/2006/relationships/notesSlide" Target="../notesSlides/notesSlide165.xml"/><Relationship Id="rId1" Type="http://schemas.openxmlformats.org/officeDocument/2006/relationships/slideLayout" Target="../slideLayouts/slideLayout16.xml"/><Relationship Id="rId6" Type="http://schemas.openxmlformats.org/officeDocument/2006/relationships/image" Target="../media/image37.png"/><Relationship Id="rId5" Type="http://schemas.microsoft.com/office/2007/relationships/hdphoto" Target="../media/hdphoto5.wdp"/><Relationship Id="rId4" Type="http://schemas.openxmlformats.org/officeDocument/2006/relationships/image" Target="../media/image36.png"/><Relationship Id="rId9" Type="http://schemas.microsoft.com/office/2007/relationships/hdphoto" Target="../media/hdphoto7.wdp"/></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6.xml"/></Relationships>
</file>

<file path=ppt/slides/_rels/slide1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7.xml"/><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8.xml"/><Relationship Id="rId1" Type="http://schemas.openxmlformats.org/officeDocument/2006/relationships/slideLayout" Target="../slideLayouts/slideLayout37.xml"/><Relationship Id="rId4" Type="http://schemas.microsoft.com/office/2007/relationships/hdphoto" Target="../media/hdphoto9.wdp"/></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9.xml"/></Relationships>
</file>

<file path=ppt/slides/_rels/slide191.xml.rels><?xml version="1.0" encoding="UTF-8" standalone="yes"?>
<Relationships xmlns="http://schemas.openxmlformats.org/package/2006/relationships"><Relationship Id="rId8" Type="http://schemas.openxmlformats.org/officeDocument/2006/relationships/chart" Target="../charts/chart26.xml"/><Relationship Id="rId3" Type="http://schemas.openxmlformats.org/officeDocument/2006/relationships/chart" Target="../charts/chart21.xml"/><Relationship Id="rId7" Type="http://schemas.openxmlformats.org/officeDocument/2006/relationships/chart" Target="../charts/chart25.xml"/><Relationship Id="rId2" Type="http://schemas.openxmlformats.org/officeDocument/2006/relationships/notesSlide" Target="../notesSlides/notesSlide171.xml"/><Relationship Id="rId1" Type="http://schemas.openxmlformats.org/officeDocument/2006/relationships/slideLayout" Target="../slideLayouts/slideLayout19.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192.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172.xml"/><Relationship Id="rId1" Type="http://schemas.openxmlformats.org/officeDocument/2006/relationships/slideLayout" Target="../slideLayouts/slideLayout19.xml"/><Relationship Id="rId4" Type="http://schemas.openxmlformats.org/officeDocument/2006/relationships/chart" Target="../charts/chart28.xml"/></Relationships>
</file>

<file path=ppt/slides/_rels/slide193.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173.xml"/><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74.xml"/><Relationship Id="rId1" Type="http://schemas.openxmlformats.org/officeDocument/2006/relationships/slideLayout" Target="../slideLayouts/slideLayout19.xml"/></Relationships>
</file>

<file path=ppt/slides/_rels/slide195.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175.xml"/><Relationship Id="rId1" Type="http://schemas.openxmlformats.org/officeDocument/2006/relationships/slideLayout" Target="../slideLayouts/slideLayout19.xml"/><Relationship Id="rId4" Type="http://schemas.openxmlformats.org/officeDocument/2006/relationships/chart" Target="../charts/chart3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6.xml"/></Relationships>
</file>

<file path=ppt/slides/_rels/slide197.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177.xml"/><Relationship Id="rId1" Type="http://schemas.openxmlformats.org/officeDocument/2006/relationships/slideLayout" Target="../slideLayouts/slideLayout16.xml"/><Relationship Id="rId4" Type="http://schemas.openxmlformats.org/officeDocument/2006/relationships/chart" Target="../charts/chart3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6.xml"/></Relationships>
</file>

<file path=ppt/slides/_rels/slide2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6.xml"/><Relationship Id="rId1" Type="http://schemas.openxmlformats.org/officeDocument/2006/relationships/slideLayout" Target="../slideLayouts/slideLayout16.xml"/></Relationships>
</file>

<file path=ppt/slides/_rels/slide20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4.xml"/><Relationship Id="rId7" Type="http://schemas.openxmlformats.org/officeDocument/2006/relationships/slide" Target="slide93.xml"/><Relationship Id="rId12" Type="http://schemas.openxmlformats.org/officeDocument/2006/relationships/image" Target="../media/image26.png"/><Relationship Id="rId2" Type="http://schemas.openxmlformats.org/officeDocument/2006/relationships/notesSlide" Target="../notesSlides/notesSlide187.xml"/><Relationship Id="rId1" Type="http://schemas.openxmlformats.org/officeDocument/2006/relationships/slideLayout" Target="../slideLayouts/slideLayout16.xml"/><Relationship Id="rId6" Type="http://schemas.openxmlformats.org/officeDocument/2006/relationships/image" Target="../media/image23.png"/><Relationship Id="rId11" Type="http://schemas.openxmlformats.org/officeDocument/2006/relationships/slide" Target="slide167.xml"/><Relationship Id="rId5" Type="http://schemas.openxmlformats.org/officeDocument/2006/relationships/slide" Target="slide61.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slide" Target="slide13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4.xml"/><Relationship Id="rId7" Type="http://schemas.openxmlformats.org/officeDocument/2006/relationships/slide" Target="slide93.xml"/><Relationship Id="rId12"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3.png"/><Relationship Id="rId11" Type="http://schemas.openxmlformats.org/officeDocument/2006/relationships/slide" Target="slide167.xml"/><Relationship Id="rId5" Type="http://schemas.openxmlformats.org/officeDocument/2006/relationships/slide" Target="slide61.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slide" Target="slide130.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7.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jpeg"/><Relationship Id="rId7" Type="http://schemas.microsoft.com/office/2007/relationships/hdphoto" Target="../media/hdphoto6.wdp"/><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37.png"/><Relationship Id="rId5" Type="http://schemas.microsoft.com/office/2007/relationships/hdphoto" Target="../media/hdphoto5.wdp"/><Relationship Id="rId4" Type="http://schemas.openxmlformats.org/officeDocument/2006/relationships/image" Target="../media/image36.png"/><Relationship Id="rId9" Type="http://schemas.microsoft.com/office/2007/relationships/hdphoto" Target="../media/hdphoto7.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tiff"/><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33.xml"/><Relationship Id="rId16" Type="http://schemas.openxmlformats.org/officeDocument/2006/relationships/diagramLayout" Target="../diagrams/layout3.xml"/><Relationship Id="rId20"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diagramColors" Target="../diagrams/colors1.xml"/><Relationship Id="rId11" Type="http://schemas.openxmlformats.org/officeDocument/2006/relationships/diagramLayout" Target="../diagrams/layout2.xml"/><Relationship Id="rId5" Type="http://schemas.openxmlformats.org/officeDocument/2006/relationships/diagramQuickStyle" Target="../diagrams/quickStyle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diagramLayout" Target="../diagrams/layout1.xml"/><Relationship Id="rId9" Type="http://schemas.microsoft.com/office/2007/relationships/hdphoto" Target="../media/hdphoto8.wdp"/><Relationship Id="rId14" Type="http://schemas.microsoft.com/office/2007/relationships/diagramDrawing" Target="../diagrams/drawing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7.xml"/><Relationship Id="rId4" Type="http://schemas.microsoft.com/office/2007/relationships/hdphoto" Target="../media/hdphoto9.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tiff"/><Relationship Id="rId7"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gif"/></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4.xml"/><Relationship Id="rId7" Type="http://schemas.openxmlformats.org/officeDocument/2006/relationships/slide" Target="slide93.xml"/><Relationship Id="rId12"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image" Target="../media/image23.png"/><Relationship Id="rId11" Type="http://schemas.openxmlformats.org/officeDocument/2006/relationships/slide" Target="slide167.xml"/><Relationship Id="rId5" Type="http://schemas.openxmlformats.org/officeDocument/2006/relationships/slide" Target="slide61.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slide" Target="slide130.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60.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61.jpeg"/><Relationship Id="rId7"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jpeg"/><Relationship Id="rId7" Type="http://schemas.microsoft.com/office/2007/relationships/hdphoto" Target="../media/hdphoto6.wdp"/><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image" Target="../media/image37.png"/><Relationship Id="rId5" Type="http://schemas.microsoft.com/office/2007/relationships/hdphoto" Target="../media/hdphoto5.wdp"/><Relationship Id="rId4" Type="http://schemas.openxmlformats.org/officeDocument/2006/relationships/image" Target="../media/image36.png"/><Relationship Id="rId9" Type="http://schemas.microsoft.com/office/2007/relationships/hdphoto" Target="../media/hdphoto7.wdp"/></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7.gif"/></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notesSlide" Target="../notesSlides/notesSlide69.xml"/><Relationship Id="rId16" Type="http://schemas.openxmlformats.org/officeDocument/2006/relationships/diagramLayout" Target="../diagrams/layout6.xml"/><Relationship Id="rId20"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diagramColors" Target="../diagrams/colors4.xml"/><Relationship Id="rId11" Type="http://schemas.openxmlformats.org/officeDocument/2006/relationships/diagramLayout" Target="../diagrams/layout5.xml"/><Relationship Id="rId5" Type="http://schemas.openxmlformats.org/officeDocument/2006/relationships/diagramQuickStyle" Target="../diagrams/quickStyle4.xml"/><Relationship Id="rId15" Type="http://schemas.openxmlformats.org/officeDocument/2006/relationships/diagramData" Target="../diagrams/data6.xml"/><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diagramLayout" Target="../diagrams/layout4.xml"/><Relationship Id="rId9" Type="http://schemas.microsoft.com/office/2007/relationships/hdphoto" Target="../media/hdphoto8.wdp"/><Relationship Id="rId14" Type="http://schemas.microsoft.com/office/2007/relationships/diagramDrawing" Target="../diagrams/drawing5.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37.xml"/><Relationship Id="rId4" Type="http://schemas.microsoft.com/office/2007/relationships/hdphoto" Target="../media/hdphoto9.wdp"/></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61.jpeg"/><Relationship Id="rId7"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4.xml"/><Relationship Id="rId7" Type="http://schemas.openxmlformats.org/officeDocument/2006/relationships/slide" Target="slide93.xml"/><Relationship Id="rId12"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6.xml"/><Relationship Id="rId6" Type="http://schemas.openxmlformats.org/officeDocument/2006/relationships/image" Target="../media/image23.png"/><Relationship Id="rId11" Type="http://schemas.openxmlformats.org/officeDocument/2006/relationships/slide" Target="slide167.xml"/><Relationship Id="rId5" Type="http://schemas.openxmlformats.org/officeDocument/2006/relationships/slide" Target="slide61.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slide" Target="slide130.xml"/></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 Id="rId5" Type="http://schemas.microsoft.com/office/2007/relationships/hdphoto" Target="../media/hdphoto10.wdp"/><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Freeform 274"/>
          <p:cNvSpPr>
            <a:spLocks noEditPoints="1"/>
          </p:cNvSpPr>
          <p:nvPr/>
        </p:nvSpPr>
        <p:spPr bwMode="auto">
          <a:xfrm rot="5400000">
            <a:off x="1505298" y="5202248"/>
            <a:ext cx="123825" cy="222647"/>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nvGrpSpPr>
          <p:cNvPr id="499" name="Group 498"/>
          <p:cNvGrpSpPr/>
          <p:nvPr/>
        </p:nvGrpSpPr>
        <p:grpSpPr>
          <a:xfrm>
            <a:off x="2702056" y="2062550"/>
            <a:ext cx="2277666" cy="358379"/>
            <a:chOff x="3602741" y="1607067"/>
            <a:chExt cx="3036888" cy="477838"/>
          </a:xfrm>
          <a:solidFill>
            <a:schemeClr val="bg1">
              <a:lumMod val="95000"/>
            </a:schemeClr>
          </a:solidFill>
        </p:grpSpPr>
        <p:sp>
          <p:nvSpPr>
            <p:cNvPr id="248" name="Freeform 261"/>
            <p:cNvSpPr>
              <a:spLocks noEditPoints="1"/>
            </p:cNvSpPr>
            <p:nvPr/>
          </p:nvSpPr>
          <p:spPr bwMode="auto">
            <a:xfrm>
              <a:off x="3602741" y="1607067"/>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7" name="Oval 286"/>
            <p:cNvSpPr/>
            <p:nvPr/>
          </p:nvSpPr>
          <p:spPr>
            <a:xfrm>
              <a:off x="6520174" y="1662544"/>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89" name="Group 488"/>
          <p:cNvGrpSpPr/>
          <p:nvPr/>
        </p:nvGrpSpPr>
        <p:grpSpPr>
          <a:xfrm>
            <a:off x="3146482" y="3692384"/>
            <a:ext cx="2277666" cy="358379"/>
            <a:chOff x="4195309" y="3780179"/>
            <a:chExt cx="3036888" cy="477838"/>
          </a:xfrm>
          <a:solidFill>
            <a:schemeClr val="bg1">
              <a:lumMod val="95000"/>
            </a:schemeClr>
          </a:solidFill>
        </p:grpSpPr>
        <p:sp>
          <p:nvSpPr>
            <p:cNvPr id="196" name="Freeform 261"/>
            <p:cNvSpPr>
              <a:spLocks noEditPoints="1"/>
            </p:cNvSpPr>
            <p:nvPr/>
          </p:nvSpPr>
          <p:spPr bwMode="auto">
            <a:xfrm>
              <a:off x="4195309" y="3780179"/>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92" name="Oval 291"/>
            <p:cNvSpPr/>
            <p:nvPr/>
          </p:nvSpPr>
          <p:spPr>
            <a:xfrm>
              <a:off x="7114064" y="383542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84" name="Group 483"/>
          <p:cNvGrpSpPr/>
          <p:nvPr/>
        </p:nvGrpSpPr>
        <p:grpSpPr>
          <a:xfrm>
            <a:off x="188384" y="2399761"/>
            <a:ext cx="2526505" cy="358115"/>
            <a:chOff x="251178" y="2056682"/>
            <a:chExt cx="3368673" cy="477486"/>
          </a:xfrm>
          <a:solidFill>
            <a:schemeClr val="bg1">
              <a:lumMod val="95000"/>
            </a:schemeClr>
          </a:solidFill>
        </p:grpSpPr>
        <p:grpSp>
          <p:nvGrpSpPr>
            <p:cNvPr id="255" name="Group 254"/>
            <p:cNvGrpSpPr/>
            <p:nvPr/>
          </p:nvGrpSpPr>
          <p:grpSpPr>
            <a:xfrm>
              <a:off x="251178" y="2056682"/>
              <a:ext cx="3368673" cy="477486"/>
              <a:chOff x="251178" y="2056682"/>
              <a:chExt cx="3368673" cy="477486"/>
            </a:xfrm>
            <a:grpFill/>
          </p:grpSpPr>
          <p:sp>
            <p:nvSpPr>
              <p:cNvPr id="250"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51"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93" name="Oval 292"/>
            <p:cNvSpPr/>
            <p:nvPr/>
          </p:nvSpPr>
          <p:spPr>
            <a:xfrm>
              <a:off x="3503596" y="241732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294" name="Oval 293"/>
            <p:cNvSpPr/>
            <p:nvPr/>
          </p:nvSpPr>
          <p:spPr>
            <a:xfrm>
              <a:off x="309481" y="2413547"/>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96" name="Group 495"/>
          <p:cNvGrpSpPr/>
          <p:nvPr/>
        </p:nvGrpSpPr>
        <p:grpSpPr>
          <a:xfrm>
            <a:off x="1987551" y="5746184"/>
            <a:ext cx="2526505" cy="358115"/>
            <a:chOff x="2650067" y="6024726"/>
            <a:chExt cx="3368673" cy="477486"/>
          </a:xfrm>
          <a:solidFill>
            <a:schemeClr val="bg1">
              <a:lumMod val="95000"/>
            </a:schemeClr>
          </a:solidFill>
        </p:grpSpPr>
        <p:grpSp>
          <p:nvGrpSpPr>
            <p:cNvPr id="256" name="Group 255"/>
            <p:cNvGrpSpPr/>
            <p:nvPr/>
          </p:nvGrpSpPr>
          <p:grpSpPr>
            <a:xfrm rot="10800000">
              <a:off x="2650067" y="6024726"/>
              <a:ext cx="3368673" cy="477486"/>
              <a:chOff x="251178" y="2056682"/>
              <a:chExt cx="3368673" cy="477486"/>
            </a:xfrm>
            <a:grpFill/>
          </p:grpSpPr>
          <p:sp>
            <p:nvSpPr>
              <p:cNvPr id="257"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58"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96" name="Oval 295"/>
            <p:cNvSpPr/>
            <p:nvPr/>
          </p:nvSpPr>
          <p:spPr>
            <a:xfrm>
              <a:off x="5898822" y="608183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95" name="Group 494"/>
          <p:cNvGrpSpPr/>
          <p:nvPr/>
        </p:nvGrpSpPr>
        <p:grpSpPr>
          <a:xfrm>
            <a:off x="4530782" y="5726474"/>
            <a:ext cx="2277666" cy="358379"/>
            <a:chOff x="6041042" y="5998446"/>
            <a:chExt cx="3036888" cy="477838"/>
          </a:xfrm>
          <a:solidFill>
            <a:schemeClr val="bg1">
              <a:lumMod val="95000"/>
            </a:schemeClr>
          </a:solidFill>
        </p:grpSpPr>
        <p:sp>
          <p:nvSpPr>
            <p:cNvPr id="254" name="Freeform 261"/>
            <p:cNvSpPr>
              <a:spLocks noEditPoints="1"/>
            </p:cNvSpPr>
            <p:nvPr/>
          </p:nvSpPr>
          <p:spPr bwMode="auto">
            <a:xfrm>
              <a:off x="6041042" y="5998446"/>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98" name="Oval 297"/>
            <p:cNvSpPr/>
            <p:nvPr/>
          </p:nvSpPr>
          <p:spPr>
            <a:xfrm>
              <a:off x="8958698" y="604819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90" name="Group 489"/>
          <p:cNvGrpSpPr/>
          <p:nvPr/>
        </p:nvGrpSpPr>
        <p:grpSpPr>
          <a:xfrm>
            <a:off x="1403407" y="4030522"/>
            <a:ext cx="1762125" cy="357188"/>
            <a:chOff x="1871209" y="4231029"/>
            <a:chExt cx="2349500" cy="476250"/>
          </a:xfrm>
          <a:solidFill>
            <a:schemeClr val="bg1">
              <a:lumMod val="95000"/>
            </a:schemeClr>
          </a:solidFill>
        </p:grpSpPr>
        <p:sp>
          <p:nvSpPr>
            <p:cNvPr id="194" name="Freeform 259"/>
            <p:cNvSpPr>
              <a:spLocks noEditPoints="1"/>
            </p:cNvSpPr>
            <p:nvPr/>
          </p:nvSpPr>
          <p:spPr bwMode="auto">
            <a:xfrm>
              <a:off x="1871209" y="4231029"/>
              <a:ext cx="2349500"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99" name="Oval 298"/>
            <p:cNvSpPr/>
            <p:nvPr/>
          </p:nvSpPr>
          <p:spPr>
            <a:xfrm>
              <a:off x="4097833" y="45836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240" name="Group 239"/>
          <p:cNvGrpSpPr/>
          <p:nvPr/>
        </p:nvGrpSpPr>
        <p:grpSpPr>
          <a:xfrm>
            <a:off x="249691" y="3692385"/>
            <a:ext cx="1169194" cy="397669"/>
            <a:chOff x="332921" y="3780179"/>
            <a:chExt cx="1558925" cy="530225"/>
          </a:xfrm>
          <a:solidFill>
            <a:schemeClr val="bg1">
              <a:lumMod val="95000"/>
            </a:schemeClr>
          </a:solidFill>
        </p:grpSpPr>
        <p:grpSp>
          <p:nvGrpSpPr>
            <p:cNvPr id="491" name="Group 490"/>
            <p:cNvGrpSpPr/>
            <p:nvPr/>
          </p:nvGrpSpPr>
          <p:grpSpPr>
            <a:xfrm>
              <a:off x="332921" y="3780179"/>
              <a:ext cx="1558925" cy="530225"/>
              <a:chOff x="332921" y="3780179"/>
              <a:chExt cx="1558925" cy="530225"/>
            </a:xfrm>
            <a:grpFill/>
          </p:grpSpPr>
          <p:sp>
            <p:nvSpPr>
              <p:cNvPr id="197" name="Freeform 262"/>
              <p:cNvSpPr>
                <a:spLocks noEditPoints="1"/>
              </p:cNvSpPr>
              <p:nvPr/>
            </p:nvSpPr>
            <p:spPr bwMode="auto">
              <a:xfrm>
                <a:off x="332921" y="3780179"/>
                <a:ext cx="1558925" cy="530225"/>
              </a:xfrm>
              <a:custGeom>
                <a:avLst/>
                <a:gdLst>
                  <a:gd name="T0" fmla="*/ 236 w 236"/>
                  <a:gd name="T1" fmla="*/ 13 h 80"/>
                  <a:gd name="T2" fmla="*/ 223 w 236"/>
                  <a:gd name="T3" fmla="*/ 0 h 80"/>
                  <a:gd name="T4" fmla="*/ 210 w 236"/>
                  <a:gd name="T5" fmla="*/ 13 h 80"/>
                  <a:gd name="T6" fmla="*/ 221 w 236"/>
                  <a:gd name="T7" fmla="*/ 26 h 80"/>
                  <a:gd name="T8" fmla="*/ 221 w 236"/>
                  <a:gd name="T9" fmla="*/ 31 h 80"/>
                  <a:gd name="T10" fmla="*/ 222 w 236"/>
                  <a:gd name="T11" fmla="*/ 37 h 80"/>
                  <a:gd name="T12" fmla="*/ 187 w 236"/>
                  <a:gd name="T13" fmla="*/ 68 h 80"/>
                  <a:gd name="T14" fmla="*/ 19 w 236"/>
                  <a:gd name="T15" fmla="*/ 68 h 80"/>
                  <a:gd name="T16" fmla="*/ 10 w 236"/>
                  <a:gd name="T17" fmla="*/ 60 h 80"/>
                  <a:gd name="T18" fmla="*/ 0 w 236"/>
                  <a:gd name="T19" fmla="*/ 70 h 80"/>
                  <a:gd name="T20" fmla="*/ 10 w 236"/>
                  <a:gd name="T21" fmla="*/ 80 h 80"/>
                  <a:gd name="T22" fmla="*/ 19 w 236"/>
                  <a:gd name="T23" fmla="*/ 72 h 80"/>
                  <a:gd name="T24" fmla="*/ 187 w 236"/>
                  <a:gd name="T25" fmla="*/ 72 h 80"/>
                  <a:gd name="T26" fmla="*/ 225 w 236"/>
                  <a:gd name="T27" fmla="*/ 37 h 80"/>
                  <a:gd name="T28" fmla="*/ 225 w 236"/>
                  <a:gd name="T29" fmla="*/ 31 h 80"/>
                  <a:gd name="T30" fmla="*/ 225 w 236"/>
                  <a:gd name="T31" fmla="*/ 26 h 80"/>
                  <a:gd name="T32" fmla="*/ 236 w 236"/>
                  <a:gd name="T33" fmla="*/ 13 h 80"/>
                  <a:gd name="T34" fmla="*/ 10 w 236"/>
                  <a:gd name="T35" fmla="*/ 77 h 80"/>
                  <a:gd name="T36" fmla="*/ 3 w 236"/>
                  <a:gd name="T37" fmla="*/ 70 h 80"/>
                  <a:gd name="T38" fmla="*/ 10 w 236"/>
                  <a:gd name="T39" fmla="*/ 64 h 80"/>
                  <a:gd name="T40" fmla="*/ 16 w 236"/>
                  <a:gd name="T41" fmla="*/ 70 h 80"/>
                  <a:gd name="T42" fmla="*/ 10 w 236"/>
                  <a:gd name="T43" fmla="*/ 77 h 80"/>
                  <a:gd name="T44" fmla="*/ 223 w 236"/>
                  <a:gd name="T45" fmla="*/ 23 h 80"/>
                  <a:gd name="T46" fmla="*/ 213 w 236"/>
                  <a:gd name="T47" fmla="*/ 13 h 80"/>
                  <a:gd name="T48" fmla="*/ 223 w 236"/>
                  <a:gd name="T49" fmla="*/ 3 h 80"/>
                  <a:gd name="T50" fmla="*/ 233 w 236"/>
                  <a:gd name="T51" fmla="*/ 13 h 80"/>
                  <a:gd name="T52" fmla="*/ 223 w 236"/>
                  <a:gd name="T53"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80">
                    <a:moveTo>
                      <a:pt x="236" y="13"/>
                    </a:moveTo>
                    <a:cubicBezTo>
                      <a:pt x="236" y="6"/>
                      <a:pt x="230" y="0"/>
                      <a:pt x="223" y="0"/>
                    </a:cubicBezTo>
                    <a:cubicBezTo>
                      <a:pt x="216" y="0"/>
                      <a:pt x="210" y="6"/>
                      <a:pt x="210" y="13"/>
                    </a:cubicBezTo>
                    <a:cubicBezTo>
                      <a:pt x="210" y="20"/>
                      <a:pt x="215" y="25"/>
                      <a:pt x="221" y="26"/>
                    </a:cubicBezTo>
                    <a:cubicBezTo>
                      <a:pt x="221" y="27"/>
                      <a:pt x="221" y="29"/>
                      <a:pt x="221" y="31"/>
                    </a:cubicBezTo>
                    <a:cubicBezTo>
                      <a:pt x="221" y="33"/>
                      <a:pt x="222" y="36"/>
                      <a:pt x="222" y="37"/>
                    </a:cubicBezTo>
                    <a:cubicBezTo>
                      <a:pt x="222" y="62"/>
                      <a:pt x="214" y="68"/>
                      <a:pt x="187" y="68"/>
                    </a:cubicBezTo>
                    <a:cubicBezTo>
                      <a:pt x="19" y="68"/>
                      <a:pt x="19" y="68"/>
                      <a:pt x="19" y="68"/>
                    </a:cubicBezTo>
                    <a:cubicBezTo>
                      <a:pt x="19" y="64"/>
                      <a:pt x="15" y="60"/>
                      <a:pt x="10" y="60"/>
                    </a:cubicBezTo>
                    <a:cubicBezTo>
                      <a:pt x="5" y="60"/>
                      <a:pt x="0" y="65"/>
                      <a:pt x="0" y="70"/>
                    </a:cubicBezTo>
                    <a:cubicBezTo>
                      <a:pt x="0" y="75"/>
                      <a:pt x="5" y="80"/>
                      <a:pt x="10" y="80"/>
                    </a:cubicBezTo>
                    <a:cubicBezTo>
                      <a:pt x="15" y="80"/>
                      <a:pt x="19" y="76"/>
                      <a:pt x="19" y="72"/>
                    </a:cubicBezTo>
                    <a:cubicBezTo>
                      <a:pt x="187" y="72"/>
                      <a:pt x="187" y="72"/>
                      <a:pt x="187" y="72"/>
                    </a:cubicBezTo>
                    <a:cubicBezTo>
                      <a:pt x="216" y="72"/>
                      <a:pt x="225" y="64"/>
                      <a:pt x="225" y="37"/>
                    </a:cubicBezTo>
                    <a:cubicBezTo>
                      <a:pt x="225" y="36"/>
                      <a:pt x="225" y="33"/>
                      <a:pt x="225" y="31"/>
                    </a:cubicBezTo>
                    <a:cubicBezTo>
                      <a:pt x="225" y="29"/>
                      <a:pt x="225" y="27"/>
                      <a:pt x="225" y="26"/>
                    </a:cubicBezTo>
                    <a:cubicBezTo>
                      <a:pt x="231" y="25"/>
                      <a:pt x="236" y="20"/>
                      <a:pt x="236" y="13"/>
                    </a:cubicBezTo>
                    <a:close/>
                    <a:moveTo>
                      <a:pt x="10" y="77"/>
                    </a:moveTo>
                    <a:cubicBezTo>
                      <a:pt x="6" y="77"/>
                      <a:pt x="3" y="74"/>
                      <a:pt x="3" y="70"/>
                    </a:cubicBezTo>
                    <a:cubicBezTo>
                      <a:pt x="3" y="67"/>
                      <a:pt x="6" y="64"/>
                      <a:pt x="10" y="64"/>
                    </a:cubicBezTo>
                    <a:cubicBezTo>
                      <a:pt x="13" y="64"/>
                      <a:pt x="16" y="67"/>
                      <a:pt x="16" y="70"/>
                    </a:cubicBezTo>
                    <a:cubicBezTo>
                      <a:pt x="16" y="74"/>
                      <a:pt x="13" y="77"/>
                      <a:pt x="10" y="77"/>
                    </a:cubicBezTo>
                    <a:close/>
                    <a:moveTo>
                      <a:pt x="223" y="23"/>
                    </a:moveTo>
                    <a:cubicBezTo>
                      <a:pt x="218" y="23"/>
                      <a:pt x="213" y="18"/>
                      <a:pt x="213" y="13"/>
                    </a:cubicBezTo>
                    <a:cubicBezTo>
                      <a:pt x="213" y="8"/>
                      <a:pt x="218" y="3"/>
                      <a:pt x="223" y="3"/>
                    </a:cubicBezTo>
                    <a:cubicBezTo>
                      <a:pt x="229" y="3"/>
                      <a:pt x="233" y="8"/>
                      <a:pt x="233" y="13"/>
                    </a:cubicBezTo>
                    <a:cubicBezTo>
                      <a:pt x="233" y="18"/>
                      <a:pt x="229" y="23"/>
                      <a:pt x="223"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04" name="Oval 303"/>
              <p:cNvSpPr/>
              <p:nvPr/>
            </p:nvSpPr>
            <p:spPr>
              <a:xfrm>
                <a:off x="1773655" y="38332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sp>
          <p:nvSpPr>
            <p:cNvPr id="305" name="Oval 304"/>
            <p:cNvSpPr/>
            <p:nvPr/>
          </p:nvSpPr>
          <p:spPr>
            <a:xfrm>
              <a:off x="362978" y="421230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sp>
        <p:nvSpPr>
          <p:cNvPr id="315" name="Oval 314"/>
          <p:cNvSpPr/>
          <p:nvPr/>
        </p:nvSpPr>
        <p:spPr>
          <a:xfrm>
            <a:off x="2024834" y="5417386"/>
            <a:ext cx="48912" cy="4891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nvGrpSpPr>
          <p:cNvPr id="498" name="Group 497"/>
          <p:cNvGrpSpPr/>
          <p:nvPr/>
        </p:nvGrpSpPr>
        <p:grpSpPr>
          <a:xfrm>
            <a:off x="215900" y="5744463"/>
            <a:ext cx="1762506" cy="356616"/>
            <a:chOff x="287867" y="6022431"/>
            <a:chExt cx="2350008" cy="475488"/>
          </a:xfrm>
          <a:solidFill>
            <a:schemeClr val="bg1">
              <a:lumMod val="95000"/>
            </a:schemeClr>
          </a:solidFill>
        </p:grpSpPr>
        <p:sp>
          <p:nvSpPr>
            <p:cNvPr id="260" name="Freeform 259"/>
            <p:cNvSpPr>
              <a:spLocks noEditPoints="1"/>
            </p:cNvSpPr>
            <p:nvPr/>
          </p:nvSpPr>
          <p:spPr bwMode="auto">
            <a:xfrm flipH="1" flipV="1">
              <a:off x="287867" y="6022431"/>
              <a:ext cx="2350008" cy="475488"/>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17" name="Oval 316"/>
            <p:cNvSpPr/>
            <p:nvPr/>
          </p:nvSpPr>
          <p:spPr>
            <a:xfrm>
              <a:off x="343439" y="608018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87" name="Group 486"/>
          <p:cNvGrpSpPr/>
          <p:nvPr/>
        </p:nvGrpSpPr>
        <p:grpSpPr>
          <a:xfrm>
            <a:off x="2588684" y="2781440"/>
            <a:ext cx="1043516" cy="784908"/>
            <a:chOff x="3451579" y="2565586"/>
            <a:chExt cx="1391354" cy="1046544"/>
          </a:xfrm>
          <a:solidFill>
            <a:schemeClr val="bg1">
              <a:lumMod val="95000"/>
            </a:schemeClr>
          </a:solidFill>
        </p:grpSpPr>
        <p:grpSp>
          <p:nvGrpSpPr>
            <p:cNvPr id="269" name="Group 268"/>
            <p:cNvGrpSpPr/>
            <p:nvPr/>
          </p:nvGrpSpPr>
          <p:grpSpPr>
            <a:xfrm rot="16200000" flipV="1">
              <a:off x="3623984" y="2393181"/>
              <a:ext cx="1046544" cy="1391354"/>
              <a:chOff x="5744264" y="4681879"/>
              <a:chExt cx="1046544" cy="1329518"/>
            </a:xfrm>
            <a:grpFill/>
          </p:grpSpPr>
          <p:grpSp>
            <p:nvGrpSpPr>
              <p:cNvPr id="270" name="Group 269"/>
              <p:cNvGrpSpPr/>
              <p:nvPr/>
            </p:nvGrpSpPr>
            <p:grpSpPr>
              <a:xfrm>
                <a:off x="5744264" y="4681879"/>
                <a:ext cx="706438" cy="1257300"/>
                <a:chOff x="2495550" y="3524250"/>
                <a:chExt cx="706438" cy="1257300"/>
              </a:xfrm>
              <a:grpFill/>
            </p:grpSpPr>
            <p:sp>
              <p:nvSpPr>
                <p:cNvPr id="272"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3"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4"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5"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6"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71"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89" name="Oval 288"/>
            <p:cNvSpPr/>
            <p:nvPr/>
          </p:nvSpPr>
          <p:spPr>
            <a:xfrm>
              <a:off x="4716512" y="3379794"/>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290" name="Oval 289"/>
            <p:cNvSpPr/>
            <p:nvPr/>
          </p:nvSpPr>
          <p:spPr>
            <a:xfrm>
              <a:off x="3502025" y="2622508"/>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483" name="Oval 482"/>
            <p:cNvSpPr/>
            <p:nvPr/>
          </p:nvSpPr>
          <p:spPr>
            <a:xfrm>
              <a:off x="3983065" y="329461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 name="Group 2"/>
          <p:cNvGrpSpPr/>
          <p:nvPr/>
        </p:nvGrpSpPr>
        <p:grpSpPr>
          <a:xfrm>
            <a:off x="4353306" y="2729052"/>
            <a:ext cx="848450" cy="978811"/>
            <a:chOff x="5804407" y="2495736"/>
            <a:chExt cx="1131267" cy="1305081"/>
          </a:xfrm>
          <a:solidFill>
            <a:schemeClr val="bg1">
              <a:lumMod val="95000"/>
            </a:schemeClr>
          </a:solidFill>
        </p:grpSpPr>
        <p:sp>
          <p:nvSpPr>
            <p:cNvPr id="237" name="Freeform 274"/>
            <p:cNvSpPr>
              <a:spLocks noEditPoints="1"/>
            </p:cNvSpPr>
            <p:nvPr/>
          </p:nvSpPr>
          <p:spPr bwMode="auto">
            <a:xfrm rot="5400000">
              <a:off x="6704693" y="2429854"/>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nvGrpSpPr>
            <p:cNvPr id="488" name="Group 487"/>
            <p:cNvGrpSpPr/>
            <p:nvPr/>
          </p:nvGrpSpPr>
          <p:grpSpPr>
            <a:xfrm>
              <a:off x="5804407" y="2545276"/>
              <a:ext cx="1075887" cy="1255541"/>
              <a:chOff x="5804407" y="2545276"/>
              <a:chExt cx="1075887" cy="1255541"/>
            </a:xfrm>
            <a:grpFill/>
          </p:grpSpPr>
          <p:grpSp>
            <p:nvGrpSpPr>
              <p:cNvPr id="223" name="Group 222"/>
              <p:cNvGrpSpPr/>
              <p:nvPr/>
            </p:nvGrpSpPr>
            <p:grpSpPr>
              <a:xfrm flipH="1">
                <a:off x="5804407" y="2567329"/>
                <a:ext cx="784420" cy="1233488"/>
                <a:chOff x="3643313" y="1409700"/>
                <a:chExt cx="766762" cy="1233488"/>
              </a:xfrm>
              <a:grpFill/>
            </p:grpSpPr>
            <p:sp>
              <p:nvSpPr>
                <p:cNvPr id="224" name="Freeform 282"/>
                <p:cNvSpPr>
                  <a:spLocks noEditPoints="1"/>
                </p:cNvSpPr>
                <p:nvPr/>
              </p:nvSpPr>
              <p:spPr bwMode="auto">
                <a:xfrm>
                  <a:off x="4013200" y="1589088"/>
                  <a:ext cx="396875" cy="722313"/>
                </a:xfrm>
                <a:custGeom>
                  <a:avLst/>
                  <a:gdLst>
                    <a:gd name="T0" fmla="*/ 32 w 60"/>
                    <a:gd name="T1" fmla="*/ 26 h 109"/>
                    <a:gd name="T2" fmla="*/ 32 w 60"/>
                    <a:gd name="T3" fmla="*/ 2 h 109"/>
                    <a:gd name="T4" fmla="*/ 30 w 60"/>
                    <a:gd name="T5" fmla="*/ 0 h 109"/>
                    <a:gd name="T6" fmla="*/ 29 w 60"/>
                    <a:gd name="T7" fmla="*/ 2 h 109"/>
                    <a:gd name="T8" fmla="*/ 29 w 60"/>
                    <a:gd name="T9" fmla="*/ 26 h 109"/>
                    <a:gd name="T10" fmla="*/ 0 w 60"/>
                    <a:gd name="T11" fmla="*/ 56 h 109"/>
                    <a:gd name="T12" fmla="*/ 29 w 60"/>
                    <a:gd name="T13" fmla="*/ 86 h 109"/>
                    <a:gd name="T14" fmla="*/ 29 w 60"/>
                    <a:gd name="T15" fmla="*/ 107 h 109"/>
                    <a:gd name="T16" fmla="*/ 30 w 60"/>
                    <a:gd name="T17" fmla="*/ 109 h 109"/>
                    <a:gd name="T18" fmla="*/ 32 w 60"/>
                    <a:gd name="T19" fmla="*/ 107 h 109"/>
                    <a:gd name="T20" fmla="*/ 32 w 60"/>
                    <a:gd name="T21" fmla="*/ 86 h 109"/>
                    <a:gd name="T22" fmla="*/ 60 w 60"/>
                    <a:gd name="T23" fmla="*/ 56 h 109"/>
                    <a:gd name="T24" fmla="*/ 32 w 60"/>
                    <a:gd name="T25" fmla="*/ 26 h 109"/>
                    <a:gd name="T26" fmla="*/ 30 w 60"/>
                    <a:gd name="T27" fmla="*/ 83 h 109"/>
                    <a:gd name="T28" fmla="*/ 3 w 60"/>
                    <a:gd name="T29" fmla="*/ 56 h 109"/>
                    <a:gd name="T30" fmla="*/ 30 w 60"/>
                    <a:gd name="T31" fmla="*/ 29 h 109"/>
                    <a:gd name="T32" fmla="*/ 57 w 60"/>
                    <a:gd name="T33" fmla="*/ 56 h 109"/>
                    <a:gd name="T34" fmla="*/ 30 w 60"/>
                    <a:gd name="T35"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6"/>
                      </a:moveTo>
                      <a:cubicBezTo>
                        <a:pt x="32" y="2"/>
                        <a:pt x="32" y="2"/>
                        <a:pt x="32" y="2"/>
                      </a:cubicBezTo>
                      <a:cubicBezTo>
                        <a:pt x="32" y="1"/>
                        <a:pt x="31" y="0"/>
                        <a:pt x="30" y="0"/>
                      </a:cubicBezTo>
                      <a:cubicBezTo>
                        <a:pt x="29" y="0"/>
                        <a:pt x="29" y="1"/>
                        <a:pt x="29" y="2"/>
                      </a:cubicBezTo>
                      <a:cubicBezTo>
                        <a:pt x="29" y="26"/>
                        <a:pt x="29" y="26"/>
                        <a:pt x="29" y="26"/>
                      </a:cubicBezTo>
                      <a:cubicBezTo>
                        <a:pt x="13" y="26"/>
                        <a:pt x="0" y="40"/>
                        <a:pt x="0" y="56"/>
                      </a:cubicBezTo>
                      <a:cubicBezTo>
                        <a:pt x="0" y="72"/>
                        <a:pt x="13" y="85"/>
                        <a:pt x="29" y="86"/>
                      </a:cubicBezTo>
                      <a:cubicBezTo>
                        <a:pt x="29" y="107"/>
                        <a:pt x="29" y="107"/>
                        <a:pt x="29" y="107"/>
                      </a:cubicBezTo>
                      <a:cubicBezTo>
                        <a:pt x="29" y="108"/>
                        <a:pt x="29" y="109"/>
                        <a:pt x="30" y="109"/>
                      </a:cubicBezTo>
                      <a:cubicBezTo>
                        <a:pt x="31" y="109"/>
                        <a:pt x="32" y="108"/>
                        <a:pt x="32" y="107"/>
                      </a:cubicBezTo>
                      <a:cubicBezTo>
                        <a:pt x="32" y="86"/>
                        <a:pt x="32" y="86"/>
                        <a:pt x="32" y="86"/>
                      </a:cubicBezTo>
                      <a:cubicBezTo>
                        <a:pt x="48" y="85"/>
                        <a:pt x="60" y="72"/>
                        <a:pt x="60" y="56"/>
                      </a:cubicBezTo>
                      <a:cubicBezTo>
                        <a:pt x="60" y="40"/>
                        <a:pt x="48" y="26"/>
                        <a:pt x="32" y="26"/>
                      </a:cubicBezTo>
                      <a:close/>
                      <a:moveTo>
                        <a:pt x="30" y="83"/>
                      </a:moveTo>
                      <a:cubicBezTo>
                        <a:pt x="15" y="83"/>
                        <a:pt x="3" y="71"/>
                        <a:pt x="3" y="56"/>
                      </a:cubicBezTo>
                      <a:cubicBezTo>
                        <a:pt x="3" y="41"/>
                        <a:pt x="15" y="29"/>
                        <a:pt x="30" y="29"/>
                      </a:cubicBezTo>
                      <a:cubicBezTo>
                        <a:pt x="45" y="29"/>
                        <a:pt x="57" y="41"/>
                        <a:pt x="57" y="56"/>
                      </a:cubicBezTo>
                      <a:cubicBezTo>
                        <a:pt x="57" y="71"/>
                        <a:pt x="45" y="83"/>
                        <a:pt x="3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5" name="Freeform 283"/>
                <p:cNvSpPr>
                  <a:spLocks/>
                </p:cNvSpPr>
                <p:nvPr/>
              </p:nvSpPr>
              <p:spPr bwMode="auto">
                <a:xfrm>
                  <a:off x="3643313" y="1409700"/>
                  <a:ext cx="171450" cy="20638"/>
                </a:xfrm>
                <a:custGeom>
                  <a:avLst/>
                  <a:gdLst>
                    <a:gd name="T0" fmla="*/ 24 w 26"/>
                    <a:gd name="T1" fmla="*/ 0 h 3"/>
                    <a:gd name="T2" fmla="*/ 2 w 26"/>
                    <a:gd name="T3" fmla="*/ 0 h 3"/>
                    <a:gd name="T4" fmla="*/ 0 w 26"/>
                    <a:gd name="T5" fmla="*/ 1 h 3"/>
                    <a:gd name="T6" fmla="*/ 2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2" y="0"/>
                        <a:pt x="2" y="0"/>
                        <a:pt x="2" y="0"/>
                      </a:cubicBezTo>
                      <a:cubicBezTo>
                        <a:pt x="1" y="0"/>
                        <a:pt x="0" y="1"/>
                        <a:pt x="0" y="1"/>
                      </a:cubicBezTo>
                      <a:cubicBezTo>
                        <a:pt x="0" y="2"/>
                        <a:pt x="1" y="3"/>
                        <a:pt x="2" y="3"/>
                      </a:cubicBezTo>
                      <a:cubicBezTo>
                        <a:pt x="24" y="3"/>
                        <a:pt x="24" y="3"/>
                        <a:pt x="24" y="3"/>
                      </a:cubicBezTo>
                      <a:cubicBezTo>
                        <a:pt x="25" y="3"/>
                        <a:pt x="26" y="2"/>
                        <a:pt x="26" y="1"/>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6" name="Freeform 284"/>
                <p:cNvSpPr>
                  <a:spLocks/>
                </p:cNvSpPr>
                <p:nvPr/>
              </p:nvSpPr>
              <p:spPr bwMode="auto">
                <a:xfrm>
                  <a:off x="4092575" y="1409700"/>
                  <a:ext cx="125413" cy="127000"/>
                </a:xfrm>
                <a:custGeom>
                  <a:avLst/>
                  <a:gdLst>
                    <a:gd name="T0" fmla="*/ 2 w 19"/>
                    <a:gd name="T1" fmla="*/ 4 h 19"/>
                    <a:gd name="T2" fmla="*/ 16 w 19"/>
                    <a:gd name="T3" fmla="*/ 18 h 19"/>
                    <a:gd name="T4" fmla="*/ 17 w 19"/>
                    <a:gd name="T5" fmla="*/ 19 h 19"/>
                    <a:gd name="T6" fmla="*/ 18 w 19"/>
                    <a:gd name="T7" fmla="*/ 19 h 19"/>
                    <a:gd name="T8" fmla="*/ 19 w 19"/>
                    <a:gd name="T9" fmla="*/ 17 h 19"/>
                    <a:gd name="T10" fmla="*/ 2 w 19"/>
                    <a:gd name="T11" fmla="*/ 1 h 19"/>
                    <a:gd name="T12" fmla="*/ 1 w 19"/>
                    <a:gd name="T13" fmla="*/ 2 h 19"/>
                    <a:gd name="T14" fmla="*/ 2 w 19"/>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2" y="4"/>
                      </a:moveTo>
                      <a:cubicBezTo>
                        <a:pt x="9" y="6"/>
                        <a:pt x="14" y="11"/>
                        <a:pt x="16" y="18"/>
                      </a:cubicBezTo>
                      <a:cubicBezTo>
                        <a:pt x="16" y="19"/>
                        <a:pt x="17" y="19"/>
                        <a:pt x="17" y="19"/>
                      </a:cubicBezTo>
                      <a:cubicBezTo>
                        <a:pt x="18" y="19"/>
                        <a:pt x="18" y="19"/>
                        <a:pt x="18" y="19"/>
                      </a:cubicBezTo>
                      <a:cubicBezTo>
                        <a:pt x="19" y="19"/>
                        <a:pt x="19" y="18"/>
                        <a:pt x="19" y="17"/>
                      </a:cubicBezTo>
                      <a:cubicBezTo>
                        <a:pt x="17" y="9"/>
                        <a:pt x="11" y="3"/>
                        <a:pt x="2" y="1"/>
                      </a:cubicBezTo>
                      <a:cubicBezTo>
                        <a:pt x="2" y="0"/>
                        <a:pt x="1" y="1"/>
                        <a:pt x="1"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7" name="Freeform 285"/>
                <p:cNvSpPr>
                  <a:spLocks/>
                </p:cNvSpPr>
                <p:nvPr/>
              </p:nvSpPr>
              <p:spPr bwMode="auto">
                <a:xfrm>
                  <a:off x="3868738" y="1409700"/>
                  <a:ext cx="171450" cy="20638"/>
                </a:xfrm>
                <a:custGeom>
                  <a:avLst/>
                  <a:gdLst>
                    <a:gd name="T0" fmla="*/ 26 w 26"/>
                    <a:gd name="T1" fmla="*/ 1 h 3"/>
                    <a:gd name="T2" fmla="*/ 25 w 26"/>
                    <a:gd name="T3" fmla="*/ 0 h 3"/>
                    <a:gd name="T4" fmla="*/ 2 w 26"/>
                    <a:gd name="T5" fmla="*/ 0 h 3"/>
                    <a:gd name="T6" fmla="*/ 0 w 26"/>
                    <a:gd name="T7" fmla="*/ 1 h 3"/>
                    <a:gd name="T8" fmla="*/ 2 w 26"/>
                    <a:gd name="T9" fmla="*/ 3 h 3"/>
                    <a:gd name="T10" fmla="*/ 25 w 26"/>
                    <a:gd name="T11" fmla="*/ 3 h 3"/>
                    <a:gd name="T12" fmla="*/ 26 w 2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6" y="1"/>
                      </a:moveTo>
                      <a:cubicBezTo>
                        <a:pt x="26" y="1"/>
                        <a:pt x="26" y="0"/>
                        <a:pt x="25" y="0"/>
                      </a:cubicBezTo>
                      <a:cubicBezTo>
                        <a:pt x="2" y="0"/>
                        <a:pt x="2" y="0"/>
                        <a:pt x="2" y="0"/>
                      </a:cubicBezTo>
                      <a:cubicBezTo>
                        <a:pt x="1" y="0"/>
                        <a:pt x="0" y="1"/>
                        <a:pt x="0" y="1"/>
                      </a:cubicBezTo>
                      <a:cubicBezTo>
                        <a:pt x="0" y="2"/>
                        <a:pt x="1" y="3"/>
                        <a:pt x="2" y="3"/>
                      </a:cubicBezTo>
                      <a:cubicBezTo>
                        <a:pt x="25" y="3"/>
                        <a:pt x="25" y="3"/>
                        <a:pt x="25" y="3"/>
                      </a:cubicBezTo>
                      <a:cubicBezTo>
                        <a:pt x="26" y="3"/>
                        <a:pt x="26"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8" name="Freeform 286"/>
                <p:cNvSpPr>
                  <a:spLocks noEditPoints="1"/>
                </p:cNvSpPr>
                <p:nvPr/>
              </p:nvSpPr>
              <p:spPr bwMode="auto">
                <a:xfrm>
                  <a:off x="4125913" y="2363788"/>
                  <a:ext cx="171450" cy="279400"/>
                </a:xfrm>
                <a:custGeom>
                  <a:avLst/>
                  <a:gdLst>
                    <a:gd name="T0" fmla="*/ 15 w 26"/>
                    <a:gd name="T1" fmla="*/ 17 h 42"/>
                    <a:gd name="T2" fmla="*/ 15 w 26"/>
                    <a:gd name="T3" fmla="*/ 2 h 42"/>
                    <a:gd name="T4" fmla="*/ 13 w 26"/>
                    <a:gd name="T5" fmla="*/ 0 h 42"/>
                    <a:gd name="T6" fmla="*/ 12 w 26"/>
                    <a:gd name="T7" fmla="*/ 2 h 42"/>
                    <a:gd name="T8" fmla="*/ 12 w 26"/>
                    <a:gd name="T9" fmla="*/ 17 h 42"/>
                    <a:gd name="T10" fmla="*/ 0 w 26"/>
                    <a:gd name="T11" fmla="*/ 29 h 42"/>
                    <a:gd name="T12" fmla="*/ 13 w 26"/>
                    <a:gd name="T13" fmla="*/ 42 h 42"/>
                    <a:gd name="T14" fmla="*/ 26 w 26"/>
                    <a:gd name="T15" fmla="*/ 29 h 42"/>
                    <a:gd name="T16" fmla="*/ 15 w 26"/>
                    <a:gd name="T17" fmla="*/ 17 h 42"/>
                    <a:gd name="T18" fmla="*/ 13 w 26"/>
                    <a:gd name="T19" fmla="*/ 39 h 42"/>
                    <a:gd name="T20" fmla="*/ 4 w 26"/>
                    <a:gd name="T21" fmla="*/ 29 h 42"/>
                    <a:gd name="T22" fmla="*/ 13 w 26"/>
                    <a:gd name="T23" fmla="*/ 20 h 42"/>
                    <a:gd name="T24" fmla="*/ 23 w 26"/>
                    <a:gd name="T25" fmla="*/ 29 h 42"/>
                    <a:gd name="T26" fmla="*/ 13 w 26"/>
                    <a:gd name="T2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2">
                      <a:moveTo>
                        <a:pt x="15" y="17"/>
                      </a:moveTo>
                      <a:cubicBezTo>
                        <a:pt x="15" y="2"/>
                        <a:pt x="15" y="2"/>
                        <a:pt x="15" y="2"/>
                      </a:cubicBezTo>
                      <a:cubicBezTo>
                        <a:pt x="15" y="1"/>
                        <a:pt x="14" y="0"/>
                        <a:pt x="13" y="0"/>
                      </a:cubicBezTo>
                      <a:cubicBezTo>
                        <a:pt x="12" y="0"/>
                        <a:pt x="12" y="1"/>
                        <a:pt x="12" y="2"/>
                      </a:cubicBezTo>
                      <a:cubicBezTo>
                        <a:pt x="12" y="17"/>
                        <a:pt x="12" y="17"/>
                        <a:pt x="12" y="17"/>
                      </a:cubicBezTo>
                      <a:cubicBezTo>
                        <a:pt x="5" y="17"/>
                        <a:pt x="0" y="23"/>
                        <a:pt x="0" y="29"/>
                      </a:cubicBezTo>
                      <a:cubicBezTo>
                        <a:pt x="0" y="36"/>
                        <a:pt x="6" y="42"/>
                        <a:pt x="13" y="42"/>
                      </a:cubicBezTo>
                      <a:cubicBezTo>
                        <a:pt x="20" y="42"/>
                        <a:pt x="26" y="36"/>
                        <a:pt x="26" y="29"/>
                      </a:cubicBezTo>
                      <a:cubicBezTo>
                        <a:pt x="26" y="23"/>
                        <a:pt x="21" y="17"/>
                        <a:pt x="15" y="17"/>
                      </a:cubicBezTo>
                      <a:close/>
                      <a:moveTo>
                        <a:pt x="13" y="39"/>
                      </a:moveTo>
                      <a:cubicBezTo>
                        <a:pt x="8" y="39"/>
                        <a:pt x="4" y="35"/>
                        <a:pt x="4" y="29"/>
                      </a:cubicBezTo>
                      <a:cubicBezTo>
                        <a:pt x="4" y="24"/>
                        <a:pt x="8" y="20"/>
                        <a:pt x="13" y="20"/>
                      </a:cubicBezTo>
                      <a:cubicBezTo>
                        <a:pt x="18" y="20"/>
                        <a:pt x="23" y="24"/>
                        <a:pt x="23" y="29"/>
                      </a:cubicBezTo>
                      <a:cubicBezTo>
                        <a:pt x="23" y="35"/>
                        <a:pt x="18" y="39"/>
                        <a:pt x="1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88" name="Oval 287"/>
              <p:cNvSpPr/>
              <p:nvPr/>
            </p:nvSpPr>
            <p:spPr>
              <a:xfrm>
                <a:off x="6815078" y="2545276"/>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291" name="Oval 290"/>
              <p:cNvSpPr/>
              <p:nvPr/>
            </p:nvSpPr>
            <p:spPr>
              <a:xfrm>
                <a:off x="5971849" y="3687736"/>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18" name="Oval 317"/>
              <p:cNvSpPr/>
              <p:nvPr/>
            </p:nvSpPr>
            <p:spPr>
              <a:xfrm>
                <a:off x="5884255" y="2999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grpSp>
        <p:nvGrpSpPr>
          <p:cNvPr id="486" name="Group 485"/>
          <p:cNvGrpSpPr/>
          <p:nvPr/>
        </p:nvGrpSpPr>
        <p:grpSpPr>
          <a:xfrm>
            <a:off x="853670" y="2736615"/>
            <a:ext cx="854597" cy="977669"/>
            <a:chOff x="1138227" y="2505819"/>
            <a:chExt cx="1139462" cy="1303559"/>
          </a:xfrm>
          <a:solidFill>
            <a:schemeClr val="bg1">
              <a:lumMod val="95000"/>
            </a:schemeClr>
          </a:solidFill>
        </p:grpSpPr>
        <p:grpSp>
          <p:nvGrpSpPr>
            <p:cNvPr id="2" name="Group 1"/>
            <p:cNvGrpSpPr/>
            <p:nvPr/>
          </p:nvGrpSpPr>
          <p:grpSpPr>
            <a:xfrm>
              <a:off x="1138227" y="2505819"/>
              <a:ext cx="1139462" cy="1303559"/>
              <a:chOff x="1138227" y="2505819"/>
              <a:chExt cx="1139462" cy="1303559"/>
            </a:xfrm>
            <a:grpFill/>
          </p:grpSpPr>
          <p:grpSp>
            <p:nvGrpSpPr>
              <p:cNvPr id="229" name="Group 228"/>
              <p:cNvGrpSpPr/>
              <p:nvPr/>
            </p:nvGrpSpPr>
            <p:grpSpPr>
              <a:xfrm flipH="1">
                <a:off x="1138227" y="2575890"/>
                <a:ext cx="784420" cy="1233488"/>
                <a:chOff x="3643313" y="1409700"/>
                <a:chExt cx="766762" cy="1233488"/>
              </a:xfrm>
              <a:grpFill/>
            </p:grpSpPr>
            <p:sp>
              <p:nvSpPr>
                <p:cNvPr id="230" name="Freeform 282"/>
                <p:cNvSpPr>
                  <a:spLocks noEditPoints="1"/>
                </p:cNvSpPr>
                <p:nvPr/>
              </p:nvSpPr>
              <p:spPr bwMode="auto">
                <a:xfrm>
                  <a:off x="4013200" y="1589088"/>
                  <a:ext cx="396875" cy="722313"/>
                </a:xfrm>
                <a:custGeom>
                  <a:avLst/>
                  <a:gdLst>
                    <a:gd name="T0" fmla="*/ 32 w 60"/>
                    <a:gd name="T1" fmla="*/ 26 h 109"/>
                    <a:gd name="T2" fmla="*/ 32 w 60"/>
                    <a:gd name="T3" fmla="*/ 2 h 109"/>
                    <a:gd name="T4" fmla="*/ 30 w 60"/>
                    <a:gd name="T5" fmla="*/ 0 h 109"/>
                    <a:gd name="T6" fmla="*/ 29 w 60"/>
                    <a:gd name="T7" fmla="*/ 2 h 109"/>
                    <a:gd name="T8" fmla="*/ 29 w 60"/>
                    <a:gd name="T9" fmla="*/ 26 h 109"/>
                    <a:gd name="T10" fmla="*/ 0 w 60"/>
                    <a:gd name="T11" fmla="*/ 56 h 109"/>
                    <a:gd name="T12" fmla="*/ 29 w 60"/>
                    <a:gd name="T13" fmla="*/ 86 h 109"/>
                    <a:gd name="T14" fmla="*/ 29 w 60"/>
                    <a:gd name="T15" fmla="*/ 107 h 109"/>
                    <a:gd name="T16" fmla="*/ 30 w 60"/>
                    <a:gd name="T17" fmla="*/ 109 h 109"/>
                    <a:gd name="T18" fmla="*/ 32 w 60"/>
                    <a:gd name="T19" fmla="*/ 107 h 109"/>
                    <a:gd name="T20" fmla="*/ 32 w 60"/>
                    <a:gd name="T21" fmla="*/ 86 h 109"/>
                    <a:gd name="T22" fmla="*/ 60 w 60"/>
                    <a:gd name="T23" fmla="*/ 56 h 109"/>
                    <a:gd name="T24" fmla="*/ 32 w 60"/>
                    <a:gd name="T25" fmla="*/ 26 h 109"/>
                    <a:gd name="T26" fmla="*/ 30 w 60"/>
                    <a:gd name="T27" fmla="*/ 83 h 109"/>
                    <a:gd name="T28" fmla="*/ 3 w 60"/>
                    <a:gd name="T29" fmla="*/ 56 h 109"/>
                    <a:gd name="T30" fmla="*/ 30 w 60"/>
                    <a:gd name="T31" fmla="*/ 29 h 109"/>
                    <a:gd name="T32" fmla="*/ 57 w 60"/>
                    <a:gd name="T33" fmla="*/ 56 h 109"/>
                    <a:gd name="T34" fmla="*/ 30 w 60"/>
                    <a:gd name="T35"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6"/>
                      </a:moveTo>
                      <a:cubicBezTo>
                        <a:pt x="32" y="2"/>
                        <a:pt x="32" y="2"/>
                        <a:pt x="32" y="2"/>
                      </a:cubicBezTo>
                      <a:cubicBezTo>
                        <a:pt x="32" y="1"/>
                        <a:pt x="31" y="0"/>
                        <a:pt x="30" y="0"/>
                      </a:cubicBezTo>
                      <a:cubicBezTo>
                        <a:pt x="29" y="0"/>
                        <a:pt x="29" y="1"/>
                        <a:pt x="29" y="2"/>
                      </a:cubicBezTo>
                      <a:cubicBezTo>
                        <a:pt x="29" y="26"/>
                        <a:pt x="29" y="26"/>
                        <a:pt x="29" y="26"/>
                      </a:cubicBezTo>
                      <a:cubicBezTo>
                        <a:pt x="13" y="26"/>
                        <a:pt x="0" y="40"/>
                        <a:pt x="0" y="56"/>
                      </a:cubicBezTo>
                      <a:cubicBezTo>
                        <a:pt x="0" y="72"/>
                        <a:pt x="13" y="85"/>
                        <a:pt x="29" y="86"/>
                      </a:cubicBezTo>
                      <a:cubicBezTo>
                        <a:pt x="29" y="107"/>
                        <a:pt x="29" y="107"/>
                        <a:pt x="29" y="107"/>
                      </a:cubicBezTo>
                      <a:cubicBezTo>
                        <a:pt x="29" y="108"/>
                        <a:pt x="29" y="109"/>
                        <a:pt x="30" y="109"/>
                      </a:cubicBezTo>
                      <a:cubicBezTo>
                        <a:pt x="31" y="109"/>
                        <a:pt x="32" y="108"/>
                        <a:pt x="32" y="107"/>
                      </a:cubicBezTo>
                      <a:cubicBezTo>
                        <a:pt x="32" y="86"/>
                        <a:pt x="32" y="86"/>
                        <a:pt x="32" y="86"/>
                      </a:cubicBezTo>
                      <a:cubicBezTo>
                        <a:pt x="48" y="85"/>
                        <a:pt x="60" y="72"/>
                        <a:pt x="60" y="56"/>
                      </a:cubicBezTo>
                      <a:cubicBezTo>
                        <a:pt x="60" y="40"/>
                        <a:pt x="48" y="26"/>
                        <a:pt x="32" y="26"/>
                      </a:cubicBezTo>
                      <a:close/>
                      <a:moveTo>
                        <a:pt x="30" y="83"/>
                      </a:moveTo>
                      <a:cubicBezTo>
                        <a:pt x="15" y="83"/>
                        <a:pt x="3" y="71"/>
                        <a:pt x="3" y="56"/>
                      </a:cubicBezTo>
                      <a:cubicBezTo>
                        <a:pt x="3" y="41"/>
                        <a:pt x="15" y="29"/>
                        <a:pt x="30" y="29"/>
                      </a:cubicBezTo>
                      <a:cubicBezTo>
                        <a:pt x="45" y="29"/>
                        <a:pt x="57" y="41"/>
                        <a:pt x="57" y="56"/>
                      </a:cubicBezTo>
                      <a:cubicBezTo>
                        <a:pt x="57" y="71"/>
                        <a:pt x="45" y="83"/>
                        <a:pt x="3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1" name="Freeform 283"/>
                <p:cNvSpPr>
                  <a:spLocks/>
                </p:cNvSpPr>
                <p:nvPr/>
              </p:nvSpPr>
              <p:spPr bwMode="auto">
                <a:xfrm>
                  <a:off x="3643313" y="1409700"/>
                  <a:ext cx="171450" cy="20638"/>
                </a:xfrm>
                <a:custGeom>
                  <a:avLst/>
                  <a:gdLst>
                    <a:gd name="T0" fmla="*/ 24 w 26"/>
                    <a:gd name="T1" fmla="*/ 0 h 3"/>
                    <a:gd name="T2" fmla="*/ 2 w 26"/>
                    <a:gd name="T3" fmla="*/ 0 h 3"/>
                    <a:gd name="T4" fmla="*/ 0 w 26"/>
                    <a:gd name="T5" fmla="*/ 1 h 3"/>
                    <a:gd name="T6" fmla="*/ 2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2" y="0"/>
                        <a:pt x="2" y="0"/>
                        <a:pt x="2" y="0"/>
                      </a:cubicBezTo>
                      <a:cubicBezTo>
                        <a:pt x="1" y="0"/>
                        <a:pt x="0" y="1"/>
                        <a:pt x="0" y="1"/>
                      </a:cubicBezTo>
                      <a:cubicBezTo>
                        <a:pt x="0" y="2"/>
                        <a:pt x="1" y="3"/>
                        <a:pt x="2" y="3"/>
                      </a:cubicBezTo>
                      <a:cubicBezTo>
                        <a:pt x="24" y="3"/>
                        <a:pt x="24" y="3"/>
                        <a:pt x="24" y="3"/>
                      </a:cubicBezTo>
                      <a:cubicBezTo>
                        <a:pt x="25" y="3"/>
                        <a:pt x="26" y="2"/>
                        <a:pt x="26" y="1"/>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2" name="Freeform 284"/>
                <p:cNvSpPr>
                  <a:spLocks/>
                </p:cNvSpPr>
                <p:nvPr/>
              </p:nvSpPr>
              <p:spPr bwMode="auto">
                <a:xfrm>
                  <a:off x="4092575" y="1409700"/>
                  <a:ext cx="125413" cy="127000"/>
                </a:xfrm>
                <a:custGeom>
                  <a:avLst/>
                  <a:gdLst>
                    <a:gd name="T0" fmla="*/ 2 w 19"/>
                    <a:gd name="T1" fmla="*/ 4 h 19"/>
                    <a:gd name="T2" fmla="*/ 16 w 19"/>
                    <a:gd name="T3" fmla="*/ 18 h 19"/>
                    <a:gd name="T4" fmla="*/ 17 w 19"/>
                    <a:gd name="T5" fmla="*/ 19 h 19"/>
                    <a:gd name="T6" fmla="*/ 18 w 19"/>
                    <a:gd name="T7" fmla="*/ 19 h 19"/>
                    <a:gd name="T8" fmla="*/ 19 w 19"/>
                    <a:gd name="T9" fmla="*/ 17 h 19"/>
                    <a:gd name="T10" fmla="*/ 2 w 19"/>
                    <a:gd name="T11" fmla="*/ 1 h 19"/>
                    <a:gd name="T12" fmla="*/ 1 w 19"/>
                    <a:gd name="T13" fmla="*/ 2 h 19"/>
                    <a:gd name="T14" fmla="*/ 2 w 19"/>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2" y="4"/>
                      </a:moveTo>
                      <a:cubicBezTo>
                        <a:pt x="9" y="6"/>
                        <a:pt x="14" y="11"/>
                        <a:pt x="16" y="18"/>
                      </a:cubicBezTo>
                      <a:cubicBezTo>
                        <a:pt x="16" y="19"/>
                        <a:pt x="17" y="19"/>
                        <a:pt x="17" y="19"/>
                      </a:cubicBezTo>
                      <a:cubicBezTo>
                        <a:pt x="18" y="19"/>
                        <a:pt x="18" y="19"/>
                        <a:pt x="18" y="19"/>
                      </a:cubicBezTo>
                      <a:cubicBezTo>
                        <a:pt x="19" y="19"/>
                        <a:pt x="19" y="18"/>
                        <a:pt x="19" y="17"/>
                      </a:cubicBezTo>
                      <a:cubicBezTo>
                        <a:pt x="17" y="9"/>
                        <a:pt x="11" y="3"/>
                        <a:pt x="2" y="1"/>
                      </a:cubicBezTo>
                      <a:cubicBezTo>
                        <a:pt x="2" y="0"/>
                        <a:pt x="1" y="1"/>
                        <a:pt x="1"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3" name="Freeform 285"/>
                <p:cNvSpPr>
                  <a:spLocks/>
                </p:cNvSpPr>
                <p:nvPr/>
              </p:nvSpPr>
              <p:spPr bwMode="auto">
                <a:xfrm>
                  <a:off x="3868738" y="1409700"/>
                  <a:ext cx="171450" cy="20638"/>
                </a:xfrm>
                <a:custGeom>
                  <a:avLst/>
                  <a:gdLst>
                    <a:gd name="T0" fmla="*/ 26 w 26"/>
                    <a:gd name="T1" fmla="*/ 1 h 3"/>
                    <a:gd name="T2" fmla="*/ 25 w 26"/>
                    <a:gd name="T3" fmla="*/ 0 h 3"/>
                    <a:gd name="T4" fmla="*/ 2 w 26"/>
                    <a:gd name="T5" fmla="*/ 0 h 3"/>
                    <a:gd name="T6" fmla="*/ 0 w 26"/>
                    <a:gd name="T7" fmla="*/ 1 h 3"/>
                    <a:gd name="T8" fmla="*/ 2 w 26"/>
                    <a:gd name="T9" fmla="*/ 3 h 3"/>
                    <a:gd name="T10" fmla="*/ 25 w 26"/>
                    <a:gd name="T11" fmla="*/ 3 h 3"/>
                    <a:gd name="T12" fmla="*/ 26 w 2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6" y="1"/>
                      </a:moveTo>
                      <a:cubicBezTo>
                        <a:pt x="26" y="1"/>
                        <a:pt x="26" y="0"/>
                        <a:pt x="25" y="0"/>
                      </a:cubicBezTo>
                      <a:cubicBezTo>
                        <a:pt x="2" y="0"/>
                        <a:pt x="2" y="0"/>
                        <a:pt x="2" y="0"/>
                      </a:cubicBezTo>
                      <a:cubicBezTo>
                        <a:pt x="1" y="0"/>
                        <a:pt x="0" y="1"/>
                        <a:pt x="0" y="1"/>
                      </a:cubicBezTo>
                      <a:cubicBezTo>
                        <a:pt x="0" y="2"/>
                        <a:pt x="1" y="3"/>
                        <a:pt x="2" y="3"/>
                      </a:cubicBezTo>
                      <a:cubicBezTo>
                        <a:pt x="25" y="3"/>
                        <a:pt x="25" y="3"/>
                        <a:pt x="25" y="3"/>
                      </a:cubicBezTo>
                      <a:cubicBezTo>
                        <a:pt x="26" y="3"/>
                        <a:pt x="26" y="2"/>
                        <a:pt x="2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4" name="Freeform 286"/>
                <p:cNvSpPr>
                  <a:spLocks noEditPoints="1"/>
                </p:cNvSpPr>
                <p:nvPr/>
              </p:nvSpPr>
              <p:spPr bwMode="auto">
                <a:xfrm>
                  <a:off x="4125913" y="2363788"/>
                  <a:ext cx="171450" cy="279400"/>
                </a:xfrm>
                <a:custGeom>
                  <a:avLst/>
                  <a:gdLst>
                    <a:gd name="T0" fmla="*/ 15 w 26"/>
                    <a:gd name="T1" fmla="*/ 17 h 42"/>
                    <a:gd name="T2" fmla="*/ 15 w 26"/>
                    <a:gd name="T3" fmla="*/ 2 h 42"/>
                    <a:gd name="T4" fmla="*/ 13 w 26"/>
                    <a:gd name="T5" fmla="*/ 0 h 42"/>
                    <a:gd name="T6" fmla="*/ 12 w 26"/>
                    <a:gd name="T7" fmla="*/ 2 h 42"/>
                    <a:gd name="T8" fmla="*/ 12 w 26"/>
                    <a:gd name="T9" fmla="*/ 17 h 42"/>
                    <a:gd name="T10" fmla="*/ 0 w 26"/>
                    <a:gd name="T11" fmla="*/ 29 h 42"/>
                    <a:gd name="T12" fmla="*/ 13 w 26"/>
                    <a:gd name="T13" fmla="*/ 42 h 42"/>
                    <a:gd name="T14" fmla="*/ 26 w 26"/>
                    <a:gd name="T15" fmla="*/ 29 h 42"/>
                    <a:gd name="T16" fmla="*/ 15 w 26"/>
                    <a:gd name="T17" fmla="*/ 17 h 42"/>
                    <a:gd name="T18" fmla="*/ 13 w 26"/>
                    <a:gd name="T19" fmla="*/ 39 h 42"/>
                    <a:gd name="T20" fmla="*/ 4 w 26"/>
                    <a:gd name="T21" fmla="*/ 29 h 42"/>
                    <a:gd name="T22" fmla="*/ 13 w 26"/>
                    <a:gd name="T23" fmla="*/ 20 h 42"/>
                    <a:gd name="T24" fmla="*/ 23 w 26"/>
                    <a:gd name="T25" fmla="*/ 29 h 42"/>
                    <a:gd name="T26" fmla="*/ 13 w 26"/>
                    <a:gd name="T2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2">
                      <a:moveTo>
                        <a:pt x="15" y="17"/>
                      </a:moveTo>
                      <a:cubicBezTo>
                        <a:pt x="15" y="2"/>
                        <a:pt x="15" y="2"/>
                        <a:pt x="15" y="2"/>
                      </a:cubicBezTo>
                      <a:cubicBezTo>
                        <a:pt x="15" y="1"/>
                        <a:pt x="14" y="0"/>
                        <a:pt x="13" y="0"/>
                      </a:cubicBezTo>
                      <a:cubicBezTo>
                        <a:pt x="12" y="0"/>
                        <a:pt x="12" y="1"/>
                        <a:pt x="12" y="2"/>
                      </a:cubicBezTo>
                      <a:cubicBezTo>
                        <a:pt x="12" y="17"/>
                        <a:pt x="12" y="17"/>
                        <a:pt x="12" y="17"/>
                      </a:cubicBezTo>
                      <a:cubicBezTo>
                        <a:pt x="5" y="17"/>
                        <a:pt x="0" y="23"/>
                        <a:pt x="0" y="29"/>
                      </a:cubicBezTo>
                      <a:cubicBezTo>
                        <a:pt x="0" y="36"/>
                        <a:pt x="6" y="42"/>
                        <a:pt x="13" y="42"/>
                      </a:cubicBezTo>
                      <a:cubicBezTo>
                        <a:pt x="20" y="42"/>
                        <a:pt x="26" y="36"/>
                        <a:pt x="26" y="29"/>
                      </a:cubicBezTo>
                      <a:cubicBezTo>
                        <a:pt x="26" y="23"/>
                        <a:pt x="21" y="17"/>
                        <a:pt x="15" y="17"/>
                      </a:cubicBezTo>
                      <a:close/>
                      <a:moveTo>
                        <a:pt x="13" y="39"/>
                      </a:moveTo>
                      <a:cubicBezTo>
                        <a:pt x="8" y="39"/>
                        <a:pt x="4" y="35"/>
                        <a:pt x="4" y="29"/>
                      </a:cubicBezTo>
                      <a:cubicBezTo>
                        <a:pt x="4" y="24"/>
                        <a:pt x="8" y="20"/>
                        <a:pt x="13" y="20"/>
                      </a:cubicBezTo>
                      <a:cubicBezTo>
                        <a:pt x="18" y="20"/>
                        <a:pt x="23" y="24"/>
                        <a:pt x="23" y="29"/>
                      </a:cubicBezTo>
                      <a:cubicBezTo>
                        <a:pt x="23" y="35"/>
                        <a:pt x="18" y="39"/>
                        <a:pt x="1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38" name="Freeform 274"/>
              <p:cNvSpPr>
                <a:spLocks noEditPoints="1"/>
              </p:cNvSpPr>
              <p:nvPr/>
            </p:nvSpPr>
            <p:spPr bwMode="auto">
              <a:xfrm rot="5400000">
                <a:off x="2046708" y="243993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02" name="Oval 301"/>
            <p:cNvSpPr/>
            <p:nvPr/>
          </p:nvSpPr>
          <p:spPr>
            <a:xfrm>
              <a:off x="2159705" y="2552500"/>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03" name="Oval 302"/>
            <p:cNvSpPr/>
            <p:nvPr/>
          </p:nvSpPr>
          <p:spPr>
            <a:xfrm>
              <a:off x="1308640" y="369258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34" name="Oval 333"/>
            <p:cNvSpPr/>
            <p:nvPr/>
          </p:nvSpPr>
          <p:spPr>
            <a:xfrm>
              <a:off x="1218094" y="3007779"/>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239" name="Group 238"/>
          <p:cNvGrpSpPr/>
          <p:nvPr/>
        </p:nvGrpSpPr>
        <p:grpSpPr>
          <a:xfrm>
            <a:off x="4308198" y="4368659"/>
            <a:ext cx="2275918" cy="993795"/>
            <a:chOff x="5744264" y="4681879"/>
            <a:chExt cx="3034557" cy="1325060"/>
          </a:xfrm>
          <a:solidFill>
            <a:schemeClr val="bg1">
              <a:lumMod val="95000"/>
            </a:schemeClr>
          </a:solidFill>
        </p:grpSpPr>
        <p:sp>
          <p:nvSpPr>
            <p:cNvPr id="222" name="Freeform 274"/>
            <p:cNvSpPr>
              <a:spLocks noEditPoints="1"/>
            </p:cNvSpPr>
            <p:nvPr/>
          </p:nvSpPr>
          <p:spPr bwMode="auto">
            <a:xfrm>
              <a:off x="5863327" y="4681879"/>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nvGrpSpPr>
            <p:cNvPr id="494" name="Group 493"/>
            <p:cNvGrpSpPr/>
            <p:nvPr/>
          </p:nvGrpSpPr>
          <p:grpSpPr>
            <a:xfrm>
              <a:off x="5744264" y="4735969"/>
              <a:ext cx="3034557" cy="1270970"/>
              <a:chOff x="5744264" y="4735969"/>
              <a:chExt cx="3034557" cy="1270970"/>
            </a:xfrm>
            <a:grpFill/>
          </p:grpSpPr>
          <p:sp>
            <p:nvSpPr>
              <p:cNvPr id="218" name="Freeform 270"/>
              <p:cNvSpPr>
                <a:spLocks noEditPoints="1"/>
              </p:cNvSpPr>
              <p:nvPr/>
            </p:nvSpPr>
            <p:spPr bwMode="auto">
              <a:xfrm>
                <a:off x="5744264" y="5039067"/>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19" name="Freeform 271"/>
              <p:cNvSpPr>
                <a:spLocks/>
              </p:cNvSpPr>
              <p:nvPr/>
            </p:nvSpPr>
            <p:spPr bwMode="auto">
              <a:xfrm>
                <a:off x="6274434"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0" name="Freeform 272"/>
              <p:cNvSpPr>
                <a:spLocks/>
              </p:cNvSpPr>
              <p:nvPr/>
            </p:nvSpPr>
            <p:spPr bwMode="auto">
              <a:xfrm>
                <a:off x="5934764" y="5747092"/>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21" name="Freeform 273"/>
              <p:cNvSpPr>
                <a:spLocks/>
              </p:cNvSpPr>
              <p:nvPr/>
            </p:nvSpPr>
            <p:spPr bwMode="auto">
              <a:xfrm>
                <a:off x="605382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36" name="Freeform 274"/>
              <p:cNvSpPr>
                <a:spLocks noEditPoints="1"/>
              </p:cNvSpPr>
              <p:nvPr/>
            </p:nvSpPr>
            <p:spPr bwMode="auto">
              <a:xfrm rot="5400000">
                <a:off x="8547840" y="577595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7" name="Freeform 271"/>
              <p:cNvSpPr>
                <a:spLocks/>
              </p:cNvSpPr>
              <p:nvPr/>
            </p:nvSpPr>
            <p:spPr bwMode="auto">
              <a:xfrm>
                <a:off x="6715648"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8" name="Freeform 273"/>
              <p:cNvSpPr>
                <a:spLocks/>
              </p:cNvSpPr>
              <p:nvPr/>
            </p:nvSpPr>
            <p:spPr bwMode="auto">
              <a:xfrm>
                <a:off x="6495041"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79" name="Freeform 271"/>
              <p:cNvSpPr>
                <a:spLocks/>
              </p:cNvSpPr>
              <p:nvPr/>
            </p:nvSpPr>
            <p:spPr bwMode="auto">
              <a:xfrm>
                <a:off x="7156862"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0" name="Freeform 273"/>
              <p:cNvSpPr>
                <a:spLocks/>
              </p:cNvSpPr>
              <p:nvPr/>
            </p:nvSpPr>
            <p:spPr bwMode="auto">
              <a:xfrm>
                <a:off x="6936255"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1" name="Freeform 271"/>
              <p:cNvSpPr>
                <a:spLocks/>
              </p:cNvSpPr>
              <p:nvPr/>
            </p:nvSpPr>
            <p:spPr bwMode="auto">
              <a:xfrm>
                <a:off x="7598076"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2" name="Freeform 273"/>
              <p:cNvSpPr>
                <a:spLocks/>
              </p:cNvSpPr>
              <p:nvPr/>
            </p:nvSpPr>
            <p:spPr bwMode="auto">
              <a:xfrm>
                <a:off x="7377469"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3" name="Freeform 271"/>
              <p:cNvSpPr>
                <a:spLocks/>
              </p:cNvSpPr>
              <p:nvPr/>
            </p:nvSpPr>
            <p:spPr bwMode="auto">
              <a:xfrm>
                <a:off x="8039290"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4" name="Freeform 273"/>
              <p:cNvSpPr>
                <a:spLocks/>
              </p:cNvSpPr>
              <p:nvPr/>
            </p:nvSpPr>
            <p:spPr bwMode="auto">
              <a:xfrm>
                <a:off x="7818683"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86" name="Freeform 273"/>
              <p:cNvSpPr>
                <a:spLocks/>
              </p:cNvSpPr>
              <p:nvPr/>
            </p:nvSpPr>
            <p:spPr bwMode="auto">
              <a:xfrm>
                <a:off x="825989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95" name="Oval 294"/>
              <p:cNvSpPr/>
              <p:nvPr/>
            </p:nvSpPr>
            <p:spPr>
              <a:xfrm>
                <a:off x="5906739" y="47359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297" name="Oval 296"/>
              <p:cNvSpPr/>
              <p:nvPr/>
            </p:nvSpPr>
            <p:spPr>
              <a:xfrm>
                <a:off x="8657856" y="588985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35" name="Oval 334"/>
              <p:cNvSpPr/>
              <p:nvPr/>
            </p:nvSpPr>
            <p:spPr>
              <a:xfrm>
                <a:off x="5824948" y="5272048"/>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grpSp>
        <p:nvGrpSpPr>
          <p:cNvPr id="492" name="Group 491"/>
          <p:cNvGrpSpPr/>
          <p:nvPr/>
        </p:nvGrpSpPr>
        <p:grpSpPr>
          <a:xfrm>
            <a:off x="2165849" y="4419740"/>
            <a:ext cx="997139" cy="784908"/>
            <a:chOff x="2887799" y="4749987"/>
            <a:chExt cx="1329518" cy="1046544"/>
          </a:xfrm>
          <a:solidFill>
            <a:schemeClr val="bg1">
              <a:lumMod val="95000"/>
            </a:schemeClr>
          </a:solidFill>
        </p:grpSpPr>
        <p:grpSp>
          <p:nvGrpSpPr>
            <p:cNvPr id="261" name="Group 260"/>
            <p:cNvGrpSpPr/>
            <p:nvPr/>
          </p:nvGrpSpPr>
          <p:grpSpPr>
            <a:xfrm rot="16200000">
              <a:off x="3029286" y="4608500"/>
              <a:ext cx="1046544" cy="1329518"/>
              <a:chOff x="5744264" y="4681879"/>
              <a:chExt cx="1046544" cy="1329518"/>
            </a:xfrm>
            <a:grpFill/>
          </p:grpSpPr>
          <p:grpSp>
            <p:nvGrpSpPr>
              <p:cNvPr id="262" name="Group 261"/>
              <p:cNvGrpSpPr/>
              <p:nvPr/>
            </p:nvGrpSpPr>
            <p:grpSpPr>
              <a:xfrm>
                <a:off x="5744264" y="4681879"/>
                <a:ext cx="706438" cy="1257300"/>
                <a:chOff x="2495550" y="3524250"/>
                <a:chExt cx="706438" cy="1257300"/>
              </a:xfrm>
              <a:grpFill/>
            </p:grpSpPr>
            <p:sp>
              <p:nvSpPr>
                <p:cNvPr id="264"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65"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66"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67"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68"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263"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00" name="Oval 299"/>
            <p:cNvSpPr/>
            <p:nvPr/>
          </p:nvSpPr>
          <p:spPr>
            <a:xfrm>
              <a:off x="4097731" y="48071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01" name="Oval 300"/>
            <p:cNvSpPr/>
            <p:nvPr/>
          </p:nvSpPr>
          <p:spPr>
            <a:xfrm>
              <a:off x="2937907" y="556130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36" name="Oval 335"/>
            <p:cNvSpPr/>
            <p:nvPr/>
          </p:nvSpPr>
          <p:spPr>
            <a:xfrm>
              <a:off x="3473613" y="548155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497" name="Group 496"/>
          <p:cNvGrpSpPr/>
          <p:nvPr/>
        </p:nvGrpSpPr>
        <p:grpSpPr>
          <a:xfrm>
            <a:off x="849888" y="4376366"/>
            <a:ext cx="787173" cy="963910"/>
            <a:chOff x="1133184" y="4692154"/>
            <a:chExt cx="1049564" cy="1285213"/>
          </a:xfrm>
          <a:solidFill>
            <a:schemeClr val="bg1">
              <a:lumMod val="95000"/>
            </a:schemeClr>
          </a:solidFill>
        </p:grpSpPr>
        <p:grpSp>
          <p:nvGrpSpPr>
            <p:cNvPr id="199" name="Group 198"/>
            <p:cNvGrpSpPr/>
            <p:nvPr/>
          </p:nvGrpSpPr>
          <p:grpSpPr>
            <a:xfrm>
              <a:off x="1133184" y="4692154"/>
              <a:ext cx="773113" cy="1257300"/>
              <a:chOff x="7762875" y="3524250"/>
              <a:chExt cx="773113" cy="1257300"/>
            </a:xfrm>
            <a:grpFill/>
          </p:grpSpPr>
          <p:sp>
            <p:nvSpPr>
              <p:cNvPr id="200" name="Freeform 264"/>
              <p:cNvSpPr>
                <a:spLocks noEditPoints="1"/>
              </p:cNvSpPr>
              <p:nvPr/>
            </p:nvSpPr>
            <p:spPr bwMode="auto">
              <a:xfrm>
                <a:off x="7762875" y="3881438"/>
                <a:ext cx="396875" cy="722313"/>
              </a:xfrm>
              <a:custGeom>
                <a:avLst/>
                <a:gdLst>
                  <a:gd name="T0" fmla="*/ 32 w 60"/>
                  <a:gd name="T1" fmla="*/ 23 h 109"/>
                  <a:gd name="T2" fmla="*/ 32 w 60"/>
                  <a:gd name="T3" fmla="*/ 1 h 109"/>
                  <a:gd name="T4" fmla="*/ 30 w 60"/>
                  <a:gd name="T5" fmla="*/ 0 h 109"/>
                  <a:gd name="T6" fmla="*/ 29 w 60"/>
                  <a:gd name="T7" fmla="*/ 1 h 109"/>
                  <a:gd name="T8" fmla="*/ 29 w 60"/>
                  <a:gd name="T9" fmla="*/ 23 h 109"/>
                  <a:gd name="T10" fmla="*/ 0 w 60"/>
                  <a:gd name="T11" fmla="*/ 53 h 109"/>
                  <a:gd name="T12" fmla="*/ 29 w 60"/>
                  <a:gd name="T13" fmla="*/ 83 h 109"/>
                  <a:gd name="T14" fmla="*/ 29 w 60"/>
                  <a:gd name="T15" fmla="*/ 107 h 109"/>
                  <a:gd name="T16" fmla="*/ 30 w 60"/>
                  <a:gd name="T17" fmla="*/ 109 h 109"/>
                  <a:gd name="T18" fmla="*/ 32 w 60"/>
                  <a:gd name="T19" fmla="*/ 107 h 109"/>
                  <a:gd name="T20" fmla="*/ 32 w 60"/>
                  <a:gd name="T21" fmla="*/ 83 h 109"/>
                  <a:gd name="T22" fmla="*/ 60 w 60"/>
                  <a:gd name="T23" fmla="*/ 53 h 109"/>
                  <a:gd name="T24" fmla="*/ 32 w 60"/>
                  <a:gd name="T25" fmla="*/ 23 h 109"/>
                  <a:gd name="T26" fmla="*/ 30 w 60"/>
                  <a:gd name="T27" fmla="*/ 80 h 109"/>
                  <a:gd name="T28" fmla="*/ 3 w 60"/>
                  <a:gd name="T29" fmla="*/ 53 h 109"/>
                  <a:gd name="T30" fmla="*/ 30 w 60"/>
                  <a:gd name="T31" fmla="*/ 26 h 109"/>
                  <a:gd name="T32" fmla="*/ 57 w 60"/>
                  <a:gd name="T33" fmla="*/ 53 h 109"/>
                  <a:gd name="T34" fmla="*/ 30 w 60"/>
                  <a:gd name="T35" fmla="*/ 8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3"/>
                    </a:move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cubicBezTo>
                      <a:pt x="29" y="107"/>
                      <a:pt x="29" y="107"/>
                      <a:pt x="29" y="107"/>
                    </a:cubicBezTo>
                    <a:cubicBezTo>
                      <a:pt x="29" y="108"/>
                      <a:pt x="29" y="109"/>
                      <a:pt x="30" y="109"/>
                    </a:cubicBezTo>
                    <a:cubicBezTo>
                      <a:pt x="31" y="109"/>
                      <a:pt x="32" y="108"/>
                      <a:pt x="32" y="107"/>
                    </a:cubicBezTo>
                    <a:cubicBezTo>
                      <a:pt x="32" y="83"/>
                      <a:pt x="32" y="83"/>
                      <a:pt x="32" y="83"/>
                    </a:cubicBezTo>
                    <a:cubicBezTo>
                      <a:pt x="48" y="82"/>
                      <a:pt x="60" y="69"/>
                      <a:pt x="60" y="53"/>
                    </a:cubicBezTo>
                    <a:cubicBezTo>
                      <a:pt x="60" y="37"/>
                      <a:pt x="48" y="23"/>
                      <a:pt x="32" y="23"/>
                    </a:cubicBezTo>
                    <a:close/>
                    <a:moveTo>
                      <a:pt x="30" y="80"/>
                    </a:moveTo>
                    <a:cubicBezTo>
                      <a:pt x="15" y="80"/>
                      <a:pt x="3" y="68"/>
                      <a:pt x="3" y="53"/>
                    </a:cubicBezTo>
                    <a:cubicBezTo>
                      <a:pt x="3" y="38"/>
                      <a:pt x="15" y="26"/>
                      <a:pt x="30" y="26"/>
                    </a:cubicBezTo>
                    <a:cubicBezTo>
                      <a:pt x="45" y="26"/>
                      <a:pt x="57" y="38"/>
                      <a:pt x="57" y="53"/>
                    </a:cubicBezTo>
                    <a:cubicBezTo>
                      <a:pt x="57" y="68"/>
                      <a:pt x="45"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01" name="Freeform 265"/>
              <p:cNvSpPr>
                <a:spLocks/>
              </p:cNvSpPr>
              <p:nvPr/>
            </p:nvSpPr>
            <p:spPr bwMode="auto">
              <a:xfrm>
                <a:off x="8132763"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6" y="3"/>
                      <a:pt x="26" y="2"/>
                      <a:pt x="26" y="1"/>
                    </a:cubicBezTo>
                    <a:cubicBezTo>
                      <a:pt x="26" y="0"/>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02" name="Freeform 266"/>
              <p:cNvSpPr>
                <a:spLocks/>
              </p:cNvSpPr>
              <p:nvPr/>
            </p:nvSpPr>
            <p:spPr bwMode="auto">
              <a:xfrm>
                <a:off x="7954963" y="4656138"/>
                <a:ext cx="125413" cy="119063"/>
              </a:xfrm>
              <a:custGeom>
                <a:avLst/>
                <a:gdLst>
                  <a:gd name="T0" fmla="*/ 18 w 19"/>
                  <a:gd name="T1" fmla="*/ 15 h 18"/>
                  <a:gd name="T2" fmla="*/ 3 w 19"/>
                  <a:gd name="T3" fmla="*/ 1 h 18"/>
                  <a:gd name="T4" fmla="*/ 2 w 19"/>
                  <a:gd name="T5" fmla="*/ 0 h 18"/>
                  <a:gd name="T6" fmla="*/ 0 w 19"/>
                  <a:gd name="T7" fmla="*/ 2 h 18"/>
                  <a:gd name="T8" fmla="*/ 17 w 19"/>
                  <a:gd name="T9" fmla="*/ 18 h 18"/>
                  <a:gd name="T10" fmla="*/ 18 w 19"/>
                  <a:gd name="T11" fmla="*/ 18 h 18"/>
                  <a:gd name="T12" fmla="*/ 19 w 19"/>
                  <a:gd name="T13" fmla="*/ 17 h 18"/>
                  <a:gd name="T14" fmla="*/ 18 w 19"/>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8" y="15"/>
                    </a:moveTo>
                    <a:cubicBezTo>
                      <a:pt x="11" y="13"/>
                      <a:pt x="5" y="8"/>
                      <a:pt x="3" y="1"/>
                    </a:cubicBezTo>
                    <a:cubicBezTo>
                      <a:pt x="3" y="0"/>
                      <a:pt x="2" y="0"/>
                      <a:pt x="2" y="0"/>
                    </a:cubicBezTo>
                    <a:cubicBezTo>
                      <a:pt x="1" y="0"/>
                      <a:pt x="0" y="1"/>
                      <a:pt x="0" y="2"/>
                    </a:cubicBezTo>
                    <a:cubicBezTo>
                      <a:pt x="3" y="10"/>
                      <a:pt x="9" y="16"/>
                      <a:pt x="17" y="18"/>
                    </a:cubicBezTo>
                    <a:cubicBezTo>
                      <a:pt x="17" y="18"/>
                      <a:pt x="17" y="18"/>
                      <a:pt x="18" y="18"/>
                    </a:cubicBezTo>
                    <a:cubicBezTo>
                      <a:pt x="18" y="18"/>
                      <a:pt x="19" y="18"/>
                      <a:pt x="19" y="17"/>
                    </a:cubicBezTo>
                    <a:cubicBezTo>
                      <a:pt x="19" y="16"/>
                      <a:pt x="19"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15" name="Freeform 267"/>
              <p:cNvSpPr>
                <a:spLocks/>
              </p:cNvSpPr>
              <p:nvPr/>
            </p:nvSpPr>
            <p:spPr bwMode="auto">
              <a:xfrm>
                <a:off x="8362950" y="4762500"/>
                <a:ext cx="173038" cy="19050"/>
              </a:xfrm>
              <a:custGeom>
                <a:avLst/>
                <a:gdLst>
                  <a:gd name="T0" fmla="*/ 24 w 26"/>
                  <a:gd name="T1" fmla="*/ 0 h 3"/>
                  <a:gd name="T2" fmla="*/ 1 w 26"/>
                  <a:gd name="T3" fmla="*/ 0 h 3"/>
                  <a:gd name="T4" fmla="*/ 0 w 26"/>
                  <a:gd name="T5" fmla="*/ 1 h 3"/>
                  <a:gd name="T6" fmla="*/ 1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1" y="0"/>
                      <a:pt x="1" y="0"/>
                      <a:pt x="1" y="0"/>
                    </a:cubicBezTo>
                    <a:cubicBezTo>
                      <a:pt x="0" y="0"/>
                      <a:pt x="0" y="0"/>
                      <a:pt x="0" y="1"/>
                    </a:cubicBezTo>
                    <a:cubicBezTo>
                      <a:pt x="0" y="2"/>
                      <a:pt x="0" y="3"/>
                      <a:pt x="1" y="3"/>
                    </a:cubicBezTo>
                    <a:cubicBezTo>
                      <a:pt x="24" y="3"/>
                      <a:pt x="24" y="3"/>
                      <a:pt x="24" y="3"/>
                    </a:cubicBezTo>
                    <a:cubicBezTo>
                      <a:pt x="25" y="3"/>
                      <a:pt x="26" y="2"/>
                      <a:pt x="26" y="1"/>
                    </a:cubicBezTo>
                    <a:cubicBezTo>
                      <a:pt x="26" y="0"/>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216" name="Freeform 268"/>
              <p:cNvSpPr>
                <a:spLocks noEditPoints="1"/>
              </p:cNvSpPr>
              <p:nvPr/>
            </p:nvSpPr>
            <p:spPr bwMode="auto">
              <a:xfrm>
                <a:off x="7875588" y="3524250"/>
                <a:ext cx="171450" cy="296863"/>
              </a:xfrm>
              <a:custGeom>
                <a:avLst/>
                <a:gdLst>
                  <a:gd name="T0" fmla="*/ 12 w 26"/>
                  <a:gd name="T1" fmla="*/ 26 h 45"/>
                  <a:gd name="T2" fmla="*/ 12 w 26"/>
                  <a:gd name="T3" fmla="*/ 44 h 45"/>
                  <a:gd name="T4" fmla="*/ 13 w 26"/>
                  <a:gd name="T5" fmla="*/ 45 h 45"/>
                  <a:gd name="T6" fmla="*/ 15 w 26"/>
                  <a:gd name="T7" fmla="*/ 44 h 45"/>
                  <a:gd name="T8" fmla="*/ 15 w 26"/>
                  <a:gd name="T9" fmla="*/ 26 h 45"/>
                  <a:gd name="T10" fmla="*/ 26 w 26"/>
                  <a:gd name="T11" fmla="*/ 13 h 45"/>
                  <a:gd name="T12" fmla="*/ 13 w 26"/>
                  <a:gd name="T13" fmla="*/ 0 h 45"/>
                  <a:gd name="T14" fmla="*/ 0 w 26"/>
                  <a:gd name="T15" fmla="*/ 13 h 45"/>
                  <a:gd name="T16" fmla="*/ 12 w 26"/>
                  <a:gd name="T17" fmla="*/ 26 h 45"/>
                  <a:gd name="T18" fmla="*/ 13 w 26"/>
                  <a:gd name="T19" fmla="*/ 4 h 45"/>
                  <a:gd name="T20" fmla="*/ 23 w 26"/>
                  <a:gd name="T21" fmla="*/ 13 h 45"/>
                  <a:gd name="T22" fmla="*/ 13 w 26"/>
                  <a:gd name="T23" fmla="*/ 23 h 45"/>
                  <a:gd name="T24" fmla="*/ 4 w 26"/>
                  <a:gd name="T25" fmla="*/ 13 h 45"/>
                  <a:gd name="T26" fmla="*/ 13 w 26"/>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5">
                    <a:moveTo>
                      <a:pt x="12" y="26"/>
                    </a:moveTo>
                    <a:cubicBezTo>
                      <a:pt x="12" y="44"/>
                      <a:pt x="12" y="44"/>
                      <a:pt x="12" y="44"/>
                    </a:cubicBezTo>
                    <a:cubicBezTo>
                      <a:pt x="12" y="45"/>
                      <a:pt x="12" y="45"/>
                      <a:pt x="13" y="45"/>
                    </a:cubicBezTo>
                    <a:cubicBezTo>
                      <a:pt x="14" y="45"/>
                      <a:pt x="15" y="45"/>
                      <a:pt x="15" y="44"/>
                    </a:cubicBezTo>
                    <a:cubicBezTo>
                      <a:pt x="15" y="26"/>
                      <a:pt x="15" y="26"/>
                      <a:pt x="15" y="26"/>
                    </a:cubicBezTo>
                    <a:cubicBezTo>
                      <a:pt x="21" y="25"/>
                      <a:pt x="26" y="20"/>
                      <a:pt x="26" y="13"/>
                    </a:cubicBezTo>
                    <a:cubicBezTo>
                      <a:pt x="26" y="6"/>
                      <a:pt x="20" y="0"/>
                      <a:pt x="13" y="0"/>
                    </a:cubicBezTo>
                    <a:cubicBezTo>
                      <a:pt x="6" y="0"/>
                      <a:pt x="0" y="6"/>
                      <a:pt x="0" y="13"/>
                    </a:cubicBezTo>
                    <a:cubicBezTo>
                      <a:pt x="0" y="20"/>
                      <a:pt x="5" y="25"/>
                      <a:pt x="12" y="26"/>
                    </a:cubicBezTo>
                    <a:close/>
                    <a:moveTo>
                      <a:pt x="13" y="4"/>
                    </a:moveTo>
                    <a:cubicBezTo>
                      <a:pt x="18" y="4"/>
                      <a:pt x="23" y="8"/>
                      <a:pt x="23" y="13"/>
                    </a:cubicBezTo>
                    <a:cubicBezTo>
                      <a:pt x="23" y="18"/>
                      <a:pt x="18" y="23"/>
                      <a:pt x="13" y="23"/>
                    </a:cubicBezTo>
                    <a:cubicBezTo>
                      <a:pt x="8" y="23"/>
                      <a:pt x="4" y="18"/>
                      <a:pt x="4" y="13"/>
                    </a:cubicBezTo>
                    <a:cubicBezTo>
                      <a:pt x="4" y="8"/>
                      <a:pt x="8"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06" name="Oval 305"/>
            <p:cNvSpPr/>
            <p:nvPr/>
          </p:nvSpPr>
          <p:spPr>
            <a:xfrm>
              <a:off x="1300824" y="47476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12" name="Oval 311"/>
            <p:cNvSpPr/>
            <p:nvPr/>
          </p:nvSpPr>
          <p:spPr>
            <a:xfrm>
              <a:off x="2117532" y="591215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37" name="Oval 336"/>
            <p:cNvSpPr/>
            <p:nvPr/>
          </p:nvSpPr>
          <p:spPr>
            <a:xfrm>
              <a:off x="1213194" y="5285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sp>
        <p:nvSpPr>
          <p:cNvPr id="241" name="Rectangle 240"/>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38" name="Rectangle 337"/>
          <p:cNvSpPr/>
          <p:nvPr/>
        </p:nvSpPr>
        <p:spPr>
          <a:xfrm>
            <a:off x="0" y="1"/>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39" name="Rectangle 338"/>
          <p:cNvSpPr/>
          <p:nvPr/>
        </p:nvSpPr>
        <p:spPr>
          <a:xfrm>
            <a:off x="0" y="2534854"/>
            <a:ext cx="9144000" cy="1504709"/>
          </a:xfrm>
          <a:prstGeom prst="rect">
            <a:avLst/>
          </a:prstGeom>
          <a:solidFill>
            <a:schemeClr val="bg1">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158" name="TextBox 157"/>
          <p:cNvSpPr txBox="1"/>
          <p:nvPr/>
        </p:nvSpPr>
        <p:spPr>
          <a:xfrm>
            <a:off x="248727" y="2798101"/>
            <a:ext cx="6103938" cy="992580"/>
          </a:xfrm>
          <a:prstGeom prst="rect">
            <a:avLst/>
          </a:prstGeom>
          <a:noFill/>
        </p:spPr>
        <p:txBody>
          <a:bodyPr wrap="square" lIns="0" tIns="0" rIns="0" bIns="0" rtlCol="0" anchor="ctr" anchorCtr="0">
            <a:norm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rPr>
              <a:t>THE CLINICAL</a:t>
            </a:r>
            <a:r>
              <a:rPr kumimoji="0" lang="en-US" sz="4400" b="1" i="0" u="none" strike="noStrike" kern="1200" cap="none" spc="0" normalizeH="0" baseline="0" noProof="0" dirty="0">
                <a:ln>
                  <a:noFill/>
                </a:ln>
                <a:solidFill>
                  <a:srgbClr val="EB191C"/>
                </a:solidFill>
                <a:effectLst/>
                <a:uLnTx/>
                <a:uFillTx/>
                <a:latin typeface="Arial Narrow" panose="020B0606020202030204" pitchFamily="34" charset="0"/>
              </a:rPr>
              <a:t> </a:t>
            </a:r>
            <a:r>
              <a:rPr kumimoji="0" lang="en-US" sz="4400" b="1" i="0" u="none" strike="noStrike" kern="1200" cap="none" spc="0" normalizeH="0" baseline="0" noProof="0" dirty="0">
                <a:ln>
                  <a:noFill/>
                </a:ln>
                <a:solidFill>
                  <a:srgbClr val="725F73"/>
                </a:solidFill>
                <a:effectLst/>
                <a:uLnTx/>
                <a:uFillTx/>
                <a:latin typeface="Arial Narrow" panose="020B0606020202030204" pitchFamily="34" charset="0"/>
              </a:rPr>
              <a:t>EXCHANGE</a:t>
            </a:r>
          </a:p>
        </p:txBody>
      </p:sp>
      <p:grpSp>
        <p:nvGrpSpPr>
          <p:cNvPr id="340" name="Group 339"/>
          <p:cNvGrpSpPr/>
          <p:nvPr/>
        </p:nvGrpSpPr>
        <p:grpSpPr>
          <a:xfrm>
            <a:off x="3604071" y="921332"/>
            <a:ext cx="2275918" cy="993795"/>
            <a:chOff x="5744264" y="4681879"/>
            <a:chExt cx="3034557" cy="1325060"/>
          </a:xfrm>
          <a:solidFill>
            <a:schemeClr val="bg1">
              <a:lumMod val="95000"/>
            </a:schemeClr>
          </a:solidFill>
        </p:grpSpPr>
        <p:sp>
          <p:nvSpPr>
            <p:cNvPr id="341" name="Freeform 274"/>
            <p:cNvSpPr>
              <a:spLocks noEditPoints="1"/>
            </p:cNvSpPr>
            <p:nvPr/>
          </p:nvSpPr>
          <p:spPr bwMode="auto">
            <a:xfrm>
              <a:off x="5863327" y="4681879"/>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nvGrpSpPr>
            <p:cNvPr id="342" name="Group 341"/>
            <p:cNvGrpSpPr/>
            <p:nvPr/>
          </p:nvGrpSpPr>
          <p:grpSpPr>
            <a:xfrm>
              <a:off x="5744264" y="4735969"/>
              <a:ext cx="3034557" cy="1270970"/>
              <a:chOff x="5744264" y="4735969"/>
              <a:chExt cx="3034557" cy="1270970"/>
            </a:xfrm>
            <a:grpFill/>
          </p:grpSpPr>
          <p:sp>
            <p:nvSpPr>
              <p:cNvPr id="343" name="Freeform 270"/>
              <p:cNvSpPr>
                <a:spLocks noEditPoints="1"/>
              </p:cNvSpPr>
              <p:nvPr/>
            </p:nvSpPr>
            <p:spPr bwMode="auto">
              <a:xfrm>
                <a:off x="5744264" y="5039067"/>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4" name="Freeform 271"/>
              <p:cNvSpPr>
                <a:spLocks/>
              </p:cNvSpPr>
              <p:nvPr/>
            </p:nvSpPr>
            <p:spPr bwMode="auto">
              <a:xfrm>
                <a:off x="6274434"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5" name="Freeform 272"/>
              <p:cNvSpPr>
                <a:spLocks/>
              </p:cNvSpPr>
              <p:nvPr/>
            </p:nvSpPr>
            <p:spPr bwMode="auto">
              <a:xfrm>
                <a:off x="5934764" y="5747092"/>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6" name="Freeform 273"/>
              <p:cNvSpPr>
                <a:spLocks/>
              </p:cNvSpPr>
              <p:nvPr/>
            </p:nvSpPr>
            <p:spPr bwMode="auto">
              <a:xfrm>
                <a:off x="605382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7" name="Freeform 274"/>
              <p:cNvSpPr>
                <a:spLocks noEditPoints="1"/>
              </p:cNvSpPr>
              <p:nvPr/>
            </p:nvSpPr>
            <p:spPr bwMode="auto">
              <a:xfrm rot="5400000">
                <a:off x="8547840" y="5775957"/>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8" name="Freeform 271"/>
              <p:cNvSpPr>
                <a:spLocks/>
              </p:cNvSpPr>
              <p:nvPr/>
            </p:nvSpPr>
            <p:spPr bwMode="auto">
              <a:xfrm>
                <a:off x="6715648"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49" name="Freeform 273"/>
              <p:cNvSpPr>
                <a:spLocks/>
              </p:cNvSpPr>
              <p:nvPr/>
            </p:nvSpPr>
            <p:spPr bwMode="auto">
              <a:xfrm>
                <a:off x="6495041"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0" name="Freeform 271"/>
              <p:cNvSpPr>
                <a:spLocks/>
              </p:cNvSpPr>
              <p:nvPr/>
            </p:nvSpPr>
            <p:spPr bwMode="auto">
              <a:xfrm>
                <a:off x="7156862"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1" name="Freeform 273"/>
              <p:cNvSpPr>
                <a:spLocks/>
              </p:cNvSpPr>
              <p:nvPr/>
            </p:nvSpPr>
            <p:spPr bwMode="auto">
              <a:xfrm>
                <a:off x="6936255"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2" name="Freeform 271"/>
              <p:cNvSpPr>
                <a:spLocks/>
              </p:cNvSpPr>
              <p:nvPr/>
            </p:nvSpPr>
            <p:spPr bwMode="auto">
              <a:xfrm>
                <a:off x="7598076"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3" name="Freeform 273"/>
              <p:cNvSpPr>
                <a:spLocks/>
              </p:cNvSpPr>
              <p:nvPr/>
            </p:nvSpPr>
            <p:spPr bwMode="auto">
              <a:xfrm>
                <a:off x="7377469"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4" name="Freeform 271"/>
              <p:cNvSpPr>
                <a:spLocks/>
              </p:cNvSpPr>
              <p:nvPr/>
            </p:nvSpPr>
            <p:spPr bwMode="auto">
              <a:xfrm>
                <a:off x="8039290" y="5918069"/>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5" name="Freeform 273"/>
              <p:cNvSpPr>
                <a:spLocks/>
              </p:cNvSpPr>
              <p:nvPr/>
            </p:nvSpPr>
            <p:spPr bwMode="auto">
              <a:xfrm>
                <a:off x="7818683"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6" name="Freeform 273"/>
              <p:cNvSpPr>
                <a:spLocks/>
              </p:cNvSpPr>
              <p:nvPr/>
            </p:nvSpPr>
            <p:spPr bwMode="auto">
              <a:xfrm>
                <a:off x="8259897" y="5914894"/>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57" name="Oval 356"/>
              <p:cNvSpPr/>
              <p:nvPr/>
            </p:nvSpPr>
            <p:spPr>
              <a:xfrm>
                <a:off x="5906739" y="47359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58" name="Oval 357"/>
              <p:cNvSpPr/>
              <p:nvPr/>
            </p:nvSpPr>
            <p:spPr>
              <a:xfrm>
                <a:off x="8657856" y="5889855"/>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59" name="Oval 358"/>
              <p:cNvSpPr/>
              <p:nvPr/>
            </p:nvSpPr>
            <p:spPr>
              <a:xfrm>
                <a:off x="5824948" y="5272048"/>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grpSp>
        <p:nvGrpSpPr>
          <p:cNvPr id="360" name="Group 359"/>
          <p:cNvGrpSpPr/>
          <p:nvPr/>
        </p:nvGrpSpPr>
        <p:grpSpPr>
          <a:xfrm>
            <a:off x="1635342" y="1215481"/>
            <a:ext cx="997139" cy="784908"/>
            <a:chOff x="2887799" y="4749987"/>
            <a:chExt cx="1329518" cy="1046544"/>
          </a:xfrm>
          <a:solidFill>
            <a:schemeClr val="bg1">
              <a:lumMod val="95000"/>
            </a:schemeClr>
          </a:solidFill>
        </p:grpSpPr>
        <p:grpSp>
          <p:nvGrpSpPr>
            <p:cNvPr id="361" name="Group 360"/>
            <p:cNvGrpSpPr/>
            <p:nvPr/>
          </p:nvGrpSpPr>
          <p:grpSpPr>
            <a:xfrm rot="16200000">
              <a:off x="3029286" y="4608500"/>
              <a:ext cx="1046544" cy="1329518"/>
              <a:chOff x="5744264" y="4681879"/>
              <a:chExt cx="1046544" cy="1329518"/>
            </a:xfrm>
            <a:grpFill/>
          </p:grpSpPr>
          <p:grpSp>
            <p:nvGrpSpPr>
              <p:cNvPr id="365" name="Group 364"/>
              <p:cNvGrpSpPr/>
              <p:nvPr/>
            </p:nvGrpSpPr>
            <p:grpSpPr>
              <a:xfrm>
                <a:off x="5744264" y="4681879"/>
                <a:ext cx="706438" cy="1257300"/>
                <a:chOff x="2495550" y="3524250"/>
                <a:chExt cx="706438" cy="1257300"/>
              </a:xfrm>
              <a:grpFill/>
            </p:grpSpPr>
            <p:sp>
              <p:nvSpPr>
                <p:cNvPr id="367" name="Freeform 270"/>
                <p:cNvSpPr>
                  <a:spLocks noEditPoints="1"/>
                </p:cNvSpPr>
                <p:nvPr/>
              </p:nvSpPr>
              <p:spPr bwMode="auto">
                <a:xfrm>
                  <a:off x="2495550" y="3881438"/>
                  <a:ext cx="401638" cy="655638"/>
                </a:xfrm>
                <a:custGeom>
                  <a:avLst/>
                  <a:gdLst>
                    <a:gd name="T0" fmla="*/ 29 w 61"/>
                    <a:gd name="T1" fmla="*/ 97 h 99"/>
                    <a:gd name="T2" fmla="*/ 30 w 61"/>
                    <a:gd name="T3" fmla="*/ 99 h 99"/>
                    <a:gd name="T4" fmla="*/ 32 w 61"/>
                    <a:gd name="T5" fmla="*/ 97 h 99"/>
                    <a:gd name="T6" fmla="*/ 32 w 61"/>
                    <a:gd name="T7" fmla="*/ 83 h 99"/>
                    <a:gd name="T8" fmla="*/ 61 w 61"/>
                    <a:gd name="T9" fmla="*/ 53 h 99"/>
                    <a:gd name="T10" fmla="*/ 32 w 61"/>
                    <a:gd name="T11" fmla="*/ 23 h 99"/>
                    <a:gd name="T12" fmla="*/ 32 w 61"/>
                    <a:gd name="T13" fmla="*/ 1 h 99"/>
                    <a:gd name="T14" fmla="*/ 30 w 61"/>
                    <a:gd name="T15" fmla="*/ 0 h 99"/>
                    <a:gd name="T16" fmla="*/ 29 w 61"/>
                    <a:gd name="T17" fmla="*/ 1 h 99"/>
                    <a:gd name="T18" fmla="*/ 29 w 61"/>
                    <a:gd name="T19" fmla="*/ 23 h 99"/>
                    <a:gd name="T20" fmla="*/ 0 w 61"/>
                    <a:gd name="T21" fmla="*/ 53 h 99"/>
                    <a:gd name="T22" fmla="*/ 29 w 61"/>
                    <a:gd name="T23" fmla="*/ 83 h 99"/>
                    <a:gd name="T24" fmla="*/ 29 w 61"/>
                    <a:gd name="T25" fmla="*/ 97 h 99"/>
                    <a:gd name="T26" fmla="*/ 3 w 61"/>
                    <a:gd name="T27" fmla="*/ 53 h 99"/>
                    <a:gd name="T28" fmla="*/ 30 w 61"/>
                    <a:gd name="T29" fmla="*/ 26 h 99"/>
                    <a:gd name="T30" fmla="*/ 57 w 61"/>
                    <a:gd name="T31" fmla="*/ 53 h 99"/>
                    <a:gd name="T32" fmla="*/ 30 w 61"/>
                    <a:gd name="T33" fmla="*/ 80 h 99"/>
                    <a:gd name="T34" fmla="*/ 3 w 61"/>
                    <a:gd name="T35"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99">
                      <a:moveTo>
                        <a:pt x="29" y="97"/>
                      </a:moveTo>
                      <a:cubicBezTo>
                        <a:pt x="29" y="98"/>
                        <a:pt x="29" y="99"/>
                        <a:pt x="30" y="99"/>
                      </a:cubicBezTo>
                      <a:cubicBezTo>
                        <a:pt x="31" y="99"/>
                        <a:pt x="32" y="98"/>
                        <a:pt x="32" y="97"/>
                      </a:cubicBezTo>
                      <a:cubicBezTo>
                        <a:pt x="32" y="83"/>
                        <a:pt x="32" y="83"/>
                        <a:pt x="32" y="83"/>
                      </a:cubicBezTo>
                      <a:cubicBezTo>
                        <a:pt x="48" y="82"/>
                        <a:pt x="61" y="69"/>
                        <a:pt x="61" y="53"/>
                      </a:cubicBezTo>
                      <a:cubicBezTo>
                        <a:pt x="61" y="37"/>
                        <a:pt x="48" y="23"/>
                        <a:pt x="32" y="23"/>
                      </a:cubicBez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lnTo>
                        <a:pt x="29" y="97"/>
                      </a:lnTo>
                      <a:close/>
                      <a:moveTo>
                        <a:pt x="3" y="53"/>
                      </a:moveTo>
                      <a:cubicBezTo>
                        <a:pt x="3" y="38"/>
                        <a:pt x="15" y="26"/>
                        <a:pt x="30" y="26"/>
                      </a:cubicBezTo>
                      <a:cubicBezTo>
                        <a:pt x="45" y="26"/>
                        <a:pt x="57" y="38"/>
                        <a:pt x="57" y="53"/>
                      </a:cubicBezTo>
                      <a:cubicBezTo>
                        <a:pt x="57" y="68"/>
                        <a:pt x="45" y="80"/>
                        <a:pt x="30" y="80"/>
                      </a:cubicBezTo>
                      <a:cubicBezTo>
                        <a:pt x="15" y="80"/>
                        <a:pt x="3" y="68"/>
                        <a:pt x="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68" name="Freeform 271"/>
                <p:cNvSpPr>
                  <a:spLocks/>
                </p:cNvSpPr>
                <p:nvPr/>
              </p:nvSpPr>
              <p:spPr bwMode="auto">
                <a:xfrm>
                  <a:off x="3030538"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5" y="3"/>
                        <a:pt x="26" y="2"/>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69" name="Freeform 272"/>
                <p:cNvSpPr>
                  <a:spLocks/>
                </p:cNvSpPr>
                <p:nvPr/>
              </p:nvSpPr>
              <p:spPr bwMode="auto">
                <a:xfrm>
                  <a:off x="2686050" y="4589463"/>
                  <a:ext cx="73025" cy="160338"/>
                </a:xfrm>
                <a:custGeom>
                  <a:avLst/>
                  <a:gdLst>
                    <a:gd name="T0" fmla="*/ 3 w 11"/>
                    <a:gd name="T1" fmla="*/ 5 h 24"/>
                    <a:gd name="T2" fmla="*/ 3 w 11"/>
                    <a:gd name="T3" fmla="*/ 2 h 24"/>
                    <a:gd name="T4" fmla="*/ 1 w 11"/>
                    <a:gd name="T5" fmla="*/ 0 h 24"/>
                    <a:gd name="T6" fmla="*/ 0 w 11"/>
                    <a:gd name="T7" fmla="*/ 2 h 24"/>
                    <a:gd name="T8" fmla="*/ 0 w 11"/>
                    <a:gd name="T9" fmla="*/ 5 h 24"/>
                    <a:gd name="T10" fmla="*/ 8 w 11"/>
                    <a:gd name="T11" fmla="*/ 23 h 24"/>
                    <a:gd name="T12" fmla="*/ 9 w 11"/>
                    <a:gd name="T13" fmla="*/ 24 h 24"/>
                    <a:gd name="T14" fmla="*/ 11 w 11"/>
                    <a:gd name="T15" fmla="*/ 23 h 24"/>
                    <a:gd name="T16" fmla="*/ 10 w 11"/>
                    <a:gd name="T17" fmla="*/ 21 h 24"/>
                    <a:gd name="T18" fmla="*/ 3 w 11"/>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3" y="5"/>
                      </a:moveTo>
                      <a:cubicBezTo>
                        <a:pt x="3" y="2"/>
                        <a:pt x="3" y="2"/>
                        <a:pt x="3" y="2"/>
                      </a:cubicBezTo>
                      <a:cubicBezTo>
                        <a:pt x="3" y="1"/>
                        <a:pt x="2" y="0"/>
                        <a:pt x="1" y="0"/>
                      </a:cubicBezTo>
                      <a:cubicBezTo>
                        <a:pt x="0" y="0"/>
                        <a:pt x="0" y="1"/>
                        <a:pt x="0" y="2"/>
                      </a:cubicBezTo>
                      <a:cubicBezTo>
                        <a:pt x="0" y="5"/>
                        <a:pt x="0" y="5"/>
                        <a:pt x="0" y="5"/>
                      </a:cubicBezTo>
                      <a:cubicBezTo>
                        <a:pt x="0" y="12"/>
                        <a:pt x="3" y="19"/>
                        <a:pt x="8" y="23"/>
                      </a:cubicBezTo>
                      <a:cubicBezTo>
                        <a:pt x="9" y="24"/>
                        <a:pt x="9" y="24"/>
                        <a:pt x="9" y="24"/>
                      </a:cubicBezTo>
                      <a:cubicBezTo>
                        <a:pt x="10" y="24"/>
                        <a:pt x="10" y="24"/>
                        <a:pt x="11" y="23"/>
                      </a:cubicBezTo>
                      <a:cubicBezTo>
                        <a:pt x="11" y="23"/>
                        <a:pt x="11" y="22"/>
                        <a:pt x="10" y="21"/>
                      </a:cubicBezTo>
                      <a:cubicBezTo>
                        <a:pt x="6" y="17"/>
                        <a:pt x="3" y="11"/>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70" name="Freeform 273"/>
                <p:cNvSpPr>
                  <a:spLocks/>
                </p:cNvSpPr>
                <p:nvPr/>
              </p:nvSpPr>
              <p:spPr bwMode="auto">
                <a:xfrm>
                  <a:off x="2805113" y="4756150"/>
                  <a:ext cx="171450" cy="25400"/>
                </a:xfrm>
                <a:custGeom>
                  <a:avLst/>
                  <a:gdLst>
                    <a:gd name="T0" fmla="*/ 24 w 26"/>
                    <a:gd name="T1" fmla="*/ 1 h 4"/>
                    <a:gd name="T2" fmla="*/ 5 w 26"/>
                    <a:gd name="T3" fmla="*/ 1 h 4"/>
                    <a:gd name="T4" fmla="*/ 2 w 26"/>
                    <a:gd name="T5" fmla="*/ 0 h 4"/>
                    <a:gd name="T6" fmla="*/ 0 w 26"/>
                    <a:gd name="T7" fmla="*/ 2 h 4"/>
                    <a:gd name="T8" fmla="*/ 1 w 26"/>
                    <a:gd name="T9" fmla="*/ 4 h 4"/>
                    <a:gd name="T10" fmla="*/ 5 w 26"/>
                    <a:gd name="T11" fmla="*/ 4 h 4"/>
                    <a:gd name="T12" fmla="*/ 24 w 26"/>
                    <a:gd name="T13" fmla="*/ 4 h 4"/>
                    <a:gd name="T14" fmla="*/ 26 w 26"/>
                    <a:gd name="T15" fmla="*/ 2 h 4"/>
                    <a:gd name="T16" fmla="*/ 24 w 2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
                      <a:moveTo>
                        <a:pt x="24" y="1"/>
                      </a:moveTo>
                      <a:cubicBezTo>
                        <a:pt x="5" y="1"/>
                        <a:pt x="5" y="1"/>
                        <a:pt x="5" y="1"/>
                      </a:cubicBezTo>
                      <a:cubicBezTo>
                        <a:pt x="4" y="1"/>
                        <a:pt x="3" y="1"/>
                        <a:pt x="2" y="0"/>
                      </a:cubicBezTo>
                      <a:cubicBezTo>
                        <a:pt x="1" y="0"/>
                        <a:pt x="0" y="1"/>
                        <a:pt x="0" y="2"/>
                      </a:cubicBezTo>
                      <a:cubicBezTo>
                        <a:pt x="0" y="3"/>
                        <a:pt x="0" y="3"/>
                        <a:pt x="1" y="4"/>
                      </a:cubicBezTo>
                      <a:cubicBezTo>
                        <a:pt x="3" y="4"/>
                        <a:pt x="4" y="4"/>
                        <a:pt x="5" y="4"/>
                      </a:cubicBezTo>
                      <a:cubicBezTo>
                        <a:pt x="24" y="4"/>
                        <a:pt x="24" y="4"/>
                        <a:pt x="24" y="4"/>
                      </a:cubicBezTo>
                      <a:cubicBezTo>
                        <a:pt x="25" y="4"/>
                        <a:pt x="26" y="3"/>
                        <a:pt x="26" y="2"/>
                      </a:cubicBezTo>
                      <a:cubicBezTo>
                        <a:pt x="26" y="1"/>
                        <a:pt x="25" y="1"/>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71" name="Freeform 274"/>
                <p:cNvSpPr>
                  <a:spLocks noEditPoints="1"/>
                </p:cNvSpPr>
                <p:nvPr/>
              </p:nvSpPr>
              <p:spPr bwMode="auto">
                <a:xfrm>
                  <a:off x="2614613" y="3524250"/>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66" name="Freeform 274"/>
              <p:cNvSpPr>
                <a:spLocks noEditPoints="1"/>
              </p:cNvSpPr>
              <p:nvPr/>
            </p:nvSpPr>
            <p:spPr bwMode="auto">
              <a:xfrm rot="5400000">
                <a:off x="6559827" y="5780415"/>
                <a:ext cx="165100" cy="296863"/>
              </a:xfrm>
              <a:custGeom>
                <a:avLst/>
                <a:gdLst>
                  <a:gd name="T0" fmla="*/ 11 w 25"/>
                  <a:gd name="T1" fmla="*/ 26 h 45"/>
                  <a:gd name="T2" fmla="*/ 11 w 25"/>
                  <a:gd name="T3" fmla="*/ 44 h 45"/>
                  <a:gd name="T4" fmla="*/ 12 w 25"/>
                  <a:gd name="T5" fmla="*/ 45 h 45"/>
                  <a:gd name="T6" fmla="*/ 14 w 25"/>
                  <a:gd name="T7" fmla="*/ 44 h 45"/>
                  <a:gd name="T8" fmla="*/ 14 w 25"/>
                  <a:gd name="T9" fmla="*/ 26 h 45"/>
                  <a:gd name="T10" fmla="*/ 25 w 25"/>
                  <a:gd name="T11" fmla="*/ 13 h 45"/>
                  <a:gd name="T12" fmla="*/ 12 w 25"/>
                  <a:gd name="T13" fmla="*/ 0 h 45"/>
                  <a:gd name="T14" fmla="*/ 0 w 25"/>
                  <a:gd name="T15" fmla="*/ 13 h 45"/>
                  <a:gd name="T16" fmla="*/ 11 w 25"/>
                  <a:gd name="T17" fmla="*/ 26 h 45"/>
                  <a:gd name="T18" fmla="*/ 12 w 25"/>
                  <a:gd name="T19" fmla="*/ 4 h 45"/>
                  <a:gd name="T20" fmla="*/ 22 w 25"/>
                  <a:gd name="T21" fmla="*/ 13 h 45"/>
                  <a:gd name="T22" fmla="*/ 12 w 25"/>
                  <a:gd name="T23" fmla="*/ 23 h 45"/>
                  <a:gd name="T24" fmla="*/ 3 w 25"/>
                  <a:gd name="T25" fmla="*/ 13 h 45"/>
                  <a:gd name="T26" fmla="*/ 12 w 25"/>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45">
                    <a:moveTo>
                      <a:pt x="11" y="26"/>
                    </a:moveTo>
                    <a:cubicBezTo>
                      <a:pt x="11" y="44"/>
                      <a:pt x="11" y="44"/>
                      <a:pt x="11" y="44"/>
                    </a:cubicBezTo>
                    <a:cubicBezTo>
                      <a:pt x="11" y="45"/>
                      <a:pt x="11" y="45"/>
                      <a:pt x="12" y="45"/>
                    </a:cubicBezTo>
                    <a:cubicBezTo>
                      <a:pt x="13" y="45"/>
                      <a:pt x="14" y="45"/>
                      <a:pt x="14" y="44"/>
                    </a:cubicBezTo>
                    <a:cubicBezTo>
                      <a:pt x="14" y="26"/>
                      <a:pt x="14" y="26"/>
                      <a:pt x="14" y="26"/>
                    </a:cubicBezTo>
                    <a:cubicBezTo>
                      <a:pt x="20" y="25"/>
                      <a:pt x="25" y="20"/>
                      <a:pt x="25" y="13"/>
                    </a:cubicBezTo>
                    <a:cubicBezTo>
                      <a:pt x="25" y="6"/>
                      <a:pt x="19" y="0"/>
                      <a:pt x="12" y="0"/>
                    </a:cubicBezTo>
                    <a:cubicBezTo>
                      <a:pt x="5" y="0"/>
                      <a:pt x="0" y="6"/>
                      <a:pt x="0" y="13"/>
                    </a:cubicBezTo>
                    <a:cubicBezTo>
                      <a:pt x="0" y="20"/>
                      <a:pt x="4" y="25"/>
                      <a:pt x="11" y="26"/>
                    </a:cubicBezTo>
                    <a:close/>
                    <a:moveTo>
                      <a:pt x="12" y="4"/>
                    </a:moveTo>
                    <a:cubicBezTo>
                      <a:pt x="18" y="4"/>
                      <a:pt x="22" y="8"/>
                      <a:pt x="22" y="13"/>
                    </a:cubicBezTo>
                    <a:cubicBezTo>
                      <a:pt x="22" y="18"/>
                      <a:pt x="18" y="23"/>
                      <a:pt x="12" y="23"/>
                    </a:cubicBezTo>
                    <a:cubicBezTo>
                      <a:pt x="7" y="23"/>
                      <a:pt x="3" y="18"/>
                      <a:pt x="3" y="13"/>
                    </a:cubicBezTo>
                    <a:cubicBezTo>
                      <a:pt x="3" y="8"/>
                      <a:pt x="7"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62" name="Oval 361"/>
            <p:cNvSpPr/>
            <p:nvPr/>
          </p:nvSpPr>
          <p:spPr>
            <a:xfrm>
              <a:off x="4097731" y="480716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63" name="Oval 362"/>
            <p:cNvSpPr/>
            <p:nvPr/>
          </p:nvSpPr>
          <p:spPr>
            <a:xfrm>
              <a:off x="2937907" y="5561303"/>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64" name="Oval 363"/>
            <p:cNvSpPr/>
            <p:nvPr/>
          </p:nvSpPr>
          <p:spPr>
            <a:xfrm>
              <a:off x="3473613" y="5481557"/>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72" name="Group 371"/>
          <p:cNvGrpSpPr/>
          <p:nvPr/>
        </p:nvGrpSpPr>
        <p:grpSpPr>
          <a:xfrm>
            <a:off x="145761" y="929039"/>
            <a:ext cx="787173" cy="963910"/>
            <a:chOff x="1133184" y="4692154"/>
            <a:chExt cx="1049564" cy="1285213"/>
          </a:xfrm>
          <a:solidFill>
            <a:schemeClr val="bg1">
              <a:lumMod val="95000"/>
            </a:schemeClr>
          </a:solidFill>
        </p:grpSpPr>
        <p:grpSp>
          <p:nvGrpSpPr>
            <p:cNvPr id="373" name="Group 372"/>
            <p:cNvGrpSpPr/>
            <p:nvPr/>
          </p:nvGrpSpPr>
          <p:grpSpPr>
            <a:xfrm>
              <a:off x="1133184" y="4692154"/>
              <a:ext cx="773113" cy="1257300"/>
              <a:chOff x="7762875" y="3524250"/>
              <a:chExt cx="773113" cy="1257300"/>
            </a:xfrm>
            <a:grpFill/>
          </p:grpSpPr>
          <p:sp>
            <p:nvSpPr>
              <p:cNvPr id="377" name="Freeform 264"/>
              <p:cNvSpPr>
                <a:spLocks noEditPoints="1"/>
              </p:cNvSpPr>
              <p:nvPr/>
            </p:nvSpPr>
            <p:spPr bwMode="auto">
              <a:xfrm>
                <a:off x="7762875" y="3881438"/>
                <a:ext cx="396875" cy="722313"/>
              </a:xfrm>
              <a:custGeom>
                <a:avLst/>
                <a:gdLst>
                  <a:gd name="T0" fmla="*/ 32 w 60"/>
                  <a:gd name="T1" fmla="*/ 23 h 109"/>
                  <a:gd name="T2" fmla="*/ 32 w 60"/>
                  <a:gd name="T3" fmla="*/ 1 h 109"/>
                  <a:gd name="T4" fmla="*/ 30 w 60"/>
                  <a:gd name="T5" fmla="*/ 0 h 109"/>
                  <a:gd name="T6" fmla="*/ 29 w 60"/>
                  <a:gd name="T7" fmla="*/ 1 h 109"/>
                  <a:gd name="T8" fmla="*/ 29 w 60"/>
                  <a:gd name="T9" fmla="*/ 23 h 109"/>
                  <a:gd name="T10" fmla="*/ 0 w 60"/>
                  <a:gd name="T11" fmla="*/ 53 h 109"/>
                  <a:gd name="T12" fmla="*/ 29 w 60"/>
                  <a:gd name="T13" fmla="*/ 83 h 109"/>
                  <a:gd name="T14" fmla="*/ 29 w 60"/>
                  <a:gd name="T15" fmla="*/ 107 h 109"/>
                  <a:gd name="T16" fmla="*/ 30 w 60"/>
                  <a:gd name="T17" fmla="*/ 109 h 109"/>
                  <a:gd name="T18" fmla="*/ 32 w 60"/>
                  <a:gd name="T19" fmla="*/ 107 h 109"/>
                  <a:gd name="T20" fmla="*/ 32 w 60"/>
                  <a:gd name="T21" fmla="*/ 83 h 109"/>
                  <a:gd name="T22" fmla="*/ 60 w 60"/>
                  <a:gd name="T23" fmla="*/ 53 h 109"/>
                  <a:gd name="T24" fmla="*/ 32 w 60"/>
                  <a:gd name="T25" fmla="*/ 23 h 109"/>
                  <a:gd name="T26" fmla="*/ 30 w 60"/>
                  <a:gd name="T27" fmla="*/ 80 h 109"/>
                  <a:gd name="T28" fmla="*/ 3 w 60"/>
                  <a:gd name="T29" fmla="*/ 53 h 109"/>
                  <a:gd name="T30" fmla="*/ 30 w 60"/>
                  <a:gd name="T31" fmla="*/ 26 h 109"/>
                  <a:gd name="T32" fmla="*/ 57 w 60"/>
                  <a:gd name="T33" fmla="*/ 53 h 109"/>
                  <a:gd name="T34" fmla="*/ 30 w 60"/>
                  <a:gd name="T35" fmla="*/ 8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9">
                    <a:moveTo>
                      <a:pt x="32" y="23"/>
                    </a:moveTo>
                    <a:cubicBezTo>
                      <a:pt x="32" y="1"/>
                      <a:pt x="32" y="1"/>
                      <a:pt x="32" y="1"/>
                    </a:cubicBezTo>
                    <a:cubicBezTo>
                      <a:pt x="32" y="0"/>
                      <a:pt x="31" y="0"/>
                      <a:pt x="30" y="0"/>
                    </a:cubicBezTo>
                    <a:cubicBezTo>
                      <a:pt x="29" y="0"/>
                      <a:pt x="29" y="0"/>
                      <a:pt x="29" y="1"/>
                    </a:cubicBezTo>
                    <a:cubicBezTo>
                      <a:pt x="29" y="23"/>
                      <a:pt x="29" y="23"/>
                      <a:pt x="29" y="23"/>
                    </a:cubicBezTo>
                    <a:cubicBezTo>
                      <a:pt x="13" y="23"/>
                      <a:pt x="0" y="37"/>
                      <a:pt x="0" y="53"/>
                    </a:cubicBezTo>
                    <a:cubicBezTo>
                      <a:pt x="0" y="69"/>
                      <a:pt x="13" y="82"/>
                      <a:pt x="29" y="83"/>
                    </a:cubicBezTo>
                    <a:cubicBezTo>
                      <a:pt x="29" y="107"/>
                      <a:pt x="29" y="107"/>
                      <a:pt x="29" y="107"/>
                    </a:cubicBezTo>
                    <a:cubicBezTo>
                      <a:pt x="29" y="108"/>
                      <a:pt x="29" y="109"/>
                      <a:pt x="30" y="109"/>
                    </a:cubicBezTo>
                    <a:cubicBezTo>
                      <a:pt x="31" y="109"/>
                      <a:pt x="32" y="108"/>
                      <a:pt x="32" y="107"/>
                    </a:cubicBezTo>
                    <a:cubicBezTo>
                      <a:pt x="32" y="83"/>
                      <a:pt x="32" y="83"/>
                      <a:pt x="32" y="83"/>
                    </a:cubicBezTo>
                    <a:cubicBezTo>
                      <a:pt x="48" y="82"/>
                      <a:pt x="60" y="69"/>
                      <a:pt x="60" y="53"/>
                    </a:cubicBezTo>
                    <a:cubicBezTo>
                      <a:pt x="60" y="37"/>
                      <a:pt x="48" y="23"/>
                      <a:pt x="32" y="23"/>
                    </a:cubicBezTo>
                    <a:close/>
                    <a:moveTo>
                      <a:pt x="30" y="80"/>
                    </a:moveTo>
                    <a:cubicBezTo>
                      <a:pt x="15" y="80"/>
                      <a:pt x="3" y="68"/>
                      <a:pt x="3" y="53"/>
                    </a:cubicBezTo>
                    <a:cubicBezTo>
                      <a:pt x="3" y="38"/>
                      <a:pt x="15" y="26"/>
                      <a:pt x="30" y="26"/>
                    </a:cubicBezTo>
                    <a:cubicBezTo>
                      <a:pt x="45" y="26"/>
                      <a:pt x="57" y="38"/>
                      <a:pt x="57" y="53"/>
                    </a:cubicBezTo>
                    <a:cubicBezTo>
                      <a:pt x="57" y="68"/>
                      <a:pt x="45"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78" name="Freeform 265"/>
              <p:cNvSpPr>
                <a:spLocks/>
              </p:cNvSpPr>
              <p:nvPr/>
            </p:nvSpPr>
            <p:spPr bwMode="auto">
              <a:xfrm>
                <a:off x="8132763" y="4762500"/>
                <a:ext cx="171450" cy="19050"/>
              </a:xfrm>
              <a:custGeom>
                <a:avLst/>
                <a:gdLst>
                  <a:gd name="T0" fmla="*/ 25 w 26"/>
                  <a:gd name="T1" fmla="*/ 0 h 3"/>
                  <a:gd name="T2" fmla="*/ 2 w 26"/>
                  <a:gd name="T3" fmla="*/ 0 h 3"/>
                  <a:gd name="T4" fmla="*/ 0 w 26"/>
                  <a:gd name="T5" fmla="*/ 1 h 3"/>
                  <a:gd name="T6" fmla="*/ 2 w 26"/>
                  <a:gd name="T7" fmla="*/ 3 h 3"/>
                  <a:gd name="T8" fmla="*/ 25 w 26"/>
                  <a:gd name="T9" fmla="*/ 3 h 3"/>
                  <a:gd name="T10" fmla="*/ 26 w 26"/>
                  <a:gd name="T11" fmla="*/ 1 h 3"/>
                  <a:gd name="T12" fmla="*/ 25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5" y="0"/>
                    </a:moveTo>
                    <a:cubicBezTo>
                      <a:pt x="2" y="0"/>
                      <a:pt x="2" y="0"/>
                      <a:pt x="2" y="0"/>
                    </a:cubicBezTo>
                    <a:cubicBezTo>
                      <a:pt x="1" y="0"/>
                      <a:pt x="0" y="0"/>
                      <a:pt x="0" y="1"/>
                    </a:cubicBezTo>
                    <a:cubicBezTo>
                      <a:pt x="0" y="2"/>
                      <a:pt x="1" y="3"/>
                      <a:pt x="2" y="3"/>
                    </a:cubicBezTo>
                    <a:cubicBezTo>
                      <a:pt x="25" y="3"/>
                      <a:pt x="25" y="3"/>
                      <a:pt x="25" y="3"/>
                    </a:cubicBezTo>
                    <a:cubicBezTo>
                      <a:pt x="26" y="3"/>
                      <a:pt x="26" y="2"/>
                      <a:pt x="26" y="1"/>
                    </a:cubicBezTo>
                    <a:cubicBezTo>
                      <a:pt x="26" y="0"/>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79" name="Freeform 266"/>
              <p:cNvSpPr>
                <a:spLocks/>
              </p:cNvSpPr>
              <p:nvPr/>
            </p:nvSpPr>
            <p:spPr bwMode="auto">
              <a:xfrm>
                <a:off x="7954963" y="4656138"/>
                <a:ext cx="125413" cy="119063"/>
              </a:xfrm>
              <a:custGeom>
                <a:avLst/>
                <a:gdLst>
                  <a:gd name="T0" fmla="*/ 18 w 19"/>
                  <a:gd name="T1" fmla="*/ 15 h 18"/>
                  <a:gd name="T2" fmla="*/ 3 w 19"/>
                  <a:gd name="T3" fmla="*/ 1 h 18"/>
                  <a:gd name="T4" fmla="*/ 2 w 19"/>
                  <a:gd name="T5" fmla="*/ 0 h 18"/>
                  <a:gd name="T6" fmla="*/ 0 w 19"/>
                  <a:gd name="T7" fmla="*/ 2 h 18"/>
                  <a:gd name="T8" fmla="*/ 17 w 19"/>
                  <a:gd name="T9" fmla="*/ 18 h 18"/>
                  <a:gd name="T10" fmla="*/ 18 w 19"/>
                  <a:gd name="T11" fmla="*/ 18 h 18"/>
                  <a:gd name="T12" fmla="*/ 19 w 19"/>
                  <a:gd name="T13" fmla="*/ 17 h 18"/>
                  <a:gd name="T14" fmla="*/ 18 w 19"/>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8" y="15"/>
                    </a:moveTo>
                    <a:cubicBezTo>
                      <a:pt x="11" y="13"/>
                      <a:pt x="5" y="8"/>
                      <a:pt x="3" y="1"/>
                    </a:cubicBezTo>
                    <a:cubicBezTo>
                      <a:pt x="3" y="0"/>
                      <a:pt x="2" y="0"/>
                      <a:pt x="2" y="0"/>
                    </a:cubicBezTo>
                    <a:cubicBezTo>
                      <a:pt x="1" y="0"/>
                      <a:pt x="0" y="1"/>
                      <a:pt x="0" y="2"/>
                    </a:cubicBezTo>
                    <a:cubicBezTo>
                      <a:pt x="3" y="10"/>
                      <a:pt x="9" y="16"/>
                      <a:pt x="17" y="18"/>
                    </a:cubicBezTo>
                    <a:cubicBezTo>
                      <a:pt x="17" y="18"/>
                      <a:pt x="17" y="18"/>
                      <a:pt x="18" y="18"/>
                    </a:cubicBezTo>
                    <a:cubicBezTo>
                      <a:pt x="18" y="18"/>
                      <a:pt x="19" y="18"/>
                      <a:pt x="19" y="17"/>
                    </a:cubicBezTo>
                    <a:cubicBezTo>
                      <a:pt x="19" y="16"/>
                      <a:pt x="19"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80" name="Freeform 267"/>
              <p:cNvSpPr>
                <a:spLocks/>
              </p:cNvSpPr>
              <p:nvPr/>
            </p:nvSpPr>
            <p:spPr bwMode="auto">
              <a:xfrm>
                <a:off x="8362950" y="4762500"/>
                <a:ext cx="173038" cy="19050"/>
              </a:xfrm>
              <a:custGeom>
                <a:avLst/>
                <a:gdLst>
                  <a:gd name="T0" fmla="*/ 24 w 26"/>
                  <a:gd name="T1" fmla="*/ 0 h 3"/>
                  <a:gd name="T2" fmla="*/ 1 w 26"/>
                  <a:gd name="T3" fmla="*/ 0 h 3"/>
                  <a:gd name="T4" fmla="*/ 0 w 26"/>
                  <a:gd name="T5" fmla="*/ 1 h 3"/>
                  <a:gd name="T6" fmla="*/ 1 w 26"/>
                  <a:gd name="T7" fmla="*/ 3 h 3"/>
                  <a:gd name="T8" fmla="*/ 24 w 26"/>
                  <a:gd name="T9" fmla="*/ 3 h 3"/>
                  <a:gd name="T10" fmla="*/ 26 w 26"/>
                  <a:gd name="T11" fmla="*/ 1 h 3"/>
                  <a:gd name="T12" fmla="*/ 24 w 2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6" h="3">
                    <a:moveTo>
                      <a:pt x="24" y="0"/>
                    </a:moveTo>
                    <a:cubicBezTo>
                      <a:pt x="1" y="0"/>
                      <a:pt x="1" y="0"/>
                      <a:pt x="1" y="0"/>
                    </a:cubicBezTo>
                    <a:cubicBezTo>
                      <a:pt x="0" y="0"/>
                      <a:pt x="0" y="0"/>
                      <a:pt x="0" y="1"/>
                    </a:cubicBezTo>
                    <a:cubicBezTo>
                      <a:pt x="0" y="2"/>
                      <a:pt x="0" y="3"/>
                      <a:pt x="1" y="3"/>
                    </a:cubicBezTo>
                    <a:cubicBezTo>
                      <a:pt x="24" y="3"/>
                      <a:pt x="24" y="3"/>
                      <a:pt x="24" y="3"/>
                    </a:cubicBezTo>
                    <a:cubicBezTo>
                      <a:pt x="25" y="3"/>
                      <a:pt x="26" y="2"/>
                      <a:pt x="26" y="1"/>
                    </a:cubicBezTo>
                    <a:cubicBezTo>
                      <a:pt x="26" y="0"/>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81" name="Freeform 268"/>
              <p:cNvSpPr>
                <a:spLocks noEditPoints="1"/>
              </p:cNvSpPr>
              <p:nvPr/>
            </p:nvSpPr>
            <p:spPr bwMode="auto">
              <a:xfrm>
                <a:off x="7875588" y="3524250"/>
                <a:ext cx="171450" cy="296863"/>
              </a:xfrm>
              <a:custGeom>
                <a:avLst/>
                <a:gdLst>
                  <a:gd name="T0" fmla="*/ 12 w 26"/>
                  <a:gd name="T1" fmla="*/ 26 h 45"/>
                  <a:gd name="T2" fmla="*/ 12 w 26"/>
                  <a:gd name="T3" fmla="*/ 44 h 45"/>
                  <a:gd name="T4" fmla="*/ 13 w 26"/>
                  <a:gd name="T5" fmla="*/ 45 h 45"/>
                  <a:gd name="T6" fmla="*/ 15 w 26"/>
                  <a:gd name="T7" fmla="*/ 44 h 45"/>
                  <a:gd name="T8" fmla="*/ 15 w 26"/>
                  <a:gd name="T9" fmla="*/ 26 h 45"/>
                  <a:gd name="T10" fmla="*/ 26 w 26"/>
                  <a:gd name="T11" fmla="*/ 13 h 45"/>
                  <a:gd name="T12" fmla="*/ 13 w 26"/>
                  <a:gd name="T13" fmla="*/ 0 h 45"/>
                  <a:gd name="T14" fmla="*/ 0 w 26"/>
                  <a:gd name="T15" fmla="*/ 13 h 45"/>
                  <a:gd name="T16" fmla="*/ 12 w 26"/>
                  <a:gd name="T17" fmla="*/ 26 h 45"/>
                  <a:gd name="T18" fmla="*/ 13 w 26"/>
                  <a:gd name="T19" fmla="*/ 4 h 45"/>
                  <a:gd name="T20" fmla="*/ 23 w 26"/>
                  <a:gd name="T21" fmla="*/ 13 h 45"/>
                  <a:gd name="T22" fmla="*/ 13 w 26"/>
                  <a:gd name="T23" fmla="*/ 23 h 45"/>
                  <a:gd name="T24" fmla="*/ 4 w 26"/>
                  <a:gd name="T25" fmla="*/ 13 h 45"/>
                  <a:gd name="T26" fmla="*/ 13 w 26"/>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5">
                    <a:moveTo>
                      <a:pt x="12" y="26"/>
                    </a:moveTo>
                    <a:cubicBezTo>
                      <a:pt x="12" y="44"/>
                      <a:pt x="12" y="44"/>
                      <a:pt x="12" y="44"/>
                    </a:cubicBezTo>
                    <a:cubicBezTo>
                      <a:pt x="12" y="45"/>
                      <a:pt x="12" y="45"/>
                      <a:pt x="13" y="45"/>
                    </a:cubicBezTo>
                    <a:cubicBezTo>
                      <a:pt x="14" y="45"/>
                      <a:pt x="15" y="45"/>
                      <a:pt x="15" y="44"/>
                    </a:cubicBezTo>
                    <a:cubicBezTo>
                      <a:pt x="15" y="26"/>
                      <a:pt x="15" y="26"/>
                      <a:pt x="15" y="26"/>
                    </a:cubicBezTo>
                    <a:cubicBezTo>
                      <a:pt x="21" y="25"/>
                      <a:pt x="26" y="20"/>
                      <a:pt x="26" y="13"/>
                    </a:cubicBezTo>
                    <a:cubicBezTo>
                      <a:pt x="26" y="6"/>
                      <a:pt x="20" y="0"/>
                      <a:pt x="13" y="0"/>
                    </a:cubicBezTo>
                    <a:cubicBezTo>
                      <a:pt x="6" y="0"/>
                      <a:pt x="0" y="6"/>
                      <a:pt x="0" y="13"/>
                    </a:cubicBezTo>
                    <a:cubicBezTo>
                      <a:pt x="0" y="20"/>
                      <a:pt x="5" y="25"/>
                      <a:pt x="12" y="26"/>
                    </a:cubicBezTo>
                    <a:close/>
                    <a:moveTo>
                      <a:pt x="13" y="4"/>
                    </a:moveTo>
                    <a:cubicBezTo>
                      <a:pt x="18" y="4"/>
                      <a:pt x="23" y="8"/>
                      <a:pt x="23" y="13"/>
                    </a:cubicBezTo>
                    <a:cubicBezTo>
                      <a:pt x="23" y="18"/>
                      <a:pt x="18" y="23"/>
                      <a:pt x="13" y="23"/>
                    </a:cubicBezTo>
                    <a:cubicBezTo>
                      <a:pt x="8" y="23"/>
                      <a:pt x="4" y="18"/>
                      <a:pt x="4" y="13"/>
                    </a:cubicBezTo>
                    <a:cubicBezTo>
                      <a:pt x="4" y="8"/>
                      <a:pt x="8"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74" name="Oval 373"/>
            <p:cNvSpPr/>
            <p:nvPr/>
          </p:nvSpPr>
          <p:spPr>
            <a:xfrm>
              <a:off x="1300824" y="474765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75" name="Oval 374"/>
            <p:cNvSpPr/>
            <p:nvPr/>
          </p:nvSpPr>
          <p:spPr>
            <a:xfrm>
              <a:off x="2117532" y="591215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sp>
          <p:nvSpPr>
            <p:cNvPr id="376" name="Oval 375"/>
            <p:cNvSpPr/>
            <p:nvPr/>
          </p:nvSpPr>
          <p:spPr>
            <a:xfrm>
              <a:off x="1213194" y="5285070"/>
              <a:ext cx="237641" cy="237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82" name="Group 381"/>
          <p:cNvGrpSpPr/>
          <p:nvPr/>
        </p:nvGrpSpPr>
        <p:grpSpPr>
          <a:xfrm rot="10800000">
            <a:off x="2523796" y="438773"/>
            <a:ext cx="2526505" cy="358115"/>
            <a:chOff x="2650067" y="6024726"/>
            <a:chExt cx="3368673" cy="477486"/>
          </a:xfrm>
          <a:solidFill>
            <a:schemeClr val="bg1">
              <a:lumMod val="95000"/>
            </a:schemeClr>
          </a:solidFill>
        </p:grpSpPr>
        <p:grpSp>
          <p:nvGrpSpPr>
            <p:cNvPr id="383" name="Group 382"/>
            <p:cNvGrpSpPr/>
            <p:nvPr/>
          </p:nvGrpSpPr>
          <p:grpSpPr>
            <a:xfrm rot="10800000">
              <a:off x="2650067" y="6024726"/>
              <a:ext cx="3368673" cy="477486"/>
              <a:chOff x="251178" y="2056682"/>
              <a:chExt cx="3368673" cy="477486"/>
            </a:xfrm>
            <a:grpFill/>
          </p:grpSpPr>
          <p:sp>
            <p:nvSpPr>
              <p:cNvPr id="385" name="Freeform 261"/>
              <p:cNvSpPr>
                <a:spLocks noEditPoints="1"/>
              </p:cNvSpPr>
              <p:nvPr/>
            </p:nvSpPr>
            <p:spPr bwMode="auto">
              <a:xfrm flipV="1">
                <a:off x="582963" y="2056682"/>
                <a:ext cx="3036888" cy="47548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86" name="Freeform 259"/>
              <p:cNvSpPr>
                <a:spLocks noEditPoints="1"/>
              </p:cNvSpPr>
              <p:nvPr/>
            </p:nvSpPr>
            <p:spPr bwMode="auto">
              <a:xfrm flipH="1">
                <a:off x="251178" y="2057918"/>
                <a:ext cx="2350008" cy="476250"/>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grpSp>
        <p:sp>
          <p:nvSpPr>
            <p:cNvPr id="384" name="Oval 383"/>
            <p:cNvSpPr/>
            <p:nvPr/>
          </p:nvSpPr>
          <p:spPr>
            <a:xfrm>
              <a:off x="5898822" y="6081839"/>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87" name="Group 386"/>
          <p:cNvGrpSpPr/>
          <p:nvPr/>
        </p:nvGrpSpPr>
        <p:grpSpPr>
          <a:xfrm rot="10800000">
            <a:off x="229404" y="458219"/>
            <a:ext cx="2277666" cy="358379"/>
            <a:chOff x="6041042" y="5998446"/>
            <a:chExt cx="3036888" cy="477838"/>
          </a:xfrm>
          <a:solidFill>
            <a:schemeClr val="bg1">
              <a:lumMod val="95000"/>
            </a:schemeClr>
          </a:solidFill>
        </p:grpSpPr>
        <p:sp>
          <p:nvSpPr>
            <p:cNvPr id="388" name="Freeform 261"/>
            <p:cNvSpPr>
              <a:spLocks noEditPoints="1"/>
            </p:cNvSpPr>
            <p:nvPr/>
          </p:nvSpPr>
          <p:spPr bwMode="auto">
            <a:xfrm>
              <a:off x="6041042" y="5998446"/>
              <a:ext cx="3036888" cy="477838"/>
            </a:xfrm>
            <a:custGeom>
              <a:avLst/>
              <a:gdLst>
                <a:gd name="T0" fmla="*/ 460 w 460"/>
                <a:gd name="T1" fmla="*/ 13 h 72"/>
                <a:gd name="T2" fmla="*/ 447 w 460"/>
                <a:gd name="T3" fmla="*/ 0 h 72"/>
                <a:gd name="T4" fmla="*/ 434 w 460"/>
                <a:gd name="T5" fmla="*/ 13 h 72"/>
                <a:gd name="T6" fmla="*/ 446 w 460"/>
                <a:gd name="T7" fmla="*/ 26 h 72"/>
                <a:gd name="T8" fmla="*/ 446 w 460"/>
                <a:gd name="T9" fmla="*/ 31 h 72"/>
                <a:gd name="T10" fmla="*/ 446 w 460"/>
                <a:gd name="T11" fmla="*/ 37 h 72"/>
                <a:gd name="T12" fmla="*/ 411 w 460"/>
                <a:gd name="T13" fmla="*/ 68 h 72"/>
                <a:gd name="T14" fmla="*/ 2 w 460"/>
                <a:gd name="T15" fmla="*/ 68 h 72"/>
                <a:gd name="T16" fmla="*/ 0 w 460"/>
                <a:gd name="T17" fmla="*/ 70 h 72"/>
                <a:gd name="T18" fmla="*/ 2 w 460"/>
                <a:gd name="T19" fmla="*/ 72 h 72"/>
                <a:gd name="T20" fmla="*/ 411 w 460"/>
                <a:gd name="T21" fmla="*/ 72 h 72"/>
                <a:gd name="T22" fmla="*/ 449 w 460"/>
                <a:gd name="T23" fmla="*/ 37 h 72"/>
                <a:gd name="T24" fmla="*/ 449 w 460"/>
                <a:gd name="T25" fmla="*/ 31 h 72"/>
                <a:gd name="T26" fmla="*/ 449 w 460"/>
                <a:gd name="T27" fmla="*/ 26 h 72"/>
                <a:gd name="T28" fmla="*/ 460 w 460"/>
                <a:gd name="T29" fmla="*/ 13 h 72"/>
                <a:gd name="T30" fmla="*/ 447 w 460"/>
                <a:gd name="T31" fmla="*/ 23 h 72"/>
                <a:gd name="T32" fmla="*/ 437 w 460"/>
                <a:gd name="T33" fmla="*/ 13 h 72"/>
                <a:gd name="T34" fmla="*/ 447 w 460"/>
                <a:gd name="T35" fmla="*/ 3 h 72"/>
                <a:gd name="T36" fmla="*/ 457 w 460"/>
                <a:gd name="T37" fmla="*/ 13 h 72"/>
                <a:gd name="T38" fmla="*/ 447 w 460"/>
                <a:gd name="T39"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0" h="72">
                  <a:moveTo>
                    <a:pt x="460" y="13"/>
                  </a:moveTo>
                  <a:cubicBezTo>
                    <a:pt x="460" y="6"/>
                    <a:pt x="454" y="0"/>
                    <a:pt x="447" y="0"/>
                  </a:cubicBezTo>
                  <a:cubicBezTo>
                    <a:pt x="440" y="0"/>
                    <a:pt x="434" y="6"/>
                    <a:pt x="434" y="13"/>
                  </a:cubicBezTo>
                  <a:cubicBezTo>
                    <a:pt x="434" y="20"/>
                    <a:pt x="439" y="25"/>
                    <a:pt x="446" y="26"/>
                  </a:cubicBezTo>
                  <a:cubicBezTo>
                    <a:pt x="446" y="27"/>
                    <a:pt x="446" y="29"/>
                    <a:pt x="446" y="31"/>
                  </a:cubicBezTo>
                  <a:cubicBezTo>
                    <a:pt x="446" y="33"/>
                    <a:pt x="446" y="36"/>
                    <a:pt x="446" y="37"/>
                  </a:cubicBezTo>
                  <a:cubicBezTo>
                    <a:pt x="446" y="62"/>
                    <a:pt x="438" y="68"/>
                    <a:pt x="411" y="68"/>
                  </a:cubicBezTo>
                  <a:cubicBezTo>
                    <a:pt x="2" y="68"/>
                    <a:pt x="2" y="68"/>
                    <a:pt x="2" y="68"/>
                  </a:cubicBezTo>
                  <a:cubicBezTo>
                    <a:pt x="1" y="68"/>
                    <a:pt x="0" y="69"/>
                    <a:pt x="0" y="70"/>
                  </a:cubicBezTo>
                  <a:cubicBezTo>
                    <a:pt x="0" y="71"/>
                    <a:pt x="1" y="72"/>
                    <a:pt x="2" y="72"/>
                  </a:cubicBezTo>
                  <a:cubicBezTo>
                    <a:pt x="411" y="72"/>
                    <a:pt x="411" y="72"/>
                    <a:pt x="411" y="72"/>
                  </a:cubicBezTo>
                  <a:cubicBezTo>
                    <a:pt x="440" y="72"/>
                    <a:pt x="449" y="64"/>
                    <a:pt x="449" y="37"/>
                  </a:cubicBezTo>
                  <a:cubicBezTo>
                    <a:pt x="449" y="36"/>
                    <a:pt x="449" y="33"/>
                    <a:pt x="449" y="31"/>
                  </a:cubicBezTo>
                  <a:cubicBezTo>
                    <a:pt x="449" y="29"/>
                    <a:pt x="449" y="27"/>
                    <a:pt x="449" y="26"/>
                  </a:cubicBezTo>
                  <a:cubicBezTo>
                    <a:pt x="455" y="25"/>
                    <a:pt x="460" y="20"/>
                    <a:pt x="460" y="13"/>
                  </a:cubicBezTo>
                  <a:close/>
                  <a:moveTo>
                    <a:pt x="447" y="23"/>
                  </a:moveTo>
                  <a:cubicBezTo>
                    <a:pt x="442" y="23"/>
                    <a:pt x="437" y="18"/>
                    <a:pt x="437" y="13"/>
                  </a:cubicBezTo>
                  <a:cubicBezTo>
                    <a:pt x="437" y="8"/>
                    <a:pt x="442" y="3"/>
                    <a:pt x="447" y="3"/>
                  </a:cubicBezTo>
                  <a:cubicBezTo>
                    <a:pt x="453" y="3"/>
                    <a:pt x="457" y="8"/>
                    <a:pt x="457" y="13"/>
                  </a:cubicBezTo>
                  <a:cubicBezTo>
                    <a:pt x="457" y="18"/>
                    <a:pt x="453" y="23"/>
                    <a:pt x="447" y="23"/>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89" name="Oval 388"/>
            <p:cNvSpPr/>
            <p:nvPr/>
          </p:nvSpPr>
          <p:spPr>
            <a:xfrm>
              <a:off x="8958698" y="6048192"/>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grpSp>
        <p:nvGrpSpPr>
          <p:cNvPr id="390" name="Group 389"/>
          <p:cNvGrpSpPr/>
          <p:nvPr/>
        </p:nvGrpSpPr>
        <p:grpSpPr>
          <a:xfrm rot="10800000">
            <a:off x="5059446" y="441993"/>
            <a:ext cx="1762506" cy="356616"/>
            <a:chOff x="287867" y="6022431"/>
            <a:chExt cx="2350008" cy="475488"/>
          </a:xfrm>
          <a:solidFill>
            <a:schemeClr val="bg1">
              <a:lumMod val="95000"/>
            </a:schemeClr>
          </a:solidFill>
        </p:grpSpPr>
        <p:sp>
          <p:nvSpPr>
            <p:cNvPr id="391" name="Freeform 390"/>
            <p:cNvSpPr>
              <a:spLocks noEditPoints="1"/>
            </p:cNvSpPr>
            <p:nvPr/>
          </p:nvSpPr>
          <p:spPr bwMode="auto">
            <a:xfrm flipH="1" flipV="1">
              <a:off x="287867" y="6022431"/>
              <a:ext cx="2350008" cy="475488"/>
            </a:xfrm>
            <a:custGeom>
              <a:avLst/>
              <a:gdLst>
                <a:gd name="T0" fmla="*/ 344 w 356"/>
                <a:gd name="T1" fmla="*/ 46 h 72"/>
                <a:gd name="T2" fmla="*/ 344 w 356"/>
                <a:gd name="T3" fmla="*/ 41 h 72"/>
                <a:gd name="T4" fmla="*/ 344 w 356"/>
                <a:gd name="T5" fmla="*/ 35 h 72"/>
                <a:gd name="T6" fmla="*/ 306 w 356"/>
                <a:gd name="T7" fmla="*/ 0 h 72"/>
                <a:gd name="T8" fmla="*/ 2 w 356"/>
                <a:gd name="T9" fmla="*/ 0 h 72"/>
                <a:gd name="T10" fmla="*/ 0 w 356"/>
                <a:gd name="T11" fmla="*/ 2 h 72"/>
                <a:gd name="T12" fmla="*/ 2 w 356"/>
                <a:gd name="T13" fmla="*/ 4 h 72"/>
                <a:gd name="T14" fmla="*/ 306 w 356"/>
                <a:gd name="T15" fmla="*/ 4 h 72"/>
                <a:gd name="T16" fmla="*/ 341 w 356"/>
                <a:gd name="T17" fmla="*/ 35 h 72"/>
                <a:gd name="T18" fmla="*/ 341 w 356"/>
                <a:gd name="T19" fmla="*/ 41 h 72"/>
                <a:gd name="T20" fmla="*/ 341 w 356"/>
                <a:gd name="T21" fmla="*/ 46 h 72"/>
                <a:gd name="T22" fmla="*/ 330 w 356"/>
                <a:gd name="T23" fmla="*/ 59 h 72"/>
                <a:gd name="T24" fmla="*/ 343 w 356"/>
                <a:gd name="T25" fmla="*/ 72 h 72"/>
                <a:gd name="T26" fmla="*/ 356 w 356"/>
                <a:gd name="T27" fmla="*/ 59 h 72"/>
                <a:gd name="T28" fmla="*/ 344 w 356"/>
                <a:gd name="T29" fmla="*/ 46 h 72"/>
                <a:gd name="T30" fmla="*/ 343 w 356"/>
                <a:gd name="T31" fmla="*/ 68 h 72"/>
                <a:gd name="T32" fmla="*/ 333 w 356"/>
                <a:gd name="T33" fmla="*/ 59 h 72"/>
                <a:gd name="T34" fmla="*/ 343 w 356"/>
                <a:gd name="T35" fmla="*/ 49 h 72"/>
                <a:gd name="T36" fmla="*/ 352 w 356"/>
                <a:gd name="T37" fmla="*/ 59 h 72"/>
                <a:gd name="T38" fmla="*/ 343 w 356"/>
                <a:gd name="T3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6" h="72">
                  <a:moveTo>
                    <a:pt x="344" y="46"/>
                  </a:moveTo>
                  <a:cubicBezTo>
                    <a:pt x="344" y="44"/>
                    <a:pt x="344" y="43"/>
                    <a:pt x="344" y="41"/>
                  </a:cubicBezTo>
                  <a:cubicBezTo>
                    <a:pt x="344" y="39"/>
                    <a:pt x="344" y="36"/>
                    <a:pt x="344" y="35"/>
                  </a:cubicBezTo>
                  <a:cubicBezTo>
                    <a:pt x="344" y="9"/>
                    <a:pt x="336" y="0"/>
                    <a:pt x="306" y="0"/>
                  </a:cubicBezTo>
                  <a:cubicBezTo>
                    <a:pt x="2" y="0"/>
                    <a:pt x="2" y="0"/>
                    <a:pt x="2" y="0"/>
                  </a:cubicBezTo>
                  <a:cubicBezTo>
                    <a:pt x="1" y="0"/>
                    <a:pt x="0" y="1"/>
                    <a:pt x="0" y="2"/>
                  </a:cubicBezTo>
                  <a:cubicBezTo>
                    <a:pt x="0" y="3"/>
                    <a:pt x="1" y="4"/>
                    <a:pt x="2" y="4"/>
                  </a:cubicBezTo>
                  <a:cubicBezTo>
                    <a:pt x="306" y="4"/>
                    <a:pt x="306" y="4"/>
                    <a:pt x="306" y="4"/>
                  </a:cubicBezTo>
                  <a:cubicBezTo>
                    <a:pt x="334" y="4"/>
                    <a:pt x="341" y="10"/>
                    <a:pt x="341" y="35"/>
                  </a:cubicBezTo>
                  <a:cubicBezTo>
                    <a:pt x="341" y="36"/>
                    <a:pt x="341" y="39"/>
                    <a:pt x="341" y="41"/>
                  </a:cubicBezTo>
                  <a:cubicBezTo>
                    <a:pt x="341" y="43"/>
                    <a:pt x="341" y="44"/>
                    <a:pt x="341" y="46"/>
                  </a:cubicBezTo>
                  <a:cubicBezTo>
                    <a:pt x="335" y="46"/>
                    <a:pt x="330" y="52"/>
                    <a:pt x="330" y="59"/>
                  </a:cubicBezTo>
                  <a:cubicBezTo>
                    <a:pt x="330" y="66"/>
                    <a:pt x="335" y="72"/>
                    <a:pt x="343" y="72"/>
                  </a:cubicBezTo>
                  <a:cubicBezTo>
                    <a:pt x="350" y="72"/>
                    <a:pt x="356" y="66"/>
                    <a:pt x="356" y="59"/>
                  </a:cubicBezTo>
                  <a:cubicBezTo>
                    <a:pt x="356" y="52"/>
                    <a:pt x="351" y="46"/>
                    <a:pt x="344" y="46"/>
                  </a:cubicBezTo>
                  <a:close/>
                  <a:moveTo>
                    <a:pt x="343" y="68"/>
                  </a:moveTo>
                  <a:cubicBezTo>
                    <a:pt x="337" y="68"/>
                    <a:pt x="333" y="64"/>
                    <a:pt x="333" y="59"/>
                  </a:cubicBezTo>
                  <a:cubicBezTo>
                    <a:pt x="333" y="53"/>
                    <a:pt x="337" y="49"/>
                    <a:pt x="343" y="49"/>
                  </a:cubicBezTo>
                  <a:cubicBezTo>
                    <a:pt x="348" y="49"/>
                    <a:pt x="352" y="53"/>
                    <a:pt x="352" y="59"/>
                  </a:cubicBezTo>
                  <a:cubicBezTo>
                    <a:pt x="352" y="64"/>
                    <a:pt x="348" y="68"/>
                    <a:pt x="343" y="68"/>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Roboto"/>
                <a:ea typeface="+mn-ea"/>
                <a:cs typeface="+mn-cs"/>
              </a:endParaRPr>
            </a:p>
          </p:txBody>
        </p:sp>
        <p:sp>
          <p:nvSpPr>
            <p:cNvPr id="392" name="Oval 391"/>
            <p:cNvSpPr/>
            <p:nvPr/>
          </p:nvSpPr>
          <p:spPr>
            <a:xfrm>
              <a:off x="343439" y="6080181"/>
              <a:ext cx="65216" cy="65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a:ea typeface="+mn-ea"/>
                <a:cs typeface="+mn-cs"/>
              </a:endParaRPr>
            </a:p>
          </p:txBody>
        </p:sp>
      </p:grpSp>
      <p:pic>
        <p:nvPicPr>
          <p:cNvPr id="393" name="Picture 392" descr="A picture containing bird, outdoor, flock, standing&#10;&#10;Description generated with high confidence">
            <a:extLst>
              <a:ext uri="{FF2B5EF4-FFF2-40B4-BE49-F238E27FC236}">
                <a16:creationId xmlns:a16="http://schemas.microsoft.com/office/drawing/2014/main" id="{5A43818E-93DF-431D-9FE0-DA814F6548F5}"/>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6224642" y="2362493"/>
            <a:ext cx="2951471" cy="1967647"/>
          </a:xfrm>
          <a:prstGeom prst="rect">
            <a:avLst/>
          </a:prstGeom>
          <a:ln>
            <a:noFill/>
          </a:ln>
          <a:effectLst>
            <a:softEdge rad="112500"/>
          </a:effectLst>
        </p:spPr>
      </p:pic>
      <p:sp>
        <p:nvSpPr>
          <p:cNvPr id="394" name="Rectangle 393">
            <a:extLst>
              <a:ext uri="{FF2B5EF4-FFF2-40B4-BE49-F238E27FC236}">
                <a16:creationId xmlns:a16="http://schemas.microsoft.com/office/drawing/2014/main" id="{C501EFB3-B8A9-4478-BD0F-88BF5E34C170}"/>
              </a:ext>
            </a:extLst>
          </p:cNvPr>
          <p:cNvSpPr/>
          <p:nvPr/>
        </p:nvSpPr>
        <p:spPr>
          <a:xfrm>
            <a:off x="117522" y="4510715"/>
            <a:ext cx="8901366" cy="1015663"/>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Expert Perspectives on Treating and Managing Patients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at  High Risk for Fracture</a:t>
            </a:r>
            <a:endParaRPr kumimoji="0" lang="en-CA" sz="3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Tree>
    <p:extLst>
      <p:ext uri="{BB962C8B-B14F-4D97-AF65-F5344CB8AC3E}">
        <p14:creationId xmlns:p14="http://schemas.microsoft.com/office/powerpoint/2010/main" val="1869580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buClr>
                <a:srgbClr val="00ADF1"/>
              </a:buClr>
            </a:pPr>
            <a:r>
              <a:rPr lang="en-CA" sz="1000" dirty="0">
                <a:solidFill>
                  <a:srgbClr val="000000"/>
                </a:solidFill>
                <a:latin typeface="Arial Narrow" panose="020B0606020202030204" pitchFamily="34" charset="0"/>
              </a:rPr>
              <a:t>Physician Paper. ASBMR 2016. Call to Action to Address the Crisis in the Treatment of Osteoporosis. </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247086"/>
            <a:ext cx="8365331" cy="553998"/>
          </a:xfrm>
        </p:spPr>
        <p:txBody>
          <a:bodyPr/>
          <a:lstStyle/>
          <a:p>
            <a:pPr algn="ctr"/>
            <a:r>
              <a:rPr lang="en-CA" sz="4000" dirty="0">
                <a:solidFill>
                  <a:srgbClr val="725F73"/>
                </a:solidFill>
                <a:latin typeface="Arial Narrow" panose="020B0606020202030204" pitchFamily="34" charset="0"/>
              </a:rPr>
              <a:t>A Global Call to Action </a:t>
            </a:r>
            <a:endParaRPr lang="en-US" sz="1800" dirty="0">
              <a:solidFill>
                <a:srgbClr val="725F73"/>
              </a:solidFill>
              <a:latin typeface="Arial Narrow" panose="020B0606020202030204" pitchFamily="34" charset="0"/>
            </a:endParaRPr>
          </a:p>
        </p:txBody>
      </p:sp>
      <p:sp>
        <p:nvSpPr>
          <p:cNvPr id="6" name="Content Placeholder 4">
            <a:extLst>
              <a:ext uri="{FF2B5EF4-FFF2-40B4-BE49-F238E27FC236}">
                <a16:creationId xmlns:a16="http://schemas.microsoft.com/office/drawing/2014/main" id="{05750439-60A9-4DA9-B12D-FC0581250F78}"/>
              </a:ext>
            </a:extLst>
          </p:cNvPr>
          <p:cNvSpPr txBox="1">
            <a:spLocks/>
          </p:cNvSpPr>
          <p:nvPr/>
        </p:nvSpPr>
        <p:spPr>
          <a:xfrm>
            <a:off x="304801" y="1237615"/>
            <a:ext cx="8333846" cy="3626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342900" defTabSz="685800">
              <a:lnSpc>
                <a:spcPct val="100000"/>
              </a:lnSpc>
              <a:spcBef>
                <a:spcPts val="0"/>
              </a:spcBef>
              <a:buClr>
                <a:srgbClr val="725F73"/>
              </a:buClr>
              <a:buFont typeface="Wingdings" panose="05000000000000000000" pitchFamily="2" charset="2"/>
              <a:buChar char="§"/>
            </a:pPr>
            <a:r>
              <a:rPr lang="en-CA" sz="3200" b="1" dirty="0">
                <a:solidFill>
                  <a:srgbClr val="725F73"/>
                </a:solidFill>
                <a:latin typeface="Arial Narrow" panose="020B0606020202030204" pitchFamily="34" charset="0"/>
              </a:rPr>
              <a:t>To address the crisis the organizations have identified the following calls to action: </a:t>
            </a:r>
          </a:p>
          <a:p>
            <a:pPr marL="857250" lvl="1" indent="-342900" defTabSz="685800">
              <a:lnSpc>
                <a:spcPct val="100000"/>
              </a:lnSpc>
              <a:spcBef>
                <a:spcPts val="0"/>
              </a:spcBef>
              <a:buClr>
                <a:srgbClr val="725F73"/>
              </a:buClr>
              <a:buFont typeface="Arial Narrow" panose="020B0606020202030204" pitchFamily="34" charset="0"/>
              <a:buChar char="→"/>
            </a:pPr>
            <a:r>
              <a:rPr lang="en-CA" sz="2800" b="1" dirty="0">
                <a:solidFill>
                  <a:prstClr val="black">
                    <a:lumMod val="75000"/>
                    <a:lumOff val="25000"/>
                  </a:prstClr>
                </a:solidFill>
                <a:latin typeface="Arial Narrow" panose="020B0606020202030204" pitchFamily="34" charset="0"/>
              </a:rPr>
              <a:t>Providing health education for HCPs focused on diagnosing and treating patients at high risk for fracture </a:t>
            </a:r>
          </a:p>
          <a:p>
            <a:pPr marL="857250" lvl="1" indent="-342900" defTabSz="685800">
              <a:lnSpc>
                <a:spcPct val="100000"/>
              </a:lnSpc>
              <a:spcBef>
                <a:spcPts val="0"/>
              </a:spcBef>
              <a:buClr>
                <a:srgbClr val="725F73"/>
              </a:buClr>
              <a:buFont typeface="Arial Narrow" panose="020B0606020202030204" pitchFamily="34" charset="0"/>
              <a:buChar char="→"/>
            </a:pPr>
            <a:r>
              <a:rPr lang="en-CA" sz="2800" dirty="0">
                <a:solidFill>
                  <a:prstClr val="black">
                    <a:lumMod val="75000"/>
                    <a:lumOff val="25000"/>
                  </a:prstClr>
                </a:solidFill>
                <a:latin typeface="Arial Narrow" panose="020B0606020202030204" pitchFamily="34" charset="0"/>
              </a:rPr>
              <a:t>Engaging </a:t>
            </a:r>
            <a:r>
              <a:rPr lang="en-CA" sz="2800" b="1" dirty="0">
                <a:solidFill>
                  <a:prstClr val="black">
                    <a:lumMod val="75000"/>
                    <a:lumOff val="25000"/>
                  </a:prstClr>
                </a:solidFill>
                <a:latin typeface="Arial Narrow" panose="020B0606020202030204" pitchFamily="34" charset="0"/>
              </a:rPr>
              <a:t>health organizations </a:t>
            </a:r>
            <a:r>
              <a:rPr lang="en-CA" sz="2800" dirty="0">
                <a:solidFill>
                  <a:prstClr val="black">
                    <a:lumMod val="75000"/>
                    <a:lumOff val="25000"/>
                  </a:prstClr>
                </a:solidFill>
                <a:latin typeface="Arial Narrow" panose="020B0606020202030204" pitchFamily="34" charset="0"/>
              </a:rPr>
              <a:t>to increase support for high risk patients</a:t>
            </a:r>
          </a:p>
          <a:p>
            <a:pPr marL="857250" lvl="1" indent="-342900" defTabSz="685800">
              <a:lnSpc>
                <a:spcPct val="100000"/>
              </a:lnSpc>
              <a:spcBef>
                <a:spcPts val="0"/>
              </a:spcBef>
              <a:buClr>
                <a:srgbClr val="725F73"/>
              </a:buClr>
              <a:buFont typeface="Arial Narrow" panose="020B0606020202030204" pitchFamily="34" charset="0"/>
              <a:buChar char="→"/>
            </a:pPr>
            <a:r>
              <a:rPr lang="en-CA" sz="2800" dirty="0">
                <a:solidFill>
                  <a:prstClr val="black">
                    <a:lumMod val="75000"/>
                    <a:lumOff val="25000"/>
                  </a:prstClr>
                </a:solidFill>
                <a:latin typeface="Arial Narrow" panose="020B0606020202030204" pitchFamily="34" charset="0"/>
              </a:rPr>
              <a:t>Educating </a:t>
            </a:r>
            <a:r>
              <a:rPr lang="en-CA" sz="2800" b="1" dirty="0">
                <a:solidFill>
                  <a:prstClr val="black">
                    <a:lumMod val="75000"/>
                    <a:lumOff val="25000"/>
                  </a:prstClr>
                </a:solidFill>
                <a:latin typeface="Arial Narrow" panose="020B0606020202030204" pitchFamily="34" charset="0"/>
              </a:rPr>
              <a:t>insurers</a:t>
            </a:r>
            <a:r>
              <a:rPr lang="en-CA" sz="2800" dirty="0">
                <a:solidFill>
                  <a:prstClr val="black">
                    <a:lumMod val="75000"/>
                    <a:lumOff val="25000"/>
                  </a:prstClr>
                </a:solidFill>
                <a:latin typeface="Arial Narrow" panose="020B0606020202030204" pitchFamily="34" charset="0"/>
              </a:rPr>
              <a:t> effective services to improve diagnosis and treatment of high risk patients</a:t>
            </a:r>
          </a:p>
          <a:p>
            <a:pPr marL="857250" lvl="1" indent="-342900" defTabSz="685800">
              <a:lnSpc>
                <a:spcPct val="100000"/>
              </a:lnSpc>
              <a:spcBef>
                <a:spcPts val="0"/>
              </a:spcBef>
              <a:buClr>
                <a:srgbClr val="725F73"/>
              </a:buClr>
              <a:buFont typeface="Arial Narrow" panose="020B0606020202030204" pitchFamily="34" charset="0"/>
              <a:buChar char="→"/>
            </a:pPr>
            <a:r>
              <a:rPr lang="en-CA" sz="2800" dirty="0">
                <a:solidFill>
                  <a:prstClr val="black">
                    <a:lumMod val="75000"/>
                    <a:lumOff val="25000"/>
                  </a:prstClr>
                </a:solidFill>
                <a:latin typeface="Arial Narrow" panose="020B0606020202030204" pitchFamily="34" charset="0"/>
              </a:rPr>
              <a:t>Identifying strategies for </a:t>
            </a:r>
            <a:r>
              <a:rPr lang="en-CA" sz="2800" b="1" dirty="0">
                <a:solidFill>
                  <a:prstClr val="black">
                    <a:lumMod val="75000"/>
                    <a:lumOff val="25000"/>
                  </a:prstClr>
                </a:solidFill>
                <a:latin typeface="Arial Narrow" panose="020B0606020202030204" pitchFamily="34" charset="0"/>
              </a:rPr>
              <a:t>health systems </a:t>
            </a:r>
            <a:r>
              <a:rPr lang="en-CA" sz="2800" dirty="0">
                <a:solidFill>
                  <a:prstClr val="black">
                    <a:lumMod val="75000"/>
                    <a:lumOff val="25000"/>
                  </a:prstClr>
                </a:solidFill>
                <a:latin typeface="Arial Narrow" panose="020B0606020202030204" pitchFamily="34" charset="0"/>
              </a:rPr>
              <a:t>to adapt and use quality measures to screen and treat high risk individuals </a:t>
            </a:r>
          </a:p>
        </p:txBody>
      </p:sp>
    </p:spTree>
    <p:extLst>
      <p:ext uri="{BB962C8B-B14F-4D97-AF65-F5344CB8AC3E}">
        <p14:creationId xmlns:p14="http://schemas.microsoft.com/office/powerpoint/2010/main" val="130389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 name="Oval 145">
            <a:extLst>
              <a:ext uri="{FF2B5EF4-FFF2-40B4-BE49-F238E27FC236}">
                <a16:creationId xmlns:a16="http://schemas.microsoft.com/office/drawing/2014/main" id="{4BB4A716-EE14-4DC3-9709-7C797279DC1B}"/>
              </a:ext>
            </a:extLst>
          </p:cNvPr>
          <p:cNvSpPr>
            <a:spLocks/>
          </p:cNvSpPr>
          <p:nvPr/>
        </p:nvSpPr>
        <p:spPr>
          <a:xfrm>
            <a:off x="1467137" y="2833686"/>
            <a:ext cx="6380530" cy="2976564"/>
          </a:xfrm>
          <a:prstGeom prst="ellipse">
            <a:avLst/>
          </a:prstGeom>
          <a:solidFill>
            <a:schemeClr val="bg1">
              <a:lumMod val="75000"/>
            </a:schemeClr>
          </a:solidFill>
          <a:ln>
            <a:noFill/>
          </a:ln>
          <a:scene3d>
            <a:camera prst="perspectiveRelaxedModerately" fov="7200000">
              <a:rot lat="17090630" lon="0" rev="0"/>
            </a:camera>
            <a:lightRig rig="twoPt" dir="t"/>
          </a:scene3d>
          <a:sp3d extrusionH="762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hlinkClick r:id="rId3" action="ppaction://hlinksldjump"/>
            <a:extLst>
              <a:ext uri="{FF2B5EF4-FFF2-40B4-BE49-F238E27FC236}">
                <a16:creationId xmlns:a16="http://schemas.microsoft.com/office/drawing/2014/main" id="{FA2C9385-F032-425E-A63D-3A6953BDEA7E}"/>
              </a:ext>
            </a:extLst>
          </p:cNvPr>
          <p:cNvSpPr/>
          <p:nvPr/>
        </p:nvSpPr>
        <p:spPr>
          <a:xfrm>
            <a:off x="1336984" y="2565738"/>
            <a:ext cx="1806553" cy="574614"/>
          </a:xfrm>
          <a:prstGeom prst="rect">
            <a:avLst/>
          </a:prstGeom>
          <a:solidFill>
            <a:srgbClr val="947F9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bg1"/>
              </a:solidFill>
            </a:endParaRPr>
          </a:p>
        </p:txBody>
      </p:sp>
      <p:cxnSp>
        <p:nvCxnSpPr>
          <p:cNvPr id="166" name="Straight Connector 165">
            <a:extLst>
              <a:ext uri="{FF2B5EF4-FFF2-40B4-BE49-F238E27FC236}">
                <a16:creationId xmlns:a16="http://schemas.microsoft.com/office/drawing/2014/main" id="{B2231020-4FD1-45B7-91BD-59E601BB88E9}"/>
              </a:ext>
            </a:extLst>
          </p:cNvPr>
          <p:cNvCxnSpPr/>
          <p:nvPr/>
        </p:nvCxnSpPr>
        <p:spPr>
          <a:xfrm rot="16200000" flipH="1">
            <a:off x="2237659" y="2206904"/>
            <a:ext cx="0" cy="1806553"/>
          </a:xfrm>
          <a:prstGeom prst="line">
            <a:avLst/>
          </a:prstGeom>
          <a:solidFill>
            <a:srgbClr val="A3E7FF"/>
          </a:solidFill>
          <a:ln w="19050">
            <a:solidFill>
              <a:schemeClr val="bg1">
                <a:alpha val="90588"/>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67" name="Rectangle 166">
            <a:hlinkClick r:id="rId3" action="ppaction://hlinksldjump"/>
            <a:extLst>
              <a:ext uri="{FF2B5EF4-FFF2-40B4-BE49-F238E27FC236}">
                <a16:creationId xmlns:a16="http://schemas.microsoft.com/office/drawing/2014/main" id="{6BD6EE2A-13DE-46DB-96AA-0C4C94329672}"/>
              </a:ext>
            </a:extLst>
          </p:cNvPr>
          <p:cNvSpPr/>
          <p:nvPr/>
        </p:nvSpPr>
        <p:spPr>
          <a:xfrm>
            <a:off x="1336079" y="3164484"/>
            <a:ext cx="1798228" cy="1262991"/>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40" tIns="91440" rIns="91440" bIns="91440" rtlCol="0" anchor="t"/>
          <a:lstStyle/>
          <a:p>
            <a:endParaRPr lang="en-GB" sz="1600" kern="0">
              <a:solidFill>
                <a:sysClr val="windowText" lastClr="000000">
                  <a:lumMod val="85000"/>
                  <a:lumOff val="15000"/>
                </a:sysClr>
              </a:solidFill>
              <a:latin typeface="Calibri"/>
            </a:endParaRPr>
          </a:p>
        </p:txBody>
      </p:sp>
      <p:sp>
        <p:nvSpPr>
          <p:cNvPr id="168" name="Rounded Rectangle 10">
            <a:extLst>
              <a:ext uri="{FF2B5EF4-FFF2-40B4-BE49-F238E27FC236}">
                <a16:creationId xmlns:a16="http://schemas.microsoft.com/office/drawing/2014/main" id="{B0DEF08C-A7E6-4379-87C9-6D7CEC831E95}"/>
              </a:ext>
            </a:extLst>
          </p:cNvPr>
          <p:cNvSpPr/>
          <p:nvPr/>
        </p:nvSpPr>
        <p:spPr>
          <a:xfrm>
            <a:off x="1362808" y="2597343"/>
            <a:ext cx="1718053" cy="482672"/>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bg1"/>
              </a:solidFill>
            </a:endParaRPr>
          </a:p>
        </p:txBody>
      </p:sp>
      <p:sp>
        <p:nvSpPr>
          <p:cNvPr id="159" name="Rectangle 158">
            <a:hlinkClick r:id="rId4" action="ppaction://hlinksldjump"/>
            <a:extLst>
              <a:ext uri="{FF2B5EF4-FFF2-40B4-BE49-F238E27FC236}">
                <a16:creationId xmlns:a16="http://schemas.microsoft.com/office/drawing/2014/main" id="{F33853CD-400B-4BAA-8C7F-4D210024C74A}"/>
              </a:ext>
            </a:extLst>
          </p:cNvPr>
          <p:cNvSpPr/>
          <p:nvPr/>
        </p:nvSpPr>
        <p:spPr>
          <a:xfrm>
            <a:off x="3762804" y="3094262"/>
            <a:ext cx="1798229" cy="1524383"/>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40" tIns="91440" rIns="91440" bIns="91440" rtlCol="0" anchor="t"/>
          <a:lstStyle/>
          <a:p>
            <a:endParaRPr lang="en-GB" sz="1600" kern="0">
              <a:solidFill>
                <a:sysClr val="windowText" lastClr="000000">
                  <a:lumMod val="85000"/>
                  <a:lumOff val="15000"/>
                </a:sysClr>
              </a:solidFill>
              <a:latin typeface="Calibri"/>
            </a:endParaRPr>
          </a:p>
        </p:txBody>
      </p:sp>
      <p:sp>
        <p:nvSpPr>
          <p:cNvPr id="160" name="Rectangle 159">
            <a:hlinkClick r:id="rId4" action="ppaction://hlinksldjump"/>
            <a:extLst>
              <a:ext uri="{FF2B5EF4-FFF2-40B4-BE49-F238E27FC236}">
                <a16:creationId xmlns:a16="http://schemas.microsoft.com/office/drawing/2014/main" id="{A00CDB5C-8E69-4944-8C95-7B65EA7B0150}"/>
              </a:ext>
            </a:extLst>
          </p:cNvPr>
          <p:cNvSpPr/>
          <p:nvPr/>
        </p:nvSpPr>
        <p:spPr>
          <a:xfrm>
            <a:off x="3762804" y="2495516"/>
            <a:ext cx="1808965" cy="574614"/>
          </a:xfrm>
          <a:prstGeom prst="rect">
            <a:avLst/>
          </a:prstGeom>
          <a:solidFill>
            <a:srgbClr val="55485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2" name="Straight Connector 161">
            <a:extLst>
              <a:ext uri="{FF2B5EF4-FFF2-40B4-BE49-F238E27FC236}">
                <a16:creationId xmlns:a16="http://schemas.microsoft.com/office/drawing/2014/main" id="{9AE3BB7D-6DF4-4A00-A2C9-4D41B277FC9B}"/>
              </a:ext>
            </a:extLst>
          </p:cNvPr>
          <p:cNvCxnSpPr/>
          <p:nvPr/>
        </p:nvCxnSpPr>
        <p:spPr>
          <a:xfrm rot="16200000" flipH="1">
            <a:off x="4666081" y="2136680"/>
            <a:ext cx="0" cy="1806554"/>
          </a:xfrm>
          <a:prstGeom prst="line">
            <a:avLst/>
          </a:prstGeom>
          <a:solidFill>
            <a:srgbClr val="A3E7FF"/>
          </a:solidFill>
          <a:ln w="19050">
            <a:solidFill>
              <a:schemeClr val="bg1">
                <a:alpha val="90588"/>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53" name="Rectangle 152">
            <a:hlinkClick r:id="rId5" action="ppaction://hlinksldjump"/>
            <a:extLst>
              <a:ext uri="{FF2B5EF4-FFF2-40B4-BE49-F238E27FC236}">
                <a16:creationId xmlns:a16="http://schemas.microsoft.com/office/drawing/2014/main" id="{4D6ED2D1-80F6-40C6-9AB1-0955188B5DB6}"/>
              </a:ext>
            </a:extLst>
          </p:cNvPr>
          <p:cNvSpPr/>
          <p:nvPr/>
        </p:nvSpPr>
        <p:spPr>
          <a:xfrm>
            <a:off x="6148609" y="2620699"/>
            <a:ext cx="1806553" cy="574614"/>
          </a:xfrm>
          <a:prstGeom prst="rect">
            <a:avLst/>
          </a:prstGeom>
          <a:solidFill>
            <a:srgbClr val="A098D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a:solidFill>
                <a:schemeClr val="bg1"/>
              </a:solidFill>
            </a:endParaRPr>
          </a:p>
        </p:txBody>
      </p:sp>
      <p:cxnSp>
        <p:nvCxnSpPr>
          <p:cNvPr id="154" name="Straight Connector 153">
            <a:extLst>
              <a:ext uri="{FF2B5EF4-FFF2-40B4-BE49-F238E27FC236}">
                <a16:creationId xmlns:a16="http://schemas.microsoft.com/office/drawing/2014/main" id="{68F8B0FD-BA7E-4825-81A9-06ECD6B8026E}"/>
              </a:ext>
            </a:extLst>
          </p:cNvPr>
          <p:cNvCxnSpPr/>
          <p:nvPr/>
        </p:nvCxnSpPr>
        <p:spPr>
          <a:xfrm rot="16200000" flipH="1">
            <a:off x="7049284" y="2261865"/>
            <a:ext cx="0" cy="1806553"/>
          </a:xfrm>
          <a:prstGeom prst="line">
            <a:avLst/>
          </a:prstGeom>
          <a:solidFill>
            <a:srgbClr val="A3E7FF"/>
          </a:solidFill>
          <a:ln w="19050">
            <a:solidFill>
              <a:schemeClr val="bg1">
                <a:alpha val="90588"/>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55" name="Rectangle 154">
            <a:hlinkClick r:id="rId5" action="ppaction://hlinksldjump"/>
            <a:extLst>
              <a:ext uri="{FF2B5EF4-FFF2-40B4-BE49-F238E27FC236}">
                <a16:creationId xmlns:a16="http://schemas.microsoft.com/office/drawing/2014/main" id="{FF45DDE9-1B52-4A2D-BA8D-3F67D2C0B26C}"/>
              </a:ext>
            </a:extLst>
          </p:cNvPr>
          <p:cNvSpPr/>
          <p:nvPr/>
        </p:nvSpPr>
        <p:spPr>
          <a:xfrm>
            <a:off x="6147704" y="3219445"/>
            <a:ext cx="1798228" cy="1262991"/>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40" tIns="91440" rIns="91440" bIns="91440" rtlCol="0" anchor="t"/>
          <a:lstStyle/>
          <a:p>
            <a:endParaRPr lang="en-GB" sz="1600" kern="0">
              <a:solidFill>
                <a:sysClr val="windowText" lastClr="000000">
                  <a:lumMod val="85000"/>
                  <a:lumOff val="15000"/>
                </a:sysClr>
              </a:solidFill>
              <a:latin typeface="Calibri"/>
            </a:endParaRPr>
          </a:p>
        </p:txBody>
      </p:sp>
      <p:sp>
        <p:nvSpPr>
          <p:cNvPr id="156" name="Rounded Rectangle 31">
            <a:extLst>
              <a:ext uri="{FF2B5EF4-FFF2-40B4-BE49-F238E27FC236}">
                <a16:creationId xmlns:a16="http://schemas.microsoft.com/office/drawing/2014/main" id="{323732A3-A927-4299-AB15-16C75E18D2FC}"/>
              </a:ext>
            </a:extLst>
          </p:cNvPr>
          <p:cNvSpPr/>
          <p:nvPr/>
        </p:nvSpPr>
        <p:spPr>
          <a:xfrm>
            <a:off x="6174433" y="2652304"/>
            <a:ext cx="1718053" cy="482672"/>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bg1"/>
              </a:solidFill>
            </a:endParaRPr>
          </a:p>
        </p:txBody>
      </p:sp>
      <p:sp>
        <p:nvSpPr>
          <p:cNvPr id="152" name="Oval 151">
            <a:extLst>
              <a:ext uri="{FF2B5EF4-FFF2-40B4-BE49-F238E27FC236}">
                <a16:creationId xmlns:a16="http://schemas.microsoft.com/office/drawing/2014/main" id="{768AC306-37CE-43F9-B4C5-855942EADBE3}"/>
              </a:ext>
            </a:extLst>
          </p:cNvPr>
          <p:cNvSpPr/>
          <p:nvPr/>
        </p:nvSpPr>
        <p:spPr>
          <a:xfrm>
            <a:off x="-56863" y="4895850"/>
            <a:ext cx="9115802" cy="907937"/>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Medications That May Cause Or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Accelerate Bone Loss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 name="Rectangle 1">
            <a:extLst>
              <a:ext uri="{FF2B5EF4-FFF2-40B4-BE49-F238E27FC236}">
                <a16:creationId xmlns:a16="http://schemas.microsoft.com/office/drawing/2014/main" id="{6ACDA84A-1572-442A-8F43-46E1B537354F}"/>
              </a:ext>
            </a:extLst>
          </p:cNvPr>
          <p:cNvSpPr/>
          <p:nvPr/>
        </p:nvSpPr>
        <p:spPr>
          <a:xfrm>
            <a:off x="1383761" y="3487121"/>
            <a:ext cx="1627369" cy="369332"/>
          </a:xfrm>
          <a:prstGeom prst="rect">
            <a:avLst/>
          </a:prstGeom>
        </p:spPr>
        <p:txBody>
          <a:bodyPr wrap="none">
            <a:spAutoFit/>
          </a:bodyPr>
          <a:lstStyle/>
          <a:p>
            <a:pPr algn="ctr" fontAlgn="t">
              <a:spcBef>
                <a:spcPts val="400"/>
              </a:spcBef>
              <a:spcAft>
                <a:spcPts val="400"/>
              </a:spcAft>
              <a:buClr>
                <a:schemeClr val="accent1"/>
              </a:buClr>
            </a:pPr>
            <a:r>
              <a:rPr lang="en-CA" b="1" dirty="0">
                <a:solidFill>
                  <a:schemeClr val="tx1">
                    <a:lumMod val="75000"/>
                    <a:lumOff val="25000"/>
                  </a:schemeClr>
                </a:solidFill>
                <a:latin typeface="Arial Narrow" panose="020B0606020202030204" pitchFamily="34" charset="0"/>
              </a:rPr>
              <a:t>Glucocorticoids</a:t>
            </a:r>
          </a:p>
        </p:txBody>
      </p:sp>
      <p:sp>
        <p:nvSpPr>
          <p:cNvPr id="5" name="Rectangle 4">
            <a:extLst>
              <a:ext uri="{FF2B5EF4-FFF2-40B4-BE49-F238E27FC236}">
                <a16:creationId xmlns:a16="http://schemas.microsoft.com/office/drawing/2014/main" id="{62B673BA-7E8D-4EBF-B94B-7D083DC00353}"/>
              </a:ext>
            </a:extLst>
          </p:cNvPr>
          <p:cNvSpPr/>
          <p:nvPr/>
        </p:nvSpPr>
        <p:spPr>
          <a:xfrm>
            <a:off x="3681357" y="3408300"/>
            <a:ext cx="1953900" cy="646331"/>
          </a:xfrm>
          <a:prstGeom prst="rect">
            <a:avLst/>
          </a:prstGeom>
        </p:spPr>
        <p:txBody>
          <a:bodyPr wrap="square">
            <a:spAutoFit/>
          </a:bodyPr>
          <a:lstStyle/>
          <a:p>
            <a:pPr algn="ctr" fontAlgn="t">
              <a:spcBef>
                <a:spcPts val="400"/>
              </a:spcBef>
              <a:spcAft>
                <a:spcPts val="400"/>
              </a:spcAft>
              <a:buClr>
                <a:schemeClr val="accent1"/>
              </a:buClr>
            </a:pPr>
            <a:r>
              <a:rPr lang="en-CA" b="1" dirty="0">
                <a:solidFill>
                  <a:schemeClr val="tx1">
                    <a:lumMod val="75000"/>
                    <a:lumOff val="25000"/>
                  </a:schemeClr>
                </a:solidFill>
                <a:latin typeface="Arial Narrow" panose="020B0606020202030204" pitchFamily="34" charset="0"/>
              </a:rPr>
              <a:t>Aromatase inhibitors</a:t>
            </a:r>
          </a:p>
        </p:txBody>
      </p:sp>
      <p:sp>
        <p:nvSpPr>
          <p:cNvPr id="6" name="Rectangle 5">
            <a:extLst>
              <a:ext uri="{FF2B5EF4-FFF2-40B4-BE49-F238E27FC236}">
                <a16:creationId xmlns:a16="http://schemas.microsoft.com/office/drawing/2014/main" id="{53E2B258-4DC8-409F-9F5A-CC69F60E061D}"/>
              </a:ext>
            </a:extLst>
          </p:cNvPr>
          <p:cNvSpPr/>
          <p:nvPr/>
        </p:nvSpPr>
        <p:spPr>
          <a:xfrm>
            <a:off x="6189530" y="3361145"/>
            <a:ext cx="1685437" cy="923330"/>
          </a:xfrm>
          <a:prstGeom prst="rect">
            <a:avLst/>
          </a:prstGeom>
        </p:spPr>
        <p:txBody>
          <a:bodyPr wrap="square">
            <a:spAutoFit/>
          </a:bodyPr>
          <a:lstStyle/>
          <a:p>
            <a:pPr algn="ctr"/>
            <a:r>
              <a:rPr lang="en-CA" b="1" dirty="0">
                <a:solidFill>
                  <a:schemeClr val="tx1">
                    <a:lumMod val="75000"/>
                    <a:lumOff val="25000"/>
                  </a:schemeClr>
                </a:solidFill>
                <a:latin typeface="Arial Narrow" panose="020B0606020202030204" pitchFamily="34" charset="0"/>
              </a:rPr>
              <a:t>Androgen Deprivation Therapy </a:t>
            </a:r>
          </a:p>
        </p:txBody>
      </p:sp>
      <p:grpSp>
        <p:nvGrpSpPr>
          <p:cNvPr id="239" name="Group 238">
            <a:extLst>
              <a:ext uri="{FF2B5EF4-FFF2-40B4-BE49-F238E27FC236}">
                <a16:creationId xmlns:a16="http://schemas.microsoft.com/office/drawing/2014/main" id="{0417E7EF-0BB7-410F-AFEB-DD8DA5F9DF18}"/>
              </a:ext>
            </a:extLst>
          </p:cNvPr>
          <p:cNvGrpSpPr/>
          <p:nvPr/>
        </p:nvGrpSpPr>
        <p:grpSpPr>
          <a:xfrm>
            <a:off x="1383761" y="2648175"/>
            <a:ext cx="365760" cy="365760"/>
            <a:chOff x="3194050" y="3822700"/>
            <a:chExt cx="6042025" cy="6054725"/>
          </a:xfrm>
          <a:solidFill>
            <a:schemeClr val="bg1"/>
          </a:solidFill>
        </p:grpSpPr>
        <p:sp>
          <p:nvSpPr>
            <p:cNvPr id="240" name="Freeform 35">
              <a:extLst>
                <a:ext uri="{FF2B5EF4-FFF2-40B4-BE49-F238E27FC236}">
                  <a16:creationId xmlns:a16="http://schemas.microsoft.com/office/drawing/2014/main" id="{96CA0A0A-03FD-49E6-B9EE-C6D3190ABABE}"/>
                </a:ext>
              </a:extLst>
            </p:cNvPr>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1" name="Freeform 36">
              <a:extLst>
                <a:ext uri="{FF2B5EF4-FFF2-40B4-BE49-F238E27FC236}">
                  <a16:creationId xmlns:a16="http://schemas.microsoft.com/office/drawing/2014/main" id="{CEC34A1F-0E4B-4C48-8F05-2F1C1DA0BC73}"/>
                </a:ext>
              </a:extLst>
            </p:cNvPr>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2" name="Freeform 37">
              <a:extLst>
                <a:ext uri="{FF2B5EF4-FFF2-40B4-BE49-F238E27FC236}">
                  <a16:creationId xmlns:a16="http://schemas.microsoft.com/office/drawing/2014/main" id="{4CC86D96-F61F-4A47-9D72-00026DD40927}"/>
                </a:ext>
              </a:extLst>
            </p:cNvPr>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3" name="Freeform 38">
              <a:extLst>
                <a:ext uri="{FF2B5EF4-FFF2-40B4-BE49-F238E27FC236}">
                  <a16:creationId xmlns:a16="http://schemas.microsoft.com/office/drawing/2014/main" id="{0AF740EA-BD6A-46C3-B51F-D548C18B5DAD}"/>
                </a:ext>
              </a:extLst>
            </p:cNvPr>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4" name="Group 243">
            <a:extLst>
              <a:ext uri="{FF2B5EF4-FFF2-40B4-BE49-F238E27FC236}">
                <a16:creationId xmlns:a16="http://schemas.microsoft.com/office/drawing/2014/main" id="{69FB8780-A3E9-49B0-978B-84F4159C4670}"/>
              </a:ext>
            </a:extLst>
          </p:cNvPr>
          <p:cNvGrpSpPr/>
          <p:nvPr/>
        </p:nvGrpSpPr>
        <p:grpSpPr>
          <a:xfrm>
            <a:off x="3898361" y="2597343"/>
            <a:ext cx="365760" cy="365760"/>
            <a:chOff x="3194050" y="3822700"/>
            <a:chExt cx="6042025" cy="6054725"/>
          </a:xfrm>
          <a:solidFill>
            <a:schemeClr val="bg1"/>
          </a:solidFill>
        </p:grpSpPr>
        <p:sp>
          <p:nvSpPr>
            <p:cNvPr id="245" name="Freeform 35">
              <a:extLst>
                <a:ext uri="{FF2B5EF4-FFF2-40B4-BE49-F238E27FC236}">
                  <a16:creationId xmlns:a16="http://schemas.microsoft.com/office/drawing/2014/main" id="{BF09C758-F9A7-4DE2-856C-05E14FDFC50B}"/>
                </a:ext>
              </a:extLst>
            </p:cNvPr>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6" name="Freeform 36">
              <a:extLst>
                <a:ext uri="{FF2B5EF4-FFF2-40B4-BE49-F238E27FC236}">
                  <a16:creationId xmlns:a16="http://schemas.microsoft.com/office/drawing/2014/main" id="{F792C286-5B46-46B3-A472-CF87630789D9}"/>
                </a:ext>
              </a:extLst>
            </p:cNvPr>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7" name="Freeform 37">
              <a:extLst>
                <a:ext uri="{FF2B5EF4-FFF2-40B4-BE49-F238E27FC236}">
                  <a16:creationId xmlns:a16="http://schemas.microsoft.com/office/drawing/2014/main" id="{D6BA861C-5937-4D10-9148-1D75C9447D01}"/>
                </a:ext>
              </a:extLst>
            </p:cNvPr>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8" name="Freeform 38">
              <a:extLst>
                <a:ext uri="{FF2B5EF4-FFF2-40B4-BE49-F238E27FC236}">
                  <a16:creationId xmlns:a16="http://schemas.microsoft.com/office/drawing/2014/main" id="{677EE3F2-E2F9-4589-B5D6-E484660FEEFE}"/>
                </a:ext>
              </a:extLst>
            </p:cNvPr>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9" name="Group 248">
            <a:extLst>
              <a:ext uri="{FF2B5EF4-FFF2-40B4-BE49-F238E27FC236}">
                <a16:creationId xmlns:a16="http://schemas.microsoft.com/office/drawing/2014/main" id="{4495F810-C2C6-40F5-945B-852A7D90B904}"/>
              </a:ext>
            </a:extLst>
          </p:cNvPr>
          <p:cNvGrpSpPr/>
          <p:nvPr/>
        </p:nvGrpSpPr>
        <p:grpSpPr>
          <a:xfrm>
            <a:off x="6273261" y="2711611"/>
            <a:ext cx="365760" cy="365760"/>
            <a:chOff x="3194050" y="3822700"/>
            <a:chExt cx="6042025" cy="6054725"/>
          </a:xfrm>
          <a:solidFill>
            <a:schemeClr val="bg1"/>
          </a:solidFill>
        </p:grpSpPr>
        <p:sp>
          <p:nvSpPr>
            <p:cNvPr id="250" name="Freeform 35">
              <a:extLst>
                <a:ext uri="{FF2B5EF4-FFF2-40B4-BE49-F238E27FC236}">
                  <a16:creationId xmlns:a16="http://schemas.microsoft.com/office/drawing/2014/main" id="{A14BAF8A-B591-4474-8E6C-13C1CE24B934}"/>
                </a:ext>
              </a:extLst>
            </p:cNvPr>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1" name="Freeform 36">
              <a:extLst>
                <a:ext uri="{FF2B5EF4-FFF2-40B4-BE49-F238E27FC236}">
                  <a16:creationId xmlns:a16="http://schemas.microsoft.com/office/drawing/2014/main" id="{2E7FD8B1-805E-4B89-B153-63FF9BE1708A}"/>
                </a:ext>
              </a:extLst>
            </p:cNvPr>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2" name="Freeform 37">
              <a:extLst>
                <a:ext uri="{FF2B5EF4-FFF2-40B4-BE49-F238E27FC236}">
                  <a16:creationId xmlns:a16="http://schemas.microsoft.com/office/drawing/2014/main" id="{4BB106BA-1705-48C6-BFD8-F4BC4CCE8863}"/>
                </a:ext>
              </a:extLst>
            </p:cNvPr>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3" name="Freeform 38">
              <a:extLst>
                <a:ext uri="{FF2B5EF4-FFF2-40B4-BE49-F238E27FC236}">
                  <a16:creationId xmlns:a16="http://schemas.microsoft.com/office/drawing/2014/main" id="{981EF13C-6710-473D-A386-ADB185E6D86D}"/>
                </a:ext>
              </a:extLst>
            </p:cNvPr>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54" name="Rectangle 253">
            <a:extLst>
              <a:ext uri="{FF2B5EF4-FFF2-40B4-BE49-F238E27FC236}">
                <a16:creationId xmlns:a16="http://schemas.microsoft.com/office/drawing/2014/main" id="{361AEF2D-89FD-442D-937E-CA643A0F2C87}"/>
              </a:ext>
            </a:extLst>
          </p:cNvPr>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4288588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Rectangle 164">
            <a:extLst>
              <a:ext uri="{FF2B5EF4-FFF2-40B4-BE49-F238E27FC236}">
                <a16:creationId xmlns:a16="http://schemas.microsoft.com/office/drawing/2014/main" id="{FA2C9385-F032-425E-A63D-3A6953BDEA7E}"/>
              </a:ext>
            </a:extLst>
          </p:cNvPr>
          <p:cNvSpPr/>
          <p:nvPr/>
        </p:nvSpPr>
        <p:spPr>
          <a:xfrm>
            <a:off x="939800" y="2626791"/>
            <a:ext cx="7620000" cy="2069567"/>
          </a:xfrm>
          <a:prstGeom prst="rect">
            <a:avLst/>
          </a:prstGeom>
          <a:solidFill>
            <a:srgbClr val="947F95"/>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bg1"/>
              </a:solidFill>
            </a:endParaRPr>
          </a:p>
        </p:txBody>
      </p:sp>
      <p:sp>
        <p:nvSpPr>
          <p:cNvPr id="168" name="Rounded Rectangle 10">
            <a:extLst>
              <a:ext uri="{FF2B5EF4-FFF2-40B4-BE49-F238E27FC236}">
                <a16:creationId xmlns:a16="http://schemas.microsoft.com/office/drawing/2014/main" id="{B0DEF08C-A7E6-4379-87C9-6D7CEC831E95}"/>
              </a:ext>
            </a:extLst>
          </p:cNvPr>
          <p:cNvSpPr/>
          <p:nvPr/>
        </p:nvSpPr>
        <p:spPr>
          <a:xfrm>
            <a:off x="3300694" y="2658397"/>
            <a:ext cx="1718053" cy="482672"/>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bg1"/>
              </a:solidFill>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 name="Rectangle 1">
            <a:extLst>
              <a:ext uri="{FF2B5EF4-FFF2-40B4-BE49-F238E27FC236}">
                <a16:creationId xmlns:a16="http://schemas.microsoft.com/office/drawing/2014/main" id="{6ACDA84A-1572-442A-8F43-46E1B537354F}"/>
              </a:ext>
            </a:extLst>
          </p:cNvPr>
          <p:cNvSpPr/>
          <p:nvPr/>
        </p:nvSpPr>
        <p:spPr>
          <a:xfrm>
            <a:off x="962322" y="2835277"/>
            <a:ext cx="7597478" cy="1569660"/>
          </a:xfrm>
          <a:prstGeom prst="rect">
            <a:avLst/>
          </a:prstGeom>
        </p:spPr>
        <p:txBody>
          <a:bodyPr wrap="square">
            <a:spAutoFit/>
          </a:bodyPr>
          <a:lstStyle/>
          <a:p>
            <a:pPr algn="ctr" fontAlgn="t">
              <a:buClr>
                <a:schemeClr val="accent1"/>
              </a:buClr>
            </a:pPr>
            <a:r>
              <a:rPr lang="en-CA" sz="3200" b="1" dirty="0">
                <a:solidFill>
                  <a:schemeClr val="bg1"/>
                </a:solidFill>
                <a:latin typeface="Arial Narrow" panose="020B0606020202030204" pitchFamily="34" charset="0"/>
              </a:rPr>
              <a:t>GLUCOCORTICOID INDUCED OSTEOPOROSIS </a:t>
            </a:r>
          </a:p>
          <a:p>
            <a:pPr algn="ctr" fontAlgn="t">
              <a:buClr>
                <a:schemeClr val="accent1"/>
              </a:buClr>
            </a:pPr>
            <a:r>
              <a:rPr lang="en-CA" sz="3200" b="1" dirty="0">
                <a:solidFill>
                  <a:schemeClr val="bg1"/>
                </a:solidFill>
                <a:latin typeface="Arial Narrow" panose="020B0606020202030204" pitchFamily="34" charset="0"/>
              </a:rPr>
              <a:t>(GIOP)</a:t>
            </a:r>
          </a:p>
        </p:txBody>
      </p:sp>
      <p:sp>
        <p:nvSpPr>
          <p:cNvPr id="254" name="Rectangle 253">
            <a:extLst>
              <a:ext uri="{FF2B5EF4-FFF2-40B4-BE49-F238E27FC236}">
                <a16:creationId xmlns:a16="http://schemas.microsoft.com/office/drawing/2014/main" id="{361AEF2D-89FD-442D-937E-CA643A0F2C87}"/>
              </a:ext>
            </a:extLst>
          </p:cNvPr>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723203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wearing a suit and tie&#10;&#10;Description generated with very high confidence">
            <a:extLst>
              <a:ext uri="{FF2B5EF4-FFF2-40B4-BE49-F238E27FC236}">
                <a16:creationId xmlns:a16="http://schemas.microsoft.com/office/drawing/2014/main" id="{F7A2DA86-BB07-4ADB-A906-09A9C1B4CCB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4" b="99879" l="10000" r="90000">
                        <a14:foregroundMark x1="52909" y1="47211" x2="53212" y2="39814"/>
                        <a14:foregroundMark x1="53212" y1="39814" x2="57515" y2="38319"/>
                        <a14:foregroundMark x1="45030" y1="40825" x2="53333" y2="35974"/>
                        <a14:foregroundMark x1="53333" y1="35974" x2="53333" y2="35974"/>
                        <a14:foregroundMark x1="45636" y1="45271" x2="47273" y2="42078"/>
                        <a14:foregroundMark x1="39152" y1="93897" x2="45818" y2="90703"/>
                        <a14:foregroundMark x1="55818" y1="96241" x2="66667" y2="97292"/>
                        <a14:foregroundMark x1="66667" y1="97292" x2="66667" y2="97373"/>
                        <a14:foregroundMark x1="37091" y1="97898" x2="46667" y2="98909"/>
                        <a14:foregroundMark x1="54606" y1="99596" x2="68121" y2="99879"/>
                        <a14:foregroundMark x1="68121" y1="99879" x2="69152" y2="99596"/>
                      </a14:backgroundRemoval>
                    </a14:imgEffect>
                  </a14:imgLayer>
                </a14:imgProps>
              </a:ext>
              <a:ext uri="{28A0092B-C50C-407E-A947-70E740481C1C}">
                <a14:useLocalDpi xmlns:a14="http://schemas.microsoft.com/office/drawing/2010/main" val="0"/>
              </a:ext>
            </a:extLst>
          </a:blip>
          <a:stretch>
            <a:fillRect/>
          </a:stretch>
        </p:blipFill>
        <p:spPr>
          <a:xfrm>
            <a:off x="-670740" y="469310"/>
            <a:ext cx="3980331" cy="5970497"/>
          </a:xfrm>
          <a:prstGeom prst="rect">
            <a:avLst/>
          </a:prstGeom>
        </p:spPr>
      </p:pic>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Case 3</a:t>
            </a:r>
          </a:p>
        </p:txBody>
      </p:sp>
      <p:sp>
        <p:nvSpPr>
          <p:cNvPr id="12" name="TextBox 11">
            <a:extLst>
              <a:ext uri="{FF2B5EF4-FFF2-40B4-BE49-F238E27FC236}">
                <a16:creationId xmlns:a16="http://schemas.microsoft.com/office/drawing/2014/main" id="{1278E18F-F9F1-46F2-A718-26E84D536D7A}"/>
              </a:ext>
            </a:extLst>
          </p:cNvPr>
          <p:cNvSpPr txBox="1"/>
          <p:nvPr/>
        </p:nvSpPr>
        <p:spPr>
          <a:xfrm>
            <a:off x="1030247" y="879663"/>
            <a:ext cx="2761130" cy="861774"/>
          </a:xfrm>
          <a:prstGeom prst="rect">
            <a:avLst/>
          </a:prstGeom>
          <a:noFill/>
        </p:spPr>
        <p:txBody>
          <a:bodyPr wrap="square" rtlCol="0">
            <a:spAutoFit/>
          </a:bodyPr>
          <a:lstStyle/>
          <a:p>
            <a:pPr algn="ctr"/>
            <a:r>
              <a:rPr lang="en-US" sz="3200" dirty="0">
                <a:ln w="0"/>
                <a:effectLst>
                  <a:outerShdw blurRad="38100" dist="19050" dir="2700000" algn="tl" rotWithShape="0">
                    <a:schemeClr val="dk1">
                      <a:alpha val="40000"/>
                    </a:schemeClr>
                  </a:outerShdw>
                </a:effectLst>
                <a:latin typeface="Arial Narrow" panose="020B0606020202030204" pitchFamily="34" charset="0"/>
              </a:rPr>
              <a:t>Ken</a:t>
            </a:r>
          </a:p>
          <a:p>
            <a:pPr algn="ctr"/>
            <a:r>
              <a:rPr lang="en-CA" dirty="0">
                <a:ln w="0"/>
                <a:effectLst>
                  <a:outerShdw blurRad="38100" dist="19050" dir="2700000" algn="tl" rotWithShape="0">
                    <a:schemeClr val="dk1">
                      <a:alpha val="40000"/>
                    </a:schemeClr>
                  </a:outerShdw>
                </a:effectLst>
                <a:latin typeface="Arial Narrow" panose="020B0606020202030204" pitchFamily="34" charset="0"/>
              </a:rPr>
              <a:t>70 </a:t>
            </a:r>
            <a:r>
              <a:rPr lang="en-US" dirty="0">
                <a:ln w="0"/>
                <a:effectLst>
                  <a:outerShdw blurRad="38100" dist="19050" dir="2700000" algn="tl" rotWithShape="0">
                    <a:schemeClr val="dk1">
                      <a:alpha val="40000"/>
                    </a:schemeClr>
                  </a:outerShdw>
                </a:effectLst>
                <a:latin typeface="Arial Narrow" panose="020B0606020202030204" pitchFamily="34" charset="0"/>
              </a:rPr>
              <a:t>years old </a:t>
            </a:r>
          </a:p>
        </p:txBody>
      </p:sp>
      <p:sp>
        <p:nvSpPr>
          <p:cNvPr id="10" name="Rectangle 9">
            <a:extLst>
              <a:ext uri="{FF2B5EF4-FFF2-40B4-BE49-F238E27FC236}">
                <a16:creationId xmlns:a16="http://schemas.microsoft.com/office/drawing/2014/main" id="{4ADE56F9-16BA-45DF-9CEE-DAD3E967029E}"/>
              </a:ext>
            </a:extLst>
          </p:cNvPr>
          <p:cNvSpPr/>
          <p:nvPr/>
        </p:nvSpPr>
        <p:spPr>
          <a:xfrm>
            <a:off x="0"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endParaRPr>
          </a:p>
        </p:txBody>
      </p:sp>
      <p:sp>
        <p:nvSpPr>
          <p:cNvPr id="15" name="Rectangle 14">
            <a:extLst>
              <a:ext uri="{FF2B5EF4-FFF2-40B4-BE49-F238E27FC236}">
                <a16:creationId xmlns:a16="http://schemas.microsoft.com/office/drawing/2014/main" id="{8B41A6B5-ECAA-4EB7-80CF-9BBC42BD0A7F}"/>
              </a:ext>
            </a:extLst>
          </p:cNvPr>
          <p:cNvSpPr/>
          <p:nvPr/>
        </p:nvSpPr>
        <p:spPr>
          <a:xfrm>
            <a:off x="3791377" y="1255851"/>
            <a:ext cx="5214071" cy="446884"/>
          </a:xfrm>
          <a:prstGeom prst="rect">
            <a:avLst/>
          </a:prstGeom>
          <a:solidFill>
            <a:srgbClr val="98AED9">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Ken’s History</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6" name="Rectangle 15">
            <a:extLst>
              <a:ext uri="{FF2B5EF4-FFF2-40B4-BE49-F238E27FC236}">
                <a16:creationId xmlns:a16="http://schemas.microsoft.com/office/drawing/2014/main" id="{5516615A-6D68-4C36-BEF0-C4B7E4FBB922}"/>
              </a:ext>
            </a:extLst>
          </p:cNvPr>
          <p:cNvSpPr/>
          <p:nvPr/>
        </p:nvSpPr>
        <p:spPr>
          <a:xfrm>
            <a:off x="3791377" y="1661232"/>
            <a:ext cx="5214071" cy="979797"/>
          </a:xfrm>
          <a:prstGeom prst="rect">
            <a:avLst/>
          </a:prstGeom>
          <a:solidFill>
            <a:srgbClr val="7E99D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B2B3C45F-729E-464F-8096-8AF4A5FBD690}"/>
              </a:ext>
            </a:extLst>
          </p:cNvPr>
          <p:cNvSpPr/>
          <p:nvPr/>
        </p:nvSpPr>
        <p:spPr>
          <a:xfrm>
            <a:off x="3974577" y="1782055"/>
            <a:ext cx="1039860" cy="768293"/>
          </a:xfrm>
          <a:prstGeom prst="rect">
            <a:avLst/>
          </a:prstGeom>
          <a:solidFill>
            <a:sysClr val="window" lastClr="FFFFFF">
              <a:lumMod val="95000"/>
            </a:sysClr>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18" name="Picture 17">
            <a:extLst>
              <a:ext uri="{FF2B5EF4-FFF2-40B4-BE49-F238E27FC236}">
                <a16:creationId xmlns:a16="http://schemas.microsoft.com/office/drawing/2014/main" id="{793DC10E-4FDF-47F3-8946-E8BD662A10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5204" y="1857524"/>
            <a:ext cx="544716" cy="544716"/>
          </a:xfrm>
          <a:prstGeom prst="rect">
            <a:avLst/>
          </a:prstGeom>
        </p:spPr>
      </p:pic>
      <p:sp>
        <p:nvSpPr>
          <p:cNvPr id="19" name="TextBox 18">
            <a:extLst>
              <a:ext uri="{FF2B5EF4-FFF2-40B4-BE49-F238E27FC236}">
                <a16:creationId xmlns:a16="http://schemas.microsoft.com/office/drawing/2014/main" id="{81BF5514-0B76-435C-BDD7-BC3AA11FACE8}"/>
              </a:ext>
            </a:extLst>
          </p:cNvPr>
          <p:cNvSpPr txBox="1"/>
          <p:nvPr/>
        </p:nvSpPr>
        <p:spPr>
          <a:xfrm>
            <a:off x="5153807" y="1853614"/>
            <a:ext cx="3851641" cy="5847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lang="en-CA" sz="1600" dirty="0">
                <a:solidFill>
                  <a:prstClr val="white"/>
                </a:solidFill>
                <a:latin typeface="Arial Narrow" panose="020B0606020202030204" pitchFamily="34" charset="0"/>
              </a:rPr>
              <a:t>Recent complaints of severe back pain </a:t>
            </a:r>
            <a:endPar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COPD</a:t>
            </a:r>
            <a:endParaRPr lang="en-CA" sz="1600" dirty="0">
              <a:solidFill>
                <a:prstClr val="white"/>
              </a:solidFill>
              <a:latin typeface="Arial Narrow" panose="020B0606020202030204" pitchFamily="34" charset="0"/>
            </a:endParaRPr>
          </a:p>
        </p:txBody>
      </p:sp>
      <p:sp>
        <p:nvSpPr>
          <p:cNvPr id="20" name="Rectangle 19">
            <a:extLst>
              <a:ext uri="{FF2B5EF4-FFF2-40B4-BE49-F238E27FC236}">
                <a16:creationId xmlns:a16="http://schemas.microsoft.com/office/drawing/2014/main" id="{D3588CD2-2C92-41ED-AA12-AD7EA8A669FB}"/>
              </a:ext>
            </a:extLst>
          </p:cNvPr>
          <p:cNvSpPr/>
          <p:nvPr/>
        </p:nvSpPr>
        <p:spPr>
          <a:xfrm>
            <a:off x="3782843" y="2902892"/>
            <a:ext cx="5214071" cy="446884"/>
          </a:xfrm>
          <a:prstGeom prst="rect">
            <a:avLst/>
          </a:prstGeom>
          <a:solidFill>
            <a:srgbClr val="7E99D0">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Physical Exam &amp; Tests</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1" name="Rectangle 20">
            <a:extLst>
              <a:ext uri="{FF2B5EF4-FFF2-40B4-BE49-F238E27FC236}">
                <a16:creationId xmlns:a16="http://schemas.microsoft.com/office/drawing/2014/main" id="{77DD5BFB-29ED-48AA-B2FF-55B23568F62D}"/>
              </a:ext>
            </a:extLst>
          </p:cNvPr>
          <p:cNvSpPr/>
          <p:nvPr/>
        </p:nvSpPr>
        <p:spPr>
          <a:xfrm>
            <a:off x="3782843" y="3308274"/>
            <a:ext cx="5214071" cy="1111538"/>
          </a:xfrm>
          <a:prstGeom prst="rect">
            <a:avLst/>
          </a:prstGeom>
          <a:solidFill>
            <a:srgbClr val="7E99D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A1D00C31-92C5-4E12-9577-BCAE18FFA9B6}"/>
              </a:ext>
            </a:extLst>
          </p:cNvPr>
          <p:cNvSpPr txBox="1"/>
          <p:nvPr/>
        </p:nvSpPr>
        <p:spPr>
          <a:xfrm>
            <a:off x="5145273" y="3589555"/>
            <a:ext cx="3851641" cy="5847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Noted height loss </a:t>
            </a:r>
          </a:p>
          <a:p>
            <a:pPr marL="285750" lvl="0" indent="-285750">
              <a:buFont typeface="Agency FB" panose="020B0503020202020204" pitchFamily="34" charset="0"/>
              <a:buChar char="•"/>
              <a:defRPr/>
            </a:pPr>
            <a:r>
              <a:rPr lang="en-CA" sz="1600" dirty="0">
                <a:solidFill>
                  <a:prstClr val="white"/>
                </a:solidFill>
                <a:latin typeface="Arial Narrow" panose="020B0606020202030204" pitchFamily="34" charset="0"/>
              </a:rPr>
              <a:t>Femoral Neck T-score: -2.8</a:t>
            </a:r>
          </a:p>
        </p:txBody>
      </p:sp>
      <p:sp>
        <p:nvSpPr>
          <p:cNvPr id="26" name="Rectangle 25">
            <a:extLst>
              <a:ext uri="{FF2B5EF4-FFF2-40B4-BE49-F238E27FC236}">
                <a16:creationId xmlns:a16="http://schemas.microsoft.com/office/drawing/2014/main" id="{97B71FD1-4134-4B7D-B25E-B395E5C52A5C}"/>
              </a:ext>
            </a:extLst>
          </p:cNvPr>
          <p:cNvSpPr/>
          <p:nvPr/>
        </p:nvSpPr>
        <p:spPr>
          <a:xfrm>
            <a:off x="3791377" y="4679049"/>
            <a:ext cx="5214071" cy="446884"/>
          </a:xfrm>
          <a:prstGeom prst="rect">
            <a:avLst/>
          </a:prstGeom>
          <a:solidFill>
            <a:srgbClr val="7E99D0">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Medications</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7" name="Rectangle 26">
            <a:extLst>
              <a:ext uri="{FF2B5EF4-FFF2-40B4-BE49-F238E27FC236}">
                <a16:creationId xmlns:a16="http://schemas.microsoft.com/office/drawing/2014/main" id="{7150E74B-3988-4D35-B7A1-FE7017B48929}"/>
              </a:ext>
            </a:extLst>
          </p:cNvPr>
          <p:cNvSpPr/>
          <p:nvPr/>
        </p:nvSpPr>
        <p:spPr>
          <a:xfrm>
            <a:off x="3791377" y="5084431"/>
            <a:ext cx="5214071" cy="847162"/>
          </a:xfrm>
          <a:prstGeom prst="rect">
            <a:avLst/>
          </a:prstGeom>
          <a:solidFill>
            <a:srgbClr val="7E99D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19DF3EBC-2FC1-478F-8B8A-7848FD65AAEC}"/>
              </a:ext>
            </a:extLst>
          </p:cNvPr>
          <p:cNvSpPr txBox="1"/>
          <p:nvPr/>
        </p:nvSpPr>
        <p:spPr>
          <a:xfrm>
            <a:off x="5252241" y="5119559"/>
            <a:ext cx="3851641" cy="830997"/>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600" dirty="0">
                <a:solidFill>
                  <a:prstClr val="white"/>
                </a:solidFill>
                <a:latin typeface="Arial Narrow" panose="020B0606020202030204" pitchFamily="34" charset="0"/>
              </a:rPr>
              <a:t>Prednisone 15 mg/day for 5 months</a:t>
            </a:r>
          </a:p>
          <a:p>
            <a:pPr marL="285750" lvl="0" indent="-285750">
              <a:buFont typeface="Agency FB" panose="020B0503020202020204" pitchFamily="34" charset="0"/>
              <a:buChar char="•"/>
              <a:defRPr/>
            </a:pPr>
            <a:r>
              <a:rPr lang="en-CA" sz="1600" dirty="0">
                <a:solidFill>
                  <a:prstClr val="white"/>
                </a:solidFill>
                <a:latin typeface="Arial Narrow" panose="020B0606020202030204" pitchFamily="34" charset="0"/>
              </a:rPr>
              <a:t>Oral BP (Actonel DR) for 3 years</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PPI</a:t>
            </a:r>
          </a:p>
        </p:txBody>
      </p:sp>
      <p:sp>
        <p:nvSpPr>
          <p:cNvPr id="29" name="Rectangle 28">
            <a:extLst>
              <a:ext uri="{FF2B5EF4-FFF2-40B4-BE49-F238E27FC236}">
                <a16:creationId xmlns:a16="http://schemas.microsoft.com/office/drawing/2014/main" id="{BBBD926D-7B9A-4EEF-9A60-AC92048B6D73}"/>
              </a:ext>
            </a:extLst>
          </p:cNvPr>
          <p:cNvSpPr/>
          <p:nvPr/>
        </p:nvSpPr>
        <p:spPr>
          <a:xfrm>
            <a:off x="3977938" y="3457911"/>
            <a:ext cx="1039860" cy="876395"/>
          </a:xfrm>
          <a:prstGeom prst="rect">
            <a:avLst/>
          </a:prstGeom>
          <a:solidFill>
            <a:sysClr val="window" lastClr="FFFFFF">
              <a:lumMod val="95000"/>
            </a:sysClr>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30" name="Picture 14" descr="Image result for stethoscope icons png">
            <a:extLst>
              <a:ext uri="{FF2B5EF4-FFF2-40B4-BE49-F238E27FC236}">
                <a16:creationId xmlns:a16="http://schemas.microsoft.com/office/drawing/2014/main" id="{4109CDD3-9499-43A1-B946-B83634A893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4729" y="3551957"/>
            <a:ext cx="706383" cy="70638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4229EF6-00E7-4D52-A55E-B95EB3A7082F}"/>
              </a:ext>
            </a:extLst>
          </p:cNvPr>
          <p:cNvSpPr/>
          <p:nvPr/>
        </p:nvSpPr>
        <p:spPr>
          <a:xfrm>
            <a:off x="3983111" y="5153377"/>
            <a:ext cx="1039860" cy="719103"/>
          </a:xfrm>
          <a:prstGeom prst="rect">
            <a:avLst/>
          </a:prstGeom>
          <a:solidFill>
            <a:sysClr val="window" lastClr="FFFFFF">
              <a:lumMod val="95000"/>
            </a:sysClr>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34" name="Picture 33">
            <a:extLst>
              <a:ext uri="{FF2B5EF4-FFF2-40B4-BE49-F238E27FC236}">
                <a16:creationId xmlns:a16="http://schemas.microsoft.com/office/drawing/2014/main" id="{1AF8865E-FD97-44E5-8C13-DEBA15AE1F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5671" y="5184553"/>
            <a:ext cx="617678" cy="617678"/>
          </a:xfrm>
          <a:prstGeom prst="rect">
            <a:avLst/>
          </a:prstGeom>
        </p:spPr>
      </p:pic>
    </p:spTree>
    <p:extLst>
      <p:ext uri="{BB962C8B-B14F-4D97-AF65-F5344CB8AC3E}">
        <p14:creationId xmlns:p14="http://schemas.microsoft.com/office/powerpoint/2010/main" val="383602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p:bldP spid="20" grpId="0" animBg="1"/>
      <p:bldP spid="21" grpId="0" animBg="1"/>
      <p:bldP spid="22" grpId="0"/>
      <p:bldP spid="26" grpId="0" animBg="1"/>
      <p:bldP spid="27" grpId="0" animBg="1"/>
      <p:bldP spid="28" grpId="0"/>
      <p:bldP spid="29" grpId="0" animBg="1"/>
      <p:bldP spid="3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erson wearing a suit and tie&#10;&#10;Description generated with very high confidence">
            <a:extLst>
              <a:ext uri="{FF2B5EF4-FFF2-40B4-BE49-F238E27FC236}">
                <a16:creationId xmlns:a16="http://schemas.microsoft.com/office/drawing/2014/main" id="{8A3FEAF8-2E5E-46C5-9975-D4F28A0E67A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4" b="99879" l="10000" r="90000">
                        <a14:foregroundMark x1="52909" y1="47211" x2="53212" y2="39814"/>
                        <a14:foregroundMark x1="53212" y1="39814" x2="57515" y2="38319"/>
                        <a14:foregroundMark x1="45030" y1="40825" x2="53333" y2="35974"/>
                        <a14:foregroundMark x1="53333" y1="35974" x2="53333" y2="35974"/>
                        <a14:foregroundMark x1="45636" y1="45271" x2="47273" y2="42078"/>
                        <a14:foregroundMark x1="39152" y1="93897" x2="45818" y2="90703"/>
                        <a14:foregroundMark x1="55818" y1="96241" x2="66667" y2="97292"/>
                        <a14:foregroundMark x1="66667" y1="97292" x2="66667" y2="97373"/>
                        <a14:foregroundMark x1="37091" y1="97898" x2="46667" y2="98909"/>
                        <a14:foregroundMark x1="54606" y1="99596" x2="68121" y2="99879"/>
                        <a14:foregroundMark x1="68121" y1="99879" x2="69152" y2="99596"/>
                      </a14:backgroundRemoval>
                    </a14:imgEffect>
                  </a14:imgLayer>
                </a14:imgProps>
              </a:ext>
              <a:ext uri="{28A0092B-C50C-407E-A947-70E740481C1C}">
                <a14:useLocalDpi xmlns:a14="http://schemas.microsoft.com/office/drawing/2010/main" val="0"/>
              </a:ext>
            </a:extLst>
          </a:blip>
          <a:stretch>
            <a:fillRect/>
          </a:stretch>
        </p:blipFill>
        <p:spPr>
          <a:xfrm>
            <a:off x="5885511" y="-473670"/>
            <a:ext cx="2890548" cy="4335823"/>
          </a:xfrm>
          <a:prstGeom prst="rect">
            <a:avLst/>
          </a:prstGeom>
        </p:spPr>
      </p:pic>
      <p:sp>
        <p:nvSpPr>
          <p:cNvPr id="229" name="Rounded Rectangle 1">
            <a:extLst>
              <a:ext uri="{FF2B5EF4-FFF2-40B4-BE49-F238E27FC236}">
                <a16:creationId xmlns:a16="http://schemas.microsoft.com/office/drawing/2014/main" id="{29381AD2-0FFE-4909-91C4-11CE68332FC9}"/>
              </a:ext>
            </a:extLst>
          </p:cNvPr>
          <p:cNvSpPr/>
          <p:nvPr/>
        </p:nvSpPr>
        <p:spPr>
          <a:xfrm>
            <a:off x="3589437" y="2665570"/>
            <a:ext cx="5520462" cy="3219010"/>
          </a:xfrm>
          <a:prstGeom prst="rect">
            <a:avLst/>
          </a:prstGeom>
          <a:solidFill>
            <a:srgbClr val="C4D0E9"/>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high confidence">
            <a:extLst>
              <a:ext uri="{FF2B5EF4-FFF2-40B4-BE49-F238E27FC236}">
                <a16:creationId xmlns:a16="http://schemas.microsoft.com/office/drawing/2014/main" id="{CAE33BD6-B485-4305-B019-43BC103A59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483" y="964558"/>
            <a:ext cx="4442380" cy="5923174"/>
          </a:xfrm>
          <a:prstGeom prst="rect">
            <a:avLst/>
          </a:prstGeom>
        </p:spPr>
      </p:pic>
      <p:sp>
        <p:nvSpPr>
          <p:cNvPr id="150" name="circle"/>
          <p:cNvSpPr>
            <a:spLocks noChangeArrowheads="1"/>
          </p:cNvSpPr>
          <p:nvPr/>
        </p:nvSpPr>
        <p:spPr bwMode="auto">
          <a:xfrm rot="21363514">
            <a:off x="450093" y="2569401"/>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0" name="circle">
            <a:extLst>
              <a:ext uri="{FF2B5EF4-FFF2-40B4-BE49-F238E27FC236}">
                <a16:creationId xmlns:a16="http://schemas.microsoft.com/office/drawing/2014/main" id="{C91730CE-C2EB-4025-BAD1-BBB3FAFBA505}"/>
              </a:ext>
            </a:extLst>
          </p:cNvPr>
          <p:cNvSpPr>
            <a:spLocks noChangeArrowheads="1"/>
          </p:cNvSpPr>
          <p:nvPr/>
        </p:nvSpPr>
        <p:spPr bwMode="auto">
          <a:xfrm rot="21363514">
            <a:off x="496636" y="3870913"/>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2" name="circle">
            <a:extLst>
              <a:ext uri="{FF2B5EF4-FFF2-40B4-BE49-F238E27FC236}">
                <a16:creationId xmlns:a16="http://schemas.microsoft.com/office/drawing/2014/main" id="{EEBF916E-58D6-43E3-9363-8779C16C030B}"/>
              </a:ext>
            </a:extLst>
          </p:cNvPr>
          <p:cNvSpPr>
            <a:spLocks noChangeArrowheads="1"/>
          </p:cNvSpPr>
          <p:nvPr/>
        </p:nvSpPr>
        <p:spPr bwMode="auto">
          <a:xfrm rot="21363514">
            <a:off x="481992" y="5118640"/>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pic>
        <p:nvPicPr>
          <p:cNvPr id="166" name="Picture 165">
            <a:extLst>
              <a:ext uri="{FF2B5EF4-FFF2-40B4-BE49-F238E27FC236}">
                <a16:creationId xmlns:a16="http://schemas.microsoft.com/office/drawing/2014/main" id="{9A930CFB-D577-430D-8DCA-3C309AA0BB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312" y="2745999"/>
            <a:ext cx="365760" cy="365760"/>
          </a:xfrm>
          <a:prstGeom prst="rect">
            <a:avLst/>
          </a:prstGeom>
        </p:spPr>
      </p:pic>
      <p:pic>
        <p:nvPicPr>
          <p:cNvPr id="167" name="Picture 14" descr="Image result for stethoscope icons png">
            <a:extLst>
              <a:ext uri="{FF2B5EF4-FFF2-40B4-BE49-F238E27FC236}">
                <a16:creationId xmlns:a16="http://schemas.microsoft.com/office/drawing/2014/main" id="{E17D3B77-EE52-4B1A-B529-B17612603C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1370" y="3984802"/>
            <a:ext cx="457200"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168">
            <a:extLst>
              <a:ext uri="{FF2B5EF4-FFF2-40B4-BE49-F238E27FC236}">
                <a16:creationId xmlns:a16="http://schemas.microsoft.com/office/drawing/2014/main" id="{04C5952F-D8B8-4970-985E-3A09E463C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097" y="5272348"/>
            <a:ext cx="457200" cy="457200"/>
          </a:xfrm>
          <a:prstGeom prst="rect">
            <a:avLst/>
          </a:prstGeom>
        </p:spPr>
      </p:pic>
      <p:sp>
        <p:nvSpPr>
          <p:cNvPr id="178" name="Rectangle 2">
            <a:extLst>
              <a:ext uri="{FF2B5EF4-FFF2-40B4-BE49-F238E27FC236}">
                <a16:creationId xmlns:a16="http://schemas.microsoft.com/office/drawing/2014/main" id="{17125BAB-A78B-40D4-A74E-A724082624BC}"/>
              </a:ext>
            </a:extLst>
          </p:cNvPr>
          <p:cNvSpPr/>
          <p:nvPr/>
        </p:nvSpPr>
        <p:spPr>
          <a:xfrm>
            <a:off x="-8965" y="1"/>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3 - Interactivity</a:t>
            </a:r>
            <a:endParaRPr kumimoji="0" lang="en-US"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5" name="Rectangle 234">
            <a:extLst>
              <a:ext uri="{FF2B5EF4-FFF2-40B4-BE49-F238E27FC236}">
                <a16:creationId xmlns:a16="http://schemas.microsoft.com/office/drawing/2014/main" id="{A890137B-E6E7-468C-80E1-8BFAC91945AD}"/>
              </a:ext>
            </a:extLst>
          </p:cNvPr>
          <p:cNvSpPr/>
          <p:nvPr/>
        </p:nvSpPr>
        <p:spPr>
          <a:xfrm>
            <a:off x="5228376" y="4512086"/>
            <a:ext cx="3881523" cy="707886"/>
          </a:xfrm>
          <a:prstGeom prst="rect">
            <a:avLst/>
          </a:prstGeom>
        </p:spPr>
        <p:txBody>
          <a:bodyPr wrap="square">
            <a:spAutoFit/>
          </a:bodyPr>
          <a:lstStyle/>
          <a:p>
            <a:pPr lvl="0">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Would you </a:t>
            </a:r>
            <a:r>
              <a:rPr lang="en-CA" sz="2000" b="1" dirty="0">
                <a:solidFill>
                  <a:prstClr val="black">
                    <a:lumMod val="75000"/>
                    <a:lumOff val="25000"/>
                  </a:prstClr>
                </a:solidFill>
                <a:latin typeface="Arial Narrow" panose="020B0606020202030204" pitchFamily="34" charset="0"/>
              </a:rPr>
              <a:t>treat Ken for Glucocorticoid induced bone loss? </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237" name="Rectangle 236">
            <a:extLst>
              <a:ext uri="{FF2B5EF4-FFF2-40B4-BE49-F238E27FC236}">
                <a16:creationId xmlns:a16="http://schemas.microsoft.com/office/drawing/2014/main" id="{46AF3FFD-4EBA-43A7-9893-951799E9BA13}"/>
              </a:ext>
            </a:extLst>
          </p:cNvPr>
          <p:cNvSpPr/>
          <p:nvPr/>
        </p:nvSpPr>
        <p:spPr>
          <a:xfrm>
            <a:off x="5228377" y="2999846"/>
            <a:ext cx="3881524" cy="1015663"/>
          </a:xfrm>
          <a:prstGeom prst="rect">
            <a:avLst/>
          </a:prstGeom>
        </p:spPr>
        <p:txBody>
          <a:bodyPr wrap="square">
            <a:spAutoFit/>
          </a:bodyPr>
          <a:lstStyle/>
          <a:p>
            <a:pPr lvl="0"/>
            <a:r>
              <a:rPr lang="en-CA" sz="2000" b="1" dirty="0">
                <a:solidFill>
                  <a:prstClr val="black">
                    <a:lumMod val="75000"/>
                    <a:lumOff val="25000"/>
                  </a:prstClr>
                </a:solidFill>
                <a:latin typeface="Arial Narrow" panose="020B0606020202030204" pitchFamily="34" charset="0"/>
              </a:rPr>
              <a:t>What are your current strategies for assessing fracture risk in patients on glucocorticoid therapy?</a:t>
            </a:r>
          </a:p>
        </p:txBody>
      </p:sp>
      <p:sp>
        <p:nvSpPr>
          <p:cNvPr id="239" name="TextBox 238">
            <a:extLst>
              <a:ext uri="{FF2B5EF4-FFF2-40B4-BE49-F238E27FC236}">
                <a16:creationId xmlns:a16="http://schemas.microsoft.com/office/drawing/2014/main" id="{B0765F10-2B59-44E6-A50D-D6F0F4E79F04}"/>
              </a:ext>
            </a:extLst>
          </p:cNvPr>
          <p:cNvSpPr txBox="1"/>
          <p:nvPr/>
        </p:nvSpPr>
        <p:spPr>
          <a:xfrm>
            <a:off x="6953711" y="311952"/>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Ken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70 </a:t>
            </a:r>
            <a:r>
              <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3" name="Picture 2" descr="A picture containing indoor, wall, lamp, object&#10;&#10;Description generated with very high confidence">
            <a:extLst>
              <a:ext uri="{FF2B5EF4-FFF2-40B4-BE49-F238E27FC236}">
                <a16:creationId xmlns:a16="http://schemas.microsoft.com/office/drawing/2014/main" id="{D28EB919-BEA4-4792-9708-83895E5AE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25261" y="3056146"/>
            <a:ext cx="1021765" cy="958416"/>
          </a:xfrm>
          <a:prstGeom prst="rect">
            <a:avLst/>
          </a:prstGeom>
        </p:spPr>
      </p:pic>
      <p:pic>
        <p:nvPicPr>
          <p:cNvPr id="8" name="Picture 7" descr="A close up of a sign&#10;&#10;Description generated with very high confidence">
            <a:extLst>
              <a:ext uri="{FF2B5EF4-FFF2-40B4-BE49-F238E27FC236}">
                <a16:creationId xmlns:a16="http://schemas.microsoft.com/office/drawing/2014/main" id="{3067256C-F9BD-4AD6-AD46-1F1E28D61A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7336" y="4349471"/>
            <a:ext cx="681588" cy="1535109"/>
          </a:xfrm>
          <a:prstGeom prst="rect">
            <a:avLst/>
          </a:prstGeom>
        </p:spPr>
      </p:pic>
      <p:sp>
        <p:nvSpPr>
          <p:cNvPr id="20" name="TextBox 19">
            <a:extLst>
              <a:ext uri="{FF2B5EF4-FFF2-40B4-BE49-F238E27FC236}">
                <a16:creationId xmlns:a16="http://schemas.microsoft.com/office/drawing/2014/main" id="{148EC333-305F-4064-984B-386D72FD6250}"/>
              </a:ext>
            </a:extLst>
          </p:cNvPr>
          <p:cNvSpPr txBox="1"/>
          <p:nvPr/>
        </p:nvSpPr>
        <p:spPr>
          <a:xfrm>
            <a:off x="1255735" y="2615201"/>
            <a:ext cx="2401584"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lang="en-CA" sz="1400" dirty="0">
                <a:solidFill>
                  <a:schemeClr val="tx1">
                    <a:lumMod val="75000"/>
                    <a:lumOff val="25000"/>
                  </a:schemeClr>
                </a:solidFill>
                <a:latin typeface="Arial Narrow" panose="020B0606020202030204" pitchFamily="34" charset="0"/>
              </a:rPr>
              <a:t>Recent complaints of severe back pain </a:t>
            </a:r>
            <a:endParaRPr kumimoji="0" lang="en-CA" sz="14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COPD</a:t>
            </a:r>
            <a:endParaRPr lang="en-CA" sz="1400" dirty="0">
              <a:solidFill>
                <a:schemeClr val="tx1">
                  <a:lumMod val="75000"/>
                  <a:lumOff val="25000"/>
                </a:schemeClr>
              </a:solidFill>
              <a:latin typeface="Arial Narrow" panose="020B0606020202030204" pitchFamily="34" charset="0"/>
            </a:endParaRPr>
          </a:p>
        </p:txBody>
      </p:sp>
      <p:sp>
        <p:nvSpPr>
          <p:cNvPr id="21" name="TextBox 20">
            <a:extLst>
              <a:ext uri="{FF2B5EF4-FFF2-40B4-BE49-F238E27FC236}">
                <a16:creationId xmlns:a16="http://schemas.microsoft.com/office/drawing/2014/main" id="{383B2997-BF64-4613-B8AA-B7F2934B14FD}"/>
              </a:ext>
            </a:extLst>
          </p:cNvPr>
          <p:cNvSpPr txBox="1"/>
          <p:nvPr/>
        </p:nvSpPr>
        <p:spPr>
          <a:xfrm>
            <a:off x="1255735" y="3960755"/>
            <a:ext cx="2278175" cy="52322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Noted height loss </a:t>
            </a:r>
          </a:p>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Femoral Neck T-score: -2.8</a:t>
            </a:r>
          </a:p>
        </p:txBody>
      </p:sp>
      <p:sp>
        <p:nvSpPr>
          <p:cNvPr id="22" name="TextBox 21">
            <a:extLst>
              <a:ext uri="{FF2B5EF4-FFF2-40B4-BE49-F238E27FC236}">
                <a16:creationId xmlns:a16="http://schemas.microsoft.com/office/drawing/2014/main" id="{82274F9F-E5DA-4E67-92D2-5DB11985F726}"/>
              </a:ext>
            </a:extLst>
          </p:cNvPr>
          <p:cNvSpPr txBox="1"/>
          <p:nvPr/>
        </p:nvSpPr>
        <p:spPr>
          <a:xfrm>
            <a:off x="1336830" y="4916172"/>
            <a:ext cx="2401584" cy="1169551"/>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Prednisone 15 mg/day for 5 months</a:t>
            </a:r>
          </a:p>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Oral BP (Actonel DR) for 3 years</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PPI</a:t>
            </a:r>
          </a:p>
        </p:txBody>
      </p:sp>
    </p:spTree>
    <p:extLst>
      <p:ext uri="{BB962C8B-B14F-4D97-AF65-F5344CB8AC3E}">
        <p14:creationId xmlns:p14="http://schemas.microsoft.com/office/powerpoint/2010/main" val="323865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P spid="237"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7D6AE4-B9AB-4469-9E56-E4DCBFCED801}"/>
              </a:ext>
            </a:extLst>
          </p:cNvPr>
          <p:cNvPicPr>
            <a:picLocks noChangeAspect="1"/>
          </p:cNvPicPr>
          <p:nvPr/>
        </p:nvPicPr>
        <p:blipFill>
          <a:blip r:embed="rId3"/>
          <a:stretch>
            <a:fillRect/>
          </a:stretch>
        </p:blipFill>
        <p:spPr>
          <a:xfrm>
            <a:off x="555623" y="1751886"/>
            <a:ext cx="8032751" cy="5036492"/>
          </a:xfrm>
          <a:prstGeom prst="rect">
            <a:avLst/>
          </a:prstGeom>
        </p:spPr>
      </p:pic>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144000" cy="1107996"/>
          </a:xfrm>
        </p:spPr>
        <p:txBody>
          <a:bodyPr/>
          <a:lstStyle/>
          <a:p>
            <a:pPr algn="ctr">
              <a:lnSpc>
                <a:spcPct val="100000"/>
              </a:lnSpc>
            </a:pPr>
            <a:r>
              <a:rPr lang="en-CA" sz="3600" dirty="0">
                <a:solidFill>
                  <a:srgbClr val="725F73"/>
                </a:solidFill>
                <a:latin typeface="Arial Narrow" panose="020B0606020202030204" pitchFamily="34" charset="0"/>
              </a:rPr>
              <a:t>Expert Recommendations for</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Patient with GIOP</a:t>
            </a: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225" name="Group 224">
            <a:extLst>
              <a:ext uri="{FF2B5EF4-FFF2-40B4-BE49-F238E27FC236}">
                <a16:creationId xmlns:a16="http://schemas.microsoft.com/office/drawing/2014/main" id="{41329738-CDF2-4B2D-852C-0C50F2F99766}"/>
              </a:ext>
            </a:extLst>
          </p:cNvPr>
          <p:cNvGrpSpPr/>
          <p:nvPr/>
        </p:nvGrpSpPr>
        <p:grpSpPr>
          <a:xfrm>
            <a:off x="0" y="1123860"/>
            <a:ext cx="9161978" cy="646331"/>
            <a:chOff x="-17978" y="3099844"/>
            <a:chExt cx="9161978" cy="646331"/>
          </a:xfrm>
        </p:grpSpPr>
        <p:sp>
          <p:nvSpPr>
            <p:cNvPr id="226" name="Rectangle 225">
              <a:extLst>
                <a:ext uri="{FF2B5EF4-FFF2-40B4-BE49-F238E27FC236}">
                  <a16:creationId xmlns:a16="http://schemas.microsoft.com/office/drawing/2014/main" id="{B4D8AEAC-0466-4BE8-B057-9CB5A5CEE4C5}"/>
                </a:ext>
              </a:extLst>
            </p:cNvPr>
            <p:cNvSpPr/>
            <p:nvPr/>
          </p:nvSpPr>
          <p:spPr>
            <a:xfrm>
              <a:off x="0" y="3181945"/>
              <a:ext cx="9144000" cy="511681"/>
            </a:xfrm>
            <a:prstGeom prst="rect">
              <a:avLst/>
            </a:prstGeom>
            <a:solidFill>
              <a:srgbClr val="554856">
                <a:alpha val="87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ectangle 226">
              <a:extLst>
                <a:ext uri="{FF2B5EF4-FFF2-40B4-BE49-F238E27FC236}">
                  <a16:creationId xmlns:a16="http://schemas.microsoft.com/office/drawing/2014/main" id="{1BE4C614-B79F-437E-B49A-171152A48FDE}"/>
                </a:ext>
              </a:extLst>
            </p:cNvPr>
            <p:cNvSpPr/>
            <p:nvPr/>
          </p:nvSpPr>
          <p:spPr>
            <a:xfrm>
              <a:off x="678983" y="3208629"/>
              <a:ext cx="8380966" cy="400110"/>
            </a:xfrm>
            <a:prstGeom prst="rect">
              <a:avLst/>
            </a:prstGeom>
          </p:spPr>
          <p:txBody>
            <a:bodyPr wrap="square">
              <a:spAutoFit/>
            </a:bodyPr>
            <a:lstStyle/>
            <a:p>
              <a:pPr lvl="0" algn="ctr" defTabSz="914400">
                <a:defRPr/>
              </a:pPr>
              <a:r>
                <a:rPr kumimoji="0" lang="en-CA" sz="20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WOULD </a:t>
              </a:r>
              <a:r>
                <a:rPr lang="en-CA" sz="2000" b="1" kern="0" dirty="0">
                  <a:solidFill>
                    <a:prstClr val="white"/>
                  </a:solidFill>
                  <a:latin typeface="Arial Narrow" panose="020B0606020202030204" pitchFamily="34" charset="0"/>
                </a:rPr>
                <a:t>YOU TREAT KEN FOR GLUCOCORTICOID INDUCED BONE LOSS?</a:t>
              </a:r>
              <a:endParaRPr kumimoji="0" lang="en-CA" sz="20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28" name="Rectangle 227">
              <a:extLst>
                <a:ext uri="{FF2B5EF4-FFF2-40B4-BE49-F238E27FC236}">
                  <a16:creationId xmlns:a16="http://schemas.microsoft.com/office/drawing/2014/main" id="{1B53D22F-ABCC-4AEB-8D31-41E451CF5190}"/>
                </a:ext>
              </a:extLst>
            </p:cNvPr>
            <p:cNvSpPr/>
            <p:nvPr/>
          </p:nvSpPr>
          <p:spPr>
            <a:xfrm>
              <a:off x="-17978" y="3099844"/>
              <a:ext cx="16520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Q:</a:t>
              </a:r>
            </a:p>
          </p:txBody>
        </p:sp>
      </p:grpSp>
    </p:spTree>
    <p:extLst>
      <p:ext uri="{BB962C8B-B14F-4D97-AF65-F5344CB8AC3E}">
        <p14:creationId xmlns:p14="http://schemas.microsoft.com/office/powerpoint/2010/main" val="144421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71449" y="145822"/>
            <a:ext cx="8887490" cy="1107996"/>
          </a:xfrm>
        </p:spPr>
        <p:txBody>
          <a:bodyPr/>
          <a:lstStyle/>
          <a:p>
            <a:pPr algn="ctr">
              <a:lnSpc>
                <a:spcPct val="100000"/>
              </a:lnSpc>
            </a:pPr>
            <a:r>
              <a:rPr lang="en-CA" sz="3600" dirty="0">
                <a:solidFill>
                  <a:srgbClr val="725F73"/>
                </a:solidFill>
                <a:latin typeface="Arial Narrow" panose="020B0606020202030204" pitchFamily="34" charset="0"/>
              </a:rPr>
              <a:t>GIOP Causes Osteoporotic Fractures in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30% - 50% of Treated Adult Patients</a:t>
            </a:r>
            <a:r>
              <a:rPr lang="en-CA" sz="3600" baseline="30000" dirty="0">
                <a:solidFill>
                  <a:srgbClr val="725F73"/>
                </a:solidFill>
                <a:latin typeface="Arial Narrow" panose="020B0606020202030204" pitchFamily="34" charset="0"/>
              </a:rPr>
              <a:t>1</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507999" y="1567608"/>
            <a:ext cx="82296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2800" b="1" dirty="0">
                <a:solidFill>
                  <a:sysClr val="windowText" lastClr="000000">
                    <a:lumMod val="75000"/>
                    <a:lumOff val="25000"/>
                  </a:sysClr>
                </a:solidFill>
                <a:latin typeface="Arial Narrow" panose="020B0606020202030204" pitchFamily="34" charset="0"/>
              </a:rPr>
              <a:t>GIOP is the most common form of secondary osteoporosis</a:t>
            </a:r>
            <a:r>
              <a:rPr lang="en-CA" sz="2800" b="1" baseline="30000" dirty="0">
                <a:solidFill>
                  <a:sysClr val="windowText" lastClr="000000">
                    <a:lumMod val="75000"/>
                    <a:lumOff val="25000"/>
                  </a:sysClr>
                </a:solidFill>
                <a:latin typeface="Arial Narrow" panose="020B0606020202030204" pitchFamily="34" charset="0"/>
              </a:rPr>
              <a:t>2</a:t>
            </a:r>
          </a:p>
          <a:p>
            <a:pPr marL="396875" lvl="0" indent="-396875">
              <a:buClr>
                <a:srgbClr val="554856"/>
              </a:buClr>
              <a:buFont typeface="Wingdings" panose="05000000000000000000" pitchFamily="2" charset="2"/>
              <a:buChar char="§"/>
            </a:pPr>
            <a:r>
              <a:rPr lang="en-CA" sz="2800" b="1" dirty="0">
                <a:solidFill>
                  <a:sysClr val="windowText" lastClr="000000">
                    <a:lumMod val="75000"/>
                    <a:lumOff val="25000"/>
                  </a:sysClr>
                </a:solidFill>
                <a:latin typeface="Arial Narrow" panose="020B0606020202030204" pitchFamily="34" charset="0"/>
              </a:rPr>
              <a:t>An estimated 3.6% of Canadian postmenopausal women currently take oral glucocorticoids</a:t>
            </a:r>
            <a:r>
              <a:rPr lang="en-CA" sz="2800" b="1" baseline="30000" dirty="0">
                <a:solidFill>
                  <a:sysClr val="windowText" lastClr="000000">
                    <a:lumMod val="75000"/>
                    <a:lumOff val="25000"/>
                  </a:sysClr>
                </a:solidFill>
                <a:latin typeface="Arial Narrow" panose="020B0606020202030204" pitchFamily="34" charset="0"/>
              </a:rPr>
              <a:t>3</a:t>
            </a: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7-fold higher hip fracture risk</a:t>
            </a:r>
            <a:r>
              <a:rPr lang="en-CA" sz="2400" baseline="30000" dirty="0">
                <a:solidFill>
                  <a:sysClr val="windowText" lastClr="000000">
                    <a:lumMod val="75000"/>
                    <a:lumOff val="25000"/>
                  </a:sysClr>
                </a:solidFill>
                <a:latin typeface="Arial Narrow" panose="020B0606020202030204" pitchFamily="34" charset="0"/>
              </a:rPr>
              <a:t>4* </a:t>
            </a: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17-fold higher vertebral fracture risk</a:t>
            </a:r>
            <a:r>
              <a:rPr lang="en-CA" sz="2400" baseline="30000" dirty="0">
                <a:solidFill>
                  <a:sysClr val="windowText" lastClr="000000">
                    <a:lumMod val="75000"/>
                    <a:lumOff val="25000"/>
                  </a:sysClr>
                </a:solidFill>
                <a:latin typeface="Arial Narrow" panose="020B0606020202030204" pitchFamily="34" charset="0"/>
              </a:rPr>
              <a:t>4*</a:t>
            </a: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Risk independent of underlying disease, age, and gender</a:t>
            </a:r>
            <a:r>
              <a:rPr lang="en-CA" sz="2400" baseline="30000" dirty="0">
                <a:solidFill>
                  <a:sysClr val="windowText" lastClr="000000">
                    <a:lumMod val="75000"/>
                    <a:lumOff val="25000"/>
                  </a:sysClr>
                </a:solidFill>
                <a:latin typeface="Arial Narrow" panose="020B0606020202030204" pitchFamily="34" charset="0"/>
              </a:rPr>
              <a:t>5</a:t>
            </a: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Morbidity, mortality, and healthcare costs</a:t>
            </a:r>
            <a:r>
              <a:rPr lang="en-CA" sz="2400" baseline="30000" dirty="0">
                <a:solidFill>
                  <a:sysClr val="windowText" lastClr="000000">
                    <a:lumMod val="75000"/>
                    <a:lumOff val="25000"/>
                  </a:sysClr>
                </a:solidFill>
                <a:latin typeface="Arial Narrow" panose="020B0606020202030204" pitchFamily="34" charset="0"/>
              </a:rPr>
              <a:t>4</a:t>
            </a: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Decreased quality of life</a:t>
            </a:r>
            <a:r>
              <a:rPr lang="en-CA" sz="2400" baseline="30000" dirty="0">
                <a:solidFill>
                  <a:sysClr val="windowText" lastClr="000000">
                    <a:lumMod val="75000"/>
                    <a:lumOff val="25000"/>
                  </a:sysClr>
                </a:solidFill>
                <a:latin typeface="Arial Narrow" panose="020B0606020202030204" pitchFamily="34" charset="0"/>
              </a:rPr>
              <a:t>4</a:t>
            </a:r>
            <a:endParaRPr kumimoji="0" lang="en-CA"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0160" y="6047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900" dirty="0">
                <a:solidFill>
                  <a:srgbClr val="000000"/>
                </a:solidFill>
                <a:latin typeface="Arial Narrow" panose="020B0606020202030204" pitchFamily="34" charset="0"/>
              </a:rPr>
              <a:t>*With prednisone equivalent doses of 10–12 mg/day for &gt; 3 months in the past year.</a:t>
            </a:r>
            <a:endParaRPr lang="en-US" sz="900" dirty="0">
              <a:solidFill>
                <a:srgbClr val="000000"/>
              </a:solidFill>
              <a:latin typeface="Arial Narrow" panose="020B0606020202030204" pitchFamily="34" charset="0"/>
            </a:endParaRPr>
          </a:p>
          <a:p>
            <a:r>
              <a:rPr lang="en-US" sz="900" dirty="0">
                <a:solidFill>
                  <a:srgbClr val="000000"/>
                </a:solidFill>
                <a:latin typeface="Arial Narrow" panose="020B0606020202030204" pitchFamily="34" charset="0"/>
              </a:rPr>
              <a:t>1. </a:t>
            </a:r>
            <a:r>
              <a:rPr lang="en-US" sz="900" dirty="0" err="1">
                <a:solidFill>
                  <a:srgbClr val="000000"/>
                </a:solidFill>
                <a:latin typeface="Arial Narrow" panose="020B0606020202030204" pitchFamily="34" charset="0"/>
              </a:rPr>
              <a:t>Amiche</a:t>
            </a:r>
            <a:r>
              <a:rPr lang="en-US" sz="900" dirty="0">
                <a:solidFill>
                  <a:srgbClr val="000000"/>
                </a:solidFill>
                <a:latin typeface="Arial Narrow" panose="020B0606020202030204" pitchFamily="34" charset="0"/>
              </a:rPr>
              <a:t> MA et al. </a:t>
            </a:r>
            <a:r>
              <a:rPr lang="en-US" sz="900" i="1" dirty="0" err="1">
                <a:solidFill>
                  <a:srgbClr val="000000"/>
                </a:solidFill>
                <a:latin typeface="Arial Narrow" panose="020B0606020202030204" pitchFamily="34" charset="0"/>
              </a:rPr>
              <a:t>Osteoporos</a:t>
            </a:r>
            <a:r>
              <a:rPr lang="en-US" sz="900" i="1" dirty="0">
                <a:solidFill>
                  <a:srgbClr val="000000"/>
                </a:solidFill>
                <a:latin typeface="Arial Narrow" panose="020B0606020202030204" pitchFamily="34" charset="0"/>
              </a:rPr>
              <a:t> Int</a:t>
            </a:r>
            <a:r>
              <a:rPr lang="en-US" sz="900" dirty="0">
                <a:solidFill>
                  <a:srgbClr val="000000"/>
                </a:solidFill>
                <a:latin typeface="Arial Narrow" panose="020B0606020202030204" pitchFamily="34" charset="0"/>
              </a:rPr>
              <a:t>. 2016;27: 1709–1718;</a:t>
            </a:r>
            <a:r>
              <a:rPr lang="en-US" altLang="en-US" sz="900" dirty="0">
                <a:solidFill>
                  <a:srgbClr val="000000"/>
                </a:solidFill>
                <a:latin typeface="Arial Narrow" panose="020B0606020202030204" pitchFamily="34" charset="0"/>
              </a:rPr>
              <a:t> 2. </a:t>
            </a:r>
            <a:r>
              <a:rPr lang="en-US" altLang="en-US" sz="900" dirty="0" err="1">
                <a:solidFill>
                  <a:srgbClr val="000000"/>
                </a:solidFill>
                <a:latin typeface="Arial Narrow" panose="020B0606020202030204" pitchFamily="34" charset="0"/>
              </a:rPr>
              <a:t>Mazziotti</a:t>
            </a:r>
            <a:r>
              <a:rPr lang="en-US" altLang="en-US" sz="900" dirty="0">
                <a:solidFill>
                  <a:srgbClr val="000000"/>
                </a:solidFill>
                <a:latin typeface="Arial Narrow" panose="020B0606020202030204" pitchFamily="34" charset="0"/>
              </a:rPr>
              <a:t> G, et al. </a:t>
            </a:r>
            <a:r>
              <a:rPr lang="en-US" altLang="en-US" sz="900" i="1" dirty="0">
                <a:solidFill>
                  <a:srgbClr val="000000"/>
                </a:solidFill>
                <a:latin typeface="Arial Narrow" panose="020B0606020202030204" pitchFamily="34" charset="0"/>
              </a:rPr>
              <a:t>Am J Med</a:t>
            </a:r>
            <a:r>
              <a:rPr lang="en-US" altLang="en-US" sz="900" dirty="0">
                <a:solidFill>
                  <a:srgbClr val="000000"/>
                </a:solidFill>
                <a:latin typeface="Arial Narrow" panose="020B0606020202030204" pitchFamily="34" charset="0"/>
              </a:rPr>
              <a:t>. 2010;123, 877-884; 3. Diez-Perez A, et al. </a:t>
            </a:r>
            <a:r>
              <a:rPr lang="de-DE" altLang="en-US" sz="900" dirty="0">
                <a:solidFill>
                  <a:srgbClr val="000000"/>
                </a:solidFill>
                <a:latin typeface="Arial Narrow" panose="020B0606020202030204" pitchFamily="34" charset="0"/>
              </a:rPr>
              <a:t>Bone.2011;49, 493-498; 4. Buehring B, et al. </a:t>
            </a:r>
            <a:r>
              <a:rPr lang="de-DE" altLang="en-US" sz="900" i="1" dirty="0">
                <a:solidFill>
                  <a:srgbClr val="000000"/>
                </a:solidFill>
                <a:latin typeface="Arial Narrow" panose="020B0606020202030204" pitchFamily="34" charset="0"/>
              </a:rPr>
              <a:t>J Allergy Clin Immunol</a:t>
            </a:r>
            <a:r>
              <a:rPr lang="de-DE" altLang="en-US" sz="900" dirty="0">
                <a:solidFill>
                  <a:srgbClr val="000000"/>
                </a:solidFill>
                <a:latin typeface="Arial Narrow" panose="020B0606020202030204" pitchFamily="34" charset="0"/>
              </a:rPr>
              <a:t>.2013;132, 1019-1030; 5. van Staa TP, et al. </a:t>
            </a:r>
            <a:r>
              <a:rPr lang="de-DE" altLang="en-US" sz="900" i="1" dirty="0">
                <a:solidFill>
                  <a:srgbClr val="000000"/>
                </a:solidFill>
                <a:latin typeface="Arial Narrow" panose="020B0606020202030204" pitchFamily="34" charset="0"/>
              </a:rPr>
              <a:t>Osteoporos Int</a:t>
            </a:r>
            <a:r>
              <a:rPr lang="de-DE" altLang="en-US" sz="900" dirty="0">
                <a:solidFill>
                  <a:srgbClr val="000000"/>
                </a:solidFill>
                <a:latin typeface="Arial Narrow" panose="020B0606020202030204" pitchFamily="34" charset="0"/>
              </a:rPr>
              <a:t>. 2002;13, 777-787. </a:t>
            </a:r>
            <a:endParaRPr lang="en-CA" sz="90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11448137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20649" y="158522"/>
            <a:ext cx="8887490" cy="1107996"/>
          </a:xfrm>
        </p:spPr>
        <p:txBody>
          <a:bodyPr/>
          <a:lstStyle/>
          <a:p>
            <a:pPr algn="ctr">
              <a:lnSpc>
                <a:spcPct val="100000"/>
              </a:lnSpc>
            </a:pPr>
            <a:r>
              <a:rPr lang="en-CA" sz="3600" dirty="0">
                <a:solidFill>
                  <a:srgbClr val="725F73"/>
                </a:solidFill>
                <a:latin typeface="Arial Narrow" panose="020B0606020202030204" pitchFamily="34" charset="0"/>
              </a:rPr>
              <a:t>Glucocorticoid-Induced Osteoporosis</a:t>
            </a:r>
            <a:br>
              <a:rPr lang="en-CA" sz="3600" dirty="0">
                <a:solidFill>
                  <a:srgbClr val="725F73"/>
                </a:solidFill>
                <a:latin typeface="Arial Narrow" panose="020B0606020202030204" pitchFamily="34" charset="0"/>
              </a:rPr>
            </a:br>
            <a:r>
              <a:rPr lang="en-CA" sz="3600" dirty="0">
                <a:solidFill>
                  <a:srgbClr val="7693CC"/>
                </a:solidFill>
                <a:latin typeface="Arial Narrow" panose="020B0606020202030204" pitchFamily="34" charset="0"/>
              </a:rPr>
              <a:t>Risk of Vertebral Fracture Stratified By Dose</a:t>
            </a:r>
            <a:endParaRPr lang="en-US" sz="3200"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0160" y="6047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van </a:t>
            </a:r>
            <a:r>
              <a:rPr lang="en-CA" sz="1000" dirty="0" err="1">
                <a:solidFill>
                  <a:srgbClr val="000000"/>
                </a:solidFill>
                <a:latin typeface="Arial Narrow" panose="020B0606020202030204" pitchFamily="34" charset="0"/>
              </a:rPr>
              <a:t>Staa</a:t>
            </a:r>
            <a:r>
              <a:rPr lang="en-CA" sz="1000" dirty="0">
                <a:solidFill>
                  <a:srgbClr val="000000"/>
                </a:solidFill>
                <a:latin typeface="Arial Narrow" panose="020B0606020202030204" pitchFamily="34" charset="0"/>
              </a:rPr>
              <a:t> TP</a:t>
            </a:r>
            <a:r>
              <a:rPr lang="en-CA" sz="1000" i="1" dirty="0">
                <a:solidFill>
                  <a:srgbClr val="000000"/>
                </a:solidFill>
                <a:latin typeface="Arial Narrow" panose="020B0606020202030204" pitchFamily="34" charset="0"/>
              </a:rPr>
              <a:t>.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a:t>
            </a:r>
            <a:r>
              <a:rPr lang="en-CA" sz="1000" dirty="0">
                <a:solidFill>
                  <a:srgbClr val="000000"/>
                </a:solidFill>
                <a:latin typeface="Arial Narrow" panose="020B0606020202030204" pitchFamily="34" charset="0"/>
              </a:rPr>
              <a:t>. 2002:13;777-787.</a:t>
            </a:r>
          </a:p>
          <a:p>
            <a:endParaRPr lang="en-CA" sz="900" dirty="0">
              <a:solidFill>
                <a:srgbClr val="000000"/>
              </a:solidFill>
              <a:latin typeface="Arial Narrow" panose="020B0606020202030204" pitchFamily="34" charset="0"/>
            </a:endParaRPr>
          </a:p>
        </p:txBody>
      </p:sp>
      <p:cxnSp>
        <p:nvCxnSpPr>
          <p:cNvPr id="9" name="Straight Connector 8">
            <a:extLst>
              <a:ext uri="{FF2B5EF4-FFF2-40B4-BE49-F238E27FC236}">
                <a16:creationId xmlns:a16="http://schemas.microsoft.com/office/drawing/2014/main" id="{959AE0B7-D9EE-40B2-8502-BA1192D93496}"/>
              </a:ext>
            </a:extLst>
          </p:cNvPr>
          <p:cNvCxnSpPr>
            <a:cxnSpLocks/>
          </p:cNvCxnSpPr>
          <p:nvPr/>
        </p:nvCxnSpPr>
        <p:spPr>
          <a:xfrm>
            <a:off x="1182274" y="2405079"/>
            <a:ext cx="0" cy="2913921"/>
          </a:xfrm>
          <a:prstGeom prst="line">
            <a:avLst/>
          </a:prstGeom>
          <a:noFill/>
          <a:ln w="25400" cap="flat" cmpd="sng" algn="ctr">
            <a:solidFill>
              <a:sysClr val="windowText" lastClr="000000"/>
            </a:solidFill>
            <a:prstDash val="solid"/>
          </a:ln>
          <a:effectLst/>
        </p:spPr>
      </p:cxnSp>
      <p:cxnSp>
        <p:nvCxnSpPr>
          <p:cNvPr id="11" name="Straight Connector 10">
            <a:extLst>
              <a:ext uri="{FF2B5EF4-FFF2-40B4-BE49-F238E27FC236}">
                <a16:creationId xmlns:a16="http://schemas.microsoft.com/office/drawing/2014/main" id="{F7CC8D5F-97B2-474B-8771-76F41841AC78}"/>
              </a:ext>
            </a:extLst>
          </p:cNvPr>
          <p:cNvCxnSpPr>
            <a:cxnSpLocks/>
          </p:cNvCxnSpPr>
          <p:nvPr/>
        </p:nvCxnSpPr>
        <p:spPr>
          <a:xfrm>
            <a:off x="1103543" y="5235180"/>
            <a:ext cx="7606115" cy="0"/>
          </a:xfrm>
          <a:prstGeom prst="line">
            <a:avLst/>
          </a:prstGeom>
          <a:noFill/>
          <a:ln w="25400" cap="flat" cmpd="sng" algn="ctr">
            <a:solidFill>
              <a:sysClr val="windowText" lastClr="000000"/>
            </a:solidFill>
            <a:prstDash val="solid"/>
          </a:ln>
          <a:effectLst/>
        </p:spPr>
      </p:cxnSp>
      <p:sp>
        <p:nvSpPr>
          <p:cNvPr id="12" name="TextBox 11">
            <a:extLst>
              <a:ext uri="{FF2B5EF4-FFF2-40B4-BE49-F238E27FC236}">
                <a16:creationId xmlns:a16="http://schemas.microsoft.com/office/drawing/2014/main" id="{EE825BB8-5E6F-472A-B10A-2D1FD2F2B005}"/>
              </a:ext>
            </a:extLst>
          </p:cNvPr>
          <p:cNvSpPr txBox="1"/>
          <p:nvPr/>
        </p:nvSpPr>
        <p:spPr>
          <a:xfrm>
            <a:off x="694753" y="2563257"/>
            <a:ext cx="408790" cy="276999"/>
          </a:xfrm>
          <a:prstGeom prst="rect">
            <a:avLst/>
          </a:prstGeom>
          <a:noFill/>
        </p:spPr>
        <p:txBody>
          <a:bodyPr wrap="square" rtlCol="0">
            <a:spAutoFit/>
          </a:bodyPr>
          <a:lstStyle/>
          <a:p>
            <a:pPr algn="r"/>
            <a:r>
              <a:rPr lang="en-CA" sz="1200" dirty="0">
                <a:solidFill>
                  <a:prstClr val="black"/>
                </a:solidFill>
                <a:latin typeface="Arial Narrow" panose="020B0606020202030204" pitchFamily="34" charset="0"/>
              </a:rPr>
              <a:t>1</a:t>
            </a:r>
          </a:p>
        </p:txBody>
      </p:sp>
      <p:sp>
        <p:nvSpPr>
          <p:cNvPr id="13" name="TextBox 12">
            <a:extLst>
              <a:ext uri="{FF2B5EF4-FFF2-40B4-BE49-F238E27FC236}">
                <a16:creationId xmlns:a16="http://schemas.microsoft.com/office/drawing/2014/main" id="{AC7D4BBA-D37F-4EF7-8774-E719FB3DC2CE}"/>
              </a:ext>
            </a:extLst>
          </p:cNvPr>
          <p:cNvSpPr txBox="1"/>
          <p:nvPr/>
        </p:nvSpPr>
        <p:spPr>
          <a:xfrm>
            <a:off x="694753" y="2300148"/>
            <a:ext cx="408790" cy="276999"/>
          </a:xfrm>
          <a:prstGeom prst="rect">
            <a:avLst/>
          </a:prstGeom>
          <a:noFill/>
        </p:spPr>
        <p:txBody>
          <a:bodyPr wrap="square" rtlCol="0">
            <a:spAutoFit/>
          </a:bodyPr>
          <a:lstStyle/>
          <a:p>
            <a:pPr algn="r"/>
            <a:r>
              <a:rPr lang="en-CA" sz="1200" dirty="0">
                <a:solidFill>
                  <a:prstClr val="black"/>
                </a:solidFill>
                <a:latin typeface="Arial Narrow" panose="020B0606020202030204" pitchFamily="34" charset="0"/>
              </a:rPr>
              <a:t>%</a:t>
            </a:r>
          </a:p>
        </p:txBody>
      </p:sp>
      <p:sp>
        <p:nvSpPr>
          <p:cNvPr id="14" name="TextBox 13">
            <a:extLst>
              <a:ext uri="{FF2B5EF4-FFF2-40B4-BE49-F238E27FC236}">
                <a16:creationId xmlns:a16="http://schemas.microsoft.com/office/drawing/2014/main" id="{B768D11C-AFCD-4261-AFA7-AB1BE2564EC2}"/>
              </a:ext>
            </a:extLst>
          </p:cNvPr>
          <p:cNvSpPr txBox="1"/>
          <p:nvPr/>
        </p:nvSpPr>
        <p:spPr>
          <a:xfrm>
            <a:off x="694753" y="3813254"/>
            <a:ext cx="408790" cy="276999"/>
          </a:xfrm>
          <a:prstGeom prst="rect">
            <a:avLst/>
          </a:prstGeom>
          <a:noFill/>
        </p:spPr>
        <p:txBody>
          <a:bodyPr wrap="square" rtlCol="0">
            <a:spAutoFit/>
          </a:bodyPr>
          <a:lstStyle/>
          <a:p>
            <a:pPr algn="r"/>
            <a:r>
              <a:rPr lang="en-CA" sz="1200" dirty="0">
                <a:solidFill>
                  <a:prstClr val="black"/>
                </a:solidFill>
                <a:latin typeface="Arial Narrow" panose="020B0606020202030204" pitchFamily="34" charset="0"/>
              </a:rPr>
              <a:t>0.5</a:t>
            </a:r>
          </a:p>
        </p:txBody>
      </p:sp>
      <p:sp>
        <p:nvSpPr>
          <p:cNvPr id="15" name="TextBox 14">
            <a:extLst>
              <a:ext uri="{FF2B5EF4-FFF2-40B4-BE49-F238E27FC236}">
                <a16:creationId xmlns:a16="http://schemas.microsoft.com/office/drawing/2014/main" id="{1CEFE94E-6396-4906-96EC-E4201DF7A337}"/>
              </a:ext>
            </a:extLst>
          </p:cNvPr>
          <p:cNvSpPr txBox="1"/>
          <p:nvPr/>
        </p:nvSpPr>
        <p:spPr>
          <a:xfrm>
            <a:off x="694753" y="5096680"/>
            <a:ext cx="408790" cy="276999"/>
          </a:xfrm>
          <a:prstGeom prst="rect">
            <a:avLst/>
          </a:prstGeom>
          <a:noFill/>
        </p:spPr>
        <p:txBody>
          <a:bodyPr wrap="square" rtlCol="0">
            <a:spAutoFit/>
          </a:bodyPr>
          <a:lstStyle/>
          <a:p>
            <a:pPr algn="r"/>
            <a:r>
              <a:rPr lang="en-CA" sz="1200" dirty="0">
                <a:solidFill>
                  <a:prstClr val="black"/>
                </a:solidFill>
                <a:latin typeface="Arial Narrow" panose="020B0606020202030204" pitchFamily="34" charset="0"/>
              </a:rPr>
              <a:t>0</a:t>
            </a:r>
          </a:p>
        </p:txBody>
      </p:sp>
      <p:sp>
        <p:nvSpPr>
          <p:cNvPr id="16" name="TextBox 15">
            <a:extLst>
              <a:ext uri="{FF2B5EF4-FFF2-40B4-BE49-F238E27FC236}">
                <a16:creationId xmlns:a16="http://schemas.microsoft.com/office/drawing/2014/main" id="{94F178AA-E1C9-40F5-A354-2AB8F05C8A1B}"/>
              </a:ext>
            </a:extLst>
          </p:cNvPr>
          <p:cNvSpPr txBox="1"/>
          <p:nvPr/>
        </p:nvSpPr>
        <p:spPr>
          <a:xfrm>
            <a:off x="1298002" y="5281275"/>
            <a:ext cx="937195" cy="276999"/>
          </a:xfrm>
          <a:prstGeom prst="rect">
            <a:avLst/>
          </a:prstGeom>
          <a:noFill/>
        </p:spPr>
        <p:txBody>
          <a:bodyPr wrap="square" rtlCol="0">
            <a:spAutoFit/>
          </a:bodyPr>
          <a:lstStyle/>
          <a:p>
            <a:pPr algn="ctr"/>
            <a:r>
              <a:rPr lang="en-CA" sz="1200" dirty="0">
                <a:solidFill>
                  <a:prstClr val="black"/>
                </a:solidFill>
                <a:latin typeface="Arial Narrow" panose="020B0606020202030204" pitchFamily="34" charset="0"/>
              </a:rPr>
              <a:t>1 year before</a:t>
            </a:r>
          </a:p>
        </p:txBody>
      </p:sp>
      <p:sp>
        <p:nvSpPr>
          <p:cNvPr id="17" name="TextBox 16">
            <a:extLst>
              <a:ext uri="{FF2B5EF4-FFF2-40B4-BE49-F238E27FC236}">
                <a16:creationId xmlns:a16="http://schemas.microsoft.com/office/drawing/2014/main" id="{C922FFFA-4D5E-40CA-9110-FE3E8998D72A}"/>
              </a:ext>
            </a:extLst>
          </p:cNvPr>
          <p:cNvSpPr txBox="1"/>
          <p:nvPr/>
        </p:nvSpPr>
        <p:spPr>
          <a:xfrm>
            <a:off x="3757343" y="5281275"/>
            <a:ext cx="937195" cy="276999"/>
          </a:xfrm>
          <a:prstGeom prst="rect">
            <a:avLst/>
          </a:prstGeom>
          <a:noFill/>
        </p:spPr>
        <p:txBody>
          <a:bodyPr wrap="square" rtlCol="0">
            <a:spAutoFit/>
          </a:bodyPr>
          <a:lstStyle/>
          <a:p>
            <a:pPr algn="ctr"/>
            <a:r>
              <a:rPr lang="en-CA" sz="1200" dirty="0">
                <a:solidFill>
                  <a:prstClr val="black"/>
                </a:solidFill>
                <a:latin typeface="Arial Narrow" panose="020B0606020202030204" pitchFamily="34" charset="0"/>
              </a:rPr>
              <a:t>0-3</a:t>
            </a:r>
          </a:p>
        </p:txBody>
      </p:sp>
      <p:sp>
        <p:nvSpPr>
          <p:cNvPr id="18" name="TextBox 17">
            <a:extLst>
              <a:ext uri="{FF2B5EF4-FFF2-40B4-BE49-F238E27FC236}">
                <a16:creationId xmlns:a16="http://schemas.microsoft.com/office/drawing/2014/main" id="{2040594F-7776-49B6-858E-052C23B59868}"/>
              </a:ext>
            </a:extLst>
          </p:cNvPr>
          <p:cNvSpPr txBox="1"/>
          <p:nvPr/>
        </p:nvSpPr>
        <p:spPr>
          <a:xfrm>
            <a:off x="5014643" y="5281275"/>
            <a:ext cx="937195" cy="276999"/>
          </a:xfrm>
          <a:prstGeom prst="rect">
            <a:avLst/>
          </a:prstGeom>
          <a:noFill/>
        </p:spPr>
        <p:txBody>
          <a:bodyPr wrap="square" rtlCol="0">
            <a:spAutoFit/>
          </a:bodyPr>
          <a:lstStyle/>
          <a:p>
            <a:pPr algn="ctr"/>
            <a:r>
              <a:rPr lang="en-CA" sz="1200" dirty="0">
                <a:solidFill>
                  <a:prstClr val="black"/>
                </a:solidFill>
                <a:latin typeface="Arial Narrow" panose="020B0606020202030204" pitchFamily="34" charset="0"/>
              </a:rPr>
              <a:t>3-6</a:t>
            </a:r>
          </a:p>
        </p:txBody>
      </p:sp>
      <p:sp>
        <p:nvSpPr>
          <p:cNvPr id="19" name="TextBox 18">
            <a:extLst>
              <a:ext uri="{FF2B5EF4-FFF2-40B4-BE49-F238E27FC236}">
                <a16:creationId xmlns:a16="http://schemas.microsoft.com/office/drawing/2014/main" id="{C7E964DA-9848-471B-8677-80EA8F5A4CAA}"/>
              </a:ext>
            </a:extLst>
          </p:cNvPr>
          <p:cNvSpPr txBox="1"/>
          <p:nvPr/>
        </p:nvSpPr>
        <p:spPr>
          <a:xfrm>
            <a:off x="6235142" y="5281275"/>
            <a:ext cx="937195" cy="276999"/>
          </a:xfrm>
          <a:prstGeom prst="rect">
            <a:avLst/>
          </a:prstGeom>
          <a:noFill/>
        </p:spPr>
        <p:txBody>
          <a:bodyPr wrap="square" rtlCol="0">
            <a:spAutoFit/>
          </a:bodyPr>
          <a:lstStyle/>
          <a:p>
            <a:pPr algn="ctr"/>
            <a:r>
              <a:rPr lang="en-CA" sz="1200" dirty="0">
                <a:solidFill>
                  <a:prstClr val="black"/>
                </a:solidFill>
                <a:latin typeface="Arial Narrow" panose="020B0606020202030204" pitchFamily="34" charset="0"/>
              </a:rPr>
              <a:t>6-9</a:t>
            </a:r>
          </a:p>
        </p:txBody>
      </p:sp>
      <p:sp>
        <p:nvSpPr>
          <p:cNvPr id="20" name="TextBox 19">
            <a:extLst>
              <a:ext uri="{FF2B5EF4-FFF2-40B4-BE49-F238E27FC236}">
                <a16:creationId xmlns:a16="http://schemas.microsoft.com/office/drawing/2014/main" id="{8D6E3C0B-BFEE-448B-A8A5-0D5EB8FA2038}"/>
              </a:ext>
            </a:extLst>
          </p:cNvPr>
          <p:cNvSpPr txBox="1"/>
          <p:nvPr/>
        </p:nvSpPr>
        <p:spPr>
          <a:xfrm>
            <a:off x="7493128" y="5281275"/>
            <a:ext cx="937195" cy="276999"/>
          </a:xfrm>
          <a:prstGeom prst="rect">
            <a:avLst/>
          </a:prstGeom>
          <a:noFill/>
        </p:spPr>
        <p:txBody>
          <a:bodyPr wrap="square" rtlCol="0">
            <a:spAutoFit/>
          </a:bodyPr>
          <a:lstStyle/>
          <a:p>
            <a:pPr algn="ctr"/>
            <a:r>
              <a:rPr lang="en-CA" sz="1200" dirty="0">
                <a:solidFill>
                  <a:prstClr val="black"/>
                </a:solidFill>
                <a:latin typeface="Arial Narrow" panose="020B0606020202030204" pitchFamily="34" charset="0"/>
              </a:rPr>
              <a:t>9-12</a:t>
            </a:r>
          </a:p>
        </p:txBody>
      </p:sp>
      <p:sp>
        <p:nvSpPr>
          <p:cNvPr id="21" name="TextBox 20">
            <a:extLst>
              <a:ext uri="{FF2B5EF4-FFF2-40B4-BE49-F238E27FC236}">
                <a16:creationId xmlns:a16="http://schemas.microsoft.com/office/drawing/2014/main" id="{741923E3-A9B4-42B5-AD0B-3DBC43058462}"/>
              </a:ext>
            </a:extLst>
          </p:cNvPr>
          <p:cNvSpPr txBox="1"/>
          <p:nvPr/>
        </p:nvSpPr>
        <p:spPr>
          <a:xfrm>
            <a:off x="4379643" y="5793181"/>
            <a:ext cx="937195" cy="276999"/>
          </a:xfrm>
          <a:prstGeom prst="rect">
            <a:avLst/>
          </a:prstGeom>
          <a:noFill/>
        </p:spPr>
        <p:txBody>
          <a:bodyPr wrap="square" rtlCol="0">
            <a:spAutoFit/>
          </a:bodyPr>
          <a:lstStyle/>
          <a:p>
            <a:pPr algn="ctr"/>
            <a:r>
              <a:rPr lang="en-CA" sz="1200" b="1" dirty="0">
                <a:solidFill>
                  <a:prstClr val="black"/>
                </a:solidFill>
                <a:latin typeface="Arial Narrow" panose="020B0606020202030204" pitchFamily="34" charset="0"/>
              </a:rPr>
              <a:t>Months</a:t>
            </a:r>
          </a:p>
        </p:txBody>
      </p:sp>
      <p:sp>
        <p:nvSpPr>
          <p:cNvPr id="22" name="TextBox 21">
            <a:extLst>
              <a:ext uri="{FF2B5EF4-FFF2-40B4-BE49-F238E27FC236}">
                <a16:creationId xmlns:a16="http://schemas.microsoft.com/office/drawing/2014/main" id="{43A49651-1820-4BC3-8D32-9A552223E1AD}"/>
              </a:ext>
            </a:extLst>
          </p:cNvPr>
          <p:cNvSpPr txBox="1"/>
          <p:nvPr/>
        </p:nvSpPr>
        <p:spPr>
          <a:xfrm>
            <a:off x="1766599" y="2309673"/>
            <a:ext cx="6463291" cy="369332"/>
          </a:xfrm>
          <a:prstGeom prst="rect">
            <a:avLst/>
          </a:prstGeom>
          <a:noFill/>
        </p:spPr>
        <p:txBody>
          <a:bodyPr wrap="square" rtlCol="0">
            <a:spAutoFit/>
          </a:bodyPr>
          <a:lstStyle/>
          <a:p>
            <a:pPr algn="ctr"/>
            <a:r>
              <a:rPr lang="en-CA" b="1" dirty="0">
                <a:solidFill>
                  <a:srgbClr val="7693CC"/>
                </a:solidFill>
                <a:latin typeface="Arial Narrow" panose="020B0606020202030204" pitchFamily="34" charset="0"/>
              </a:rPr>
              <a:t>VERTEBRAL</a:t>
            </a:r>
          </a:p>
        </p:txBody>
      </p:sp>
      <p:sp>
        <p:nvSpPr>
          <p:cNvPr id="23" name="Freeform: Shape 22">
            <a:extLst>
              <a:ext uri="{FF2B5EF4-FFF2-40B4-BE49-F238E27FC236}">
                <a16:creationId xmlns:a16="http://schemas.microsoft.com/office/drawing/2014/main" id="{F6F6F8DB-0102-4A4C-938C-4B6335A34A75}"/>
              </a:ext>
            </a:extLst>
          </p:cNvPr>
          <p:cNvSpPr/>
          <p:nvPr/>
        </p:nvSpPr>
        <p:spPr>
          <a:xfrm>
            <a:off x="4273550" y="3052050"/>
            <a:ext cx="3708400" cy="1492250"/>
          </a:xfrm>
          <a:custGeom>
            <a:avLst/>
            <a:gdLst>
              <a:gd name="connsiteX0" fmla="*/ 0 w 3708400"/>
              <a:gd name="connsiteY0" fmla="*/ 1492250 h 1492250"/>
              <a:gd name="connsiteX1" fmla="*/ 1231900 w 3708400"/>
              <a:gd name="connsiteY1" fmla="*/ 196850 h 1492250"/>
              <a:gd name="connsiteX2" fmla="*/ 2463800 w 3708400"/>
              <a:gd name="connsiteY2" fmla="*/ 146050 h 1492250"/>
              <a:gd name="connsiteX3" fmla="*/ 3708400 w 3708400"/>
              <a:gd name="connsiteY3" fmla="*/ 0 h 1492250"/>
            </a:gdLst>
            <a:ahLst/>
            <a:cxnLst>
              <a:cxn ang="0">
                <a:pos x="connsiteX0" y="connsiteY0"/>
              </a:cxn>
              <a:cxn ang="0">
                <a:pos x="connsiteX1" y="connsiteY1"/>
              </a:cxn>
              <a:cxn ang="0">
                <a:pos x="connsiteX2" y="connsiteY2"/>
              </a:cxn>
              <a:cxn ang="0">
                <a:pos x="connsiteX3" y="connsiteY3"/>
              </a:cxn>
            </a:cxnLst>
            <a:rect l="l" t="t" r="r" b="b"/>
            <a:pathLst>
              <a:path w="3708400" h="1492250">
                <a:moveTo>
                  <a:pt x="0" y="1492250"/>
                </a:moveTo>
                <a:lnTo>
                  <a:pt x="1231900" y="196850"/>
                </a:lnTo>
                <a:lnTo>
                  <a:pt x="2463800" y="146050"/>
                </a:lnTo>
                <a:lnTo>
                  <a:pt x="3708400" y="0"/>
                </a:lnTo>
              </a:path>
            </a:pathLst>
          </a:custGeom>
          <a:noFill/>
          <a:ln w="381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4" name="Freeform: Shape 23">
            <a:extLst>
              <a:ext uri="{FF2B5EF4-FFF2-40B4-BE49-F238E27FC236}">
                <a16:creationId xmlns:a16="http://schemas.microsoft.com/office/drawing/2014/main" id="{72C69B51-E8AB-411B-857D-70D0FA342387}"/>
              </a:ext>
            </a:extLst>
          </p:cNvPr>
          <p:cNvSpPr/>
          <p:nvPr/>
        </p:nvSpPr>
        <p:spPr>
          <a:xfrm>
            <a:off x="4286250" y="3769600"/>
            <a:ext cx="3632200" cy="901700"/>
          </a:xfrm>
          <a:custGeom>
            <a:avLst/>
            <a:gdLst>
              <a:gd name="connsiteX0" fmla="*/ 0 w 3632200"/>
              <a:gd name="connsiteY0" fmla="*/ 901700 h 901700"/>
              <a:gd name="connsiteX1" fmla="*/ 1212850 w 3632200"/>
              <a:gd name="connsiteY1" fmla="*/ 0 h 901700"/>
              <a:gd name="connsiteX2" fmla="*/ 2451100 w 3632200"/>
              <a:gd name="connsiteY2" fmla="*/ 190500 h 901700"/>
              <a:gd name="connsiteX3" fmla="*/ 3632200 w 3632200"/>
              <a:gd name="connsiteY3" fmla="*/ 476250 h 901700"/>
            </a:gdLst>
            <a:ahLst/>
            <a:cxnLst>
              <a:cxn ang="0">
                <a:pos x="connsiteX0" y="connsiteY0"/>
              </a:cxn>
              <a:cxn ang="0">
                <a:pos x="connsiteX1" y="connsiteY1"/>
              </a:cxn>
              <a:cxn ang="0">
                <a:pos x="connsiteX2" y="connsiteY2"/>
              </a:cxn>
              <a:cxn ang="0">
                <a:pos x="connsiteX3" y="connsiteY3"/>
              </a:cxn>
            </a:cxnLst>
            <a:rect l="l" t="t" r="r" b="b"/>
            <a:pathLst>
              <a:path w="3632200" h="901700">
                <a:moveTo>
                  <a:pt x="0" y="901700"/>
                </a:moveTo>
                <a:lnTo>
                  <a:pt x="1212850" y="0"/>
                </a:lnTo>
                <a:lnTo>
                  <a:pt x="2451100" y="190500"/>
                </a:lnTo>
                <a:lnTo>
                  <a:pt x="3632200" y="476250"/>
                </a:lnTo>
              </a:path>
            </a:pathLst>
          </a:custGeom>
          <a:noFill/>
          <a:ln w="38100"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5" name="Freeform: Shape 24">
            <a:extLst>
              <a:ext uri="{FF2B5EF4-FFF2-40B4-BE49-F238E27FC236}">
                <a16:creationId xmlns:a16="http://schemas.microsoft.com/office/drawing/2014/main" id="{4BF3F6DE-A9FF-40B9-AD5F-8977F629D661}"/>
              </a:ext>
            </a:extLst>
          </p:cNvPr>
          <p:cNvSpPr/>
          <p:nvPr/>
        </p:nvSpPr>
        <p:spPr>
          <a:xfrm>
            <a:off x="4267200" y="4791950"/>
            <a:ext cx="3663950" cy="209550"/>
          </a:xfrm>
          <a:custGeom>
            <a:avLst/>
            <a:gdLst>
              <a:gd name="connsiteX0" fmla="*/ 0 w 3663950"/>
              <a:gd name="connsiteY0" fmla="*/ 76200 h 209550"/>
              <a:gd name="connsiteX1" fmla="*/ 1206500 w 3663950"/>
              <a:gd name="connsiteY1" fmla="*/ 101600 h 209550"/>
              <a:gd name="connsiteX2" fmla="*/ 2444750 w 3663950"/>
              <a:gd name="connsiteY2" fmla="*/ 0 h 209550"/>
              <a:gd name="connsiteX3" fmla="*/ 3663950 w 3663950"/>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3663950" h="209550">
                <a:moveTo>
                  <a:pt x="0" y="76200"/>
                </a:moveTo>
                <a:lnTo>
                  <a:pt x="1206500" y="101600"/>
                </a:lnTo>
                <a:lnTo>
                  <a:pt x="2444750" y="0"/>
                </a:lnTo>
                <a:lnTo>
                  <a:pt x="3663950" y="209550"/>
                </a:lnTo>
              </a:path>
            </a:pathLst>
          </a:custGeom>
          <a:noFill/>
          <a:ln w="38100"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6" name="Isosceles Triangle 25">
            <a:extLst>
              <a:ext uri="{FF2B5EF4-FFF2-40B4-BE49-F238E27FC236}">
                <a16:creationId xmlns:a16="http://schemas.microsoft.com/office/drawing/2014/main" id="{5AA11877-F70E-4ED0-B463-937B0FDF839F}"/>
              </a:ext>
            </a:extLst>
          </p:cNvPr>
          <p:cNvSpPr/>
          <p:nvPr/>
        </p:nvSpPr>
        <p:spPr>
          <a:xfrm>
            <a:off x="4138615" y="4459748"/>
            <a:ext cx="220657" cy="138918"/>
          </a:xfrm>
          <a:prstGeom prst="triangle">
            <a:avLst/>
          </a:prstGeom>
          <a:solidFill>
            <a:srgbClr val="7693C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7" name="Isosceles Triangle 26">
            <a:extLst>
              <a:ext uri="{FF2B5EF4-FFF2-40B4-BE49-F238E27FC236}">
                <a16:creationId xmlns:a16="http://schemas.microsoft.com/office/drawing/2014/main" id="{7E58DA87-FFF4-4A28-B517-4B48FE7424AB}"/>
              </a:ext>
            </a:extLst>
          </p:cNvPr>
          <p:cNvSpPr/>
          <p:nvPr/>
        </p:nvSpPr>
        <p:spPr>
          <a:xfrm>
            <a:off x="5396215" y="3176601"/>
            <a:ext cx="220657" cy="138918"/>
          </a:xfrm>
          <a:prstGeom prst="triangle">
            <a:avLst/>
          </a:prstGeom>
          <a:solidFill>
            <a:srgbClr val="7693C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8" name="Isosceles Triangle 27">
            <a:extLst>
              <a:ext uri="{FF2B5EF4-FFF2-40B4-BE49-F238E27FC236}">
                <a16:creationId xmlns:a16="http://schemas.microsoft.com/office/drawing/2014/main" id="{93D4B0C4-3CD5-4947-A4F1-5EF2E7EEC551}"/>
              </a:ext>
            </a:extLst>
          </p:cNvPr>
          <p:cNvSpPr/>
          <p:nvPr/>
        </p:nvSpPr>
        <p:spPr>
          <a:xfrm>
            <a:off x="6644228" y="3120016"/>
            <a:ext cx="220657" cy="138918"/>
          </a:xfrm>
          <a:prstGeom prst="triangle">
            <a:avLst/>
          </a:prstGeom>
          <a:solidFill>
            <a:srgbClr val="7693C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9" name="Isosceles Triangle 28">
            <a:extLst>
              <a:ext uri="{FF2B5EF4-FFF2-40B4-BE49-F238E27FC236}">
                <a16:creationId xmlns:a16="http://schemas.microsoft.com/office/drawing/2014/main" id="{86C56542-3BA4-4EC6-9F53-CD22AE8C7A7A}"/>
              </a:ext>
            </a:extLst>
          </p:cNvPr>
          <p:cNvSpPr/>
          <p:nvPr/>
        </p:nvSpPr>
        <p:spPr>
          <a:xfrm>
            <a:off x="7871621" y="2968237"/>
            <a:ext cx="220657" cy="138918"/>
          </a:xfrm>
          <a:prstGeom prst="triangle">
            <a:avLst/>
          </a:prstGeom>
          <a:solidFill>
            <a:srgbClr val="7693C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0" name="Rectangle 29">
            <a:extLst>
              <a:ext uri="{FF2B5EF4-FFF2-40B4-BE49-F238E27FC236}">
                <a16:creationId xmlns:a16="http://schemas.microsoft.com/office/drawing/2014/main" id="{C28A15DB-0837-4090-B470-FDEA7B4593B2}"/>
              </a:ext>
            </a:extLst>
          </p:cNvPr>
          <p:cNvSpPr/>
          <p:nvPr/>
        </p:nvSpPr>
        <p:spPr>
          <a:xfrm>
            <a:off x="7868047" y="4184249"/>
            <a:ext cx="198038" cy="138905"/>
          </a:xfrm>
          <a:prstGeom prst="rect">
            <a:avLst/>
          </a:prstGeom>
          <a:solidFill>
            <a:srgbClr val="F79B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1" name="Rectangle 30">
            <a:extLst>
              <a:ext uri="{FF2B5EF4-FFF2-40B4-BE49-F238E27FC236}">
                <a16:creationId xmlns:a16="http://schemas.microsoft.com/office/drawing/2014/main" id="{46845F4E-E2C2-43E4-866F-9E8B0CC67FE1}"/>
              </a:ext>
            </a:extLst>
          </p:cNvPr>
          <p:cNvSpPr/>
          <p:nvPr/>
        </p:nvSpPr>
        <p:spPr>
          <a:xfrm>
            <a:off x="6628530" y="3889041"/>
            <a:ext cx="198038" cy="138905"/>
          </a:xfrm>
          <a:prstGeom prst="rect">
            <a:avLst/>
          </a:prstGeom>
          <a:solidFill>
            <a:srgbClr val="F79B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2" name="Rectangle 31">
            <a:extLst>
              <a:ext uri="{FF2B5EF4-FFF2-40B4-BE49-F238E27FC236}">
                <a16:creationId xmlns:a16="http://schemas.microsoft.com/office/drawing/2014/main" id="{F43B7130-72B8-4350-A675-2B7F791C0CE9}"/>
              </a:ext>
            </a:extLst>
          </p:cNvPr>
          <p:cNvSpPr/>
          <p:nvPr/>
        </p:nvSpPr>
        <p:spPr>
          <a:xfrm>
            <a:off x="5407524" y="3706978"/>
            <a:ext cx="198038" cy="138905"/>
          </a:xfrm>
          <a:prstGeom prst="rect">
            <a:avLst/>
          </a:prstGeom>
          <a:solidFill>
            <a:srgbClr val="F79B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3" name="Rectangle 32">
            <a:extLst>
              <a:ext uri="{FF2B5EF4-FFF2-40B4-BE49-F238E27FC236}">
                <a16:creationId xmlns:a16="http://schemas.microsoft.com/office/drawing/2014/main" id="{6A511B6F-56BB-4FAF-A8C3-336DB405D2EB}"/>
              </a:ext>
            </a:extLst>
          </p:cNvPr>
          <p:cNvSpPr/>
          <p:nvPr/>
        </p:nvSpPr>
        <p:spPr>
          <a:xfrm>
            <a:off x="4149924" y="4614942"/>
            <a:ext cx="198038" cy="138905"/>
          </a:xfrm>
          <a:prstGeom prst="rect">
            <a:avLst/>
          </a:prstGeom>
          <a:solidFill>
            <a:srgbClr val="F79B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4" name="Diamond 33">
            <a:extLst>
              <a:ext uri="{FF2B5EF4-FFF2-40B4-BE49-F238E27FC236}">
                <a16:creationId xmlns:a16="http://schemas.microsoft.com/office/drawing/2014/main" id="{BDDEA1A8-AE44-4777-9B4A-C32A1B269797}"/>
              </a:ext>
            </a:extLst>
          </p:cNvPr>
          <p:cNvSpPr/>
          <p:nvPr/>
        </p:nvSpPr>
        <p:spPr>
          <a:xfrm>
            <a:off x="4165602" y="4768500"/>
            <a:ext cx="166682" cy="188114"/>
          </a:xfrm>
          <a:prstGeom prst="diamond">
            <a:avLst/>
          </a:prstGeom>
          <a:solidFill>
            <a:srgbClr val="55485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6" name="Diamond 35">
            <a:extLst>
              <a:ext uri="{FF2B5EF4-FFF2-40B4-BE49-F238E27FC236}">
                <a16:creationId xmlns:a16="http://schemas.microsoft.com/office/drawing/2014/main" id="{96382F6E-1AE4-4C03-99D2-4E9F806A63DD}"/>
              </a:ext>
            </a:extLst>
          </p:cNvPr>
          <p:cNvSpPr/>
          <p:nvPr/>
        </p:nvSpPr>
        <p:spPr>
          <a:xfrm>
            <a:off x="5407524" y="4804283"/>
            <a:ext cx="166682" cy="188114"/>
          </a:xfrm>
          <a:prstGeom prst="diamond">
            <a:avLst/>
          </a:prstGeom>
          <a:solidFill>
            <a:srgbClr val="55485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7" name="Diamond 36">
            <a:extLst>
              <a:ext uri="{FF2B5EF4-FFF2-40B4-BE49-F238E27FC236}">
                <a16:creationId xmlns:a16="http://schemas.microsoft.com/office/drawing/2014/main" id="{83C66BDF-5D8F-42E3-ADDC-BEF97039AE1C}"/>
              </a:ext>
            </a:extLst>
          </p:cNvPr>
          <p:cNvSpPr/>
          <p:nvPr/>
        </p:nvSpPr>
        <p:spPr>
          <a:xfrm>
            <a:off x="6644208" y="4705576"/>
            <a:ext cx="166682" cy="188114"/>
          </a:xfrm>
          <a:prstGeom prst="diamond">
            <a:avLst/>
          </a:prstGeom>
          <a:solidFill>
            <a:srgbClr val="55485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8" name="Diamond 37">
            <a:extLst>
              <a:ext uri="{FF2B5EF4-FFF2-40B4-BE49-F238E27FC236}">
                <a16:creationId xmlns:a16="http://schemas.microsoft.com/office/drawing/2014/main" id="{3DEF60DB-619E-4C61-B15F-7EFFAAECEB9D}"/>
              </a:ext>
            </a:extLst>
          </p:cNvPr>
          <p:cNvSpPr/>
          <p:nvPr/>
        </p:nvSpPr>
        <p:spPr>
          <a:xfrm>
            <a:off x="7866066" y="4908566"/>
            <a:ext cx="166682" cy="188114"/>
          </a:xfrm>
          <a:prstGeom prst="diamond">
            <a:avLst/>
          </a:prstGeom>
          <a:solidFill>
            <a:srgbClr val="55485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9" name="Isosceles Triangle 38">
            <a:extLst>
              <a:ext uri="{FF2B5EF4-FFF2-40B4-BE49-F238E27FC236}">
                <a16:creationId xmlns:a16="http://schemas.microsoft.com/office/drawing/2014/main" id="{A1D37A66-A76C-410C-9E4E-4AD1541D3D8A}"/>
              </a:ext>
            </a:extLst>
          </p:cNvPr>
          <p:cNvSpPr/>
          <p:nvPr/>
        </p:nvSpPr>
        <p:spPr>
          <a:xfrm>
            <a:off x="1689599" y="4769648"/>
            <a:ext cx="220657" cy="138918"/>
          </a:xfrm>
          <a:prstGeom prst="triangle">
            <a:avLst/>
          </a:prstGeom>
          <a:solidFill>
            <a:srgbClr val="7693C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0" name="Rectangle 39">
            <a:extLst>
              <a:ext uri="{FF2B5EF4-FFF2-40B4-BE49-F238E27FC236}">
                <a16:creationId xmlns:a16="http://schemas.microsoft.com/office/drawing/2014/main" id="{2D12420F-85AD-4FAD-B523-BD3FC291D205}"/>
              </a:ext>
            </a:extLst>
          </p:cNvPr>
          <p:cNvSpPr/>
          <p:nvPr/>
        </p:nvSpPr>
        <p:spPr>
          <a:xfrm>
            <a:off x="1683691" y="4954660"/>
            <a:ext cx="198038" cy="138905"/>
          </a:xfrm>
          <a:prstGeom prst="rect">
            <a:avLst/>
          </a:prstGeom>
          <a:solidFill>
            <a:srgbClr val="F79B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1" name="Diamond 40">
            <a:extLst>
              <a:ext uri="{FF2B5EF4-FFF2-40B4-BE49-F238E27FC236}">
                <a16:creationId xmlns:a16="http://schemas.microsoft.com/office/drawing/2014/main" id="{B2189315-BFD9-48AD-AF1B-D40DEDA67251}"/>
              </a:ext>
            </a:extLst>
          </p:cNvPr>
          <p:cNvSpPr/>
          <p:nvPr/>
        </p:nvSpPr>
        <p:spPr>
          <a:xfrm>
            <a:off x="1694360" y="4930055"/>
            <a:ext cx="166682" cy="188114"/>
          </a:xfrm>
          <a:prstGeom prst="diamond">
            <a:avLst/>
          </a:prstGeom>
          <a:solidFill>
            <a:srgbClr val="55485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2" name="Rectangle 41">
            <a:extLst>
              <a:ext uri="{FF2B5EF4-FFF2-40B4-BE49-F238E27FC236}">
                <a16:creationId xmlns:a16="http://schemas.microsoft.com/office/drawing/2014/main" id="{E0AF5F03-304E-4AA1-A90A-B48370FC4241}"/>
              </a:ext>
            </a:extLst>
          </p:cNvPr>
          <p:cNvSpPr/>
          <p:nvPr/>
        </p:nvSpPr>
        <p:spPr>
          <a:xfrm>
            <a:off x="5144071" y="2926320"/>
            <a:ext cx="648072" cy="2592288"/>
          </a:xfrm>
          <a:prstGeom prst="rect">
            <a:avLst/>
          </a:prstGeom>
          <a:noFill/>
          <a:ln w="25400" cap="flat" cmpd="sng" algn="ctr">
            <a:solidFill>
              <a:srgbClr val="C369A9"/>
            </a:solidFill>
            <a:prstDash val="solid"/>
          </a:ln>
          <a:effectLst/>
        </p:spPr>
        <p:txBody>
          <a:bodyPr lIns="91426" tIns="45713" rIns="91426" bIns="4571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3" name="Text Box 7">
            <a:extLst>
              <a:ext uri="{FF2B5EF4-FFF2-40B4-BE49-F238E27FC236}">
                <a16:creationId xmlns:a16="http://schemas.microsoft.com/office/drawing/2014/main" id="{9CB73BF8-6DA6-421D-A31E-4BFD32BE4B32}"/>
              </a:ext>
            </a:extLst>
          </p:cNvPr>
          <p:cNvSpPr txBox="1">
            <a:spLocks noChangeArrowheads="1"/>
          </p:cNvSpPr>
          <p:nvPr/>
        </p:nvSpPr>
        <p:spPr bwMode="auto">
          <a:xfrm>
            <a:off x="1966130" y="2949494"/>
            <a:ext cx="2951162" cy="807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0" tIns="34289" rIns="68570" bIns="34289">
            <a:spAutoFit/>
          </a:bodyPr>
          <a:lstStyle/>
          <a:p>
            <a:pPr>
              <a:spcBef>
                <a:spcPct val="50000"/>
              </a:spcBef>
            </a:pPr>
            <a:r>
              <a:rPr lang="en-US" altLang="en-US" sz="1200" dirty="0">
                <a:solidFill>
                  <a:prstClr val="black"/>
                </a:solidFill>
                <a:latin typeface="Arial Narrow" panose="020B0606020202030204" pitchFamily="34" charset="0"/>
                <a:cs typeface="Arial" panose="020B0604020202020204" pitchFamily="34" charset="0"/>
              </a:rPr>
              <a:t>&lt; 2.5 mg daily</a:t>
            </a:r>
          </a:p>
          <a:p>
            <a:pPr>
              <a:spcBef>
                <a:spcPct val="50000"/>
              </a:spcBef>
            </a:pPr>
            <a:r>
              <a:rPr lang="en-US" altLang="en-US" sz="1200" dirty="0">
                <a:solidFill>
                  <a:prstClr val="black"/>
                </a:solidFill>
                <a:latin typeface="Arial Narrow" panose="020B0606020202030204" pitchFamily="34" charset="0"/>
                <a:cs typeface="Arial" panose="020B0604020202020204" pitchFamily="34" charset="0"/>
              </a:rPr>
              <a:t>2.5-7.5 mg daily</a:t>
            </a:r>
          </a:p>
          <a:p>
            <a:pPr>
              <a:spcBef>
                <a:spcPct val="50000"/>
              </a:spcBef>
            </a:pPr>
            <a:r>
              <a:rPr lang="en-US" altLang="en-US" sz="1200" dirty="0">
                <a:solidFill>
                  <a:prstClr val="black"/>
                </a:solidFill>
                <a:latin typeface="Arial Narrow" panose="020B0606020202030204" pitchFamily="34" charset="0"/>
                <a:cs typeface="Arial" panose="020B0604020202020204" pitchFamily="34" charset="0"/>
              </a:rPr>
              <a:t>&gt;7.5 mg daily</a:t>
            </a:r>
            <a:endParaRPr lang="el-GR" altLang="en-US" sz="1200" dirty="0">
              <a:solidFill>
                <a:prstClr val="black"/>
              </a:solidFill>
              <a:latin typeface="Arial Narrow" panose="020B0606020202030204" pitchFamily="34" charset="0"/>
              <a:cs typeface="Arial" panose="020B0604020202020204" pitchFamily="34" charset="0"/>
            </a:endParaRPr>
          </a:p>
        </p:txBody>
      </p:sp>
      <p:sp>
        <p:nvSpPr>
          <p:cNvPr id="44" name="Isosceles Triangle 43">
            <a:extLst>
              <a:ext uri="{FF2B5EF4-FFF2-40B4-BE49-F238E27FC236}">
                <a16:creationId xmlns:a16="http://schemas.microsoft.com/office/drawing/2014/main" id="{A41C31C2-F572-4306-A37A-597C66C3AB22}"/>
              </a:ext>
            </a:extLst>
          </p:cNvPr>
          <p:cNvSpPr/>
          <p:nvPr/>
        </p:nvSpPr>
        <p:spPr>
          <a:xfrm>
            <a:off x="1689599" y="3559703"/>
            <a:ext cx="220657" cy="138918"/>
          </a:xfrm>
          <a:prstGeom prst="triangle">
            <a:avLst/>
          </a:prstGeom>
          <a:solidFill>
            <a:srgbClr val="7693C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5" name="Diamond 44">
            <a:extLst>
              <a:ext uri="{FF2B5EF4-FFF2-40B4-BE49-F238E27FC236}">
                <a16:creationId xmlns:a16="http://schemas.microsoft.com/office/drawing/2014/main" id="{43738AA0-EA29-47D3-9CE6-A21C4C738F45}"/>
              </a:ext>
            </a:extLst>
          </p:cNvPr>
          <p:cNvSpPr/>
          <p:nvPr/>
        </p:nvSpPr>
        <p:spPr>
          <a:xfrm>
            <a:off x="1694360" y="2993081"/>
            <a:ext cx="166682" cy="188114"/>
          </a:xfrm>
          <a:prstGeom prst="diamond">
            <a:avLst/>
          </a:prstGeom>
          <a:solidFill>
            <a:srgbClr val="55485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3EC48EFC-CDD5-42EF-A2C0-919B16A8D9BA}"/>
              </a:ext>
            </a:extLst>
          </p:cNvPr>
          <p:cNvSpPr/>
          <p:nvPr/>
        </p:nvSpPr>
        <p:spPr>
          <a:xfrm>
            <a:off x="1694360" y="3277600"/>
            <a:ext cx="198038" cy="138905"/>
          </a:xfrm>
          <a:prstGeom prst="rect">
            <a:avLst/>
          </a:prstGeom>
          <a:solidFill>
            <a:srgbClr val="F79B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Tree>
    <p:extLst>
      <p:ext uri="{BB962C8B-B14F-4D97-AF65-F5344CB8AC3E}">
        <p14:creationId xmlns:p14="http://schemas.microsoft.com/office/powerpoint/2010/main" val="414293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71449" y="411556"/>
            <a:ext cx="8887490" cy="553998"/>
          </a:xfrm>
        </p:spPr>
        <p:txBody>
          <a:bodyPr/>
          <a:lstStyle/>
          <a:p>
            <a:pPr algn="ctr">
              <a:lnSpc>
                <a:spcPct val="100000"/>
              </a:lnSpc>
            </a:pPr>
            <a:r>
              <a:rPr lang="en-CA" sz="3600" dirty="0">
                <a:solidFill>
                  <a:srgbClr val="725F73"/>
                </a:solidFill>
                <a:latin typeface="Arial Narrow" panose="020B0606020202030204" pitchFamily="34" charset="0"/>
              </a:rPr>
              <a:t>GIOP Associated with Reduced Bone Formation</a:t>
            </a:r>
            <a:r>
              <a:rPr lang="en-CA" sz="3600" baseline="30000" dirty="0">
                <a:solidFill>
                  <a:srgbClr val="725F73"/>
                </a:solidFill>
                <a:latin typeface="Arial Narrow" panose="020B0606020202030204" pitchFamily="34" charset="0"/>
              </a:rPr>
              <a:t>1</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507999" y="1567608"/>
            <a:ext cx="82296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2800" b="1" dirty="0">
                <a:solidFill>
                  <a:sysClr val="windowText" lastClr="000000">
                    <a:lumMod val="75000"/>
                    <a:lumOff val="25000"/>
                  </a:sysClr>
                </a:solidFill>
                <a:latin typeface="Arial Narrow" panose="020B0606020202030204" pitchFamily="34" charset="0"/>
              </a:rPr>
              <a:t>GIOP causes biphasic bone loss:</a:t>
            </a:r>
            <a:r>
              <a:rPr lang="en-CA" sz="2800" b="1" baseline="30000" dirty="0">
                <a:solidFill>
                  <a:sysClr val="windowText" lastClr="000000">
                    <a:lumMod val="75000"/>
                    <a:lumOff val="25000"/>
                  </a:sysClr>
                </a:solidFill>
                <a:latin typeface="Arial Narrow" panose="020B0606020202030204" pitchFamily="34" charset="0"/>
              </a:rPr>
              <a:t>1</a:t>
            </a: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Rapid bone loss of up to 12% during the first 12 months of GC treatment</a:t>
            </a: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Followed by slower bone loss of 2-3% annually</a:t>
            </a:r>
          </a:p>
          <a:p>
            <a:pPr marL="396875" lvl="0" indent="-396875">
              <a:buClr>
                <a:srgbClr val="554856"/>
              </a:buClr>
              <a:buFont typeface="Wingdings" panose="05000000000000000000" pitchFamily="2" charset="2"/>
              <a:buChar char="§"/>
            </a:pPr>
            <a:r>
              <a:rPr lang="en-CA" sz="2800" b="1" dirty="0">
                <a:solidFill>
                  <a:sysClr val="windowText" lastClr="000000">
                    <a:lumMod val="75000"/>
                    <a:lumOff val="25000"/>
                  </a:sysClr>
                </a:solidFill>
                <a:latin typeface="Arial Narrow" panose="020B0606020202030204" pitchFamily="34" charset="0"/>
              </a:rPr>
              <a:t>Glucocorticoids induce: </a:t>
            </a: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Inhibitors of bone formation and stimulate the differentiation of osteoblast precursors toward adipogenesis</a:t>
            </a:r>
            <a:r>
              <a:rPr lang="en-CA" sz="2400" baseline="30000" dirty="0">
                <a:solidFill>
                  <a:sysClr val="windowText" lastClr="000000">
                    <a:lumMod val="75000"/>
                    <a:lumOff val="25000"/>
                  </a:sysClr>
                </a:solidFill>
                <a:latin typeface="Arial Narrow" panose="020B0606020202030204" pitchFamily="34" charset="0"/>
              </a:rPr>
              <a:t>1</a:t>
            </a: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Stimulate osteoclast differentiation and increasing bone resorption</a:t>
            </a:r>
            <a:r>
              <a:rPr lang="en-CA" sz="2400" baseline="30000" dirty="0">
                <a:solidFill>
                  <a:sysClr val="windowText" lastClr="000000">
                    <a:lumMod val="75000"/>
                    <a:lumOff val="25000"/>
                  </a:sysClr>
                </a:solidFill>
                <a:latin typeface="Arial Narrow" panose="020B0606020202030204" pitchFamily="34" charset="0"/>
              </a:rPr>
              <a:t>2</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598181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solidFill>
                  <a:srgbClr val="000000"/>
                </a:solidFill>
                <a:latin typeface="Arial Narrow" panose="020B0606020202030204" pitchFamily="34" charset="0"/>
              </a:rPr>
              <a:t>1. </a:t>
            </a:r>
            <a:r>
              <a:rPr lang="en-US" sz="1000" dirty="0" err="1">
                <a:solidFill>
                  <a:srgbClr val="000000"/>
                </a:solidFill>
                <a:latin typeface="Arial Narrow" panose="020B0606020202030204" pitchFamily="34" charset="0"/>
              </a:rPr>
              <a:t>Amiche</a:t>
            </a:r>
            <a:r>
              <a:rPr lang="en-US" sz="1000" dirty="0">
                <a:solidFill>
                  <a:srgbClr val="000000"/>
                </a:solidFill>
                <a:latin typeface="Arial Narrow" panose="020B0606020202030204" pitchFamily="34" charset="0"/>
              </a:rPr>
              <a:t> MA et al. </a:t>
            </a:r>
            <a:r>
              <a:rPr lang="en-US" sz="1000" i="1" dirty="0" err="1">
                <a:solidFill>
                  <a:srgbClr val="000000"/>
                </a:solidFill>
                <a:latin typeface="Arial Narrow" panose="020B0606020202030204" pitchFamily="34" charset="0"/>
              </a:rPr>
              <a:t>Osteoporos</a:t>
            </a:r>
            <a:r>
              <a:rPr lang="en-US" sz="1000" i="1" dirty="0">
                <a:solidFill>
                  <a:srgbClr val="000000"/>
                </a:solidFill>
                <a:latin typeface="Arial Narrow" panose="020B0606020202030204" pitchFamily="34" charset="0"/>
              </a:rPr>
              <a:t> Int</a:t>
            </a:r>
            <a:r>
              <a:rPr lang="en-US" sz="1000" dirty="0">
                <a:solidFill>
                  <a:srgbClr val="000000"/>
                </a:solidFill>
                <a:latin typeface="Arial Narrow" panose="020B0606020202030204" pitchFamily="34" charset="0"/>
              </a:rPr>
              <a:t>. 2016;27:1709–1718; 2. Khosla S. </a:t>
            </a:r>
            <a:r>
              <a:rPr lang="en-US" sz="1000" i="1" dirty="0">
                <a:solidFill>
                  <a:srgbClr val="000000"/>
                </a:solidFill>
                <a:latin typeface="Arial Narrow" panose="020B0606020202030204" pitchFamily="34" charset="0"/>
              </a:rPr>
              <a:t>Endocrinology</a:t>
            </a:r>
            <a:r>
              <a:rPr lang="en-US" sz="1000" dirty="0">
                <a:solidFill>
                  <a:srgbClr val="000000"/>
                </a:solidFill>
                <a:latin typeface="Arial Narrow" panose="020B0606020202030204" pitchFamily="34" charset="0"/>
              </a:rPr>
              <a:t>. 2001;142:5050-3. </a:t>
            </a:r>
            <a:endParaRPr lang="en-CA" sz="100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40066844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71449" y="35257"/>
            <a:ext cx="8887490" cy="1292662"/>
          </a:xfrm>
        </p:spPr>
        <p:txBody>
          <a:bodyPr/>
          <a:lstStyle/>
          <a:p>
            <a:pPr algn="ctr">
              <a:lnSpc>
                <a:spcPct val="100000"/>
              </a:lnSpc>
            </a:pPr>
            <a:r>
              <a:rPr lang="en-CA" sz="2800" dirty="0">
                <a:solidFill>
                  <a:srgbClr val="7693CC"/>
                </a:solidFill>
                <a:latin typeface="Arial Narrow" panose="020B0606020202030204" pitchFamily="34" charset="0"/>
              </a:rPr>
              <a:t>Phase 3: </a:t>
            </a:r>
            <a:r>
              <a:rPr lang="en-CA" sz="2800" dirty="0">
                <a:solidFill>
                  <a:srgbClr val="725F73"/>
                </a:solidFill>
                <a:latin typeface="Arial Narrow" panose="020B0606020202030204" pitchFamily="34" charset="0"/>
              </a:rPr>
              <a:t>Effect of Denosumab and Risedronate on Glucocorticoid-treated Patients</a:t>
            </a:r>
            <a:r>
              <a:rPr lang="en-CA" sz="2800" baseline="30000" dirty="0">
                <a:solidFill>
                  <a:srgbClr val="725F73"/>
                </a:solidFill>
                <a:latin typeface="Arial Narrow" panose="020B0606020202030204" pitchFamily="34" charset="0"/>
              </a:rPr>
              <a:t>†</a:t>
            </a:r>
            <a:r>
              <a:rPr lang="en-CA" sz="2800" dirty="0">
                <a:solidFill>
                  <a:srgbClr val="725F73"/>
                </a:solidFill>
                <a:latin typeface="Arial Narrow" panose="020B0606020202030204" pitchFamily="34" charset="0"/>
              </a:rPr>
              <a:t>: </a:t>
            </a:r>
            <a:br>
              <a:rPr lang="en-CA" sz="2800" dirty="0">
                <a:solidFill>
                  <a:srgbClr val="725F73"/>
                </a:solidFill>
                <a:latin typeface="Arial Narrow" panose="020B0606020202030204" pitchFamily="34" charset="0"/>
              </a:rPr>
            </a:br>
            <a:r>
              <a:rPr lang="en-CA" sz="2800" dirty="0">
                <a:solidFill>
                  <a:srgbClr val="725F73"/>
                </a:solidFill>
                <a:latin typeface="Arial Narrow" panose="020B0606020202030204" pitchFamily="34" charset="0"/>
              </a:rPr>
              <a:t>Lumbar Spine BMD</a:t>
            </a:r>
            <a:endParaRPr lang="en-US" sz="28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5026" y="6335170"/>
            <a:ext cx="8229600" cy="37075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n = Number of subjects with observed values at baseline and the time point of interest; *p ≤ 0.002.</a:t>
            </a:r>
          </a:p>
          <a:p>
            <a:r>
              <a:rPr lang="en-CA" sz="1000" dirty="0">
                <a:solidFill>
                  <a:srgbClr val="000000"/>
                </a:solidFill>
                <a:latin typeface="Arial Narrow" panose="020B0606020202030204" pitchFamily="34" charset="0"/>
              </a:rPr>
              <a:t>Adapted from </a:t>
            </a:r>
            <a:r>
              <a:rPr lang="en-CA" sz="1000" dirty="0" err="1">
                <a:solidFill>
                  <a:srgbClr val="000000"/>
                </a:solidFill>
                <a:latin typeface="Arial Narrow" panose="020B0606020202030204" pitchFamily="34" charset="0"/>
              </a:rPr>
              <a:t>Saag</a:t>
            </a:r>
            <a:r>
              <a:rPr lang="en-CA" sz="1000" dirty="0">
                <a:solidFill>
                  <a:srgbClr val="000000"/>
                </a:solidFill>
                <a:latin typeface="Arial Narrow" panose="020B0606020202030204" pitchFamily="34" charset="0"/>
              </a:rPr>
              <a:t>, K., et al. American College of Rheumatology. ACR, Washington, DC. November 2016.</a:t>
            </a:r>
          </a:p>
        </p:txBody>
      </p:sp>
      <p:sp>
        <p:nvSpPr>
          <p:cNvPr id="66" name="Rectangle 65">
            <a:extLst>
              <a:ext uri="{FF2B5EF4-FFF2-40B4-BE49-F238E27FC236}">
                <a16:creationId xmlns:a16="http://schemas.microsoft.com/office/drawing/2014/main" id="{A0281E0E-5382-458F-8A08-7C031C90EEF9}"/>
              </a:ext>
            </a:extLst>
          </p:cNvPr>
          <p:cNvSpPr/>
          <p:nvPr/>
        </p:nvSpPr>
        <p:spPr bwMode="auto">
          <a:xfrm>
            <a:off x="5713984" y="2265877"/>
            <a:ext cx="2371394" cy="2693568"/>
          </a:xfrm>
          <a:prstGeom prst="rect">
            <a:avLst/>
          </a:prstGeom>
          <a:solidFill>
            <a:sysClr val="window" lastClr="FFFFFF">
              <a:lumMod val="85000"/>
            </a:sysClr>
          </a:solidFill>
          <a:ln w="1905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graphicFrame>
        <p:nvGraphicFramePr>
          <p:cNvPr id="67" name="Chart 66">
            <a:extLst>
              <a:ext uri="{FF2B5EF4-FFF2-40B4-BE49-F238E27FC236}">
                <a16:creationId xmlns:a16="http://schemas.microsoft.com/office/drawing/2014/main" id="{185978EB-0FDB-4BB7-B271-7F0A78930E7E}"/>
              </a:ext>
            </a:extLst>
          </p:cNvPr>
          <p:cNvGraphicFramePr/>
          <p:nvPr>
            <p:extLst>
              <p:ext uri="{D42A27DB-BD31-4B8C-83A1-F6EECF244321}">
                <p14:modId xmlns:p14="http://schemas.microsoft.com/office/powerpoint/2010/main" val="784060049"/>
              </p:ext>
            </p:extLst>
          </p:nvPr>
        </p:nvGraphicFramePr>
        <p:xfrm>
          <a:off x="5166992" y="2113734"/>
          <a:ext cx="3077634" cy="2998675"/>
        </p:xfrm>
        <a:graphic>
          <a:graphicData uri="http://schemas.openxmlformats.org/drawingml/2006/chart">
            <c:chart xmlns:c="http://schemas.openxmlformats.org/drawingml/2006/chart" xmlns:r="http://schemas.openxmlformats.org/officeDocument/2006/relationships" r:id="rId3"/>
          </a:graphicData>
        </a:graphic>
      </p:graphicFrame>
      <p:sp>
        <p:nvSpPr>
          <p:cNvPr id="68" name="Rectangle 67">
            <a:extLst>
              <a:ext uri="{FF2B5EF4-FFF2-40B4-BE49-F238E27FC236}">
                <a16:creationId xmlns:a16="http://schemas.microsoft.com/office/drawing/2014/main" id="{E1260F26-BDDF-472E-BF6C-9F99AC6B1C24}"/>
              </a:ext>
            </a:extLst>
          </p:cNvPr>
          <p:cNvSpPr/>
          <p:nvPr/>
        </p:nvSpPr>
        <p:spPr bwMode="auto">
          <a:xfrm>
            <a:off x="1511461" y="2265877"/>
            <a:ext cx="2367645" cy="2693568"/>
          </a:xfrm>
          <a:prstGeom prst="rect">
            <a:avLst/>
          </a:prstGeom>
          <a:solidFill>
            <a:sysClr val="window" lastClr="FFFFFF">
              <a:lumMod val="85000"/>
            </a:sysClr>
          </a:solidFill>
          <a:ln w="1905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graphicFrame>
        <p:nvGraphicFramePr>
          <p:cNvPr id="69" name="Chart 68">
            <a:extLst>
              <a:ext uri="{FF2B5EF4-FFF2-40B4-BE49-F238E27FC236}">
                <a16:creationId xmlns:a16="http://schemas.microsoft.com/office/drawing/2014/main" id="{21DB3A4E-3D14-462B-9C48-6C4465B83C66}"/>
              </a:ext>
            </a:extLst>
          </p:cNvPr>
          <p:cNvGraphicFramePr/>
          <p:nvPr>
            <p:extLst>
              <p:ext uri="{D42A27DB-BD31-4B8C-83A1-F6EECF244321}">
                <p14:modId xmlns:p14="http://schemas.microsoft.com/office/powerpoint/2010/main" val="1637475339"/>
              </p:ext>
            </p:extLst>
          </p:nvPr>
        </p:nvGraphicFramePr>
        <p:xfrm>
          <a:off x="959331" y="2113734"/>
          <a:ext cx="3077634" cy="2998675"/>
        </p:xfrm>
        <a:graphic>
          <a:graphicData uri="http://schemas.openxmlformats.org/drawingml/2006/chart">
            <c:chart xmlns:c="http://schemas.openxmlformats.org/drawingml/2006/chart" xmlns:r="http://schemas.openxmlformats.org/officeDocument/2006/relationships" r:id="rId4"/>
          </a:graphicData>
        </a:graphic>
      </p:graphicFrame>
      <p:sp>
        <p:nvSpPr>
          <p:cNvPr id="70" name="Freeform 1192">
            <a:extLst>
              <a:ext uri="{FF2B5EF4-FFF2-40B4-BE49-F238E27FC236}">
                <a16:creationId xmlns:a16="http://schemas.microsoft.com/office/drawing/2014/main" id="{CBFBA0BA-0CF2-4245-A1CB-1C1C66D7553F}"/>
              </a:ext>
            </a:extLst>
          </p:cNvPr>
          <p:cNvSpPr>
            <a:spLocks/>
          </p:cNvSpPr>
          <p:nvPr/>
        </p:nvSpPr>
        <p:spPr bwMode="auto">
          <a:xfrm>
            <a:off x="3934565" y="2375755"/>
            <a:ext cx="7144" cy="2593183"/>
          </a:xfrm>
          <a:custGeom>
            <a:avLst/>
            <a:gdLst>
              <a:gd name="T0" fmla="*/ 4 w 4"/>
              <a:gd name="T1" fmla="*/ 1089 h 1089"/>
              <a:gd name="T2" fmla="*/ 4 w 4"/>
              <a:gd name="T3" fmla="*/ 0 h 1089"/>
              <a:gd name="T4" fmla="*/ 0 w 4"/>
              <a:gd name="T5" fmla="*/ 0 h 1089"/>
              <a:gd name="T6" fmla="*/ 0 w 4"/>
              <a:gd name="T7" fmla="*/ 1089 h 1089"/>
            </a:gdLst>
            <a:ahLst/>
            <a:cxnLst>
              <a:cxn ang="0">
                <a:pos x="T0" y="T1"/>
              </a:cxn>
              <a:cxn ang="0">
                <a:pos x="T2" y="T3"/>
              </a:cxn>
              <a:cxn ang="0">
                <a:pos x="T4" y="T5"/>
              </a:cxn>
              <a:cxn ang="0">
                <a:pos x="T6" y="T7"/>
              </a:cxn>
            </a:cxnLst>
            <a:rect l="0" t="0" r="r" b="b"/>
            <a:pathLst>
              <a:path w="4" h="1089">
                <a:moveTo>
                  <a:pt x="4" y="1089"/>
                </a:moveTo>
                <a:lnTo>
                  <a:pt x="4" y="0"/>
                </a:lnTo>
                <a:lnTo>
                  <a:pt x="0" y="0"/>
                </a:lnTo>
                <a:lnTo>
                  <a:pt x="0" y="10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6000" b="1" kern="0" dirty="0">
              <a:solidFill>
                <a:prstClr val="black">
                  <a:lumMod val="75000"/>
                  <a:lumOff val="25000"/>
                </a:prstClr>
              </a:solidFill>
              <a:latin typeface="Arial Narrow" panose="020B0606020202030204" pitchFamily="34" charset="0"/>
            </a:endParaRPr>
          </a:p>
        </p:txBody>
      </p:sp>
      <p:sp>
        <p:nvSpPr>
          <p:cNvPr id="71" name="Freeform 1357">
            <a:extLst>
              <a:ext uri="{FF2B5EF4-FFF2-40B4-BE49-F238E27FC236}">
                <a16:creationId xmlns:a16="http://schemas.microsoft.com/office/drawing/2014/main" id="{9E6C0EEB-721B-4492-8C9E-3F1D7D99F105}"/>
              </a:ext>
            </a:extLst>
          </p:cNvPr>
          <p:cNvSpPr>
            <a:spLocks/>
          </p:cNvSpPr>
          <p:nvPr/>
        </p:nvSpPr>
        <p:spPr bwMode="auto">
          <a:xfrm>
            <a:off x="8165002" y="2369617"/>
            <a:ext cx="8930" cy="2593183"/>
          </a:xfrm>
          <a:custGeom>
            <a:avLst/>
            <a:gdLst>
              <a:gd name="T0" fmla="*/ 5 w 5"/>
              <a:gd name="T1" fmla="*/ 1089 h 1089"/>
              <a:gd name="T2" fmla="*/ 5 w 5"/>
              <a:gd name="T3" fmla="*/ 0 h 1089"/>
              <a:gd name="T4" fmla="*/ 0 w 5"/>
              <a:gd name="T5" fmla="*/ 0 h 1089"/>
              <a:gd name="T6" fmla="*/ 0 w 5"/>
              <a:gd name="T7" fmla="*/ 1089 h 1089"/>
            </a:gdLst>
            <a:ahLst/>
            <a:cxnLst>
              <a:cxn ang="0">
                <a:pos x="T0" y="T1"/>
              </a:cxn>
              <a:cxn ang="0">
                <a:pos x="T2" y="T3"/>
              </a:cxn>
              <a:cxn ang="0">
                <a:pos x="T4" y="T5"/>
              </a:cxn>
              <a:cxn ang="0">
                <a:pos x="T6" y="T7"/>
              </a:cxn>
            </a:cxnLst>
            <a:rect l="0" t="0" r="r" b="b"/>
            <a:pathLst>
              <a:path w="5" h="1089">
                <a:moveTo>
                  <a:pt x="5" y="1089"/>
                </a:moveTo>
                <a:lnTo>
                  <a:pt x="5" y="0"/>
                </a:lnTo>
                <a:lnTo>
                  <a:pt x="0" y="0"/>
                </a:lnTo>
                <a:lnTo>
                  <a:pt x="0" y="10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6000" b="1" kern="0" dirty="0">
              <a:solidFill>
                <a:prstClr val="black">
                  <a:lumMod val="75000"/>
                  <a:lumOff val="25000"/>
                </a:prstClr>
              </a:solidFill>
              <a:latin typeface="Arial Narrow" panose="020B0606020202030204" pitchFamily="34" charset="0"/>
            </a:endParaRPr>
          </a:p>
        </p:txBody>
      </p:sp>
      <p:sp>
        <p:nvSpPr>
          <p:cNvPr id="72" name="Rectangle 123">
            <a:extLst>
              <a:ext uri="{FF2B5EF4-FFF2-40B4-BE49-F238E27FC236}">
                <a16:creationId xmlns:a16="http://schemas.microsoft.com/office/drawing/2014/main" id="{F1BF2E47-1872-43A3-BA79-3A66C6A546BA}"/>
              </a:ext>
            </a:extLst>
          </p:cNvPr>
          <p:cNvSpPr>
            <a:spLocks noChangeArrowheads="1"/>
          </p:cNvSpPr>
          <p:nvPr/>
        </p:nvSpPr>
        <p:spPr bwMode="auto">
          <a:xfrm>
            <a:off x="1111830" y="1870503"/>
            <a:ext cx="26882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Glucocorticoid-continuing (GC-C)</a:t>
            </a:r>
          </a:p>
        </p:txBody>
      </p:sp>
      <p:sp>
        <p:nvSpPr>
          <p:cNvPr id="73" name="Rectangle 240">
            <a:extLst>
              <a:ext uri="{FF2B5EF4-FFF2-40B4-BE49-F238E27FC236}">
                <a16:creationId xmlns:a16="http://schemas.microsoft.com/office/drawing/2014/main" id="{3BE2AF26-AE48-4751-B460-F6FAA49819AA}"/>
              </a:ext>
            </a:extLst>
          </p:cNvPr>
          <p:cNvSpPr>
            <a:spLocks noChangeArrowheads="1"/>
          </p:cNvSpPr>
          <p:nvPr/>
        </p:nvSpPr>
        <p:spPr bwMode="auto">
          <a:xfrm>
            <a:off x="5439080" y="1870503"/>
            <a:ext cx="24541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Glucocorticoid-initiating (GC-I)</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74" name="Rectangle 1163">
            <a:extLst>
              <a:ext uri="{FF2B5EF4-FFF2-40B4-BE49-F238E27FC236}">
                <a16:creationId xmlns:a16="http://schemas.microsoft.com/office/drawing/2014/main" id="{31333665-4087-4BF2-9BF4-F552158D5391}"/>
              </a:ext>
            </a:extLst>
          </p:cNvPr>
          <p:cNvSpPr>
            <a:spLocks noChangeArrowheads="1"/>
          </p:cNvSpPr>
          <p:nvPr/>
        </p:nvSpPr>
        <p:spPr bwMode="auto">
          <a:xfrm>
            <a:off x="1463836" y="5099580"/>
            <a:ext cx="224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BL</a:t>
            </a:r>
          </a:p>
        </p:txBody>
      </p:sp>
      <p:sp>
        <p:nvSpPr>
          <p:cNvPr id="75" name="Rectangle 1163">
            <a:extLst>
              <a:ext uri="{FF2B5EF4-FFF2-40B4-BE49-F238E27FC236}">
                <a16:creationId xmlns:a16="http://schemas.microsoft.com/office/drawing/2014/main" id="{18DD94A5-8E19-4BF9-BDD4-4A7092352100}"/>
              </a:ext>
            </a:extLst>
          </p:cNvPr>
          <p:cNvSpPr>
            <a:spLocks noChangeArrowheads="1"/>
          </p:cNvSpPr>
          <p:nvPr/>
        </p:nvSpPr>
        <p:spPr bwMode="auto">
          <a:xfrm>
            <a:off x="2671413" y="5099580"/>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a:t>
            </a:r>
          </a:p>
        </p:txBody>
      </p:sp>
      <p:sp>
        <p:nvSpPr>
          <p:cNvPr id="76" name="Rectangle 1163">
            <a:extLst>
              <a:ext uri="{FF2B5EF4-FFF2-40B4-BE49-F238E27FC236}">
                <a16:creationId xmlns:a16="http://schemas.microsoft.com/office/drawing/2014/main" id="{1E308211-5D18-40B4-A1E0-3B61E9D6517E}"/>
              </a:ext>
            </a:extLst>
          </p:cNvPr>
          <p:cNvSpPr>
            <a:spLocks noChangeArrowheads="1"/>
          </p:cNvSpPr>
          <p:nvPr/>
        </p:nvSpPr>
        <p:spPr bwMode="auto">
          <a:xfrm>
            <a:off x="3754165" y="5099580"/>
            <a:ext cx="18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a:t>
            </a:r>
          </a:p>
        </p:txBody>
      </p:sp>
      <p:sp>
        <p:nvSpPr>
          <p:cNvPr id="77" name="Rectangle 1163">
            <a:extLst>
              <a:ext uri="{FF2B5EF4-FFF2-40B4-BE49-F238E27FC236}">
                <a16:creationId xmlns:a16="http://schemas.microsoft.com/office/drawing/2014/main" id="{979A4493-943A-4315-BD66-8DC493969E5C}"/>
              </a:ext>
            </a:extLst>
          </p:cNvPr>
          <p:cNvSpPr>
            <a:spLocks noChangeArrowheads="1"/>
          </p:cNvSpPr>
          <p:nvPr/>
        </p:nvSpPr>
        <p:spPr bwMode="auto">
          <a:xfrm>
            <a:off x="5669031" y="5099580"/>
            <a:ext cx="224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BL</a:t>
            </a:r>
          </a:p>
        </p:txBody>
      </p:sp>
      <p:sp>
        <p:nvSpPr>
          <p:cNvPr id="78" name="Rectangle 1163">
            <a:extLst>
              <a:ext uri="{FF2B5EF4-FFF2-40B4-BE49-F238E27FC236}">
                <a16:creationId xmlns:a16="http://schemas.microsoft.com/office/drawing/2014/main" id="{4FDA708C-D444-45EA-A5FD-A54D31F9C2A6}"/>
              </a:ext>
            </a:extLst>
          </p:cNvPr>
          <p:cNvSpPr>
            <a:spLocks noChangeArrowheads="1"/>
          </p:cNvSpPr>
          <p:nvPr/>
        </p:nvSpPr>
        <p:spPr bwMode="auto">
          <a:xfrm>
            <a:off x="6877865" y="5099580"/>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a:t>
            </a:r>
          </a:p>
        </p:txBody>
      </p:sp>
      <p:sp>
        <p:nvSpPr>
          <p:cNvPr id="79" name="Rectangle 1163">
            <a:extLst>
              <a:ext uri="{FF2B5EF4-FFF2-40B4-BE49-F238E27FC236}">
                <a16:creationId xmlns:a16="http://schemas.microsoft.com/office/drawing/2014/main" id="{4F3B59EF-0D3D-43E5-B352-7DA6A0304FB1}"/>
              </a:ext>
            </a:extLst>
          </p:cNvPr>
          <p:cNvSpPr>
            <a:spLocks noChangeArrowheads="1"/>
          </p:cNvSpPr>
          <p:nvPr/>
        </p:nvSpPr>
        <p:spPr bwMode="auto">
          <a:xfrm>
            <a:off x="7932998" y="5099580"/>
            <a:ext cx="18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a:t>
            </a:r>
          </a:p>
        </p:txBody>
      </p:sp>
      <p:cxnSp>
        <p:nvCxnSpPr>
          <p:cNvPr id="80" name="Straight Connector 79">
            <a:extLst>
              <a:ext uri="{FF2B5EF4-FFF2-40B4-BE49-F238E27FC236}">
                <a16:creationId xmlns:a16="http://schemas.microsoft.com/office/drawing/2014/main" id="{7E6325A4-F635-4EAA-9387-E0329B2EF909}"/>
              </a:ext>
            </a:extLst>
          </p:cNvPr>
          <p:cNvCxnSpPr/>
          <p:nvPr/>
        </p:nvCxnSpPr>
        <p:spPr bwMode="auto">
          <a:xfrm>
            <a:off x="3834802"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C714992B-5572-4428-A048-6EB48B9E75A2}"/>
              </a:ext>
            </a:extLst>
          </p:cNvPr>
          <p:cNvCxnSpPr/>
          <p:nvPr/>
        </p:nvCxnSpPr>
        <p:spPr bwMode="auto">
          <a:xfrm>
            <a:off x="2703960"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D5515F18-A973-4101-99AF-0A11C738D676}"/>
              </a:ext>
            </a:extLst>
          </p:cNvPr>
          <p:cNvCxnSpPr/>
          <p:nvPr/>
        </p:nvCxnSpPr>
        <p:spPr bwMode="auto">
          <a:xfrm>
            <a:off x="1563709"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sp>
        <p:nvSpPr>
          <p:cNvPr id="83" name="Rectangle 123">
            <a:extLst>
              <a:ext uri="{FF2B5EF4-FFF2-40B4-BE49-F238E27FC236}">
                <a16:creationId xmlns:a16="http://schemas.microsoft.com/office/drawing/2014/main" id="{A784B99B-FD21-4E21-A656-EF6F510893EA}"/>
              </a:ext>
            </a:extLst>
          </p:cNvPr>
          <p:cNvSpPr>
            <a:spLocks noChangeArrowheads="1"/>
          </p:cNvSpPr>
          <p:nvPr/>
        </p:nvSpPr>
        <p:spPr bwMode="auto">
          <a:xfrm rot="16200000">
            <a:off x="-305675" y="3427124"/>
            <a:ext cx="20037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BMD percentage change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from baseline</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84" name="Rectangle 123">
            <a:extLst>
              <a:ext uri="{FF2B5EF4-FFF2-40B4-BE49-F238E27FC236}">
                <a16:creationId xmlns:a16="http://schemas.microsoft.com/office/drawing/2014/main" id="{0E61232A-457B-4553-A347-8A1647DCE29B}"/>
              </a:ext>
            </a:extLst>
          </p:cNvPr>
          <p:cNvSpPr>
            <a:spLocks noChangeArrowheads="1"/>
          </p:cNvSpPr>
          <p:nvPr/>
        </p:nvSpPr>
        <p:spPr bwMode="auto">
          <a:xfrm rot="16200000">
            <a:off x="3911700" y="3427124"/>
            <a:ext cx="20037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BMD percentage change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from baseline</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85" name="Rectangle 123">
            <a:extLst>
              <a:ext uri="{FF2B5EF4-FFF2-40B4-BE49-F238E27FC236}">
                <a16:creationId xmlns:a16="http://schemas.microsoft.com/office/drawing/2014/main" id="{FD1882AA-9E1C-4DFA-99BB-BEC5BC7FFD1D}"/>
              </a:ext>
            </a:extLst>
          </p:cNvPr>
          <p:cNvSpPr>
            <a:spLocks noChangeArrowheads="1"/>
          </p:cNvSpPr>
          <p:nvPr/>
        </p:nvSpPr>
        <p:spPr bwMode="auto">
          <a:xfrm>
            <a:off x="2195808" y="5408790"/>
            <a:ext cx="10163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Study Month</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86" name="Rectangle 123">
            <a:extLst>
              <a:ext uri="{FF2B5EF4-FFF2-40B4-BE49-F238E27FC236}">
                <a16:creationId xmlns:a16="http://schemas.microsoft.com/office/drawing/2014/main" id="{23FD3F17-748A-4184-BD66-D7982D14D36A}"/>
              </a:ext>
            </a:extLst>
          </p:cNvPr>
          <p:cNvSpPr>
            <a:spLocks noChangeArrowheads="1"/>
          </p:cNvSpPr>
          <p:nvPr/>
        </p:nvSpPr>
        <p:spPr bwMode="auto">
          <a:xfrm>
            <a:off x="6402260" y="5408790"/>
            <a:ext cx="10163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Study Month</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87" name="Rectangle 256">
            <a:extLst>
              <a:ext uri="{FF2B5EF4-FFF2-40B4-BE49-F238E27FC236}">
                <a16:creationId xmlns:a16="http://schemas.microsoft.com/office/drawing/2014/main" id="{FF736F3E-3C12-4356-ACC0-2DE04D726323}"/>
              </a:ext>
            </a:extLst>
          </p:cNvPr>
          <p:cNvSpPr>
            <a:spLocks noChangeArrowheads="1"/>
          </p:cNvSpPr>
          <p:nvPr/>
        </p:nvSpPr>
        <p:spPr bwMode="auto">
          <a:xfrm>
            <a:off x="2575920" y="5726138"/>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227</a:t>
            </a:r>
          </a:p>
        </p:txBody>
      </p:sp>
      <p:sp>
        <p:nvSpPr>
          <p:cNvPr id="88" name="Rectangle 261">
            <a:extLst>
              <a:ext uri="{FF2B5EF4-FFF2-40B4-BE49-F238E27FC236}">
                <a16:creationId xmlns:a16="http://schemas.microsoft.com/office/drawing/2014/main" id="{E8ADF7F9-DDD6-4448-A6F0-C0821401F553}"/>
              </a:ext>
            </a:extLst>
          </p:cNvPr>
          <p:cNvSpPr>
            <a:spLocks noChangeArrowheads="1"/>
          </p:cNvSpPr>
          <p:nvPr/>
        </p:nvSpPr>
        <p:spPr bwMode="auto">
          <a:xfrm>
            <a:off x="3706762" y="5726138"/>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211</a:t>
            </a:r>
          </a:p>
        </p:txBody>
      </p:sp>
      <p:sp>
        <p:nvSpPr>
          <p:cNvPr id="89" name="Rectangle 256">
            <a:extLst>
              <a:ext uri="{FF2B5EF4-FFF2-40B4-BE49-F238E27FC236}">
                <a16:creationId xmlns:a16="http://schemas.microsoft.com/office/drawing/2014/main" id="{D92CE196-562B-4C87-8056-72AE91348860}"/>
              </a:ext>
            </a:extLst>
          </p:cNvPr>
          <p:cNvSpPr>
            <a:spLocks noChangeArrowheads="1"/>
          </p:cNvSpPr>
          <p:nvPr/>
        </p:nvSpPr>
        <p:spPr bwMode="auto">
          <a:xfrm>
            <a:off x="2575920" y="5983261"/>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224</a:t>
            </a:r>
          </a:p>
        </p:txBody>
      </p:sp>
      <p:sp>
        <p:nvSpPr>
          <p:cNvPr id="90" name="Rectangle 261">
            <a:extLst>
              <a:ext uri="{FF2B5EF4-FFF2-40B4-BE49-F238E27FC236}">
                <a16:creationId xmlns:a16="http://schemas.microsoft.com/office/drawing/2014/main" id="{3D6FEF16-9616-44EE-B62C-A0491A372870}"/>
              </a:ext>
            </a:extLst>
          </p:cNvPr>
          <p:cNvSpPr>
            <a:spLocks noChangeArrowheads="1"/>
          </p:cNvSpPr>
          <p:nvPr/>
        </p:nvSpPr>
        <p:spPr bwMode="auto">
          <a:xfrm>
            <a:off x="3706762" y="5983261"/>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209</a:t>
            </a:r>
          </a:p>
        </p:txBody>
      </p:sp>
      <p:sp>
        <p:nvSpPr>
          <p:cNvPr id="91" name="Rectangle 256">
            <a:extLst>
              <a:ext uri="{FF2B5EF4-FFF2-40B4-BE49-F238E27FC236}">
                <a16:creationId xmlns:a16="http://schemas.microsoft.com/office/drawing/2014/main" id="{928ACE50-476D-46F0-9339-5C6454192165}"/>
              </a:ext>
            </a:extLst>
          </p:cNvPr>
          <p:cNvSpPr>
            <a:spLocks noChangeArrowheads="1"/>
          </p:cNvSpPr>
          <p:nvPr/>
        </p:nvSpPr>
        <p:spPr bwMode="auto">
          <a:xfrm>
            <a:off x="6782372" y="5726138"/>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128</a:t>
            </a:r>
          </a:p>
        </p:txBody>
      </p:sp>
      <p:sp>
        <p:nvSpPr>
          <p:cNvPr id="92" name="Rectangle 261">
            <a:extLst>
              <a:ext uri="{FF2B5EF4-FFF2-40B4-BE49-F238E27FC236}">
                <a16:creationId xmlns:a16="http://schemas.microsoft.com/office/drawing/2014/main" id="{6F8CA40C-5291-4AAF-A048-CC4057886F62}"/>
              </a:ext>
            </a:extLst>
          </p:cNvPr>
          <p:cNvSpPr>
            <a:spLocks noChangeArrowheads="1"/>
          </p:cNvSpPr>
          <p:nvPr/>
        </p:nvSpPr>
        <p:spPr bwMode="auto">
          <a:xfrm>
            <a:off x="7901138" y="5726138"/>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126</a:t>
            </a:r>
          </a:p>
        </p:txBody>
      </p:sp>
      <p:sp>
        <p:nvSpPr>
          <p:cNvPr id="93" name="Rectangle 256">
            <a:extLst>
              <a:ext uri="{FF2B5EF4-FFF2-40B4-BE49-F238E27FC236}">
                <a16:creationId xmlns:a16="http://schemas.microsoft.com/office/drawing/2014/main" id="{224270FB-565B-4B8B-A4BE-C85F297AC090}"/>
              </a:ext>
            </a:extLst>
          </p:cNvPr>
          <p:cNvSpPr>
            <a:spLocks noChangeArrowheads="1"/>
          </p:cNvSpPr>
          <p:nvPr/>
        </p:nvSpPr>
        <p:spPr bwMode="auto">
          <a:xfrm>
            <a:off x="6782372" y="5983261"/>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127</a:t>
            </a:r>
          </a:p>
        </p:txBody>
      </p:sp>
      <p:sp>
        <p:nvSpPr>
          <p:cNvPr id="94" name="Rectangle 261">
            <a:extLst>
              <a:ext uri="{FF2B5EF4-FFF2-40B4-BE49-F238E27FC236}">
                <a16:creationId xmlns:a16="http://schemas.microsoft.com/office/drawing/2014/main" id="{1024A4BD-3C75-47DF-A5FB-0D2FCC50595B}"/>
              </a:ext>
            </a:extLst>
          </p:cNvPr>
          <p:cNvSpPr>
            <a:spLocks noChangeArrowheads="1"/>
          </p:cNvSpPr>
          <p:nvPr/>
        </p:nvSpPr>
        <p:spPr bwMode="auto">
          <a:xfrm>
            <a:off x="7901138" y="5983261"/>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119</a:t>
            </a:r>
          </a:p>
        </p:txBody>
      </p:sp>
      <p:sp>
        <p:nvSpPr>
          <p:cNvPr id="95" name="Rectangle 263">
            <a:extLst>
              <a:ext uri="{FF2B5EF4-FFF2-40B4-BE49-F238E27FC236}">
                <a16:creationId xmlns:a16="http://schemas.microsoft.com/office/drawing/2014/main" id="{054C87D7-68A9-4E12-AC8B-16DC52B2855C}"/>
              </a:ext>
            </a:extLst>
          </p:cNvPr>
          <p:cNvSpPr>
            <a:spLocks noChangeArrowheads="1"/>
          </p:cNvSpPr>
          <p:nvPr/>
        </p:nvSpPr>
        <p:spPr bwMode="auto">
          <a:xfrm>
            <a:off x="402542" y="5726138"/>
            <a:ext cx="8608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Risedronate n=</a:t>
            </a:r>
          </a:p>
        </p:txBody>
      </p:sp>
      <p:sp>
        <p:nvSpPr>
          <p:cNvPr id="96" name="Rectangle 263">
            <a:extLst>
              <a:ext uri="{FF2B5EF4-FFF2-40B4-BE49-F238E27FC236}">
                <a16:creationId xmlns:a16="http://schemas.microsoft.com/office/drawing/2014/main" id="{22ABC8EC-121B-4C53-A23D-965C90658993}"/>
              </a:ext>
            </a:extLst>
          </p:cNvPr>
          <p:cNvSpPr>
            <a:spLocks noChangeArrowheads="1"/>
          </p:cNvSpPr>
          <p:nvPr/>
        </p:nvSpPr>
        <p:spPr bwMode="auto">
          <a:xfrm>
            <a:off x="402542" y="5983261"/>
            <a:ext cx="8624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Denosumab n=</a:t>
            </a:r>
          </a:p>
        </p:txBody>
      </p:sp>
      <p:sp>
        <p:nvSpPr>
          <p:cNvPr id="97" name="Rectangle 1189">
            <a:extLst>
              <a:ext uri="{FF2B5EF4-FFF2-40B4-BE49-F238E27FC236}">
                <a16:creationId xmlns:a16="http://schemas.microsoft.com/office/drawing/2014/main" id="{BA8232BD-F5F1-4C00-B401-E0F58C58EF1B}"/>
              </a:ext>
            </a:extLst>
          </p:cNvPr>
          <p:cNvSpPr>
            <a:spLocks noChangeArrowheads="1"/>
          </p:cNvSpPr>
          <p:nvPr/>
        </p:nvSpPr>
        <p:spPr bwMode="auto">
          <a:xfrm>
            <a:off x="2629263" y="2789528"/>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98" name="Rectangle 1190">
            <a:extLst>
              <a:ext uri="{FF2B5EF4-FFF2-40B4-BE49-F238E27FC236}">
                <a16:creationId xmlns:a16="http://schemas.microsoft.com/office/drawing/2014/main" id="{8ABA4D69-54E5-4DA2-B692-575BCFD8D9F6}"/>
              </a:ext>
            </a:extLst>
          </p:cNvPr>
          <p:cNvSpPr>
            <a:spLocks noChangeArrowheads="1"/>
          </p:cNvSpPr>
          <p:nvPr/>
        </p:nvSpPr>
        <p:spPr bwMode="auto">
          <a:xfrm>
            <a:off x="3731919" y="2257817"/>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cxnSp>
        <p:nvCxnSpPr>
          <p:cNvPr id="99" name="Straight Connector 98">
            <a:extLst>
              <a:ext uri="{FF2B5EF4-FFF2-40B4-BE49-F238E27FC236}">
                <a16:creationId xmlns:a16="http://schemas.microsoft.com/office/drawing/2014/main" id="{3C5AC6BB-39B7-45DB-9EB9-BF7FC02B72F4}"/>
              </a:ext>
            </a:extLst>
          </p:cNvPr>
          <p:cNvCxnSpPr/>
          <p:nvPr/>
        </p:nvCxnSpPr>
        <p:spPr bwMode="auto">
          <a:xfrm>
            <a:off x="6910412"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FF1B9C99-1E30-401E-AD46-D2B0D8F7A76C}"/>
              </a:ext>
            </a:extLst>
          </p:cNvPr>
          <p:cNvCxnSpPr/>
          <p:nvPr/>
        </p:nvCxnSpPr>
        <p:spPr bwMode="auto">
          <a:xfrm>
            <a:off x="5768903"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CFDDFB41-F2A6-4FF4-956A-D6105A5EE02B}"/>
              </a:ext>
            </a:extLst>
          </p:cNvPr>
          <p:cNvCxnSpPr/>
          <p:nvPr/>
        </p:nvCxnSpPr>
        <p:spPr bwMode="auto">
          <a:xfrm>
            <a:off x="8029178" y="4937175"/>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sp>
        <p:nvSpPr>
          <p:cNvPr id="102" name="Rectangle 1362">
            <a:extLst>
              <a:ext uri="{FF2B5EF4-FFF2-40B4-BE49-F238E27FC236}">
                <a16:creationId xmlns:a16="http://schemas.microsoft.com/office/drawing/2014/main" id="{57D3DD71-CCE2-4AAF-818A-7D0FD53C3381}"/>
              </a:ext>
            </a:extLst>
          </p:cNvPr>
          <p:cNvSpPr>
            <a:spLocks noChangeArrowheads="1"/>
          </p:cNvSpPr>
          <p:nvPr/>
        </p:nvSpPr>
        <p:spPr bwMode="auto">
          <a:xfrm>
            <a:off x="7940746" y="2446027"/>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03" name="Rectangle 1363">
            <a:extLst>
              <a:ext uri="{FF2B5EF4-FFF2-40B4-BE49-F238E27FC236}">
                <a16:creationId xmlns:a16="http://schemas.microsoft.com/office/drawing/2014/main" id="{14ED9207-F8F3-468E-B797-6E0455A64EE3}"/>
              </a:ext>
            </a:extLst>
          </p:cNvPr>
          <p:cNvSpPr>
            <a:spLocks noChangeArrowheads="1"/>
          </p:cNvSpPr>
          <p:nvPr/>
        </p:nvSpPr>
        <p:spPr bwMode="auto">
          <a:xfrm>
            <a:off x="6836077" y="3288612"/>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05" name="Rectangle 113">
            <a:extLst>
              <a:ext uri="{FF2B5EF4-FFF2-40B4-BE49-F238E27FC236}">
                <a16:creationId xmlns:a16="http://schemas.microsoft.com/office/drawing/2014/main" id="{E104E69E-EDC3-4A07-A29C-DC6A88C6E2DC}"/>
              </a:ext>
            </a:extLst>
          </p:cNvPr>
          <p:cNvSpPr>
            <a:spLocks noChangeArrowheads="1"/>
          </p:cNvSpPr>
          <p:nvPr/>
        </p:nvSpPr>
        <p:spPr bwMode="auto">
          <a:xfrm>
            <a:off x="3535640" y="1614987"/>
            <a:ext cx="8511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Risedronate</a:t>
            </a:r>
          </a:p>
        </p:txBody>
      </p:sp>
      <p:sp>
        <p:nvSpPr>
          <p:cNvPr id="106" name="Rectangle 122">
            <a:extLst>
              <a:ext uri="{FF2B5EF4-FFF2-40B4-BE49-F238E27FC236}">
                <a16:creationId xmlns:a16="http://schemas.microsoft.com/office/drawing/2014/main" id="{DB404A5D-236D-4EB2-99AB-DF980E752444}"/>
              </a:ext>
            </a:extLst>
          </p:cNvPr>
          <p:cNvSpPr>
            <a:spLocks noChangeArrowheads="1"/>
          </p:cNvSpPr>
          <p:nvPr/>
        </p:nvSpPr>
        <p:spPr bwMode="auto">
          <a:xfrm>
            <a:off x="4874414" y="1614987"/>
            <a:ext cx="8415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Denosumab</a:t>
            </a:r>
          </a:p>
        </p:txBody>
      </p:sp>
      <p:grpSp>
        <p:nvGrpSpPr>
          <p:cNvPr id="115" name="Group 114">
            <a:extLst>
              <a:ext uri="{FF2B5EF4-FFF2-40B4-BE49-F238E27FC236}">
                <a16:creationId xmlns:a16="http://schemas.microsoft.com/office/drawing/2014/main" id="{95FB4818-D41C-4EB1-BA70-31AFCE77ABFA}"/>
              </a:ext>
            </a:extLst>
          </p:cNvPr>
          <p:cNvGrpSpPr>
            <a:grpSpLocks/>
          </p:cNvGrpSpPr>
          <p:nvPr/>
        </p:nvGrpSpPr>
        <p:grpSpPr>
          <a:xfrm>
            <a:off x="3334277" y="1681119"/>
            <a:ext cx="89154" cy="118872"/>
            <a:chOff x="5219894" y="4082733"/>
            <a:chExt cx="54769" cy="95250"/>
          </a:xfrm>
          <a:solidFill>
            <a:srgbClr val="C369A9"/>
          </a:solidFill>
        </p:grpSpPr>
        <p:sp>
          <p:nvSpPr>
            <p:cNvPr id="117" name="Freeform 1140">
              <a:extLst>
                <a:ext uri="{FF2B5EF4-FFF2-40B4-BE49-F238E27FC236}">
                  <a16:creationId xmlns:a16="http://schemas.microsoft.com/office/drawing/2014/main" id="{D05DB75B-DDBC-472C-8193-374502124BCD}"/>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lnTo>
                    <a:pt x="3" y="6"/>
                  </a:lnTo>
                  <a:lnTo>
                    <a:pt x="6" y="2"/>
                  </a:lnTo>
                  <a:lnTo>
                    <a:pt x="3" y="0"/>
                  </a:lnTo>
                  <a:lnTo>
                    <a:pt x="0" y="5"/>
                  </a:lnTo>
                  <a:close/>
                </a:path>
              </a:pathLst>
            </a:custGeom>
            <a:grpFill/>
            <a:ln w="9525">
              <a:solidFill>
                <a:srgbClr val="C369A9"/>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8" name="Freeform 1141">
              <a:extLst>
                <a:ext uri="{FF2B5EF4-FFF2-40B4-BE49-F238E27FC236}">
                  <a16:creationId xmlns:a16="http://schemas.microsoft.com/office/drawing/2014/main" id="{06FCD3CF-F85A-4AF4-9652-8FD19DEA0925}"/>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Lst>
              <a:ahLst/>
              <a:cxnLst>
                <a:cxn ang="0">
                  <a:pos x="T0" y="T1"/>
                </a:cxn>
                <a:cxn ang="0">
                  <a:pos x="T2" y="T3"/>
                </a:cxn>
                <a:cxn ang="0">
                  <a:pos x="T4" y="T5"/>
                </a:cxn>
                <a:cxn ang="0">
                  <a:pos x="T6" y="T7"/>
                </a:cxn>
              </a:cxnLst>
              <a:rect l="0" t="0" r="r" b="b"/>
              <a:pathLst>
                <a:path w="6" h="6">
                  <a:moveTo>
                    <a:pt x="0" y="5"/>
                  </a:moveTo>
                  <a:lnTo>
                    <a:pt x="3" y="6"/>
                  </a:lnTo>
                  <a:lnTo>
                    <a:pt x="6" y="2"/>
                  </a:lnTo>
                  <a:lnTo>
                    <a:pt x="3" y="0"/>
                  </a:lnTo>
                </a:path>
              </a:pathLst>
            </a:custGeom>
            <a:grpFill/>
            <a:ln w="9525">
              <a:solidFill>
                <a:srgbClr val="C369A9"/>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9" name="Freeform 1146">
              <a:extLst>
                <a:ext uri="{FF2B5EF4-FFF2-40B4-BE49-F238E27FC236}">
                  <a16:creationId xmlns:a16="http://schemas.microsoft.com/office/drawing/2014/main" id="{9315DA6E-5384-461A-9037-6DE97456E6DE}"/>
                </a:ext>
              </a:extLst>
            </p:cNvPr>
            <p:cNvSpPr>
              <a:spLocks/>
            </p:cNvSpPr>
            <p:nvPr/>
          </p:nvSpPr>
          <p:spPr bwMode="auto">
            <a:xfrm>
              <a:off x="5222270" y="4085114"/>
              <a:ext cx="50007" cy="88107"/>
            </a:xfrm>
            <a:custGeom>
              <a:avLst/>
              <a:gdLst>
                <a:gd name="T0" fmla="*/ 14 w 14"/>
                <a:gd name="T1" fmla="*/ 13 h 25"/>
                <a:gd name="T2" fmla="*/ 10 w 14"/>
                <a:gd name="T3" fmla="*/ 2 h 25"/>
                <a:gd name="T4" fmla="*/ 4 w 14"/>
                <a:gd name="T5" fmla="*/ 2 h 25"/>
                <a:gd name="T6" fmla="*/ 0 w 14"/>
                <a:gd name="T7" fmla="*/ 13 h 25"/>
                <a:gd name="T8" fmla="*/ 4 w 14"/>
                <a:gd name="T9" fmla="*/ 23 h 25"/>
                <a:gd name="T10" fmla="*/ 10 w 14"/>
                <a:gd name="T11" fmla="*/ 23 h 25"/>
                <a:gd name="T12" fmla="*/ 14 w 14"/>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14" y="13"/>
                  </a:moveTo>
                  <a:cubicBezTo>
                    <a:pt x="14" y="8"/>
                    <a:pt x="12" y="4"/>
                    <a:pt x="10" y="2"/>
                  </a:cubicBezTo>
                  <a:cubicBezTo>
                    <a:pt x="8" y="0"/>
                    <a:pt x="6" y="0"/>
                    <a:pt x="4" y="2"/>
                  </a:cubicBezTo>
                  <a:cubicBezTo>
                    <a:pt x="2" y="4"/>
                    <a:pt x="0" y="8"/>
                    <a:pt x="0" y="13"/>
                  </a:cubicBezTo>
                  <a:cubicBezTo>
                    <a:pt x="0" y="17"/>
                    <a:pt x="2" y="21"/>
                    <a:pt x="4" y="23"/>
                  </a:cubicBezTo>
                  <a:cubicBezTo>
                    <a:pt x="6" y="25"/>
                    <a:pt x="8" y="25"/>
                    <a:pt x="10" y="23"/>
                  </a:cubicBezTo>
                  <a:cubicBezTo>
                    <a:pt x="12" y="21"/>
                    <a:pt x="14" y="17"/>
                    <a:pt x="14" y="13"/>
                  </a:cubicBezTo>
                  <a:close/>
                </a:path>
              </a:pathLst>
            </a:custGeom>
            <a:grpFill/>
            <a:ln>
              <a:solidFill>
                <a:srgbClr val="C369A9"/>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20" name="Freeform 1147">
              <a:extLst>
                <a:ext uri="{FF2B5EF4-FFF2-40B4-BE49-F238E27FC236}">
                  <a16:creationId xmlns:a16="http://schemas.microsoft.com/office/drawing/2014/main" id="{1A6DCE20-775A-4F49-9401-D163EA8EC178}"/>
                </a:ext>
              </a:extLst>
            </p:cNvPr>
            <p:cNvSpPr>
              <a:spLocks/>
            </p:cNvSpPr>
            <p:nvPr/>
          </p:nvSpPr>
          <p:spPr bwMode="auto">
            <a:xfrm>
              <a:off x="5219894" y="4082733"/>
              <a:ext cx="54769" cy="95250"/>
            </a:xfrm>
            <a:custGeom>
              <a:avLst/>
              <a:gdLst>
                <a:gd name="T0" fmla="*/ 15 w 16"/>
                <a:gd name="T1" fmla="*/ 14 h 27"/>
                <a:gd name="T2" fmla="*/ 16 w 16"/>
                <a:gd name="T3" fmla="*/ 14 h 27"/>
                <a:gd name="T4" fmla="*/ 12 w 16"/>
                <a:gd name="T5" fmla="*/ 2 h 27"/>
                <a:gd name="T6" fmla="*/ 8 w 16"/>
                <a:gd name="T7" fmla="*/ 0 h 27"/>
                <a:gd name="T8" fmla="*/ 4 w 16"/>
                <a:gd name="T9" fmla="*/ 2 h 27"/>
                <a:gd name="T10" fmla="*/ 0 w 16"/>
                <a:gd name="T11" fmla="*/ 14 h 27"/>
                <a:gd name="T12" fmla="*/ 4 w 16"/>
                <a:gd name="T13" fmla="*/ 25 h 27"/>
                <a:gd name="T14" fmla="*/ 8 w 16"/>
                <a:gd name="T15" fmla="*/ 27 h 27"/>
                <a:gd name="T16" fmla="*/ 12 w 16"/>
                <a:gd name="T17" fmla="*/ 25 h 27"/>
                <a:gd name="T18" fmla="*/ 16 w 16"/>
                <a:gd name="T19" fmla="*/ 14 h 27"/>
                <a:gd name="T20" fmla="*/ 15 w 16"/>
                <a:gd name="T21" fmla="*/ 14 h 27"/>
                <a:gd name="T22" fmla="*/ 13 w 16"/>
                <a:gd name="T23" fmla="*/ 14 h 27"/>
                <a:gd name="T24" fmla="*/ 10 w 16"/>
                <a:gd name="T25" fmla="*/ 23 h 27"/>
                <a:gd name="T26" fmla="*/ 8 w 16"/>
                <a:gd name="T27" fmla="*/ 24 h 27"/>
                <a:gd name="T28" fmla="*/ 6 w 16"/>
                <a:gd name="T29" fmla="*/ 23 h 27"/>
                <a:gd name="T30" fmla="*/ 3 w 16"/>
                <a:gd name="T31" fmla="*/ 14 h 27"/>
                <a:gd name="T32" fmla="*/ 6 w 16"/>
                <a:gd name="T33" fmla="*/ 4 h 27"/>
                <a:gd name="T34" fmla="*/ 8 w 16"/>
                <a:gd name="T35" fmla="*/ 3 h 27"/>
                <a:gd name="T36" fmla="*/ 10 w 16"/>
                <a:gd name="T37" fmla="*/ 4 h 27"/>
                <a:gd name="T38" fmla="*/ 13 w 16"/>
                <a:gd name="T39" fmla="*/ 14 h 27"/>
                <a:gd name="T40" fmla="*/ 15 w 16"/>
                <a:gd name="T4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7">
                  <a:moveTo>
                    <a:pt x="15" y="14"/>
                  </a:moveTo>
                  <a:cubicBezTo>
                    <a:pt x="16" y="14"/>
                    <a:pt x="16" y="14"/>
                    <a:pt x="16" y="14"/>
                  </a:cubicBezTo>
                  <a:cubicBezTo>
                    <a:pt x="16" y="9"/>
                    <a:pt x="15" y="5"/>
                    <a:pt x="12" y="2"/>
                  </a:cubicBezTo>
                  <a:cubicBezTo>
                    <a:pt x="11" y="1"/>
                    <a:pt x="10" y="0"/>
                    <a:pt x="8" y="0"/>
                  </a:cubicBezTo>
                  <a:cubicBezTo>
                    <a:pt x="6" y="0"/>
                    <a:pt x="5" y="1"/>
                    <a:pt x="4" y="2"/>
                  </a:cubicBezTo>
                  <a:cubicBezTo>
                    <a:pt x="1" y="5"/>
                    <a:pt x="0" y="9"/>
                    <a:pt x="0" y="14"/>
                  </a:cubicBezTo>
                  <a:cubicBezTo>
                    <a:pt x="0" y="18"/>
                    <a:pt x="1" y="23"/>
                    <a:pt x="4" y="25"/>
                  </a:cubicBezTo>
                  <a:cubicBezTo>
                    <a:pt x="5" y="26"/>
                    <a:pt x="6" y="27"/>
                    <a:pt x="8" y="27"/>
                  </a:cubicBezTo>
                  <a:cubicBezTo>
                    <a:pt x="10" y="27"/>
                    <a:pt x="11" y="26"/>
                    <a:pt x="12" y="25"/>
                  </a:cubicBezTo>
                  <a:cubicBezTo>
                    <a:pt x="15" y="23"/>
                    <a:pt x="16" y="18"/>
                    <a:pt x="16" y="14"/>
                  </a:cubicBezTo>
                  <a:cubicBezTo>
                    <a:pt x="15" y="14"/>
                    <a:pt x="15" y="14"/>
                    <a:pt x="15" y="14"/>
                  </a:cubicBezTo>
                  <a:cubicBezTo>
                    <a:pt x="13" y="14"/>
                    <a:pt x="13" y="14"/>
                    <a:pt x="13" y="14"/>
                  </a:cubicBezTo>
                  <a:cubicBezTo>
                    <a:pt x="13" y="18"/>
                    <a:pt x="12" y="21"/>
                    <a:pt x="10" y="23"/>
                  </a:cubicBezTo>
                  <a:cubicBezTo>
                    <a:pt x="10" y="24"/>
                    <a:pt x="9" y="24"/>
                    <a:pt x="8" y="24"/>
                  </a:cubicBezTo>
                  <a:cubicBezTo>
                    <a:pt x="7" y="24"/>
                    <a:pt x="7" y="24"/>
                    <a:pt x="6" y="23"/>
                  </a:cubicBezTo>
                  <a:cubicBezTo>
                    <a:pt x="4" y="21"/>
                    <a:pt x="3" y="18"/>
                    <a:pt x="3" y="14"/>
                  </a:cubicBezTo>
                  <a:cubicBezTo>
                    <a:pt x="3" y="10"/>
                    <a:pt x="4" y="6"/>
                    <a:pt x="6" y="4"/>
                  </a:cubicBezTo>
                  <a:cubicBezTo>
                    <a:pt x="7" y="3"/>
                    <a:pt x="7" y="3"/>
                    <a:pt x="8" y="3"/>
                  </a:cubicBezTo>
                  <a:cubicBezTo>
                    <a:pt x="9" y="3"/>
                    <a:pt x="9" y="3"/>
                    <a:pt x="10" y="4"/>
                  </a:cubicBezTo>
                  <a:cubicBezTo>
                    <a:pt x="12" y="6"/>
                    <a:pt x="13" y="10"/>
                    <a:pt x="13" y="14"/>
                  </a:cubicBezTo>
                  <a:lnTo>
                    <a:pt x="15" y="14"/>
                  </a:lnTo>
                  <a:close/>
                </a:path>
              </a:pathLst>
            </a:custGeom>
            <a:grpFill/>
            <a:ln>
              <a:solidFill>
                <a:srgbClr val="C369A9"/>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cxnSp>
        <p:nvCxnSpPr>
          <p:cNvPr id="116" name="Straight Connector 115">
            <a:extLst>
              <a:ext uri="{FF2B5EF4-FFF2-40B4-BE49-F238E27FC236}">
                <a16:creationId xmlns:a16="http://schemas.microsoft.com/office/drawing/2014/main" id="{CADF022E-2585-4307-8C07-72983661F90F}"/>
              </a:ext>
            </a:extLst>
          </p:cNvPr>
          <p:cNvCxnSpPr/>
          <p:nvPr/>
        </p:nvCxnSpPr>
        <p:spPr bwMode="auto">
          <a:xfrm>
            <a:off x="3285008" y="1740555"/>
            <a:ext cx="205740" cy="0"/>
          </a:xfrm>
          <a:prstGeom prst="line">
            <a:avLst/>
          </a:prstGeom>
          <a:solidFill>
            <a:srgbClr val="C369A9"/>
          </a:solidFill>
          <a:ln w="28575" cap="flat" cmpd="sng" algn="ctr">
            <a:solidFill>
              <a:srgbClr val="C369A9"/>
            </a:solidFill>
            <a:prstDash val="solid"/>
            <a:round/>
            <a:headEnd type="none" w="med" len="med"/>
            <a:tailEnd type="none" w="med" len="med"/>
          </a:ln>
          <a:effectLst/>
        </p:spPr>
      </p:cxnSp>
      <p:grpSp>
        <p:nvGrpSpPr>
          <p:cNvPr id="108" name="Group 107">
            <a:extLst>
              <a:ext uri="{FF2B5EF4-FFF2-40B4-BE49-F238E27FC236}">
                <a16:creationId xmlns:a16="http://schemas.microsoft.com/office/drawing/2014/main" id="{1536C24B-BA24-4E48-8BCD-335FBFF715C6}"/>
              </a:ext>
            </a:extLst>
          </p:cNvPr>
          <p:cNvGrpSpPr/>
          <p:nvPr/>
        </p:nvGrpSpPr>
        <p:grpSpPr>
          <a:xfrm>
            <a:off x="4635339" y="1681119"/>
            <a:ext cx="205740" cy="118872"/>
            <a:chOff x="3597510" y="1837324"/>
            <a:chExt cx="274320" cy="118872"/>
          </a:xfrm>
          <a:solidFill>
            <a:srgbClr val="A098DA"/>
          </a:solidFill>
        </p:grpSpPr>
        <p:cxnSp>
          <p:nvCxnSpPr>
            <p:cNvPr id="109" name="Straight Connector 108">
              <a:extLst>
                <a:ext uri="{FF2B5EF4-FFF2-40B4-BE49-F238E27FC236}">
                  <a16:creationId xmlns:a16="http://schemas.microsoft.com/office/drawing/2014/main" id="{EA0755BD-E365-43BD-94FD-3C280F78C3B3}"/>
                </a:ext>
              </a:extLst>
            </p:cNvPr>
            <p:cNvCxnSpPr/>
            <p:nvPr/>
          </p:nvCxnSpPr>
          <p:spPr bwMode="auto">
            <a:xfrm>
              <a:off x="3597510" y="1896875"/>
              <a:ext cx="274320" cy="0"/>
            </a:xfrm>
            <a:prstGeom prst="line">
              <a:avLst/>
            </a:prstGeom>
            <a:grpFill/>
            <a:ln w="28575" cap="flat" cmpd="sng" algn="ctr">
              <a:solidFill>
                <a:srgbClr val="A098DA"/>
              </a:solidFill>
              <a:prstDash val="solid"/>
              <a:round/>
              <a:headEnd type="none" w="med" len="med"/>
              <a:tailEnd type="none" w="med" len="med"/>
            </a:ln>
            <a:effectLst/>
          </p:spPr>
        </p:cxnSp>
        <p:grpSp>
          <p:nvGrpSpPr>
            <p:cNvPr id="110" name="Group 109">
              <a:extLst>
                <a:ext uri="{FF2B5EF4-FFF2-40B4-BE49-F238E27FC236}">
                  <a16:creationId xmlns:a16="http://schemas.microsoft.com/office/drawing/2014/main" id="{AF362B7F-FA36-4EB0-9191-B44AFFDB6F1C}"/>
                </a:ext>
              </a:extLst>
            </p:cNvPr>
            <p:cNvGrpSpPr>
              <a:grpSpLocks/>
            </p:cNvGrpSpPr>
            <p:nvPr/>
          </p:nvGrpSpPr>
          <p:grpSpPr>
            <a:xfrm>
              <a:off x="3663202" y="1837324"/>
              <a:ext cx="118872" cy="118872"/>
              <a:chOff x="5219894" y="4082733"/>
              <a:chExt cx="54769" cy="95250"/>
            </a:xfrm>
            <a:grpFill/>
          </p:grpSpPr>
          <p:sp>
            <p:nvSpPr>
              <p:cNvPr id="111" name="Freeform 1140">
                <a:extLst>
                  <a:ext uri="{FF2B5EF4-FFF2-40B4-BE49-F238E27FC236}">
                    <a16:creationId xmlns:a16="http://schemas.microsoft.com/office/drawing/2014/main" id="{28F5E729-C084-4E48-AC1A-E36C3D5CCF7F}"/>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lnTo>
                      <a:pt x="3" y="6"/>
                    </a:lnTo>
                    <a:lnTo>
                      <a:pt x="6" y="2"/>
                    </a:lnTo>
                    <a:lnTo>
                      <a:pt x="3" y="0"/>
                    </a:lnTo>
                    <a:lnTo>
                      <a:pt x="0" y="5"/>
                    </a:lnTo>
                    <a:close/>
                  </a:path>
                </a:pathLst>
              </a:custGeom>
              <a:grpFill/>
              <a:ln w="9525">
                <a:solidFill>
                  <a:srgbClr val="A098DA"/>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2" name="Freeform 1141">
                <a:extLst>
                  <a:ext uri="{FF2B5EF4-FFF2-40B4-BE49-F238E27FC236}">
                    <a16:creationId xmlns:a16="http://schemas.microsoft.com/office/drawing/2014/main" id="{52287A21-3831-45E2-9D73-CA883AD9A659}"/>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Lst>
                <a:ahLst/>
                <a:cxnLst>
                  <a:cxn ang="0">
                    <a:pos x="T0" y="T1"/>
                  </a:cxn>
                  <a:cxn ang="0">
                    <a:pos x="T2" y="T3"/>
                  </a:cxn>
                  <a:cxn ang="0">
                    <a:pos x="T4" y="T5"/>
                  </a:cxn>
                  <a:cxn ang="0">
                    <a:pos x="T6" y="T7"/>
                  </a:cxn>
                </a:cxnLst>
                <a:rect l="0" t="0" r="r" b="b"/>
                <a:pathLst>
                  <a:path w="6" h="6">
                    <a:moveTo>
                      <a:pt x="0" y="5"/>
                    </a:moveTo>
                    <a:lnTo>
                      <a:pt x="3" y="6"/>
                    </a:lnTo>
                    <a:lnTo>
                      <a:pt x="6" y="2"/>
                    </a:lnTo>
                    <a:lnTo>
                      <a:pt x="3" y="0"/>
                    </a:lnTo>
                  </a:path>
                </a:pathLst>
              </a:custGeom>
              <a:grpFill/>
              <a:ln w="9525">
                <a:solidFill>
                  <a:srgbClr val="A098DA"/>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3" name="Freeform 1146">
                <a:extLst>
                  <a:ext uri="{FF2B5EF4-FFF2-40B4-BE49-F238E27FC236}">
                    <a16:creationId xmlns:a16="http://schemas.microsoft.com/office/drawing/2014/main" id="{8568BD29-5F46-4182-A5D1-997674233722}"/>
                  </a:ext>
                </a:extLst>
              </p:cNvPr>
              <p:cNvSpPr>
                <a:spLocks/>
              </p:cNvSpPr>
              <p:nvPr/>
            </p:nvSpPr>
            <p:spPr bwMode="auto">
              <a:xfrm>
                <a:off x="5222274" y="4085114"/>
                <a:ext cx="50007" cy="88107"/>
              </a:xfrm>
              <a:custGeom>
                <a:avLst/>
                <a:gdLst>
                  <a:gd name="T0" fmla="*/ 14 w 14"/>
                  <a:gd name="T1" fmla="*/ 13 h 25"/>
                  <a:gd name="T2" fmla="*/ 10 w 14"/>
                  <a:gd name="T3" fmla="*/ 2 h 25"/>
                  <a:gd name="T4" fmla="*/ 4 w 14"/>
                  <a:gd name="T5" fmla="*/ 2 h 25"/>
                  <a:gd name="T6" fmla="*/ 0 w 14"/>
                  <a:gd name="T7" fmla="*/ 13 h 25"/>
                  <a:gd name="T8" fmla="*/ 4 w 14"/>
                  <a:gd name="T9" fmla="*/ 23 h 25"/>
                  <a:gd name="T10" fmla="*/ 10 w 14"/>
                  <a:gd name="T11" fmla="*/ 23 h 25"/>
                  <a:gd name="T12" fmla="*/ 14 w 14"/>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14" y="13"/>
                    </a:moveTo>
                    <a:cubicBezTo>
                      <a:pt x="14" y="8"/>
                      <a:pt x="12" y="4"/>
                      <a:pt x="10" y="2"/>
                    </a:cubicBezTo>
                    <a:cubicBezTo>
                      <a:pt x="8" y="0"/>
                      <a:pt x="6" y="0"/>
                      <a:pt x="4" y="2"/>
                    </a:cubicBezTo>
                    <a:cubicBezTo>
                      <a:pt x="2" y="4"/>
                      <a:pt x="0" y="8"/>
                      <a:pt x="0" y="13"/>
                    </a:cubicBezTo>
                    <a:cubicBezTo>
                      <a:pt x="0" y="17"/>
                      <a:pt x="2" y="21"/>
                      <a:pt x="4" y="23"/>
                    </a:cubicBezTo>
                    <a:cubicBezTo>
                      <a:pt x="6" y="25"/>
                      <a:pt x="8" y="25"/>
                      <a:pt x="10" y="23"/>
                    </a:cubicBezTo>
                    <a:cubicBezTo>
                      <a:pt x="12" y="21"/>
                      <a:pt x="14" y="17"/>
                      <a:pt x="14" y="13"/>
                    </a:cubicBezTo>
                    <a:close/>
                  </a:path>
                </a:pathLst>
              </a:custGeom>
              <a:grpFill/>
              <a:ln>
                <a:solidFill>
                  <a:srgbClr val="A098DA"/>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4" name="Freeform 1147">
                <a:extLst>
                  <a:ext uri="{FF2B5EF4-FFF2-40B4-BE49-F238E27FC236}">
                    <a16:creationId xmlns:a16="http://schemas.microsoft.com/office/drawing/2014/main" id="{2633BA4D-3732-4E19-96F9-D21F3E3132D6}"/>
                  </a:ext>
                </a:extLst>
              </p:cNvPr>
              <p:cNvSpPr>
                <a:spLocks/>
              </p:cNvSpPr>
              <p:nvPr/>
            </p:nvSpPr>
            <p:spPr bwMode="auto">
              <a:xfrm>
                <a:off x="5219894" y="4082733"/>
                <a:ext cx="54769" cy="95250"/>
              </a:xfrm>
              <a:custGeom>
                <a:avLst/>
                <a:gdLst>
                  <a:gd name="T0" fmla="*/ 15 w 16"/>
                  <a:gd name="T1" fmla="*/ 14 h 27"/>
                  <a:gd name="T2" fmla="*/ 16 w 16"/>
                  <a:gd name="T3" fmla="*/ 14 h 27"/>
                  <a:gd name="T4" fmla="*/ 12 w 16"/>
                  <a:gd name="T5" fmla="*/ 2 h 27"/>
                  <a:gd name="T6" fmla="*/ 8 w 16"/>
                  <a:gd name="T7" fmla="*/ 0 h 27"/>
                  <a:gd name="T8" fmla="*/ 4 w 16"/>
                  <a:gd name="T9" fmla="*/ 2 h 27"/>
                  <a:gd name="T10" fmla="*/ 0 w 16"/>
                  <a:gd name="T11" fmla="*/ 14 h 27"/>
                  <a:gd name="T12" fmla="*/ 4 w 16"/>
                  <a:gd name="T13" fmla="*/ 25 h 27"/>
                  <a:gd name="T14" fmla="*/ 8 w 16"/>
                  <a:gd name="T15" fmla="*/ 27 h 27"/>
                  <a:gd name="T16" fmla="*/ 12 w 16"/>
                  <a:gd name="T17" fmla="*/ 25 h 27"/>
                  <a:gd name="T18" fmla="*/ 16 w 16"/>
                  <a:gd name="T19" fmla="*/ 14 h 27"/>
                  <a:gd name="T20" fmla="*/ 15 w 16"/>
                  <a:gd name="T21" fmla="*/ 14 h 27"/>
                  <a:gd name="T22" fmla="*/ 13 w 16"/>
                  <a:gd name="T23" fmla="*/ 14 h 27"/>
                  <a:gd name="T24" fmla="*/ 10 w 16"/>
                  <a:gd name="T25" fmla="*/ 23 h 27"/>
                  <a:gd name="T26" fmla="*/ 8 w 16"/>
                  <a:gd name="T27" fmla="*/ 24 h 27"/>
                  <a:gd name="T28" fmla="*/ 6 w 16"/>
                  <a:gd name="T29" fmla="*/ 23 h 27"/>
                  <a:gd name="T30" fmla="*/ 3 w 16"/>
                  <a:gd name="T31" fmla="*/ 14 h 27"/>
                  <a:gd name="T32" fmla="*/ 6 w 16"/>
                  <a:gd name="T33" fmla="*/ 4 h 27"/>
                  <a:gd name="T34" fmla="*/ 8 w 16"/>
                  <a:gd name="T35" fmla="*/ 3 h 27"/>
                  <a:gd name="T36" fmla="*/ 10 w 16"/>
                  <a:gd name="T37" fmla="*/ 4 h 27"/>
                  <a:gd name="T38" fmla="*/ 13 w 16"/>
                  <a:gd name="T39" fmla="*/ 14 h 27"/>
                  <a:gd name="T40" fmla="*/ 15 w 16"/>
                  <a:gd name="T4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7">
                    <a:moveTo>
                      <a:pt x="15" y="14"/>
                    </a:moveTo>
                    <a:cubicBezTo>
                      <a:pt x="16" y="14"/>
                      <a:pt x="16" y="14"/>
                      <a:pt x="16" y="14"/>
                    </a:cubicBezTo>
                    <a:cubicBezTo>
                      <a:pt x="16" y="9"/>
                      <a:pt x="15" y="5"/>
                      <a:pt x="12" y="2"/>
                    </a:cubicBezTo>
                    <a:cubicBezTo>
                      <a:pt x="11" y="1"/>
                      <a:pt x="10" y="0"/>
                      <a:pt x="8" y="0"/>
                    </a:cubicBezTo>
                    <a:cubicBezTo>
                      <a:pt x="6" y="0"/>
                      <a:pt x="5" y="1"/>
                      <a:pt x="4" y="2"/>
                    </a:cubicBezTo>
                    <a:cubicBezTo>
                      <a:pt x="1" y="5"/>
                      <a:pt x="0" y="9"/>
                      <a:pt x="0" y="14"/>
                    </a:cubicBezTo>
                    <a:cubicBezTo>
                      <a:pt x="0" y="18"/>
                      <a:pt x="1" y="23"/>
                      <a:pt x="4" y="25"/>
                    </a:cubicBezTo>
                    <a:cubicBezTo>
                      <a:pt x="5" y="26"/>
                      <a:pt x="6" y="27"/>
                      <a:pt x="8" y="27"/>
                    </a:cubicBezTo>
                    <a:cubicBezTo>
                      <a:pt x="10" y="27"/>
                      <a:pt x="11" y="26"/>
                      <a:pt x="12" y="25"/>
                    </a:cubicBezTo>
                    <a:cubicBezTo>
                      <a:pt x="15" y="23"/>
                      <a:pt x="16" y="18"/>
                      <a:pt x="16" y="14"/>
                    </a:cubicBezTo>
                    <a:cubicBezTo>
                      <a:pt x="15" y="14"/>
                      <a:pt x="15" y="14"/>
                      <a:pt x="15" y="14"/>
                    </a:cubicBezTo>
                    <a:cubicBezTo>
                      <a:pt x="13" y="14"/>
                      <a:pt x="13" y="14"/>
                      <a:pt x="13" y="14"/>
                    </a:cubicBezTo>
                    <a:cubicBezTo>
                      <a:pt x="13" y="18"/>
                      <a:pt x="12" y="21"/>
                      <a:pt x="10" y="23"/>
                    </a:cubicBezTo>
                    <a:cubicBezTo>
                      <a:pt x="10" y="24"/>
                      <a:pt x="9" y="24"/>
                      <a:pt x="8" y="24"/>
                    </a:cubicBezTo>
                    <a:cubicBezTo>
                      <a:pt x="7" y="24"/>
                      <a:pt x="7" y="24"/>
                      <a:pt x="6" y="23"/>
                    </a:cubicBezTo>
                    <a:cubicBezTo>
                      <a:pt x="4" y="21"/>
                      <a:pt x="3" y="18"/>
                      <a:pt x="3" y="14"/>
                    </a:cubicBezTo>
                    <a:cubicBezTo>
                      <a:pt x="3" y="10"/>
                      <a:pt x="4" y="6"/>
                      <a:pt x="6" y="4"/>
                    </a:cubicBezTo>
                    <a:cubicBezTo>
                      <a:pt x="7" y="3"/>
                      <a:pt x="7" y="3"/>
                      <a:pt x="8" y="3"/>
                    </a:cubicBezTo>
                    <a:cubicBezTo>
                      <a:pt x="9" y="3"/>
                      <a:pt x="9" y="3"/>
                      <a:pt x="10" y="4"/>
                    </a:cubicBezTo>
                    <a:cubicBezTo>
                      <a:pt x="12" y="6"/>
                      <a:pt x="13" y="10"/>
                      <a:pt x="13" y="14"/>
                    </a:cubicBezTo>
                    <a:lnTo>
                      <a:pt x="15" y="14"/>
                    </a:lnTo>
                    <a:close/>
                  </a:path>
                </a:pathLst>
              </a:custGeom>
              <a:grpFill/>
              <a:ln>
                <a:solidFill>
                  <a:srgbClr val="A098DA"/>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grpSp>
    </p:spTree>
    <p:extLst>
      <p:ext uri="{BB962C8B-B14F-4D97-AF65-F5344CB8AC3E}">
        <p14:creationId xmlns:p14="http://schemas.microsoft.com/office/powerpoint/2010/main" val="3085451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95249" y="149557"/>
            <a:ext cx="8887490" cy="984885"/>
          </a:xfrm>
        </p:spPr>
        <p:txBody>
          <a:bodyPr/>
          <a:lstStyle/>
          <a:p>
            <a:pPr algn="ctr">
              <a:lnSpc>
                <a:spcPct val="100000"/>
              </a:lnSpc>
            </a:pPr>
            <a:r>
              <a:rPr lang="en-CA" sz="3200" dirty="0">
                <a:solidFill>
                  <a:srgbClr val="7693CC"/>
                </a:solidFill>
                <a:latin typeface="Arial Narrow" panose="020B0606020202030204" pitchFamily="34" charset="0"/>
              </a:rPr>
              <a:t>Phase 3: </a:t>
            </a:r>
            <a:r>
              <a:rPr lang="en-CA" sz="3200" dirty="0">
                <a:solidFill>
                  <a:srgbClr val="725F73"/>
                </a:solidFill>
                <a:latin typeface="Arial Narrow" panose="020B0606020202030204" pitchFamily="34" charset="0"/>
              </a:rPr>
              <a:t>Effect of Denosumab and Risedronate on Glucocorticoid-treated Patients: Total Hip BMD</a:t>
            </a:r>
            <a:endParaRPr lang="en-US" sz="2800"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120794"/>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sz="1000" dirty="0">
              <a:solidFill>
                <a:srgbClr val="000000"/>
              </a:solidFill>
              <a:latin typeface="Arial Narrow" panose="020B0606020202030204" pitchFamily="34" charset="0"/>
            </a:endParaRPr>
          </a:p>
          <a:p>
            <a:r>
              <a:rPr lang="en-CA" sz="1000" dirty="0">
                <a:solidFill>
                  <a:srgbClr val="000000"/>
                </a:solidFill>
                <a:latin typeface="Arial Narrow" panose="020B0606020202030204" pitchFamily="34" charset="0"/>
              </a:rPr>
              <a:t>n = Number of subjects with observed values at baseline and the time point of interest; *p ≤ 0.002</a:t>
            </a:r>
            <a:r>
              <a:rPr lang="en-CA" sz="1000" dirty="0">
                <a:solidFill>
                  <a:srgbClr val="7693CC"/>
                </a:solidFill>
                <a:latin typeface="Arial Narrow" panose="020B0606020202030204" pitchFamily="34" charset="0"/>
              </a:rPr>
              <a:t>; </a:t>
            </a:r>
            <a:r>
              <a:rPr lang="en-CA" sz="1000" baseline="30000" dirty="0">
                <a:solidFill>
                  <a:srgbClr val="7693CC"/>
                </a:solidFill>
                <a:latin typeface="Arial Narrow" panose="020B0606020202030204" pitchFamily="34" charset="0"/>
              </a:rPr>
              <a:t>†</a:t>
            </a:r>
            <a:r>
              <a:rPr lang="en-CA" sz="1000" dirty="0">
                <a:solidFill>
                  <a:srgbClr val="7693CC"/>
                </a:solidFill>
                <a:latin typeface="Arial Narrow" panose="020B0606020202030204" pitchFamily="34" charset="0"/>
              </a:rPr>
              <a:t>glucocorticoids (≥7·5 mg prednisone daily, or equivalent) for at least 3 months (glucocorticoid continuing) or less than 3 months (glucocorticoid initiating) before screening.</a:t>
            </a:r>
          </a:p>
          <a:p>
            <a:r>
              <a:rPr lang="en-CA" sz="1000" dirty="0">
                <a:solidFill>
                  <a:srgbClr val="000000"/>
                </a:solidFill>
                <a:latin typeface="Arial Narrow" panose="020B0606020202030204" pitchFamily="34" charset="0"/>
              </a:rPr>
              <a:t>Adapted from </a:t>
            </a:r>
            <a:r>
              <a:rPr lang="en-CA" sz="1000" dirty="0" err="1">
                <a:solidFill>
                  <a:srgbClr val="000000"/>
                </a:solidFill>
                <a:latin typeface="Arial Narrow" panose="020B0606020202030204" pitchFamily="34" charset="0"/>
              </a:rPr>
              <a:t>Saag</a:t>
            </a:r>
            <a:r>
              <a:rPr lang="en-CA" sz="1000" dirty="0">
                <a:solidFill>
                  <a:srgbClr val="000000"/>
                </a:solidFill>
                <a:latin typeface="Arial Narrow" panose="020B0606020202030204" pitchFamily="34" charset="0"/>
              </a:rPr>
              <a:t>, K.G., et al. </a:t>
            </a:r>
            <a:r>
              <a:rPr lang="pt-BR" sz="1000" i="1" dirty="0">
                <a:solidFill>
                  <a:srgbClr val="7693CC"/>
                </a:solidFill>
                <a:latin typeface="Arial Narrow" panose="020B0606020202030204" pitchFamily="34" charset="0"/>
              </a:rPr>
              <a:t>Lancet Diabetes Endocrinol</a:t>
            </a:r>
            <a:r>
              <a:rPr lang="pt-BR" sz="1000" dirty="0">
                <a:solidFill>
                  <a:srgbClr val="7693CC"/>
                </a:solidFill>
                <a:latin typeface="Arial Narrow" panose="020B0606020202030204" pitchFamily="34" charset="0"/>
              </a:rPr>
              <a:t>. 2018 Apr 6. pii: S2213-8587(18)30075-5</a:t>
            </a:r>
            <a:r>
              <a:rPr lang="en-CA" sz="1000" dirty="0">
                <a:solidFill>
                  <a:srgbClr val="7693CC"/>
                </a:solidFill>
                <a:latin typeface="Arial Narrow" panose="020B0606020202030204" pitchFamily="34" charset="0"/>
              </a:rPr>
              <a:t>.</a:t>
            </a:r>
          </a:p>
        </p:txBody>
      </p:sp>
      <p:sp>
        <p:nvSpPr>
          <p:cNvPr id="105" name="Rectangle 113">
            <a:extLst>
              <a:ext uri="{FF2B5EF4-FFF2-40B4-BE49-F238E27FC236}">
                <a16:creationId xmlns:a16="http://schemas.microsoft.com/office/drawing/2014/main" id="{E104E69E-EDC3-4A07-A29C-DC6A88C6E2DC}"/>
              </a:ext>
            </a:extLst>
          </p:cNvPr>
          <p:cNvSpPr>
            <a:spLocks noChangeArrowheads="1"/>
          </p:cNvSpPr>
          <p:nvPr/>
        </p:nvSpPr>
        <p:spPr bwMode="auto">
          <a:xfrm>
            <a:off x="3535640" y="1487987"/>
            <a:ext cx="8511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Risedronate</a:t>
            </a:r>
          </a:p>
        </p:txBody>
      </p:sp>
      <p:sp>
        <p:nvSpPr>
          <p:cNvPr id="106" name="Rectangle 122">
            <a:extLst>
              <a:ext uri="{FF2B5EF4-FFF2-40B4-BE49-F238E27FC236}">
                <a16:creationId xmlns:a16="http://schemas.microsoft.com/office/drawing/2014/main" id="{DB404A5D-236D-4EB2-99AB-DF980E752444}"/>
              </a:ext>
            </a:extLst>
          </p:cNvPr>
          <p:cNvSpPr>
            <a:spLocks noChangeArrowheads="1"/>
          </p:cNvSpPr>
          <p:nvPr/>
        </p:nvSpPr>
        <p:spPr bwMode="auto">
          <a:xfrm>
            <a:off x="4874414" y="1487987"/>
            <a:ext cx="8415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Denosumab</a:t>
            </a:r>
          </a:p>
        </p:txBody>
      </p:sp>
      <p:grpSp>
        <p:nvGrpSpPr>
          <p:cNvPr id="115" name="Group 114">
            <a:extLst>
              <a:ext uri="{FF2B5EF4-FFF2-40B4-BE49-F238E27FC236}">
                <a16:creationId xmlns:a16="http://schemas.microsoft.com/office/drawing/2014/main" id="{95FB4818-D41C-4EB1-BA70-31AFCE77ABFA}"/>
              </a:ext>
            </a:extLst>
          </p:cNvPr>
          <p:cNvGrpSpPr>
            <a:grpSpLocks/>
          </p:cNvGrpSpPr>
          <p:nvPr/>
        </p:nvGrpSpPr>
        <p:grpSpPr>
          <a:xfrm>
            <a:off x="3334277" y="1554119"/>
            <a:ext cx="89154" cy="118872"/>
            <a:chOff x="5219894" y="4082733"/>
            <a:chExt cx="54769" cy="95250"/>
          </a:xfrm>
          <a:solidFill>
            <a:srgbClr val="C369A9"/>
          </a:solidFill>
        </p:grpSpPr>
        <p:sp>
          <p:nvSpPr>
            <p:cNvPr id="117" name="Freeform 1140">
              <a:extLst>
                <a:ext uri="{FF2B5EF4-FFF2-40B4-BE49-F238E27FC236}">
                  <a16:creationId xmlns:a16="http://schemas.microsoft.com/office/drawing/2014/main" id="{D05DB75B-DDBC-472C-8193-374502124BCD}"/>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lnTo>
                    <a:pt x="3" y="6"/>
                  </a:lnTo>
                  <a:lnTo>
                    <a:pt x="6" y="2"/>
                  </a:lnTo>
                  <a:lnTo>
                    <a:pt x="3" y="0"/>
                  </a:lnTo>
                  <a:lnTo>
                    <a:pt x="0" y="5"/>
                  </a:lnTo>
                  <a:close/>
                </a:path>
              </a:pathLst>
            </a:custGeom>
            <a:grpFill/>
            <a:ln w="9525">
              <a:solidFill>
                <a:srgbClr val="C369A9"/>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8" name="Freeform 1141">
              <a:extLst>
                <a:ext uri="{FF2B5EF4-FFF2-40B4-BE49-F238E27FC236}">
                  <a16:creationId xmlns:a16="http://schemas.microsoft.com/office/drawing/2014/main" id="{06FCD3CF-F85A-4AF4-9652-8FD19DEA0925}"/>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Lst>
              <a:ahLst/>
              <a:cxnLst>
                <a:cxn ang="0">
                  <a:pos x="T0" y="T1"/>
                </a:cxn>
                <a:cxn ang="0">
                  <a:pos x="T2" y="T3"/>
                </a:cxn>
                <a:cxn ang="0">
                  <a:pos x="T4" y="T5"/>
                </a:cxn>
                <a:cxn ang="0">
                  <a:pos x="T6" y="T7"/>
                </a:cxn>
              </a:cxnLst>
              <a:rect l="0" t="0" r="r" b="b"/>
              <a:pathLst>
                <a:path w="6" h="6">
                  <a:moveTo>
                    <a:pt x="0" y="5"/>
                  </a:moveTo>
                  <a:lnTo>
                    <a:pt x="3" y="6"/>
                  </a:lnTo>
                  <a:lnTo>
                    <a:pt x="6" y="2"/>
                  </a:lnTo>
                  <a:lnTo>
                    <a:pt x="3" y="0"/>
                  </a:lnTo>
                </a:path>
              </a:pathLst>
            </a:custGeom>
            <a:grpFill/>
            <a:ln w="9525">
              <a:solidFill>
                <a:srgbClr val="C369A9"/>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9" name="Freeform 1146">
              <a:extLst>
                <a:ext uri="{FF2B5EF4-FFF2-40B4-BE49-F238E27FC236}">
                  <a16:creationId xmlns:a16="http://schemas.microsoft.com/office/drawing/2014/main" id="{9315DA6E-5384-461A-9037-6DE97456E6DE}"/>
                </a:ext>
              </a:extLst>
            </p:cNvPr>
            <p:cNvSpPr>
              <a:spLocks/>
            </p:cNvSpPr>
            <p:nvPr/>
          </p:nvSpPr>
          <p:spPr bwMode="auto">
            <a:xfrm>
              <a:off x="5222270" y="4085114"/>
              <a:ext cx="50007" cy="88107"/>
            </a:xfrm>
            <a:custGeom>
              <a:avLst/>
              <a:gdLst>
                <a:gd name="T0" fmla="*/ 14 w 14"/>
                <a:gd name="T1" fmla="*/ 13 h 25"/>
                <a:gd name="T2" fmla="*/ 10 w 14"/>
                <a:gd name="T3" fmla="*/ 2 h 25"/>
                <a:gd name="T4" fmla="*/ 4 w 14"/>
                <a:gd name="T5" fmla="*/ 2 h 25"/>
                <a:gd name="T6" fmla="*/ 0 w 14"/>
                <a:gd name="T7" fmla="*/ 13 h 25"/>
                <a:gd name="T8" fmla="*/ 4 w 14"/>
                <a:gd name="T9" fmla="*/ 23 h 25"/>
                <a:gd name="T10" fmla="*/ 10 w 14"/>
                <a:gd name="T11" fmla="*/ 23 h 25"/>
                <a:gd name="T12" fmla="*/ 14 w 14"/>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14" y="13"/>
                  </a:moveTo>
                  <a:cubicBezTo>
                    <a:pt x="14" y="8"/>
                    <a:pt x="12" y="4"/>
                    <a:pt x="10" y="2"/>
                  </a:cubicBezTo>
                  <a:cubicBezTo>
                    <a:pt x="8" y="0"/>
                    <a:pt x="6" y="0"/>
                    <a:pt x="4" y="2"/>
                  </a:cubicBezTo>
                  <a:cubicBezTo>
                    <a:pt x="2" y="4"/>
                    <a:pt x="0" y="8"/>
                    <a:pt x="0" y="13"/>
                  </a:cubicBezTo>
                  <a:cubicBezTo>
                    <a:pt x="0" y="17"/>
                    <a:pt x="2" y="21"/>
                    <a:pt x="4" y="23"/>
                  </a:cubicBezTo>
                  <a:cubicBezTo>
                    <a:pt x="6" y="25"/>
                    <a:pt x="8" y="25"/>
                    <a:pt x="10" y="23"/>
                  </a:cubicBezTo>
                  <a:cubicBezTo>
                    <a:pt x="12" y="21"/>
                    <a:pt x="14" y="17"/>
                    <a:pt x="14" y="13"/>
                  </a:cubicBezTo>
                  <a:close/>
                </a:path>
              </a:pathLst>
            </a:custGeom>
            <a:grpFill/>
            <a:ln>
              <a:solidFill>
                <a:srgbClr val="C369A9"/>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20" name="Freeform 1147">
              <a:extLst>
                <a:ext uri="{FF2B5EF4-FFF2-40B4-BE49-F238E27FC236}">
                  <a16:creationId xmlns:a16="http://schemas.microsoft.com/office/drawing/2014/main" id="{1A6DCE20-775A-4F49-9401-D163EA8EC178}"/>
                </a:ext>
              </a:extLst>
            </p:cNvPr>
            <p:cNvSpPr>
              <a:spLocks/>
            </p:cNvSpPr>
            <p:nvPr/>
          </p:nvSpPr>
          <p:spPr bwMode="auto">
            <a:xfrm>
              <a:off x="5219894" y="4082733"/>
              <a:ext cx="54769" cy="95250"/>
            </a:xfrm>
            <a:custGeom>
              <a:avLst/>
              <a:gdLst>
                <a:gd name="T0" fmla="*/ 15 w 16"/>
                <a:gd name="T1" fmla="*/ 14 h 27"/>
                <a:gd name="T2" fmla="*/ 16 w 16"/>
                <a:gd name="T3" fmla="*/ 14 h 27"/>
                <a:gd name="T4" fmla="*/ 12 w 16"/>
                <a:gd name="T5" fmla="*/ 2 h 27"/>
                <a:gd name="T6" fmla="*/ 8 w 16"/>
                <a:gd name="T7" fmla="*/ 0 h 27"/>
                <a:gd name="T8" fmla="*/ 4 w 16"/>
                <a:gd name="T9" fmla="*/ 2 h 27"/>
                <a:gd name="T10" fmla="*/ 0 w 16"/>
                <a:gd name="T11" fmla="*/ 14 h 27"/>
                <a:gd name="T12" fmla="*/ 4 w 16"/>
                <a:gd name="T13" fmla="*/ 25 h 27"/>
                <a:gd name="T14" fmla="*/ 8 w 16"/>
                <a:gd name="T15" fmla="*/ 27 h 27"/>
                <a:gd name="T16" fmla="*/ 12 w 16"/>
                <a:gd name="T17" fmla="*/ 25 h 27"/>
                <a:gd name="T18" fmla="*/ 16 w 16"/>
                <a:gd name="T19" fmla="*/ 14 h 27"/>
                <a:gd name="T20" fmla="*/ 15 w 16"/>
                <a:gd name="T21" fmla="*/ 14 h 27"/>
                <a:gd name="T22" fmla="*/ 13 w 16"/>
                <a:gd name="T23" fmla="*/ 14 h 27"/>
                <a:gd name="T24" fmla="*/ 10 w 16"/>
                <a:gd name="T25" fmla="*/ 23 h 27"/>
                <a:gd name="T26" fmla="*/ 8 w 16"/>
                <a:gd name="T27" fmla="*/ 24 h 27"/>
                <a:gd name="T28" fmla="*/ 6 w 16"/>
                <a:gd name="T29" fmla="*/ 23 h 27"/>
                <a:gd name="T30" fmla="*/ 3 w 16"/>
                <a:gd name="T31" fmla="*/ 14 h 27"/>
                <a:gd name="T32" fmla="*/ 6 w 16"/>
                <a:gd name="T33" fmla="*/ 4 h 27"/>
                <a:gd name="T34" fmla="*/ 8 w 16"/>
                <a:gd name="T35" fmla="*/ 3 h 27"/>
                <a:gd name="T36" fmla="*/ 10 w 16"/>
                <a:gd name="T37" fmla="*/ 4 h 27"/>
                <a:gd name="T38" fmla="*/ 13 w 16"/>
                <a:gd name="T39" fmla="*/ 14 h 27"/>
                <a:gd name="T40" fmla="*/ 15 w 16"/>
                <a:gd name="T4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7">
                  <a:moveTo>
                    <a:pt x="15" y="14"/>
                  </a:moveTo>
                  <a:cubicBezTo>
                    <a:pt x="16" y="14"/>
                    <a:pt x="16" y="14"/>
                    <a:pt x="16" y="14"/>
                  </a:cubicBezTo>
                  <a:cubicBezTo>
                    <a:pt x="16" y="9"/>
                    <a:pt x="15" y="5"/>
                    <a:pt x="12" y="2"/>
                  </a:cubicBezTo>
                  <a:cubicBezTo>
                    <a:pt x="11" y="1"/>
                    <a:pt x="10" y="0"/>
                    <a:pt x="8" y="0"/>
                  </a:cubicBezTo>
                  <a:cubicBezTo>
                    <a:pt x="6" y="0"/>
                    <a:pt x="5" y="1"/>
                    <a:pt x="4" y="2"/>
                  </a:cubicBezTo>
                  <a:cubicBezTo>
                    <a:pt x="1" y="5"/>
                    <a:pt x="0" y="9"/>
                    <a:pt x="0" y="14"/>
                  </a:cubicBezTo>
                  <a:cubicBezTo>
                    <a:pt x="0" y="18"/>
                    <a:pt x="1" y="23"/>
                    <a:pt x="4" y="25"/>
                  </a:cubicBezTo>
                  <a:cubicBezTo>
                    <a:pt x="5" y="26"/>
                    <a:pt x="6" y="27"/>
                    <a:pt x="8" y="27"/>
                  </a:cubicBezTo>
                  <a:cubicBezTo>
                    <a:pt x="10" y="27"/>
                    <a:pt x="11" y="26"/>
                    <a:pt x="12" y="25"/>
                  </a:cubicBezTo>
                  <a:cubicBezTo>
                    <a:pt x="15" y="23"/>
                    <a:pt x="16" y="18"/>
                    <a:pt x="16" y="14"/>
                  </a:cubicBezTo>
                  <a:cubicBezTo>
                    <a:pt x="15" y="14"/>
                    <a:pt x="15" y="14"/>
                    <a:pt x="15" y="14"/>
                  </a:cubicBezTo>
                  <a:cubicBezTo>
                    <a:pt x="13" y="14"/>
                    <a:pt x="13" y="14"/>
                    <a:pt x="13" y="14"/>
                  </a:cubicBezTo>
                  <a:cubicBezTo>
                    <a:pt x="13" y="18"/>
                    <a:pt x="12" y="21"/>
                    <a:pt x="10" y="23"/>
                  </a:cubicBezTo>
                  <a:cubicBezTo>
                    <a:pt x="10" y="24"/>
                    <a:pt x="9" y="24"/>
                    <a:pt x="8" y="24"/>
                  </a:cubicBezTo>
                  <a:cubicBezTo>
                    <a:pt x="7" y="24"/>
                    <a:pt x="7" y="24"/>
                    <a:pt x="6" y="23"/>
                  </a:cubicBezTo>
                  <a:cubicBezTo>
                    <a:pt x="4" y="21"/>
                    <a:pt x="3" y="18"/>
                    <a:pt x="3" y="14"/>
                  </a:cubicBezTo>
                  <a:cubicBezTo>
                    <a:pt x="3" y="10"/>
                    <a:pt x="4" y="6"/>
                    <a:pt x="6" y="4"/>
                  </a:cubicBezTo>
                  <a:cubicBezTo>
                    <a:pt x="7" y="3"/>
                    <a:pt x="7" y="3"/>
                    <a:pt x="8" y="3"/>
                  </a:cubicBezTo>
                  <a:cubicBezTo>
                    <a:pt x="9" y="3"/>
                    <a:pt x="9" y="3"/>
                    <a:pt x="10" y="4"/>
                  </a:cubicBezTo>
                  <a:cubicBezTo>
                    <a:pt x="12" y="6"/>
                    <a:pt x="13" y="10"/>
                    <a:pt x="13" y="14"/>
                  </a:cubicBezTo>
                  <a:lnTo>
                    <a:pt x="15" y="14"/>
                  </a:lnTo>
                  <a:close/>
                </a:path>
              </a:pathLst>
            </a:custGeom>
            <a:grpFill/>
            <a:ln>
              <a:solidFill>
                <a:srgbClr val="C369A9"/>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cxnSp>
        <p:nvCxnSpPr>
          <p:cNvPr id="116" name="Straight Connector 115">
            <a:extLst>
              <a:ext uri="{FF2B5EF4-FFF2-40B4-BE49-F238E27FC236}">
                <a16:creationId xmlns:a16="http://schemas.microsoft.com/office/drawing/2014/main" id="{CADF022E-2585-4307-8C07-72983661F90F}"/>
              </a:ext>
            </a:extLst>
          </p:cNvPr>
          <p:cNvCxnSpPr/>
          <p:nvPr/>
        </p:nvCxnSpPr>
        <p:spPr bwMode="auto">
          <a:xfrm>
            <a:off x="3285008" y="1613555"/>
            <a:ext cx="205740" cy="0"/>
          </a:xfrm>
          <a:prstGeom prst="line">
            <a:avLst/>
          </a:prstGeom>
          <a:solidFill>
            <a:srgbClr val="C369A9"/>
          </a:solidFill>
          <a:ln w="28575" cap="flat" cmpd="sng" algn="ctr">
            <a:solidFill>
              <a:srgbClr val="C369A9"/>
            </a:solidFill>
            <a:prstDash val="solid"/>
            <a:round/>
            <a:headEnd type="none" w="med" len="med"/>
            <a:tailEnd type="none" w="med" len="med"/>
          </a:ln>
          <a:effectLst/>
        </p:spPr>
      </p:cxnSp>
      <p:grpSp>
        <p:nvGrpSpPr>
          <p:cNvPr id="108" name="Group 107">
            <a:extLst>
              <a:ext uri="{FF2B5EF4-FFF2-40B4-BE49-F238E27FC236}">
                <a16:creationId xmlns:a16="http://schemas.microsoft.com/office/drawing/2014/main" id="{1536C24B-BA24-4E48-8BCD-335FBFF715C6}"/>
              </a:ext>
            </a:extLst>
          </p:cNvPr>
          <p:cNvGrpSpPr/>
          <p:nvPr/>
        </p:nvGrpSpPr>
        <p:grpSpPr>
          <a:xfrm>
            <a:off x="4635339" y="1554119"/>
            <a:ext cx="205740" cy="118872"/>
            <a:chOff x="3597510" y="1837324"/>
            <a:chExt cx="274320" cy="118872"/>
          </a:xfrm>
          <a:solidFill>
            <a:srgbClr val="A098DA"/>
          </a:solidFill>
        </p:grpSpPr>
        <p:cxnSp>
          <p:nvCxnSpPr>
            <p:cNvPr id="109" name="Straight Connector 108">
              <a:extLst>
                <a:ext uri="{FF2B5EF4-FFF2-40B4-BE49-F238E27FC236}">
                  <a16:creationId xmlns:a16="http://schemas.microsoft.com/office/drawing/2014/main" id="{EA0755BD-E365-43BD-94FD-3C280F78C3B3}"/>
                </a:ext>
              </a:extLst>
            </p:cNvPr>
            <p:cNvCxnSpPr/>
            <p:nvPr/>
          </p:nvCxnSpPr>
          <p:spPr bwMode="auto">
            <a:xfrm>
              <a:off x="3597510" y="1896875"/>
              <a:ext cx="274320" cy="0"/>
            </a:xfrm>
            <a:prstGeom prst="line">
              <a:avLst/>
            </a:prstGeom>
            <a:grpFill/>
            <a:ln w="28575" cap="flat" cmpd="sng" algn="ctr">
              <a:solidFill>
                <a:srgbClr val="A098DA"/>
              </a:solidFill>
              <a:prstDash val="solid"/>
              <a:round/>
              <a:headEnd type="none" w="med" len="med"/>
              <a:tailEnd type="none" w="med" len="med"/>
            </a:ln>
            <a:effectLst/>
          </p:spPr>
        </p:cxnSp>
        <p:grpSp>
          <p:nvGrpSpPr>
            <p:cNvPr id="110" name="Group 109">
              <a:extLst>
                <a:ext uri="{FF2B5EF4-FFF2-40B4-BE49-F238E27FC236}">
                  <a16:creationId xmlns:a16="http://schemas.microsoft.com/office/drawing/2014/main" id="{AF362B7F-FA36-4EB0-9191-B44AFFDB6F1C}"/>
                </a:ext>
              </a:extLst>
            </p:cNvPr>
            <p:cNvGrpSpPr>
              <a:grpSpLocks/>
            </p:cNvGrpSpPr>
            <p:nvPr/>
          </p:nvGrpSpPr>
          <p:grpSpPr>
            <a:xfrm>
              <a:off x="3663202" y="1837324"/>
              <a:ext cx="118872" cy="118872"/>
              <a:chOff x="5219894" y="4082733"/>
              <a:chExt cx="54769" cy="95250"/>
            </a:xfrm>
            <a:grpFill/>
          </p:grpSpPr>
          <p:sp>
            <p:nvSpPr>
              <p:cNvPr id="111" name="Freeform 1140">
                <a:extLst>
                  <a:ext uri="{FF2B5EF4-FFF2-40B4-BE49-F238E27FC236}">
                    <a16:creationId xmlns:a16="http://schemas.microsoft.com/office/drawing/2014/main" id="{28F5E729-C084-4E48-AC1A-E36C3D5CCF7F}"/>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 name="T8" fmla="*/ 0 w 6"/>
                  <a:gd name="T9" fmla="*/ 5 h 6"/>
                </a:gdLst>
                <a:ahLst/>
                <a:cxnLst>
                  <a:cxn ang="0">
                    <a:pos x="T0" y="T1"/>
                  </a:cxn>
                  <a:cxn ang="0">
                    <a:pos x="T2" y="T3"/>
                  </a:cxn>
                  <a:cxn ang="0">
                    <a:pos x="T4" y="T5"/>
                  </a:cxn>
                  <a:cxn ang="0">
                    <a:pos x="T6" y="T7"/>
                  </a:cxn>
                  <a:cxn ang="0">
                    <a:pos x="T8" y="T9"/>
                  </a:cxn>
                </a:cxnLst>
                <a:rect l="0" t="0" r="r" b="b"/>
                <a:pathLst>
                  <a:path w="6" h="6">
                    <a:moveTo>
                      <a:pt x="0" y="5"/>
                    </a:moveTo>
                    <a:lnTo>
                      <a:pt x="3" y="6"/>
                    </a:lnTo>
                    <a:lnTo>
                      <a:pt x="6" y="2"/>
                    </a:lnTo>
                    <a:lnTo>
                      <a:pt x="3" y="0"/>
                    </a:lnTo>
                    <a:lnTo>
                      <a:pt x="0" y="5"/>
                    </a:lnTo>
                    <a:close/>
                  </a:path>
                </a:pathLst>
              </a:custGeom>
              <a:grpFill/>
              <a:ln w="9525">
                <a:solidFill>
                  <a:srgbClr val="A098DA"/>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2" name="Freeform 1141">
                <a:extLst>
                  <a:ext uri="{FF2B5EF4-FFF2-40B4-BE49-F238E27FC236}">
                    <a16:creationId xmlns:a16="http://schemas.microsoft.com/office/drawing/2014/main" id="{52287A21-3831-45E2-9D73-CA883AD9A659}"/>
                  </a:ext>
                </a:extLst>
              </p:cNvPr>
              <p:cNvSpPr>
                <a:spLocks/>
              </p:cNvSpPr>
              <p:nvPr/>
            </p:nvSpPr>
            <p:spPr bwMode="auto">
              <a:xfrm>
                <a:off x="5236562" y="4120833"/>
                <a:ext cx="14287" cy="14288"/>
              </a:xfrm>
              <a:custGeom>
                <a:avLst/>
                <a:gdLst>
                  <a:gd name="T0" fmla="*/ 0 w 6"/>
                  <a:gd name="T1" fmla="*/ 5 h 6"/>
                  <a:gd name="T2" fmla="*/ 3 w 6"/>
                  <a:gd name="T3" fmla="*/ 6 h 6"/>
                  <a:gd name="T4" fmla="*/ 6 w 6"/>
                  <a:gd name="T5" fmla="*/ 2 h 6"/>
                  <a:gd name="T6" fmla="*/ 3 w 6"/>
                  <a:gd name="T7" fmla="*/ 0 h 6"/>
                </a:gdLst>
                <a:ahLst/>
                <a:cxnLst>
                  <a:cxn ang="0">
                    <a:pos x="T0" y="T1"/>
                  </a:cxn>
                  <a:cxn ang="0">
                    <a:pos x="T2" y="T3"/>
                  </a:cxn>
                  <a:cxn ang="0">
                    <a:pos x="T4" y="T5"/>
                  </a:cxn>
                  <a:cxn ang="0">
                    <a:pos x="T6" y="T7"/>
                  </a:cxn>
                </a:cxnLst>
                <a:rect l="0" t="0" r="r" b="b"/>
                <a:pathLst>
                  <a:path w="6" h="6">
                    <a:moveTo>
                      <a:pt x="0" y="5"/>
                    </a:moveTo>
                    <a:lnTo>
                      <a:pt x="3" y="6"/>
                    </a:lnTo>
                    <a:lnTo>
                      <a:pt x="6" y="2"/>
                    </a:lnTo>
                    <a:lnTo>
                      <a:pt x="3" y="0"/>
                    </a:lnTo>
                  </a:path>
                </a:pathLst>
              </a:custGeom>
              <a:grpFill/>
              <a:ln w="9525">
                <a:solidFill>
                  <a:srgbClr val="A098DA"/>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3" name="Freeform 1146">
                <a:extLst>
                  <a:ext uri="{FF2B5EF4-FFF2-40B4-BE49-F238E27FC236}">
                    <a16:creationId xmlns:a16="http://schemas.microsoft.com/office/drawing/2014/main" id="{8568BD29-5F46-4182-A5D1-997674233722}"/>
                  </a:ext>
                </a:extLst>
              </p:cNvPr>
              <p:cNvSpPr>
                <a:spLocks/>
              </p:cNvSpPr>
              <p:nvPr/>
            </p:nvSpPr>
            <p:spPr bwMode="auto">
              <a:xfrm>
                <a:off x="5222274" y="4085114"/>
                <a:ext cx="50007" cy="88107"/>
              </a:xfrm>
              <a:custGeom>
                <a:avLst/>
                <a:gdLst>
                  <a:gd name="T0" fmla="*/ 14 w 14"/>
                  <a:gd name="T1" fmla="*/ 13 h 25"/>
                  <a:gd name="T2" fmla="*/ 10 w 14"/>
                  <a:gd name="T3" fmla="*/ 2 h 25"/>
                  <a:gd name="T4" fmla="*/ 4 w 14"/>
                  <a:gd name="T5" fmla="*/ 2 h 25"/>
                  <a:gd name="T6" fmla="*/ 0 w 14"/>
                  <a:gd name="T7" fmla="*/ 13 h 25"/>
                  <a:gd name="T8" fmla="*/ 4 w 14"/>
                  <a:gd name="T9" fmla="*/ 23 h 25"/>
                  <a:gd name="T10" fmla="*/ 10 w 14"/>
                  <a:gd name="T11" fmla="*/ 23 h 25"/>
                  <a:gd name="T12" fmla="*/ 14 w 14"/>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14" y="13"/>
                    </a:moveTo>
                    <a:cubicBezTo>
                      <a:pt x="14" y="8"/>
                      <a:pt x="12" y="4"/>
                      <a:pt x="10" y="2"/>
                    </a:cubicBezTo>
                    <a:cubicBezTo>
                      <a:pt x="8" y="0"/>
                      <a:pt x="6" y="0"/>
                      <a:pt x="4" y="2"/>
                    </a:cubicBezTo>
                    <a:cubicBezTo>
                      <a:pt x="2" y="4"/>
                      <a:pt x="0" y="8"/>
                      <a:pt x="0" y="13"/>
                    </a:cubicBezTo>
                    <a:cubicBezTo>
                      <a:pt x="0" y="17"/>
                      <a:pt x="2" y="21"/>
                      <a:pt x="4" y="23"/>
                    </a:cubicBezTo>
                    <a:cubicBezTo>
                      <a:pt x="6" y="25"/>
                      <a:pt x="8" y="25"/>
                      <a:pt x="10" y="23"/>
                    </a:cubicBezTo>
                    <a:cubicBezTo>
                      <a:pt x="12" y="21"/>
                      <a:pt x="14" y="17"/>
                      <a:pt x="14" y="13"/>
                    </a:cubicBezTo>
                    <a:close/>
                  </a:path>
                </a:pathLst>
              </a:custGeom>
              <a:grpFill/>
              <a:ln>
                <a:solidFill>
                  <a:srgbClr val="A098DA"/>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14" name="Freeform 1147">
                <a:extLst>
                  <a:ext uri="{FF2B5EF4-FFF2-40B4-BE49-F238E27FC236}">
                    <a16:creationId xmlns:a16="http://schemas.microsoft.com/office/drawing/2014/main" id="{2633BA4D-3732-4E19-96F9-D21F3E3132D6}"/>
                  </a:ext>
                </a:extLst>
              </p:cNvPr>
              <p:cNvSpPr>
                <a:spLocks/>
              </p:cNvSpPr>
              <p:nvPr/>
            </p:nvSpPr>
            <p:spPr bwMode="auto">
              <a:xfrm>
                <a:off x="5219894" y="4082733"/>
                <a:ext cx="54769" cy="95250"/>
              </a:xfrm>
              <a:custGeom>
                <a:avLst/>
                <a:gdLst>
                  <a:gd name="T0" fmla="*/ 15 w 16"/>
                  <a:gd name="T1" fmla="*/ 14 h 27"/>
                  <a:gd name="T2" fmla="*/ 16 w 16"/>
                  <a:gd name="T3" fmla="*/ 14 h 27"/>
                  <a:gd name="T4" fmla="*/ 12 w 16"/>
                  <a:gd name="T5" fmla="*/ 2 h 27"/>
                  <a:gd name="T6" fmla="*/ 8 w 16"/>
                  <a:gd name="T7" fmla="*/ 0 h 27"/>
                  <a:gd name="T8" fmla="*/ 4 w 16"/>
                  <a:gd name="T9" fmla="*/ 2 h 27"/>
                  <a:gd name="T10" fmla="*/ 0 w 16"/>
                  <a:gd name="T11" fmla="*/ 14 h 27"/>
                  <a:gd name="T12" fmla="*/ 4 w 16"/>
                  <a:gd name="T13" fmla="*/ 25 h 27"/>
                  <a:gd name="T14" fmla="*/ 8 w 16"/>
                  <a:gd name="T15" fmla="*/ 27 h 27"/>
                  <a:gd name="T16" fmla="*/ 12 w 16"/>
                  <a:gd name="T17" fmla="*/ 25 h 27"/>
                  <a:gd name="T18" fmla="*/ 16 w 16"/>
                  <a:gd name="T19" fmla="*/ 14 h 27"/>
                  <a:gd name="T20" fmla="*/ 15 w 16"/>
                  <a:gd name="T21" fmla="*/ 14 h 27"/>
                  <a:gd name="T22" fmla="*/ 13 w 16"/>
                  <a:gd name="T23" fmla="*/ 14 h 27"/>
                  <a:gd name="T24" fmla="*/ 10 w 16"/>
                  <a:gd name="T25" fmla="*/ 23 h 27"/>
                  <a:gd name="T26" fmla="*/ 8 w 16"/>
                  <a:gd name="T27" fmla="*/ 24 h 27"/>
                  <a:gd name="T28" fmla="*/ 6 w 16"/>
                  <a:gd name="T29" fmla="*/ 23 h 27"/>
                  <a:gd name="T30" fmla="*/ 3 w 16"/>
                  <a:gd name="T31" fmla="*/ 14 h 27"/>
                  <a:gd name="T32" fmla="*/ 6 w 16"/>
                  <a:gd name="T33" fmla="*/ 4 h 27"/>
                  <a:gd name="T34" fmla="*/ 8 w 16"/>
                  <a:gd name="T35" fmla="*/ 3 h 27"/>
                  <a:gd name="T36" fmla="*/ 10 w 16"/>
                  <a:gd name="T37" fmla="*/ 4 h 27"/>
                  <a:gd name="T38" fmla="*/ 13 w 16"/>
                  <a:gd name="T39" fmla="*/ 14 h 27"/>
                  <a:gd name="T40" fmla="*/ 15 w 16"/>
                  <a:gd name="T4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7">
                    <a:moveTo>
                      <a:pt x="15" y="14"/>
                    </a:moveTo>
                    <a:cubicBezTo>
                      <a:pt x="16" y="14"/>
                      <a:pt x="16" y="14"/>
                      <a:pt x="16" y="14"/>
                    </a:cubicBezTo>
                    <a:cubicBezTo>
                      <a:pt x="16" y="9"/>
                      <a:pt x="15" y="5"/>
                      <a:pt x="12" y="2"/>
                    </a:cubicBezTo>
                    <a:cubicBezTo>
                      <a:pt x="11" y="1"/>
                      <a:pt x="10" y="0"/>
                      <a:pt x="8" y="0"/>
                    </a:cubicBezTo>
                    <a:cubicBezTo>
                      <a:pt x="6" y="0"/>
                      <a:pt x="5" y="1"/>
                      <a:pt x="4" y="2"/>
                    </a:cubicBezTo>
                    <a:cubicBezTo>
                      <a:pt x="1" y="5"/>
                      <a:pt x="0" y="9"/>
                      <a:pt x="0" y="14"/>
                    </a:cubicBezTo>
                    <a:cubicBezTo>
                      <a:pt x="0" y="18"/>
                      <a:pt x="1" y="23"/>
                      <a:pt x="4" y="25"/>
                    </a:cubicBezTo>
                    <a:cubicBezTo>
                      <a:pt x="5" y="26"/>
                      <a:pt x="6" y="27"/>
                      <a:pt x="8" y="27"/>
                    </a:cubicBezTo>
                    <a:cubicBezTo>
                      <a:pt x="10" y="27"/>
                      <a:pt x="11" y="26"/>
                      <a:pt x="12" y="25"/>
                    </a:cubicBezTo>
                    <a:cubicBezTo>
                      <a:pt x="15" y="23"/>
                      <a:pt x="16" y="18"/>
                      <a:pt x="16" y="14"/>
                    </a:cubicBezTo>
                    <a:cubicBezTo>
                      <a:pt x="15" y="14"/>
                      <a:pt x="15" y="14"/>
                      <a:pt x="15" y="14"/>
                    </a:cubicBezTo>
                    <a:cubicBezTo>
                      <a:pt x="13" y="14"/>
                      <a:pt x="13" y="14"/>
                      <a:pt x="13" y="14"/>
                    </a:cubicBezTo>
                    <a:cubicBezTo>
                      <a:pt x="13" y="18"/>
                      <a:pt x="12" y="21"/>
                      <a:pt x="10" y="23"/>
                    </a:cubicBezTo>
                    <a:cubicBezTo>
                      <a:pt x="10" y="24"/>
                      <a:pt x="9" y="24"/>
                      <a:pt x="8" y="24"/>
                    </a:cubicBezTo>
                    <a:cubicBezTo>
                      <a:pt x="7" y="24"/>
                      <a:pt x="7" y="24"/>
                      <a:pt x="6" y="23"/>
                    </a:cubicBezTo>
                    <a:cubicBezTo>
                      <a:pt x="4" y="21"/>
                      <a:pt x="3" y="18"/>
                      <a:pt x="3" y="14"/>
                    </a:cubicBezTo>
                    <a:cubicBezTo>
                      <a:pt x="3" y="10"/>
                      <a:pt x="4" y="6"/>
                      <a:pt x="6" y="4"/>
                    </a:cubicBezTo>
                    <a:cubicBezTo>
                      <a:pt x="7" y="3"/>
                      <a:pt x="7" y="3"/>
                      <a:pt x="8" y="3"/>
                    </a:cubicBezTo>
                    <a:cubicBezTo>
                      <a:pt x="9" y="3"/>
                      <a:pt x="9" y="3"/>
                      <a:pt x="10" y="4"/>
                    </a:cubicBezTo>
                    <a:cubicBezTo>
                      <a:pt x="12" y="6"/>
                      <a:pt x="13" y="10"/>
                      <a:pt x="13" y="14"/>
                    </a:cubicBezTo>
                    <a:lnTo>
                      <a:pt x="15" y="14"/>
                    </a:lnTo>
                    <a:close/>
                  </a:path>
                </a:pathLst>
              </a:custGeom>
              <a:grpFill/>
              <a:ln>
                <a:solidFill>
                  <a:srgbClr val="A098DA"/>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grpSp>
      <p:sp>
        <p:nvSpPr>
          <p:cNvPr id="60" name="Rectangle 59">
            <a:extLst>
              <a:ext uri="{FF2B5EF4-FFF2-40B4-BE49-F238E27FC236}">
                <a16:creationId xmlns:a16="http://schemas.microsoft.com/office/drawing/2014/main" id="{789F032A-3881-491E-9953-3C2AB3226EF3}"/>
              </a:ext>
            </a:extLst>
          </p:cNvPr>
          <p:cNvSpPr/>
          <p:nvPr/>
        </p:nvSpPr>
        <p:spPr bwMode="auto">
          <a:xfrm>
            <a:off x="1490334" y="2311340"/>
            <a:ext cx="2420180" cy="2693568"/>
          </a:xfrm>
          <a:prstGeom prst="rect">
            <a:avLst/>
          </a:prstGeom>
          <a:solidFill>
            <a:sysClr val="window" lastClr="FFFFFF">
              <a:lumMod val="85000"/>
            </a:sysClr>
          </a:solidFill>
          <a:ln w="1905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graphicFrame>
        <p:nvGraphicFramePr>
          <p:cNvPr id="61" name="Chart 60">
            <a:extLst>
              <a:ext uri="{FF2B5EF4-FFF2-40B4-BE49-F238E27FC236}">
                <a16:creationId xmlns:a16="http://schemas.microsoft.com/office/drawing/2014/main" id="{9DEA396A-B3A4-41A1-AB49-D44C5AB9555B}"/>
              </a:ext>
            </a:extLst>
          </p:cNvPr>
          <p:cNvGraphicFramePr/>
          <p:nvPr>
            <p:extLst>
              <p:ext uri="{D42A27DB-BD31-4B8C-83A1-F6EECF244321}">
                <p14:modId xmlns:p14="http://schemas.microsoft.com/office/powerpoint/2010/main" val="701771339"/>
              </p:ext>
            </p:extLst>
          </p:nvPr>
        </p:nvGraphicFramePr>
        <p:xfrm>
          <a:off x="959331" y="2159197"/>
          <a:ext cx="3077634" cy="2998675"/>
        </p:xfrm>
        <a:graphic>
          <a:graphicData uri="http://schemas.openxmlformats.org/drawingml/2006/chart">
            <c:chart xmlns:c="http://schemas.openxmlformats.org/drawingml/2006/chart" xmlns:r="http://schemas.openxmlformats.org/officeDocument/2006/relationships" r:id="rId3"/>
          </a:graphicData>
        </a:graphic>
      </p:graphicFrame>
      <p:sp>
        <p:nvSpPr>
          <p:cNvPr id="62" name="Rectangle 61">
            <a:extLst>
              <a:ext uri="{FF2B5EF4-FFF2-40B4-BE49-F238E27FC236}">
                <a16:creationId xmlns:a16="http://schemas.microsoft.com/office/drawing/2014/main" id="{7D9C77B7-21F6-4F04-A3B2-992C20443558}"/>
              </a:ext>
            </a:extLst>
          </p:cNvPr>
          <p:cNvSpPr/>
          <p:nvPr/>
        </p:nvSpPr>
        <p:spPr bwMode="auto">
          <a:xfrm>
            <a:off x="5707067" y="2311340"/>
            <a:ext cx="2387932" cy="2693568"/>
          </a:xfrm>
          <a:prstGeom prst="rect">
            <a:avLst/>
          </a:prstGeom>
          <a:solidFill>
            <a:sysClr val="window" lastClr="FFFFFF">
              <a:lumMod val="85000"/>
            </a:sysClr>
          </a:solidFill>
          <a:ln w="19050"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graphicFrame>
        <p:nvGraphicFramePr>
          <p:cNvPr id="63" name="Chart 62">
            <a:extLst>
              <a:ext uri="{FF2B5EF4-FFF2-40B4-BE49-F238E27FC236}">
                <a16:creationId xmlns:a16="http://schemas.microsoft.com/office/drawing/2014/main" id="{96E33FB6-7F7C-4324-98F1-6FDF41504D06}"/>
              </a:ext>
            </a:extLst>
          </p:cNvPr>
          <p:cNvGraphicFramePr/>
          <p:nvPr>
            <p:extLst>
              <p:ext uri="{D42A27DB-BD31-4B8C-83A1-F6EECF244321}">
                <p14:modId xmlns:p14="http://schemas.microsoft.com/office/powerpoint/2010/main" val="3383462095"/>
              </p:ext>
            </p:extLst>
          </p:nvPr>
        </p:nvGraphicFramePr>
        <p:xfrm>
          <a:off x="5166301" y="2159197"/>
          <a:ext cx="3077634" cy="2998675"/>
        </p:xfrm>
        <a:graphic>
          <a:graphicData uri="http://schemas.openxmlformats.org/drawingml/2006/chart">
            <c:chart xmlns:c="http://schemas.openxmlformats.org/drawingml/2006/chart" xmlns:r="http://schemas.openxmlformats.org/officeDocument/2006/relationships" r:id="rId4"/>
          </a:graphicData>
        </a:graphic>
      </p:graphicFrame>
      <p:sp>
        <p:nvSpPr>
          <p:cNvPr id="64" name="Rectangle 123">
            <a:extLst>
              <a:ext uri="{FF2B5EF4-FFF2-40B4-BE49-F238E27FC236}">
                <a16:creationId xmlns:a16="http://schemas.microsoft.com/office/drawing/2014/main" id="{AFCCFCA7-0B5E-47F7-B1E6-C53BC2D98408}"/>
              </a:ext>
            </a:extLst>
          </p:cNvPr>
          <p:cNvSpPr>
            <a:spLocks noChangeArrowheads="1"/>
          </p:cNvSpPr>
          <p:nvPr/>
        </p:nvSpPr>
        <p:spPr bwMode="auto">
          <a:xfrm>
            <a:off x="1111830" y="1951299"/>
            <a:ext cx="26882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Glucocorticoid-continuing (GC-C)</a:t>
            </a:r>
          </a:p>
        </p:txBody>
      </p:sp>
      <p:sp>
        <p:nvSpPr>
          <p:cNvPr id="65" name="Rectangle 240">
            <a:extLst>
              <a:ext uri="{FF2B5EF4-FFF2-40B4-BE49-F238E27FC236}">
                <a16:creationId xmlns:a16="http://schemas.microsoft.com/office/drawing/2014/main" id="{07A83CC9-3FB1-4037-9EF8-5F608063A5C5}"/>
              </a:ext>
            </a:extLst>
          </p:cNvPr>
          <p:cNvSpPr>
            <a:spLocks noChangeArrowheads="1"/>
          </p:cNvSpPr>
          <p:nvPr/>
        </p:nvSpPr>
        <p:spPr bwMode="auto">
          <a:xfrm>
            <a:off x="5439080" y="1951299"/>
            <a:ext cx="24541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Glucocorticoid-initiating (GC-I)</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04" name="Freeform 1192">
            <a:extLst>
              <a:ext uri="{FF2B5EF4-FFF2-40B4-BE49-F238E27FC236}">
                <a16:creationId xmlns:a16="http://schemas.microsoft.com/office/drawing/2014/main" id="{6BBDA677-EFE1-4B48-9087-F8F8BB10422A}"/>
              </a:ext>
            </a:extLst>
          </p:cNvPr>
          <p:cNvSpPr>
            <a:spLocks/>
          </p:cNvSpPr>
          <p:nvPr/>
        </p:nvSpPr>
        <p:spPr bwMode="auto">
          <a:xfrm>
            <a:off x="3934565" y="2421218"/>
            <a:ext cx="7144" cy="2593183"/>
          </a:xfrm>
          <a:custGeom>
            <a:avLst/>
            <a:gdLst>
              <a:gd name="T0" fmla="*/ 4 w 4"/>
              <a:gd name="T1" fmla="*/ 1089 h 1089"/>
              <a:gd name="T2" fmla="*/ 4 w 4"/>
              <a:gd name="T3" fmla="*/ 0 h 1089"/>
              <a:gd name="T4" fmla="*/ 0 w 4"/>
              <a:gd name="T5" fmla="*/ 0 h 1089"/>
              <a:gd name="T6" fmla="*/ 0 w 4"/>
              <a:gd name="T7" fmla="*/ 1089 h 1089"/>
            </a:gdLst>
            <a:ahLst/>
            <a:cxnLst>
              <a:cxn ang="0">
                <a:pos x="T0" y="T1"/>
              </a:cxn>
              <a:cxn ang="0">
                <a:pos x="T2" y="T3"/>
              </a:cxn>
              <a:cxn ang="0">
                <a:pos x="T4" y="T5"/>
              </a:cxn>
              <a:cxn ang="0">
                <a:pos x="T6" y="T7"/>
              </a:cxn>
            </a:cxnLst>
            <a:rect l="0" t="0" r="r" b="b"/>
            <a:pathLst>
              <a:path w="4" h="1089">
                <a:moveTo>
                  <a:pt x="4" y="1089"/>
                </a:moveTo>
                <a:lnTo>
                  <a:pt x="4" y="0"/>
                </a:lnTo>
                <a:lnTo>
                  <a:pt x="0" y="0"/>
                </a:lnTo>
                <a:lnTo>
                  <a:pt x="0" y="10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6000" b="1" kern="0" dirty="0">
              <a:solidFill>
                <a:prstClr val="black">
                  <a:lumMod val="75000"/>
                  <a:lumOff val="25000"/>
                </a:prstClr>
              </a:solidFill>
              <a:latin typeface="Arial Narrow" panose="020B0606020202030204" pitchFamily="34" charset="0"/>
            </a:endParaRPr>
          </a:p>
        </p:txBody>
      </p:sp>
      <p:sp>
        <p:nvSpPr>
          <p:cNvPr id="107" name="Freeform 1357">
            <a:extLst>
              <a:ext uri="{FF2B5EF4-FFF2-40B4-BE49-F238E27FC236}">
                <a16:creationId xmlns:a16="http://schemas.microsoft.com/office/drawing/2014/main" id="{A693C25C-05C0-438D-BA2F-E3A45B1AD844}"/>
              </a:ext>
            </a:extLst>
          </p:cNvPr>
          <p:cNvSpPr>
            <a:spLocks/>
          </p:cNvSpPr>
          <p:nvPr/>
        </p:nvSpPr>
        <p:spPr bwMode="auto">
          <a:xfrm>
            <a:off x="8165002" y="2415080"/>
            <a:ext cx="8930" cy="2593183"/>
          </a:xfrm>
          <a:custGeom>
            <a:avLst/>
            <a:gdLst>
              <a:gd name="T0" fmla="*/ 5 w 5"/>
              <a:gd name="T1" fmla="*/ 1089 h 1089"/>
              <a:gd name="T2" fmla="*/ 5 w 5"/>
              <a:gd name="T3" fmla="*/ 0 h 1089"/>
              <a:gd name="T4" fmla="*/ 0 w 5"/>
              <a:gd name="T5" fmla="*/ 0 h 1089"/>
              <a:gd name="T6" fmla="*/ 0 w 5"/>
              <a:gd name="T7" fmla="*/ 1089 h 1089"/>
            </a:gdLst>
            <a:ahLst/>
            <a:cxnLst>
              <a:cxn ang="0">
                <a:pos x="T0" y="T1"/>
              </a:cxn>
              <a:cxn ang="0">
                <a:pos x="T2" y="T3"/>
              </a:cxn>
              <a:cxn ang="0">
                <a:pos x="T4" y="T5"/>
              </a:cxn>
              <a:cxn ang="0">
                <a:pos x="T6" y="T7"/>
              </a:cxn>
            </a:cxnLst>
            <a:rect l="0" t="0" r="r" b="b"/>
            <a:pathLst>
              <a:path w="5" h="1089">
                <a:moveTo>
                  <a:pt x="5" y="1089"/>
                </a:moveTo>
                <a:lnTo>
                  <a:pt x="5" y="0"/>
                </a:lnTo>
                <a:lnTo>
                  <a:pt x="0" y="0"/>
                </a:lnTo>
                <a:lnTo>
                  <a:pt x="0" y="10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6000" b="1" kern="0" dirty="0">
              <a:solidFill>
                <a:prstClr val="black">
                  <a:lumMod val="75000"/>
                  <a:lumOff val="25000"/>
                </a:prstClr>
              </a:solidFill>
              <a:latin typeface="Arial Narrow" panose="020B0606020202030204" pitchFamily="34" charset="0"/>
            </a:endParaRPr>
          </a:p>
        </p:txBody>
      </p:sp>
      <p:sp>
        <p:nvSpPr>
          <p:cNvPr id="121" name="Rectangle 1190">
            <a:extLst>
              <a:ext uri="{FF2B5EF4-FFF2-40B4-BE49-F238E27FC236}">
                <a16:creationId xmlns:a16="http://schemas.microsoft.com/office/drawing/2014/main" id="{463E3E22-F65A-472B-A01B-BAAA5E7D11DC}"/>
              </a:ext>
            </a:extLst>
          </p:cNvPr>
          <p:cNvSpPr>
            <a:spLocks noChangeArrowheads="1"/>
          </p:cNvSpPr>
          <p:nvPr/>
        </p:nvSpPr>
        <p:spPr bwMode="auto">
          <a:xfrm>
            <a:off x="3726241" y="2301664"/>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22" name="Rectangle 1362">
            <a:extLst>
              <a:ext uri="{FF2B5EF4-FFF2-40B4-BE49-F238E27FC236}">
                <a16:creationId xmlns:a16="http://schemas.microsoft.com/office/drawing/2014/main" id="{E145678C-C39E-4A1F-8C43-545E6FF11D42}"/>
              </a:ext>
            </a:extLst>
          </p:cNvPr>
          <p:cNvSpPr>
            <a:spLocks noChangeArrowheads="1"/>
          </p:cNvSpPr>
          <p:nvPr/>
        </p:nvSpPr>
        <p:spPr bwMode="auto">
          <a:xfrm>
            <a:off x="7941157" y="2539618"/>
            <a:ext cx="13144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3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t>
            </a:r>
            <a:endParaRPr kumimoji="0" lang="en-US" altLang="en-US" sz="4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23" name="Rectangle 123">
            <a:extLst>
              <a:ext uri="{FF2B5EF4-FFF2-40B4-BE49-F238E27FC236}">
                <a16:creationId xmlns:a16="http://schemas.microsoft.com/office/drawing/2014/main" id="{E9B01700-026C-4826-A958-1EDF3D72D0D8}"/>
              </a:ext>
            </a:extLst>
          </p:cNvPr>
          <p:cNvSpPr>
            <a:spLocks noChangeArrowheads="1"/>
          </p:cNvSpPr>
          <p:nvPr/>
        </p:nvSpPr>
        <p:spPr bwMode="auto">
          <a:xfrm rot="16200000">
            <a:off x="-305675" y="3472587"/>
            <a:ext cx="20037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BMD percentage change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from baseline</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24" name="Rectangle 123">
            <a:extLst>
              <a:ext uri="{FF2B5EF4-FFF2-40B4-BE49-F238E27FC236}">
                <a16:creationId xmlns:a16="http://schemas.microsoft.com/office/drawing/2014/main" id="{5D798590-B759-4FA5-9E5D-CBA363A37213}"/>
              </a:ext>
            </a:extLst>
          </p:cNvPr>
          <p:cNvSpPr>
            <a:spLocks noChangeArrowheads="1"/>
          </p:cNvSpPr>
          <p:nvPr/>
        </p:nvSpPr>
        <p:spPr bwMode="auto">
          <a:xfrm rot="16200000">
            <a:off x="3911700" y="3472587"/>
            <a:ext cx="20037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BMD percentage change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from baseline</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25" name="Rectangle 1163">
            <a:extLst>
              <a:ext uri="{FF2B5EF4-FFF2-40B4-BE49-F238E27FC236}">
                <a16:creationId xmlns:a16="http://schemas.microsoft.com/office/drawing/2014/main" id="{18C6C370-F311-40C0-A605-CF6AF8F72D69}"/>
              </a:ext>
            </a:extLst>
          </p:cNvPr>
          <p:cNvSpPr>
            <a:spLocks noChangeArrowheads="1"/>
          </p:cNvSpPr>
          <p:nvPr/>
        </p:nvSpPr>
        <p:spPr bwMode="auto">
          <a:xfrm>
            <a:off x="1448293" y="5145043"/>
            <a:ext cx="224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BL</a:t>
            </a:r>
          </a:p>
        </p:txBody>
      </p:sp>
      <p:sp>
        <p:nvSpPr>
          <p:cNvPr id="126" name="Rectangle 1163">
            <a:extLst>
              <a:ext uri="{FF2B5EF4-FFF2-40B4-BE49-F238E27FC236}">
                <a16:creationId xmlns:a16="http://schemas.microsoft.com/office/drawing/2014/main" id="{EBC24645-91E3-4695-ABB8-4DE9BA540A67}"/>
              </a:ext>
            </a:extLst>
          </p:cNvPr>
          <p:cNvSpPr>
            <a:spLocks noChangeArrowheads="1"/>
          </p:cNvSpPr>
          <p:nvPr/>
        </p:nvSpPr>
        <p:spPr bwMode="auto">
          <a:xfrm>
            <a:off x="2655870" y="5145043"/>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a:t>
            </a:r>
          </a:p>
        </p:txBody>
      </p:sp>
      <p:sp>
        <p:nvSpPr>
          <p:cNvPr id="127" name="Rectangle 1163">
            <a:extLst>
              <a:ext uri="{FF2B5EF4-FFF2-40B4-BE49-F238E27FC236}">
                <a16:creationId xmlns:a16="http://schemas.microsoft.com/office/drawing/2014/main" id="{73AAEB15-296A-46C9-9D08-CC2EBBF0D856}"/>
              </a:ext>
            </a:extLst>
          </p:cNvPr>
          <p:cNvSpPr>
            <a:spLocks noChangeArrowheads="1"/>
          </p:cNvSpPr>
          <p:nvPr/>
        </p:nvSpPr>
        <p:spPr bwMode="auto">
          <a:xfrm>
            <a:off x="3738622" y="5145043"/>
            <a:ext cx="18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a:t>
            </a:r>
          </a:p>
        </p:txBody>
      </p:sp>
      <p:sp>
        <p:nvSpPr>
          <p:cNvPr id="128" name="Rectangle 1163">
            <a:extLst>
              <a:ext uri="{FF2B5EF4-FFF2-40B4-BE49-F238E27FC236}">
                <a16:creationId xmlns:a16="http://schemas.microsoft.com/office/drawing/2014/main" id="{EB68F42B-2217-4902-9A26-E1ED77B22873}"/>
              </a:ext>
            </a:extLst>
          </p:cNvPr>
          <p:cNvSpPr>
            <a:spLocks noChangeArrowheads="1"/>
          </p:cNvSpPr>
          <p:nvPr/>
        </p:nvSpPr>
        <p:spPr bwMode="auto">
          <a:xfrm>
            <a:off x="5653488" y="5145043"/>
            <a:ext cx="224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BL</a:t>
            </a:r>
          </a:p>
        </p:txBody>
      </p:sp>
      <p:sp>
        <p:nvSpPr>
          <p:cNvPr id="129" name="Rectangle 1163">
            <a:extLst>
              <a:ext uri="{FF2B5EF4-FFF2-40B4-BE49-F238E27FC236}">
                <a16:creationId xmlns:a16="http://schemas.microsoft.com/office/drawing/2014/main" id="{2EC5D0AA-E8A4-4DC9-84C1-AA9C5BAAB7BE}"/>
              </a:ext>
            </a:extLst>
          </p:cNvPr>
          <p:cNvSpPr>
            <a:spLocks noChangeArrowheads="1"/>
          </p:cNvSpPr>
          <p:nvPr/>
        </p:nvSpPr>
        <p:spPr bwMode="auto">
          <a:xfrm>
            <a:off x="6862322" y="5145043"/>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a:t>
            </a:r>
          </a:p>
        </p:txBody>
      </p:sp>
      <p:sp>
        <p:nvSpPr>
          <p:cNvPr id="130" name="Rectangle 1163">
            <a:extLst>
              <a:ext uri="{FF2B5EF4-FFF2-40B4-BE49-F238E27FC236}">
                <a16:creationId xmlns:a16="http://schemas.microsoft.com/office/drawing/2014/main" id="{DA55A479-AD6D-446A-8DB7-D15A0BF40FE3}"/>
              </a:ext>
            </a:extLst>
          </p:cNvPr>
          <p:cNvSpPr>
            <a:spLocks noChangeArrowheads="1"/>
          </p:cNvSpPr>
          <p:nvPr/>
        </p:nvSpPr>
        <p:spPr bwMode="auto">
          <a:xfrm>
            <a:off x="7932998" y="5145043"/>
            <a:ext cx="18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a:t>
            </a:r>
          </a:p>
        </p:txBody>
      </p:sp>
      <p:cxnSp>
        <p:nvCxnSpPr>
          <p:cNvPr id="131" name="Straight Connector 130">
            <a:extLst>
              <a:ext uri="{FF2B5EF4-FFF2-40B4-BE49-F238E27FC236}">
                <a16:creationId xmlns:a16="http://schemas.microsoft.com/office/drawing/2014/main" id="{52889F5B-ADCA-4A23-A80D-BB5EF62BE909}"/>
              </a:ext>
            </a:extLst>
          </p:cNvPr>
          <p:cNvCxnSpPr/>
          <p:nvPr/>
        </p:nvCxnSpPr>
        <p:spPr bwMode="auto">
          <a:xfrm>
            <a:off x="3834802"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EEE3A823-6F2F-4BC6-A854-D142A3D60808}"/>
              </a:ext>
            </a:extLst>
          </p:cNvPr>
          <p:cNvCxnSpPr/>
          <p:nvPr/>
        </p:nvCxnSpPr>
        <p:spPr bwMode="auto">
          <a:xfrm>
            <a:off x="2703960"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CEF9F70C-E5D9-4DA5-B173-5C51E2149C25}"/>
              </a:ext>
            </a:extLst>
          </p:cNvPr>
          <p:cNvCxnSpPr/>
          <p:nvPr/>
        </p:nvCxnSpPr>
        <p:spPr bwMode="auto">
          <a:xfrm>
            <a:off x="1563709"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sp>
        <p:nvSpPr>
          <p:cNvPr id="134" name="Rectangle 123">
            <a:extLst>
              <a:ext uri="{FF2B5EF4-FFF2-40B4-BE49-F238E27FC236}">
                <a16:creationId xmlns:a16="http://schemas.microsoft.com/office/drawing/2014/main" id="{F4A6A0CE-1AB5-4B44-A1C6-5402D38A8DF1}"/>
              </a:ext>
            </a:extLst>
          </p:cNvPr>
          <p:cNvSpPr>
            <a:spLocks noChangeArrowheads="1"/>
          </p:cNvSpPr>
          <p:nvPr/>
        </p:nvSpPr>
        <p:spPr bwMode="auto">
          <a:xfrm>
            <a:off x="2195808" y="5386157"/>
            <a:ext cx="10163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Study Month</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35" name="Rectangle 123">
            <a:extLst>
              <a:ext uri="{FF2B5EF4-FFF2-40B4-BE49-F238E27FC236}">
                <a16:creationId xmlns:a16="http://schemas.microsoft.com/office/drawing/2014/main" id="{30BA970D-B011-4363-8D0C-F90B4013F61C}"/>
              </a:ext>
            </a:extLst>
          </p:cNvPr>
          <p:cNvSpPr>
            <a:spLocks noChangeArrowheads="1"/>
          </p:cNvSpPr>
          <p:nvPr/>
        </p:nvSpPr>
        <p:spPr bwMode="auto">
          <a:xfrm>
            <a:off x="6402260" y="5386157"/>
            <a:ext cx="10163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Study Month</a:t>
            </a:r>
            <a:endParaRPr kumimoji="0" lang="en-US" alt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cxnSp>
        <p:nvCxnSpPr>
          <p:cNvPr id="136" name="Straight Connector 135">
            <a:extLst>
              <a:ext uri="{FF2B5EF4-FFF2-40B4-BE49-F238E27FC236}">
                <a16:creationId xmlns:a16="http://schemas.microsoft.com/office/drawing/2014/main" id="{A9EBE62C-1162-433D-A64A-B0971E6FD2D1}"/>
              </a:ext>
            </a:extLst>
          </p:cNvPr>
          <p:cNvCxnSpPr/>
          <p:nvPr/>
        </p:nvCxnSpPr>
        <p:spPr bwMode="auto">
          <a:xfrm>
            <a:off x="6910412"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CEA42721-E929-4D49-AB11-1E1A829A7502}"/>
              </a:ext>
            </a:extLst>
          </p:cNvPr>
          <p:cNvCxnSpPr/>
          <p:nvPr/>
        </p:nvCxnSpPr>
        <p:spPr bwMode="auto">
          <a:xfrm>
            <a:off x="5768903"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785C379-536C-47C2-BEDE-0B64D0D29DEC}"/>
              </a:ext>
            </a:extLst>
          </p:cNvPr>
          <p:cNvCxnSpPr/>
          <p:nvPr/>
        </p:nvCxnSpPr>
        <p:spPr bwMode="auto">
          <a:xfrm>
            <a:off x="8029178" y="4982638"/>
            <a:ext cx="0" cy="91440"/>
          </a:xfrm>
          <a:prstGeom prst="line">
            <a:avLst/>
          </a:prstGeom>
          <a:solidFill>
            <a:srgbClr val="012A9D"/>
          </a:solidFill>
          <a:ln w="9525" cap="flat" cmpd="sng" algn="ctr">
            <a:solidFill>
              <a:sysClr val="windowText" lastClr="000000"/>
            </a:solidFill>
            <a:prstDash val="solid"/>
            <a:round/>
            <a:headEnd type="none" w="med" len="med"/>
            <a:tailEnd type="none" w="med" len="med"/>
          </a:ln>
          <a:effectLst/>
        </p:spPr>
      </p:cxnSp>
      <p:sp>
        <p:nvSpPr>
          <p:cNvPr id="139" name="Rectangle 263">
            <a:extLst>
              <a:ext uri="{FF2B5EF4-FFF2-40B4-BE49-F238E27FC236}">
                <a16:creationId xmlns:a16="http://schemas.microsoft.com/office/drawing/2014/main" id="{3B547DCE-4861-447F-A8DE-FFDA4E26C160}"/>
              </a:ext>
            </a:extLst>
          </p:cNvPr>
          <p:cNvSpPr>
            <a:spLocks noChangeArrowheads="1"/>
          </p:cNvSpPr>
          <p:nvPr/>
        </p:nvSpPr>
        <p:spPr bwMode="auto">
          <a:xfrm>
            <a:off x="402542" y="5683034"/>
            <a:ext cx="8608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Risedronate n=</a:t>
            </a:r>
          </a:p>
        </p:txBody>
      </p:sp>
      <p:sp>
        <p:nvSpPr>
          <p:cNvPr id="140" name="Rectangle 263">
            <a:extLst>
              <a:ext uri="{FF2B5EF4-FFF2-40B4-BE49-F238E27FC236}">
                <a16:creationId xmlns:a16="http://schemas.microsoft.com/office/drawing/2014/main" id="{31662587-3DB4-4535-BEBA-40826C13A4A4}"/>
              </a:ext>
            </a:extLst>
          </p:cNvPr>
          <p:cNvSpPr>
            <a:spLocks noChangeArrowheads="1"/>
          </p:cNvSpPr>
          <p:nvPr/>
        </p:nvSpPr>
        <p:spPr bwMode="auto">
          <a:xfrm>
            <a:off x="402542" y="5940157"/>
            <a:ext cx="8624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Denosumab n=</a:t>
            </a:r>
          </a:p>
        </p:txBody>
      </p:sp>
      <p:sp>
        <p:nvSpPr>
          <p:cNvPr id="141" name="Rectangle 261">
            <a:extLst>
              <a:ext uri="{FF2B5EF4-FFF2-40B4-BE49-F238E27FC236}">
                <a16:creationId xmlns:a16="http://schemas.microsoft.com/office/drawing/2014/main" id="{BC5E13C9-9EAB-4D4A-885D-002A74A85498}"/>
              </a:ext>
            </a:extLst>
          </p:cNvPr>
          <p:cNvSpPr>
            <a:spLocks noChangeArrowheads="1"/>
          </p:cNvSpPr>
          <p:nvPr/>
        </p:nvSpPr>
        <p:spPr bwMode="auto">
          <a:xfrm>
            <a:off x="3706762" y="5683034"/>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215</a:t>
            </a:r>
          </a:p>
        </p:txBody>
      </p:sp>
      <p:sp>
        <p:nvSpPr>
          <p:cNvPr id="142" name="Rectangle 261">
            <a:extLst>
              <a:ext uri="{FF2B5EF4-FFF2-40B4-BE49-F238E27FC236}">
                <a16:creationId xmlns:a16="http://schemas.microsoft.com/office/drawing/2014/main" id="{5DF158EE-EC22-414D-B489-901F50CDDE6E}"/>
              </a:ext>
            </a:extLst>
          </p:cNvPr>
          <p:cNvSpPr>
            <a:spLocks noChangeArrowheads="1"/>
          </p:cNvSpPr>
          <p:nvPr/>
        </p:nvSpPr>
        <p:spPr bwMode="auto">
          <a:xfrm>
            <a:off x="3706762" y="5940157"/>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217</a:t>
            </a:r>
          </a:p>
        </p:txBody>
      </p:sp>
      <p:sp>
        <p:nvSpPr>
          <p:cNvPr id="143" name="Rectangle 261">
            <a:extLst>
              <a:ext uri="{FF2B5EF4-FFF2-40B4-BE49-F238E27FC236}">
                <a16:creationId xmlns:a16="http://schemas.microsoft.com/office/drawing/2014/main" id="{FE1EA8A7-5DEE-43F7-9688-CB593A8AAA70}"/>
              </a:ext>
            </a:extLst>
          </p:cNvPr>
          <p:cNvSpPr>
            <a:spLocks noChangeArrowheads="1"/>
          </p:cNvSpPr>
          <p:nvPr/>
        </p:nvSpPr>
        <p:spPr bwMode="auto">
          <a:xfrm>
            <a:off x="7901138" y="5683034"/>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128</a:t>
            </a:r>
          </a:p>
        </p:txBody>
      </p:sp>
      <p:sp>
        <p:nvSpPr>
          <p:cNvPr id="144" name="Rectangle 261">
            <a:extLst>
              <a:ext uri="{FF2B5EF4-FFF2-40B4-BE49-F238E27FC236}">
                <a16:creationId xmlns:a16="http://schemas.microsoft.com/office/drawing/2014/main" id="{753A9C74-5048-439E-8B85-522D18A5FBB5}"/>
              </a:ext>
            </a:extLst>
          </p:cNvPr>
          <p:cNvSpPr>
            <a:spLocks noChangeArrowheads="1"/>
          </p:cNvSpPr>
          <p:nvPr/>
        </p:nvSpPr>
        <p:spPr bwMode="auto">
          <a:xfrm>
            <a:off x="7901138" y="5940157"/>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119</a:t>
            </a:r>
          </a:p>
        </p:txBody>
      </p:sp>
    </p:spTree>
    <p:extLst>
      <p:ext uri="{BB962C8B-B14F-4D97-AF65-F5344CB8AC3E}">
        <p14:creationId xmlns:p14="http://schemas.microsoft.com/office/powerpoint/2010/main" val="3153258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342900">
              <a:buClr>
                <a:srgbClr val="00ADF1"/>
              </a:buClr>
            </a:pPr>
            <a:r>
              <a:rPr lang="en-CA" sz="800" dirty="0">
                <a:solidFill>
                  <a:srgbClr val="000000"/>
                </a:solidFill>
                <a:latin typeface="Arial Narrow" panose="020B0606020202030204" pitchFamily="34" charset="0"/>
              </a:rPr>
              <a:t>Harvey, N.C et al. Mind the (treatment) gap: a global perspective on current and future strategies for prevention of fragility fractures. </a:t>
            </a:r>
            <a:r>
              <a:rPr lang="en-CA" sz="800" dirty="0" err="1">
                <a:solidFill>
                  <a:srgbClr val="000000"/>
                </a:solidFill>
                <a:latin typeface="Arial Narrow" panose="020B0606020202030204" pitchFamily="34" charset="0"/>
              </a:rPr>
              <a:t>Osteoporos</a:t>
            </a:r>
            <a:r>
              <a:rPr lang="en-CA" sz="800" dirty="0">
                <a:solidFill>
                  <a:srgbClr val="000000"/>
                </a:solidFill>
                <a:latin typeface="Arial Narrow" panose="020B0606020202030204" pitchFamily="34" charset="0"/>
              </a:rPr>
              <a:t> Int. DOE 10.1007/s00198-016-3894-7. Published online: 07 February 2017.</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247086"/>
            <a:ext cx="8365331" cy="553998"/>
          </a:xfrm>
        </p:spPr>
        <p:txBody>
          <a:bodyPr/>
          <a:lstStyle/>
          <a:p>
            <a:pPr algn="ctr"/>
            <a:r>
              <a:rPr lang="en-CA" sz="4000" dirty="0">
                <a:solidFill>
                  <a:srgbClr val="725F73"/>
                </a:solidFill>
                <a:latin typeface="Arial Narrow" panose="020B0606020202030204" pitchFamily="34" charset="0"/>
              </a:rPr>
              <a:t>Global Perspective: </a:t>
            </a:r>
            <a:r>
              <a:rPr lang="en-CA" sz="4000" dirty="0">
                <a:latin typeface="Arial Narrow" panose="020B0606020202030204" pitchFamily="34" charset="0"/>
              </a:rPr>
              <a:t>Treatment Gap </a:t>
            </a:r>
            <a:endParaRPr lang="en-US" sz="1800" dirty="0">
              <a:latin typeface="Arial Narrow" panose="020B0606020202030204" pitchFamily="34" charset="0"/>
            </a:endParaRPr>
          </a:p>
        </p:txBody>
      </p:sp>
      <p:cxnSp>
        <p:nvCxnSpPr>
          <p:cNvPr id="7" name="Straight Connector 6">
            <a:extLst>
              <a:ext uri="{FF2B5EF4-FFF2-40B4-BE49-F238E27FC236}">
                <a16:creationId xmlns:a16="http://schemas.microsoft.com/office/drawing/2014/main" id="{94F9D8BE-BB99-400D-A0A3-8A9E57CFE52F}"/>
              </a:ext>
            </a:extLst>
          </p:cNvPr>
          <p:cNvCxnSpPr/>
          <p:nvPr/>
        </p:nvCxnSpPr>
        <p:spPr>
          <a:xfrm>
            <a:off x="740001" y="4466081"/>
            <a:ext cx="76616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Freeform 38">
            <a:extLst>
              <a:ext uri="{FF2B5EF4-FFF2-40B4-BE49-F238E27FC236}">
                <a16:creationId xmlns:a16="http://schemas.microsoft.com/office/drawing/2014/main" id="{BF09E357-49FC-4598-9E1E-225402DDC486}"/>
              </a:ext>
            </a:extLst>
          </p:cNvPr>
          <p:cNvSpPr>
            <a:spLocks/>
          </p:cNvSpPr>
          <p:nvPr/>
        </p:nvSpPr>
        <p:spPr bwMode="auto">
          <a:xfrm>
            <a:off x="1411687" y="2553493"/>
            <a:ext cx="1483411" cy="1097244"/>
          </a:xfrm>
          <a:custGeom>
            <a:avLst/>
            <a:gdLst>
              <a:gd name="T0" fmla="*/ 1537 w 4141"/>
              <a:gd name="T1" fmla="*/ 0 h 3063"/>
              <a:gd name="T2" fmla="*/ 1552 w 4141"/>
              <a:gd name="T3" fmla="*/ 351 h 3063"/>
              <a:gd name="T4" fmla="*/ 1647 w 4141"/>
              <a:gd name="T5" fmla="*/ 481 h 3063"/>
              <a:gd name="T6" fmla="*/ 1803 w 4141"/>
              <a:gd name="T7" fmla="*/ 536 h 3063"/>
              <a:gd name="T8" fmla="*/ 2429 w 4141"/>
              <a:gd name="T9" fmla="*/ 521 h 3063"/>
              <a:gd name="T10" fmla="*/ 2559 w 4141"/>
              <a:gd name="T11" fmla="*/ 426 h 3063"/>
              <a:gd name="T12" fmla="*/ 2609 w 4141"/>
              <a:gd name="T13" fmla="*/ 266 h 3063"/>
              <a:gd name="T14" fmla="*/ 3410 w 4141"/>
              <a:gd name="T15" fmla="*/ 0 h 3063"/>
              <a:gd name="T16" fmla="*/ 3525 w 4141"/>
              <a:gd name="T17" fmla="*/ 35 h 3063"/>
              <a:gd name="T18" fmla="*/ 3595 w 4141"/>
              <a:gd name="T19" fmla="*/ 135 h 3063"/>
              <a:gd name="T20" fmla="*/ 3605 w 4141"/>
              <a:gd name="T21" fmla="*/ 996 h 3063"/>
              <a:gd name="T22" fmla="*/ 3956 w 4141"/>
              <a:gd name="T23" fmla="*/ 1011 h 3063"/>
              <a:gd name="T24" fmla="*/ 4091 w 4141"/>
              <a:gd name="T25" fmla="*/ 1106 h 3063"/>
              <a:gd name="T26" fmla="*/ 4141 w 4141"/>
              <a:gd name="T27" fmla="*/ 1261 h 3063"/>
              <a:gd name="T28" fmla="*/ 4126 w 4141"/>
              <a:gd name="T29" fmla="*/ 1887 h 3063"/>
              <a:gd name="T30" fmla="*/ 4031 w 4141"/>
              <a:gd name="T31" fmla="*/ 2017 h 3063"/>
              <a:gd name="T32" fmla="*/ 3871 w 4141"/>
              <a:gd name="T33" fmla="*/ 2067 h 3063"/>
              <a:gd name="T34" fmla="*/ 3605 w 4141"/>
              <a:gd name="T35" fmla="*/ 2867 h 3063"/>
              <a:gd name="T36" fmla="*/ 3570 w 4141"/>
              <a:gd name="T37" fmla="*/ 2983 h 3063"/>
              <a:gd name="T38" fmla="*/ 3470 w 4141"/>
              <a:gd name="T39" fmla="*/ 3053 h 3063"/>
              <a:gd name="T40" fmla="*/ 2609 w 4141"/>
              <a:gd name="T41" fmla="*/ 3063 h 3063"/>
              <a:gd name="T42" fmla="*/ 2594 w 4141"/>
              <a:gd name="T43" fmla="*/ 2712 h 3063"/>
              <a:gd name="T44" fmla="*/ 2499 w 4141"/>
              <a:gd name="T45" fmla="*/ 2582 h 3063"/>
              <a:gd name="T46" fmla="*/ 2343 w 4141"/>
              <a:gd name="T47" fmla="*/ 2527 h 3063"/>
              <a:gd name="T48" fmla="*/ 1717 w 4141"/>
              <a:gd name="T49" fmla="*/ 2542 h 3063"/>
              <a:gd name="T50" fmla="*/ 1587 w 4141"/>
              <a:gd name="T51" fmla="*/ 2637 h 3063"/>
              <a:gd name="T52" fmla="*/ 1537 w 4141"/>
              <a:gd name="T53" fmla="*/ 2797 h 3063"/>
              <a:gd name="T54" fmla="*/ 736 w 4141"/>
              <a:gd name="T55" fmla="*/ 3063 h 3063"/>
              <a:gd name="T56" fmla="*/ 621 w 4141"/>
              <a:gd name="T57" fmla="*/ 3028 h 3063"/>
              <a:gd name="T58" fmla="*/ 551 w 4141"/>
              <a:gd name="T59" fmla="*/ 2928 h 3063"/>
              <a:gd name="T60" fmla="*/ 541 w 4141"/>
              <a:gd name="T61" fmla="*/ 2067 h 3063"/>
              <a:gd name="T62" fmla="*/ 185 w 4141"/>
              <a:gd name="T63" fmla="*/ 2052 h 3063"/>
              <a:gd name="T64" fmla="*/ 50 w 4141"/>
              <a:gd name="T65" fmla="*/ 1957 h 3063"/>
              <a:gd name="T66" fmla="*/ 0 w 4141"/>
              <a:gd name="T67" fmla="*/ 1802 h 3063"/>
              <a:gd name="T68" fmla="*/ 15 w 4141"/>
              <a:gd name="T69" fmla="*/ 1176 h 3063"/>
              <a:gd name="T70" fmla="*/ 110 w 4141"/>
              <a:gd name="T71" fmla="*/ 1046 h 3063"/>
              <a:gd name="T72" fmla="*/ 270 w 4141"/>
              <a:gd name="T73" fmla="*/ 996 h 3063"/>
              <a:gd name="T74" fmla="*/ 541 w 4141"/>
              <a:gd name="T75" fmla="*/ 196 h 3063"/>
              <a:gd name="T76" fmla="*/ 576 w 4141"/>
              <a:gd name="T77" fmla="*/ 80 h 3063"/>
              <a:gd name="T78" fmla="*/ 676 w 4141"/>
              <a:gd name="T79" fmla="*/ 10 h 3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41" h="3063">
                <a:moveTo>
                  <a:pt x="736" y="0"/>
                </a:moveTo>
                <a:lnTo>
                  <a:pt x="1537" y="0"/>
                </a:lnTo>
                <a:lnTo>
                  <a:pt x="1537" y="266"/>
                </a:lnTo>
                <a:lnTo>
                  <a:pt x="1552" y="351"/>
                </a:lnTo>
                <a:lnTo>
                  <a:pt x="1587" y="426"/>
                </a:lnTo>
                <a:lnTo>
                  <a:pt x="1647" y="481"/>
                </a:lnTo>
                <a:lnTo>
                  <a:pt x="1717" y="521"/>
                </a:lnTo>
                <a:lnTo>
                  <a:pt x="1803" y="536"/>
                </a:lnTo>
                <a:lnTo>
                  <a:pt x="2343" y="536"/>
                </a:lnTo>
                <a:lnTo>
                  <a:pt x="2429" y="521"/>
                </a:lnTo>
                <a:lnTo>
                  <a:pt x="2499" y="481"/>
                </a:lnTo>
                <a:lnTo>
                  <a:pt x="2559" y="426"/>
                </a:lnTo>
                <a:lnTo>
                  <a:pt x="2594" y="351"/>
                </a:lnTo>
                <a:lnTo>
                  <a:pt x="2609" y="266"/>
                </a:lnTo>
                <a:lnTo>
                  <a:pt x="2609" y="0"/>
                </a:lnTo>
                <a:lnTo>
                  <a:pt x="3410" y="0"/>
                </a:lnTo>
                <a:lnTo>
                  <a:pt x="3470" y="10"/>
                </a:lnTo>
                <a:lnTo>
                  <a:pt x="3525" y="35"/>
                </a:lnTo>
                <a:lnTo>
                  <a:pt x="3570" y="80"/>
                </a:lnTo>
                <a:lnTo>
                  <a:pt x="3595" y="135"/>
                </a:lnTo>
                <a:lnTo>
                  <a:pt x="3605" y="196"/>
                </a:lnTo>
                <a:lnTo>
                  <a:pt x="3605" y="996"/>
                </a:lnTo>
                <a:lnTo>
                  <a:pt x="3871" y="996"/>
                </a:lnTo>
                <a:lnTo>
                  <a:pt x="3956" y="1011"/>
                </a:lnTo>
                <a:lnTo>
                  <a:pt x="4031" y="1046"/>
                </a:lnTo>
                <a:lnTo>
                  <a:pt x="4091" y="1106"/>
                </a:lnTo>
                <a:lnTo>
                  <a:pt x="4126" y="1176"/>
                </a:lnTo>
                <a:lnTo>
                  <a:pt x="4141" y="1261"/>
                </a:lnTo>
                <a:lnTo>
                  <a:pt x="4141" y="1802"/>
                </a:lnTo>
                <a:lnTo>
                  <a:pt x="4126" y="1887"/>
                </a:lnTo>
                <a:lnTo>
                  <a:pt x="4091" y="1957"/>
                </a:lnTo>
                <a:lnTo>
                  <a:pt x="4031" y="2017"/>
                </a:lnTo>
                <a:lnTo>
                  <a:pt x="3956" y="2052"/>
                </a:lnTo>
                <a:lnTo>
                  <a:pt x="3871" y="2067"/>
                </a:lnTo>
                <a:lnTo>
                  <a:pt x="3605" y="2067"/>
                </a:lnTo>
                <a:lnTo>
                  <a:pt x="3605" y="2867"/>
                </a:lnTo>
                <a:lnTo>
                  <a:pt x="3595" y="2928"/>
                </a:lnTo>
                <a:lnTo>
                  <a:pt x="3570" y="2983"/>
                </a:lnTo>
                <a:lnTo>
                  <a:pt x="3525" y="3028"/>
                </a:lnTo>
                <a:lnTo>
                  <a:pt x="3470" y="3053"/>
                </a:lnTo>
                <a:lnTo>
                  <a:pt x="3410" y="3063"/>
                </a:lnTo>
                <a:lnTo>
                  <a:pt x="2609" y="3063"/>
                </a:lnTo>
                <a:lnTo>
                  <a:pt x="2609" y="2797"/>
                </a:lnTo>
                <a:lnTo>
                  <a:pt x="2594" y="2712"/>
                </a:lnTo>
                <a:lnTo>
                  <a:pt x="2559" y="2637"/>
                </a:lnTo>
                <a:lnTo>
                  <a:pt x="2499" y="2582"/>
                </a:lnTo>
                <a:lnTo>
                  <a:pt x="2429" y="2542"/>
                </a:lnTo>
                <a:lnTo>
                  <a:pt x="2343" y="2527"/>
                </a:lnTo>
                <a:lnTo>
                  <a:pt x="1803" y="2527"/>
                </a:lnTo>
                <a:lnTo>
                  <a:pt x="1717" y="2542"/>
                </a:lnTo>
                <a:lnTo>
                  <a:pt x="1647" y="2582"/>
                </a:lnTo>
                <a:lnTo>
                  <a:pt x="1587" y="2637"/>
                </a:lnTo>
                <a:lnTo>
                  <a:pt x="1552" y="2712"/>
                </a:lnTo>
                <a:lnTo>
                  <a:pt x="1537" y="2797"/>
                </a:lnTo>
                <a:lnTo>
                  <a:pt x="1537" y="3063"/>
                </a:lnTo>
                <a:lnTo>
                  <a:pt x="736" y="3063"/>
                </a:lnTo>
                <a:lnTo>
                  <a:pt x="676" y="3053"/>
                </a:lnTo>
                <a:lnTo>
                  <a:pt x="621" y="3028"/>
                </a:lnTo>
                <a:lnTo>
                  <a:pt x="576" y="2983"/>
                </a:lnTo>
                <a:lnTo>
                  <a:pt x="551" y="2928"/>
                </a:lnTo>
                <a:lnTo>
                  <a:pt x="541" y="2867"/>
                </a:lnTo>
                <a:lnTo>
                  <a:pt x="541" y="2067"/>
                </a:lnTo>
                <a:lnTo>
                  <a:pt x="270" y="2067"/>
                </a:lnTo>
                <a:lnTo>
                  <a:pt x="185" y="2052"/>
                </a:lnTo>
                <a:lnTo>
                  <a:pt x="110" y="2017"/>
                </a:lnTo>
                <a:lnTo>
                  <a:pt x="50" y="1957"/>
                </a:lnTo>
                <a:lnTo>
                  <a:pt x="15" y="1887"/>
                </a:lnTo>
                <a:lnTo>
                  <a:pt x="0" y="1802"/>
                </a:lnTo>
                <a:lnTo>
                  <a:pt x="0" y="1261"/>
                </a:lnTo>
                <a:lnTo>
                  <a:pt x="15" y="1176"/>
                </a:lnTo>
                <a:lnTo>
                  <a:pt x="50" y="1106"/>
                </a:lnTo>
                <a:lnTo>
                  <a:pt x="110" y="1046"/>
                </a:lnTo>
                <a:lnTo>
                  <a:pt x="185" y="1011"/>
                </a:lnTo>
                <a:lnTo>
                  <a:pt x="270" y="996"/>
                </a:lnTo>
                <a:lnTo>
                  <a:pt x="541" y="996"/>
                </a:lnTo>
                <a:lnTo>
                  <a:pt x="541" y="196"/>
                </a:lnTo>
                <a:lnTo>
                  <a:pt x="551" y="135"/>
                </a:lnTo>
                <a:lnTo>
                  <a:pt x="576" y="80"/>
                </a:lnTo>
                <a:lnTo>
                  <a:pt x="621" y="35"/>
                </a:lnTo>
                <a:lnTo>
                  <a:pt x="676" y="10"/>
                </a:lnTo>
                <a:lnTo>
                  <a:pt x="736" y="0"/>
                </a:lnTo>
                <a:close/>
              </a:path>
            </a:pathLst>
          </a:custGeom>
          <a:solidFill>
            <a:srgbClr val="725F73"/>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IN" sz="1350" dirty="0">
              <a:solidFill>
                <a:prstClr val="black"/>
              </a:solidFill>
              <a:latin typeface="Roboto"/>
            </a:endParaRPr>
          </a:p>
        </p:txBody>
      </p:sp>
      <p:sp>
        <p:nvSpPr>
          <p:cNvPr id="9" name="Freeform 40">
            <a:extLst>
              <a:ext uri="{FF2B5EF4-FFF2-40B4-BE49-F238E27FC236}">
                <a16:creationId xmlns:a16="http://schemas.microsoft.com/office/drawing/2014/main" id="{6979CBAD-F7AC-4ECE-A88B-1E7CEC66815F}"/>
              </a:ext>
            </a:extLst>
          </p:cNvPr>
          <p:cNvSpPr>
            <a:spLocks/>
          </p:cNvSpPr>
          <p:nvPr/>
        </p:nvSpPr>
        <p:spPr bwMode="auto">
          <a:xfrm>
            <a:off x="3252993" y="2360051"/>
            <a:ext cx="1289969" cy="1484127"/>
          </a:xfrm>
          <a:custGeom>
            <a:avLst/>
            <a:gdLst>
              <a:gd name="T0" fmla="*/ 1803 w 3601"/>
              <a:gd name="T1" fmla="*/ 0 h 4143"/>
              <a:gd name="T2" fmla="*/ 1963 w 3601"/>
              <a:gd name="T3" fmla="*/ 55 h 4143"/>
              <a:gd name="T4" fmla="*/ 2058 w 3601"/>
              <a:gd name="T5" fmla="*/ 185 h 4143"/>
              <a:gd name="T6" fmla="*/ 2073 w 3601"/>
              <a:gd name="T7" fmla="*/ 540 h 4143"/>
              <a:gd name="T8" fmla="*/ 2930 w 3601"/>
              <a:gd name="T9" fmla="*/ 550 h 4143"/>
              <a:gd name="T10" fmla="*/ 3030 w 3601"/>
              <a:gd name="T11" fmla="*/ 620 h 4143"/>
              <a:gd name="T12" fmla="*/ 3070 w 3601"/>
              <a:gd name="T13" fmla="*/ 736 h 4143"/>
              <a:gd name="T14" fmla="*/ 3335 w 3601"/>
              <a:gd name="T15" fmla="*/ 1536 h 4143"/>
              <a:gd name="T16" fmla="*/ 3490 w 3601"/>
              <a:gd name="T17" fmla="*/ 1586 h 4143"/>
              <a:gd name="T18" fmla="*/ 3591 w 3601"/>
              <a:gd name="T19" fmla="*/ 1716 h 4143"/>
              <a:gd name="T20" fmla="*/ 3601 w 3601"/>
              <a:gd name="T21" fmla="*/ 2342 h 4143"/>
              <a:gd name="T22" fmla="*/ 3550 w 3601"/>
              <a:gd name="T23" fmla="*/ 2497 h 4143"/>
              <a:gd name="T24" fmla="*/ 3420 w 3601"/>
              <a:gd name="T25" fmla="*/ 2592 h 4143"/>
              <a:gd name="T26" fmla="*/ 3070 w 3601"/>
              <a:gd name="T27" fmla="*/ 2607 h 4143"/>
              <a:gd name="T28" fmla="*/ 3060 w 3601"/>
              <a:gd name="T29" fmla="*/ 3468 h 4143"/>
              <a:gd name="T30" fmla="*/ 2985 w 3601"/>
              <a:gd name="T31" fmla="*/ 3568 h 4143"/>
              <a:gd name="T32" fmla="*/ 2869 w 3601"/>
              <a:gd name="T33" fmla="*/ 3603 h 4143"/>
              <a:gd name="T34" fmla="*/ 2073 w 3601"/>
              <a:gd name="T35" fmla="*/ 3873 h 4143"/>
              <a:gd name="T36" fmla="*/ 2018 w 3601"/>
              <a:gd name="T37" fmla="*/ 4033 h 4143"/>
              <a:gd name="T38" fmla="*/ 1888 w 3601"/>
              <a:gd name="T39" fmla="*/ 4128 h 4143"/>
              <a:gd name="T40" fmla="*/ 1267 w 3601"/>
              <a:gd name="T41" fmla="*/ 4143 h 4143"/>
              <a:gd name="T42" fmla="*/ 1107 w 3601"/>
              <a:gd name="T43" fmla="*/ 4088 h 4143"/>
              <a:gd name="T44" fmla="*/ 1012 w 3601"/>
              <a:gd name="T45" fmla="*/ 3958 h 4143"/>
              <a:gd name="T46" fmla="*/ 997 w 3601"/>
              <a:gd name="T47" fmla="*/ 3603 h 4143"/>
              <a:gd name="T48" fmla="*/ 135 w 3601"/>
              <a:gd name="T49" fmla="*/ 3593 h 4143"/>
              <a:gd name="T50" fmla="*/ 40 w 3601"/>
              <a:gd name="T51" fmla="*/ 3523 h 4143"/>
              <a:gd name="T52" fmla="*/ 0 w 3601"/>
              <a:gd name="T53" fmla="*/ 3407 h 4143"/>
              <a:gd name="T54" fmla="*/ 266 w 3601"/>
              <a:gd name="T55" fmla="*/ 2607 h 4143"/>
              <a:gd name="T56" fmla="*/ 426 w 3601"/>
              <a:gd name="T57" fmla="*/ 2557 h 4143"/>
              <a:gd name="T58" fmla="*/ 521 w 3601"/>
              <a:gd name="T59" fmla="*/ 2427 h 4143"/>
              <a:gd name="T60" fmla="*/ 536 w 3601"/>
              <a:gd name="T61" fmla="*/ 1801 h 4143"/>
              <a:gd name="T62" fmla="*/ 481 w 3601"/>
              <a:gd name="T63" fmla="*/ 1646 h 4143"/>
              <a:gd name="T64" fmla="*/ 351 w 3601"/>
              <a:gd name="T65" fmla="*/ 1551 h 4143"/>
              <a:gd name="T66" fmla="*/ 0 w 3601"/>
              <a:gd name="T67" fmla="*/ 1536 h 4143"/>
              <a:gd name="T68" fmla="*/ 10 w 3601"/>
              <a:gd name="T69" fmla="*/ 675 h 4143"/>
              <a:gd name="T70" fmla="*/ 80 w 3601"/>
              <a:gd name="T71" fmla="*/ 575 h 4143"/>
              <a:gd name="T72" fmla="*/ 201 w 3601"/>
              <a:gd name="T73" fmla="*/ 540 h 4143"/>
              <a:gd name="T74" fmla="*/ 997 w 3601"/>
              <a:gd name="T75" fmla="*/ 270 h 4143"/>
              <a:gd name="T76" fmla="*/ 1052 w 3601"/>
              <a:gd name="T77" fmla="*/ 110 h 4143"/>
              <a:gd name="T78" fmla="*/ 1182 w 3601"/>
              <a:gd name="T79" fmla="*/ 15 h 4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1" h="4143">
                <a:moveTo>
                  <a:pt x="1267" y="0"/>
                </a:moveTo>
                <a:lnTo>
                  <a:pt x="1803" y="0"/>
                </a:lnTo>
                <a:lnTo>
                  <a:pt x="1888" y="15"/>
                </a:lnTo>
                <a:lnTo>
                  <a:pt x="1963" y="55"/>
                </a:lnTo>
                <a:lnTo>
                  <a:pt x="2018" y="110"/>
                </a:lnTo>
                <a:lnTo>
                  <a:pt x="2058" y="185"/>
                </a:lnTo>
                <a:lnTo>
                  <a:pt x="2073" y="270"/>
                </a:lnTo>
                <a:lnTo>
                  <a:pt x="2073" y="540"/>
                </a:lnTo>
                <a:lnTo>
                  <a:pt x="2869" y="540"/>
                </a:lnTo>
                <a:lnTo>
                  <a:pt x="2930" y="550"/>
                </a:lnTo>
                <a:lnTo>
                  <a:pt x="2985" y="575"/>
                </a:lnTo>
                <a:lnTo>
                  <a:pt x="3030" y="620"/>
                </a:lnTo>
                <a:lnTo>
                  <a:pt x="3060" y="675"/>
                </a:lnTo>
                <a:lnTo>
                  <a:pt x="3070" y="736"/>
                </a:lnTo>
                <a:lnTo>
                  <a:pt x="3070" y="1536"/>
                </a:lnTo>
                <a:lnTo>
                  <a:pt x="3335" y="1536"/>
                </a:lnTo>
                <a:lnTo>
                  <a:pt x="3420" y="1551"/>
                </a:lnTo>
                <a:lnTo>
                  <a:pt x="3490" y="1586"/>
                </a:lnTo>
                <a:lnTo>
                  <a:pt x="3550" y="1646"/>
                </a:lnTo>
                <a:lnTo>
                  <a:pt x="3591" y="1716"/>
                </a:lnTo>
                <a:lnTo>
                  <a:pt x="3601" y="1801"/>
                </a:lnTo>
                <a:lnTo>
                  <a:pt x="3601" y="2342"/>
                </a:lnTo>
                <a:lnTo>
                  <a:pt x="3591" y="2427"/>
                </a:lnTo>
                <a:lnTo>
                  <a:pt x="3550" y="2497"/>
                </a:lnTo>
                <a:lnTo>
                  <a:pt x="3490" y="2557"/>
                </a:lnTo>
                <a:lnTo>
                  <a:pt x="3420" y="2592"/>
                </a:lnTo>
                <a:lnTo>
                  <a:pt x="3335" y="2607"/>
                </a:lnTo>
                <a:lnTo>
                  <a:pt x="3070" y="2607"/>
                </a:lnTo>
                <a:lnTo>
                  <a:pt x="3070" y="3407"/>
                </a:lnTo>
                <a:lnTo>
                  <a:pt x="3060" y="3468"/>
                </a:lnTo>
                <a:lnTo>
                  <a:pt x="3030" y="3523"/>
                </a:lnTo>
                <a:lnTo>
                  <a:pt x="2985" y="3568"/>
                </a:lnTo>
                <a:lnTo>
                  <a:pt x="2930" y="3593"/>
                </a:lnTo>
                <a:lnTo>
                  <a:pt x="2869" y="3603"/>
                </a:lnTo>
                <a:lnTo>
                  <a:pt x="2073" y="3603"/>
                </a:lnTo>
                <a:lnTo>
                  <a:pt x="2073" y="3873"/>
                </a:lnTo>
                <a:lnTo>
                  <a:pt x="2058" y="3958"/>
                </a:lnTo>
                <a:lnTo>
                  <a:pt x="2018" y="4033"/>
                </a:lnTo>
                <a:lnTo>
                  <a:pt x="1963" y="4088"/>
                </a:lnTo>
                <a:lnTo>
                  <a:pt x="1888" y="4128"/>
                </a:lnTo>
                <a:lnTo>
                  <a:pt x="1803" y="4143"/>
                </a:lnTo>
                <a:lnTo>
                  <a:pt x="1267" y="4143"/>
                </a:lnTo>
                <a:lnTo>
                  <a:pt x="1182" y="4128"/>
                </a:lnTo>
                <a:lnTo>
                  <a:pt x="1107" y="4088"/>
                </a:lnTo>
                <a:lnTo>
                  <a:pt x="1052" y="4033"/>
                </a:lnTo>
                <a:lnTo>
                  <a:pt x="1012" y="3958"/>
                </a:lnTo>
                <a:lnTo>
                  <a:pt x="997" y="3873"/>
                </a:lnTo>
                <a:lnTo>
                  <a:pt x="997" y="3603"/>
                </a:lnTo>
                <a:lnTo>
                  <a:pt x="201" y="3603"/>
                </a:lnTo>
                <a:lnTo>
                  <a:pt x="135" y="3593"/>
                </a:lnTo>
                <a:lnTo>
                  <a:pt x="80" y="3568"/>
                </a:lnTo>
                <a:lnTo>
                  <a:pt x="40" y="3523"/>
                </a:lnTo>
                <a:lnTo>
                  <a:pt x="10" y="3468"/>
                </a:lnTo>
                <a:lnTo>
                  <a:pt x="0" y="3407"/>
                </a:lnTo>
                <a:lnTo>
                  <a:pt x="0" y="2607"/>
                </a:lnTo>
                <a:lnTo>
                  <a:pt x="266" y="2607"/>
                </a:lnTo>
                <a:lnTo>
                  <a:pt x="351" y="2592"/>
                </a:lnTo>
                <a:lnTo>
                  <a:pt x="426" y="2557"/>
                </a:lnTo>
                <a:lnTo>
                  <a:pt x="481" y="2497"/>
                </a:lnTo>
                <a:lnTo>
                  <a:pt x="521" y="2427"/>
                </a:lnTo>
                <a:lnTo>
                  <a:pt x="536" y="2342"/>
                </a:lnTo>
                <a:lnTo>
                  <a:pt x="536" y="1801"/>
                </a:lnTo>
                <a:lnTo>
                  <a:pt x="521" y="1716"/>
                </a:lnTo>
                <a:lnTo>
                  <a:pt x="481" y="1646"/>
                </a:lnTo>
                <a:lnTo>
                  <a:pt x="426" y="1586"/>
                </a:lnTo>
                <a:lnTo>
                  <a:pt x="351" y="1551"/>
                </a:lnTo>
                <a:lnTo>
                  <a:pt x="266" y="1536"/>
                </a:lnTo>
                <a:lnTo>
                  <a:pt x="0" y="1536"/>
                </a:lnTo>
                <a:lnTo>
                  <a:pt x="0" y="736"/>
                </a:lnTo>
                <a:lnTo>
                  <a:pt x="10" y="675"/>
                </a:lnTo>
                <a:lnTo>
                  <a:pt x="40" y="620"/>
                </a:lnTo>
                <a:lnTo>
                  <a:pt x="80" y="575"/>
                </a:lnTo>
                <a:lnTo>
                  <a:pt x="135" y="550"/>
                </a:lnTo>
                <a:lnTo>
                  <a:pt x="201" y="540"/>
                </a:lnTo>
                <a:lnTo>
                  <a:pt x="997" y="540"/>
                </a:lnTo>
                <a:lnTo>
                  <a:pt x="997" y="270"/>
                </a:lnTo>
                <a:lnTo>
                  <a:pt x="1012" y="185"/>
                </a:lnTo>
                <a:lnTo>
                  <a:pt x="1052" y="110"/>
                </a:lnTo>
                <a:lnTo>
                  <a:pt x="1107" y="55"/>
                </a:lnTo>
                <a:lnTo>
                  <a:pt x="1182" y="15"/>
                </a:lnTo>
                <a:lnTo>
                  <a:pt x="1267" y="0"/>
                </a:lnTo>
                <a:close/>
              </a:path>
            </a:pathLst>
          </a:custGeom>
          <a:solidFill>
            <a:srgbClr val="947F95"/>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IN" sz="1350">
              <a:solidFill>
                <a:prstClr val="black"/>
              </a:solidFill>
              <a:latin typeface="Roboto"/>
            </a:endParaRPr>
          </a:p>
        </p:txBody>
      </p:sp>
      <p:sp>
        <p:nvSpPr>
          <p:cNvPr id="10" name="Freeform 39">
            <a:extLst>
              <a:ext uri="{FF2B5EF4-FFF2-40B4-BE49-F238E27FC236}">
                <a16:creationId xmlns:a16="http://schemas.microsoft.com/office/drawing/2014/main" id="{4FB40774-D26C-4238-BF55-0F45D03E1AD6}"/>
              </a:ext>
            </a:extLst>
          </p:cNvPr>
          <p:cNvSpPr>
            <a:spLocks/>
          </p:cNvSpPr>
          <p:nvPr/>
        </p:nvSpPr>
        <p:spPr bwMode="auto">
          <a:xfrm>
            <a:off x="4899325" y="2553493"/>
            <a:ext cx="1289611" cy="1097244"/>
          </a:xfrm>
          <a:custGeom>
            <a:avLst/>
            <a:gdLst>
              <a:gd name="T0" fmla="*/ 996 w 3600"/>
              <a:gd name="T1" fmla="*/ 0 h 3063"/>
              <a:gd name="T2" fmla="*/ 1006 w 3600"/>
              <a:gd name="T3" fmla="*/ 351 h 3063"/>
              <a:gd name="T4" fmla="*/ 1107 w 3600"/>
              <a:gd name="T5" fmla="*/ 481 h 3063"/>
              <a:gd name="T6" fmla="*/ 1262 w 3600"/>
              <a:gd name="T7" fmla="*/ 536 h 3063"/>
              <a:gd name="T8" fmla="*/ 1883 w 3600"/>
              <a:gd name="T9" fmla="*/ 521 h 3063"/>
              <a:gd name="T10" fmla="*/ 2018 w 3600"/>
              <a:gd name="T11" fmla="*/ 426 h 3063"/>
              <a:gd name="T12" fmla="*/ 2068 w 3600"/>
              <a:gd name="T13" fmla="*/ 266 h 3063"/>
              <a:gd name="T14" fmla="*/ 2864 w 3600"/>
              <a:gd name="T15" fmla="*/ 0 h 3063"/>
              <a:gd name="T16" fmla="*/ 2984 w 3600"/>
              <a:gd name="T17" fmla="*/ 35 h 3063"/>
              <a:gd name="T18" fmla="*/ 3054 w 3600"/>
              <a:gd name="T19" fmla="*/ 135 h 3063"/>
              <a:gd name="T20" fmla="*/ 3064 w 3600"/>
              <a:gd name="T21" fmla="*/ 996 h 3063"/>
              <a:gd name="T22" fmla="*/ 3415 w 3600"/>
              <a:gd name="T23" fmla="*/ 1011 h 3063"/>
              <a:gd name="T24" fmla="*/ 3550 w 3600"/>
              <a:gd name="T25" fmla="*/ 1106 h 3063"/>
              <a:gd name="T26" fmla="*/ 3600 w 3600"/>
              <a:gd name="T27" fmla="*/ 1261 h 3063"/>
              <a:gd name="T28" fmla="*/ 3585 w 3600"/>
              <a:gd name="T29" fmla="*/ 1887 h 3063"/>
              <a:gd name="T30" fmla="*/ 3490 w 3600"/>
              <a:gd name="T31" fmla="*/ 2017 h 3063"/>
              <a:gd name="T32" fmla="*/ 3330 w 3600"/>
              <a:gd name="T33" fmla="*/ 2067 h 3063"/>
              <a:gd name="T34" fmla="*/ 3064 w 3600"/>
              <a:gd name="T35" fmla="*/ 2867 h 3063"/>
              <a:gd name="T36" fmla="*/ 3029 w 3600"/>
              <a:gd name="T37" fmla="*/ 2983 h 3063"/>
              <a:gd name="T38" fmla="*/ 2929 w 3600"/>
              <a:gd name="T39" fmla="*/ 3053 h 3063"/>
              <a:gd name="T40" fmla="*/ 2068 w 3600"/>
              <a:gd name="T41" fmla="*/ 3063 h 3063"/>
              <a:gd name="T42" fmla="*/ 2053 w 3600"/>
              <a:gd name="T43" fmla="*/ 2712 h 3063"/>
              <a:gd name="T44" fmla="*/ 1958 w 3600"/>
              <a:gd name="T45" fmla="*/ 2582 h 3063"/>
              <a:gd name="T46" fmla="*/ 1803 w 3600"/>
              <a:gd name="T47" fmla="*/ 2527 h 3063"/>
              <a:gd name="T48" fmla="*/ 1177 w 3600"/>
              <a:gd name="T49" fmla="*/ 2542 h 3063"/>
              <a:gd name="T50" fmla="*/ 1047 w 3600"/>
              <a:gd name="T51" fmla="*/ 2637 h 3063"/>
              <a:gd name="T52" fmla="*/ 996 w 3600"/>
              <a:gd name="T53" fmla="*/ 2797 h 3063"/>
              <a:gd name="T54" fmla="*/ 195 w 3600"/>
              <a:gd name="T55" fmla="*/ 3063 h 3063"/>
              <a:gd name="T56" fmla="*/ 80 w 3600"/>
              <a:gd name="T57" fmla="*/ 3028 h 3063"/>
              <a:gd name="T58" fmla="*/ 10 w 3600"/>
              <a:gd name="T59" fmla="*/ 2928 h 3063"/>
              <a:gd name="T60" fmla="*/ 0 w 3600"/>
              <a:gd name="T61" fmla="*/ 2067 h 3063"/>
              <a:gd name="T62" fmla="*/ 351 w 3600"/>
              <a:gd name="T63" fmla="*/ 2052 h 3063"/>
              <a:gd name="T64" fmla="*/ 481 w 3600"/>
              <a:gd name="T65" fmla="*/ 1957 h 3063"/>
              <a:gd name="T66" fmla="*/ 531 w 3600"/>
              <a:gd name="T67" fmla="*/ 1802 h 3063"/>
              <a:gd name="T68" fmla="*/ 521 w 3600"/>
              <a:gd name="T69" fmla="*/ 1176 h 3063"/>
              <a:gd name="T70" fmla="*/ 421 w 3600"/>
              <a:gd name="T71" fmla="*/ 1046 h 3063"/>
              <a:gd name="T72" fmla="*/ 265 w 3600"/>
              <a:gd name="T73" fmla="*/ 996 h 3063"/>
              <a:gd name="T74" fmla="*/ 0 w 3600"/>
              <a:gd name="T75" fmla="*/ 196 h 3063"/>
              <a:gd name="T76" fmla="*/ 35 w 3600"/>
              <a:gd name="T77" fmla="*/ 80 h 3063"/>
              <a:gd name="T78" fmla="*/ 135 w 3600"/>
              <a:gd name="T79" fmla="*/ 10 h 3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0" h="3063">
                <a:moveTo>
                  <a:pt x="195" y="0"/>
                </a:moveTo>
                <a:lnTo>
                  <a:pt x="996" y="0"/>
                </a:lnTo>
                <a:lnTo>
                  <a:pt x="996" y="266"/>
                </a:lnTo>
                <a:lnTo>
                  <a:pt x="1006" y="351"/>
                </a:lnTo>
                <a:lnTo>
                  <a:pt x="1047" y="426"/>
                </a:lnTo>
                <a:lnTo>
                  <a:pt x="1107" y="481"/>
                </a:lnTo>
                <a:lnTo>
                  <a:pt x="1177" y="521"/>
                </a:lnTo>
                <a:lnTo>
                  <a:pt x="1262" y="536"/>
                </a:lnTo>
                <a:lnTo>
                  <a:pt x="1803" y="536"/>
                </a:lnTo>
                <a:lnTo>
                  <a:pt x="1883" y="521"/>
                </a:lnTo>
                <a:lnTo>
                  <a:pt x="1958" y="481"/>
                </a:lnTo>
                <a:lnTo>
                  <a:pt x="2018" y="426"/>
                </a:lnTo>
                <a:lnTo>
                  <a:pt x="2053" y="351"/>
                </a:lnTo>
                <a:lnTo>
                  <a:pt x="2068" y="266"/>
                </a:lnTo>
                <a:lnTo>
                  <a:pt x="2068" y="0"/>
                </a:lnTo>
                <a:lnTo>
                  <a:pt x="2864" y="0"/>
                </a:lnTo>
                <a:lnTo>
                  <a:pt x="2929" y="10"/>
                </a:lnTo>
                <a:lnTo>
                  <a:pt x="2984" y="35"/>
                </a:lnTo>
                <a:lnTo>
                  <a:pt x="3029" y="80"/>
                </a:lnTo>
                <a:lnTo>
                  <a:pt x="3054" y="135"/>
                </a:lnTo>
                <a:lnTo>
                  <a:pt x="3064" y="196"/>
                </a:lnTo>
                <a:lnTo>
                  <a:pt x="3064" y="996"/>
                </a:lnTo>
                <a:lnTo>
                  <a:pt x="3330" y="996"/>
                </a:lnTo>
                <a:lnTo>
                  <a:pt x="3415" y="1011"/>
                </a:lnTo>
                <a:lnTo>
                  <a:pt x="3490" y="1046"/>
                </a:lnTo>
                <a:lnTo>
                  <a:pt x="3550" y="1106"/>
                </a:lnTo>
                <a:lnTo>
                  <a:pt x="3585" y="1176"/>
                </a:lnTo>
                <a:lnTo>
                  <a:pt x="3600" y="1261"/>
                </a:lnTo>
                <a:lnTo>
                  <a:pt x="3600" y="1802"/>
                </a:lnTo>
                <a:lnTo>
                  <a:pt x="3585" y="1887"/>
                </a:lnTo>
                <a:lnTo>
                  <a:pt x="3550" y="1957"/>
                </a:lnTo>
                <a:lnTo>
                  <a:pt x="3490" y="2017"/>
                </a:lnTo>
                <a:lnTo>
                  <a:pt x="3415" y="2052"/>
                </a:lnTo>
                <a:lnTo>
                  <a:pt x="3330" y="2067"/>
                </a:lnTo>
                <a:lnTo>
                  <a:pt x="3064" y="2067"/>
                </a:lnTo>
                <a:lnTo>
                  <a:pt x="3064" y="2867"/>
                </a:lnTo>
                <a:lnTo>
                  <a:pt x="3054" y="2928"/>
                </a:lnTo>
                <a:lnTo>
                  <a:pt x="3029" y="2983"/>
                </a:lnTo>
                <a:lnTo>
                  <a:pt x="2984" y="3028"/>
                </a:lnTo>
                <a:lnTo>
                  <a:pt x="2929" y="3053"/>
                </a:lnTo>
                <a:lnTo>
                  <a:pt x="2864" y="3063"/>
                </a:lnTo>
                <a:lnTo>
                  <a:pt x="2068" y="3063"/>
                </a:lnTo>
                <a:lnTo>
                  <a:pt x="2068" y="2797"/>
                </a:lnTo>
                <a:lnTo>
                  <a:pt x="2053" y="2712"/>
                </a:lnTo>
                <a:lnTo>
                  <a:pt x="2018" y="2637"/>
                </a:lnTo>
                <a:lnTo>
                  <a:pt x="1958" y="2582"/>
                </a:lnTo>
                <a:lnTo>
                  <a:pt x="1883" y="2542"/>
                </a:lnTo>
                <a:lnTo>
                  <a:pt x="1803" y="2527"/>
                </a:lnTo>
                <a:lnTo>
                  <a:pt x="1262" y="2527"/>
                </a:lnTo>
                <a:lnTo>
                  <a:pt x="1177" y="2542"/>
                </a:lnTo>
                <a:lnTo>
                  <a:pt x="1107" y="2582"/>
                </a:lnTo>
                <a:lnTo>
                  <a:pt x="1047" y="2637"/>
                </a:lnTo>
                <a:lnTo>
                  <a:pt x="1006" y="2712"/>
                </a:lnTo>
                <a:lnTo>
                  <a:pt x="996" y="2797"/>
                </a:lnTo>
                <a:lnTo>
                  <a:pt x="996" y="3063"/>
                </a:lnTo>
                <a:lnTo>
                  <a:pt x="195" y="3063"/>
                </a:lnTo>
                <a:lnTo>
                  <a:pt x="135" y="3053"/>
                </a:lnTo>
                <a:lnTo>
                  <a:pt x="80" y="3028"/>
                </a:lnTo>
                <a:lnTo>
                  <a:pt x="35" y="2983"/>
                </a:lnTo>
                <a:lnTo>
                  <a:pt x="10" y="2928"/>
                </a:lnTo>
                <a:lnTo>
                  <a:pt x="0" y="2867"/>
                </a:lnTo>
                <a:lnTo>
                  <a:pt x="0" y="2067"/>
                </a:lnTo>
                <a:lnTo>
                  <a:pt x="265" y="2067"/>
                </a:lnTo>
                <a:lnTo>
                  <a:pt x="351" y="2052"/>
                </a:lnTo>
                <a:lnTo>
                  <a:pt x="421" y="2017"/>
                </a:lnTo>
                <a:lnTo>
                  <a:pt x="481" y="1957"/>
                </a:lnTo>
                <a:lnTo>
                  <a:pt x="521" y="1887"/>
                </a:lnTo>
                <a:lnTo>
                  <a:pt x="531" y="1802"/>
                </a:lnTo>
                <a:lnTo>
                  <a:pt x="531" y="1261"/>
                </a:lnTo>
                <a:lnTo>
                  <a:pt x="521" y="1176"/>
                </a:lnTo>
                <a:lnTo>
                  <a:pt x="481" y="1106"/>
                </a:lnTo>
                <a:lnTo>
                  <a:pt x="421" y="1046"/>
                </a:lnTo>
                <a:lnTo>
                  <a:pt x="351" y="1011"/>
                </a:lnTo>
                <a:lnTo>
                  <a:pt x="265" y="996"/>
                </a:lnTo>
                <a:lnTo>
                  <a:pt x="0" y="996"/>
                </a:lnTo>
                <a:lnTo>
                  <a:pt x="0" y="196"/>
                </a:lnTo>
                <a:lnTo>
                  <a:pt x="10" y="135"/>
                </a:lnTo>
                <a:lnTo>
                  <a:pt x="35" y="80"/>
                </a:lnTo>
                <a:lnTo>
                  <a:pt x="80" y="35"/>
                </a:lnTo>
                <a:lnTo>
                  <a:pt x="135" y="10"/>
                </a:lnTo>
                <a:lnTo>
                  <a:pt x="195" y="0"/>
                </a:lnTo>
                <a:close/>
              </a:path>
            </a:pathLst>
          </a:custGeom>
          <a:solidFill>
            <a:srgbClr val="AC9DAD"/>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IN" sz="1350" dirty="0">
              <a:solidFill>
                <a:prstClr val="black"/>
              </a:solidFill>
              <a:latin typeface="Roboto"/>
            </a:endParaRPr>
          </a:p>
        </p:txBody>
      </p:sp>
      <p:sp>
        <p:nvSpPr>
          <p:cNvPr id="11" name="Freeform 41">
            <a:extLst>
              <a:ext uri="{FF2B5EF4-FFF2-40B4-BE49-F238E27FC236}">
                <a16:creationId xmlns:a16="http://schemas.microsoft.com/office/drawing/2014/main" id="{B49075FC-C2C6-4309-86AA-1E3F694E18A8}"/>
              </a:ext>
            </a:extLst>
          </p:cNvPr>
          <p:cNvSpPr>
            <a:spLocks/>
          </p:cNvSpPr>
          <p:nvPr/>
        </p:nvSpPr>
        <p:spPr bwMode="auto">
          <a:xfrm flipH="1">
            <a:off x="6543408" y="2552419"/>
            <a:ext cx="1293193" cy="1290686"/>
          </a:xfrm>
          <a:custGeom>
            <a:avLst/>
            <a:gdLst>
              <a:gd name="T0" fmla="*/ 1537 w 3610"/>
              <a:gd name="T1" fmla="*/ 0 h 3603"/>
              <a:gd name="T2" fmla="*/ 1552 w 3610"/>
              <a:gd name="T3" fmla="*/ 356 h 3603"/>
              <a:gd name="T4" fmla="*/ 1647 w 3610"/>
              <a:gd name="T5" fmla="*/ 486 h 3603"/>
              <a:gd name="T6" fmla="*/ 1807 w 3610"/>
              <a:gd name="T7" fmla="*/ 536 h 3603"/>
              <a:gd name="T8" fmla="*/ 2428 w 3610"/>
              <a:gd name="T9" fmla="*/ 526 h 3603"/>
              <a:gd name="T10" fmla="*/ 2558 w 3610"/>
              <a:gd name="T11" fmla="*/ 426 h 3603"/>
              <a:gd name="T12" fmla="*/ 2609 w 3610"/>
              <a:gd name="T13" fmla="*/ 270 h 3603"/>
              <a:gd name="T14" fmla="*/ 3410 w 3610"/>
              <a:gd name="T15" fmla="*/ 0 h 3603"/>
              <a:gd name="T16" fmla="*/ 3525 w 3610"/>
              <a:gd name="T17" fmla="*/ 40 h 3603"/>
              <a:gd name="T18" fmla="*/ 3600 w 3610"/>
              <a:gd name="T19" fmla="*/ 135 h 3603"/>
              <a:gd name="T20" fmla="*/ 3610 w 3610"/>
              <a:gd name="T21" fmla="*/ 996 h 3603"/>
              <a:gd name="T22" fmla="*/ 3254 w 3610"/>
              <a:gd name="T23" fmla="*/ 1011 h 3603"/>
              <a:gd name="T24" fmla="*/ 3119 w 3610"/>
              <a:gd name="T25" fmla="*/ 1106 h 3603"/>
              <a:gd name="T26" fmla="*/ 3069 w 3610"/>
              <a:gd name="T27" fmla="*/ 1266 h 3603"/>
              <a:gd name="T28" fmla="*/ 3084 w 3610"/>
              <a:gd name="T29" fmla="*/ 1887 h 3603"/>
              <a:gd name="T30" fmla="*/ 3179 w 3610"/>
              <a:gd name="T31" fmla="*/ 2017 h 3603"/>
              <a:gd name="T32" fmla="*/ 3340 w 3610"/>
              <a:gd name="T33" fmla="*/ 2072 h 3603"/>
              <a:gd name="T34" fmla="*/ 3610 w 3610"/>
              <a:gd name="T35" fmla="*/ 2867 h 3603"/>
              <a:gd name="T36" fmla="*/ 3570 w 3610"/>
              <a:gd name="T37" fmla="*/ 2987 h 3603"/>
              <a:gd name="T38" fmla="*/ 3470 w 3610"/>
              <a:gd name="T39" fmla="*/ 3057 h 3603"/>
              <a:gd name="T40" fmla="*/ 2609 w 3610"/>
              <a:gd name="T41" fmla="*/ 3067 h 3603"/>
              <a:gd name="T42" fmla="*/ 2599 w 3610"/>
              <a:gd name="T43" fmla="*/ 3418 h 3603"/>
              <a:gd name="T44" fmla="*/ 2498 w 3610"/>
              <a:gd name="T45" fmla="*/ 3553 h 3603"/>
              <a:gd name="T46" fmla="*/ 2343 w 3610"/>
              <a:gd name="T47" fmla="*/ 3603 h 3603"/>
              <a:gd name="T48" fmla="*/ 1722 w 3610"/>
              <a:gd name="T49" fmla="*/ 3588 h 3603"/>
              <a:gd name="T50" fmla="*/ 1587 w 3610"/>
              <a:gd name="T51" fmla="*/ 3493 h 3603"/>
              <a:gd name="T52" fmla="*/ 1537 w 3610"/>
              <a:gd name="T53" fmla="*/ 3333 h 3603"/>
              <a:gd name="T54" fmla="*/ 741 w 3610"/>
              <a:gd name="T55" fmla="*/ 3067 h 3603"/>
              <a:gd name="T56" fmla="*/ 621 w 3610"/>
              <a:gd name="T57" fmla="*/ 3027 h 3603"/>
              <a:gd name="T58" fmla="*/ 551 w 3610"/>
              <a:gd name="T59" fmla="*/ 2932 h 3603"/>
              <a:gd name="T60" fmla="*/ 541 w 3610"/>
              <a:gd name="T61" fmla="*/ 2072 h 3603"/>
              <a:gd name="T62" fmla="*/ 185 w 3610"/>
              <a:gd name="T63" fmla="*/ 2057 h 3603"/>
              <a:gd name="T64" fmla="*/ 55 w 3610"/>
              <a:gd name="T65" fmla="*/ 1962 h 3603"/>
              <a:gd name="T66" fmla="*/ 0 w 3610"/>
              <a:gd name="T67" fmla="*/ 1802 h 3603"/>
              <a:gd name="T68" fmla="*/ 15 w 3610"/>
              <a:gd name="T69" fmla="*/ 1181 h 3603"/>
              <a:gd name="T70" fmla="*/ 110 w 3610"/>
              <a:gd name="T71" fmla="*/ 1051 h 3603"/>
              <a:gd name="T72" fmla="*/ 270 w 3610"/>
              <a:gd name="T73" fmla="*/ 996 h 3603"/>
              <a:gd name="T74" fmla="*/ 541 w 3610"/>
              <a:gd name="T75" fmla="*/ 200 h 3603"/>
              <a:gd name="T76" fmla="*/ 581 w 3610"/>
              <a:gd name="T77" fmla="*/ 80 h 3603"/>
              <a:gd name="T78" fmla="*/ 676 w 3610"/>
              <a:gd name="T79" fmla="*/ 10 h 3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10" h="3603">
                <a:moveTo>
                  <a:pt x="741" y="0"/>
                </a:moveTo>
                <a:lnTo>
                  <a:pt x="1537" y="0"/>
                </a:lnTo>
                <a:lnTo>
                  <a:pt x="1537" y="270"/>
                </a:lnTo>
                <a:lnTo>
                  <a:pt x="1552" y="356"/>
                </a:lnTo>
                <a:lnTo>
                  <a:pt x="1587" y="426"/>
                </a:lnTo>
                <a:lnTo>
                  <a:pt x="1647" y="486"/>
                </a:lnTo>
                <a:lnTo>
                  <a:pt x="1722" y="526"/>
                </a:lnTo>
                <a:lnTo>
                  <a:pt x="1807" y="536"/>
                </a:lnTo>
                <a:lnTo>
                  <a:pt x="2343" y="536"/>
                </a:lnTo>
                <a:lnTo>
                  <a:pt x="2428" y="526"/>
                </a:lnTo>
                <a:lnTo>
                  <a:pt x="2498" y="486"/>
                </a:lnTo>
                <a:lnTo>
                  <a:pt x="2558" y="426"/>
                </a:lnTo>
                <a:lnTo>
                  <a:pt x="2599" y="356"/>
                </a:lnTo>
                <a:lnTo>
                  <a:pt x="2609" y="270"/>
                </a:lnTo>
                <a:lnTo>
                  <a:pt x="2609" y="0"/>
                </a:lnTo>
                <a:lnTo>
                  <a:pt x="3410" y="0"/>
                </a:lnTo>
                <a:lnTo>
                  <a:pt x="3470" y="10"/>
                </a:lnTo>
                <a:lnTo>
                  <a:pt x="3525" y="40"/>
                </a:lnTo>
                <a:lnTo>
                  <a:pt x="3570" y="80"/>
                </a:lnTo>
                <a:lnTo>
                  <a:pt x="3600" y="135"/>
                </a:lnTo>
                <a:lnTo>
                  <a:pt x="3610" y="200"/>
                </a:lnTo>
                <a:lnTo>
                  <a:pt x="3610" y="996"/>
                </a:lnTo>
                <a:lnTo>
                  <a:pt x="3340" y="996"/>
                </a:lnTo>
                <a:lnTo>
                  <a:pt x="3254" y="1011"/>
                </a:lnTo>
                <a:lnTo>
                  <a:pt x="3179" y="1051"/>
                </a:lnTo>
                <a:lnTo>
                  <a:pt x="3119" y="1106"/>
                </a:lnTo>
                <a:lnTo>
                  <a:pt x="3084" y="1181"/>
                </a:lnTo>
                <a:lnTo>
                  <a:pt x="3069" y="1266"/>
                </a:lnTo>
                <a:lnTo>
                  <a:pt x="3069" y="1802"/>
                </a:lnTo>
                <a:lnTo>
                  <a:pt x="3084" y="1887"/>
                </a:lnTo>
                <a:lnTo>
                  <a:pt x="3119" y="1962"/>
                </a:lnTo>
                <a:lnTo>
                  <a:pt x="3179" y="2017"/>
                </a:lnTo>
                <a:lnTo>
                  <a:pt x="3254" y="2057"/>
                </a:lnTo>
                <a:lnTo>
                  <a:pt x="3340" y="2072"/>
                </a:lnTo>
                <a:lnTo>
                  <a:pt x="3610" y="2072"/>
                </a:lnTo>
                <a:lnTo>
                  <a:pt x="3610" y="2867"/>
                </a:lnTo>
                <a:lnTo>
                  <a:pt x="3600" y="2932"/>
                </a:lnTo>
                <a:lnTo>
                  <a:pt x="3570" y="2987"/>
                </a:lnTo>
                <a:lnTo>
                  <a:pt x="3525" y="3027"/>
                </a:lnTo>
                <a:lnTo>
                  <a:pt x="3470" y="3057"/>
                </a:lnTo>
                <a:lnTo>
                  <a:pt x="3410" y="3067"/>
                </a:lnTo>
                <a:lnTo>
                  <a:pt x="2609" y="3067"/>
                </a:lnTo>
                <a:lnTo>
                  <a:pt x="2609" y="3333"/>
                </a:lnTo>
                <a:lnTo>
                  <a:pt x="2599" y="3418"/>
                </a:lnTo>
                <a:lnTo>
                  <a:pt x="2558" y="3493"/>
                </a:lnTo>
                <a:lnTo>
                  <a:pt x="2498" y="3553"/>
                </a:lnTo>
                <a:lnTo>
                  <a:pt x="2428" y="3588"/>
                </a:lnTo>
                <a:lnTo>
                  <a:pt x="2343" y="3603"/>
                </a:lnTo>
                <a:lnTo>
                  <a:pt x="1807" y="3603"/>
                </a:lnTo>
                <a:lnTo>
                  <a:pt x="1722" y="3588"/>
                </a:lnTo>
                <a:lnTo>
                  <a:pt x="1647" y="3553"/>
                </a:lnTo>
                <a:lnTo>
                  <a:pt x="1587" y="3493"/>
                </a:lnTo>
                <a:lnTo>
                  <a:pt x="1552" y="3418"/>
                </a:lnTo>
                <a:lnTo>
                  <a:pt x="1537" y="3333"/>
                </a:lnTo>
                <a:lnTo>
                  <a:pt x="1537" y="3067"/>
                </a:lnTo>
                <a:lnTo>
                  <a:pt x="741" y="3067"/>
                </a:lnTo>
                <a:lnTo>
                  <a:pt x="676" y="3057"/>
                </a:lnTo>
                <a:lnTo>
                  <a:pt x="621" y="3027"/>
                </a:lnTo>
                <a:lnTo>
                  <a:pt x="581" y="2987"/>
                </a:lnTo>
                <a:lnTo>
                  <a:pt x="551" y="2932"/>
                </a:lnTo>
                <a:lnTo>
                  <a:pt x="541" y="2867"/>
                </a:lnTo>
                <a:lnTo>
                  <a:pt x="541" y="2072"/>
                </a:lnTo>
                <a:lnTo>
                  <a:pt x="270" y="2072"/>
                </a:lnTo>
                <a:lnTo>
                  <a:pt x="185" y="2057"/>
                </a:lnTo>
                <a:lnTo>
                  <a:pt x="110" y="2017"/>
                </a:lnTo>
                <a:lnTo>
                  <a:pt x="55" y="1962"/>
                </a:lnTo>
                <a:lnTo>
                  <a:pt x="15" y="1887"/>
                </a:lnTo>
                <a:lnTo>
                  <a:pt x="0" y="1802"/>
                </a:lnTo>
                <a:lnTo>
                  <a:pt x="0" y="1266"/>
                </a:lnTo>
                <a:lnTo>
                  <a:pt x="15" y="1181"/>
                </a:lnTo>
                <a:lnTo>
                  <a:pt x="55" y="1106"/>
                </a:lnTo>
                <a:lnTo>
                  <a:pt x="110" y="1051"/>
                </a:lnTo>
                <a:lnTo>
                  <a:pt x="185" y="1011"/>
                </a:lnTo>
                <a:lnTo>
                  <a:pt x="270" y="996"/>
                </a:lnTo>
                <a:lnTo>
                  <a:pt x="541" y="996"/>
                </a:lnTo>
                <a:lnTo>
                  <a:pt x="541" y="200"/>
                </a:lnTo>
                <a:lnTo>
                  <a:pt x="551" y="135"/>
                </a:lnTo>
                <a:lnTo>
                  <a:pt x="581" y="80"/>
                </a:lnTo>
                <a:lnTo>
                  <a:pt x="621" y="40"/>
                </a:lnTo>
                <a:lnTo>
                  <a:pt x="676" y="10"/>
                </a:lnTo>
                <a:lnTo>
                  <a:pt x="741" y="0"/>
                </a:lnTo>
                <a:close/>
              </a:path>
            </a:pathLst>
          </a:custGeom>
          <a:solidFill>
            <a:srgbClr val="C8B7B7"/>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endParaRPr lang="en-IN" sz="1350">
              <a:solidFill>
                <a:prstClr val="black"/>
              </a:solidFill>
              <a:latin typeface="Roboto"/>
            </a:endParaRPr>
          </a:p>
        </p:txBody>
      </p:sp>
      <p:sp>
        <p:nvSpPr>
          <p:cNvPr id="12" name="TextBox 11">
            <a:extLst>
              <a:ext uri="{FF2B5EF4-FFF2-40B4-BE49-F238E27FC236}">
                <a16:creationId xmlns:a16="http://schemas.microsoft.com/office/drawing/2014/main" id="{68AB322A-B6FB-40E7-BD38-5C104877A351}"/>
              </a:ext>
            </a:extLst>
          </p:cNvPr>
          <p:cNvSpPr txBox="1"/>
          <p:nvPr/>
        </p:nvSpPr>
        <p:spPr>
          <a:xfrm>
            <a:off x="1292768" y="4562922"/>
            <a:ext cx="1725274" cy="1477328"/>
          </a:xfrm>
          <a:prstGeom prst="rect">
            <a:avLst/>
          </a:prstGeom>
          <a:noFill/>
        </p:spPr>
        <p:txBody>
          <a:bodyPr wrap="square" rtlCol="0">
            <a:spAutoFit/>
          </a:bodyPr>
          <a:lstStyle/>
          <a:p>
            <a:pPr marL="0" lvl="1" algn="ctr" defTabSz="685800">
              <a:spcBef>
                <a:spcPts val="375"/>
              </a:spcBef>
              <a:spcAft>
                <a:spcPts val="375"/>
              </a:spcAft>
              <a:buClr>
                <a:srgbClr val="EB191C"/>
              </a:buClr>
            </a:pPr>
            <a:r>
              <a:rPr lang="en-CA" b="1" dirty="0">
                <a:solidFill>
                  <a:prstClr val="black">
                    <a:lumMod val="75000"/>
                    <a:lumOff val="25000"/>
                  </a:prstClr>
                </a:solidFill>
                <a:latin typeface="Arial Narrow" panose="020B0606020202030204" pitchFamily="34" charset="0"/>
              </a:rPr>
              <a:t>Case finding and management of individuals at high risk for fracture</a:t>
            </a:r>
          </a:p>
        </p:txBody>
      </p:sp>
      <p:sp>
        <p:nvSpPr>
          <p:cNvPr id="13" name="TextBox 12">
            <a:extLst>
              <a:ext uri="{FF2B5EF4-FFF2-40B4-BE49-F238E27FC236}">
                <a16:creationId xmlns:a16="http://schemas.microsoft.com/office/drawing/2014/main" id="{7951F9AB-9A76-4734-B038-87FA45801FC0}"/>
              </a:ext>
            </a:extLst>
          </p:cNvPr>
          <p:cNvSpPr txBox="1"/>
          <p:nvPr/>
        </p:nvSpPr>
        <p:spPr>
          <a:xfrm>
            <a:off x="4644158" y="4571800"/>
            <a:ext cx="1656291" cy="923330"/>
          </a:xfrm>
          <a:prstGeom prst="rect">
            <a:avLst/>
          </a:prstGeom>
          <a:noFill/>
        </p:spPr>
        <p:txBody>
          <a:bodyPr wrap="square" rtlCol="0">
            <a:spAutoFit/>
          </a:bodyPr>
          <a:lstStyle/>
          <a:p>
            <a:pPr marL="0" lvl="1" algn="ctr" defTabSz="685800">
              <a:spcBef>
                <a:spcPts val="375"/>
              </a:spcBef>
              <a:spcAft>
                <a:spcPts val="375"/>
              </a:spcAft>
              <a:buClr>
                <a:srgbClr val="EB191C"/>
              </a:buClr>
            </a:pPr>
            <a:r>
              <a:rPr lang="en-CA" b="1" dirty="0">
                <a:solidFill>
                  <a:prstClr val="black">
                    <a:lumMod val="75000"/>
                    <a:lumOff val="25000"/>
                  </a:prstClr>
                </a:solidFill>
                <a:latin typeface="Arial Narrow" panose="020B0606020202030204" pitchFamily="34" charset="0"/>
              </a:rPr>
              <a:t>Reimbursement and health system policy</a:t>
            </a:r>
          </a:p>
        </p:txBody>
      </p:sp>
      <p:sp>
        <p:nvSpPr>
          <p:cNvPr id="14" name="TextBox 13">
            <a:extLst>
              <a:ext uri="{FF2B5EF4-FFF2-40B4-BE49-F238E27FC236}">
                <a16:creationId xmlns:a16="http://schemas.microsoft.com/office/drawing/2014/main" id="{38E768C7-BB67-432D-A717-3B9026F9B0B3}"/>
              </a:ext>
            </a:extLst>
          </p:cNvPr>
          <p:cNvSpPr txBox="1"/>
          <p:nvPr/>
        </p:nvSpPr>
        <p:spPr>
          <a:xfrm>
            <a:off x="6289940" y="4599559"/>
            <a:ext cx="1656290" cy="1200329"/>
          </a:xfrm>
          <a:prstGeom prst="rect">
            <a:avLst/>
          </a:prstGeom>
          <a:noFill/>
        </p:spPr>
        <p:txBody>
          <a:bodyPr wrap="square" rtlCol="0">
            <a:spAutoFit/>
          </a:bodyPr>
          <a:lstStyle/>
          <a:p>
            <a:pPr marL="0" lvl="1" algn="ctr" defTabSz="685800">
              <a:spcBef>
                <a:spcPts val="375"/>
              </a:spcBef>
              <a:spcAft>
                <a:spcPts val="375"/>
              </a:spcAft>
              <a:buClr>
                <a:srgbClr val="EB191C"/>
              </a:buClr>
            </a:pPr>
            <a:r>
              <a:rPr lang="en-CA" b="1" dirty="0">
                <a:solidFill>
                  <a:prstClr val="black">
                    <a:lumMod val="75000"/>
                    <a:lumOff val="25000"/>
                  </a:prstClr>
                </a:solidFill>
                <a:latin typeface="Arial Narrow" panose="020B0606020202030204" pitchFamily="34" charset="0"/>
              </a:rPr>
              <a:t>Epidemiology of fractures in the developing world</a:t>
            </a:r>
          </a:p>
        </p:txBody>
      </p:sp>
      <p:cxnSp>
        <p:nvCxnSpPr>
          <p:cNvPr id="15" name="Straight Connector 14">
            <a:extLst>
              <a:ext uri="{FF2B5EF4-FFF2-40B4-BE49-F238E27FC236}">
                <a16:creationId xmlns:a16="http://schemas.microsoft.com/office/drawing/2014/main" id="{F1986DF0-F878-4240-986D-C4295DB2A321}"/>
              </a:ext>
            </a:extLst>
          </p:cNvPr>
          <p:cNvCxnSpPr/>
          <p:nvPr/>
        </p:nvCxnSpPr>
        <p:spPr>
          <a:xfrm>
            <a:off x="2141485" y="3979128"/>
            <a:ext cx="0" cy="421455"/>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40800D-5F4B-4F7B-AE7E-561E3F977409}"/>
              </a:ext>
            </a:extLst>
          </p:cNvPr>
          <p:cNvCxnSpPr/>
          <p:nvPr/>
        </p:nvCxnSpPr>
        <p:spPr>
          <a:xfrm>
            <a:off x="3817885" y="3979128"/>
            <a:ext cx="0" cy="421455"/>
          </a:xfrm>
          <a:prstGeom prst="line">
            <a:avLst/>
          </a:prstGeom>
          <a:ln>
            <a:solidFill>
              <a:srgbClr val="947F95"/>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22EC74-DCAF-45CB-8952-430B35194225}"/>
              </a:ext>
            </a:extLst>
          </p:cNvPr>
          <p:cNvCxnSpPr/>
          <p:nvPr/>
        </p:nvCxnSpPr>
        <p:spPr>
          <a:xfrm>
            <a:off x="5465710" y="3988653"/>
            <a:ext cx="0" cy="421455"/>
          </a:xfrm>
          <a:prstGeom prst="line">
            <a:avLst/>
          </a:prstGeom>
          <a:ln>
            <a:solidFill>
              <a:srgbClr val="AC9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3D3B27-7128-489E-80F2-8B66AAC3AAEA}"/>
              </a:ext>
            </a:extLst>
          </p:cNvPr>
          <p:cNvCxnSpPr/>
          <p:nvPr/>
        </p:nvCxnSpPr>
        <p:spPr>
          <a:xfrm>
            <a:off x="7113535" y="3979128"/>
            <a:ext cx="0" cy="421455"/>
          </a:xfrm>
          <a:prstGeom prst="line">
            <a:avLst/>
          </a:prstGeom>
          <a:ln>
            <a:solidFill>
              <a:srgbClr val="C8B7B7"/>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9B86231-A766-4270-A3E1-3C348D8AD5E2}"/>
              </a:ext>
            </a:extLst>
          </p:cNvPr>
          <p:cNvPicPr>
            <a:picLocks noChangeAspect="1"/>
          </p:cNvPicPr>
          <p:nvPr/>
        </p:nvPicPr>
        <p:blipFill>
          <a:blip r:embed="rId2"/>
          <a:stretch>
            <a:fillRect/>
          </a:stretch>
        </p:blipFill>
        <p:spPr>
          <a:xfrm>
            <a:off x="5283349" y="2923846"/>
            <a:ext cx="514387" cy="390009"/>
          </a:xfrm>
          <a:prstGeom prst="rect">
            <a:avLst/>
          </a:prstGeom>
        </p:spPr>
      </p:pic>
      <p:pic>
        <p:nvPicPr>
          <p:cNvPr id="20" name="Picture 4" descr="Related image">
            <a:extLst>
              <a:ext uri="{FF2B5EF4-FFF2-40B4-BE49-F238E27FC236}">
                <a16:creationId xmlns:a16="http://schemas.microsoft.com/office/drawing/2014/main" id="{658BBDEB-2574-41DF-B3A2-ADBD21867CB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60000" y1="23556" x2="60000" y2="23556"/>
                        <a14:foregroundMark x1="60444" y1="14667" x2="60444" y2="14667"/>
                        <a14:foregroundMark x1="48000" y1="76000" x2="48000" y2="76000"/>
                        <a14:foregroundMark x1="49778" y1="39111" x2="49778" y2="39111"/>
                        <a14:foregroundMark x1="42667" y1="39111" x2="53333" y2="42222"/>
                        <a14:foregroundMark x1="53333" y1="42222" x2="53333" y2="47111"/>
                      </a14:backgroundRemoval>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524593" y="2729544"/>
            <a:ext cx="718190" cy="718190"/>
          </a:xfrm>
          <a:prstGeom prst="rect">
            <a:avLst/>
          </a:prstGeom>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9D4034C-2E24-4F78-B0CC-9691B77196F8}"/>
              </a:ext>
            </a:extLst>
          </p:cNvPr>
          <p:cNvPicPr>
            <a:picLocks noChangeAspect="1"/>
          </p:cNvPicPr>
          <p:nvPr/>
        </p:nvPicPr>
        <p:blipFill>
          <a:blip r:embed="rId5"/>
          <a:stretch>
            <a:fillRect/>
          </a:stretch>
        </p:blipFill>
        <p:spPr>
          <a:xfrm>
            <a:off x="6827297" y="2930410"/>
            <a:ext cx="684640" cy="383445"/>
          </a:xfrm>
          <a:prstGeom prst="rect">
            <a:avLst/>
          </a:prstGeom>
        </p:spPr>
      </p:pic>
      <p:pic>
        <p:nvPicPr>
          <p:cNvPr id="22" name="Picture 21">
            <a:extLst>
              <a:ext uri="{FF2B5EF4-FFF2-40B4-BE49-F238E27FC236}">
                <a16:creationId xmlns:a16="http://schemas.microsoft.com/office/drawing/2014/main" id="{6FC79102-CC0C-41BC-8F53-C8FED1A1AF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8750" y="2816482"/>
            <a:ext cx="841669" cy="631252"/>
          </a:xfrm>
          <a:prstGeom prst="rect">
            <a:avLst/>
          </a:prstGeom>
        </p:spPr>
      </p:pic>
      <p:sp>
        <p:nvSpPr>
          <p:cNvPr id="23" name="Rectangle 22">
            <a:extLst>
              <a:ext uri="{FF2B5EF4-FFF2-40B4-BE49-F238E27FC236}">
                <a16:creationId xmlns:a16="http://schemas.microsoft.com/office/drawing/2014/main" id="{FDE5FAF6-2B68-4515-9D3C-148576A8DB9B}"/>
              </a:ext>
            </a:extLst>
          </p:cNvPr>
          <p:cNvSpPr/>
          <p:nvPr/>
        </p:nvSpPr>
        <p:spPr>
          <a:xfrm>
            <a:off x="333375" y="1262935"/>
            <a:ext cx="8734425" cy="1015663"/>
          </a:xfrm>
          <a:prstGeom prst="rect">
            <a:avLst/>
          </a:prstGeom>
        </p:spPr>
        <p:txBody>
          <a:bodyPr wrap="square">
            <a:spAutoFit/>
          </a:bodyPr>
          <a:lstStyle/>
          <a:p>
            <a:pPr algn="ctr" defTabSz="685800"/>
            <a:r>
              <a:rPr lang="en-CA" sz="2000" dirty="0">
                <a:solidFill>
                  <a:prstClr val="black"/>
                </a:solidFill>
                <a:latin typeface="Arial Narrow" panose="020B0606020202030204" pitchFamily="34" charset="0"/>
              </a:rPr>
              <a:t>In review of the gap associated with </a:t>
            </a:r>
            <a:r>
              <a:rPr lang="en-CA" sz="2000" b="1" dirty="0">
                <a:solidFill>
                  <a:srgbClr val="725F73"/>
                </a:solidFill>
                <a:latin typeface="Arial Narrow" panose="020B0606020202030204" pitchFamily="34" charset="0"/>
              </a:rPr>
              <a:t>case finding and management of individuals</a:t>
            </a:r>
            <a:r>
              <a:rPr lang="en-CA" sz="2000" dirty="0">
                <a:solidFill>
                  <a:srgbClr val="725F73"/>
                </a:solidFill>
                <a:latin typeface="Arial Narrow" panose="020B0606020202030204" pitchFamily="34" charset="0"/>
              </a:rPr>
              <a:t> </a:t>
            </a:r>
            <a:r>
              <a:rPr lang="en-CA" sz="2000" b="1" dirty="0">
                <a:solidFill>
                  <a:srgbClr val="725F73"/>
                </a:solidFill>
                <a:latin typeface="Arial Narrow" panose="020B0606020202030204" pitchFamily="34" charset="0"/>
              </a:rPr>
              <a:t>at high risk for fracture</a:t>
            </a:r>
            <a:r>
              <a:rPr lang="en-CA" sz="2000" dirty="0">
                <a:solidFill>
                  <a:prstClr val="black"/>
                </a:solidFill>
                <a:latin typeface="Arial Narrow" panose="020B0606020202030204" pitchFamily="34" charset="0"/>
              </a:rPr>
              <a:t> and to ensure delivery of best clinical practice, there are </a:t>
            </a:r>
            <a:r>
              <a:rPr lang="en-CA" sz="2000" b="1" dirty="0">
                <a:solidFill>
                  <a:prstClr val="black"/>
                </a:solidFill>
                <a:latin typeface="Arial Narrow" panose="020B0606020202030204" pitchFamily="34" charset="0"/>
              </a:rPr>
              <a:t>4</a:t>
            </a:r>
            <a:r>
              <a:rPr lang="en-CA" sz="2000" dirty="0">
                <a:solidFill>
                  <a:prstClr val="black"/>
                </a:solidFill>
                <a:latin typeface="Arial Narrow" panose="020B0606020202030204" pitchFamily="34" charset="0"/>
              </a:rPr>
              <a:t> </a:t>
            </a:r>
            <a:r>
              <a:rPr lang="en-CA" sz="2000" b="1" dirty="0">
                <a:solidFill>
                  <a:prstClr val="black"/>
                </a:solidFill>
                <a:latin typeface="Arial Narrow" panose="020B0606020202030204" pitchFamily="34" charset="0"/>
              </a:rPr>
              <a:t>opportunities of systematic case findings for clinicians to focus on: </a:t>
            </a:r>
          </a:p>
        </p:txBody>
      </p:sp>
      <p:sp>
        <p:nvSpPr>
          <p:cNvPr id="24" name="TextBox 23">
            <a:extLst>
              <a:ext uri="{FF2B5EF4-FFF2-40B4-BE49-F238E27FC236}">
                <a16:creationId xmlns:a16="http://schemas.microsoft.com/office/drawing/2014/main" id="{24092DE3-02CF-4E7D-88C3-7E2391D7AD95}"/>
              </a:ext>
            </a:extLst>
          </p:cNvPr>
          <p:cNvSpPr txBox="1"/>
          <p:nvPr/>
        </p:nvSpPr>
        <p:spPr>
          <a:xfrm>
            <a:off x="3092246" y="4565352"/>
            <a:ext cx="1470328" cy="1477328"/>
          </a:xfrm>
          <a:prstGeom prst="rect">
            <a:avLst/>
          </a:prstGeom>
          <a:noFill/>
        </p:spPr>
        <p:txBody>
          <a:bodyPr wrap="square" rtlCol="0">
            <a:spAutoFit/>
          </a:bodyPr>
          <a:lstStyle/>
          <a:p>
            <a:pPr marL="0" lvl="1" algn="ctr" defTabSz="685800">
              <a:spcBef>
                <a:spcPts val="375"/>
              </a:spcBef>
              <a:spcAft>
                <a:spcPts val="375"/>
              </a:spcAft>
              <a:buClr>
                <a:srgbClr val="EB191C"/>
              </a:buClr>
            </a:pPr>
            <a:r>
              <a:rPr lang="en-CA" b="1" dirty="0">
                <a:solidFill>
                  <a:prstClr val="black">
                    <a:lumMod val="75000"/>
                    <a:lumOff val="25000"/>
                  </a:prstClr>
                </a:solidFill>
                <a:latin typeface="Arial Narrow" panose="020B0606020202030204" pitchFamily="34" charset="0"/>
              </a:rPr>
              <a:t>Public awareness of osteoporosis and fragility fractures</a:t>
            </a:r>
          </a:p>
        </p:txBody>
      </p:sp>
    </p:spTree>
    <p:extLst>
      <p:ext uri="{BB962C8B-B14F-4D97-AF65-F5344CB8AC3E}">
        <p14:creationId xmlns:p14="http://schemas.microsoft.com/office/powerpoint/2010/main" val="290419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2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676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200" dirty="0">
                <a:solidFill>
                  <a:srgbClr val="725F73"/>
                </a:solidFill>
                <a:latin typeface="Arial Narrow" panose="020B0606020202030204" pitchFamily="34" charset="0"/>
              </a:rPr>
              <a:t>Cohort Analyses: Effectiveness of Oral BPs in Reducing Fracture Risk Among Glucocorticoid Users</a:t>
            </a:r>
            <a:endParaRPr lang="en-US" sz="3200" dirty="0">
              <a:solidFill>
                <a:srgbClr val="725F73"/>
              </a:solidFill>
              <a:latin typeface="Arial Narrow" panose="020B0606020202030204" pitchFamily="34" charset="0"/>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ext uri="{D42A27DB-BD31-4B8C-83A1-F6EECF244321}">
                <p14:modId xmlns:p14="http://schemas.microsoft.com/office/powerpoint/2010/main" val="317482485"/>
              </p:ext>
            </p:extLst>
          </p:nvPr>
        </p:nvGraphicFramePr>
        <p:xfrm>
          <a:off x="137158" y="2720889"/>
          <a:ext cx="8869680" cy="3017520"/>
        </p:xfrm>
        <a:graphic>
          <a:graphicData uri="http://schemas.openxmlformats.org/drawingml/2006/table">
            <a:tbl>
              <a:tblPr/>
              <a:tblGrid>
                <a:gridCol w="2286000">
                  <a:extLst>
                    <a:ext uri="{9D8B030D-6E8A-4147-A177-3AD203B41FA5}">
                      <a16:colId xmlns:a16="http://schemas.microsoft.com/office/drawing/2014/main" val="2874337281"/>
                    </a:ext>
                  </a:extLst>
                </a:gridCol>
                <a:gridCol w="2194560">
                  <a:extLst>
                    <a:ext uri="{9D8B030D-6E8A-4147-A177-3AD203B41FA5}">
                      <a16:colId xmlns:a16="http://schemas.microsoft.com/office/drawing/2014/main" val="1623803189"/>
                    </a:ext>
                  </a:extLst>
                </a:gridCol>
                <a:gridCol w="2194560">
                  <a:extLst>
                    <a:ext uri="{9D8B030D-6E8A-4147-A177-3AD203B41FA5}">
                      <a16:colId xmlns:a16="http://schemas.microsoft.com/office/drawing/2014/main" val="2388773215"/>
                    </a:ext>
                  </a:extLst>
                </a:gridCol>
                <a:gridCol w="2194560">
                  <a:extLst>
                    <a:ext uri="{9D8B030D-6E8A-4147-A177-3AD203B41FA5}">
                      <a16:colId xmlns:a16="http://schemas.microsoft.com/office/drawing/2014/main" val="3396208248"/>
                    </a:ext>
                  </a:extLst>
                </a:gridCol>
              </a:tblGrid>
              <a:tr h="365760">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800" b="1" dirty="0">
                          <a:latin typeface="Arial Narrow" panose="020B0606020202030204" pitchFamily="34" charset="0"/>
                        </a:rPr>
                        <a:t>Hip </a:t>
                      </a:r>
                    </a:p>
                    <a:p>
                      <a:pPr algn="ctr"/>
                      <a:r>
                        <a:rPr lang="en-CA" sz="1800" b="1" dirty="0">
                          <a:latin typeface="Arial Narrow" panose="020B0606020202030204" pitchFamily="34" charset="0"/>
                        </a:rPr>
                        <a:t>fracture risk</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8EBF"/>
                    </a:solidFill>
                  </a:tcPr>
                </a:tc>
                <a:tc>
                  <a:txBody>
                    <a:bodyPr/>
                    <a:lstStyle/>
                    <a:p>
                      <a:pPr algn="ctr"/>
                      <a:r>
                        <a:rPr lang="en-CA" sz="1800" b="1" dirty="0">
                          <a:latin typeface="Arial Narrow" panose="020B0606020202030204" pitchFamily="34" charset="0"/>
                        </a:rPr>
                        <a:t>Vertebral fracture risk</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8EBF"/>
                    </a:solidFill>
                  </a:tcPr>
                </a:tc>
                <a:tc>
                  <a:txBody>
                    <a:bodyPr/>
                    <a:lstStyle/>
                    <a:p>
                      <a:pPr algn="ctr"/>
                      <a:r>
                        <a:rPr lang="en-CA" sz="1800" b="1" dirty="0">
                          <a:latin typeface="Arial Narrow" panose="020B0606020202030204" pitchFamily="34" charset="0"/>
                        </a:rPr>
                        <a:t>Forearm/</a:t>
                      </a:r>
                    </a:p>
                    <a:p>
                      <a:pPr algn="ctr"/>
                      <a:r>
                        <a:rPr lang="en-CA" sz="1800" b="1" dirty="0" err="1">
                          <a:latin typeface="Arial Narrow" panose="020B0606020202030204" pitchFamily="34" charset="0"/>
                        </a:rPr>
                        <a:t>humerus</a:t>
                      </a:r>
                      <a:r>
                        <a:rPr lang="en-CA" sz="1800" b="1" dirty="0">
                          <a:latin typeface="Arial Narrow" panose="020B0606020202030204" pitchFamily="34" charset="0"/>
                        </a:rPr>
                        <a:t> fracture risk</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8EBF"/>
                    </a:solidFill>
                  </a:tcPr>
                </a:tc>
                <a:extLst>
                  <a:ext uri="{0D108BD9-81ED-4DB2-BD59-A6C34878D82A}">
                    <a16:rowId xmlns:a16="http://schemas.microsoft.com/office/drawing/2014/main" val="986509406"/>
                  </a:ext>
                </a:extLst>
              </a:tr>
              <a:tr h="640080">
                <a:tc>
                  <a:txBody>
                    <a:bodyPr/>
                    <a:lstStyle/>
                    <a:p>
                      <a:r>
                        <a:rPr lang="en-CA" sz="1800" b="1" dirty="0">
                          <a:latin typeface="Arial Narrow" panose="020B0606020202030204" pitchFamily="34" charset="0"/>
                        </a:rPr>
                        <a:t>Alendronate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algn="ctr"/>
                      <a:r>
                        <a:rPr lang="en-CA" sz="1800" b="0" i="0" kern="1200" dirty="0">
                          <a:solidFill>
                            <a:schemeClr val="dk1"/>
                          </a:solidFill>
                          <a:effectLst/>
                          <a:latin typeface="Arial Narrow" panose="020B0606020202030204" pitchFamily="34" charset="0"/>
                          <a:ea typeface="+mn-ea"/>
                          <a:cs typeface="+mn-cs"/>
                        </a:rPr>
                        <a:t>HR = 0.46 </a:t>
                      </a:r>
                    </a:p>
                    <a:p>
                      <a:pPr algn="ctr"/>
                      <a:r>
                        <a:rPr lang="en-CA" sz="1200" b="0" i="0" kern="1200" dirty="0">
                          <a:solidFill>
                            <a:schemeClr val="dk1"/>
                          </a:solidFill>
                          <a:effectLst/>
                          <a:latin typeface="Arial Narrow" panose="020B0606020202030204" pitchFamily="34" charset="0"/>
                          <a:ea typeface="+mn-ea"/>
                          <a:cs typeface="+mn-cs"/>
                        </a:rPr>
                        <a:t>95% CI 0.25-0.80</a:t>
                      </a:r>
                      <a:endParaRPr lang="en-CA" dirty="0">
                        <a:latin typeface="Arial Narrow" panose="020B060602020203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algn="ctr"/>
                      <a:r>
                        <a:rPr lang="en-CA" sz="1800" b="0" i="0" kern="1200" dirty="0">
                          <a:solidFill>
                            <a:schemeClr val="dk1"/>
                          </a:solidFill>
                          <a:effectLst/>
                          <a:latin typeface="Arial Narrow" panose="020B0606020202030204" pitchFamily="34" charset="0"/>
                          <a:ea typeface="+mn-ea"/>
                          <a:cs typeface="+mn-cs"/>
                        </a:rPr>
                        <a:t>HR =  0.52</a:t>
                      </a:r>
                    </a:p>
                    <a:p>
                      <a:pPr algn="ctr"/>
                      <a:r>
                        <a:rPr lang="en-CA" sz="1200" b="0" i="0" kern="1200" dirty="0">
                          <a:solidFill>
                            <a:schemeClr val="dk1"/>
                          </a:solidFill>
                          <a:effectLst/>
                          <a:latin typeface="Arial Narrow" panose="020B0606020202030204" pitchFamily="34" charset="0"/>
                          <a:ea typeface="+mn-ea"/>
                          <a:cs typeface="+mn-cs"/>
                        </a:rPr>
                        <a:t>95% CI 0.39-0.68</a:t>
                      </a:r>
                      <a:endParaRPr lang="en-CA" dirty="0">
                        <a:latin typeface="Arial Narrow" panose="020B060602020203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algn="ctr"/>
                      <a:r>
                        <a:rPr lang="en-CA" sz="1600" dirty="0">
                          <a:latin typeface="Arial Narrow" panose="020B0606020202030204" pitchFamily="34" charset="0"/>
                        </a:rPr>
                        <a:t>No risk reduction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extLst>
                  <a:ext uri="{0D108BD9-81ED-4DB2-BD59-A6C34878D82A}">
                    <a16:rowId xmlns:a16="http://schemas.microsoft.com/office/drawing/2014/main" val="81756907"/>
                  </a:ext>
                </a:extLst>
              </a:tr>
              <a:tr h="640080">
                <a:tc>
                  <a:txBody>
                    <a:bodyPr/>
                    <a:lstStyle/>
                    <a:p>
                      <a:r>
                        <a:rPr lang="en-CA" sz="1800" b="1" dirty="0">
                          <a:latin typeface="Arial Narrow" panose="020B0606020202030204" pitchFamily="34" charset="0"/>
                        </a:rPr>
                        <a:t>Etidronate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algn="ctr"/>
                      <a:endParaRPr lang="en-CA" dirty="0">
                        <a:latin typeface="Arial Narrow" panose="020B060602020203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algn="ctr"/>
                      <a:r>
                        <a:rPr lang="en-CA" sz="1800" b="0" i="0" kern="1200" dirty="0">
                          <a:solidFill>
                            <a:schemeClr val="dk1"/>
                          </a:solidFill>
                          <a:effectLst/>
                          <a:latin typeface="Arial Narrow" panose="020B0606020202030204" pitchFamily="34" charset="0"/>
                          <a:ea typeface="+mn-ea"/>
                          <a:cs typeface="+mn-cs"/>
                        </a:rPr>
                        <a:t>HR = 0.59</a:t>
                      </a:r>
                    </a:p>
                    <a:p>
                      <a:pPr algn="ctr"/>
                      <a:r>
                        <a:rPr lang="en-CA" sz="1200" b="0" i="0" kern="1200" dirty="0">
                          <a:solidFill>
                            <a:schemeClr val="dk1"/>
                          </a:solidFill>
                          <a:effectLst/>
                          <a:latin typeface="Arial Narrow" panose="020B0606020202030204" pitchFamily="34" charset="0"/>
                          <a:ea typeface="+mn-ea"/>
                          <a:cs typeface="+mn-cs"/>
                        </a:rPr>
                        <a:t>95% CI 0.48-0.73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600" dirty="0">
                          <a:latin typeface="Arial Narrow" panose="020B0606020202030204" pitchFamily="34" charset="0"/>
                        </a:rPr>
                        <a:t>No risk reduction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extLst>
                  <a:ext uri="{0D108BD9-81ED-4DB2-BD59-A6C34878D82A}">
                    <a16:rowId xmlns:a16="http://schemas.microsoft.com/office/drawing/2014/main" val="3408704026"/>
                  </a:ext>
                </a:extLst>
              </a:tr>
              <a:tr h="640080">
                <a:tc>
                  <a:txBody>
                    <a:bodyPr/>
                    <a:lstStyle/>
                    <a:p>
                      <a:r>
                        <a:rPr lang="en-CA" sz="1800" b="1" dirty="0" err="1">
                          <a:latin typeface="Arial Narrow" panose="020B0606020202030204" pitchFamily="34" charset="0"/>
                        </a:rPr>
                        <a:t>Risedronate</a:t>
                      </a:r>
                      <a:endParaRPr lang="en-CA" sz="1800" b="1" dirty="0">
                        <a:latin typeface="Arial Narrow" panose="020B060602020203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800" b="0" i="0" kern="1200" dirty="0">
                          <a:solidFill>
                            <a:schemeClr val="dk1"/>
                          </a:solidFill>
                          <a:effectLst/>
                          <a:latin typeface="Arial Narrow" panose="020B0606020202030204" pitchFamily="34" charset="0"/>
                          <a:ea typeface="+mn-ea"/>
                          <a:cs typeface="+mn-cs"/>
                        </a:rPr>
                        <a:t>HR = 0.58</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200" b="0" i="0" kern="1200" dirty="0">
                          <a:solidFill>
                            <a:schemeClr val="dk1"/>
                          </a:solidFill>
                          <a:effectLst/>
                          <a:latin typeface="Arial Narrow" panose="020B0606020202030204" pitchFamily="34" charset="0"/>
                          <a:ea typeface="+mn-ea"/>
                          <a:cs typeface="+mn-cs"/>
                        </a:rPr>
                        <a:t>95% CI 0.36-0.90</a:t>
                      </a:r>
                      <a:endParaRPr lang="en-CA" sz="1200" dirty="0">
                        <a:latin typeface="Arial Narrow" panose="020B060602020203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algn="ctr"/>
                      <a:r>
                        <a:rPr lang="en-CA" sz="1800" b="0" i="0" kern="1200" dirty="0">
                          <a:solidFill>
                            <a:schemeClr val="dk1"/>
                          </a:solidFill>
                          <a:effectLst/>
                          <a:latin typeface="Arial Narrow" panose="020B0606020202030204" pitchFamily="34" charset="0"/>
                          <a:ea typeface="+mn-ea"/>
                          <a:cs typeface="+mn-cs"/>
                        </a:rPr>
                        <a:t>HR = 0.47</a:t>
                      </a:r>
                    </a:p>
                    <a:p>
                      <a:pPr marL="0" algn="ctr" defTabSz="457200" rtl="0" eaLnBrk="1" latinLnBrk="0" hangingPunct="1"/>
                      <a:r>
                        <a:rPr lang="en-CA" sz="1200" b="0" i="0" kern="1200" dirty="0">
                          <a:solidFill>
                            <a:schemeClr val="dk1"/>
                          </a:solidFill>
                          <a:effectLst/>
                          <a:latin typeface="Arial Narrow" panose="020B0606020202030204" pitchFamily="34" charset="0"/>
                          <a:ea typeface="+mn-ea"/>
                          <a:cs typeface="+mn-cs"/>
                        </a:rPr>
                        <a:t>95% CI 0.36-0.60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600" dirty="0">
                          <a:latin typeface="Arial Narrow" panose="020B0606020202030204" pitchFamily="34" charset="0"/>
                        </a:rPr>
                        <a:t>No risk reduction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extLst>
                  <a:ext uri="{0D108BD9-81ED-4DB2-BD59-A6C34878D82A}">
                    <a16:rowId xmlns:a16="http://schemas.microsoft.com/office/drawing/2014/main" val="2693178565"/>
                  </a:ext>
                </a:extLst>
              </a:tr>
              <a:tr h="457200">
                <a:tc gridSpan="4">
                  <a:txBody>
                    <a:bodyPr/>
                    <a:lstStyle/>
                    <a:p>
                      <a:pPr algn="ctr"/>
                      <a:r>
                        <a:rPr lang="en-CA" sz="2000" b="1" i="0" kern="1200" dirty="0">
                          <a:solidFill>
                            <a:schemeClr val="dk1"/>
                          </a:solidFill>
                          <a:effectLst/>
                          <a:latin typeface="Arial Narrow" panose="020B0606020202030204" pitchFamily="34" charset="0"/>
                          <a:ea typeface="+mn-ea"/>
                          <a:cs typeface="+mn-cs"/>
                        </a:rPr>
                        <a:t>Results were similar between men and women</a:t>
                      </a:r>
                      <a:endParaRPr lang="en-CA" sz="2000" b="1" dirty="0">
                        <a:latin typeface="Arial Narrow" panose="020B0606020202030204" pitchFamily="34" charset="0"/>
                      </a:endParaRPr>
                    </a:p>
                  </a:txBody>
                  <a:tcPr marL="85395" marR="85395" anchor="ctr"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20000"/>
                      </a:srgbClr>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extLst>
                  <a:ext uri="{0D108BD9-81ED-4DB2-BD59-A6C34878D82A}">
                    <a16:rowId xmlns:a16="http://schemas.microsoft.com/office/drawing/2014/main" val="453772566"/>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297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CI: confidence interval; GC: glucocorticoid; HR: hazard ratio</a:t>
            </a:r>
          </a:p>
          <a:p>
            <a:r>
              <a:rPr lang="en-CA" sz="1000" dirty="0" err="1">
                <a:solidFill>
                  <a:srgbClr val="000000"/>
                </a:solidFill>
                <a:latin typeface="Arial Narrow" panose="020B0606020202030204" pitchFamily="34" charset="0"/>
              </a:rPr>
              <a:t>Amiche</a:t>
            </a:r>
            <a:r>
              <a:rPr lang="en-CA" sz="1000" dirty="0">
                <a:solidFill>
                  <a:srgbClr val="000000"/>
                </a:solidFill>
                <a:latin typeface="Arial Narrow" panose="020B0606020202030204" pitchFamily="34" charset="0"/>
              </a:rPr>
              <a:t>, M.A., et al. </a:t>
            </a:r>
            <a:r>
              <a:rPr lang="en-CA" sz="1000" i="1" dirty="0">
                <a:solidFill>
                  <a:srgbClr val="000000"/>
                </a:solidFill>
                <a:latin typeface="Arial Narrow" panose="020B0606020202030204" pitchFamily="34" charset="0"/>
              </a:rPr>
              <a:t>J Bone Miner Res</a:t>
            </a:r>
            <a:r>
              <a:rPr lang="en-CA" sz="1000" dirty="0">
                <a:solidFill>
                  <a:srgbClr val="000000"/>
                </a:solidFill>
                <a:latin typeface="Arial Narrow" panose="020B0606020202030204" pitchFamily="34" charset="0"/>
              </a:rPr>
              <a:t>. 2018 Mar;33(3):419-429.</a:t>
            </a:r>
          </a:p>
        </p:txBody>
      </p:sp>
      <p:sp>
        <p:nvSpPr>
          <p:cNvPr id="8" name="Rectangle 7">
            <a:extLst>
              <a:ext uri="{FF2B5EF4-FFF2-40B4-BE49-F238E27FC236}">
                <a16:creationId xmlns:a16="http://schemas.microsoft.com/office/drawing/2014/main" id="{0242AC49-7083-4728-8B98-640EAA74C8FB}"/>
              </a:ext>
            </a:extLst>
          </p:cNvPr>
          <p:cNvSpPr/>
          <p:nvPr/>
        </p:nvSpPr>
        <p:spPr>
          <a:xfrm>
            <a:off x="403696" y="1758431"/>
            <a:ext cx="8336604" cy="830997"/>
          </a:xfrm>
          <a:prstGeom prst="rect">
            <a:avLst/>
          </a:prstGeom>
        </p:spPr>
        <p:txBody>
          <a:bodyPr wrap="square">
            <a:spAutoFit/>
          </a:bodyPr>
          <a:lstStyle/>
          <a:p>
            <a:pPr algn="ctr"/>
            <a:r>
              <a:rPr lang="en-CA" sz="2400" b="1" dirty="0">
                <a:solidFill>
                  <a:schemeClr val="tx1">
                    <a:lumMod val="65000"/>
                    <a:lumOff val="35000"/>
                  </a:schemeClr>
                </a:solidFill>
                <a:latin typeface="Arial Narrow" panose="020B0606020202030204" pitchFamily="34" charset="0"/>
              </a:rPr>
              <a:t>Matched cohort analyses comparing benefit of oral BPs in reducing fracture risk in GIOP in cohort of new oral GC users</a:t>
            </a:r>
          </a:p>
        </p:txBody>
      </p:sp>
    </p:spTree>
    <p:extLst>
      <p:ext uri="{BB962C8B-B14F-4D97-AF65-F5344CB8AC3E}">
        <p14:creationId xmlns:p14="http://schemas.microsoft.com/office/powerpoint/2010/main" val="2190476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1195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4000" dirty="0">
                <a:solidFill>
                  <a:srgbClr val="725F73"/>
                </a:solidFill>
                <a:latin typeface="Arial Narrow" panose="020B0606020202030204" pitchFamily="34" charset="0"/>
              </a:rPr>
              <a:t>Bisphosphonates for GIOP</a:t>
            </a:r>
            <a:endParaRPr lang="en-US" sz="4000" dirty="0">
              <a:solidFill>
                <a:srgbClr val="725F73"/>
              </a:solidFill>
              <a:latin typeface="Arial Narrow" panose="020B0606020202030204" pitchFamily="34" charset="0"/>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ext uri="{D42A27DB-BD31-4B8C-83A1-F6EECF244321}">
                <p14:modId xmlns:p14="http://schemas.microsoft.com/office/powerpoint/2010/main" val="3748588547"/>
              </p:ext>
            </p:extLst>
          </p:nvPr>
        </p:nvGraphicFramePr>
        <p:xfrm>
          <a:off x="137160" y="1476289"/>
          <a:ext cx="8869679" cy="4419600"/>
        </p:xfrm>
        <a:graphic>
          <a:graphicData uri="http://schemas.openxmlformats.org/drawingml/2006/table">
            <a:tbl>
              <a:tblPr/>
              <a:tblGrid>
                <a:gridCol w="1832579">
                  <a:extLst>
                    <a:ext uri="{9D8B030D-6E8A-4147-A177-3AD203B41FA5}">
                      <a16:colId xmlns:a16="http://schemas.microsoft.com/office/drawing/2014/main" val="2874337281"/>
                    </a:ext>
                  </a:extLst>
                </a:gridCol>
                <a:gridCol w="1759275">
                  <a:extLst>
                    <a:ext uri="{9D8B030D-6E8A-4147-A177-3AD203B41FA5}">
                      <a16:colId xmlns:a16="http://schemas.microsoft.com/office/drawing/2014/main" val="1623803189"/>
                    </a:ext>
                  </a:extLst>
                </a:gridCol>
                <a:gridCol w="1759275">
                  <a:extLst>
                    <a:ext uri="{9D8B030D-6E8A-4147-A177-3AD203B41FA5}">
                      <a16:colId xmlns:a16="http://schemas.microsoft.com/office/drawing/2014/main" val="2388773215"/>
                    </a:ext>
                  </a:extLst>
                </a:gridCol>
                <a:gridCol w="1759275">
                  <a:extLst>
                    <a:ext uri="{9D8B030D-6E8A-4147-A177-3AD203B41FA5}">
                      <a16:colId xmlns:a16="http://schemas.microsoft.com/office/drawing/2014/main" val="3396208248"/>
                    </a:ext>
                  </a:extLst>
                </a:gridCol>
                <a:gridCol w="1759275">
                  <a:extLst>
                    <a:ext uri="{9D8B030D-6E8A-4147-A177-3AD203B41FA5}">
                      <a16:colId xmlns:a16="http://schemas.microsoft.com/office/drawing/2014/main" val="2299508023"/>
                    </a:ext>
                  </a:extLst>
                </a:gridCol>
              </a:tblGrid>
              <a:tr h="365760">
                <a:tc>
                  <a:txBody>
                    <a:bodyPr/>
                    <a:lstStyle/>
                    <a:p>
                      <a:pPr marL="0" algn="l" defTabSz="685800" rtl="0" eaLnBrk="1" latinLnBrk="0" hangingPunct="1"/>
                      <a:r>
                        <a:rPr lang="en-CA" sz="1800" b="1" kern="1200" dirty="0">
                          <a:solidFill>
                            <a:schemeClr val="tx1"/>
                          </a:solidFill>
                          <a:latin typeface="Arial Narrow" panose="020B0606020202030204" pitchFamily="34" charset="0"/>
                          <a:ea typeface="+mn-ea"/>
                          <a:cs typeface="+mn-cs"/>
                        </a:rPr>
                        <a:t>Outcomes</a:t>
                      </a:r>
                      <a:endParaRPr lang="en-US" sz="1800" b="1" kern="1200" dirty="0">
                        <a:solidFill>
                          <a:schemeClr val="tx1"/>
                        </a:solidFill>
                        <a:latin typeface="Arial Narrow" panose="020B0606020202030204" pitchFamily="34" charset="0"/>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solidFill>
                  </a:tcPr>
                </a:tc>
                <a:tc>
                  <a:txBody>
                    <a:bodyPr/>
                    <a:lstStyle/>
                    <a:p>
                      <a:pPr algn="ctr"/>
                      <a:r>
                        <a:rPr lang="en-CA" sz="1600" b="1" dirty="0">
                          <a:solidFill>
                            <a:schemeClr val="tx1"/>
                          </a:solidFill>
                          <a:latin typeface="Arial Narrow" panose="020B0606020202030204" pitchFamily="34" charset="0"/>
                        </a:rPr>
                        <a:t>Relative effect</a:t>
                      </a:r>
                    </a:p>
                    <a:p>
                      <a:pPr algn="ctr"/>
                      <a:r>
                        <a:rPr lang="en-CA" sz="1600" b="1" dirty="0">
                          <a:solidFill>
                            <a:schemeClr val="tx1"/>
                          </a:solidFill>
                          <a:latin typeface="Arial Narrow" panose="020B0606020202030204" pitchFamily="34" charset="0"/>
                        </a:rPr>
                        <a:t>RR</a:t>
                      </a:r>
                      <a:r>
                        <a:rPr lang="en-CA" sz="1600" b="1" baseline="0" dirty="0">
                          <a:solidFill>
                            <a:schemeClr val="tx1"/>
                          </a:solidFill>
                          <a:latin typeface="Arial Narrow" panose="020B0606020202030204" pitchFamily="34" charset="0"/>
                        </a:rPr>
                        <a:t> (95% CI)</a:t>
                      </a:r>
                      <a:endParaRPr lang="en-CA" sz="1600" b="1" dirty="0">
                        <a:solidFill>
                          <a:schemeClr val="tx1"/>
                        </a:solidFill>
                        <a:latin typeface="Arial Narrow" panose="020B0606020202030204" pitchFamily="34" charset="0"/>
                        <a:cs typeface="Arial" panose="020B0604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8EBF"/>
                    </a:solidFill>
                  </a:tcPr>
                </a:tc>
                <a:tc>
                  <a:txBody>
                    <a:bodyPr/>
                    <a:lstStyle/>
                    <a:p>
                      <a:pPr algn="ctr"/>
                      <a:r>
                        <a:rPr lang="en-CA" sz="1600" b="1" dirty="0">
                          <a:solidFill>
                            <a:schemeClr val="tx1"/>
                          </a:solidFill>
                          <a:latin typeface="Arial Narrow" panose="020B0606020202030204" pitchFamily="34" charset="0"/>
                        </a:rPr>
                        <a:t> </a:t>
                      </a:r>
                      <a:r>
                        <a:rPr lang="en-CA" sz="1600" b="1" dirty="0">
                          <a:solidFill>
                            <a:schemeClr val="tx1"/>
                          </a:solidFill>
                          <a:latin typeface="Arial Narrow" panose="020B0606020202030204" pitchFamily="34" charset="0"/>
                          <a:sym typeface="Symbol"/>
                        </a:rPr>
                        <a:t></a:t>
                      </a:r>
                      <a:r>
                        <a:rPr lang="en-CA" sz="1600" b="1" dirty="0">
                          <a:solidFill>
                            <a:schemeClr val="tx1"/>
                          </a:solidFill>
                          <a:latin typeface="Arial Narrow" panose="020B0606020202030204" pitchFamily="34" charset="0"/>
                        </a:rPr>
                        <a:t>Participants</a:t>
                      </a:r>
                    </a:p>
                    <a:p>
                      <a:pPr algn="ctr"/>
                      <a:r>
                        <a:rPr lang="en-CA" sz="1600" b="1" dirty="0">
                          <a:solidFill>
                            <a:schemeClr val="tx1"/>
                          </a:solidFill>
                          <a:latin typeface="Arial Narrow" panose="020B0606020202030204" pitchFamily="34" charset="0"/>
                        </a:rPr>
                        <a:t>(studies)</a:t>
                      </a:r>
                      <a:endParaRPr lang="en-CA" sz="1600" b="1" dirty="0">
                        <a:solidFill>
                          <a:schemeClr val="tx1"/>
                        </a:solidFill>
                        <a:latin typeface="Arial Narrow" panose="020B0606020202030204" pitchFamily="34" charset="0"/>
                        <a:cs typeface="Arial" panose="020B0604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8EBF"/>
                    </a:solidFill>
                  </a:tcPr>
                </a:tc>
                <a:tc>
                  <a:txBody>
                    <a:bodyPr/>
                    <a:lstStyle/>
                    <a:p>
                      <a:pPr algn="ctr"/>
                      <a:r>
                        <a:rPr lang="en-CA" sz="1600" b="1" dirty="0">
                          <a:solidFill>
                            <a:schemeClr val="tx1"/>
                          </a:solidFill>
                          <a:latin typeface="Arial Narrow" panose="020B0606020202030204" pitchFamily="34" charset="0"/>
                        </a:rPr>
                        <a:t>Quality</a:t>
                      </a:r>
                      <a:r>
                        <a:rPr lang="en-CA" sz="1600" b="1" baseline="0" dirty="0">
                          <a:solidFill>
                            <a:schemeClr val="tx1"/>
                          </a:solidFill>
                          <a:latin typeface="Arial Narrow" panose="020B0606020202030204" pitchFamily="34" charset="0"/>
                        </a:rPr>
                        <a:t> of evidence (GRADE)</a:t>
                      </a:r>
                      <a:endParaRPr lang="en-CA" sz="1600" b="1" dirty="0">
                        <a:solidFill>
                          <a:schemeClr val="tx1"/>
                        </a:solidFill>
                        <a:latin typeface="Arial Narrow" panose="020B0606020202030204" pitchFamily="34" charset="0"/>
                        <a:cs typeface="Arial" panose="020B0604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8EBF"/>
                    </a:solidFill>
                  </a:tcPr>
                </a:tc>
                <a:tc>
                  <a:txBody>
                    <a:bodyPr/>
                    <a:lstStyle/>
                    <a:p>
                      <a:pPr algn="ctr"/>
                      <a:r>
                        <a:rPr lang="en-CA" sz="1600" b="1" dirty="0">
                          <a:solidFill>
                            <a:schemeClr val="tx1"/>
                          </a:solidFill>
                          <a:latin typeface="Arial Narrow" panose="020B0606020202030204" pitchFamily="34" charset="0"/>
                        </a:rPr>
                        <a:t>Comments</a:t>
                      </a:r>
                      <a:endParaRPr lang="en-CA" sz="1600" b="1" dirty="0">
                        <a:solidFill>
                          <a:schemeClr val="tx1"/>
                        </a:solidFill>
                        <a:latin typeface="Arial Narrow" panose="020B0606020202030204" pitchFamily="34" charset="0"/>
                        <a:cs typeface="Arial" panose="020B0604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28EBF"/>
                    </a:solidFill>
                  </a:tcPr>
                </a:tc>
                <a:extLst>
                  <a:ext uri="{0D108BD9-81ED-4DB2-BD59-A6C34878D82A}">
                    <a16:rowId xmlns:a16="http://schemas.microsoft.com/office/drawing/2014/main" val="986509406"/>
                  </a:ext>
                </a:extLst>
              </a:tr>
              <a:tr h="64008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Incident </a:t>
                      </a:r>
                      <a:r>
                        <a:rPr lang="en-CA" sz="1400" b="1" kern="1200" dirty="0" err="1">
                          <a:solidFill>
                            <a:schemeClr val="tx1"/>
                          </a:solidFill>
                          <a:latin typeface="Arial Narrow" panose="020B0606020202030204" pitchFamily="34" charset="0"/>
                          <a:ea typeface="+mn-ea"/>
                          <a:cs typeface="+mn-cs"/>
                        </a:rPr>
                        <a:t>VFx</a:t>
                      </a:r>
                      <a:endParaRPr lang="en-CA" sz="1400" b="1" kern="1200" dirty="0">
                        <a:solidFill>
                          <a:schemeClr val="tx1"/>
                        </a:solidFill>
                        <a:latin typeface="Arial Narrow" panose="020B0606020202030204" pitchFamily="34" charset="0"/>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0.57 (0.35 to 0.91)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1343 (12 RCTs)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High</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AR 2% fewer</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NNTB 31 (20 to 145)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extLst>
                  <a:ext uri="{0D108BD9-81ED-4DB2-BD59-A6C34878D82A}">
                    <a16:rowId xmlns:a16="http://schemas.microsoft.com/office/drawing/2014/main" val="81756907"/>
                  </a:ext>
                </a:extLst>
              </a:tr>
              <a:tr h="64008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Incident </a:t>
                      </a:r>
                      <a:r>
                        <a:rPr lang="en-CA" sz="1400" b="1" kern="1200" dirty="0" err="1">
                          <a:solidFill>
                            <a:schemeClr val="tx1"/>
                          </a:solidFill>
                          <a:latin typeface="Arial Narrow" panose="020B0606020202030204" pitchFamily="34" charset="0"/>
                          <a:ea typeface="+mn-ea"/>
                          <a:cs typeface="+mn-cs"/>
                        </a:rPr>
                        <a:t>NVFx</a:t>
                      </a:r>
                      <a:endParaRPr lang="en-CA" sz="1400" b="1" kern="1200" dirty="0">
                        <a:solidFill>
                          <a:schemeClr val="tx1"/>
                        </a:solidFill>
                        <a:latin typeface="Arial Narrow" panose="020B0606020202030204" pitchFamily="34" charset="0"/>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0.79 (0.47 to 1.33)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1245 (9 RCTs)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Low</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Risk of bias, imprecision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AR 1% fewer</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NNTB n/a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extLst>
                  <a:ext uri="{0D108BD9-81ED-4DB2-BD59-A6C34878D82A}">
                    <a16:rowId xmlns:a16="http://schemas.microsoft.com/office/drawing/2014/main" val="3408704026"/>
                  </a:ext>
                </a:extLst>
              </a:tr>
              <a:tr h="64008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Lumbar spine BMD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endParaRPr lang="en-CA" sz="1400" b="0" kern="1200" dirty="0">
                        <a:solidFill>
                          <a:schemeClr val="tx1"/>
                        </a:solidFill>
                        <a:latin typeface="Arial Narrow" panose="020B0606020202030204" pitchFamily="34" charset="0"/>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2042 (23 RCTs)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Moderate</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(indirectness)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+ 3.5% (2.9 to 4.1)</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NNTB 3 (2 to 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extLst>
                  <a:ext uri="{0D108BD9-81ED-4DB2-BD59-A6C34878D82A}">
                    <a16:rowId xmlns:a16="http://schemas.microsoft.com/office/drawing/2014/main" val="2693178565"/>
                  </a:ext>
                </a:extLst>
              </a:tr>
              <a:tr h="64008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Femoral Neck BMD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endParaRPr lang="en-CA" sz="1400" b="0" kern="1200" dirty="0">
                        <a:solidFill>
                          <a:schemeClr val="tx1"/>
                        </a:solidFill>
                        <a:latin typeface="Arial Narrow" panose="020B0606020202030204" pitchFamily="34" charset="0"/>
                        <a:ea typeface="+mn-ea"/>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1665 (18 RCTs)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Moderate</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(indirectness)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+ 2.06% (1.4 to 2.7)</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NNTB 5 (4 to 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extLst>
                  <a:ext uri="{0D108BD9-81ED-4DB2-BD59-A6C34878D82A}">
                    <a16:rowId xmlns:a16="http://schemas.microsoft.com/office/drawing/2014/main" val="1264484686"/>
                  </a:ext>
                </a:extLst>
              </a:tr>
              <a:tr h="64008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Serious AEs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0.91 (0.74 to 1.12)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1703 (15 RCTs)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Low</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Risk of bias, imprecision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ARH 0% (2% fewer to 2% more)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60000"/>
                      </a:srgbClr>
                    </a:solidFill>
                  </a:tcPr>
                </a:tc>
                <a:extLst>
                  <a:ext uri="{0D108BD9-81ED-4DB2-BD59-A6C34878D82A}">
                    <a16:rowId xmlns:a16="http://schemas.microsoft.com/office/drawing/2014/main" val="2648551698"/>
                  </a:ext>
                </a:extLst>
              </a:tr>
              <a:tr h="640080">
                <a:tc>
                  <a:txBody>
                    <a:bodyPr/>
                    <a:lstStyle/>
                    <a:p>
                      <a:pPr marL="0" algn="l" defTabSz="685800" rtl="0" eaLnBrk="1" latinLnBrk="0" hangingPunct="1"/>
                      <a:r>
                        <a:rPr lang="en-CA" sz="1400" b="1" kern="1200" dirty="0">
                          <a:solidFill>
                            <a:schemeClr val="tx1"/>
                          </a:solidFill>
                          <a:latin typeface="Arial Narrow" panose="020B0606020202030204" pitchFamily="34" charset="0"/>
                          <a:ea typeface="+mn-ea"/>
                          <a:cs typeface="+mn-cs"/>
                        </a:rPr>
                        <a:t>Withdrawal due to AEs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1.06 (0.77 to 1.47)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1790 (15 RCTs)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Low</a:t>
                      </a:r>
                    </a:p>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Risk of bias, imprecision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tc>
                  <a:txBody>
                    <a:bodyPr/>
                    <a:lstStyle/>
                    <a:p>
                      <a:pPr marL="0" algn="ctr" defTabSz="685800" rtl="0" eaLnBrk="1" latinLnBrk="0" hangingPunct="1"/>
                      <a:r>
                        <a:rPr lang="en-CA" sz="1400" b="0" kern="1200" dirty="0">
                          <a:solidFill>
                            <a:schemeClr val="tx1"/>
                          </a:solidFill>
                          <a:latin typeface="Arial Narrow" panose="020B0606020202030204" pitchFamily="34" charset="0"/>
                          <a:ea typeface="+mn-ea"/>
                          <a:cs typeface="+mn-cs"/>
                        </a:rPr>
                        <a:t>ARH 1% (1% fewer to 3% more)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28EBF">
                        <a:alpha val="40000"/>
                      </a:srgbClr>
                    </a:solidFill>
                  </a:tcPr>
                </a:tc>
                <a:extLst>
                  <a:ext uri="{0D108BD9-81ED-4DB2-BD59-A6C34878D82A}">
                    <a16:rowId xmlns:a16="http://schemas.microsoft.com/office/drawing/2014/main" val="700077111"/>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186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Allen CS, et al. Cochrane Database of Systematics Reviews 2016. Issue 10 CD 001347.</a:t>
            </a:r>
          </a:p>
          <a:p>
            <a:endParaRPr lang="en-CA" sz="100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39403574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591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Switching of Oral BPs to Denosumab in Chronic Glucocorticoid Users</a:t>
            </a:r>
            <a:endParaRPr lang="en-US" sz="3600" dirty="0">
              <a:solidFill>
                <a:srgbClr val="725F73"/>
              </a:solidFill>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93715"/>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293715"/>
            <a:ext cx="8229600" cy="81861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7693CC"/>
                </a:solidFill>
                <a:latin typeface="Arial Narrow" panose="020B0606020202030204" pitchFamily="34" charset="0"/>
              </a:rPr>
              <a:t>*Randomized, controlled trial in 42 women, n=21 participants per group; mean age 54±12.9 years.</a:t>
            </a:r>
          </a:p>
          <a:p>
            <a:r>
              <a:rPr lang="en-CA" sz="1000" dirty="0" err="1">
                <a:solidFill>
                  <a:srgbClr val="000000"/>
                </a:solidFill>
                <a:latin typeface="Arial Narrow" panose="020B0606020202030204" pitchFamily="34" charset="0"/>
              </a:rPr>
              <a:t>Mok</a:t>
            </a:r>
            <a:r>
              <a:rPr lang="en-CA" sz="1000" dirty="0">
                <a:solidFill>
                  <a:srgbClr val="000000"/>
                </a:solidFill>
                <a:latin typeface="Arial Narrow" panose="020B0606020202030204" pitchFamily="34" charset="0"/>
              </a:rPr>
              <a:t>, C.C., et al. </a:t>
            </a:r>
            <a:r>
              <a:rPr lang="en-CA" sz="1000" i="1" dirty="0">
                <a:solidFill>
                  <a:srgbClr val="000000"/>
                </a:solidFill>
                <a:latin typeface="Arial Narrow" panose="020B0606020202030204" pitchFamily="34" charset="0"/>
              </a:rPr>
              <a:t>Bone</a:t>
            </a:r>
            <a:r>
              <a:rPr lang="en-CA" sz="1000" dirty="0">
                <a:solidFill>
                  <a:srgbClr val="000000"/>
                </a:solidFill>
                <a:latin typeface="Arial Narrow" panose="020B0606020202030204" pitchFamily="34" charset="0"/>
              </a:rPr>
              <a:t>. 2015;75:222-8.</a:t>
            </a:r>
          </a:p>
          <a:p>
            <a:endParaRPr lang="en-CA" sz="1000" dirty="0">
              <a:solidFill>
                <a:srgbClr val="000000"/>
              </a:solidFill>
              <a:latin typeface="Arial Narrow" panose="020B0606020202030204" pitchFamily="34" charset="0"/>
            </a:endParaRPr>
          </a:p>
          <a:p>
            <a:endParaRPr lang="en-CA" sz="1000" dirty="0">
              <a:solidFill>
                <a:srgbClr val="000000"/>
              </a:solidFill>
              <a:latin typeface="Arial Narrow" panose="020B0606020202030204" pitchFamily="34" charset="0"/>
            </a:endParaRPr>
          </a:p>
        </p:txBody>
      </p:sp>
      <p:sp>
        <p:nvSpPr>
          <p:cNvPr id="8" name="Content Placeholder 3">
            <a:extLst>
              <a:ext uri="{FF2B5EF4-FFF2-40B4-BE49-F238E27FC236}">
                <a16:creationId xmlns:a16="http://schemas.microsoft.com/office/drawing/2014/main" id="{13A7D205-E346-4119-8DF2-54BEA50A1284}"/>
              </a:ext>
            </a:extLst>
          </p:cNvPr>
          <p:cNvSpPr txBox="1">
            <a:spLocks/>
          </p:cNvSpPr>
          <p:nvPr/>
        </p:nvSpPr>
        <p:spPr>
          <a:xfrm>
            <a:off x="457198" y="1509613"/>
            <a:ext cx="8229600" cy="47841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3200" b="1" dirty="0">
                <a:solidFill>
                  <a:sysClr val="windowText" lastClr="000000">
                    <a:lumMod val="75000"/>
                    <a:lumOff val="25000"/>
                  </a:sysClr>
                </a:solidFill>
                <a:latin typeface="Arial Narrow" panose="020B0606020202030204" pitchFamily="34" charset="0"/>
              </a:rPr>
              <a:t>Switching from oral BP to denosumab* resulted in greater gain of the spinal BMD and suppression of bone turnover markers after 12 months of therapy</a:t>
            </a:r>
          </a:p>
          <a:p>
            <a:pPr marL="914400" lvl="1" indent="-4572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Denosumab group at month 12: BMD of the spine increased by +3.4±0.9% (p=0.002) and +1.4±0.6% (p=0.03) at hip</a:t>
            </a:r>
          </a:p>
          <a:p>
            <a:pPr marL="914400" lvl="1" indent="-4572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BP group at month12: BMD of spine +1.5±0.4% (p=0.001) and +0.80±0.5% (p=0.12) at hip</a:t>
            </a: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986671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erson wearing a suit and tie&#10;&#10;Description generated with very high confidence">
            <a:extLst>
              <a:ext uri="{FF2B5EF4-FFF2-40B4-BE49-F238E27FC236}">
                <a16:creationId xmlns:a16="http://schemas.microsoft.com/office/drawing/2014/main" id="{8A3FEAF8-2E5E-46C5-9975-D4F28A0E67A8}"/>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4" b="99879" l="10000" r="90000">
                        <a14:foregroundMark x1="52909" y1="47211" x2="53212" y2="39814"/>
                        <a14:foregroundMark x1="53212" y1="39814" x2="57515" y2="38319"/>
                        <a14:foregroundMark x1="45030" y1="40825" x2="53333" y2="35974"/>
                        <a14:foregroundMark x1="53333" y1="35974" x2="53333" y2="35974"/>
                        <a14:foregroundMark x1="45636" y1="45271" x2="47273" y2="42078"/>
                        <a14:foregroundMark x1="39152" y1="93897" x2="45818" y2="90703"/>
                        <a14:foregroundMark x1="55818" y1="96241" x2="66667" y2="97292"/>
                        <a14:foregroundMark x1="66667" y1="97292" x2="66667" y2="97373"/>
                        <a14:foregroundMark x1="37091" y1="97898" x2="46667" y2="98909"/>
                        <a14:foregroundMark x1="54606" y1="99596" x2="68121" y2="99879"/>
                        <a14:foregroundMark x1="68121" y1="99879" x2="69152" y2="99596"/>
                      </a14:backgroundRemoval>
                    </a14:imgEffect>
                  </a14:imgLayer>
                </a14:imgProps>
              </a:ext>
              <a:ext uri="{28A0092B-C50C-407E-A947-70E740481C1C}">
                <a14:useLocalDpi xmlns:a14="http://schemas.microsoft.com/office/drawing/2010/main" val="0"/>
              </a:ext>
            </a:extLst>
          </a:blip>
          <a:stretch>
            <a:fillRect/>
          </a:stretch>
        </p:blipFill>
        <p:spPr>
          <a:xfrm>
            <a:off x="5885511" y="-473670"/>
            <a:ext cx="2890548" cy="4335823"/>
          </a:xfrm>
          <a:prstGeom prst="rect">
            <a:avLst/>
          </a:prstGeom>
        </p:spPr>
      </p:pic>
      <p:sp>
        <p:nvSpPr>
          <p:cNvPr id="229" name="Rounded Rectangle 1">
            <a:extLst>
              <a:ext uri="{FF2B5EF4-FFF2-40B4-BE49-F238E27FC236}">
                <a16:creationId xmlns:a16="http://schemas.microsoft.com/office/drawing/2014/main" id="{29381AD2-0FFE-4909-91C4-11CE68332FC9}"/>
              </a:ext>
            </a:extLst>
          </p:cNvPr>
          <p:cNvSpPr/>
          <p:nvPr/>
        </p:nvSpPr>
        <p:spPr>
          <a:xfrm>
            <a:off x="3589437" y="2665570"/>
            <a:ext cx="5520462" cy="3219010"/>
          </a:xfrm>
          <a:prstGeom prst="rect">
            <a:avLst/>
          </a:prstGeom>
          <a:solidFill>
            <a:srgbClr val="C4D0E9"/>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high confidence">
            <a:extLst>
              <a:ext uri="{FF2B5EF4-FFF2-40B4-BE49-F238E27FC236}">
                <a16:creationId xmlns:a16="http://schemas.microsoft.com/office/drawing/2014/main" id="{CAE33BD6-B485-4305-B019-43BC103A59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483" y="964558"/>
            <a:ext cx="4442380" cy="5923174"/>
          </a:xfrm>
          <a:prstGeom prst="rect">
            <a:avLst/>
          </a:prstGeom>
        </p:spPr>
      </p:pic>
      <p:sp>
        <p:nvSpPr>
          <p:cNvPr id="150" name="circle"/>
          <p:cNvSpPr>
            <a:spLocks noChangeArrowheads="1"/>
          </p:cNvSpPr>
          <p:nvPr/>
        </p:nvSpPr>
        <p:spPr bwMode="auto">
          <a:xfrm rot="21363514">
            <a:off x="450093" y="2569401"/>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0" name="circle">
            <a:extLst>
              <a:ext uri="{FF2B5EF4-FFF2-40B4-BE49-F238E27FC236}">
                <a16:creationId xmlns:a16="http://schemas.microsoft.com/office/drawing/2014/main" id="{C91730CE-C2EB-4025-BAD1-BBB3FAFBA505}"/>
              </a:ext>
            </a:extLst>
          </p:cNvPr>
          <p:cNvSpPr>
            <a:spLocks noChangeArrowheads="1"/>
          </p:cNvSpPr>
          <p:nvPr/>
        </p:nvSpPr>
        <p:spPr bwMode="auto">
          <a:xfrm rot="21363514">
            <a:off x="496636" y="3870913"/>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2" name="circle">
            <a:extLst>
              <a:ext uri="{FF2B5EF4-FFF2-40B4-BE49-F238E27FC236}">
                <a16:creationId xmlns:a16="http://schemas.microsoft.com/office/drawing/2014/main" id="{EEBF916E-58D6-43E3-9363-8779C16C030B}"/>
              </a:ext>
            </a:extLst>
          </p:cNvPr>
          <p:cNvSpPr>
            <a:spLocks noChangeArrowheads="1"/>
          </p:cNvSpPr>
          <p:nvPr/>
        </p:nvSpPr>
        <p:spPr bwMode="auto">
          <a:xfrm rot="21363514">
            <a:off x="481992" y="5118640"/>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pic>
        <p:nvPicPr>
          <p:cNvPr id="166" name="Picture 165">
            <a:extLst>
              <a:ext uri="{FF2B5EF4-FFF2-40B4-BE49-F238E27FC236}">
                <a16:creationId xmlns:a16="http://schemas.microsoft.com/office/drawing/2014/main" id="{9A930CFB-D577-430D-8DCA-3C309AA0BB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312" y="2745999"/>
            <a:ext cx="365760" cy="365760"/>
          </a:xfrm>
          <a:prstGeom prst="rect">
            <a:avLst/>
          </a:prstGeom>
        </p:spPr>
      </p:pic>
      <p:pic>
        <p:nvPicPr>
          <p:cNvPr id="167" name="Picture 14" descr="Image result for stethoscope icons png">
            <a:extLst>
              <a:ext uri="{FF2B5EF4-FFF2-40B4-BE49-F238E27FC236}">
                <a16:creationId xmlns:a16="http://schemas.microsoft.com/office/drawing/2014/main" id="{E17D3B77-EE52-4B1A-B529-B17612603C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1370" y="3984802"/>
            <a:ext cx="457200"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168">
            <a:extLst>
              <a:ext uri="{FF2B5EF4-FFF2-40B4-BE49-F238E27FC236}">
                <a16:creationId xmlns:a16="http://schemas.microsoft.com/office/drawing/2014/main" id="{04C5952F-D8B8-4970-985E-3A09E463C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097" y="5272348"/>
            <a:ext cx="457200" cy="457200"/>
          </a:xfrm>
          <a:prstGeom prst="rect">
            <a:avLst/>
          </a:prstGeom>
        </p:spPr>
      </p:pic>
      <p:sp>
        <p:nvSpPr>
          <p:cNvPr id="178" name="Rectangle 2">
            <a:extLst>
              <a:ext uri="{FF2B5EF4-FFF2-40B4-BE49-F238E27FC236}">
                <a16:creationId xmlns:a16="http://schemas.microsoft.com/office/drawing/2014/main" id="{17125BAB-A78B-40D4-A74E-A724082624BC}"/>
              </a:ext>
            </a:extLst>
          </p:cNvPr>
          <p:cNvSpPr/>
          <p:nvPr/>
        </p:nvSpPr>
        <p:spPr>
          <a:xfrm>
            <a:off x="-8965" y="1"/>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3 - Interactivity</a:t>
            </a:r>
            <a:endParaRPr kumimoji="0" lang="en-US"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5" name="Rectangle 234">
            <a:extLst>
              <a:ext uri="{FF2B5EF4-FFF2-40B4-BE49-F238E27FC236}">
                <a16:creationId xmlns:a16="http://schemas.microsoft.com/office/drawing/2014/main" id="{A890137B-E6E7-468C-80E1-8BFAC91945AD}"/>
              </a:ext>
            </a:extLst>
          </p:cNvPr>
          <p:cNvSpPr/>
          <p:nvPr/>
        </p:nvSpPr>
        <p:spPr>
          <a:xfrm>
            <a:off x="5228376" y="4512086"/>
            <a:ext cx="3881523" cy="830997"/>
          </a:xfrm>
          <a:prstGeom prst="rect">
            <a:avLst/>
          </a:prstGeom>
        </p:spPr>
        <p:txBody>
          <a:bodyPr wrap="square">
            <a:spAutoFit/>
          </a:bodyPr>
          <a:lstStyle/>
          <a:p>
            <a:pPr lvl="0">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Which treatment would you select for Ken?</a:t>
            </a:r>
          </a:p>
        </p:txBody>
      </p:sp>
      <p:sp>
        <p:nvSpPr>
          <p:cNvPr id="237" name="Rectangle 236">
            <a:extLst>
              <a:ext uri="{FF2B5EF4-FFF2-40B4-BE49-F238E27FC236}">
                <a16:creationId xmlns:a16="http://schemas.microsoft.com/office/drawing/2014/main" id="{46AF3FFD-4EBA-43A7-9893-951799E9BA13}"/>
              </a:ext>
            </a:extLst>
          </p:cNvPr>
          <p:cNvSpPr/>
          <p:nvPr/>
        </p:nvSpPr>
        <p:spPr>
          <a:xfrm>
            <a:off x="5228376" y="3056146"/>
            <a:ext cx="3881524" cy="830997"/>
          </a:xfrm>
          <a:prstGeom prst="rect">
            <a:avLst/>
          </a:prstGeom>
        </p:spPr>
        <p:txBody>
          <a:bodyPr wrap="square">
            <a:spAutoFit/>
          </a:bodyPr>
          <a:lstStyle/>
          <a:p>
            <a:pPr lvl="0"/>
            <a:r>
              <a:rPr lang="en-CA" sz="2400" b="1" dirty="0">
                <a:solidFill>
                  <a:prstClr val="black">
                    <a:lumMod val="75000"/>
                    <a:lumOff val="25000"/>
                  </a:prstClr>
                </a:solidFill>
                <a:latin typeface="Arial Narrow" panose="020B0606020202030204" pitchFamily="34" charset="0"/>
              </a:rPr>
              <a:t>How do you mitigate GIOP risk in your patients?</a:t>
            </a:r>
          </a:p>
        </p:txBody>
      </p:sp>
      <p:sp>
        <p:nvSpPr>
          <p:cNvPr id="239" name="TextBox 238">
            <a:extLst>
              <a:ext uri="{FF2B5EF4-FFF2-40B4-BE49-F238E27FC236}">
                <a16:creationId xmlns:a16="http://schemas.microsoft.com/office/drawing/2014/main" id="{B0765F10-2B59-44E6-A50D-D6F0F4E79F04}"/>
              </a:ext>
            </a:extLst>
          </p:cNvPr>
          <p:cNvSpPr txBox="1"/>
          <p:nvPr/>
        </p:nvSpPr>
        <p:spPr>
          <a:xfrm>
            <a:off x="6953711" y="311952"/>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Ken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70 </a:t>
            </a:r>
            <a:r>
              <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3" name="Picture 2" descr="A picture containing indoor, wall, lamp, object&#10;&#10;Description generated with very high confidence">
            <a:extLst>
              <a:ext uri="{FF2B5EF4-FFF2-40B4-BE49-F238E27FC236}">
                <a16:creationId xmlns:a16="http://schemas.microsoft.com/office/drawing/2014/main" id="{D28EB919-BEA4-4792-9708-83895E5AE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25261" y="3056146"/>
            <a:ext cx="1021765" cy="958416"/>
          </a:xfrm>
          <a:prstGeom prst="rect">
            <a:avLst/>
          </a:prstGeom>
        </p:spPr>
      </p:pic>
      <p:pic>
        <p:nvPicPr>
          <p:cNvPr id="8" name="Picture 7" descr="A close up of a sign&#10;&#10;Description generated with very high confidence">
            <a:extLst>
              <a:ext uri="{FF2B5EF4-FFF2-40B4-BE49-F238E27FC236}">
                <a16:creationId xmlns:a16="http://schemas.microsoft.com/office/drawing/2014/main" id="{3067256C-F9BD-4AD6-AD46-1F1E28D61A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7336" y="4349471"/>
            <a:ext cx="681588" cy="1535109"/>
          </a:xfrm>
          <a:prstGeom prst="rect">
            <a:avLst/>
          </a:prstGeom>
        </p:spPr>
      </p:pic>
      <p:sp>
        <p:nvSpPr>
          <p:cNvPr id="20" name="TextBox 19">
            <a:extLst>
              <a:ext uri="{FF2B5EF4-FFF2-40B4-BE49-F238E27FC236}">
                <a16:creationId xmlns:a16="http://schemas.microsoft.com/office/drawing/2014/main" id="{148EC333-305F-4064-984B-386D72FD6250}"/>
              </a:ext>
            </a:extLst>
          </p:cNvPr>
          <p:cNvSpPr txBox="1"/>
          <p:nvPr/>
        </p:nvSpPr>
        <p:spPr>
          <a:xfrm>
            <a:off x="1255735" y="2615201"/>
            <a:ext cx="2401584"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lang="en-CA" sz="1400" dirty="0">
                <a:solidFill>
                  <a:schemeClr val="tx1">
                    <a:lumMod val="75000"/>
                    <a:lumOff val="25000"/>
                  </a:schemeClr>
                </a:solidFill>
                <a:latin typeface="Arial Narrow" panose="020B0606020202030204" pitchFamily="34" charset="0"/>
              </a:rPr>
              <a:t>Recent complaints of severe back pain </a:t>
            </a:r>
            <a:endParaRPr kumimoji="0" lang="en-CA" sz="14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COPD</a:t>
            </a:r>
            <a:endParaRPr lang="en-CA" sz="1400" dirty="0">
              <a:solidFill>
                <a:schemeClr val="tx1">
                  <a:lumMod val="75000"/>
                  <a:lumOff val="25000"/>
                </a:schemeClr>
              </a:solidFill>
              <a:latin typeface="Arial Narrow" panose="020B0606020202030204" pitchFamily="34" charset="0"/>
            </a:endParaRPr>
          </a:p>
        </p:txBody>
      </p:sp>
      <p:sp>
        <p:nvSpPr>
          <p:cNvPr id="21" name="TextBox 20">
            <a:extLst>
              <a:ext uri="{FF2B5EF4-FFF2-40B4-BE49-F238E27FC236}">
                <a16:creationId xmlns:a16="http://schemas.microsoft.com/office/drawing/2014/main" id="{383B2997-BF64-4613-B8AA-B7F2934B14FD}"/>
              </a:ext>
            </a:extLst>
          </p:cNvPr>
          <p:cNvSpPr txBox="1"/>
          <p:nvPr/>
        </p:nvSpPr>
        <p:spPr>
          <a:xfrm>
            <a:off x="1255735" y="3960755"/>
            <a:ext cx="2278175" cy="52322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Noted height loss </a:t>
            </a:r>
          </a:p>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Femoral Neck T-score: -2.8</a:t>
            </a:r>
          </a:p>
        </p:txBody>
      </p:sp>
      <p:sp>
        <p:nvSpPr>
          <p:cNvPr id="22" name="TextBox 21">
            <a:extLst>
              <a:ext uri="{FF2B5EF4-FFF2-40B4-BE49-F238E27FC236}">
                <a16:creationId xmlns:a16="http://schemas.microsoft.com/office/drawing/2014/main" id="{82274F9F-E5DA-4E67-92D2-5DB11985F726}"/>
              </a:ext>
            </a:extLst>
          </p:cNvPr>
          <p:cNvSpPr txBox="1"/>
          <p:nvPr/>
        </p:nvSpPr>
        <p:spPr>
          <a:xfrm>
            <a:off x="1336830" y="4916172"/>
            <a:ext cx="2401584" cy="1169551"/>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Prednisone 15 mg/day for 5 months</a:t>
            </a:r>
          </a:p>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Oral BP (Actonel DR) for 3 years</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PPI</a:t>
            </a:r>
          </a:p>
        </p:txBody>
      </p:sp>
    </p:spTree>
    <p:extLst>
      <p:ext uri="{BB962C8B-B14F-4D97-AF65-F5344CB8AC3E}">
        <p14:creationId xmlns:p14="http://schemas.microsoft.com/office/powerpoint/2010/main" val="35840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P spid="237"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94985-A066-44B5-B517-4F1F8D295732}"/>
              </a:ext>
            </a:extLst>
          </p:cNvPr>
          <p:cNvPicPr>
            <a:picLocks noChangeAspect="1"/>
          </p:cNvPicPr>
          <p:nvPr/>
        </p:nvPicPr>
        <p:blipFill>
          <a:blip r:embed="rId3"/>
          <a:stretch>
            <a:fillRect/>
          </a:stretch>
        </p:blipFill>
        <p:spPr>
          <a:xfrm>
            <a:off x="17978" y="1750064"/>
            <a:ext cx="9144000" cy="5128980"/>
          </a:xfrm>
          <a:prstGeom prst="rect">
            <a:avLst/>
          </a:prstGeom>
        </p:spPr>
      </p:pic>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144000" cy="1107996"/>
          </a:xfrm>
        </p:spPr>
        <p:txBody>
          <a:bodyPr/>
          <a:lstStyle/>
          <a:p>
            <a:pPr algn="ctr">
              <a:lnSpc>
                <a:spcPct val="100000"/>
              </a:lnSpc>
            </a:pPr>
            <a:r>
              <a:rPr lang="en-CA" sz="3600" dirty="0">
                <a:solidFill>
                  <a:srgbClr val="725F73"/>
                </a:solidFill>
                <a:latin typeface="Arial Narrow" panose="020B0606020202030204" pitchFamily="34" charset="0"/>
              </a:rPr>
              <a:t>Expert Recommendations for</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Patient with GIOP</a:t>
            </a: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225" name="Group 224">
            <a:extLst>
              <a:ext uri="{FF2B5EF4-FFF2-40B4-BE49-F238E27FC236}">
                <a16:creationId xmlns:a16="http://schemas.microsoft.com/office/drawing/2014/main" id="{41329738-CDF2-4B2D-852C-0C50F2F99766}"/>
              </a:ext>
            </a:extLst>
          </p:cNvPr>
          <p:cNvGrpSpPr/>
          <p:nvPr/>
        </p:nvGrpSpPr>
        <p:grpSpPr>
          <a:xfrm>
            <a:off x="0" y="1123860"/>
            <a:ext cx="9161978" cy="646331"/>
            <a:chOff x="-17978" y="3099844"/>
            <a:chExt cx="9161978" cy="646331"/>
          </a:xfrm>
        </p:grpSpPr>
        <p:sp>
          <p:nvSpPr>
            <p:cNvPr id="226" name="Rectangle 225">
              <a:extLst>
                <a:ext uri="{FF2B5EF4-FFF2-40B4-BE49-F238E27FC236}">
                  <a16:creationId xmlns:a16="http://schemas.microsoft.com/office/drawing/2014/main" id="{B4D8AEAC-0466-4BE8-B057-9CB5A5CEE4C5}"/>
                </a:ext>
              </a:extLst>
            </p:cNvPr>
            <p:cNvSpPr/>
            <p:nvPr/>
          </p:nvSpPr>
          <p:spPr>
            <a:xfrm>
              <a:off x="0" y="3181945"/>
              <a:ext cx="9144000" cy="511681"/>
            </a:xfrm>
            <a:prstGeom prst="rect">
              <a:avLst/>
            </a:prstGeom>
            <a:solidFill>
              <a:srgbClr val="554856">
                <a:alpha val="87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ectangle 226">
              <a:extLst>
                <a:ext uri="{FF2B5EF4-FFF2-40B4-BE49-F238E27FC236}">
                  <a16:creationId xmlns:a16="http://schemas.microsoft.com/office/drawing/2014/main" id="{1BE4C614-B79F-437E-B49A-171152A48FDE}"/>
                </a:ext>
              </a:extLst>
            </p:cNvPr>
            <p:cNvSpPr/>
            <p:nvPr/>
          </p:nvSpPr>
          <p:spPr>
            <a:xfrm>
              <a:off x="678983" y="3208629"/>
              <a:ext cx="83809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WHICH TREATMENT WOULD YOU SELECT FOR KEN?</a:t>
              </a:r>
            </a:p>
          </p:txBody>
        </p:sp>
        <p:sp>
          <p:nvSpPr>
            <p:cNvPr id="228" name="Rectangle 227">
              <a:extLst>
                <a:ext uri="{FF2B5EF4-FFF2-40B4-BE49-F238E27FC236}">
                  <a16:creationId xmlns:a16="http://schemas.microsoft.com/office/drawing/2014/main" id="{1B53D22F-ABCC-4AEB-8D31-41E451CF5190}"/>
                </a:ext>
              </a:extLst>
            </p:cNvPr>
            <p:cNvSpPr/>
            <p:nvPr/>
          </p:nvSpPr>
          <p:spPr>
            <a:xfrm>
              <a:off x="-17978" y="3099844"/>
              <a:ext cx="16520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Q:</a:t>
              </a:r>
            </a:p>
          </p:txBody>
        </p:sp>
      </p:grpSp>
    </p:spTree>
    <p:extLst>
      <p:ext uri="{BB962C8B-B14F-4D97-AF65-F5344CB8AC3E}">
        <p14:creationId xmlns:p14="http://schemas.microsoft.com/office/powerpoint/2010/main" val="99987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 name="Oval 145">
            <a:extLst>
              <a:ext uri="{FF2B5EF4-FFF2-40B4-BE49-F238E27FC236}">
                <a16:creationId xmlns:a16="http://schemas.microsoft.com/office/drawing/2014/main" id="{4BB4A716-EE14-4DC3-9709-7C797279DC1B}"/>
              </a:ext>
            </a:extLst>
          </p:cNvPr>
          <p:cNvSpPr>
            <a:spLocks/>
          </p:cNvSpPr>
          <p:nvPr/>
        </p:nvSpPr>
        <p:spPr>
          <a:xfrm>
            <a:off x="1467137" y="2833686"/>
            <a:ext cx="6380530" cy="2976564"/>
          </a:xfrm>
          <a:prstGeom prst="ellipse">
            <a:avLst/>
          </a:prstGeom>
          <a:solidFill>
            <a:schemeClr val="bg1">
              <a:lumMod val="75000"/>
            </a:schemeClr>
          </a:solidFill>
          <a:ln>
            <a:noFill/>
          </a:ln>
          <a:scene3d>
            <a:camera prst="perspectiveRelaxedModerately" fov="7200000">
              <a:rot lat="17090630" lon="0" rev="0"/>
            </a:camera>
            <a:lightRig rig="twoPt" dir="t"/>
          </a:scene3d>
          <a:sp3d extrusionH="762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165" name="Rectangle 164">
            <a:hlinkClick r:id="rId3" action="ppaction://hlinksldjump"/>
            <a:extLst>
              <a:ext uri="{FF2B5EF4-FFF2-40B4-BE49-F238E27FC236}">
                <a16:creationId xmlns:a16="http://schemas.microsoft.com/office/drawing/2014/main" id="{FA2C9385-F032-425E-A63D-3A6953BDEA7E}"/>
              </a:ext>
            </a:extLst>
          </p:cNvPr>
          <p:cNvSpPr/>
          <p:nvPr/>
        </p:nvSpPr>
        <p:spPr>
          <a:xfrm>
            <a:off x="1336984" y="2565738"/>
            <a:ext cx="1806553" cy="574614"/>
          </a:xfrm>
          <a:prstGeom prst="rect">
            <a:avLst/>
          </a:prstGeom>
          <a:solidFill>
            <a:srgbClr val="947F9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cxnSp>
        <p:nvCxnSpPr>
          <p:cNvPr id="166" name="Straight Connector 165">
            <a:extLst>
              <a:ext uri="{FF2B5EF4-FFF2-40B4-BE49-F238E27FC236}">
                <a16:creationId xmlns:a16="http://schemas.microsoft.com/office/drawing/2014/main" id="{B2231020-4FD1-45B7-91BD-59E601BB88E9}"/>
              </a:ext>
            </a:extLst>
          </p:cNvPr>
          <p:cNvCxnSpPr/>
          <p:nvPr/>
        </p:nvCxnSpPr>
        <p:spPr>
          <a:xfrm rot="16200000" flipH="1">
            <a:off x="2237659" y="2206904"/>
            <a:ext cx="0" cy="1806553"/>
          </a:xfrm>
          <a:prstGeom prst="line">
            <a:avLst/>
          </a:prstGeom>
          <a:solidFill>
            <a:srgbClr val="A3E7FF"/>
          </a:solidFill>
          <a:ln w="19050">
            <a:solidFill>
              <a:schemeClr val="bg1">
                <a:alpha val="90588"/>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67" name="Rectangle 166">
            <a:hlinkClick r:id="rId3" action="ppaction://hlinksldjump"/>
            <a:extLst>
              <a:ext uri="{FF2B5EF4-FFF2-40B4-BE49-F238E27FC236}">
                <a16:creationId xmlns:a16="http://schemas.microsoft.com/office/drawing/2014/main" id="{6BD6EE2A-13DE-46DB-96AA-0C4C94329672}"/>
              </a:ext>
            </a:extLst>
          </p:cNvPr>
          <p:cNvSpPr/>
          <p:nvPr/>
        </p:nvSpPr>
        <p:spPr>
          <a:xfrm>
            <a:off x="1336079" y="3164484"/>
            <a:ext cx="1798228" cy="1262991"/>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40" tIns="91440" rIns="91440" bIns="91440"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lumMod val="85000"/>
                  <a:lumOff val="15000"/>
                </a:sysClr>
              </a:solidFill>
              <a:effectLst/>
              <a:uLnTx/>
              <a:uFillTx/>
              <a:latin typeface="Calibri"/>
              <a:ea typeface="+mn-ea"/>
              <a:cs typeface="+mn-cs"/>
            </a:endParaRPr>
          </a:p>
        </p:txBody>
      </p:sp>
      <p:sp>
        <p:nvSpPr>
          <p:cNvPr id="168" name="Rounded Rectangle 10">
            <a:extLst>
              <a:ext uri="{FF2B5EF4-FFF2-40B4-BE49-F238E27FC236}">
                <a16:creationId xmlns:a16="http://schemas.microsoft.com/office/drawing/2014/main" id="{B0DEF08C-A7E6-4379-87C9-6D7CEC831E95}"/>
              </a:ext>
            </a:extLst>
          </p:cNvPr>
          <p:cNvSpPr/>
          <p:nvPr/>
        </p:nvSpPr>
        <p:spPr>
          <a:xfrm>
            <a:off x="1362808" y="2597343"/>
            <a:ext cx="1718053" cy="482672"/>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sp>
        <p:nvSpPr>
          <p:cNvPr id="159" name="Rectangle 158">
            <a:hlinkClick r:id="rId4" action="ppaction://hlinksldjump"/>
            <a:extLst>
              <a:ext uri="{FF2B5EF4-FFF2-40B4-BE49-F238E27FC236}">
                <a16:creationId xmlns:a16="http://schemas.microsoft.com/office/drawing/2014/main" id="{F33853CD-400B-4BAA-8C7F-4D210024C74A}"/>
              </a:ext>
            </a:extLst>
          </p:cNvPr>
          <p:cNvSpPr/>
          <p:nvPr/>
        </p:nvSpPr>
        <p:spPr>
          <a:xfrm>
            <a:off x="3762804" y="3094262"/>
            <a:ext cx="1798229" cy="1524383"/>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40" tIns="91440" rIns="91440" bIns="91440"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lumMod val="85000"/>
                  <a:lumOff val="15000"/>
                </a:sysClr>
              </a:solidFill>
              <a:effectLst/>
              <a:uLnTx/>
              <a:uFillTx/>
              <a:latin typeface="Calibri"/>
              <a:ea typeface="+mn-ea"/>
              <a:cs typeface="+mn-cs"/>
            </a:endParaRPr>
          </a:p>
        </p:txBody>
      </p:sp>
      <p:sp>
        <p:nvSpPr>
          <p:cNvPr id="160" name="Rectangle 159">
            <a:hlinkClick r:id="rId4" action="ppaction://hlinksldjump"/>
            <a:extLst>
              <a:ext uri="{FF2B5EF4-FFF2-40B4-BE49-F238E27FC236}">
                <a16:creationId xmlns:a16="http://schemas.microsoft.com/office/drawing/2014/main" id="{A00CDB5C-8E69-4944-8C95-7B65EA7B0150}"/>
              </a:ext>
            </a:extLst>
          </p:cNvPr>
          <p:cNvSpPr/>
          <p:nvPr/>
        </p:nvSpPr>
        <p:spPr>
          <a:xfrm>
            <a:off x="3762804" y="2495516"/>
            <a:ext cx="1808965" cy="574614"/>
          </a:xfrm>
          <a:prstGeom prst="rect">
            <a:avLst/>
          </a:prstGeom>
          <a:solidFill>
            <a:srgbClr val="55485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Roboto"/>
              <a:ea typeface="+mn-ea"/>
              <a:cs typeface="+mn-cs"/>
            </a:endParaRPr>
          </a:p>
        </p:txBody>
      </p:sp>
      <p:cxnSp>
        <p:nvCxnSpPr>
          <p:cNvPr id="162" name="Straight Connector 161">
            <a:extLst>
              <a:ext uri="{FF2B5EF4-FFF2-40B4-BE49-F238E27FC236}">
                <a16:creationId xmlns:a16="http://schemas.microsoft.com/office/drawing/2014/main" id="{9AE3BB7D-6DF4-4A00-A2C9-4D41B277FC9B}"/>
              </a:ext>
            </a:extLst>
          </p:cNvPr>
          <p:cNvCxnSpPr/>
          <p:nvPr/>
        </p:nvCxnSpPr>
        <p:spPr>
          <a:xfrm rot="16200000" flipH="1">
            <a:off x="4666081" y="2136680"/>
            <a:ext cx="0" cy="1806554"/>
          </a:xfrm>
          <a:prstGeom prst="line">
            <a:avLst/>
          </a:prstGeom>
          <a:solidFill>
            <a:srgbClr val="A3E7FF"/>
          </a:solidFill>
          <a:ln w="19050">
            <a:solidFill>
              <a:schemeClr val="bg1">
                <a:alpha val="90588"/>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53" name="Rectangle 152">
            <a:hlinkClick r:id="rId5" action="ppaction://hlinksldjump"/>
            <a:extLst>
              <a:ext uri="{FF2B5EF4-FFF2-40B4-BE49-F238E27FC236}">
                <a16:creationId xmlns:a16="http://schemas.microsoft.com/office/drawing/2014/main" id="{4D6ED2D1-80F6-40C6-9AB1-0955188B5DB6}"/>
              </a:ext>
            </a:extLst>
          </p:cNvPr>
          <p:cNvSpPr/>
          <p:nvPr/>
        </p:nvSpPr>
        <p:spPr>
          <a:xfrm>
            <a:off x="6148609" y="2620699"/>
            <a:ext cx="1806553" cy="574614"/>
          </a:xfrm>
          <a:prstGeom prst="rect">
            <a:avLst/>
          </a:prstGeom>
          <a:solidFill>
            <a:srgbClr val="A098D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Roboto"/>
              <a:ea typeface="+mn-ea"/>
              <a:cs typeface="+mn-cs"/>
            </a:endParaRPr>
          </a:p>
        </p:txBody>
      </p:sp>
      <p:cxnSp>
        <p:nvCxnSpPr>
          <p:cNvPr id="154" name="Straight Connector 153">
            <a:extLst>
              <a:ext uri="{FF2B5EF4-FFF2-40B4-BE49-F238E27FC236}">
                <a16:creationId xmlns:a16="http://schemas.microsoft.com/office/drawing/2014/main" id="{68F8B0FD-BA7E-4825-81A9-06ECD6B8026E}"/>
              </a:ext>
            </a:extLst>
          </p:cNvPr>
          <p:cNvCxnSpPr/>
          <p:nvPr/>
        </p:nvCxnSpPr>
        <p:spPr>
          <a:xfrm rot="16200000" flipH="1">
            <a:off x="7049284" y="2261865"/>
            <a:ext cx="0" cy="1806553"/>
          </a:xfrm>
          <a:prstGeom prst="line">
            <a:avLst/>
          </a:prstGeom>
          <a:solidFill>
            <a:srgbClr val="A3E7FF"/>
          </a:solidFill>
          <a:ln w="19050">
            <a:solidFill>
              <a:schemeClr val="bg1">
                <a:alpha val="90588"/>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55" name="Rectangle 154">
            <a:hlinkClick r:id="rId5" action="ppaction://hlinksldjump"/>
            <a:extLst>
              <a:ext uri="{FF2B5EF4-FFF2-40B4-BE49-F238E27FC236}">
                <a16:creationId xmlns:a16="http://schemas.microsoft.com/office/drawing/2014/main" id="{FF45DDE9-1B52-4A2D-BA8D-3F67D2C0B26C}"/>
              </a:ext>
            </a:extLst>
          </p:cNvPr>
          <p:cNvSpPr/>
          <p:nvPr/>
        </p:nvSpPr>
        <p:spPr>
          <a:xfrm>
            <a:off x="6147704" y="3219445"/>
            <a:ext cx="1798228" cy="1262991"/>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40" tIns="91440" rIns="91440" bIns="91440"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lumMod val="85000"/>
                  <a:lumOff val="15000"/>
                </a:sysClr>
              </a:solidFill>
              <a:effectLst/>
              <a:uLnTx/>
              <a:uFillTx/>
              <a:latin typeface="Calibri"/>
              <a:ea typeface="+mn-ea"/>
              <a:cs typeface="+mn-cs"/>
            </a:endParaRPr>
          </a:p>
        </p:txBody>
      </p:sp>
      <p:sp>
        <p:nvSpPr>
          <p:cNvPr id="156" name="Rounded Rectangle 31">
            <a:extLst>
              <a:ext uri="{FF2B5EF4-FFF2-40B4-BE49-F238E27FC236}">
                <a16:creationId xmlns:a16="http://schemas.microsoft.com/office/drawing/2014/main" id="{323732A3-A927-4299-AB15-16C75E18D2FC}"/>
              </a:ext>
            </a:extLst>
          </p:cNvPr>
          <p:cNvSpPr/>
          <p:nvPr/>
        </p:nvSpPr>
        <p:spPr>
          <a:xfrm>
            <a:off x="6174433" y="2652304"/>
            <a:ext cx="1718053" cy="482672"/>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sp>
        <p:nvSpPr>
          <p:cNvPr id="152" name="Oval 151">
            <a:extLst>
              <a:ext uri="{FF2B5EF4-FFF2-40B4-BE49-F238E27FC236}">
                <a16:creationId xmlns:a16="http://schemas.microsoft.com/office/drawing/2014/main" id="{768AC306-37CE-43F9-B4C5-855942EADBE3}"/>
              </a:ext>
            </a:extLst>
          </p:cNvPr>
          <p:cNvSpPr/>
          <p:nvPr/>
        </p:nvSpPr>
        <p:spPr>
          <a:xfrm>
            <a:off x="-56863" y="4895850"/>
            <a:ext cx="9115802" cy="907937"/>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Medications That May Cause Or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Accelerate Bone Loss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 name="Rectangle 1">
            <a:extLst>
              <a:ext uri="{FF2B5EF4-FFF2-40B4-BE49-F238E27FC236}">
                <a16:creationId xmlns:a16="http://schemas.microsoft.com/office/drawing/2014/main" id="{6ACDA84A-1572-442A-8F43-46E1B537354F}"/>
              </a:ext>
            </a:extLst>
          </p:cNvPr>
          <p:cNvSpPr/>
          <p:nvPr/>
        </p:nvSpPr>
        <p:spPr>
          <a:xfrm>
            <a:off x="1383761" y="3487121"/>
            <a:ext cx="1627369" cy="369332"/>
          </a:xfrm>
          <a:prstGeom prst="rect">
            <a:avLst/>
          </a:prstGeom>
        </p:spPr>
        <p:txBody>
          <a:bodyPr wrap="none">
            <a:spAutoFit/>
          </a:bodyPr>
          <a:lstStyle/>
          <a:p>
            <a:pPr marL="0" marR="0" lvl="0" indent="0" algn="ctr" defTabSz="457200" rtl="0" eaLnBrk="1" fontAlgn="t" latinLnBrk="0" hangingPunct="1">
              <a:lnSpc>
                <a:spcPct val="100000"/>
              </a:lnSpc>
              <a:spcBef>
                <a:spcPts val="400"/>
              </a:spcBef>
              <a:spcAft>
                <a:spcPts val="400"/>
              </a:spcAft>
              <a:buClr>
                <a:srgbClr val="00ADF1"/>
              </a:buClr>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Glucocorticoids</a:t>
            </a:r>
          </a:p>
        </p:txBody>
      </p:sp>
      <p:sp>
        <p:nvSpPr>
          <p:cNvPr id="5" name="Rectangle 4">
            <a:extLst>
              <a:ext uri="{FF2B5EF4-FFF2-40B4-BE49-F238E27FC236}">
                <a16:creationId xmlns:a16="http://schemas.microsoft.com/office/drawing/2014/main" id="{62B673BA-7E8D-4EBF-B94B-7D083DC00353}"/>
              </a:ext>
            </a:extLst>
          </p:cNvPr>
          <p:cNvSpPr/>
          <p:nvPr/>
        </p:nvSpPr>
        <p:spPr>
          <a:xfrm>
            <a:off x="3681357" y="3408300"/>
            <a:ext cx="1953900" cy="646331"/>
          </a:xfrm>
          <a:prstGeom prst="rect">
            <a:avLst/>
          </a:prstGeom>
        </p:spPr>
        <p:txBody>
          <a:bodyPr wrap="square">
            <a:spAutoFit/>
          </a:bodyPr>
          <a:lstStyle/>
          <a:p>
            <a:pPr marL="0" marR="0" lvl="0" indent="0" algn="ctr" defTabSz="457200" rtl="0" eaLnBrk="1" fontAlgn="t" latinLnBrk="0" hangingPunct="1">
              <a:lnSpc>
                <a:spcPct val="100000"/>
              </a:lnSpc>
              <a:spcBef>
                <a:spcPts val="400"/>
              </a:spcBef>
              <a:spcAft>
                <a:spcPts val="400"/>
              </a:spcAft>
              <a:buClr>
                <a:srgbClr val="00ADF1"/>
              </a:buClr>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Aromatase inhibitors</a:t>
            </a:r>
          </a:p>
        </p:txBody>
      </p:sp>
      <p:sp>
        <p:nvSpPr>
          <p:cNvPr id="6" name="Rectangle 5">
            <a:extLst>
              <a:ext uri="{FF2B5EF4-FFF2-40B4-BE49-F238E27FC236}">
                <a16:creationId xmlns:a16="http://schemas.microsoft.com/office/drawing/2014/main" id="{53E2B258-4DC8-409F-9F5A-CC69F60E061D}"/>
              </a:ext>
            </a:extLst>
          </p:cNvPr>
          <p:cNvSpPr/>
          <p:nvPr/>
        </p:nvSpPr>
        <p:spPr>
          <a:xfrm>
            <a:off x="6189530" y="3361145"/>
            <a:ext cx="1685437" cy="92333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Androgen Deprivation Therapy </a:t>
            </a:r>
          </a:p>
        </p:txBody>
      </p:sp>
      <p:grpSp>
        <p:nvGrpSpPr>
          <p:cNvPr id="239" name="Group 238">
            <a:extLst>
              <a:ext uri="{FF2B5EF4-FFF2-40B4-BE49-F238E27FC236}">
                <a16:creationId xmlns:a16="http://schemas.microsoft.com/office/drawing/2014/main" id="{0417E7EF-0BB7-410F-AFEB-DD8DA5F9DF18}"/>
              </a:ext>
            </a:extLst>
          </p:cNvPr>
          <p:cNvGrpSpPr/>
          <p:nvPr/>
        </p:nvGrpSpPr>
        <p:grpSpPr>
          <a:xfrm>
            <a:off x="1383761" y="2648175"/>
            <a:ext cx="365760" cy="365760"/>
            <a:chOff x="3194050" y="3822700"/>
            <a:chExt cx="6042025" cy="6054725"/>
          </a:xfrm>
          <a:solidFill>
            <a:schemeClr val="bg1"/>
          </a:solidFill>
        </p:grpSpPr>
        <p:sp>
          <p:nvSpPr>
            <p:cNvPr id="240" name="Freeform 35">
              <a:extLst>
                <a:ext uri="{FF2B5EF4-FFF2-40B4-BE49-F238E27FC236}">
                  <a16:creationId xmlns:a16="http://schemas.microsoft.com/office/drawing/2014/main" id="{96CA0A0A-03FD-49E6-B9EE-C6D3190ABABE}"/>
                </a:ext>
              </a:extLst>
            </p:cNvPr>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1" name="Freeform 36">
              <a:extLst>
                <a:ext uri="{FF2B5EF4-FFF2-40B4-BE49-F238E27FC236}">
                  <a16:creationId xmlns:a16="http://schemas.microsoft.com/office/drawing/2014/main" id="{CEC34A1F-0E4B-4C48-8F05-2F1C1DA0BC73}"/>
                </a:ext>
              </a:extLst>
            </p:cNvPr>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2" name="Freeform 37">
              <a:extLst>
                <a:ext uri="{FF2B5EF4-FFF2-40B4-BE49-F238E27FC236}">
                  <a16:creationId xmlns:a16="http://schemas.microsoft.com/office/drawing/2014/main" id="{4CC86D96-F61F-4A47-9D72-00026DD40927}"/>
                </a:ext>
              </a:extLst>
            </p:cNvPr>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3" name="Freeform 38">
              <a:extLst>
                <a:ext uri="{FF2B5EF4-FFF2-40B4-BE49-F238E27FC236}">
                  <a16:creationId xmlns:a16="http://schemas.microsoft.com/office/drawing/2014/main" id="{0AF740EA-BD6A-46C3-B51F-D548C18B5DAD}"/>
                </a:ext>
              </a:extLst>
            </p:cNvPr>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244" name="Group 243">
            <a:extLst>
              <a:ext uri="{FF2B5EF4-FFF2-40B4-BE49-F238E27FC236}">
                <a16:creationId xmlns:a16="http://schemas.microsoft.com/office/drawing/2014/main" id="{69FB8780-A3E9-49B0-978B-84F4159C4670}"/>
              </a:ext>
            </a:extLst>
          </p:cNvPr>
          <p:cNvGrpSpPr/>
          <p:nvPr/>
        </p:nvGrpSpPr>
        <p:grpSpPr>
          <a:xfrm>
            <a:off x="3898361" y="2597343"/>
            <a:ext cx="365760" cy="365760"/>
            <a:chOff x="3194050" y="3822700"/>
            <a:chExt cx="6042025" cy="6054725"/>
          </a:xfrm>
          <a:solidFill>
            <a:schemeClr val="bg1"/>
          </a:solidFill>
        </p:grpSpPr>
        <p:sp>
          <p:nvSpPr>
            <p:cNvPr id="245" name="Freeform 35">
              <a:extLst>
                <a:ext uri="{FF2B5EF4-FFF2-40B4-BE49-F238E27FC236}">
                  <a16:creationId xmlns:a16="http://schemas.microsoft.com/office/drawing/2014/main" id="{BF09C758-F9A7-4DE2-856C-05E14FDFC50B}"/>
                </a:ext>
              </a:extLst>
            </p:cNvPr>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6" name="Freeform 36">
              <a:extLst>
                <a:ext uri="{FF2B5EF4-FFF2-40B4-BE49-F238E27FC236}">
                  <a16:creationId xmlns:a16="http://schemas.microsoft.com/office/drawing/2014/main" id="{F792C286-5B46-46B3-A472-CF87630789D9}"/>
                </a:ext>
              </a:extLst>
            </p:cNvPr>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7" name="Freeform 37">
              <a:extLst>
                <a:ext uri="{FF2B5EF4-FFF2-40B4-BE49-F238E27FC236}">
                  <a16:creationId xmlns:a16="http://schemas.microsoft.com/office/drawing/2014/main" id="{D6BA861C-5937-4D10-9148-1D75C9447D01}"/>
                </a:ext>
              </a:extLst>
            </p:cNvPr>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8" name="Freeform 38">
              <a:extLst>
                <a:ext uri="{FF2B5EF4-FFF2-40B4-BE49-F238E27FC236}">
                  <a16:creationId xmlns:a16="http://schemas.microsoft.com/office/drawing/2014/main" id="{677EE3F2-E2F9-4589-B5D6-E484660FEEFE}"/>
                </a:ext>
              </a:extLst>
            </p:cNvPr>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249" name="Group 248">
            <a:extLst>
              <a:ext uri="{FF2B5EF4-FFF2-40B4-BE49-F238E27FC236}">
                <a16:creationId xmlns:a16="http://schemas.microsoft.com/office/drawing/2014/main" id="{4495F810-C2C6-40F5-945B-852A7D90B904}"/>
              </a:ext>
            </a:extLst>
          </p:cNvPr>
          <p:cNvGrpSpPr/>
          <p:nvPr/>
        </p:nvGrpSpPr>
        <p:grpSpPr>
          <a:xfrm>
            <a:off x="6273261" y="2711611"/>
            <a:ext cx="365760" cy="365760"/>
            <a:chOff x="3194050" y="3822700"/>
            <a:chExt cx="6042025" cy="6054725"/>
          </a:xfrm>
          <a:solidFill>
            <a:schemeClr val="bg1"/>
          </a:solidFill>
        </p:grpSpPr>
        <p:sp>
          <p:nvSpPr>
            <p:cNvPr id="250" name="Freeform 35">
              <a:extLst>
                <a:ext uri="{FF2B5EF4-FFF2-40B4-BE49-F238E27FC236}">
                  <a16:creationId xmlns:a16="http://schemas.microsoft.com/office/drawing/2014/main" id="{A14BAF8A-B591-4474-8E6C-13C1CE24B934}"/>
                </a:ext>
              </a:extLst>
            </p:cNvPr>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51" name="Freeform 36">
              <a:extLst>
                <a:ext uri="{FF2B5EF4-FFF2-40B4-BE49-F238E27FC236}">
                  <a16:creationId xmlns:a16="http://schemas.microsoft.com/office/drawing/2014/main" id="{2E7FD8B1-805E-4B89-B153-63FF9BE1708A}"/>
                </a:ext>
              </a:extLst>
            </p:cNvPr>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52" name="Freeform 37">
              <a:extLst>
                <a:ext uri="{FF2B5EF4-FFF2-40B4-BE49-F238E27FC236}">
                  <a16:creationId xmlns:a16="http://schemas.microsoft.com/office/drawing/2014/main" id="{4BB106BA-1705-48C6-BFD8-F4BC4CCE8863}"/>
                </a:ext>
              </a:extLst>
            </p:cNvPr>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53" name="Freeform 38">
              <a:extLst>
                <a:ext uri="{FF2B5EF4-FFF2-40B4-BE49-F238E27FC236}">
                  <a16:creationId xmlns:a16="http://schemas.microsoft.com/office/drawing/2014/main" id="{981EF13C-6710-473D-A386-ADB185E6D86D}"/>
                </a:ext>
              </a:extLst>
            </p:cNvPr>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sp>
        <p:nvSpPr>
          <p:cNvPr id="254" name="Rectangle 253">
            <a:extLst>
              <a:ext uri="{FF2B5EF4-FFF2-40B4-BE49-F238E27FC236}">
                <a16:creationId xmlns:a16="http://schemas.microsoft.com/office/drawing/2014/main" id="{361AEF2D-89FD-442D-937E-CA643A0F2C87}"/>
              </a:ext>
            </a:extLst>
          </p:cNvPr>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630388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Rectangle 164">
            <a:extLst>
              <a:ext uri="{FF2B5EF4-FFF2-40B4-BE49-F238E27FC236}">
                <a16:creationId xmlns:a16="http://schemas.microsoft.com/office/drawing/2014/main" id="{FA2C9385-F032-425E-A63D-3A6953BDEA7E}"/>
              </a:ext>
            </a:extLst>
          </p:cNvPr>
          <p:cNvSpPr/>
          <p:nvPr/>
        </p:nvSpPr>
        <p:spPr>
          <a:xfrm>
            <a:off x="939800" y="2626791"/>
            <a:ext cx="7620000" cy="2069567"/>
          </a:xfrm>
          <a:prstGeom prst="rect">
            <a:avLst/>
          </a:prstGeom>
          <a:solidFill>
            <a:srgbClr val="554856"/>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sp>
        <p:nvSpPr>
          <p:cNvPr id="168" name="Rounded Rectangle 10">
            <a:extLst>
              <a:ext uri="{FF2B5EF4-FFF2-40B4-BE49-F238E27FC236}">
                <a16:creationId xmlns:a16="http://schemas.microsoft.com/office/drawing/2014/main" id="{B0DEF08C-A7E6-4379-87C9-6D7CEC831E95}"/>
              </a:ext>
            </a:extLst>
          </p:cNvPr>
          <p:cNvSpPr/>
          <p:nvPr/>
        </p:nvSpPr>
        <p:spPr>
          <a:xfrm>
            <a:off x="3300694" y="2658397"/>
            <a:ext cx="1718053" cy="482672"/>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 name="Rectangle 1">
            <a:extLst>
              <a:ext uri="{FF2B5EF4-FFF2-40B4-BE49-F238E27FC236}">
                <a16:creationId xmlns:a16="http://schemas.microsoft.com/office/drawing/2014/main" id="{6ACDA84A-1572-442A-8F43-46E1B537354F}"/>
              </a:ext>
            </a:extLst>
          </p:cNvPr>
          <p:cNvSpPr/>
          <p:nvPr/>
        </p:nvSpPr>
        <p:spPr>
          <a:xfrm>
            <a:off x="951061" y="3161141"/>
            <a:ext cx="7597478" cy="1200329"/>
          </a:xfrm>
          <a:prstGeom prst="rect">
            <a:avLst/>
          </a:prstGeom>
        </p:spPr>
        <p:txBody>
          <a:bodyPr wrap="square">
            <a:spAutoFit/>
          </a:bodyPr>
          <a:lstStyle/>
          <a:p>
            <a:pPr lvl="0" algn="ctr" fontAlgn="t">
              <a:buClr>
                <a:srgbClr val="00ADF1"/>
              </a:buClr>
            </a:pPr>
            <a:r>
              <a:rPr lang="en-CA" sz="3600" b="1" dirty="0">
                <a:solidFill>
                  <a:srgbClr val="FFFFFF"/>
                </a:solidFill>
                <a:latin typeface="Arial Narrow" panose="020B0606020202030204" pitchFamily="34" charset="0"/>
              </a:rPr>
              <a:t>Cancer Treatment Induced Bone Loss </a:t>
            </a:r>
          </a:p>
          <a:p>
            <a:pPr lvl="0" algn="ctr" fontAlgn="t">
              <a:buClr>
                <a:srgbClr val="00ADF1"/>
              </a:buClr>
            </a:pPr>
            <a:r>
              <a:rPr lang="en-CA" sz="3600" b="1" dirty="0">
                <a:solidFill>
                  <a:srgbClr val="FFFFFF"/>
                </a:solidFill>
                <a:latin typeface="Arial Narrow" panose="020B0606020202030204" pitchFamily="34" charset="0"/>
              </a:rPr>
              <a:t>(CTIBL)</a:t>
            </a:r>
            <a:endParaRPr kumimoji="0" lang="en-CA" sz="36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54" name="Rectangle 253">
            <a:extLst>
              <a:ext uri="{FF2B5EF4-FFF2-40B4-BE49-F238E27FC236}">
                <a16:creationId xmlns:a16="http://schemas.microsoft.com/office/drawing/2014/main" id="{361AEF2D-89FD-442D-937E-CA643A0F2C87}"/>
              </a:ext>
            </a:extLst>
          </p:cNvPr>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2632880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024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28254" y="247408"/>
            <a:ext cx="8887490" cy="882293"/>
          </a:xfrm>
        </p:spPr>
        <p:txBody>
          <a:bodyPr/>
          <a:lstStyle/>
          <a:p>
            <a:pPr algn="ctr">
              <a:lnSpc>
                <a:spcPct val="100000"/>
              </a:lnSpc>
            </a:pPr>
            <a:r>
              <a:rPr lang="en-CA" sz="3600" dirty="0">
                <a:solidFill>
                  <a:srgbClr val="725F73"/>
                </a:solidFill>
                <a:latin typeface="Arial Narrow" panose="020B0606020202030204" pitchFamily="34" charset="0"/>
              </a:rPr>
              <a:t>Cancer Treatment Induced Bone Loss (CTIBL)</a:t>
            </a:r>
            <a:br>
              <a:rPr lang="en-CA" sz="3600" dirty="0">
                <a:solidFill>
                  <a:srgbClr val="725F73"/>
                </a:solidFill>
                <a:latin typeface="Arial Narrow" panose="020B0606020202030204" pitchFamily="34" charset="0"/>
              </a:rPr>
            </a:b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65252" y="1052582"/>
            <a:ext cx="8887490" cy="2142309"/>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2.6% loss in lumbar spine BMD in postmenopausal women receiving AI therapy</a:t>
            </a:r>
            <a:r>
              <a:rPr lang="en-CA" sz="2000" b="1" baseline="30000" dirty="0">
                <a:solidFill>
                  <a:sysClr val="windowText" lastClr="000000">
                    <a:lumMod val="75000"/>
                    <a:lumOff val="25000"/>
                  </a:sysClr>
                </a:solidFill>
                <a:latin typeface="Arial Narrow" panose="020B0606020202030204" pitchFamily="34" charset="0"/>
              </a:rPr>
              <a:t>1</a:t>
            </a:r>
          </a:p>
          <a:p>
            <a:pPr marL="914400" lvl="1" indent="-457200">
              <a:buClr>
                <a:srgbClr val="725F73"/>
              </a:buClr>
              <a:buFont typeface="Lato" panose="020F0502020204030203" pitchFamily="34" charset="0"/>
              <a:buChar char="→"/>
            </a:pPr>
            <a:r>
              <a:rPr lang="en-CA" sz="1800" dirty="0">
                <a:solidFill>
                  <a:sysClr val="windowText" lastClr="000000">
                    <a:lumMod val="75000"/>
                    <a:lumOff val="25000"/>
                  </a:sysClr>
                </a:solidFill>
                <a:latin typeface="Arial Narrow" panose="020B0606020202030204" pitchFamily="34" charset="0"/>
              </a:rPr>
              <a:t>With concomitant increase in fracture incidence</a:t>
            </a:r>
          </a:p>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For postmenopausal patients, aromatase inhibitors (AIs) have emerged as the standard of care because of their superior efficacy compared with tamoxifen</a:t>
            </a:r>
            <a:r>
              <a:rPr lang="en-CA" sz="2000" b="1" baseline="30000" dirty="0">
                <a:solidFill>
                  <a:sysClr val="windowText" lastClr="000000">
                    <a:lumMod val="75000"/>
                    <a:lumOff val="25000"/>
                  </a:sysClr>
                </a:solidFill>
                <a:latin typeface="Arial Narrow" panose="020B0606020202030204" pitchFamily="34" charset="0"/>
              </a:rPr>
              <a:t>1</a:t>
            </a:r>
          </a:p>
          <a:p>
            <a:pPr marL="914400" lvl="1" indent="-457200">
              <a:buClr>
                <a:srgbClr val="725F73"/>
              </a:buClr>
              <a:buFont typeface="Lato" panose="020F0502020204030203" pitchFamily="34" charset="0"/>
              <a:buChar char="→"/>
            </a:pPr>
            <a:r>
              <a:rPr lang="en-CA" sz="1800" dirty="0">
                <a:solidFill>
                  <a:sysClr val="windowText" lastClr="000000">
                    <a:lumMod val="75000"/>
                    <a:lumOff val="25000"/>
                  </a:sysClr>
                </a:solidFill>
                <a:latin typeface="Arial Narrow" panose="020B0606020202030204" pitchFamily="34" charset="0"/>
              </a:rPr>
              <a:t>However, cost is increase in fracture rate: 8.6% vs 5.8% with tamoxifen</a:t>
            </a:r>
          </a:p>
          <a:p>
            <a:pPr marL="0" marR="0" lvl="0" indent="0" algn="l" defTabSz="457200" rtl="0" eaLnBrk="1" fontAlgn="auto" latinLnBrk="0" hangingPunct="1">
              <a:lnSpc>
                <a:spcPct val="100000"/>
              </a:lnSpc>
              <a:spcBef>
                <a:spcPts val="0"/>
              </a:spcBef>
              <a:spcAft>
                <a:spcPts val="1000"/>
              </a:spcAft>
              <a:buClr>
                <a:srgbClr val="F93482"/>
              </a:buClr>
              <a:buSzTx/>
              <a:buNone/>
              <a:tabLst/>
              <a:defRPr/>
            </a:pP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598181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solidFill>
                  <a:srgbClr val="000000"/>
                </a:solidFill>
                <a:latin typeface="Arial Narrow" panose="020B0606020202030204" pitchFamily="34" charset="0"/>
              </a:rPr>
              <a:t>1. </a:t>
            </a:r>
            <a:r>
              <a:rPr lang="en-US" sz="1000" dirty="0" err="1">
                <a:solidFill>
                  <a:srgbClr val="000000"/>
                </a:solidFill>
                <a:latin typeface="Arial Narrow" panose="020B0606020202030204" pitchFamily="34" charset="0"/>
              </a:rPr>
              <a:t>Hadji</a:t>
            </a:r>
            <a:r>
              <a:rPr lang="en-US" sz="1000" dirty="0">
                <a:solidFill>
                  <a:srgbClr val="000000"/>
                </a:solidFill>
                <a:latin typeface="Arial Narrow" panose="020B0606020202030204" pitchFamily="34" charset="0"/>
              </a:rPr>
              <a:t>, P</a:t>
            </a:r>
            <a:r>
              <a:rPr lang="en-US" sz="1000" i="1" dirty="0">
                <a:solidFill>
                  <a:srgbClr val="000000"/>
                </a:solidFill>
                <a:latin typeface="Arial Narrow" panose="020B0606020202030204" pitchFamily="34" charset="0"/>
              </a:rPr>
              <a:t>. </a:t>
            </a:r>
            <a:r>
              <a:rPr lang="en-CA" sz="1000" i="1" dirty="0">
                <a:solidFill>
                  <a:srgbClr val="000000"/>
                </a:solidFill>
                <a:latin typeface="Arial Narrow" panose="020B0606020202030204" pitchFamily="34" charset="0"/>
              </a:rPr>
              <a:t>Breast Care (Basel)</a:t>
            </a:r>
            <a:r>
              <a:rPr lang="en-CA" sz="1000" dirty="0">
                <a:solidFill>
                  <a:srgbClr val="000000"/>
                </a:solidFill>
                <a:latin typeface="Arial Narrow" panose="020B0606020202030204" pitchFamily="34" charset="0"/>
              </a:rPr>
              <a:t>. 2010;5(5):290-296.; 2. </a:t>
            </a:r>
            <a:r>
              <a:rPr lang="en-CA" sz="1000" dirty="0" err="1">
                <a:solidFill>
                  <a:srgbClr val="000000"/>
                </a:solidFill>
                <a:latin typeface="Arial Narrow" panose="020B0606020202030204" pitchFamily="34" charset="0"/>
              </a:rPr>
              <a:t>Kanis</a:t>
            </a:r>
            <a:r>
              <a:rPr lang="en-CA" sz="1000" dirty="0">
                <a:solidFill>
                  <a:srgbClr val="000000"/>
                </a:solidFill>
                <a:latin typeface="Arial Narrow" panose="020B0606020202030204" pitchFamily="34" charset="0"/>
              </a:rPr>
              <a:t>, J.A. </a:t>
            </a:r>
            <a:r>
              <a:rPr lang="en-CA" sz="1000" i="1" dirty="0">
                <a:solidFill>
                  <a:srgbClr val="000000"/>
                </a:solidFill>
                <a:latin typeface="Arial Narrow" panose="020B0606020202030204" pitchFamily="34" charset="0"/>
              </a:rPr>
              <a:t>Osteoporosis</a:t>
            </a:r>
            <a:r>
              <a:rPr lang="en-CA" sz="1000" dirty="0">
                <a:solidFill>
                  <a:srgbClr val="000000"/>
                </a:solidFill>
                <a:latin typeface="Arial Narrow" panose="020B0606020202030204" pitchFamily="34" charset="0"/>
              </a:rPr>
              <a:t>. 1997;22-55; 3. </a:t>
            </a:r>
            <a:r>
              <a:rPr lang="en-CA" sz="1000" dirty="0" err="1">
                <a:solidFill>
                  <a:srgbClr val="000000"/>
                </a:solidFill>
                <a:latin typeface="Arial Narrow" panose="020B0606020202030204" pitchFamily="34" charset="0"/>
              </a:rPr>
              <a:t>Eastell</a:t>
            </a:r>
            <a:r>
              <a:rPr lang="en-CA" sz="1000" dirty="0">
                <a:solidFill>
                  <a:srgbClr val="000000"/>
                </a:solidFill>
                <a:latin typeface="Arial Narrow" panose="020B0606020202030204" pitchFamily="34" charset="0"/>
              </a:rPr>
              <a:t>, R. </a:t>
            </a:r>
            <a:r>
              <a:rPr lang="en-CA" sz="1000" i="1" dirty="0">
                <a:solidFill>
                  <a:srgbClr val="000000"/>
                </a:solidFill>
                <a:latin typeface="Arial Narrow" panose="020B0606020202030204" pitchFamily="34" charset="0"/>
              </a:rPr>
              <a:t>J Bone Mineral Res</a:t>
            </a:r>
            <a:r>
              <a:rPr lang="en-CA" sz="1000" dirty="0">
                <a:solidFill>
                  <a:srgbClr val="000000"/>
                </a:solidFill>
                <a:latin typeface="Arial Narrow" panose="020B0606020202030204" pitchFamily="34" charset="0"/>
              </a:rPr>
              <a:t>. 2003;18(6):1051-6; </a:t>
            </a:r>
          </a:p>
          <a:p>
            <a:r>
              <a:rPr lang="en-US" sz="1000" dirty="0">
                <a:solidFill>
                  <a:srgbClr val="000000"/>
                </a:solidFill>
                <a:latin typeface="Arial Narrow" panose="020B0606020202030204" pitchFamily="34" charset="0"/>
              </a:rPr>
              <a:t>4. </a:t>
            </a:r>
            <a:r>
              <a:rPr lang="en-US" sz="1000" dirty="0" err="1">
                <a:solidFill>
                  <a:srgbClr val="000000"/>
                </a:solidFill>
                <a:latin typeface="Arial Narrow" panose="020B0606020202030204" pitchFamily="34" charset="0"/>
              </a:rPr>
              <a:t>Gnant</a:t>
            </a:r>
            <a:r>
              <a:rPr lang="en-US" sz="1000" dirty="0">
                <a:solidFill>
                  <a:srgbClr val="000000"/>
                </a:solidFill>
                <a:latin typeface="Arial Narrow" panose="020B0606020202030204" pitchFamily="34" charset="0"/>
              </a:rPr>
              <a:t>, M. (2002). San Antonio Breast Cancer Symposium. 5. Shapiro, C.L. </a:t>
            </a:r>
            <a:r>
              <a:rPr lang="en-US" sz="1000" i="1" dirty="0">
                <a:solidFill>
                  <a:srgbClr val="000000"/>
                </a:solidFill>
                <a:latin typeface="Arial Narrow" panose="020B0606020202030204" pitchFamily="34" charset="0"/>
              </a:rPr>
              <a:t>J Clin Oncol</a:t>
            </a:r>
            <a:r>
              <a:rPr lang="en-US" sz="1000" dirty="0">
                <a:solidFill>
                  <a:srgbClr val="000000"/>
                </a:solidFill>
                <a:latin typeface="Arial Narrow" panose="020B0606020202030204" pitchFamily="34" charset="0"/>
              </a:rPr>
              <a:t>. 2001;19(14):3306-3311. </a:t>
            </a:r>
          </a:p>
        </p:txBody>
      </p:sp>
      <p:cxnSp>
        <p:nvCxnSpPr>
          <p:cNvPr id="9" name="Straight Connector 8">
            <a:extLst>
              <a:ext uri="{FF2B5EF4-FFF2-40B4-BE49-F238E27FC236}">
                <a16:creationId xmlns:a16="http://schemas.microsoft.com/office/drawing/2014/main" id="{9252B313-D368-44F3-9FE4-3E57B9B853C9}"/>
              </a:ext>
            </a:extLst>
          </p:cNvPr>
          <p:cNvCxnSpPr>
            <a:cxnSpLocks/>
          </p:cNvCxnSpPr>
          <p:nvPr/>
        </p:nvCxnSpPr>
        <p:spPr>
          <a:xfrm>
            <a:off x="1937909" y="3432092"/>
            <a:ext cx="0" cy="2079498"/>
          </a:xfrm>
          <a:prstGeom prst="line">
            <a:avLst/>
          </a:prstGeom>
          <a:noFill/>
          <a:ln w="19050" cap="flat" cmpd="sng" algn="ctr">
            <a:solidFill>
              <a:sysClr val="windowText" lastClr="000000">
                <a:lumMod val="75000"/>
                <a:lumOff val="25000"/>
              </a:sysClr>
            </a:solidFill>
            <a:prstDash val="solid"/>
          </a:ln>
          <a:effectLst/>
        </p:spPr>
      </p:cxnSp>
      <p:sp>
        <p:nvSpPr>
          <p:cNvPr id="11" name="TextBox 10">
            <a:extLst>
              <a:ext uri="{FF2B5EF4-FFF2-40B4-BE49-F238E27FC236}">
                <a16:creationId xmlns:a16="http://schemas.microsoft.com/office/drawing/2014/main" id="{DD548D7A-66B6-4DC1-B624-4C9380877B12}"/>
              </a:ext>
            </a:extLst>
          </p:cNvPr>
          <p:cNvSpPr txBox="1"/>
          <p:nvPr/>
        </p:nvSpPr>
        <p:spPr>
          <a:xfrm>
            <a:off x="1430608" y="4971210"/>
            <a:ext cx="462280" cy="261610"/>
          </a:xfrm>
          <a:prstGeom prst="rect">
            <a:avLst/>
          </a:prstGeom>
          <a:noFill/>
        </p:spPr>
        <p:txBody>
          <a:bodyPr wrap="square" rtlCol="0">
            <a:spAutoFit/>
          </a:bodyPr>
          <a:lstStyle/>
          <a:p>
            <a:pPr algn="r"/>
            <a:r>
              <a:rPr lang="en-CA" sz="1100" dirty="0">
                <a:solidFill>
                  <a:prstClr val="black">
                    <a:lumMod val="75000"/>
                    <a:lumOff val="25000"/>
                  </a:prstClr>
                </a:solidFill>
                <a:latin typeface="Arial Narrow" panose="020B0606020202030204" pitchFamily="34" charset="0"/>
              </a:rPr>
              <a:t>2</a:t>
            </a:r>
          </a:p>
        </p:txBody>
      </p:sp>
      <p:cxnSp>
        <p:nvCxnSpPr>
          <p:cNvPr id="12" name="Straight Connector 11">
            <a:extLst>
              <a:ext uri="{FF2B5EF4-FFF2-40B4-BE49-F238E27FC236}">
                <a16:creationId xmlns:a16="http://schemas.microsoft.com/office/drawing/2014/main" id="{C5B2CE5C-2972-4C81-A78F-8F7AF7441C3F}"/>
              </a:ext>
            </a:extLst>
          </p:cNvPr>
          <p:cNvCxnSpPr>
            <a:cxnSpLocks/>
          </p:cNvCxnSpPr>
          <p:nvPr/>
        </p:nvCxnSpPr>
        <p:spPr>
          <a:xfrm>
            <a:off x="1844945" y="5102015"/>
            <a:ext cx="92964" cy="0"/>
          </a:xfrm>
          <a:prstGeom prst="line">
            <a:avLst/>
          </a:prstGeom>
          <a:noFill/>
          <a:ln w="19050" cap="flat" cmpd="sng" algn="ctr">
            <a:solidFill>
              <a:sysClr val="windowText" lastClr="000000">
                <a:lumMod val="75000"/>
                <a:lumOff val="25000"/>
              </a:sysClr>
            </a:solidFill>
            <a:prstDash val="solid"/>
          </a:ln>
          <a:effectLst/>
        </p:spPr>
      </p:cxnSp>
      <p:cxnSp>
        <p:nvCxnSpPr>
          <p:cNvPr id="13" name="Straight Connector 12">
            <a:extLst>
              <a:ext uri="{FF2B5EF4-FFF2-40B4-BE49-F238E27FC236}">
                <a16:creationId xmlns:a16="http://schemas.microsoft.com/office/drawing/2014/main" id="{17D3FC67-B56F-4C84-8EE1-2DCA11A6FDC5}"/>
              </a:ext>
            </a:extLst>
          </p:cNvPr>
          <p:cNvCxnSpPr>
            <a:cxnSpLocks/>
          </p:cNvCxnSpPr>
          <p:nvPr/>
        </p:nvCxnSpPr>
        <p:spPr>
          <a:xfrm>
            <a:off x="1844945" y="4713395"/>
            <a:ext cx="92964" cy="0"/>
          </a:xfrm>
          <a:prstGeom prst="line">
            <a:avLst/>
          </a:prstGeom>
          <a:noFill/>
          <a:ln w="19050" cap="flat" cmpd="sng" algn="ctr">
            <a:solidFill>
              <a:sysClr val="windowText" lastClr="000000">
                <a:lumMod val="75000"/>
                <a:lumOff val="25000"/>
              </a:sysClr>
            </a:solidFill>
            <a:prstDash val="solid"/>
          </a:ln>
          <a:effectLst/>
        </p:spPr>
      </p:cxnSp>
      <p:cxnSp>
        <p:nvCxnSpPr>
          <p:cNvPr id="14" name="Straight Connector 13">
            <a:extLst>
              <a:ext uri="{FF2B5EF4-FFF2-40B4-BE49-F238E27FC236}">
                <a16:creationId xmlns:a16="http://schemas.microsoft.com/office/drawing/2014/main" id="{9D84878F-2E6B-404C-8DAD-76A4DDC7E249}"/>
              </a:ext>
            </a:extLst>
          </p:cNvPr>
          <p:cNvCxnSpPr>
            <a:cxnSpLocks/>
          </p:cNvCxnSpPr>
          <p:nvPr/>
        </p:nvCxnSpPr>
        <p:spPr>
          <a:xfrm>
            <a:off x="1844945" y="4309535"/>
            <a:ext cx="92964" cy="0"/>
          </a:xfrm>
          <a:prstGeom prst="line">
            <a:avLst/>
          </a:prstGeom>
          <a:noFill/>
          <a:ln w="19050" cap="flat" cmpd="sng" algn="ctr">
            <a:solidFill>
              <a:sysClr val="windowText" lastClr="000000">
                <a:lumMod val="75000"/>
                <a:lumOff val="25000"/>
              </a:sysClr>
            </a:solidFill>
            <a:prstDash val="solid"/>
          </a:ln>
          <a:effectLst/>
        </p:spPr>
      </p:cxnSp>
      <p:cxnSp>
        <p:nvCxnSpPr>
          <p:cNvPr id="15" name="Straight Connector 14">
            <a:extLst>
              <a:ext uri="{FF2B5EF4-FFF2-40B4-BE49-F238E27FC236}">
                <a16:creationId xmlns:a16="http://schemas.microsoft.com/office/drawing/2014/main" id="{EAFBDF11-8D87-421B-B4B7-063DDC86C566}"/>
              </a:ext>
            </a:extLst>
          </p:cNvPr>
          <p:cNvCxnSpPr>
            <a:cxnSpLocks/>
          </p:cNvCxnSpPr>
          <p:nvPr/>
        </p:nvCxnSpPr>
        <p:spPr>
          <a:xfrm>
            <a:off x="1844945" y="3913295"/>
            <a:ext cx="92964" cy="0"/>
          </a:xfrm>
          <a:prstGeom prst="line">
            <a:avLst/>
          </a:prstGeom>
          <a:noFill/>
          <a:ln w="19050" cap="flat" cmpd="sng" algn="ctr">
            <a:solidFill>
              <a:sysClr val="windowText" lastClr="000000">
                <a:lumMod val="75000"/>
                <a:lumOff val="25000"/>
              </a:sysClr>
            </a:solidFill>
            <a:prstDash val="solid"/>
          </a:ln>
          <a:effectLst/>
        </p:spPr>
      </p:cxnSp>
      <p:cxnSp>
        <p:nvCxnSpPr>
          <p:cNvPr id="16" name="Straight Connector 15">
            <a:extLst>
              <a:ext uri="{FF2B5EF4-FFF2-40B4-BE49-F238E27FC236}">
                <a16:creationId xmlns:a16="http://schemas.microsoft.com/office/drawing/2014/main" id="{AA9832A2-439A-43D3-80E6-99B81687C347}"/>
              </a:ext>
            </a:extLst>
          </p:cNvPr>
          <p:cNvCxnSpPr>
            <a:cxnSpLocks/>
          </p:cNvCxnSpPr>
          <p:nvPr/>
        </p:nvCxnSpPr>
        <p:spPr>
          <a:xfrm>
            <a:off x="1844945" y="3518960"/>
            <a:ext cx="92964" cy="0"/>
          </a:xfrm>
          <a:prstGeom prst="line">
            <a:avLst/>
          </a:prstGeom>
          <a:noFill/>
          <a:ln w="19050" cap="flat" cmpd="sng" algn="ctr">
            <a:solidFill>
              <a:sysClr val="windowText" lastClr="000000">
                <a:lumMod val="75000"/>
                <a:lumOff val="25000"/>
              </a:sysClr>
            </a:solidFill>
            <a:prstDash val="solid"/>
          </a:ln>
          <a:effectLst/>
        </p:spPr>
      </p:cxnSp>
      <p:sp>
        <p:nvSpPr>
          <p:cNvPr id="17" name="TextBox 16">
            <a:extLst>
              <a:ext uri="{FF2B5EF4-FFF2-40B4-BE49-F238E27FC236}">
                <a16:creationId xmlns:a16="http://schemas.microsoft.com/office/drawing/2014/main" id="{F183791D-7CAD-41B0-AFCC-F467DA3778A2}"/>
              </a:ext>
            </a:extLst>
          </p:cNvPr>
          <p:cNvSpPr txBox="1"/>
          <p:nvPr/>
        </p:nvSpPr>
        <p:spPr>
          <a:xfrm>
            <a:off x="1430608" y="4585448"/>
            <a:ext cx="462280" cy="261610"/>
          </a:xfrm>
          <a:prstGeom prst="rect">
            <a:avLst/>
          </a:prstGeom>
          <a:noFill/>
        </p:spPr>
        <p:txBody>
          <a:bodyPr wrap="square" rtlCol="0">
            <a:spAutoFit/>
          </a:bodyPr>
          <a:lstStyle/>
          <a:p>
            <a:pPr algn="r"/>
            <a:r>
              <a:rPr lang="en-CA" sz="1100" dirty="0">
                <a:solidFill>
                  <a:prstClr val="black">
                    <a:lumMod val="75000"/>
                    <a:lumOff val="25000"/>
                  </a:prstClr>
                </a:solidFill>
                <a:latin typeface="Arial Narrow" panose="020B0606020202030204" pitchFamily="34" charset="0"/>
              </a:rPr>
              <a:t>4</a:t>
            </a:r>
          </a:p>
        </p:txBody>
      </p:sp>
      <p:sp>
        <p:nvSpPr>
          <p:cNvPr id="18" name="TextBox 17">
            <a:extLst>
              <a:ext uri="{FF2B5EF4-FFF2-40B4-BE49-F238E27FC236}">
                <a16:creationId xmlns:a16="http://schemas.microsoft.com/office/drawing/2014/main" id="{FF777F3C-B206-4BC9-A38C-00EF4742C229}"/>
              </a:ext>
            </a:extLst>
          </p:cNvPr>
          <p:cNvSpPr txBox="1"/>
          <p:nvPr/>
        </p:nvSpPr>
        <p:spPr>
          <a:xfrm>
            <a:off x="1430608" y="4178730"/>
            <a:ext cx="462280" cy="261610"/>
          </a:xfrm>
          <a:prstGeom prst="rect">
            <a:avLst/>
          </a:prstGeom>
          <a:noFill/>
        </p:spPr>
        <p:txBody>
          <a:bodyPr wrap="square" rtlCol="0">
            <a:spAutoFit/>
          </a:bodyPr>
          <a:lstStyle/>
          <a:p>
            <a:pPr algn="r"/>
            <a:r>
              <a:rPr lang="en-CA" sz="1100" dirty="0">
                <a:solidFill>
                  <a:prstClr val="black">
                    <a:lumMod val="75000"/>
                    <a:lumOff val="25000"/>
                  </a:prstClr>
                </a:solidFill>
                <a:latin typeface="Arial Narrow" panose="020B0606020202030204" pitchFamily="34" charset="0"/>
              </a:rPr>
              <a:t>6</a:t>
            </a:r>
          </a:p>
        </p:txBody>
      </p:sp>
      <p:sp>
        <p:nvSpPr>
          <p:cNvPr id="19" name="TextBox 18">
            <a:extLst>
              <a:ext uri="{FF2B5EF4-FFF2-40B4-BE49-F238E27FC236}">
                <a16:creationId xmlns:a16="http://schemas.microsoft.com/office/drawing/2014/main" id="{D2B228CA-20E3-4AEF-8AB8-6D211922F969}"/>
              </a:ext>
            </a:extLst>
          </p:cNvPr>
          <p:cNvSpPr txBox="1"/>
          <p:nvPr/>
        </p:nvSpPr>
        <p:spPr>
          <a:xfrm>
            <a:off x="1430608" y="3788377"/>
            <a:ext cx="462280" cy="261610"/>
          </a:xfrm>
          <a:prstGeom prst="rect">
            <a:avLst/>
          </a:prstGeom>
          <a:noFill/>
        </p:spPr>
        <p:txBody>
          <a:bodyPr wrap="square" rtlCol="0">
            <a:spAutoFit/>
          </a:bodyPr>
          <a:lstStyle/>
          <a:p>
            <a:pPr algn="r"/>
            <a:r>
              <a:rPr lang="en-CA" sz="1100" dirty="0">
                <a:solidFill>
                  <a:prstClr val="black">
                    <a:lumMod val="75000"/>
                    <a:lumOff val="25000"/>
                  </a:prstClr>
                </a:solidFill>
                <a:latin typeface="Arial Narrow" panose="020B0606020202030204" pitchFamily="34" charset="0"/>
              </a:rPr>
              <a:t>8</a:t>
            </a:r>
          </a:p>
        </p:txBody>
      </p:sp>
      <p:sp>
        <p:nvSpPr>
          <p:cNvPr id="20" name="TextBox 19">
            <a:extLst>
              <a:ext uri="{FF2B5EF4-FFF2-40B4-BE49-F238E27FC236}">
                <a16:creationId xmlns:a16="http://schemas.microsoft.com/office/drawing/2014/main" id="{088D02D7-F6C0-4F6D-A625-C59A6A2F8829}"/>
              </a:ext>
            </a:extLst>
          </p:cNvPr>
          <p:cNvSpPr txBox="1"/>
          <p:nvPr/>
        </p:nvSpPr>
        <p:spPr>
          <a:xfrm>
            <a:off x="1430608" y="3384353"/>
            <a:ext cx="462280" cy="261610"/>
          </a:xfrm>
          <a:prstGeom prst="rect">
            <a:avLst/>
          </a:prstGeom>
          <a:noFill/>
        </p:spPr>
        <p:txBody>
          <a:bodyPr wrap="square" rtlCol="0">
            <a:spAutoFit/>
          </a:bodyPr>
          <a:lstStyle/>
          <a:p>
            <a:pPr algn="r"/>
            <a:r>
              <a:rPr lang="en-CA" sz="1100" dirty="0">
                <a:solidFill>
                  <a:prstClr val="black">
                    <a:lumMod val="75000"/>
                    <a:lumOff val="25000"/>
                  </a:prstClr>
                </a:solidFill>
                <a:latin typeface="Arial Narrow" panose="020B0606020202030204" pitchFamily="34" charset="0"/>
              </a:rPr>
              <a:t>10</a:t>
            </a:r>
          </a:p>
        </p:txBody>
      </p:sp>
      <p:sp>
        <p:nvSpPr>
          <p:cNvPr id="21" name="TextBox 20">
            <a:extLst>
              <a:ext uri="{FF2B5EF4-FFF2-40B4-BE49-F238E27FC236}">
                <a16:creationId xmlns:a16="http://schemas.microsoft.com/office/drawing/2014/main" id="{5A40C4ED-012F-4BFE-BC1A-7BFBCBE6469B}"/>
              </a:ext>
            </a:extLst>
          </p:cNvPr>
          <p:cNvSpPr txBox="1"/>
          <p:nvPr/>
        </p:nvSpPr>
        <p:spPr>
          <a:xfrm rot="16200000">
            <a:off x="428989" y="4333342"/>
            <a:ext cx="2204646"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Bone Loss at 1 Year</a:t>
            </a:r>
          </a:p>
        </p:txBody>
      </p:sp>
      <p:sp>
        <p:nvSpPr>
          <p:cNvPr id="22" name="TextBox 21">
            <a:extLst>
              <a:ext uri="{FF2B5EF4-FFF2-40B4-BE49-F238E27FC236}">
                <a16:creationId xmlns:a16="http://schemas.microsoft.com/office/drawing/2014/main" id="{9AF4D421-0302-467C-884A-24FD287D5095}"/>
              </a:ext>
            </a:extLst>
          </p:cNvPr>
          <p:cNvSpPr txBox="1"/>
          <p:nvPr/>
        </p:nvSpPr>
        <p:spPr>
          <a:xfrm>
            <a:off x="1967133" y="5497081"/>
            <a:ext cx="704850" cy="369332"/>
          </a:xfrm>
          <a:prstGeom prst="rect">
            <a:avLst/>
          </a:prstGeom>
          <a:noFill/>
        </p:spPr>
        <p:txBody>
          <a:bodyPr wrap="square" rtlCol="0">
            <a:spAutoFit/>
          </a:bodyPr>
          <a:lstStyle/>
          <a:p>
            <a:pPr algn="ctr"/>
            <a:r>
              <a:rPr lang="en-CA" sz="900" dirty="0">
                <a:solidFill>
                  <a:prstClr val="black">
                    <a:lumMod val="75000"/>
                    <a:lumOff val="25000"/>
                  </a:prstClr>
                </a:solidFill>
                <a:latin typeface="Arial Narrow" panose="020B0606020202030204" pitchFamily="34" charset="0"/>
              </a:rPr>
              <a:t>Normal Men</a:t>
            </a:r>
            <a:r>
              <a:rPr lang="en-CA" sz="900" baseline="30000" dirty="0">
                <a:solidFill>
                  <a:prstClr val="black">
                    <a:lumMod val="75000"/>
                    <a:lumOff val="25000"/>
                  </a:prstClr>
                </a:solidFill>
                <a:latin typeface="Arial Narrow" panose="020B0606020202030204" pitchFamily="34" charset="0"/>
              </a:rPr>
              <a:t>2</a:t>
            </a:r>
          </a:p>
        </p:txBody>
      </p:sp>
      <p:sp>
        <p:nvSpPr>
          <p:cNvPr id="23" name="TextBox 22">
            <a:extLst>
              <a:ext uri="{FF2B5EF4-FFF2-40B4-BE49-F238E27FC236}">
                <a16:creationId xmlns:a16="http://schemas.microsoft.com/office/drawing/2014/main" id="{0619866E-122D-4632-8BF9-A0ACBAA25603}"/>
              </a:ext>
            </a:extLst>
          </p:cNvPr>
          <p:cNvSpPr txBox="1"/>
          <p:nvPr/>
        </p:nvSpPr>
        <p:spPr>
          <a:xfrm>
            <a:off x="1392812" y="3038585"/>
            <a:ext cx="5851941" cy="307777"/>
          </a:xfrm>
          <a:prstGeom prst="rect">
            <a:avLst/>
          </a:prstGeom>
          <a:noFill/>
        </p:spPr>
        <p:txBody>
          <a:bodyPr wrap="square" rtlCol="0">
            <a:spAutoFit/>
          </a:bodyPr>
          <a:lstStyle/>
          <a:p>
            <a:pPr algn="ctr"/>
            <a:r>
              <a:rPr lang="en-CA" sz="1400" b="1" dirty="0">
                <a:solidFill>
                  <a:prstClr val="black">
                    <a:lumMod val="75000"/>
                    <a:lumOff val="25000"/>
                  </a:prstClr>
                </a:solidFill>
                <a:latin typeface="Arial Narrow" panose="020B0606020202030204" pitchFamily="34" charset="0"/>
              </a:rPr>
              <a:t>Normal and Cancer Treatment Related Bone Loss Rates</a:t>
            </a:r>
            <a:endParaRPr lang="en-CA" sz="1400" b="1" baseline="30000" dirty="0">
              <a:solidFill>
                <a:prstClr val="black">
                  <a:lumMod val="75000"/>
                  <a:lumOff val="25000"/>
                </a:prstClr>
              </a:solidFill>
              <a:latin typeface="Arial Narrow" panose="020B0606020202030204" pitchFamily="34" charset="0"/>
            </a:endParaRPr>
          </a:p>
        </p:txBody>
      </p:sp>
      <p:sp>
        <p:nvSpPr>
          <p:cNvPr id="24" name="TextBox 23">
            <a:extLst>
              <a:ext uri="{FF2B5EF4-FFF2-40B4-BE49-F238E27FC236}">
                <a16:creationId xmlns:a16="http://schemas.microsoft.com/office/drawing/2014/main" id="{53B30F31-8466-48CA-A161-D76D6D11EE80}"/>
              </a:ext>
            </a:extLst>
          </p:cNvPr>
          <p:cNvSpPr txBox="1"/>
          <p:nvPr/>
        </p:nvSpPr>
        <p:spPr>
          <a:xfrm>
            <a:off x="2775604" y="5497081"/>
            <a:ext cx="842314" cy="369332"/>
          </a:xfrm>
          <a:prstGeom prst="rect">
            <a:avLst/>
          </a:prstGeom>
          <a:noFill/>
        </p:spPr>
        <p:txBody>
          <a:bodyPr wrap="square" rtlCol="0">
            <a:spAutoFit/>
          </a:bodyPr>
          <a:lstStyle/>
          <a:p>
            <a:pPr algn="ctr"/>
            <a:r>
              <a:rPr lang="en-CA" sz="900" dirty="0">
                <a:solidFill>
                  <a:prstClr val="black">
                    <a:lumMod val="75000"/>
                    <a:lumOff val="25000"/>
                  </a:prstClr>
                </a:solidFill>
                <a:latin typeface="Arial Narrow" panose="020B0606020202030204" pitchFamily="34" charset="0"/>
              </a:rPr>
              <a:t>PMO Women &gt;55</a:t>
            </a:r>
            <a:r>
              <a:rPr lang="en-CA" sz="900" baseline="30000" dirty="0">
                <a:solidFill>
                  <a:prstClr val="black">
                    <a:lumMod val="75000"/>
                    <a:lumOff val="25000"/>
                  </a:prstClr>
                </a:solidFill>
                <a:latin typeface="Arial Narrow" panose="020B0606020202030204" pitchFamily="34" charset="0"/>
              </a:rPr>
              <a:t>2</a:t>
            </a:r>
          </a:p>
        </p:txBody>
      </p:sp>
      <p:sp>
        <p:nvSpPr>
          <p:cNvPr id="25" name="TextBox 24">
            <a:extLst>
              <a:ext uri="{FF2B5EF4-FFF2-40B4-BE49-F238E27FC236}">
                <a16:creationId xmlns:a16="http://schemas.microsoft.com/office/drawing/2014/main" id="{75DE6E07-4E61-4C8F-956F-180BFC7008DC}"/>
              </a:ext>
            </a:extLst>
          </p:cNvPr>
          <p:cNvSpPr txBox="1"/>
          <p:nvPr/>
        </p:nvSpPr>
        <p:spPr>
          <a:xfrm>
            <a:off x="3511629" y="5497081"/>
            <a:ext cx="1062864" cy="369332"/>
          </a:xfrm>
          <a:prstGeom prst="rect">
            <a:avLst/>
          </a:prstGeom>
          <a:noFill/>
        </p:spPr>
        <p:txBody>
          <a:bodyPr wrap="square" rtlCol="0">
            <a:spAutoFit/>
          </a:bodyPr>
          <a:lstStyle/>
          <a:p>
            <a:pPr algn="ctr"/>
            <a:r>
              <a:rPr lang="en-CA" sz="900" dirty="0">
                <a:solidFill>
                  <a:prstClr val="black">
                    <a:lumMod val="75000"/>
                    <a:lumOff val="25000"/>
                  </a:prstClr>
                </a:solidFill>
                <a:latin typeface="Arial Narrow" panose="020B0606020202030204" pitchFamily="34" charset="0"/>
              </a:rPr>
              <a:t>Menopausal Women &lt;55</a:t>
            </a:r>
            <a:r>
              <a:rPr lang="en-CA" sz="900" baseline="30000" dirty="0">
                <a:solidFill>
                  <a:prstClr val="black">
                    <a:lumMod val="75000"/>
                    <a:lumOff val="25000"/>
                  </a:prstClr>
                </a:solidFill>
                <a:latin typeface="Arial Narrow" panose="020B0606020202030204" pitchFamily="34" charset="0"/>
              </a:rPr>
              <a:t>2</a:t>
            </a:r>
          </a:p>
        </p:txBody>
      </p:sp>
      <p:sp>
        <p:nvSpPr>
          <p:cNvPr id="26" name="TextBox 25">
            <a:extLst>
              <a:ext uri="{FF2B5EF4-FFF2-40B4-BE49-F238E27FC236}">
                <a16:creationId xmlns:a16="http://schemas.microsoft.com/office/drawing/2014/main" id="{2BB150C8-23DE-4DCC-954D-B88B91F43F00}"/>
              </a:ext>
            </a:extLst>
          </p:cNvPr>
          <p:cNvSpPr txBox="1"/>
          <p:nvPr/>
        </p:nvSpPr>
        <p:spPr>
          <a:xfrm>
            <a:off x="4501742" y="5497081"/>
            <a:ext cx="1062864" cy="369332"/>
          </a:xfrm>
          <a:prstGeom prst="rect">
            <a:avLst/>
          </a:prstGeom>
          <a:noFill/>
        </p:spPr>
        <p:txBody>
          <a:bodyPr wrap="square" rtlCol="0">
            <a:spAutoFit/>
          </a:bodyPr>
          <a:lstStyle/>
          <a:p>
            <a:pPr algn="ctr"/>
            <a:r>
              <a:rPr lang="en-CA" sz="900" dirty="0">
                <a:solidFill>
                  <a:prstClr val="black"/>
                </a:solidFill>
                <a:latin typeface="Arial Narrow" panose="020B0606020202030204" pitchFamily="34" charset="0"/>
              </a:rPr>
              <a:t>AI therapy in PMO Women</a:t>
            </a:r>
            <a:r>
              <a:rPr lang="en-CA" sz="900" baseline="30000" dirty="0">
                <a:solidFill>
                  <a:prstClr val="black"/>
                </a:solidFill>
                <a:latin typeface="Arial Narrow" panose="020B0606020202030204" pitchFamily="34" charset="0"/>
              </a:rPr>
              <a:t>3</a:t>
            </a:r>
          </a:p>
        </p:txBody>
      </p:sp>
      <p:sp>
        <p:nvSpPr>
          <p:cNvPr id="27" name="TextBox 26">
            <a:extLst>
              <a:ext uri="{FF2B5EF4-FFF2-40B4-BE49-F238E27FC236}">
                <a16:creationId xmlns:a16="http://schemas.microsoft.com/office/drawing/2014/main" id="{143EB8C3-9AF1-49E7-9374-A2A369C60A8B}"/>
              </a:ext>
            </a:extLst>
          </p:cNvPr>
          <p:cNvSpPr txBox="1"/>
          <p:nvPr/>
        </p:nvSpPr>
        <p:spPr>
          <a:xfrm>
            <a:off x="6270736" y="5497081"/>
            <a:ext cx="1062864" cy="646331"/>
          </a:xfrm>
          <a:prstGeom prst="rect">
            <a:avLst/>
          </a:prstGeom>
          <a:noFill/>
        </p:spPr>
        <p:txBody>
          <a:bodyPr wrap="square" rtlCol="0">
            <a:spAutoFit/>
          </a:bodyPr>
          <a:lstStyle/>
          <a:p>
            <a:pPr algn="ctr"/>
            <a:r>
              <a:rPr lang="en-CA" sz="900" dirty="0">
                <a:solidFill>
                  <a:prstClr val="black"/>
                </a:solidFill>
                <a:latin typeface="Arial Narrow" panose="020B0606020202030204" pitchFamily="34" charset="0"/>
              </a:rPr>
              <a:t>Premature menopause secondary to chemotherapy</a:t>
            </a:r>
            <a:r>
              <a:rPr lang="en-CA" sz="900" baseline="30000" dirty="0">
                <a:solidFill>
                  <a:prstClr val="black"/>
                </a:solidFill>
                <a:latin typeface="Arial Narrow" panose="020B0606020202030204" pitchFamily="34" charset="0"/>
              </a:rPr>
              <a:t>5</a:t>
            </a:r>
          </a:p>
        </p:txBody>
      </p:sp>
      <p:sp>
        <p:nvSpPr>
          <p:cNvPr id="28" name="TextBox 27">
            <a:extLst>
              <a:ext uri="{FF2B5EF4-FFF2-40B4-BE49-F238E27FC236}">
                <a16:creationId xmlns:a16="http://schemas.microsoft.com/office/drawing/2014/main" id="{F1E8EBA5-E910-4AE5-9761-4CF0FAF98742}"/>
              </a:ext>
            </a:extLst>
          </p:cNvPr>
          <p:cNvSpPr txBox="1"/>
          <p:nvPr/>
        </p:nvSpPr>
        <p:spPr>
          <a:xfrm>
            <a:off x="5310517" y="5497081"/>
            <a:ext cx="1106709" cy="784830"/>
          </a:xfrm>
          <a:prstGeom prst="rect">
            <a:avLst/>
          </a:prstGeom>
          <a:noFill/>
        </p:spPr>
        <p:txBody>
          <a:bodyPr wrap="square" rtlCol="0">
            <a:spAutoFit/>
          </a:bodyPr>
          <a:lstStyle/>
          <a:p>
            <a:pPr algn="ctr"/>
            <a:r>
              <a:rPr lang="en-CA" sz="900" dirty="0">
                <a:solidFill>
                  <a:prstClr val="black"/>
                </a:solidFill>
                <a:latin typeface="Arial Narrow" panose="020B0606020202030204" pitchFamily="34" charset="0"/>
              </a:rPr>
              <a:t>AI therapy </a:t>
            </a:r>
            <a:br>
              <a:rPr lang="en-CA" sz="900" dirty="0">
                <a:solidFill>
                  <a:prstClr val="black"/>
                </a:solidFill>
                <a:latin typeface="Arial Narrow" panose="020B0606020202030204" pitchFamily="34" charset="0"/>
              </a:rPr>
            </a:br>
            <a:r>
              <a:rPr lang="en-CA" sz="900" dirty="0">
                <a:solidFill>
                  <a:prstClr val="black"/>
                </a:solidFill>
                <a:latin typeface="Arial Narrow" panose="020B0606020202030204" pitchFamily="34" charset="0"/>
              </a:rPr>
              <a:t>plus </a:t>
            </a:r>
            <a:r>
              <a:rPr lang="en-CA" sz="900" dirty="0" err="1">
                <a:solidFill>
                  <a:prstClr val="black"/>
                </a:solidFill>
                <a:latin typeface="Arial Narrow" panose="020B0606020202030204" pitchFamily="34" charset="0"/>
              </a:rPr>
              <a:t>GnHR</a:t>
            </a:r>
            <a:r>
              <a:rPr lang="en-CA" sz="900" dirty="0">
                <a:solidFill>
                  <a:prstClr val="black"/>
                </a:solidFill>
                <a:latin typeface="Arial Narrow" panose="020B0606020202030204" pitchFamily="34" charset="0"/>
              </a:rPr>
              <a:t> </a:t>
            </a:r>
            <a:br>
              <a:rPr lang="en-CA" sz="900" dirty="0">
                <a:solidFill>
                  <a:prstClr val="black"/>
                </a:solidFill>
                <a:latin typeface="Arial Narrow" panose="020B0606020202030204" pitchFamily="34" charset="0"/>
              </a:rPr>
            </a:br>
            <a:r>
              <a:rPr lang="en-CA" sz="900" dirty="0">
                <a:solidFill>
                  <a:prstClr val="black"/>
                </a:solidFill>
                <a:latin typeface="Arial Narrow" panose="020B0606020202030204" pitchFamily="34" charset="0"/>
              </a:rPr>
              <a:t>agonist in premenopausal women</a:t>
            </a:r>
            <a:r>
              <a:rPr lang="en-CA" sz="900" baseline="30000" dirty="0">
                <a:solidFill>
                  <a:prstClr val="black"/>
                </a:solidFill>
                <a:latin typeface="Arial Narrow" panose="020B0606020202030204" pitchFamily="34" charset="0"/>
              </a:rPr>
              <a:t>4</a:t>
            </a:r>
          </a:p>
        </p:txBody>
      </p:sp>
      <p:sp>
        <p:nvSpPr>
          <p:cNvPr id="29" name="TextBox 28">
            <a:extLst>
              <a:ext uri="{FF2B5EF4-FFF2-40B4-BE49-F238E27FC236}">
                <a16:creationId xmlns:a16="http://schemas.microsoft.com/office/drawing/2014/main" id="{44C055C0-8EE5-45B5-9BFB-4C26EF63A0B5}"/>
              </a:ext>
            </a:extLst>
          </p:cNvPr>
          <p:cNvSpPr txBox="1"/>
          <p:nvPr/>
        </p:nvSpPr>
        <p:spPr>
          <a:xfrm>
            <a:off x="2251408" y="3493762"/>
            <a:ext cx="2359597"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Naturally occurring bone loss</a:t>
            </a:r>
            <a:endParaRPr lang="en-CA" sz="1100" baseline="30000" dirty="0">
              <a:solidFill>
                <a:prstClr val="black">
                  <a:lumMod val="75000"/>
                  <a:lumOff val="25000"/>
                </a:prstClr>
              </a:solidFill>
              <a:latin typeface="Arial Narrow" panose="020B0606020202030204" pitchFamily="34" charset="0"/>
            </a:endParaRPr>
          </a:p>
        </p:txBody>
      </p:sp>
      <p:sp>
        <p:nvSpPr>
          <p:cNvPr id="30" name="TextBox 29">
            <a:extLst>
              <a:ext uri="{FF2B5EF4-FFF2-40B4-BE49-F238E27FC236}">
                <a16:creationId xmlns:a16="http://schemas.microsoft.com/office/drawing/2014/main" id="{1C1B5C88-2D8C-454D-938F-C20593A9910F}"/>
              </a:ext>
            </a:extLst>
          </p:cNvPr>
          <p:cNvSpPr txBox="1"/>
          <p:nvPr/>
        </p:nvSpPr>
        <p:spPr>
          <a:xfrm>
            <a:off x="4974003" y="3493762"/>
            <a:ext cx="2359597"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CTIBL</a:t>
            </a:r>
          </a:p>
        </p:txBody>
      </p:sp>
      <p:sp>
        <p:nvSpPr>
          <p:cNvPr id="31" name="Rectangle 30">
            <a:extLst>
              <a:ext uri="{FF2B5EF4-FFF2-40B4-BE49-F238E27FC236}">
                <a16:creationId xmlns:a16="http://schemas.microsoft.com/office/drawing/2014/main" id="{0494F180-4AE5-4671-99B1-CAAB4C47715E}"/>
              </a:ext>
            </a:extLst>
          </p:cNvPr>
          <p:cNvSpPr/>
          <p:nvPr/>
        </p:nvSpPr>
        <p:spPr>
          <a:xfrm>
            <a:off x="2008481" y="5368715"/>
            <a:ext cx="642378" cy="111757"/>
          </a:xfrm>
          <a:prstGeom prst="rect">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2" name="Rectangle 31">
            <a:extLst>
              <a:ext uri="{FF2B5EF4-FFF2-40B4-BE49-F238E27FC236}">
                <a16:creationId xmlns:a16="http://schemas.microsoft.com/office/drawing/2014/main" id="{EA8E8A65-6FD0-4631-A402-6F0905CF9176}"/>
              </a:ext>
            </a:extLst>
          </p:cNvPr>
          <p:cNvSpPr/>
          <p:nvPr/>
        </p:nvSpPr>
        <p:spPr>
          <a:xfrm>
            <a:off x="2884060" y="5284907"/>
            <a:ext cx="642378" cy="195566"/>
          </a:xfrm>
          <a:prstGeom prst="rect">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3" name="Rectangle 32">
            <a:extLst>
              <a:ext uri="{FF2B5EF4-FFF2-40B4-BE49-F238E27FC236}">
                <a16:creationId xmlns:a16="http://schemas.microsoft.com/office/drawing/2014/main" id="{8D3034D2-D173-46F5-A8DD-C53AC2F95CB0}"/>
              </a:ext>
            </a:extLst>
          </p:cNvPr>
          <p:cNvSpPr/>
          <p:nvPr/>
        </p:nvSpPr>
        <p:spPr>
          <a:xfrm>
            <a:off x="3754559" y="5092866"/>
            <a:ext cx="642378" cy="387607"/>
          </a:xfrm>
          <a:prstGeom prst="rect">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4" name="Rectangle 33">
            <a:extLst>
              <a:ext uri="{FF2B5EF4-FFF2-40B4-BE49-F238E27FC236}">
                <a16:creationId xmlns:a16="http://schemas.microsoft.com/office/drawing/2014/main" id="{FB50AF60-51D6-40A7-BAC2-2F9B1D71211F}"/>
              </a:ext>
            </a:extLst>
          </p:cNvPr>
          <p:cNvSpPr/>
          <p:nvPr/>
        </p:nvSpPr>
        <p:spPr>
          <a:xfrm>
            <a:off x="4711985" y="4966758"/>
            <a:ext cx="642378" cy="513716"/>
          </a:xfrm>
          <a:prstGeom prst="rect">
            <a:avLst/>
          </a:prstGeom>
          <a:solidFill>
            <a:srgbClr val="A098D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6" name="Rectangle 35">
            <a:extLst>
              <a:ext uri="{FF2B5EF4-FFF2-40B4-BE49-F238E27FC236}">
                <a16:creationId xmlns:a16="http://schemas.microsoft.com/office/drawing/2014/main" id="{C17A22EC-7361-4EA6-AB59-4456EDCC0D53}"/>
              </a:ext>
            </a:extLst>
          </p:cNvPr>
          <p:cNvSpPr/>
          <p:nvPr/>
        </p:nvSpPr>
        <p:spPr>
          <a:xfrm>
            <a:off x="5564606" y="4063788"/>
            <a:ext cx="642378" cy="1416686"/>
          </a:xfrm>
          <a:prstGeom prst="rect">
            <a:avLst/>
          </a:prstGeom>
          <a:solidFill>
            <a:srgbClr val="A098D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7" name="Rectangle 36">
            <a:extLst>
              <a:ext uri="{FF2B5EF4-FFF2-40B4-BE49-F238E27FC236}">
                <a16:creationId xmlns:a16="http://schemas.microsoft.com/office/drawing/2014/main" id="{8034DF2F-9BFB-4CDE-80B9-19F39443EA91}"/>
              </a:ext>
            </a:extLst>
          </p:cNvPr>
          <p:cNvSpPr/>
          <p:nvPr/>
        </p:nvSpPr>
        <p:spPr>
          <a:xfrm>
            <a:off x="6417227" y="3968542"/>
            <a:ext cx="642378" cy="1511932"/>
          </a:xfrm>
          <a:prstGeom prst="rect">
            <a:avLst/>
          </a:prstGeom>
          <a:solidFill>
            <a:srgbClr val="A098D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8" name="Rectangle 37">
            <a:extLst>
              <a:ext uri="{FF2B5EF4-FFF2-40B4-BE49-F238E27FC236}">
                <a16:creationId xmlns:a16="http://schemas.microsoft.com/office/drawing/2014/main" id="{AC2441BF-F9CD-447A-B654-0D9A0A8392EF}"/>
              </a:ext>
            </a:extLst>
          </p:cNvPr>
          <p:cNvSpPr/>
          <p:nvPr/>
        </p:nvSpPr>
        <p:spPr>
          <a:xfrm>
            <a:off x="4759761" y="3538617"/>
            <a:ext cx="214242" cy="171332"/>
          </a:xfrm>
          <a:prstGeom prst="rect">
            <a:avLst/>
          </a:prstGeom>
          <a:solidFill>
            <a:srgbClr val="A098D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9" name="Rectangle 38">
            <a:extLst>
              <a:ext uri="{FF2B5EF4-FFF2-40B4-BE49-F238E27FC236}">
                <a16:creationId xmlns:a16="http://schemas.microsoft.com/office/drawing/2014/main" id="{083BC281-5D63-4057-9D39-B15B7A1ED134}"/>
              </a:ext>
            </a:extLst>
          </p:cNvPr>
          <p:cNvSpPr/>
          <p:nvPr/>
        </p:nvSpPr>
        <p:spPr>
          <a:xfrm>
            <a:off x="2138133" y="3538617"/>
            <a:ext cx="214242" cy="171332"/>
          </a:xfrm>
          <a:prstGeom prst="rect">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cxnSp>
        <p:nvCxnSpPr>
          <p:cNvPr id="40" name="Straight Connector 39">
            <a:extLst>
              <a:ext uri="{FF2B5EF4-FFF2-40B4-BE49-F238E27FC236}">
                <a16:creationId xmlns:a16="http://schemas.microsoft.com/office/drawing/2014/main" id="{2C8A789F-8CD0-4382-8560-F3F3F6F4596D}"/>
              </a:ext>
            </a:extLst>
          </p:cNvPr>
          <p:cNvCxnSpPr>
            <a:cxnSpLocks/>
          </p:cNvCxnSpPr>
          <p:nvPr/>
        </p:nvCxnSpPr>
        <p:spPr>
          <a:xfrm>
            <a:off x="1844945" y="5484920"/>
            <a:ext cx="5346700" cy="0"/>
          </a:xfrm>
          <a:prstGeom prst="line">
            <a:avLst/>
          </a:prstGeom>
          <a:noFill/>
          <a:ln w="19050" cap="flat" cmpd="sng" algn="ctr">
            <a:solidFill>
              <a:sysClr val="windowText" lastClr="000000">
                <a:lumMod val="75000"/>
                <a:lumOff val="25000"/>
              </a:sysClr>
            </a:solidFill>
            <a:prstDash val="solid"/>
          </a:ln>
          <a:effectLst/>
        </p:spPr>
      </p:cxnSp>
      <p:sp>
        <p:nvSpPr>
          <p:cNvPr id="41" name="TextBox 40">
            <a:extLst>
              <a:ext uri="{FF2B5EF4-FFF2-40B4-BE49-F238E27FC236}">
                <a16:creationId xmlns:a16="http://schemas.microsoft.com/office/drawing/2014/main" id="{E5907EA0-B16D-463D-BDCF-D8394B7A8567}"/>
              </a:ext>
            </a:extLst>
          </p:cNvPr>
          <p:cNvSpPr txBox="1"/>
          <p:nvPr/>
        </p:nvSpPr>
        <p:spPr>
          <a:xfrm>
            <a:off x="2029189" y="5069422"/>
            <a:ext cx="524196"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0.5</a:t>
            </a:r>
          </a:p>
        </p:txBody>
      </p:sp>
      <p:sp>
        <p:nvSpPr>
          <p:cNvPr id="42" name="TextBox 41">
            <a:extLst>
              <a:ext uri="{FF2B5EF4-FFF2-40B4-BE49-F238E27FC236}">
                <a16:creationId xmlns:a16="http://schemas.microsoft.com/office/drawing/2014/main" id="{A27D4EDF-ECF3-4D71-8E8E-AE047A4AB1DB}"/>
              </a:ext>
            </a:extLst>
          </p:cNvPr>
          <p:cNvSpPr txBox="1"/>
          <p:nvPr/>
        </p:nvSpPr>
        <p:spPr>
          <a:xfrm>
            <a:off x="2925760" y="4997598"/>
            <a:ext cx="524196"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1.0</a:t>
            </a:r>
          </a:p>
        </p:txBody>
      </p:sp>
      <p:sp>
        <p:nvSpPr>
          <p:cNvPr id="43" name="TextBox 42">
            <a:extLst>
              <a:ext uri="{FF2B5EF4-FFF2-40B4-BE49-F238E27FC236}">
                <a16:creationId xmlns:a16="http://schemas.microsoft.com/office/drawing/2014/main" id="{11E45D9D-5D5B-4AAC-8409-373F1ABCC30C}"/>
              </a:ext>
            </a:extLst>
          </p:cNvPr>
          <p:cNvSpPr txBox="1"/>
          <p:nvPr/>
        </p:nvSpPr>
        <p:spPr>
          <a:xfrm>
            <a:off x="3793423" y="4768961"/>
            <a:ext cx="524196"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2.0</a:t>
            </a:r>
          </a:p>
        </p:txBody>
      </p:sp>
      <p:sp>
        <p:nvSpPr>
          <p:cNvPr id="44" name="TextBox 43">
            <a:extLst>
              <a:ext uri="{FF2B5EF4-FFF2-40B4-BE49-F238E27FC236}">
                <a16:creationId xmlns:a16="http://schemas.microsoft.com/office/drawing/2014/main" id="{55A1C07B-53CB-4908-8247-D8FAF12BFEFC}"/>
              </a:ext>
            </a:extLst>
          </p:cNvPr>
          <p:cNvSpPr txBox="1"/>
          <p:nvPr/>
        </p:nvSpPr>
        <p:spPr>
          <a:xfrm>
            <a:off x="4758090" y="4661214"/>
            <a:ext cx="524196"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2.6</a:t>
            </a:r>
          </a:p>
        </p:txBody>
      </p:sp>
      <p:sp>
        <p:nvSpPr>
          <p:cNvPr id="45" name="TextBox 44">
            <a:extLst>
              <a:ext uri="{FF2B5EF4-FFF2-40B4-BE49-F238E27FC236}">
                <a16:creationId xmlns:a16="http://schemas.microsoft.com/office/drawing/2014/main" id="{BE99776D-E3B1-4442-8C40-77FEDF2339B9}"/>
              </a:ext>
            </a:extLst>
          </p:cNvPr>
          <p:cNvSpPr txBox="1"/>
          <p:nvPr/>
        </p:nvSpPr>
        <p:spPr>
          <a:xfrm>
            <a:off x="5601773" y="3769442"/>
            <a:ext cx="524196"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7.0</a:t>
            </a:r>
          </a:p>
        </p:txBody>
      </p:sp>
      <p:sp>
        <p:nvSpPr>
          <p:cNvPr id="46" name="TextBox 45">
            <a:extLst>
              <a:ext uri="{FF2B5EF4-FFF2-40B4-BE49-F238E27FC236}">
                <a16:creationId xmlns:a16="http://schemas.microsoft.com/office/drawing/2014/main" id="{693DE2BA-D056-4B88-8036-5482E58CCA1B}"/>
              </a:ext>
            </a:extLst>
          </p:cNvPr>
          <p:cNvSpPr txBox="1"/>
          <p:nvPr/>
        </p:nvSpPr>
        <p:spPr>
          <a:xfrm>
            <a:off x="6476318" y="3662635"/>
            <a:ext cx="524196"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7.7</a:t>
            </a:r>
          </a:p>
        </p:txBody>
      </p:sp>
    </p:spTree>
    <p:extLst>
      <p:ext uri="{BB962C8B-B14F-4D97-AF65-F5344CB8AC3E}">
        <p14:creationId xmlns:p14="http://schemas.microsoft.com/office/powerpoint/2010/main" val="10864905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71449" y="112376"/>
            <a:ext cx="8887490" cy="1107996"/>
          </a:xfrm>
        </p:spPr>
        <p:txBody>
          <a:bodyPr/>
          <a:lstStyle/>
          <a:p>
            <a:pPr algn="ctr">
              <a:lnSpc>
                <a:spcPct val="100000"/>
              </a:lnSpc>
            </a:pPr>
            <a:r>
              <a:rPr lang="en-CA" sz="3600" dirty="0">
                <a:solidFill>
                  <a:srgbClr val="7693CC"/>
                </a:solidFill>
                <a:latin typeface="Arial Narrow" panose="020B0606020202030204" pitchFamily="34" charset="0"/>
              </a:rPr>
              <a:t>Phase 3: </a:t>
            </a:r>
            <a:r>
              <a:rPr lang="en-CA" sz="3600" dirty="0">
                <a:solidFill>
                  <a:srgbClr val="725F73"/>
                </a:solidFill>
                <a:latin typeface="Arial Narrow" panose="020B0606020202030204" pitchFamily="34" charset="0"/>
              </a:rPr>
              <a:t>CTIBL-Breast Cancer Patients: Effect of Denosumab on Total Hip and Lumbar Spine BMD</a:t>
            </a:r>
            <a:endParaRPr lang="en-US" sz="36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5026" y="6335170"/>
            <a:ext cx="8229600" cy="37075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*p &lt; 0.0001 vs placebo. CI = confidence interval.</a:t>
            </a:r>
          </a:p>
          <a:p>
            <a:r>
              <a:rPr lang="en-CA" sz="1000" dirty="0">
                <a:solidFill>
                  <a:srgbClr val="000000"/>
                </a:solidFill>
                <a:latin typeface="Arial Narrow" panose="020B0606020202030204" pitchFamily="34" charset="0"/>
              </a:rPr>
              <a:t>Adapted from: Ellis, G.K., et al. </a:t>
            </a:r>
            <a:r>
              <a:rPr lang="en-CA" sz="1000" i="1" dirty="0">
                <a:solidFill>
                  <a:srgbClr val="000000"/>
                </a:solidFill>
                <a:latin typeface="Arial Narrow" panose="020B0606020202030204" pitchFamily="34" charset="0"/>
              </a:rPr>
              <a:t>J Clin Oncol</a:t>
            </a:r>
            <a:r>
              <a:rPr lang="en-CA" sz="1000" dirty="0">
                <a:solidFill>
                  <a:srgbClr val="000000"/>
                </a:solidFill>
                <a:latin typeface="Arial Narrow" panose="020B0606020202030204" pitchFamily="34" charset="0"/>
              </a:rPr>
              <a:t>. 2008;26:4875-4882. </a:t>
            </a:r>
          </a:p>
        </p:txBody>
      </p:sp>
      <p:sp>
        <p:nvSpPr>
          <p:cNvPr id="61" name="Text Box 4">
            <a:extLst>
              <a:ext uri="{FF2B5EF4-FFF2-40B4-BE49-F238E27FC236}">
                <a16:creationId xmlns:a16="http://schemas.microsoft.com/office/drawing/2014/main" id="{1100F153-58C6-4E8E-862D-592C5CA28DF2}"/>
              </a:ext>
            </a:extLst>
          </p:cNvPr>
          <p:cNvSpPr txBox="1">
            <a:spLocks noChangeArrowheads="1"/>
          </p:cNvSpPr>
          <p:nvPr/>
        </p:nvSpPr>
        <p:spPr bwMode="auto">
          <a:xfrm>
            <a:off x="2106983" y="5258035"/>
            <a:ext cx="668773" cy="307777"/>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04040"/>
                </a:solidFill>
                <a:effectLst/>
                <a:uLnTx/>
                <a:uFillTx/>
                <a:latin typeface="Arial Narrow" panose="020B0606020202030204" pitchFamily="34" charset="0"/>
              </a:rPr>
              <a:t>Months</a:t>
            </a:r>
          </a:p>
        </p:txBody>
      </p:sp>
      <p:sp>
        <p:nvSpPr>
          <p:cNvPr id="62" name="Text Box 5">
            <a:extLst>
              <a:ext uri="{FF2B5EF4-FFF2-40B4-BE49-F238E27FC236}">
                <a16:creationId xmlns:a16="http://schemas.microsoft.com/office/drawing/2014/main" id="{D75F4E02-DB79-4315-BEB4-7F36E9F9E585}"/>
              </a:ext>
            </a:extLst>
          </p:cNvPr>
          <p:cNvSpPr txBox="1">
            <a:spLocks noChangeArrowheads="1"/>
          </p:cNvSpPr>
          <p:nvPr/>
        </p:nvSpPr>
        <p:spPr bwMode="auto">
          <a:xfrm rot="16200000">
            <a:off x="-1304395" y="3485592"/>
            <a:ext cx="3242790" cy="461665"/>
          </a:xfrm>
          <a:prstGeom prst="rect">
            <a:avLst/>
          </a:prstGeom>
          <a:noFill/>
          <a:ln w="19050" algn="ctr">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 Change from baseline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 (</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cs typeface="Arial" charset="0"/>
                <a:sym typeface="Symbol" pitchFamily="18" charset="2"/>
              </a:rPr>
              <a:t></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cs typeface="Arial" charset="0"/>
              </a:rPr>
              <a:t> 95% CI %) </a:t>
            </a:r>
          </a:p>
        </p:txBody>
      </p:sp>
      <p:sp>
        <p:nvSpPr>
          <p:cNvPr id="63" name="Line 8">
            <a:extLst>
              <a:ext uri="{FF2B5EF4-FFF2-40B4-BE49-F238E27FC236}">
                <a16:creationId xmlns:a16="http://schemas.microsoft.com/office/drawing/2014/main" id="{8B42F8D2-71FE-497A-9367-2F0446C5B0C7}"/>
              </a:ext>
            </a:extLst>
          </p:cNvPr>
          <p:cNvSpPr>
            <a:spLocks noChangeShapeType="1"/>
          </p:cNvSpPr>
          <p:nvPr/>
        </p:nvSpPr>
        <p:spPr bwMode="auto">
          <a:xfrm>
            <a:off x="785591" y="4398797"/>
            <a:ext cx="3534293" cy="0"/>
          </a:xfrm>
          <a:prstGeom prst="line">
            <a:avLst/>
          </a:prstGeom>
          <a:noFill/>
          <a:ln w="19050">
            <a:solidFill>
              <a:sysClr val="windowText" lastClr="000000">
                <a:lumMod val="50000"/>
              </a:sysClr>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nvGrpSpPr>
          <p:cNvPr id="64" name="Group 16">
            <a:extLst>
              <a:ext uri="{FF2B5EF4-FFF2-40B4-BE49-F238E27FC236}">
                <a16:creationId xmlns:a16="http://schemas.microsoft.com/office/drawing/2014/main" id="{85DBEEDE-D44A-4079-9058-A2595E983391}"/>
              </a:ext>
            </a:extLst>
          </p:cNvPr>
          <p:cNvGrpSpPr>
            <a:grpSpLocks/>
          </p:cNvGrpSpPr>
          <p:nvPr/>
        </p:nvGrpSpPr>
        <p:grpSpPr bwMode="auto">
          <a:xfrm>
            <a:off x="714389" y="2429688"/>
            <a:ext cx="73511" cy="2460145"/>
            <a:chOff x="170" y="1284"/>
            <a:chExt cx="31" cy="1984"/>
          </a:xfrm>
        </p:grpSpPr>
        <p:sp>
          <p:nvSpPr>
            <p:cNvPr id="202" name="Line 17">
              <a:extLst>
                <a:ext uri="{FF2B5EF4-FFF2-40B4-BE49-F238E27FC236}">
                  <a16:creationId xmlns:a16="http://schemas.microsoft.com/office/drawing/2014/main" id="{F8129A35-5856-487C-9EE5-CA554DAB8490}"/>
                </a:ext>
              </a:extLst>
            </p:cNvPr>
            <p:cNvSpPr>
              <a:spLocks noChangeShapeType="1"/>
            </p:cNvSpPr>
            <p:nvPr/>
          </p:nvSpPr>
          <p:spPr bwMode="auto">
            <a:xfrm>
              <a:off x="200" y="1284"/>
              <a:ext cx="0" cy="1984"/>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03" name="Line 19">
              <a:extLst>
                <a:ext uri="{FF2B5EF4-FFF2-40B4-BE49-F238E27FC236}">
                  <a16:creationId xmlns:a16="http://schemas.microsoft.com/office/drawing/2014/main" id="{2813C6F3-DC75-4742-9848-AF2AEBDC7042}"/>
                </a:ext>
              </a:extLst>
            </p:cNvPr>
            <p:cNvSpPr>
              <a:spLocks noChangeShapeType="1"/>
            </p:cNvSpPr>
            <p:nvPr/>
          </p:nvSpPr>
          <p:spPr bwMode="auto">
            <a:xfrm>
              <a:off x="172" y="3266"/>
              <a:ext cx="28"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04" name="Line 20">
              <a:extLst>
                <a:ext uri="{FF2B5EF4-FFF2-40B4-BE49-F238E27FC236}">
                  <a16:creationId xmlns:a16="http://schemas.microsoft.com/office/drawing/2014/main" id="{FEBE1E40-3B76-41BB-92DA-05504C484C54}"/>
                </a:ext>
              </a:extLst>
            </p:cNvPr>
            <p:cNvSpPr>
              <a:spLocks noChangeShapeType="1"/>
            </p:cNvSpPr>
            <p:nvPr/>
          </p:nvSpPr>
          <p:spPr bwMode="auto">
            <a:xfrm>
              <a:off x="172" y="3067"/>
              <a:ext cx="29" cy="1"/>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05" name="Line 21">
              <a:extLst>
                <a:ext uri="{FF2B5EF4-FFF2-40B4-BE49-F238E27FC236}">
                  <a16:creationId xmlns:a16="http://schemas.microsoft.com/office/drawing/2014/main" id="{62E7476B-083F-42A2-8784-D487B45ED6D4}"/>
                </a:ext>
              </a:extLst>
            </p:cNvPr>
            <p:cNvSpPr>
              <a:spLocks noChangeShapeType="1"/>
            </p:cNvSpPr>
            <p:nvPr/>
          </p:nvSpPr>
          <p:spPr bwMode="auto">
            <a:xfrm>
              <a:off x="172" y="2873"/>
              <a:ext cx="29" cy="1"/>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06" name="Line 22">
              <a:extLst>
                <a:ext uri="{FF2B5EF4-FFF2-40B4-BE49-F238E27FC236}">
                  <a16:creationId xmlns:a16="http://schemas.microsoft.com/office/drawing/2014/main" id="{2EDED491-A0C2-4F60-A3B2-C19894524229}"/>
                </a:ext>
              </a:extLst>
            </p:cNvPr>
            <p:cNvSpPr>
              <a:spLocks noChangeShapeType="1"/>
            </p:cNvSpPr>
            <p:nvPr/>
          </p:nvSpPr>
          <p:spPr bwMode="auto">
            <a:xfrm>
              <a:off x="172" y="2674"/>
              <a:ext cx="29"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07" name="Line 23">
              <a:extLst>
                <a:ext uri="{FF2B5EF4-FFF2-40B4-BE49-F238E27FC236}">
                  <a16:creationId xmlns:a16="http://schemas.microsoft.com/office/drawing/2014/main" id="{C0F555BB-8C74-4C53-9E50-74AFC31B31F8}"/>
                </a:ext>
              </a:extLst>
            </p:cNvPr>
            <p:cNvSpPr>
              <a:spLocks noChangeShapeType="1"/>
            </p:cNvSpPr>
            <p:nvPr/>
          </p:nvSpPr>
          <p:spPr bwMode="auto">
            <a:xfrm>
              <a:off x="170" y="2475"/>
              <a:ext cx="31"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08" name="Line 24">
              <a:extLst>
                <a:ext uri="{FF2B5EF4-FFF2-40B4-BE49-F238E27FC236}">
                  <a16:creationId xmlns:a16="http://schemas.microsoft.com/office/drawing/2014/main" id="{6F63BC03-FE97-4389-A547-C945665D2138}"/>
                </a:ext>
              </a:extLst>
            </p:cNvPr>
            <p:cNvSpPr>
              <a:spLocks noChangeShapeType="1"/>
            </p:cNvSpPr>
            <p:nvPr/>
          </p:nvSpPr>
          <p:spPr bwMode="auto">
            <a:xfrm>
              <a:off x="170" y="2277"/>
              <a:ext cx="31"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09" name="Line 25">
              <a:extLst>
                <a:ext uri="{FF2B5EF4-FFF2-40B4-BE49-F238E27FC236}">
                  <a16:creationId xmlns:a16="http://schemas.microsoft.com/office/drawing/2014/main" id="{915BA10A-E58D-4F4F-8E1F-D73E080FEDBB}"/>
                </a:ext>
              </a:extLst>
            </p:cNvPr>
            <p:cNvSpPr>
              <a:spLocks noChangeShapeType="1"/>
            </p:cNvSpPr>
            <p:nvPr/>
          </p:nvSpPr>
          <p:spPr bwMode="auto">
            <a:xfrm>
              <a:off x="172" y="2076"/>
              <a:ext cx="29" cy="1"/>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10" name="Line 26">
              <a:extLst>
                <a:ext uri="{FF2B5EF4-FFF2-40B4-BE49-F238E27FC236}">
                  <a16:creationId xmlns:a16="http://schemas.microsoft.com/office/drawing/2014/main" id="{CA024DBC-2FE6-40B4-89FB-31BE6C4B3B87}"/>
                </a:ext>
              </a:extLst>
            </p:cNvPr>
            <p:cNvSpPr>
              <a:spLocks noChangeShapeType="1"/>
            </p:cNvSpPr>
            <p:nvPr/>
          </p:nvSpPr>
          <p:spPr bwMode="auto">
            <a:xfrm>
              <a:off x="172" y="1877"/>
              <a:ext cx="29" cy="1"/>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11" name="Line 27">
              <a:extLst>
                <a:ext uri="{FF2B5EF4-FFF2-40B4-BE49-F238E27FC236}">
                  <a16:creationId xmlns:a16="http://schemas.microsoft.com/office/drawing/2014/main" id="{46A9B1A4-EA9A-4392-B873-254610E40D49}"/>
                </a:ext>
              </a:extLst>
            </p:cNvPr>
            <p:cNvSpPr>
              <a:spLocks noChangeShapeType="1"/>
            </p:cNvSpPr>
            <p:nvPr/>
          </p:nvSpPr>
          <p:spPr bwMode="auto">
            <a:xfrm>
              <a:off x="172" y="1683"/>
              <a:ext cx="29" cy="1"/>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12" name="Line 28">
              <a:extLst>
                <a:ext uri="{FF2B5EF4-FFF2-40B4-BE49-F238E27FC236}">
                  <a16:creationId xmlns:a16="http://schemas.microsoft.com/office/drawing/2014/main" id="{F5525B42-3235-4DA9-8517-1C538E423A83}"/>
                </a:ext>
              </a:extLst>
            </p:cNvPr>
            <p:cNvSpPr>
              <a:spLocks noChangeShapeType="1"/>
            </p:cNvSpPr>
            <p:nvPr/>
          </p:nvSpPr>
          <p:spPr bwMode="auto">
            <a:xfrm>
              <a:off x="172" y="1484"/>
              <a:ext cx="29"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13" name="Line 29">
              <a:extLst>
                <a:ext uri="{FF2B5EF4-FFF2-40B4-BE49-F238E27FC236}">
                  <a16:creationId xmlns:a16="http://schemas.microsoft.com/office/drawing/2014/main" id="{149DE306-8E1C-433A-8461-03A3FFE8D529}"/>
                </a:ext>
              </a:extLst>
            </p:cNvPr>
            <p:cNvSpPr>
              <a:spLocks noChangeShapeType="1"/>
            </p:cNvSpPr>
            <p:nvPr/>
          </p:nvSpPr>
          <p:spPr bwMode="auto">
            <a:xfrm>
              <a:off x="172" y="1285"/>
              <a:ext cx="29"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sp>
        <p:nvSpPr>
          <p:cNvPr id="65" name="Freeform 30">
            <a:extLst>
              <a:ext uri="{FF2B5EF4-FFF2-40B4-BE49-F238E27FC236}">
                <a16:creationId xmlns:a16="http://schemas.microsoft.com/office/drawing/2014/main" id="{D50C3744-50AC-49A9-9E63-3353CCDB8668}"/>
              </a:ext>
            </a:extLst>
          </p:cNvPr>
          <p:cNvSpPr>
            <a:spLocks/>
          </p:cNvSpPr>
          <p:nvPr/>
        </p:nvSpPr>
        <p:spPr bwMode="auto">
          <a:xfrm>
            <a:off x="828842" y="4400038"/>
            <a:ext cx="3236648" cy="339758"/>
          </a:xfrm>
          <a:custGeom>
            <a:avLst/>
            <a:gdLst/>
            <a:ahLst/>
            <a:cxnLst>
              <a:cxn ang="0">
                <a:pos x="0" y="0"/>
              </a:cxn>
              <a:cxn ang="0">
                <a:pos x="28" y="7"/>
              </a:cxn>
              <a:cxn ang="0">
                <a:pos x="83" y="7"/>
              </a:cxn>
              <a:cxn ang="0">
                <a:pos x="166" y="22"/>
              </a:cxn>
              <a:cxn ang="0">
                <a:pos x="332" y="25"/>
              </a:cxn>
              <a:cxn ang="0">
                <a:pos x="665" y="51"/>
              </a:cxn>
            </a:cxnLst>
            <a:rect l="0" t="0" r="r" b="b"/>
            <a:pathLst>
              <a:path w="665" h="51">
                <a:moveTo>
                  <a:pt x="0" y="0"/>
                </a:moveTo>
                <a:lnTo>
                  <a:pt x="28" y="7"/>
                </a:lnTo>
                <a:lnTo>
                  <a:pt x="83" y="7"/>
                </a:lnTo>
                <a:lnTo>
                  <a:pt x="166" y="22"/>
                </a:lnTo>
                <a:lnTo>
                  <a:pt x="332" y="25"/>
                </a:lnTo>
                <a:lnTo>
                  <a:pt x="665" y="51"/>
                </a:lnTo>
              </a:path>
            </a:pathLst>
          </a:custGeom>
          <a:noFill/>
          <a:ln w="38100" cmpd="sng">
            <a:solidFill>
              <a:sysClr val="windowText" lastClr="000000">
                <a:lumMod val="50000"/>
                <a:lumOff val="50000"/>
              </a:sysClr>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04" name="Freeform 31">
            <a:extLst>
              <a:ext uri="{FF2B5EF4-FFF2-40B4-BE49-F238E27FC236}">
                <a16:creationId xmlns:a16="http://schemas.microsoft.com/office/drawing/2014/main" id="{5E5B9409-E024-450C-AE3E-6E2BCFDFA8CC}"/>
              </a:ext>
            </a:extLst>
          </p:cNvPr>
          <p:cNvSpPr>
            <a:spLocks/>
          </p:cNvSpPr>
          <p:nvPr/>
        </p:nvSpPr>
        <p:spPr bwMode="auto">
          <a:xfrm>
            <a:off x="837365" y="2871125"/>
            <a:ext cx="3228124" cy="1531380"/>
          </a:xfrm>
          <a:custGeom>
            <a:avLst/>
            <a:gdLst/>
            <a:ahLst/>
            <a:cxnLst>
              <a:cxn ang="0">
                <a:pos x="0" y="229"/>
              </a:cxn>
              <a:cxn ang="0">
                <a:pos x="28" y="173"/>
              </a:cxn>
              <a:cxn ang="0">
                <a:pos x="83" y="125"/>
              </a:cxn>
              <a:cxn ang="0">
                <a:pos x="166" y="92"/>
              </a:cxn>
              <a:cxn ang="0">
                <a:pos x="332" y="52"/>
              </a:cxn>
              <a:cxn ang="0">
                <a:pos x="665" y="0"/>
              </a:cxn>
            </a:cxnLst>
            <a:rect l="0" t="0" r="r" b="b"/>
            <a:pathLst>
              <a:path w="665" h="229">
                <a:moveTo>
                  <a:pt x="0" y="229"/>
                </a:moveTo>
                <a:lnTo>
                  <a:pt x="28" y="173"/>
                </a:lnTo>
                <a:lnTo>
                  <a:pt x="83" y="125"/>
                </a:lnTo>
                <a:lnTo>
                  <a:pt x="166" y="92"/>
                </a:lnTo>
                <a:lnTo>
                  <a:pt x="332" y="52"/>
                </a:lnTo>
                <a:lnTo>
                  <a:pt x="665" y="0"/>
                </a:lnTo>
              </a:path>
            </a:pathLst>
          </a:custGeom>
          <a:noFill/>
          <a:ln w="38100" cmpd="sng">
            <a:solidFill>
              <a:srgbClr val="A098DA"/>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nvGrpSpPr>
          <p:cNvPr id="107" name="Group 32">
            <a:extLst>
              <a:ext uri="{FF2B5EF4-FFF2-40B4-BE49-F238E27FC236}">
                <a16:creationId xmlns:a16="http://schemas.microsoft.com/office/drawing/2014/main" id="{1061A8DB-A8E3-4FE0-9FB0-6A86FE01AEF8}"/>
              </a:ext>
            </a:extLst>
          </p:cNvPr>
          <p:cNvGrpSpPr>
            <a:grpSpLocks/>
          </p:cNvGrpSpPr>
          <p:nvPr/>
        </p:nvGrpSpPr>
        <p:grpSpPr bwMode="auto">
          <a:xfrm>
            <a:off x="428528" y="2309488"/>
            <a:ext cx="325863" cy="2707856"/>
            <a:chOff x="660" y="1223"/>
            <a:chExt cx="383" cy="2521"/>
          </a:xfrm>
        </p:grpSpPr>
        <p:sp>
          <p:nvSpPr>
            <p:cNvPr id="196" name="Text Box 33">
              <a:extLst>
                <a:ext uri="{FF2B5EF4-FFF2-40B4-BE49-F238E27FC236}">
                  <a16:creationId xmlns:a16="http://schemas.microsoft.com/office/drawing/2014/main" id="{F2527A19-B6EC-4715-BC77-3EA4529A3297}"/>
                </a:ext>
              </a:extLst>
            </p:cNvPr>
            <p:cNvSpPr txBox="1">
              <a:spLocks noChangeArrowheads="1"/>
            </p:cNvSpPr>
            <p:nvPr/>
          </p:nvSpPr>
          <p:spPr bwMode="auto">
            <a:xfrm>
              <a:off x="728" y="1223"/>
              <a:ext cx="300" cy="25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8</a:t>
              </a:r>
            </a:p>
          </p:txBody>
        </p:sp>
        <p:sp>
          <p:nvSpPr>
            <p:cNvPr id="197" name="Text Box 34">
              <a:extLst>
                <a:ext uri="{FF2B5EF4-FFF2-40B4-BE49-F238E27FC236}">
                  <a16:creationId xmlns:a16="http://schemas.microsoft.com/office/drawing/2014/main" id="{8F0FF8E1-CC84-4C96-8B8D-EEEAC4F68E61}"/>
                </a:ext>
              </a:extLst>
            </p:cNvPr>
            <p:cNvSpPr txBox="1">
              <a:spLocks noChangeArrowheads="1"/>
            </p:cNvSpPr>
            <p:nvPr/>
          </p:nvSpPr>
          <p:spPr bwMode="auto">
            <a:xfrm>
              <a:off x="728" y="1669"/>
              <a:ext cx="300" cy="25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6</a:t>
              </a:r>
            </a:p>
          </p:txBody>
        </p:sp>
        <p:sp>
          <p:nvSpPr>
            <p:cNvPr id="198" name="Text Box 35">
              <a:extLst>
                <a:ext uri="{FF2B5EF4-FFF2-40B4-BE49-F238E27FC236}">
                  <a16:creationId xmlns:a16="http://schemas.microsoft.com/office/drawing/2014/main" id="{E9903DF2-CC9A-4ACF-B426-EB2B4EAC3ACC}"/>
                </a:ext>
              </a:extLst>
            </p:cNvPr>
            <p:cNvSpPr txBox="1">
              <a:spLocks noChangeArrowheads="1"/>
            </p:cNvSpPr>
            <p:nvPr/>
          </p:nvSpPr>
          <p:spPr bwMode="auto">
            <a:xfrm>
              <a:off x="728" y="2119"/>
              <a:ext cx="300" cy="25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4</a:t>
              </a:r>
            </a:p>
          </p:txBody>
        </p:sp>
        <p:sp>
          <p:nvSpPr>
            <p:cNvPr id="199" name="Text Box 36">
              <a:extLst>
                <a:ext uri="{FF2B5EF4-FFF2-40B4-BE49-F238E27FC236}">
                  <a16:creationId xmlns:a16="http://schemas.microsoft.com/office/drawing/2014/main" id="{439E8227-A72B-4345-8143-9AC692D7A462}"/>
                </a:ext>
              </a:extLst>
            </p:cNvPr>
            <p:cNvSpPr txBox="1">
              <a:spLocks noChangeArrowheads="1"/>
            </p:cNvSpPr>
            <p:nvPr/>
          </p:nvSpPr>
          <p:spPr bwMode="auto">
            <a:xfrm>
              <a:off x="728" y="2580"/>
              <a:ext cx="300" cy="25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2</a:t>
              </a:r>
            </a:p>
          </p:txBody>
        </p:sp>
        <p:sp>
          <p:nvSpPr>
            <p:cNvPr id="200" name="Text Box 37">
              <a:extLst>
                <a:ext uri="{FF2B5EF4-FFF2-40B4-BE49-F238E27FC236}">
                  <a16:creationId xmlns:a16="http://schemas.microsoft.com/office/drawing/2014/main" id="{4AE17E08-26A1-4647-8CF8-513640477922}"/>
                </a:ext>
              </a:extLst>
            </p:cNvPr>
            <p:cNvSpPr txBox="1">
              <a:spLocks noChangeArrowheads="1"/>
            </p:cNvSpPr>
            <p:nvPr/>
          </p:nvSpPr>
          <p:spPr bwMode="auto">
            <a:xfrm>
              <a:off x="728" y="3047"/>
              <a:ext cx="300" cy="25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0</a:t>
              </a:r>
            </a:p>
          </p:txBody>
        </p:sp>
        <p:sp>
          <p:nvSpPr>
            <p:cNvPr id="201" name="Text Box 38">
              <a:extLst>
                <a:ext uri="{FF2B5EF4-FFF2-40B4-BE49-F238E27FC236}">
                  <a16:creationId xmlns:a16="http://schemas.microsoft.com/office/drawing/2014/main" id="{FCE9539A-420F-4546-963B-B2BEFE312901}"/>
                </a:ext>
              </a:extLst>
            </p:cNvPr>
            <p:cNvSpPr txBox="1">
              <a:spLocks noChangeArrowheads="1"/>
            </p:cNvSpPr>
            <p:nvPr/>
          </p:nvSpPr>
          <p:spPr bwMode="auto">
            <a:xfrm>
              <a:off x="660" y="3486"/>
              <a:ext cx="383" cy="25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cs typeface="Arial" charset="0"/>
                </a:rPr>
                <a:t>–</a:t>
              </a: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2</a:t>
              </a:r>
            </a:p>
          </p:txBody>
        </p:sp>
      </p:grpSp>
      <p:sp>
        <p:nvSpPr>
          <p:cNvPr id="121" name="Text Box 56">
            <a:extLst>
              <a:ext uri="{FF2B5EF4-FFF2-40B4-BE49-F238E27FC236}">
                <a16:creationId xmlns:a16="http://schemas.microsoft.com/office/drawing/2014/main" id="{078F7664-FB4F-4478-9903-2F0A42020636}"/>
              </a:ext>
            </a:extLst>
          </p:cNvPr>
          <p:cNvSpPr txBox="1">
            <a:spLocks noChangeArrowheads="1"/>
          </p:cNvSpPr>
          <p:nvPr/>
        </p:nvSpPr>
        <p:spPr bwMode="auto">
          <a:xfrm>
            <a:off x="1721191" y="3441841"/>
            <a:ext cx="1133644" cy="600163"/>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rPr>
              <a:t>5.5% difference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rPr>
              <a:t>at Month 12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rPr>
              <a:t>(Primary endpoint)</a:t>
            </a:r>
          </a:p>
        </p:txBody>
      </p:sp>
      <p:sp>
        <p:nvSpPr>
          <p:cNvPr id="122" name="Text Box 64">
            <a:extLst>
              <a:ext uri="{FF2B5EF4-FFF2-40B4-BE49-F238E27FC236}">
                <a16:creationId xmlns:a16="http://schemas.microsoft.com/office/drawing/2014/main" id="{28091DDA-B8E0-47A3-B02C-74823F330791}"/>
              </a:ext>
            </a:extLst>
          </p:cNvPr>
          <p:cNvSpPr txBox="1">
            <a:spLocks noChangeArrowheads="1"/>
          </p:cNvSpPr>
          <p:nvPr/>
        </p:nvSpPr>
        <p:spPr bwMode="auto">
          <a:xfrm>
            <a:off x="3123598" y="3441841"/>
            <a:ext cx="1319592" cy="600163"/>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rPr>
              <a:t>7.6% difference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rPr>
              <a:t>at Month 24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solidFill>
                <a:effectLst/>
                <a:uLnTx/>
                <a:uFillTx/>
                <a:latin typeface="Arial Narrow" panose="020B0606020202030204" pitchFamily="34" charset="0"/>
              </a:rPr>
              <a:t>(Exploratory endpoint)</a:t>
            </a:r>
          </a:p>
        </p:txBody>
      </p:sp>
      <p:grpSp>
        <p:nvGrpSpPr>
          <p:cNvPr id="123" name="Group 122">
            <a:extLst>
              <a:ext uri="{FF2B5EF4-FFF2-40B4-BE49-F238E27FC236}">
                <a16:creationId xmlns:a16="http://schemas.microsoft.com/office/drawing/2014/main" id="{1A9791EF-51A8-4FE9-AD59-87F19B6C7669}"/>
              </a:ext>
            </a:extLst>
          </p:cNvPr>
          <p:cNvGrpSpPr/>
          <p:nvPr/>
        </p:nvGrpSpPr>
        <p:grpSpPr>
          <a:xfrm>
            <a:off x="2431614" y="4469425"/>
            <a:ext cx="39645" cy="249983"/>
            <a:chOff x="4631261" y="4799753"/>
            <a:chExt cx="73972" cy="383110"/>
          </a:xfrm>
        </p:grpSpPr>
        <p:sp>
          <p:nvSpPr>
            <p:cNvPr id="193" name="Line 74">
              <a:extLst>
                <a:ext uri="{FF2B5EF4-FFF2-40B4-BE49-F238E27FC236}">
                  <a16:creationId xmlns:a16="http://schemas.microsoft.com/office/drawing/2014/main" id="{88E239EF-7A4F-4F2D-952D-D8DA7BBE97B9}"/>
                </a:ext>
              </a:extLst>
            </p:cNvPr>
            <p:cNvSpPr>
              <a:spLocks noChangeShapeType="1"/>
            </p:cNvSpPr>
            <p:nvPr/>
          </p:nvSpPr>
          <p:spPr bwMode="auto">
            <a:xfrm>
              <a:off x="4632325" y="4799753"/>
              <a:ext cx="72908" cy="0"/>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94" name="Line 84">
              <a:extLst>
                <a:ext uri="{FF2B5EF4-FFF2-40B4-BE49-F238E27FC236}">
                  <a16:creationId xmlns:a16="http://schemas.microsoft.com/office/drawing/2014/main" id="{FEE10A87-8C97-444E-BCD7-E00E3AA82ED5}"/>
                </a:ext>
              </a:extLst>
            </p:cNvPr>
            <p:cNvSpPr>
              <a:spLocks noChangeShapeType="1"/>
            </p:cNvSpPr>
            <p:nvPr/>
          </p:nvSpPr>
          <p:spPr bwMode="auto">
            <a:xfrm>
              <a:off x="4665663" y="4803190"/>
              <a:ext cx="0" cy="376236"/>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95" name="Line 85">
              <a:extLst>
                <a:ext uri="{FF2B5EF4-FFF2-40B4-BE49-F238E27FC236}">
                  <a16:creationId xmlns:a16="http://schemas.microsoft.com/office/drawing/2014/main" id="{898C01B5-FD5C-467F-A108-5760A19B3E9E}"/>
                </a:ext>
              </a:extLst>
            </p:cNvPr>
            <p:cNvSpPr>
              <a:spLocks noChangeShapeType="1"/>
            </p:cNvSpPr>
            <p:nvPr/>
          </p:nvSpPr>
          <p:spPr bwMode="auto">
            <a:xfrm>
              <a:off x="4631261" y="5182863"/>
              <a:ext cx="69850" cy="0"/>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124" name="Group 123">
            <a:extLst>
              <a:ext uri="{FF2B5EF4-FFF2-40B4-BE49-F238E27FC236}">
                <a16:creationId xmlns:a16="http://schemas.microsoft.com/office/drawing/2014/main" id="{566BA7B7-A50F-491D-A1A4-D5E5DA4CE7BD}"/>
              </a:ext>
            </a:extLst>
          </p:cNvPr>
          <p:cNvGrpSpPr/>
          <p:nvPr/>
        </p:nvGrpSpPr>
        <p:grpSpPr>
          <a:xfrm>
            <a:off x="2435017" y="3088520"/>
            <a:ext cx="34033" cy="266628"/>
            <a:chOff x="4675952" y="3095283"/>
            <a:chExt cx="63500" cy="341350"/>
          </a:xfrm>
          <a:solidFill>
            <a:srgbClr val="A098DA"/>
          </a:solidFill>
        </p:grpSpPr>
        <p:sp>
          <p:nvSpPr>
            <p:cNvPr id="190" name="Line 104">
              <a:extLst>
                <a:ext uri="{FF2B5EF4-FFF2-40B4-BE49-F238E27FC236}">
                  <a16:creationId xmlns:a16="http://schemas.microsoft.com/office/drawing/2014/main" id="{8D72EEC2-1A15-4DEC-ABF6-641061CE6E58}"/>
                </a:ext>
              </a:extLst>
            </p:cNvPr>
            <p:cNvSpPr>
              <a:spLocks noChangeShapeType="1"/>
            </p:cNvSpPr>
            <p:nvPr/>
          </p:nvSpPr>
          <p:spPr bwMode="auto">
            <a:xfrm>
              <a:off x="4675952" y="3095283"/>
              <a:ext cx="62161" cy="0"/>
            </a:xfrm>
            <a:prstGeom prst="line">
              <a:avLst/>
            </a:prstGeom>
            <a:grp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ndParaRPr>
            </a:p>
          </p:txBody>
        </p:sp>
        <p:sp>
          <p:nvSpPr>
            <p:cNvPr id="191" name="Line 113">
              <a:extLst>
                <a:ext uri="{FF2B5EF4-FFF2-40B4-BE49-F238E27FC236}">
                  <a16:creationId xmlns:a16="http://schemas.microsoft.com/office/drawing/2014/main" id="{1FE4FB35-AF1E-4B1A-9A14-8B04897FC350}"/>
                </a:ext>
              </a:extLst>
            </p:cNvPr>
            <p:cNvSpPr>
              <a:spLocks noChangeShapeType="1"/>
            </p:cNvSpPr>
            <p:nvPr/>
          </p:nvSpPr>
          <p:spPr bwMode="auto">
            <a:xfrm>
              <a:off x="4707702" y="3096077"/>
              <a:ext cx="0" cy="333499"/>
            </a:xfrm>
            <a:prstGeom prst="line">
              <a:avLst/>
            </a:prstGeom>
            <a:grp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ndParaRPr>
            </a:p>
          </p:txBody>
        </p:sp>
        <p:sp>
          <p:nvSpPr>
            <p:cNvPr id="192" name="Line 114">
              <a:extLst>
                <a:ext uri="{FF2B5EF4-FFF2-40B4-BE49-F238E27FC236}">
                  <a16:creationId xmlns:a16="http://schemas.microsoft.com/office/drawing/2014/main" id="{4AA51AEC-4CCB-4930-9CB4-717323E2062E}"/>
                </a:ext>
              </a:extLst>
            </p:cNvPr>
            <p:cNvSpPr>
              <a:spLocks noChangeShapeType="1"/>
            </p:cNvSpPr>
            <p:nvPr/>
          </p:nvSpPr>
          <p:spPr bwMode="auto">
            <a:xfrm>
              <a:off x="4675952" y="3436633"/>
              <a:ext cx="63500" cy="0"/>
            </a:xfrm>
            <a:prstGeom prst="line">
              <a:avLst/>
            </a:prstGeom>
            <a:grp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ndParaRPr>
            </a:p>
          </p:txBody>
        </p:sp>
      </p:grpSp>
      <p:sp>
        <p:nvSpPr>
          <p:cNvPr id="125" name="Oval 157">
            <a:extLst>
              <a:ext uri="{FF2B5EF4-FFF2-40B4-BE49-F238E27FC236}">
                <a16:creationId xmlns:a16="http://schemas.microsoft.com/office/drawing/2014/main" id="{713E98CC-9A8A-46E9-9C1F-140AC5C4E832}"/>
              </a:ext>
            </a:extLst>
          </p:cNvPr>
          <p:cNvSpPr>
            <a:spLocks noChangeArrowheads="1"/>
          </p:cNvSpPr>
          <p:nvPr/>
        </p:nvSpPr>
        <p:spPr bwMode="auto">
          <a:xfrm>
            <a:off x="4023036" y="2816567"/>
            <a:ext cx="81678" cy="119039"/>
          </a:xfrm>
          <a:prstGeom prst="ellipse">
            <a:avLst/>
          </a:prstGeom>
          <a:solidFill>
            <a:srgbClr val="A098DA"/>
          </a:solidFill>
          <a:ln w="9525">
            <a:solidFill>
              <a:srgbClr val="A098DA"/>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26" name="Oval 158">
            <a:extLst>
              <a:ext uri="{FF2B5EF4-FFF2-40B4-BE49-F238E27FC236}">
                <a16:creationId xmlns:a16="http://schemas.microsoft.com/office/drawing/2014/main" id="{3F2E0BA7-7547-47D3-80F8-47A8CF4624AE}"/>
              </a:ext>
            </a:extLst>
          </p:cNvPr>
          <p:cNvSpPr>
            <a:spLocks noChangeArrowheads="1"/>
          </p:cNvSpPr>
          <p:nvPr/>
        </p:nvSpPr>
        <p:spPr bwMode="auto">
          <a:xfrm>
            <a:off x="2414615" y="3163764"/>
            <a:ext cx="81678" cy="119039"/>
          </a:xfrm>
          <a:prstGeom prst="ellipse">
            <a:avLst/>
          </a:prstGeom>
          <a:solidFill>
            <a:srgbClr val="A098DA"/>
          </a:solidFill>
          <a:ln w="9525">
            <a:solidFill>
              <a:srgbClr val="A098DA"/>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27" name="Oval 162">
            <a:extLst>
              <a:ext uri="{FF2B5EF4-FFF2-40B4-BE49-F238E27FC236}">
                <a16:creationId xmlns:a16="http://schemas.microsoft.com/office/drawing/2014/main" id="{984729D0-2A87-47C0-A9A7-E4A13D59716D}"/>
              </a:ext>
            </a:extLst>
          </p:cNvPr>
          <p:cNvSpPr>
            <a:spLocks noChangeArrowheads="1"/>
          </p:cNvSpPr>
          <p:nvPr/>
        </p:nvSpPr>
        <p:spPr bwMode="auto">
          <a:xfrm>
            <a:off x="819749" y="4344237"/>
            <a:ext cx="81678" cy="119039"/>
          </a:xfrm>
          <a:prstGeom prst="ellipse">
            <a:avLst/>
          </a:prstGeom>
          <a:solidFill>
            <a:srgbClr val="A098DA"/>
          </a:solidFill>
          <a:ln w="9525">
            <a:solidFill>
              <a:srgbClr val="A098DA"/>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28" name="Oval 166">
            <a:extLst>
              <a:ext uri="{FF2B5EF4-FFF2-40B4-BE49-F238E27FC236}">
                <a16:creationId xmlns:a16="http://schemas.microsoft.com/office/drawing/2014/main" id="{FFC1C47B-35B3-4AFF-8B23-9EEBA059D560}"/>
              </a:ext>
            </a:extLst>
          </p:cNvPr>
          <p:cNvSpPr>
            <a:spLocks noChangeArrowheads="1"/>
          </p:cNvSpPr>
          <p:nvPr/>
        </p:nvSpPr>
        <p:spPr bwMode="auto">
          <a:xfrm>
            <a:off x="2408949" y="4512876"/>
            <a:ext cx="81678" cy="119039"/>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29" name="Oval 167">
            <a:extLst>
              <a:ext uri="{FF2B5EF4-FFF2-40B4-BE49-F238E27FC236}">
                <a16:creationId xmlns:a16="http://schemas.microsoft.com/office/drawing/2014/main" id="{6F2332C7-BB07-459A-BEC0-225CA35CBB1C}"/>
              </a:ext>
            </a:extLst>
          </p:cNvPr>
          <p:cNvSpPr>
            <a:spLocks noChangeArrowheads="1"/>
          </p:cNvSpPr>
          <p:nvPr/>
        </p:nvSpPr>
        <p:spPr bwMode="auto">
          <a:xfrm>
            <a:off x="4023800" y="4691436"/>
            <a:ext cx="81678" cy="119039"/>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30" name="Line 10">
            <a:extLst>
              <a:ext uri="{FF2B5EF4-FFF2-40B4-BE49-F238E27FC236}">
                <a16:creationId xmlns:a16="http://schemas.microsoft.com/office/drawing/2014/main" id="{FB2FA8C7-9061-40D5-A159-BA86D761C809}"/>
              </a:ext>
            </a:extLst>
          </p:cNvPr>
          <p:cNvSpPr>
            <a:spLocks noChangeShapeType="1"/>
          </p:cNvSpPr>
          <p:nvPr/>
        </p:nvSpPr>
        <p:spPr bwMode="auto">
          <a:xfrm>
            <a:off x="788994" y="4886390"/>
            <a:ext cx="3533442" cy="0"/>
          </a:xfrm>
          <a:prstGeom prst="line">
            <a:avLst/>
          </a:prstGeom>
          <a:noFill/>
          <a:ln w="19050">
            <a:solidFill>
              <a:sysClr val="windowText" lastClr="000000">
                <a:lumMod val="75000"/>
                <a:lumOff val="25000"/>
              </a:sysClr>
            </a:solid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31" name="Line 11">
            <a:extLst>
              <a:ext uri="{FF2B5EF4-FFF2-40B4-BE49-F238E27FC236}">
                <a16:creationId xmlns:a16="http://schemas.microsoft.com/office/drawing/2014/main" id="{D1146457-CDC7-47B9-84B7-57B9E6931FC7}"/>
              </a:ext>
            </a:extLst>
          </p:cNvPr>
          <p:cNvSpPr>
            <a:spLocks noChangeShapeType="1"/>
          </p:cNvSpPr>
          <p:nvPr/>
        </p:nvSpPr>
        <p:spPr bwMode="auto">
          <a:xfrm>
            <a:off x="842469" y="4890313"/>
            <a:ext cx="0" cy="33480"/>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32" name="Line 13">
            <a:extLst>
              <a:ext uri="{FF2B5EF4-FFF2-40B4-BE49-F238E27FC236}">
                <a16:creationId xmlns:a16="http://schemas.microsoft.com/office/drawing/2014/main" id="{92E6E6DA-AAC5-47FC-9331-11E710D2BBF5}"/>
              </a:ext>
            </a:extLst>
          </p:cNvPr>
          <p:cNvSpPr>
            <a:spLocks noChangeShapeType="1"/>
          </p:cNvSpPr>
          <p:nvPr/>
        </p:nvSpPr>
        <p:spPr bwMode="auto">
          <a:xfrm>
            <a:off x="1636694" y="4890313"/>
            <a:ext cx="0" cy="33480"/>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33" name="Line 14">
            <a:extLst>
              <a:ext uri="{FF2B5EF4-FFF2-40B4-BE49-F238E27FC236}">
                <a16:creationId xmlns:a16="http://schemas.microsoft.com/office/drawing/2014/main" id="{7575EA0C-5638-433F-B20E-4E70A4E205D6}"/>
              </a:ext>
            </a:extLst>
          </p:cNvPr>
          <p:cNvSpPr>
            <a:spLocks noChangeShapeType="1"/>
          </p:cNvSpPr>
          <p:nvPr/>
        </p:nvSpPr>
        <p:spPr bwMode="auto">
          <a:xfrm>
            <a:off x="2448772" y="4890313"/>
            <a:ext cx="0" cy="33480"/>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34" name="Line 15">
            <a:extLst>
              <a:ext uri="{FF2B5EF4-FFF2-40B4-BE49-F238E27FC236}">
                <a16:creationId xmlns:a16="http://schemas.microsoft.com/office/drawing/2014/main" id="{02B42C56-EE39-438F-87BF-DF8D6E3C73B2}"/>
              </a:ext>
            </a:extLst>
          </p:cNvPr>
          <p:cNvSpPr>
            <a:spLocks noChangeShapeType="1"/>
          </p:cNvSpPr>
          <p:nvPr/>
        </p:nvSpPr>
        <p:spPr bwMode="auto">
          <a:xfrm>
            <a:off x="4073147" y="4890313"/>
            <a:ext cx="0" cy="33480"/>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35" name="Line 99">
            <a:extLst>
              <a:ext uri="{FF2B5EF4-FFF2-40B4-BE49-F238E27FC236}">
                <a16:creationId xmlns:a16="http://schemas.microsoft.com/office/drawing/2014/main" id="{449A8AA9-6758-4B93-9490-D9A1000233E6}"/>
              </a:ext>
            </a:extLst>
          </p:cNvPr>
          <p:cNvSpPr>
            <a:spLocks noChangeShapeType="1"/>
          </p:cNvSpPr>
          <p:nvPr/>
        </p:nvSpPr>
        <p:spPr bwMode="auto">
          <a:xfrm flipV="1">
            <a:off x="3260850" y="4884269"/>
            <a:ext cx="218" cy="3687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36" name="Text Box 77">
            <a:extLst>
              <a:ext uri="{FF2B5EF4-FFF2-40B4-BE49-F238E27FC236}">
                <a16:creationId xmlns:a16="http://schemas.microsoft.com/office/drawing/2014/main" id="{A9719899-2BBF-43AA-ADA5-1D81DFD14210}"/>
              </a:ext>
            </a:extLst>
          </p:cNvPr>
          <p:cNvSpPr txBox="1">
            <a:spLocks noChangeArrowheads="1"/>
          </p:cNvSpPr>
          <p:nvPr/>
        </p:nvSpPr>
        <p:spPr bwMode="auto">
          <a:xfrm>
            <a:off x="1213398" y="1884232"/>
            <a:ext cx="2438955" cy="338555"/>
          </a:xfrm>
          <a:prstGeom prst="rect">
            <a:avLst/>
          </a:prstGeom>
          <a:noFill/>
          <a:ln w="19050" algn="ctr">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04040"/>
                </a:solidFill>
                <a:effectLst/>
                <a:uLnTx/>
                <a:uFillTx/>
                <a:latin typeface="Arial Narrow" panose="020B0606020202030204" pitchFamily="34" charset="0"/>
              </a:rPr>
              <a:t>Lumbar Spine</a:t>
            </a:r>
          </a:p>
        </p:txBody>
      </p:sp>
      <p:grpSp>
        <p:nvGrpSpPr>
          <p:cNvPr id="137" name="Group 136">
            <a:extLst>
              <a:ext uri="{FF2B5EF4-FFF2-40B4-BE49-F238E27FC236}">
                <a16:creationId xmlns:a16="http://schemas.microsoft.com/office/drawing/2014/main" id="{6C663B73-7BAF-4BBF-BD19-EADBA7EBF29B}"/>
              </a:ext>
            </a:extLst>
          </p:cNvPr>
          <p:cNvGrpSpPr/>
          <p:nvPr/>
        </p:nvGrpSpPr>
        <p:grpSpPr>
          <a:xfrm>
            <a:off x="4050601" y="4550991"/>
            <a:ext cx="39645" cy="385687"/>
            <a:chOff x="4631261" y="4799753"/>
            <a:chExt cx="73972" cy="383110"/>
          </a:xfrm>
          <a:solidFill>
            <a:srgbClr val="999999"/>
          </a:solidFill>
        </p:grpSpPr>
        <p:sp>
          <p:nvSpPr>
            <p:cNvPr id="187" name="Line 74">
              <a:extLst>
                <a:ext uri="{FF2B5EF4-FFF2-40B4-BE49-F238E27FC236}">
                  <a16:creationId xmlns:a16="http://schemas.microsoft.com/office/drawing/2014/main" id="{4E98EEBC-6C86-456C-AA1B-B41999C0CD8E}"/>
                </a:ext>
              </a:extLst>
            </p:cNvPr>
            <p:cNvSpPr>
              <a:spLocks noChangeShapeType="1"/>
            </p:cNvSpPr>
            <p:nvPr/>
          </p:nvSpPr>
          <p:spPr bwMode="auto">
            <a:xfrm>
              <a:off x="4632325" y="4799753"/>
              <a:ext cx="72908" cy="0"/>
            </a:xfrm>
            <a:prstGeom prst="line">
              <a:avLst/>
            </a:prstGeom>
            <a:grp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88" name="Line 84">
              <a:extLst>
                <a:ext uri="{FF2B5EF4-FFF2-40B4-BE49-F238E27FC236}">
                  <a16:creationId xmlns:a16="http://schemas.microsoft.com/office/drawing/2014/main" id="{5D8CD61C-4D4D-4A10-85B2-C429542E661C}"/>
                </a:ext>
              </a:extLst>
            </p:cNvPr>
            <p:cNvSpPr>
              <a:spLocks noChangeShapeType="1"/>
            </p:cNvSpPr>
            <p:nvPr/>
          </p:nvSpPr>
          <p:spPr bwMode="auto">
            <a:xfrm>
              <a:off x="4665663" y="4803190"/>
              <a:ext cx="0" cy="376236"/>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89" name="Line 85">
              <a:extLst>
                <a:ext uri="{FF2B5EF4-FFF2-40B4-BE49-F238E27FC236}">
                  <a16:creationId xmlns:a16="http://schemas.microsoft.com/office/drawing/2014/main" id="{67DCF4D9-B5C3-4567-B97B-88C7CEE09345}"/>
                </a:ext>
              </a:extLst>
            </p:cNvPr>
            <p:cNvSpPr>
              <a:spLocks noChangeShapeType="1"/>
            </p:cNvSpPr>
            <p:nvPr/>
          </p:nvSpPr>
          <p:spPr bwMode="auto">
            <a:xfrm>
              <a:off x="4631261" y="5182863"/>
              <a:ext cx="69850" cy="0"/>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138" name="Group 137">
            <a:extLst>
              <a:ext uri="{FF2B5EF4-FFF2-40B4-BE49-F238E27FC236}">
                <a16:creationId xmlns:a16="http://schemas.microsoft.com/office/drawing/2014/main" id="{427F2200-0659-48FE-B5E9-47F59969375A}"/>
              </a:ext>
            </a:extLst>
          </p:cNvPr>
          <p:cNvGrpSpPr/>
          <p:nvPr/>
        </p:nvGrpSpPr>
        <p:grpSpPr>
          <a:xfrm>
            <a:off x="1628351" y="4376958"/>
            <a:ext cx="39645" cy="285694"/>
            <a:chOff x="4631261" y="4799753"/>
            <a:chExt cx="73972" cy="383110"/>
          </a:xfrm>
        </p:grpSpPr>
        <p:sp>
          <p:nvSpPr>
            <p:cNvPr id="184" name="Line 74">
              <a:extLst>
                <a:ext uri="{FF2B5EF4-FFF2-40B4-BE49-F238E27FC236}">
                  <a16:creationId xmlns:a16="http://schemas.microsoft.com/office/drawing/2014/main" id="{D70D6A1A-BE26-4E85-808A-0CCF4655CD1F}"/>
                </a:ext>
              </a:extLst>
            </p:cNvPr>
            <p:cNvSpPr>
              <a:spLocks noChangeShapeType="1"/>
            </p:cNvSpPr>
            <p:nvPr/>
          </p:nvSpPr>
          <p:spPr bwMode="auto">
            <a:xfrm>
              <a:off x="4632325" y="4799753"/>
              <a:ext cx="72908" cy="0"/>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85" name="Line 84">
              <a:extLst>
                <a:ext uri="{FF2B5EF4-FFF2-40B4-BE49-F238E27FC236}">
                  <a16:creationId xmlns:a16="http://schemas.microsoft.com/office/drawing/2014/main" id="{CF8906ED-38E1-4570-8D79-32DCAA28ED4A}"/>
                </a:ext>
              </a:extLst>
            </p:cNvPr>
            <p:cNvSpPr>
              <a:spLocks noChangeShapeType="1"/>
            </p:cNvSpPr>
            <p:nvPr/>
          </p:nvSpPr>
          <p:spPr bwMode="auto">
            <a:xfrm>
              <a:off x="4665663" y="4803190"/>
              <a:ext cx="0" cy="376236"/>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86" name="Line 85">
              <a:extLst>
                <a:ext uri="{FF2B5EF4-FFF2-40B4-BE49-F238E27FC236}">
                  <a16:creationId xmlns:a16="http://schemas.microsoft.com/office/drawing/2014/main" id="{C53A1EE8-D3D1-4C18-8DA7-1C394B890889}"/>
                </a:ext>
              </a:extLst>
            </p:cNvPr>
            <p:cNvSpPr>
              <a:spLocks noChangeShapeType="1"/>
            </p:cNvSpPr>
            <p:nvPr/>
          </p:nvSpPr>
          <p:spPr bwMode="auto">
            <a:xfrm>
              <a:off x="4631261" y="5182863"/>
              <a:ext cx="69850" cy="0"/>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sp>
        <p:nvSpPr>
          <p:cNvPr id="139" name="Oval 166">
            <a:extLst>
              <a:ext uri="{FF2B5EF4-FFF2-40B4-BE49-F238E27FC236}">
                <a16:creationId xmlns:a16="http://schemas.microsoft.com/office/drawing/2014/main" id="{115FD3EB-5F04-464A-B9D3-2F422F46CE12}"/>
              </a:ext>
            </a:extLst>
          </p:cNvPr>
          <p:cNvSpPr>
            <a:spLocks noChangeArrowheads="1"/>
          </p:cNvSpPr>
          <p:nvPr/>
        </p:nvSpPr>
        <p:spPr bwMode="auto">
          <a:xfrm>
            <a:off x="1603116" y="4491471"/>
            <a:ext cx="81678" cy="119039"/>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40" name="Oval 166">
            <a:extLst>
              <a:ext uri="{FF2B5EF4-FFF2-40B4-BE49-F238E27FC236}">
                <a16:creationId xmlns:a16="http://schemas.microsoft.com/office/drawing/2014/main" id="{AA888161-3E90-4112-81D7-C26EE2F5981D}"/>
              </a:ext>
            </a:extLst>
          </p:cNvPr>
          <p:cNvSpPr>
            <a:spLocks noChangeArrowheads="1"/>
          </p:cNvSpPr>
          <p:nvPr/>
        </p:nvSpPr>
        <p:spPr bwMode="auto">
          <a:xfrm>
            <a:off x="1199207" y="4391131"/>
            <a:ext cx="81678" cy="119039"/>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nvGrpSpPr>
          <p:cNvPr id="141" name="Group 140">
            <a:extLst>
              <a:ext uri="{FF2B5EF4-FFF2-40B4-BE49-F238E27FC236}">
                <a16:creationId xmlns:a16="http://schemas.microsoft.com/office/drawing/2014/main" id="{BF3C85FA-7D44-4B4F-95DE-480CFC9BC067}"/>
              </a:ext>
            </a:extLst>
          </p:cNvPr>
          <p:cNvGrpSpPr/>
          <p:nvPr/>
        </p:nvGrpSpPr>
        <p:grpSpPr>
          <a:xfrm>
            <a:off x="714871" y="4960663"/>
            <a:ext cx="3506975" cy="276999"/>
            <a:chOff x="1465071" y="5492090"/>
            <a:chExt cx="6543506" cy="354628"/>
          </a:xfrm>
        </p:grpSpPr>
        <p:sp>
          <p:nvSpPr>
            <p:cNvPr id="177" name="Text Box 50">
              <a:extLst>
                <a:ext uri="{FF2B5EF4-FFF2-40B4-BE49-F238E27FC236}">
                  <a16:creationId xmlns:a16="http://schemas.microsoft.com/office/drawing/2014/main" id="{E8B09170-38BE-46CD-8BE7-5A91ECACE847}"/>
                </a:ext>
              </a:extLst>
            </p:cNvPr>
            <p:cNvSpPr txBox="1">
              <a:spLocks noChangeArrowheads="1"/>
            </p:cNvSpPr>
            <p:nvPr/>
          </p:nvSpPr>
          <p:spPr bwMode="auto">
            <a:xfrm>
              <a:off x="1465071" y="5492090"/>
              <a:ext cx="476162" cy="35462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0</a:t>
              </a:r>
            </a:p>
          </p:txBody>
        </p:sp>
        <p:sp>
          <p:nvSpPr>
            <p:cNvPr id="178" name="Text Box 52">
              <a:extLst>
                <a:ext uri="{FF2B5EF4-FFF2-40B4-BE49-F238E27FC236}">
                  <a16:creationId xmlns:a16="http://schemas.microsoft.com/office/drawing/2014/main" id="{585E10C6-E5A3-4AD7-97DF-FB6E094A3B62}"/>
                </a:ext>
              </a:extLst>
            </p:cNvPr>
            <p:cNvSpPr txBox="1">
              <a:spLocks noChangeArrowheads="1"/>
            </p:cNvSpPr>
            <p:nvPr/>
          </p:nvSpPr>
          <p:spPr bwMode="auto">
            <a:xfrm>
              <a:off x="2946976" y="5492090"/>
              <a:ext cx="476162" cy="35462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6</a:t>
              </a:r>
            </a:p>
          </p:txBody>
        </p:sp>
        <p:sp>
          <p:nvSpPr>
            <p:cNvPr id="179" name="Text Box 53">
              <a:extLst>
                <a:ext uri="{FF2B5EF4-FFF2-40B4-BE49-F238E27FC236}">
                  <a16:creationId xmlns:a16="http://schemas.microsoft.com/office/drawing/2014/main" id="{4015C3E9-88C6-429C-BAC7-58F64AA99AE8}"/>
                </a:ext>
              </a:extLst>
            </p:cNvPr>
            <p:cNvSpPr txBox="1">
              <a:spLocks noChangeArrowheads="1"/>
            </p:cNvSpPr>
            <p:nvPr/>
          </p:nvSpPr>
          <p:spPr bwMode="auto">
            <a:xfrm>
              <a:off x="4395961" y="5492090"/>
              <a:ext cx="607765" cy="35462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12</a:t>
              </a:r>
            </a:p>
          </p:txBody>
        </p:sp>
        <p:sp>
          <p:nvSpPr>
            <p:cNvPr id="180" name="Text Box 54">
              <a:extLst>
                <a:ext uri="{FF2B5EF4-FFF2-40B4-BE49-F238E27FC236}">
                  <a16:creationId xmlns:a16="http://schemas.microsoft.com/office/drawing/2014/main" id="{129E8FEA-F3CC-4F57-84A3-31D6641EB21F}"/>
                </a:ext>
              </a:extLst>
            </p:cNvPr>
            <p:cNvSpPr txBox="1">
              <a:spLocks noChangeArrowheads="1"/>
            </p:cNvSpPr>
            <p:nvPr/>
          </p:nvSpPr>
          <p:spPr bwMode="auto">
            <a:xfrm>
              <a:off x="7400812" y="5492090"/>
              <a:ext cx="607765" cy="35462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24</a:t>
              </a:r>
            </a:p>
          </p:txBody>
        </p:sp>
        <p:sp>
          <p:nvSpPr>
            <p:cNvPr id="181" name="Text Box 53">
              <a:extLst>
                <a:ext uri="{FF2B5EF4-FFF2-40B4-BE49-F238E27FC236}">
                  <a16:creationId xmlns:a16="http://schemas.microsoft.com/office/drawing/2014/main" id="{0F27719B-EEAD-4661-9C82-E3E2D9F1B0B2}"/>
                </a:ext>
              </a:extLst>
            </p:cNvPr>
            <p:cNvSpPr txBox="1">
              <a:spLocks noChangeArrowheads="1"/>
            </p:cNvSpPr>
            <p:nvPr/>
          </p:nvSpPr>
          <p:spPr bwMode="auto">
            <a:xfrm>
              <a:off x="5911603" y="5492090"/>
              <a:ext cx="607765" cy="35462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18</a:t>
              </a:r>
            </a:p>
          </p:txBody>
        </p:sp>
        <p:sp>
          <p:nvSpPr>
            <p:cNvPr id="182" name="Text Box 52">
              <a:extLst>
                <a:ext uri="{FF2B5EF4-FFF2-40B4-BE49-F238E27FC236}">
                  <a16:creationId xmlns:a16="http://schemas.microsoft.com/office/drawing/2014/main" id="{C618CC86-B980-44C2-8EFD-5218C105E0A5}"/>
                </a:ext>
              </a:extLst>
            </p:cNvPr>
            <p:cNvSpPr txBox="1">
              <a:spLocks noChangeArrowheads="1"/>
            </p:cNvSpPr>
            <p:nvPr/>
          </p:nvSpPr>
          <p:spPr bwMode="auto">
            <a:xfrm>
              <a:off x="1712547" y="5492090"/>
              <a:ext cx="476162" cy="35462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1</a:t>
              </a:r>
            </a:p>
          </p:txBody>
        </p:sp>
        <p:sp>
          <p:nvSpPr>
            <p:cNvPr id="183" name="Text Box 52">
              <a:extLst>
                <a:ext uri="{FF2B5EF4-FFF2-40B4-BE49-F238E27FC236}">
                  <a16:creationId xmlns:a16="http://schemas.microsoft.com/office/drawing/2014/main" id="{5453CE94-455A-4415-9726-D12EA4C62012}"/>
                </a:ext>
              </a:extLst>
            </p:cNvPr>
            <p:cNvSpPr txBox="1">
              <a:spLocks noChangeArrowheads="1"/>
            </p:cNvSpPr>
            <p:nvPr/>
          </p:nvSpPr>
          <p:spPr bwMode="auto">
            <a:xfrm>
              <a:off x="2203380" y="5492090"/>
              <a:ext cx="476162" cy="354628"/>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Narrow" panose="020B0606020202030204" pitchFamily="34" charset="0"/>
                </a:rPr>
                <a:t>3</a:t>
              </a:r>
            </a:p>
          </p:txBody>
        </p:sp>
      </p:grpSp>
      <p:sp>
        <p:nvSpPr>
          <p:cNvPr id="142" name="Oval 158">
            <a:extLst>
              <a:ext uri="{FF2B5EF4-FFF2-40B4-BE49-F238E27FC236}">
                <a16:creationId xmlns:a16="http://schemas.microsoft.com/office/drawing/2014/main" id="{D12740F3-546E-4FB2-B88F-4E4C4E76B784}"/>
              </a:ext>
            </a:extLst>
          </p:cNvPr>
          <p:cNvSpPr>
            <a:spLocks noChangeArrowheads="1"/>
          </p:cNvSpPr>
          <p:nvPr/>
        </p:nvSpPr>
        <p:spPr bwMode="auto">
          <a:xfrm>
            <a:off x="1200170" y="3659266"/>
            <a:ext cx="81678" cy="119039"/>
          </a:xfrm>
          <a:prstGeom prst="ellipse">
            <a:avLst/>
          </a:prstGeom>
          <a:solidFill>
            <a:srgbClr val="A098DA"/>
          </a:solidFill>
          <a:ln w="9525">
            <a:solidFill>
              <a:srgbClr val="A098DA"/>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43" name="Oval 166">
            <a:extLst>
              <a:ext uri="{FF2B5EF4-FFF2-40B4-BE49-F238E27FC236}">
                <a16:creationId xmlns:a16="http://schemas.microsoft.com/office/drawing/2014/main" id="{F6D48C50-A5BF-4610-9928-D378F2D96B47}"/>
              </a:ext>
            </a:extLst>
          </p:cNvPr>
          <p:cNvSpPr>
            <a:spLocks noChangeArrowheads="1"/>
          </p:cNvSpPr>
          <p:nvPr/>
        </p:nvSpPr>
        <p:spPr bwMode="auto">
          <a:xfrm>
            <a:off x="934265" y="4385685"/>
            <a:ext cx="81678" cy="119039"/>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nvGrpSpPr>
          <p:cNvPr id="144" name="Group 143">
            <a:extLst>
              <a:ext uri="{FF2B5EF4-FFF2-40B4-BE49-F238E27FC236}">
                <a16:creationId xmlns:a16="http://schemas.microsoft.com/office/drawing/2014/main" id="{FFBA6391-C58C-4B4D-B5F5-489EF8087B8B}"/>
              </a:ext>
            </a:extLst>
          </p:cNvPr>
          <p:cNvGrpSpPr/>
          <p:nvPr/>
        </p:nvGrpSpPr>
        <p:grpSpPr>
          <a:xfrm>
            <a:off x="1219522" y="4302357"/>
            <a:ext cx="39645" cy="271410"/>
            <a:chOff x="4631261" y="4799753"/>
            <a:chExt cx="73972" cy="383110"/>
          </a:xfrm>
          <a:solidFill>
            <a:srgbClr val="999999"/>
          </a:solidFill>
        </p:grpSpPr>
        <p:sp>
          <p:nvSpPr>
            <p:cNvPr id="174" name="Line 74">
              <a:extLst>
                <a:ext uri="{FF2B5EF4-FFF2-40B4-BE49-F238E27FC236}">
                  <a16:creationId xmlns:a16="http://schemas.microsoft.com/office/drawing/2014/main" id="{C35F9CBE-487E-4708-A6A1-E34B07FB7E23}"/>
                </a:ext>
              </a:extLst>
            </p:cNvPr>
            <p:cNvSpPr>
              <a:spLocks noChangeShapeType="1"/>
            </p:cNvSpPr>
            <p:nvPr/>
          </p:nvSpPr>
          <p:spPr bwMode="auto">
            <a:xfrm>
              <a:off x="4632325" y="4799753"/>
              <a:ext cx="72908" cy="0"/>
            </a:xfrm>
            <a:prstGeom prst="line">
              <a:avLst/>
            </a:prstGeom>
            <a:grp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75" name="Line 84">
              <a:extLst>
                <a:ext uri="{FF2B5EF4-FFF2-40B4-BE49-F238E27FC236}">
                  <a16:creationId xmlns:a16="http://schemas.microsoft.com/office/drawing/2014/main" id="{316DD339-C780-47D3-9914-9880D4506F2D}"/>
                </a:ext>
              </a:extLst>
            </p:cNvPr>
            <p:cNvSpPr>
              <a:spLocks noChangeShapeType="1"/>
            </p:cNvSpPr>
            <p:nvPr/>
          </p:nvSpPr>
          <p:spPr bwMode="auto">
            <a:xfrm>
              <a:off x="4665663" y="4803189"/>
              <a:ext cx="0" cy="376236"/>
            </a:xfrm>
            <a:prstGeom prst="line">
              <a:avLst/>
            </a:prstGeom>
            <a:grp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76" name="Line 85">
              <a:extLst>
                <a:ext uri="{FF2B5EF4-FFF2-40B4-BE49-F238E27FC236}">
                  <a16:creationId xmlns:a16="http://schemas.microsoft.com/office/drawing/2014/main" id="{CADA9400-134F-4155-9BAD-A184B02F11E5}"/>
                </a:ext>
              </a:extLst>
            </p:cNvPr>
            <p:cNvSpPr>
              <a:spLocks noChangeShapeType="1"/>
            </p:cNvSpPr>
            <p:nvPr/>
          </p:nvSpPr>
          <p:spPr bwMode="auto">
            <a:xfrm>
              <a:off x="4631261" y="5182863"/>
              <a:ext cx="69850" cy="0"/>
            </a:xfrm>
            <a:prstGeom prst="line">
              <a:avLst/>
            </a:prstGeom>
            <a:grp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145" name="Group 144">
            <a:extLst>
              <a:ext uri="{FF2B5EF4-FFF2-40B4-BE49-F238E27FC236}">
                <a16:creationId xmlns:a16="http://schemas.microsoft.com/office/drawing/2014/main" id="{8B7E7919-0FCF-4A07-999C-B36FCBB41A36}"/>
              </a:ext>
            </a:extLst>
          </p:cNvPr>
          <p:cNvGrpSpPr/>
          <p:nvPr/>
        </p:nvGrpSpPr>
        <p:grpSpPr>
          <a:xfrm>
            <a:off x="960019" y="4348366"/>
            <a:ext cx="39645" cy="221413"/>
            <a:chOff x="4631261" y="4799753"/>
            <a:chExt cx="73972" cy="383110"/>
          </a:xfrm>
          <a:solidFill>
            <a:srgbClr val="999999"/>
          </a:solidFill>
        </p:grpSpPr>
        <p:sp>
          <p:nvSpPr>
            <p:cNvPr id="171" name="Line 74">
              <a:extLst>
                <a:ext uri="{FF2B5EF4-FFF2-40B4-BE49-F238E27FC236}">
                  <a16:creationId xmlns:a16="http://schemas.microsoft.com/office/drawing/2014/main" id="{9CFE3009-0CF4-4738-8D94-7FFC2BD81C47}"/>
                </a:ext>
              </a:extLst>
            </p:cNvPr>
            <p:cNvSpPr>
              <a:spLocks noChangeShapeType="1"/>
            </p:cNvSpPr>
            <p:nvPr/>
          </p:nvSpPr>
          <p:spPr bwMode="auto">
            <a:xfrm>
              <a:off x="4632325" y="4799753"/>
              <a:ext cx="72908" cy="0"/>
            </a:xfrm>
            <a:prstGeom prst="line">
              <a:avLst/>
            </a:prstGeom>
            <a:grp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72" name="Line 84">
              <a:extLst>
                <a:ext uri="{FF2B5EF4-FFF2-40B4-BE49-F238E27FC236}">
                  <a16:creationId xmlns:a16="http://schemas.microsoft.com/office/drawing/2014/main" id="{0A726293-CB31-46DD-A796-4C17D2B10973}"/>
                </a:ext>
              </a:extLst>
            </p:cNvPr>
            <p:cNvSpPr>
              <a:spLocks noChangeShapeType="1"/>
            </p:cNvSpPr>
            <p:nvPr/>
          </p:nvSpPr>
          <p:spPr bwMode="auto">
            <a:xfrm>
              <a:off x="4665663" y="4803190"/>
              <a:ext cx="0" cy="376236"/>
            </a:xfrm>
            <a:prstGeom prst="line">
              <a:avLst/>
            </a:prstGeom>
            <a:grp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73" name="Line 85">
              <a:extLst>
                <a:ext uri="{FF2B5EF4-FFF2-40B4-BE49-F238E27FC236}">
                  <a16:creationId xmlns:a16="http://schemas.microsoft.com/office/drawing/2014/main" id="{8A213526-0C9E-492B-9898-828E82A65610}"/>
                </a:ext>
              </a:extLst>
            </p:cNvPr>
            <p:cNvSpPr>
              <a:spLocks noChangeShapeType="1"/>
            </p:cNvSpPr>
            <p:nvPr/>
          </p:nvSpPr>
          <p:spPr bwMode="auto">
            <a:xfrm>
              <a:off x="4631261" y="5182863"/>
              <a:ext cx="69850" cy="0"/>
            </a:xfrm>
            <a:prstGeom prst="line">
              <a:avLst/>
            </a:prstGeom>
            <a:grpFill/>
            <a:ln w="19050">
              <a:solidFill>
                <a:srgbClr val="999999"/>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146" name="Group 145">
            <a:extLst>
              <a:ext uri="{FF2B5EF4-FFF2-40B4-BE49-F238E27FC236}">
                <a16:creationId xmlns:a16="http://schemas.microsoft.com/office/drawing/2014/main" id="{B3D50059-8BB4-436B-B4E8-BE6B60DC1398}"/>
              </a:ext>
            </a:extLst>
          </p:cNvPr>
          <p:cNvGrpSpPr/>
          <p:nvPr/>
        </p:nvGrpSpPr>
        <p:grpSpPr>
          <a:xfrm>
            <a:off x="1628832" y="3377300"/>
            <a:ext cx="34033" cy="242840"/>
            <a:chOff x="4675952" y="3095283"/>
            <a:chExt cx="63500" cy="341350"/>
          </a:xfrm>
        </p:grpSpPr>
        <p:sp>
          <p:nvSpPr>
            <p:cNvPr id="168" name="Line 104">
              <a:extLst>
                <a:ext uri="{FF2B5EF4-FFF2-40B4-BE49-F238E27FC236}">
                  <a16:creationId xmlns:a16="http://schemas.microsoft.com/office/drawing/2014/main" id="{E8BFC871-8F39-4832-9364-7752719DBFD6}"/>
                </a:ext>
              </a:extLst>
            </p:cNvPr>
            <p:cNvSpPr>
              <a:spLocks noChangeShapeType="1"/>
            </p:cNvSpPr>
            <p:nvPr/>
          </p:nvSpPr>
          <p:spPr bwMode="auto">
            <a:xfrm>
              <a:off x="4675952" y="3095283"/>
              <a:ext cx="63500" cy="0"/>
            </a:xfrm>
            <a:prstGeom prst="line">
              <a:avLst/>
            </a:prstGeom>
            <a:no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ndParaRPr>
            </a:p>
          </p:txBody>
        </p:sp>
        <p:sp>
          <p:nvSpPr>
            <p:cNvPr id="169" name="Line 113">
              <a:extLst>
                <a:ext uri="{FF2B5EF4-FFF2-40B4-BE49-F238E27FC236}">
                  <a16:creationId xmlns:a16="http://schemas.microsoft.com/office/drawing/2014/main" id="{9650F73F-4DE0-4553-8E76-F0C3C2A26981}"/>
                </a:ext>
              </a:extLst>
            </p:cNvPr>
            <p:cNvSpPr>
              <a:spLocks noChangeShapeType="1"/>
            </p:cNvSpPr>
            <p:nvPr/>
          </p:nvSpPr>
          <p:spPr bwMode="auto">
            <a:xfrm>
              <a:off x="4707702" y="3096077"/>
              <a:ext cx="0" cy="333499"/>
            </a:xfrm>
            <a:prstGeom prst="line">
              <a:avLst/>
            </a:prstGeom>
            <a:no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ndParaRPr>
            </a:p>
          </p:txBody>
        </p:sp>
        <p:sp>
          <p:nvSpPr>
            <p:cNvPr id="170" name="Line 114">
              <a:extLst>
                <a:ext uri="{FF2B5EF4-FFF2-40B4-BE49-F238E27FC236}">
                  <a16:creationId xmlns:a16="http://schemas.microsoft.com/office/drawing/2014/main" id="{F2CA856C-93F8-490B-B22A-635825DBA4B4}"/>
                </a:ext>
              </a:extLst>
            </p:cNvPr>
            <p:cNvSpPr>
              <a:spLocks noChangeShapeType="1"/>
            </p:cNvSpPr>
            <p:nvPr/>
          </p:nvSpPr>
          <p:spPr bwMode="auto">
            <a:xfrm>
              <a:off x="4675952" y="3436633"/>
              <a:ext cx="63500" cy="0"/>
            </a:xfrm>
            <a:prstGeom prst="line">
              <a:avLst/>
            </a:prstGeom>
            <a:no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ndParaRPr>
            </a:p>
          </p:txBody>
        </p:sp>
      </p:grpSp>
      <p:sp>
        <p:nvSpPr>
          <p:cNvPr id="147" name="Oval 158">
            <a:extLst>
              <a:ext uri="{FF2B5EF4-FFF2-40B4-BE49-F238E27FC236}">
                <a16:creationId xmlns:a16="http://schemas.microsoft.com/office/drawing/2014/main" id="{B8EBF983-2319-4380-AA70-6BB6093659C0}"/>
              </a:ext>
            </a:extLst>
          </p:cNvPr>
          <p:cNvSpPr>
            <a:spLocks noChangeArrowheads="1"/>
          </p:cNvSpPr>
          <p:nvPr/>
        </p:nvSpPr>
        <p:spPr bwMode="auto">
          <a:xfrm>
            <a:off x="1607619" y="3436971"/>
            <a:ext cx="81678" cy="119039"/>
          </a:xfrm>
          <a:prstGeom prst="ellipse">
            <a:avLst/>
          </a:prstGeom>
          <a:solidFill>
            <a:srgbClr val="A098DA"/>
          </a:solidFill>
          <a:ln w="9525">
            <a:solidFill>
              <a:srgbClr val="A098DA"/>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48" name="Oval 158">
            <a:extLst>
              <a:ext uri="{FF2B5EF4-FFF2-40B4-BE49-F238E27FC236}">
                <a16:creationId xmlns:a16="http://schemas.microsoft.com/office/drawing/2014/main" id="{13806AB5-0A93-430B-96E0-BE42F8499874}"/>
              </a:ext>
            </a:extLst>
          </p:cNvPr>
          <p:cNvSpPr>
            <a:spLocks noChangeArrowheads="1"/>
          </p:cNvSpPr>
          <p:nvPr/>
        </p:nvSpPr>
        <p:spPr bwMode="auto">
          <a:xfrm>
            <a:off x="933160" y="3973611"/>
            <a:ext cx="81678" cy="119039"/>
          </a:xfrm>
          <a:prstGeom prst="ellipse">
            <a:avLst/>
          </a:prstGeom>
          <a:solidFill>
            <a:srgbClr val="A098DA"/>
          </a:solidFill>
          <a:ln w="9525">
            <a:solidFill>
              <a:srgbClr val="A098DA"/>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nvGrpSpPr>
          <p:cNvPr id="149" name="Group 148">
            <a:extLst>
              <a:ext uri="{FF2B5EF4-FFF2-40B4-BE49-F238E27FC236}">
                <a16:creationId xmlns:a16="http://schemas.microsoft.com/office/drawing/2014/main" id="{403F1517-ACC8-4F03-A0F0-32AF403C4A79}"/>
              </a:ext>
            </a:extLst>
          </p:cNvPr>
          <p:cNvGrpSpPr/>
          <p:nvPr/>
        </p:nvGrpSpPr>
        <p:grpSpPr>
          <a:xfrm>
            <a:off x="1226521" y="3594607"/>
            <a:ext cx="34033" cy="242840"/>
            <a:chOff x="4675952" y="3095283"/>
            <a:chExt cx="63500" cy="341350"/>
          </a:xfrm>
        </p:grpSpPr>
        <p:sp>
          <p:nvSpPr>
            <p:cNvPr id="165" name="Line 104">
              <a:extLst>
                <a:ext uri="{FF2B5EF4-FFF2-40B4-BE49-F238E27FC236}">
                  <a16:creationId xmlns:a16="http://schemas.microsoft.com/office/drawing/2014/main" id="{65EC97A9-2A7D-462D-B9E1-1E8525D8B365}"/>
                </a:ext>
              </a:extLst>
            </p:cNvPr>
            <p:cNvSpPr>
              <a:spLocks noChangeShapeType="1"/>
            </p:cNvSpPr>
            <p:nvPr/>
          </p:nvSpPr>
          <p:spPr bwMode="auto">
            <a:xfrm>
              <a:off x="4675952" y="3095283"/>
              <a:ext cx="62817" cy="0"/>
            </a:xfrm>
            <a:prstGeom prst="line">
              <a:avLst/>
            </a:prstGeom>
            <a:no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66" name="Line 113">
              <a:extLst>
                <a:ext uri="{FF2B5EF4-FFF2-40B4-BE49-F238E27FC236}">
                  <a16:creationId xmlns:a16="http://schemas.microsoft.com/office/drawing/2014/main" id="{1E12159C-B017-40F8-A453-0F55F33C01BF}"/>
                </a:ext>
              </a:extLst>
            </p:cNvPr>
            <p:cNvSpPr>
              <a:spLocks noChangeShapeType="1"/>
            </p:cNvSpPr>
            <p:nvPr/>
          </p:nvSpPr>
          <p:spPr bwMode="auto">
            <a:xfrm>
              <a:off x="4707702" y="3096077"/>
              <a:ext cx="0" cy="333499"/>
            </a:xfrm>
            <a:prstGeom prst="line">
              <a:avLst/>
            </a:prstGeom>
            <a:no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67" name="Line 114">
              <a:extLst>
                <a:ext uri="{FF2B5EF4-FFF2-40B4-BE49-F238E27FC236}">
                  <a16:creationId xmlns:a16="http://schemas.microsoft.com/office/drawing/2014/main" id="{6FBF449C-10F1-4A4E-BFFC-D1E9CF99542B}"/>
                </a:ext>
              </a:extLst>
            </p:cNvPr>
            <p:cNvSpPr>
              <a:spLocks noChangeShapeType="1"/>
            </p:cNvSpPr>
            <p:nvPr/>
          </p:nvSpPr>
          <p:spPr bwMode="auto">
            <a:xfrm>
              <a:off x="4675952" y="3436633"/>
              <a:ext cx="63500" cy="0"/>
            </a:xfrm>
            <a:prstGeom prst="line">
              <a:avLst/>
            </a:prstGeom>
            <a:no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150" name="Group 149">
            <a:extLst>
              <a:ext uri="{FF2B5EF4-FFF2-40B4-BE49-F238E27FC236}">
                <a16:creationId xmlns:a16="http://schemas.microsoft.com/office/drawing/2014/main" id="{05EA797D-B85B-424B-8EA4-334EB14F5A06}"/>
              </a:ext>
            </a:extLst>
          </p:cNvPr>
          <p:cNvGrpSpPr/>
          <p:nvPr/>
        </p:nvGrpSpPr>
        <p:grpSpPr>
          <a:xfrm>
            <a:off x="961133" y="3941545"/>
            <a:ext cx="34033" cy="192844"/>
            <a:chOff x="4675952" y="3095283"/>
            <a:chExt cx="63500" cy="341350"/>
          </a:xfrm>
        </p:grpSpPr>
        <p:sp>
          <p:nvSpPr>
            <p:cNvPr id="162" name="Line 104">
              <a:extLst>
                <a:ext uri="{FF2B5EF4-FFF2-40B4-BE49-F238E27FC236}">
                  <a16:creationId xmlns:a16="http://schemas.microsoft.com/office/drawing/2014/main" id="{DD7D761C-077F-4E04-83F2-06F0A3442019}"/>
                </a:ext>
              </a:extLst>
            </p:cNvPr>
            <p:cNvSpPr>
              <a:spLocks noChangeShapeType="1"/>
            </p:cNvSpPr>
            <p:nvPr/>
          </p:nvSpPr>
          <p:spPr bwMode="auto">
            <a:xfrm>
              <a:off x="4675952" y="3095283"/>
              <a:ext cx="63500" cy="1588"/>
            </a:xfrm>
            <a:prstGeom prst="line">
              <a:avLst/>
            </a:prstGeom>
            <a:no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63" name="Line 113">
              <a:extLst>
                <a:ext uri="{FF2B5EF4-FFF2-40B4-BE49-F238E27FC236}">
                  <a16:creationId xmlns:a16="http://schemas.microsoft.com/office/drawing/2014/main" id="{DB7D4AD8-31F6-476F-A347-F51C2E8B08E8}"/>
                </a:ext>
              </a:extLst>
            </p:cNvPr>
            <p:cNvSpPr>
              <a:spLocks noChangeShapeType="1"/>
            </p:cNvSpPr>
            <p:nvPr/>
          </p:nvSpPr>
          <p:spPr bwMode="auto">
            <a:xfrm>
              <a:off x="4707702" y="3096077"/>
              <a:ext cx="0" cy="333499"/>
            </a:xfrm>
            <a:prstGeom prst="line">
              <a:avLst/>
            </a:prstGeom>
            <a:no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Arial Narrow" panose="020B0606020202030204" pitchFamily="34" charset="0"/>
              </a:endParaRPr>
            </a:p>
          </p:txBody>
        </p:sp>
        <p:sp>
          <p:nvSpPr>
            <p:cNvPr id="164" name="Line 114">
              <a:extLst>
                <a:ext uri="{FF2B5EF4-FFF2-40B4-BE49-F238E27FC236}">
                  <a16:creationId xmlns:a16="http://schemas.microsoft.com/office/drawing/2014/main" id="{6A59D2B6-F13B-46C3-B8DD-C8A75680802C}"/>
                </a:ext>
              </a:extLst>
            </p:cNvPr>
            <p:cNvSpPr>
              <a:spLocks noChangeShapeType="1"/>
            </p:cNvSpPr>
            <p:nvPr/>
          </p:nvSpPr>
          <p:spPr bwMode="auto">
            <a:xfrm>
              <a:off x="4675952" y="3436633"/>
              <a:ext cx="63500" cy="0"/>
            </a:xfrm>
            <a:prstGeom prst="line">
              <a:avLst/>
            </a:prstGeom>
            <a:no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151" name="Group 150">
            <a:extLst>
              <a:ext uri="{FF2B5EF4-FFF2-40B4-BE49-F238E27FC236}">
                <a16:creationId xmlns:a16="http://schemas.microsoft.com/office/drawing/2014/main" id="{E0608992-8DAF-47B5-920C-A12F4E21FB31}"/>
              </a:ext>
            </a:extLst>
          </p:cNvPr>
          <p:cNvGrpSpPr/>
          <p:nvPr/>
        </p:nvGrpSpPr>
        <p:grpSpPr>
          <a:xfrm>
            <a:off x="4049304" y="2694969"/>
            <a:ext cx="35393" cy="392830"/>
            <a:chOff x="4675952" y="3095283"/>
            <a:chExt cx="66038" cy="341350"/>
          </a:xfrm>
          <a:solidFill>
            <a:srgbClr val="A098DA"/>
          </a:solidFill>
        </p:grpSpPr>
        <p:sp>
          <p:nvSpPr>
            <p:cNvPr id="159" name="Line 104">
              <a:extLst>
                <a:ext uri="{FF2B5EF4-FFF2-40B4-BE49-F238E27FC236}">
                  <a16:creationId xmlns:a16="http://schemas.microsoft.com/office/drawing/2014/main" id="{15DD5643-C4D2-43A7-8B1A-50E90C30D8E5}"/>
                </a:ext>
              </a:extLst>
            </p:cNvPr>
            <p:cNvSpPr>
              <a:spLocks noChangeShapeType="1"/>
            </p:cNvSpPr>
            <p:nvPr/>
          </p:nvSpPr>
          <p:spPr bwMode="auto">
            <a:xfrm>
              <a:off x="4675952" y="3095283"/>
              <a:ext cx="66038" cy="0"/>
            </a:xfrm>
            <a:prstGeom prst="line">
              <a:avLst/>
            </a:prstGeom>
            <a:grp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ndParaRPr>
            </a:p>
          </p:txBody>
        </p:sp>
        <p:sp>
          <p:nvSpPr>
            <p:cNvPr id="160" name="Line 113">
              <a:extLst>
                <a:ext uri="{FF2B5EF4-FFF2-40B4-BE49-F238E27FC236}">
                  <a16:creationId xmlns:a16="http://schemas.microsoft.com/office/drawing/2014/main" id="{D2ECDD14-A025-44FB-A97A-CF546FEB8C22}"/>
                </a:ext>
              </a:extLst>
            </p:cNvPr>
            <p:cNvSpPr>
              <a:spLocks noChangeShapeType="1"/>
            </p:cNvSpPr>
            <p:nvPr/>
          </p:nvSpPr>
          <p:spPr bwMode="auto">
            <a:xfrm>
              <a:off x="4707702" y="3096077"/>
              <a:ext cx="0" cy="333499"/>
            </a:xfrm>
            <a:prstGeom prst="line">
              <a:avLst/>
            </a:prstGeom>
            <a:grp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93482"/>
                </a:solidFill>
                <a:effectLst/>
                <a:uLnTx/>
                <a:uFillTx/>
                <a:latin typeface="Arial Narrow" panose="020B0606020202030204" pitchFamily="34" charset="0"/>
              </a:endParaRPr>
            </a:p>
          </p:txBody>
        </p:sp>
        <p:sp>
          <p:nvSpPr>
            <p:cNvPr id="161" name="Line 114">
              <a:extLst>
                <a:ext uri="{FF2B5EF4-FFF2-40B4-BE49-F238E27FC236}">
                  <a16:creationId xmlns:a16="http://schemas.microsoft.com/office/drawing/2014/main" id="{C370425A-7A23-4107-9464-A98A3F3B00B3}"/>
                </a:ext>
              </a:extLst>
            </p:cNvPr>
            <p:cNvSpPr>
              <a:spLocks noChangeShapeType="1"/>
            </p:cNvSpPr>
            <p:nvPr/>
          </p:nvSpPr>
          <p:spPr bwMode="auto">
            <a:xfrm>
              <a:off x="4675952" y="3436633"/>
              <a:ext cx="63500" cy="0"/>
            </a:xfrm>
            <a:prstGeom prst="line">
              <a:avLst/>
            </a:prstGeom>
            <a:grpFill/>
            <a:ln w="19050">
              <a:solidFill>
                <a:srgbClr val="A098DA"/>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93482"/>
                </a:solidFill>
                <a:effectLst/>
                <a:uLnTx/>
                <a:uFillTx/>
                <a:latin typeface="Arial Narrow" panose="020B0606020202030204" pitchFamily="34" charset="0"/>
              </a:endParaRPr>
            </a:p>
          </p:txBody>
        </p:sp>
      </p:grpSp>
      <p:sp>
        <p:nvSpPr>
          <p:cNvPr id="152" name="Text Box 48">
            <a:extLst>
              <a:ext uri="{FF2B5EF4-FFF2-40B4-BE49-F238E27FC236}">
                <a16:creationId xmlns:a16="http://schemas.microsoft.com/office/drawing/2014/main" id="{FF70F077-5A82-4066-AC00-B154B26618AC}"/>
              </a:ext>
            </a:extLst>
          </p:cNvPr>
          <p:cNvSpPr txBox="1">
            <a:spLocks noChangeArrowheads="1"/>
          </p:cNvSpPr>
          <p:nvPr/>
        </p:nvSpPr>
        <p:spPr bwMode="auto">
          <a:xfrm>
            <a:off x="2314858" y="2795392"/>
            <a:ext cx="266420" cy="400110"/>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098DA"/>
                </a:solidFill>
                <a:effectLst/>
                <a:uLnTx/>
                <a:uFillTx/>
                <a:latin typeface="Arial Narrow" panose="020B0606020202030204" pitchFamily="34" charset="0"/>
              </a:rPr>
              <a:t>*</a:t>
            </a:r>
          </a:p>
        </p:txBody>
      </p:sp>
      <p:sp>
        <p:nvSpPr>
          <p:cNvPr id="153" name="Text Box 48">
            <a:extLst>
              <a:ext uri="{FF2B5EF4-FFF2-40B4-BE49-F238E27FC236}">
                <a16:creationId xmlns:a16="http://schemas.microsoft.com/office/drawing/2014/main" id="{6C83724F-514C-4D94-87B6-2CDB1BE6F9F7}"/>
              </a:ext>
            </a:extLst>
          </p:cNvPr>
          <p:cNvSpPr txBox="1">
            <a:spLocks noChangeArrowheads="1"/>
          </p:cNvSpPr>
          <p:nvPr/>
        </p:nvSpPr>
        <p:spPr bwMode="auto">
          <a:xfrm>
            <a:off x="3931419" y="2385712"/>
            <a:ext cx="266420" cy="400110"/>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098DA"/>
                </a:solidFill>
                <a:effectLst/>
                <a:uLnTx/>
                <a:uFillTx/>
                <a:latin typeface="Arial Narrow" panose="020B0606020202030204" pitchFamily="34" charset="0"/>
              </a:rPr>
              <a:t>*</a:t>
            </a:r>
          </a:p>
        </p:txBody>
      </p:sp>
      <p:sp>
        <p:nvSpPr>
          <p:cNvPr id="154" name="Text Box 48">
            <a:extLst>
              <a:ext uri="{FF2B5EF4-FFF2-40B4-BE49-F238E27FC236}">
                <a16:creationId xmlns:a16="http://schemas.microsoft.com/office/drawing/2014/main" id="{D589EFF2-991B-4F34-A03D-2F6A65A9E17A}"/>
              </a:ext>
            </a:extLst>
          </p:cNvPr>
          <p:cNvSpPr txBox="1">
            <a:spLocks noChangeArrowheads="1"/>
          </p:cNvSpPr>
          <p:nvPr/>
        </p:nvSpPr>
        <p:spPr bwMode="auto">
          <a:xfrm>
            <a:off x="1516411" y="3040364"/>
            <a:ext cx="266420" cy="400110"/>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098DA"/>
                </a:solidFill>
                <a:effectLst/>
                <a:uLnTx/>
                <a:uFillTx/>
                <a:latin typeface="Arial Narrow" panose="020B0606020202030204" pitchFamily="34" charset="0"/>
              </a:rPr>
              <a:t>*</a:t>
            </a:r>
          </a:p>
        </p:txBody>
      </p:sp>
      <p:sp>
        <p:nvSpPr>
          <p:cNvPr id="155" name="Text Box 48">
            <a:extLst>
              <a:ext uri="{FF2B5EF4-FFF2-40B4-BE49-F238E27FC236}">
                <a16:creationId xmlns:a16="http://schemas.microsoft.com/office/drawing/2014/main" id="{EB966203-F9BA-4DC3-B438-2DE377481A09}"/>
              </a:ext>
            </a:extLst>
          </p:cNvPr>
          <p:cNvSpPr txBox="1">
            <a:spLocks noChangeArrowheads="1"/>
          </p:cNvSpPr>
          <p:nvPr/>
        </p:nvSpPr>
        <p:spPr bwMode="auto">
          <a:xfrm>
            <a:off x="1115620" y="3257915"/>
            <a:ext cx="266420" cy="400110"/>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098DA"/>
                </a:solidFill>
                <a:effectLst/>
                <a:uLnTx/>
                <a:uFillTx/>
                <a:latin typeface="Arial Narrow" panose="020B0606020202030204" pitchFamily="34" charset="0"/>
              </a:rPr>
              <a:t>*</a:t>
            </a:r>
          </a:p>
        </p:txBody>
      </p:sp>
      <p:sp>
        <p:nvSpPr>
          <p:cNvPr id="156" name="Text Box 48">
            <a:extLst>
              <a:ext uri="{FF2B5EF4-FFF2-40B4-BE49-F238E27FC236}">
                <a16:creationId xmlns:a16="http://schemas.microsoft.com/office/drawing/2014/main" id="{EA60D64A-88DE-4A52-83C0-9B1196439A76}"/>
              </a:ext>
            </a:extLst>
          </p:cNvPr>
          <p:cNvSpPr txBox="1">
            <a:spLocks noChangeArrowheads="1"/>
          </p:cNvSpPr>
          <p:nvPr/>
        </p:nvSpPr>
        <p:spPr bwMode="auto">
          <a:xfrm>
            <a:off x="842314" y="3619561"/>
            <a:ext cx="266420" cy="400110"/>
          </a:xfrm>
          <a:prstGeom prst="rect">
            <a:avLst/>
          </a:prstGeom>
          <a:noFill/>
          <a:ln w="19050"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A098DA"/>
                </a:solidFill>
                <a:effectLst/>
                <a:uLnTx/>
                <a:uFillTx/>
                <a:latin typeface="Arial Narrow" panose="020B0606020202030204" pitchFamily="34" charset="0"/>
              </a:rPr>
              <a:t>*</a:t>
            </a:r>
          </a:p>
        </p:txBody>
      </p:sp>
      <p:sp>
        <p:nvSpPr>
          <p:cNvPr id="157" name="Line 11">
            <a:extLst>
              <a:ext uri="{FF2B5EF4-FFF2-40B4-BE49-F238E27FC236}">
                <a16:creationId xmlns:a16="http://schemas.microsoft.com/office/drawing/2014/main" id="{38D40835-3948-40A2-93D5-A4FB0E3648BC}"/>
              </a:ext>
            </a:extLst>
          </p:cNvPr>
          <p:cNvSpPr>
            <a:spLocks noChangeShapeType="1"/>
          </p:cNvSpPr>
          <p:nvPr/>
        </p:nvSpPr>
        <p:spPr bwMode="auto">
          <a:xfrm>
            <a:off x="975104" y="4890313"/>
            <a:ext cx="0" cy="33480"/>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158" name="Line 11">
            <a:extLst>
              <a:ext uri="{FF2B5EF4-FFF2-40B4-BE49-F238E27FC236}">
                <a16:creationId xmlns:a16="http://schemas.microsoft.com/office/drawing/2014/main" id="{EC1DCB73-6B5A-4163-AE88-7D3E45C213C5}"/>
              </a:ext>
            </a:extLst>
          </p:cNvPr>
          <p:cNvSpPr>
            <a:spLocks noChangeShapeType="1"/>
          </p:cNvSpPr>
          <p:nvPr/>
        </p:nvSpPr>
        <p:spPr bwMode="auto">
          <a:xfrm>
            <a:off x="1238165" y="4890313"/>
            <a:ext cx="0" cy="33480"/>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14" name="Text Box 77">
            <a:extLst>
              <a:ext uri="{FF2B5EF4-FFF2-40B4-BE49-F238E27FC236}">
                <a16:creationId xmlns:a16="http://schemas.microsoft.com/office/drawing/2014/main" id="{25695475-5DB8-4795-AE3B-1891BA0C6ED7}"/>
              </a:ext>
            </a:extLst>
          </p:cNvPr>
          <p:cNvSpPr txBox="1">
            <a:spLocks noChangeArrowheads="1"/>
          </p:cNvSpPr>
          <p:nvPr/>
        </p:nvSpPr>
        <p:spPr bwMode="auto">
          <a:xfrm>
            <a:off x="5928851" y="1884231"/>
            <a:ext cx="2438955" cy="338554"/>
          </a:xfrm>
          <a:prstGeom prst="rect">
            <a:avLst/>
          </a:prstGeom>
          <a:noFill/>
          <a:ln w="19050" algn="ctr">
            <a:noFill/>
            <a:miter lim="800000"/>
            <a:headEnd/>
            <a:tailEnd/>
          </a:ln>
          <a:effectLst/>
        </p:spPr>
        <p:txBody>
          <a:bodyPr wrap="square">
            <a:spAutoFit/>
          </a:bodyPr>
          <a:lstStyle/>
          <a:p>
            <a:pPr algn="ctr" defTabSz="914400">
              <a:defRPr/>
            </a:pPr>
            <a:r>
              <a:rPr lang="en-US" sz="1600" b="1" kern="0" dirty="0">
                <a:solidFill>
                  <a:srgbClr val="404040"/>
                </a:solidFill>
                <a:latin typeface="Arial Narrow" panose="020B0606020202030204" pitchFamily="34" charset="0"/>
              </a:rPr>
              <a:t>Total Hip</a:t>
            </a:r>
          </a:p>
        </p:txBody>
      </p:sp>
      <p:sp>
        <p:nvSpPr>
          <p:cNvPr id="215" name="Text Box 108">
            <a:extLst>
              <a:ext uri="{FF2B5EF4-FFF2-40B4-BE49-F238E27FC236}">
                <a16:creationId xmlns:a16="http://schemas.microsoft.com/office/drawing/2014/main" id="{36A7C6E2-02AF-4FDC-840A-E3E8F207D084}"/>
              </a:ext>
            </a:extLst>
          </p:cNvPr>
          <p:cNvSpPr txBox="1">
            <a:spLocks noChangeArrowheads="1"/>
          </p:cNvSpPr>
          <p:nvPr/>
        </p:nvSpPr>
        <p:spPr bwMode="auto">
          <a:xfrm>
            <a:off x="7732798" y="3428407"/>
            <a:ext cx="1063112" cy="461665"/>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4.7% difference</a:t>
            </a:r>
          </a:p>
          <a:p>
            <a:pPr algn="ctr" defTabSz="914400">
              <a:defRPr/>
            </a:pPr>
            <a:r>
              <a:rPr lang="en-US" sz="1200" kern="0" dirty="0">
                <a:solidFill>
                  <a:srgbClr val="404040"/>
                </a:solidFill>
                <a:latin typeface="Arial Narrow" panose="020B0606020202030204" pitchFamily="34" charset="0"/>
              </a:rPr>
              <a:t>at month 24</a:t>
            </a:r>
          </a:p>
        </p:txBody>
      </p:sp>
      <p:sp>
        <p:nvSpPr>
          <p:cNvPr id="216" name="Line 8">
            <a:extLst>
              <a:ext uri="{FF2B5EF4-FFF2-40B4-BE49-F238E27FC236}">
                <a16:creationId xmlns:a16="http://schemas.microsoft.com/office/drawing/2014/main" id="{2983C6BF-7899-401C-8B6B-52195DEBB3B5}"/>
              </a:ext>
            </a:extLst>
          </p:cNvPr>
          <p:cNvSpPr>
            <a:spLocks noChangeShapeType="1"/>
          </p:cNvSpPr>
          <p:nvPr/>
        </p:nvSpPr>
        <p:spPr bwMode="auto">
          <a:xfrm>
            <a:off x="5485371" y="4190593"/>
            <a:ext cx="3552516" cy="0"/>
          </a:xfrm>
          <a:prstGeom prst="line">
            <a:avLst/>
          </a:prstGeom>
          <a:noFill/>
          <a:ln w="19050">
            <a:solidFill>
              <a:sysClr val="windowText" lastClr="000000">
                <a:lumMod val="50000"/>
              </a:sysClr>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nvGrpSpPr>
          <p:cNvPr id="217" name="Group 216">
            <a:extLst>
              <a:ext uri="{FF2B5EF4-FFF2-40B4-BE49-F238E27FC236}">
                <a16:creationId xmlns:a16="http://schemas.microsoft.com/office/drawing/2014/main" id="{CAFA34DF-E670-4469-9360-5CD2376A2D98}"/>
              </a:ext>
            </a:extLst>
          </p:cNvPr>
          <p:cNvGrpSpPr/>
          <p:nvPr/>
        </p:nvGrpSpPr>
        <p:grpSpPr>
          <a:xfrm>
            <a:off x="5090721" y="2298418"/>
            <a:ext cx="325730" cy="2723052"/>
            <a:chOff x="1150765" y="2083761"/>
            <a:chExt cx="607765" cy="3486184"/>
          </a:xfrm>
        </p:grpSpPr>
        <p:sp>
          <p:nvSpPr>
            <p:cNvPr id="218" name="Text Box 93">
              <a:extLst>
                <a:ext uri="{FF2B5EF4-FFF2-40B4-BE49-F238E27FC236}">
                  <a16:creationId xmlns:a16="http://schemas.microsoft.com/office/drawing/2014/main" id="{1A4BE6B5-B47B-451E-AF28-306004A41C67}"/>
                </a:ext>
              </a:extLst>
            </p:cNvPr>
            <p:cNvSpPr txBox="1">
              <a:spLocks noChangeArrowheads="1"/>
            </p:cNvSpPr>
            <p:nvPr/>
          </p:nvSpPr>
          <p:spPr bwMode="auto">
            <a:xfrm>
              <a:off x="1150765" y="5215317"/>
              <a:ext cx="607765"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cs typeface="Arial" charset="0"/>
                </a:rPr>
                <a:t>–</a:t>
              </a:r>
              <a:r>
                <a:rPr lang="en-US" sz="1200" kern="0" dirty="0">
                  <a:solidFill>
                    <a:srgbClr val="404040"/>
                  </a:solidFill>
                  <a:latin typeface="Arial Narrow" panose="020B0606020202030204" pitchFamily="34" charset="0"/>
                </a:rPr>
                <a:t>2</a:t>
              </a:r>
            </a:p>
          </p:txBody>
        </p:sp>
        <p:sp>
          <p:nvSpPr>
            <p:cNvPr id="219" name="Text Box 97">
              <a:extLst>
                <a:ext uri="{FF2B5EF4-FFF2-40B4-BE49-F238E27FC236}">
                  <a16:creationId xmlns:a16="http://schemas.microsoft.com/office/drawing/2014/main" id="{B36BF24F-8251-40BB-BAD6-A13CF6E909CC}"/>
                </a:ext>
              </a:extLst>
            </p:cNvPr>
            <p:cNvSpPr txBox="1">
              <a:spLocks noChangeArrowheads="1"/>
            </p:cNvSpPr>
            <p:nvPr/>
          </p:nvSpPr>
          <p:spPr bwMode="auto">
            <a:xfrm>
              <a:off x="1150765" y="4794491"/>
              <a:ext cx="607765"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cs typeface="Arial" charset="0"/>
                </a:rPr>
                <a:t>–</a:t>
              </a:r>
              <a:r>
                <a:rPr lang="en-US" sz="1200" kern="0" dirty="0">
                  <a:solidFill>
                    <a:srgbClr val="404040"/>
                  </a:solidFill>
                  <a:latin typeface="Arial Narrow" panose="020B0606020202030204" pitchFamily="34" charset="0"/>
                </a:rPr>
                <a:t>1</a:t>
              </a:r>
            </a:p>
          </p:txBody>
        </p:sp>
        <p:sp>
          <p:nvSpPr>
            <p:cNvPr id="220" name="Text Box 90">
              <a:extLst>
                <a:ext uri="{FF2B5EF4-FFF2-40B4-BE49-F238E27FC236}">
                  <a16:creationId xmlns:a16="http://schemas.microsoft.com/office/drawing/2014/main" id="{AF246561-5972-4572-BF34-8CC5151F858F}"/>
                </a:ext>
              </a:extLst>
            </p:cNvPr>
            <p:cNvSpPr txBox="1">
              <a:spLocks noChangeArrowheads="1"/>
            </p:cNvSpPr>
            <p:nvPr/>
          </p:nvSpPr>
          <p:spPr bwMode="auto">
            <a:xfrm>
              <a:off x="1267357" y="2523547"/>
              <a:ext cx="476163"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4</a:t>
              </a:r>
            </a:p>
          </p:txBody>
        </p:sp>
        <p:sp>
          <p:nvSpPr>
            <p:cNvPr id="221" name="Text Box 91">
              <a:extLst>
                <a:ext uri="{FF2B5EF4-FFF2-40B4-BE49-F238E27FC236}">
                  <a16:creationId xmlns:a16="http://schemas.microsoft.com/office/drawing/2014/main" id="{B9EC3D7C-E5C4-4498-83A7-B4D57C0BBFB9}"/>
                </a:ext>
              </a:extLst>
            </p:cNvPr>
            <p:cNvSpPr txBox="1">
              <a:spLocks noChangeArrowheads="1"/>
            </p:cNvSpPr>
            <p:nvPr/>
          </p:nvSpPr>
          <p:spPr bwMode="auto">
            <a:xfrm>
              <a:off x="1267357" y="3437228"/>
              <a:ext cx="476163"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2</a:t>
              </a:r>
            </a:p>
          </p:txBody>
        </p:sp>
        <p:sp>
          <p:nvSpPr>
            <p:cNvPr id="222" name="Text Box 92">
              <a:extLst>
                <a:ext uri="{FF2B5EF4-FFF2-40B4-BE49-F238E27FC236}">
                  <a16:creationId xmlns:a16="http://schemas.microsoft.com/office/drawing/2014/main" id="{D63574CB-D34F-4EFC-A7BB-D392FA12BEED}"/>
                </a:ext>
              </a:extLst>
            </p:cNvPr>
            <p:cNvSpPr txBox="1">
              <a:spLocks noChangeArrowheads="1"/>
            </p:cNvSpPr>
            <p:nvPr/>
          </p:nvSpPr>
          <p:spPr bwMode="auto">
            <a:xfrm>
              <a:off x="1267357" y="4335754"/>
              <a:ext cx="476163" cy="354628"/>
            </a:xfrm>
            <a:prstGeom prst="rect">
              <a:avLst/>
            </a:prstGeom>
            <a:noFill/>
            <a:ln w="19050" algn="ctr">
              <a:noFill/>
              <a:miter lim="800000"/>
              <a:headEnd/>
              <a:tailEnd/>
            </a:ln>
            <a:effectLst/>
          </p:spPr>
          <p:txBody>
            <a:bodyPr wrap="none">
              <a:spAutoFit/>
            </a:bodyPr>
            <a:lstStyle/>
            <a:p>
              <a:pPr algn="ctr" defTabSz="914400">
                <a:defRPr/>
              </a:pPr>
              <a:r>
                <a:rPr lang="en-US" sz="1200" kern="0">
                  <a:solidFill>
                    <a:srgbClr val="404040"/>
                  </a:solidFill>
                  <a:latin typeface="Arial Narrow" panose="020B0606020202030204" pitchFamily="34" charset="0"/>
                </a:rPr>
                <a:t>0</a:t>
              </a:r>
            </a:p>
          </p:txBody>
        </p:sp>
        <p:sp>
          <p:nvSpPr>
            <p:cNvPr id="223" name="Text Box 94">
              <a:extLst>
                <a:ext uri="{FF2B5EF4-FFF2-40B4-BE49-F238E27FC236}">
                  <a16:creationId xmlns:a16="http://schemas.microsoft.com/office/drawing/2014/main" id="{493A1D6A-05A5-4B11-B74B-8EC5EC5C8E28}"/>
                </a:ext>
              </a:extLst>
            </p:cNvPr>
            <p:cNvSpPr txBox="1">
              <a:spLocks noChangeArrowheads="1"/>
            </p:cNvSpPr>
            <p:nvPr/>
          </p:nvSpPr>
          <p:spPr bwMode="auto">
            <a:xfrm>
              <a:off x="1267357" y="2083761"/>
              <a:ext cx="476163"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5</a:t>
              </a:r>
            </a:p>
          </p:txBody>
        </p:sp>
        <p:sp>
          <p:nvSpPr>
            <p:cNvPr id="224" name="Text Box 95">
              <a:extLst>
                <a:ext uri="{FF2B5EF4-FFF2-40B4-BE49-F238E27FC236}">
                  <a16:creationId xmlns:a16="http://schemas.microsoft.com/office/drawing/2014/main" id="{6E3B55A2-BDF6-4FE3-B153-1954615E8011}"/>
                </a:ext>
              </a:extLst>
            </p:cNvPr>
            <p:cNvSpPr txBox="1">
              <a:spLocks noChangeArrowheads="1"/>
            </p:cNvSpPr>
            <p:nvPr/>
          </p:nvSpPr>
          <p:spPr bwMode="auto">
            <a:xfrm>
              <a:off x="1267357" y="2997448"/>
              <a:ext cx="476163" cy="354628"/>
            </a:xfrm>
            <a:prstGeom prst="rect">
              <a:avLst/>
            </a:prstGeom>
            <a:noFill/>
            <a:ln w="19050" algn="ctr">
              <a:noFill/>
              <a:miter lim="800000"/>
              <a:headEnd/>
              <a:tailEnd/>
            </a:ln>
            <a:effectLst/>
          </p:spPr>
          <p:txBody>
            <a:bodyPr wrap="none">
              <a:spAutoFit/>
            </a:bodyPr>
            <a:lstStyle/>
            <a:p>
              <a:pPr algn="ctr" defTabSz="914400">
                <a:defRPr/>
              </a:pPr>
              <a:r>
                <a:rPr lang="en-US" sz="1200" kern="0">
                  <a:solidFill>
                    <a:srgbClr val="404040"/>
                  </a:solidFill>
                  <a:latin typeface="Arial Narrow" panose="020B0606020202030204" pitchFamily="34" charset="0"/>
                </a:rPr>
                <a:t>3</a:t>
              </a:r>
            </a:p>
          </p:txBody>
        </p:sp>
        <p:sp>
          <p:nvSpPr>
            <p:cNvPr id="225" name="Text Box 96">
              <a:extLst>
                <a:ext uri="{FF2B5EF4-FFF2-40B4-BE49-F238E27FC236}">
                  <a16:creationId xmlns:a16="http://schemas.microsoft.com/office/drawing/2014/main" id="{790448BE-0B69-4B25-9094-9372D21D15E3}"/>
                </a:ext>
              </a:extLst>
            </p:cNvPr>
            <p:cNvSpPr txBox="1">
              <a:spLocks noChangeArrowheads="1"/>
            </p:cNvSpPr>
            <p:nvPr/>
          </p:nvSpPr>
          <p:spPr bwMode="auto">
            <a:xfrm>
              <a:off x="1267357" y="3878910"/>
              <a:ext cx="476163" cy="354628"/>
            </a:xfrm>
            <a:prstGeom prst="rect">
              <a:avLst/>
            </a:prstGeom>
            <a:noFill/>
            <a:ln w="19050" algn="ctr">
              <a:noFill/>
              <a:miter lim="800000"/>
              <a:headEnd/>
              <a:tailEnd/>
            </a:ln>
            <a:effectLst/>
          </p:spPr>
          <p:txBody>
            <a:bodyPr wrap="none">
              <a:spAutoFit/>
            </a:bodyPr>
            <a:lstStyle/>
            <a:p>
              <a:pPr algn="ctr" defTabSz="914400">
                <a:defRPr/>
              </a:pPr>
              <a:r>
                <a:rPr lang="en-US" sz="1200" kern="0">
                  <a:solidFill>
                    <a:srgbClr val="404040"/>
                  </a:solidFill>
                  <a:latin typeface="Arial Narrow" panose="020B0606020202030204" pitchFamily="34" charset="0"/>
                </a:rPr>
                <a:t>1</a:t>
              </a:r>
            </a:p>
          </p:txBody>
        </p:sp>
      </p:grpSp>
      <p:grpSp>
        <p:nvGrpSpPr>
          <p:cNvPr id="226" name="Group 10">
            <a:extLst>
              <a:ext uri="{FF2B5EF4-FFF2-40B4-BE49-F238E27FC236}">
                <a16:creationId xmlns:a16="http://schemas.microsoft.com/office/drawing/2014/main" id="{D6379D37-EB6C-480E-A102-E1DB770867F6}"/>
              </a:ext>
            </a:extLst>
          </p:cNvPr>
          <p:cNvGrpSpPr>
            <a:grpSpLocks/>
          </p:cNvGrpSpPr>
          <p:nvPr/>
        </p:nvGrpSpPr>
        <p:grpSpPr bwMode="auto">
          <a:xfrm>
            <a:off x="5435468" y="2426343"/>
            <a:ext cx="68049" cy="2460858"/>
            <a:chOff x="552" y="1668"/>
            <a:chExt cx="20" cy="1662"/>
          </a:xfrm>
        </p:grpSpPr>
        <p:sp>
          <p:nvSpPr>
            <p:cNvPr id="227" name="Line 11">
              <a:extLst>
                <a:ext uri="{FF2B5EF4-FFF2-40B4-BE49-F238E27FC236}">
                  <a16:creationId xmlns:a16="http://schemas.microsoft.com/office/drawing/2014/main" id="{9E1AD861-ECE9-45B8-83F9-2B93C4E43AE8}"/>
                </a:ext>
              </a:extLst>
            </p:cNvPr>
            <p:cNvSpPr>
              <a:spLocks noChangeShapeType="1"/>
            </p:cNvSpPr>
            <p:nvPr/>
          </p:nvSpPr>
          <p:spPr bwMode="auto">
            <a:xfrm>
              <a:off x="572" y="1668"/>
              <a:ext cx="0" cy="1662"/>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28" name="Line 12">
              <a:extLst>
                <a:ext uri="{FF2B5EF4-FFF2-40B4-BE49-F238E27FC236}">
                  <a16:creationId xmlns:a16="http://schemas.microsoft.com/office/drawing/2014/main" id="{4993996A-D116-4588-800E-AF7142F6079C}"/>
                </a:ext>
              </a:extLst>
            </p:cNvPr>
            <p:cNvSpPr>
              <a:spLocks noChangeShapeType="1"/>
            </p:cNvSpPr>
            <p:nvPr/>
          </p:nvSpPr>
          <p:spPr bwMode="auto">
            <a:xfrm>
              <a:off x="552" y="3330"/>
              <a:ext cx="20"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29" name="Line 13">
              <a:extLst>
                <a:ext uri="{FF2B5EF4-FFF2-40B4-BE49-F238E27FC236}">
                  <a16:creationId xmlns:a16="http://schemas.microsoft.com/office/drawing/2014/main" id="{FB16888F-D7FB-469A-924C-A5D69CC9E0BF}"/>
                </a:ext>
              </a:extLst>
            </p:cNvPr>
            <p:cNvSpPr>
              <a:spLocks noChangeShapeType="1"/>
            </p:cNvSpPr>
            <p:nvPr/>
          </p:nvSpPr>
          <p:spPr bwMode="auto">
            <a:xfrm>
              <a:off x="552" y="3094"/>
              <a:ext cx="20"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30" name="Line 14">
              <a:extLst>
                <a:ext uri="{FF2B5EF4-FFF2-40B4-BE49-F238E27FC236}">
                  <a16:creationId xmlns:a16="http://schemas.microsoft.com/office/drawing/2014/main" id="{1D08A1EC-A13E-4F7E-B2A4-47B0B501B6E8}"/>
                </a:ext>
              </a:extLst>
            </p:cNvPr>
            <p:cNvSpPr>
              <a:spLocks noChangeShapeType="1"/>
            </p:cNvSpPr>
            <p:nvPr/>
          </p:nvSpPr>
          <p:spPr bwMode="auto">
            <a:xfrm>
              <a:off x="552" y="2855"/>
              <a:ext cx="20"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31" name="Line 15">
              <a:extLst>
                <a:ext uri="{FF2B5EF4-FFF2-40B4-BE49-F238E27FC236}">
                  <a16:creationId xmlns:a16="http://schemas.microsoft.com/office/drawing/2014/main" id="{27D886C9-9D75-4F3F-A074-9F54EFCE1220}"/>
                </a:ext>
              </a:extLst>
            </p:cNvPr>
            <p:cNvSpPr>
              <a:spLocks noChangeShapeType="1"/>
            </p:cNvSpPr>
            <p:nvPr/>
          </p:nvSpPr>
          <p:spPr bwMode="auto">
            <a:xfrm>
              <a:off x="552" y="2619"/>
              <a:ext cx="20"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32" name="Line 16">
              <a:extLst>
                <a:ext uri="{FF2B5EF4-FFF2-40B4-BE49-F238E27FC236}">
                  <a16:creationId xmlns:a16="http://schemas.microsoft.com/office/drawing/2014/main" id="{D8FD2221-840D-40C0-B90C-F1454380DDB6}"/>
                </a:ext>
              </a:extLst>
            </p:cNvPr>
            <p:cNvSpPr>
              <a:spLocks noChangeShapeType="1"/>
            </p:cNvSpPr>
            <p:nvPr/>
          </p:nvSpPr>
          <p:spPr bwMode="auto">
            <a:xfrm>
              <a:off x="552" y="2379"/>
              <a:ext cx="20"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33" name="Line 17">
              <a:extLst>
                <a:ext uri="{FF2B5EF4-FFF2-40B4-BE49-F238E27FC236}">
                  <a16:creationId xmlns:a16="http://schemas.microsoft.com/office/drawing/2014/main" id="{81E8F080-3D7F-4006-A8B0-705DEB73D2DC}"/>
                </a:ext>
              </a:extLst>
            </p:cNvPr>
            <p:cNvSpPr>
              <a:spLocks noChangeShapeType="1"/>
            </p:cNvSpPr>
            <p:nvPr/>
          </p:nvSpPr>
          <p:spPr bwMode="auto">
            <a:xfrm>
              <a:off x="552" y="2143"/>
              <a:ext cx="20"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34" name="Line 18">
              <a:extLst>
                <a:ext uri="{FF2B5EF4-FFF2-40B4-BE49-F238E27FC236}">
                  <a16:creationId xmlns:a16="http://schemas.microsoft.com/office/drawing/2014/main" id="{B7FBF773-F97D-40F9-AD0F-496AEB7BEEC4}"/>
                </a:ext>
              </a:extLst>
            </p:cNvPr>
            <p:cNvSpPr>
              <a:spLocks noChangeShapeType="1"/>
            </p:cNvSpPr>
            <p:nvPr/>
          </p:nvSpPr>
          <p:spPr bwMode="auto">
            <a:xfrm>
              <a:off x="552" y="1904"/>
              <a:ext cx="20"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35" name="Line 19">
              <a:extLst>
                <a:ext uri="{FF2B5EF4-FFF2-40B4-BE49-F238E27FC236}">
                  <a16:creationId xmlns:a16="http://schemas.microsoft.com/office/drawing/2014/main" id="{68DA8C63-BF6A-4E80-B328-545B5E0EAAA0}"/>
                </a:ext>
              </a:extLst>
            </p:cNvPr>
            <p:cNvSpPr>
              <a:spLocks noChangeShapeType="1"/>
            </p:cNvSpPr>
            <p:nvPr/>
          </p:nvSpPr>
          <p:spPr bwMode="auto">
            <a:xfrm>
              <a:off x="552" y="1668"/>
              <a:ext cx="20" cy="0"/>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sp>
        <p:nvSpPr>
          <p:cNvPr id="236" name="Freeform 20">
            <a:extLst>
              <a:ext uri="{FF2B5EF4-FFF2-40B4-BE49-F238E27FC236}">
                <a16:creationId xmlns:a16="http://schemas.microsoft.com/office/drawing/2014/main" id="{8683096C-02EB-453A-BF74-2D94F05CB9C8}"/>
              </a:ext>
            </a:extLst>
          </p:cNvPr>
          <p:cNvSpPr>
            <a:spLocks/>
          </p:cNvSpPr>
          <p:nvPr/>
        </p:nvSpPr>
        <p:spPr bwMode="auto">
          <a:xfrm>
            <a:off x="5574938" y="4148351"/>
            <a:ext cx="3213660" cy="389413"/>
          </a:xfrm>
          <a:custGeom>
            <a:avLst/>
            <a:gdLst/>
            <a:ahLst/>
            <a:cxnLst>
              <a:cxn ang="0">
                <a:pos x="0" y="7"/>
              </a:cxn>
              <a:cxn ang="0">
                <a:pos x="28" y="0"/>
              </a:cxn>
              <a:cxn ang="0">
                <a:pos x="83" y="14"/>
              </a:cxn>
              <a:cxn ang="0">
                <a:pos x="165" y="35"/>
              </a:cxn>
              <a:cxn ang="0">
                <a:pos x="330" y="56"/>
              </a:cxn>
              <a:cxn ang="0">
                <a:pos x="660" y="77"/>
              </a:cxn>
            </a:cxnLst>
            <a:rect l="0" t="0" r="r" b="b"/>
            <a:pathLst>
              <a:path w="660" h="77">
                <a:moveTo>
                  <a:pt x="0" y="7"/>
                </a:moveTo>
                <a:lnTo>
                  <a:pt x="28" y="0"/>
                </a:lnTo>
                <a:lnTo>
                  <a:pt x="83" y="14"/>
                </a:lnTo>
                <a:lnTo>
                  <a:pt x="165" y="35"/>
                </a:lnTo>
                <a:lnTo>
                  <a:pt x="330" y="56"/>
                </a:lnTo>
                <a:lnTo>
                  <a:pt x="660" y="77"/>
                </a:lnTo>
              </a:path>
            </a:pathLst>
          </a:custGeom>
          <a:noFill/>
          <a:ln w="28575" cmpd="sng">
            <a:solidFill>
              <a:sysClr val="windowText" lastClr="000000">
                <a:lumMod val="50000"/>
                <a:lumOff val="50000"/>
              </a:sysClr>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37" name="Freeform 48">
            <a:extLst>
              <a:ext uri="{FF2B5EF4-FFF2-40B4-BE49-F238E27FC236}">
                <a16:creationId xmlns:a16="http://schemas.microsoft.com/office/drawing/2014/main" id="{54DA29DC-C7CE-48E1-9117-B9E0B9971A71}"/>
              </a:ext>
            </a:extLst>
          </p:cNvPr>
          <p:cNvSpPr>
            <a:spLocks/>
          </p:cNvSpPr>
          <p:nvPr/>
        </p:nvSpPr>
        <p:spPr bwMode="auto">
          <a:xfrm>
            <a:off x="5565618" y="2846851"/>
            <a:ext cx="3222996" cy="1337037"/>
          </a:xfrm>
          <a:custGeom>
            <a:avLst/>
            <a:gdLst>
              <a:gd name="connsiteX0" fmla="*/ 0 w 10000"/>
              <a:gd name="connsiteY0" fmla="*/ 10000 h 10000"/>
              <a:gd name="connsiteX1" fmla="*/ 352 w 10000"/>
              <a:gd name="connsiteY1" fmla="*/ 8258 h 10000"/>
              <a:gd name="connsiteX2" fmla="*/ 1258 w 10000"/>
              <a:gd name="connsiteY2" fmla="*/ 5265 h 10000"/>
              <a:gd name="connsiteX3" fmla="*/ 2500 w 10000"/>
              <a:gd name="connsiteY3" fmla="*/ 3939 h 10000"/>
              <a:gd name="connsiteX4" fmla="*/ 5000 w 10000"/>
              <a:gd name="connsiteY4" fmla="*/ 1856 h 10000"/>
              <a:gd name="connsiteX5" fmla="*/ 10000 w 10000"/>
              <a:gd name="connsiteY5" fmla="*/ 0 h 10000"/>
              <a:gd name="connsiteX0" fmla="*/ 0 w 10029"/>
              <a:gd name="connsiteY0" fmla="*/ 10000 h 10000"/>
              <a:gd name="connsiteX1" fmla="*/ 381 w 10029"/>
              <a:gd name="connsiteY1" fmla="*/ 8258 h 10000"/>
              <a:gd name="connsiteX2" fmla="*/ 1287 w 10029"/>
              <a:gd name="connsiteY2" fmla="*/ 5265 h 10000"/>
              <a:gd name="connsiteX3" fmla="*/ 2529 w 10029"/>
              <a:gd name="connsiteY3" fmla="*/ 3939 h 10000"/>
              <a:gd name="connsiteX4" fmla="*/ 5029 w 10029"/>
              <a:gd name="connsiteY4" fmla="*/ 1856 h 10000"/>
              <a:gd name="connsiteX5" fmla="*/ 10029 w 10029"/>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9" h="10000">
                <a:moveTo>
                  <a:pt x="0" y="10000"/>
                </a:moveTo>
                <a:cubicBezTo>
                  <a:pt x="117" y="9419"/>
                  <a:pt x="264" y="8839"/>
                  <a:pt x="381" y="8258"/>
                </a:cubicBezTo>
                <a:lnTo>
                  <a:pt x="1287" y="5265"/>
                </a:lnTo>
                <a:lnTo>
                  <a:pt x="2529" y="3939"/>
                </a:lnTo>
                <a:lnTo>
                  <a:pt x="5029" y="1856"/>
                </a:lnTo>
                <a:lnTo>
                  <a:pt x="10029" y="0"/>
                </a:lnTo>
              </a:path>
            </a:pathLst>
          </a:custGeom>
          <a:noFill/>
          <a:ln w="28575" cmpd="sng">
            <a:solidFill>
              <a:srgbClr val="A098DA"/>
            </a:solidFill>
            <a:prstDash val="solid"/>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238" name="Oval 198">
            <a:extLst>
              <a:ext uri="{FF2B5EF4-FFF2-40B4-BE49-F238E27FC236}">
                <a16:creationId xmlns:a16="http://schemas.microsoft.com/office/drawing/2014/main" id="{272E76DA-E912-49DA-BB2A-7ECB8BBEDEC4}"/>
              </a:ext>
            </a:extLst>
          </p:cNvPr>
          <p:cNvSpPr>
            <a:spLocks noChangeArrowheads="1"/>
          </p:cNvSpPr>
          <p:nvPr/>
        </p:nvSpPr>
        <p:spPr bwMode="auto">
          <a:xfrm>
            <a:off x="8745325" y="2795392"/>
            <a:ext cx="83311" cy="121420"/>
          </a:xfrm>
          <a:prstGeom prst="ellipse">
            <a:avLst/>
          </a:prstGeom>
          <a:solidFill>
            <a:srgbClr val="A098DA"/>
          </a:solidFill>
          <a:ln w="9525">
            <a:solidFill>
              <a:srgbClr val="A098DA"/>
            </a:solidFill>
            <a:round/>
            <a:headEnd/>
            <a:tailEnd/>
          </a:ln>
          <a:effectLst/>
        </p:spPr>
        <p:txBody>
          <a:bodyPr wrap="none" anchor="ctr"/>
          <a:lstStyle/>
          <a:p>
            <a:pPr defTabSz="914400">
              <a:defRPr/>
            </a:pPr>
            <a:endParaRPr lang="en-US" kern="0">
              <a:solidFill>
                <a:srgbClr val="404040"/>
              </a:solidFill>
              <a:latin typeface="Arial Narrow" panose="020B0606020202030204" pitchFamily="34" charset="0"/>
            </a:endParaRPr>
          </a:p>
        </p:txBody>
      </p:sp>
      <p:sp>
        <p:nvSpPr>
          <p:cNvPr id="239" name="Oval 202">
            <a:extLst>
              <a:ext uri="{FF2B5EF4-FFF2-40B4-BE49-F238E27FC236}">
                <a16:creationId xmlns:a16="http://schemas.microsoft.com/office/drawing/2014/main" id="{65CD24A5-670C-4F67-B9AA-E619027D41BD}"/>
              </a:ext>
            </a:extLst>
          </p:cNvPr>
          <p:cNvSpPr>
            <a:spLocks noChangeArrowheads="1"/>
          </p:cNvSpPr>
          <p:nvPr/>
        </p:nvSpPr>
        <p:spPr bwMode="auto">
          <a:xfrm>
            <a:off x="5533282" y="4114296"/>
            <a:ext cx="83311" cy="121420"/>
          </a:xfrm>
          <a:prstGeom prst="ellipse">
            <a:avLst/>
          </a:prstGeom>
          <a:solidFill>
            <a:srgbClr val="A098DA"/>
          </a:solidFill>
          <a:ln w="9525">
            <a:solidFill>
              <a:srgbClr val="A098DA"/>
            </a:solidFill>
            <a:round/>
            <a:headEnd/>
            <a:tailEnd/>
          </a:ln>
          <a:effectLst/>
        </p:spPr>
        <p:txBody>
          <a:bodyPr wrap="none" anchor="ctr"/>
          <a:lstStyle/>
          <a:p>
            <a:pPr algn="ctr" defTabSz="914400">
              <a:defRPr/>
            </a:pPr>
            <a:endParaRPr lang="en-US" kern="0">
              <a:solidFill>
                <a:srgbClr val="404040"/>
              </a:solidFill>
              <a:latin typeface="Arial Narrow" panose="020B0606020202030204" pitchFamily="34" charset="0"/>
            </a:endParaRPr>
          </a:p>
        </p:txBody>
      </p:sp>
      <p:sp>
        <p:nvSpPr>
          <p:cNvPr id="240" name="Oval 203">
            <a:extLst>
              <a:ext uri="{FF2B5EF4-FFF2-40B4-BE49-F238E27FC236}">
                <a16:creationId xmlns:a16="http://schemas.microsoft.com/office/drawing/2014/main" id="{4CCB8AA2-276A-41A3-8DAE-5AABC9F844B2}"/>
              </a:ext>
            </a:extLst>
          </p:cNvPr>
          <p:cNvSpPr>
            <a:spLocks noChangeArrowheads="1"/>
          </p:cNvSpPr>
          <p:nvPr/>
        </p:nvSpPr>
        <p:spPr bwMode="auto">
          <a:xfrm>
            <a:off x="8748593" y="4479107"/>
            <a:ext cx="80043" cy="121420"/>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41" name="Text Box 5">
            <a:extLst>
              <a:ext uri="{FF2B5EF4-FFF2-40B4-BE49-F238E27FC236}">
                <a16:creationId xmlns:a16="http://schemas.microsoft.com/office/drawing/2014/main" id="{49A292E5-8C50-4087-B0F5-44ACEA12D943}"/>
              </a:ext>
            </a:extLst>
          </p:cNvPr>
          <p:cNvSpPr txBox="1">
            <a:spLocks noChangeArrowheads="1"/>
          </p:cNvSpPr>
          <p:nvPr/>
        </p:nvSpPr>
        <p:spPr bwMode="auto">
          <a:xfrm rot="16200000">
            <a:off x="3377495" y="3539236"/>
            <a:ext cx="3242789" cy="461665"/>
          </a:xfrm>
          <a:prstGeom prst="rect">
            <a:avLst/>
          </a:prstGeom>
          <a:noFill/>
          <a:ln w="19050" algn="ctr">
            <a:noFill/>
            <a:miter lim="800000"/>
            <a:headEnd/>
            <a:tailEnd/>
          </a:ln>
          <a:effectLst/>
        </p:spPr>
        <p:txBody>
          <a:bodyPr wrap="square">
            <a:spAutoFit/>
          </a:bodyPr>
          <a:lstStyle/>
          <a:p>
            <a:pPr algn="ctr" defTabSz="914400">
              <a:defRPr/>
            </a:pPr>
            <a:r>
              <a:rPr lang="en-US" sz="1200" kern="0" dirty="0">
                <a:solidFill>
                  <a:srgbClr val="404040"/>
                </a:solidFill>
                <a:latin typeface="Arial Narrow" panose="020B0606020202030204" pitchFamily="34" charset="0"/>
              </a:rPr>
              <a:t>% Change from baseline</a:t>
            </a:r>
          </a:p>
          <a:p>
            <a:pPr algn="ctr" defTabSz="914400">
              <a:defRPr/>
            </a:pPr>
            <a:r>
              <a:rPr lang="en-US" sz="1200" kern="0" dirty="0">
                <a:solidFill>
                  <a:srgbClr val="404040"/>
                </a:solidFill>
                <a:latin typeface="Arial Narrow" panose="020B0606020202030204" pitchFamily="34" charset="0"/>
              </a:rPr>
              <a:t> (</a:t>
            </a:r>
            <a:r>
              <a:rPr lang="en-US" sz="1200" kern="0" dirty="0">
                <a:solidFill>
                  <a:srgbClr val="404040"/>
                </a:solidFill>
                <a:latin typeface="Arial Narrow" panose="020B0606020202030204" pitchFamily="34" charset="0"/>
                <a:cs typeface="Arial" charset="0"/>
                <a:sym typeface="Symbol" pitchFamily="18" charset="2"/>
              </a:rPr>
              <a:t></a:t>
            </a:r>
            <a:r>
              <a:rPr lang="en-US" sz="1200" kern="0" dirty="0">
                <a:solidFill>
                  <a:srgbClr val="404040"/>
                </a:solidFill>
                <a:latin typeface="Arial Narrow" panose="020B0606020202030204" pitchFamily="34" charset="0"/>
                <a:cs typeface="Arial" charset="0"/>
              </a:rPr>
              <a:t> 95% CI %)</a:t>
            </a:r>
          </a:p>
        </p:txBody>
      </p:sp>
      <p:sp>
        <p:nvSpPr>
          <p:cNvPr id="242" name="Text Box 4">
            <a:extLst>
              <a:ext uri="{FF2B5EF4-FFF2-40B4-BE49-F238E27FC236}">
                <a16:creationId xmlns:a16="http://schemas.microsoft.com/office/drawing/2014/main" id="{9CA0628A-2C2D-483E-A21D-CBEE3BFBC0CD}"/>
              </a:ext>
            </a:extLst>
          </p:cNvPr>
          <p:cNvSpPr txBox="1">
            <a:spLocks noChangeArrowheads="1"/>
          </p:cNvSpPr>
          <p:nvPr/>
        </p:nvSpPr>
        <p:spPr bwMode="auto">
          <a:xfrm>
            <a:off x="6725155" y="5221453"/>
            <a:ext cx="668773" cy="307777"/>
          </a:xfrm>
          <a:prstGeom prst="rect">
            <a:avLst/>
          </a:prstGeom>
          <a:noFill/>
          <a:ln w="19050" algn="ctr">
            <a:noFill/>
            <a:miter lim="800000"/>
            <a:headEnd/>
            <a:tailEnd/>
          </a:ln>
          <a:effectLst/>
        </p:spPr>
        <p:txBody>
          <a:bodyPr wrap="none">
            <a:spAutoFit/>
          </a:bodyPr>
          <a:lstStyle/>
          <a:p>
            <a:pPr algn="ctr" defTabSz="914400">
              <a:defRPr/>
            </a:pPr>
            <a:r>
              <a:rPr lang="en-US" sz="1400" kern="0" dirty="0">
                <a:solidFill>
                  <a:srgbClr val="404040"/>
                </a:solidFill>
                <a:latin typeface="Arial Narrow" panose="020B0606020202030204" pitchFamily="34" charset="0"/>
              </a:rPr>
              <a:t>Months</a:t>
            </a:r>
          </a:p>
        </p:txBody>
      </p:sp>
      <p:sp>
        <p:nvSpPr>
          <p:cNvPr id="243" name="Text Box 48">
            <a:extLst>
              <a:ext uri="{FF2B5EF4-FFF2-40B4-BE49-F238E27FC236}">
                <a16:creationId xmlns:a16="http://schemas.microsoft.com/office/drawing/2014/main" id="{BC371DC6-C0E7-441F-98FF-7BADD1C9F977}"/>
              </a:ext>
            </a:extLst>
          </p:cNvPr>
          <p:cNvSpPr txBox="1">
            <a:spLocks noChangeArrowheads="1"/>
          </p:cNvSpPr>
          <p:nvPr/>
        </p:nvSpPr>
        <p:spPr bwMode="auto">
          <a:xfrm>
            <a:off x="7039822" y="2680678"/>
            <a:ext cx="266420" cy="400110"/>
          </a:xfrm>
          <a:prstGeom prst="rect">
            <a:avLst/>
          </a:prstGeom>
          <a:noFill/>
          <a:ln w="19050" algn="ctr">
            <a:noFill/>
            <a:miter lim="800000"/>
            <a:headEnd/>
            <a:tailEnd/>
          </a:ln>
          <a:effectLst/>
        </p:spPr>
        <p:txBody>
          <a:bodyPr wrap="none">
            <a:spAutoFit/>
          </a:bodyPr>
          <a:lstStyle/>
          <a:p>
            <a:pPr algn="ctr" defTabSz="914400">
              <a:defRPr/>
            </a:pPr>
            <a:r>
              <a:rPr lang="en-US" sz="2000" b="1" kern="0" dirty="0">
                <a:solidFill>
                  <a:srgbClr val="A098DA"/>
                </a:solidFill>
                <a:latin typeface="Arial Narrow" panose="020B0606020202030204" pitchFamily="34" charset="0"/>
              </a:rPr>
              <a:t>*</a:t>
            </a:r>
          </a:p>
        </p:txBody>
      </p:sp>
      <p:sp>
        <p:nvSpPr>
          <p:cNvPr id="244" name="Text Box 48">
            <a:extLst>
              <a:ext uri="{FF2B5EF4-FFF2-40B4-BE49-F238E27FC236}">
                <a16:creationId xmlns:a16="http://schemas.microsoft.com/office/drawing/2014/main" id="{CB90A3BC-86BB-4A8D-801A-B46FF801693E}"/>
              </a:ext>
            </a:extLst>
          </p:cNvPr>
          <p:cNvSpPr txBox="1">
            <a:spLocks noChangeArrowheads="1"/>
          </p:cNvSpPr>
          <p:nvPr/>
        </p:nvSpPr>
        <p:spPr bwMode="auto">
          <a:xfrm>
            <a:off x="8659715" y="2347483"/>
            <a:ext cx="266420" cy="400110"/>
          </a:xfrm>
          <a:prstGeom prst="rect">
            <a:avLst/>
          </a:prstGeom>
          <a:noFill/>
          <a:ln w="19050" algn="ctr">
            <a:noFill/>
            <a:miter lim="800000"/>
            <a:headEnd/>
            <a:tailEnd/>
          </a:ln>
          <a:effectLst/>
        </p:spPr>
        <p:txBody>
          <a:bodyPr wrap="none">
            <a:spAutoFit/>
          </a:bodyPr>
          <a:lstStyle/>
          <a:p>
            <a:pPr algn="ctr" defTabSz="914400">
              <a:defRPr/>
            </a:pPr>
            <a:r>
              <a:rPr lang="en-US" sz="2000" b="1" kern="0" dirty="0">
                <a:solidFill>
                  <a:srgbClr val="A098DA"/>
                </a:solidFill>
                <a:latin typeface="Arial Narrow" panose="020B0606020202030204" pitchFamily="34" charset="0"/>
              </a:rPr>
              <a:t>*</a:t>
            </a:r>
          </a:p>
        </p:txBody>
      </p:sp>
      <p:grpSp>
        <p:nvGrpSpPr>
          <p:cNvPr id="245" name="Group 244">
            <a:extLst>
              <a:ext uri="{FF2B5EF4-FFF2-40B4-BE49-F238E27FC236}">
                <a16:creationId xmlns:a16="http://schemas.microsoft.com/office/drawing/2014/main" id="{B8E9771A-5F0F-43F4-8DAD-8518ADBD59D8}"/>
              </a:ext>
            </a:extLst>
          </p:cNvPr>
          <p:cNvGrpSpPr/>
          <p:nvPr/>
        </p:nvGrpSpPr>
        <p:grpSpPr>
          <a:xfrm>
            <a:off x="5430323" y="4960667"/>
            <a:ext cx="3506975" cy="276999"/>
            <a:chOff x="1465071" y="5492090"/>
            <a:chExt cx="6543506" cy="354628"/>
          </a:xfrm>
        </p:grpSpPr>
        <p:sp>
          <p:nvSpPr>
            <p:cNvPr id="246" name="Text Box 50">
              <a:extLst>
                <a:ext uri="{FF2B5EF4-FFF2-40B4-BE49-F238E27FC236}">
                  <a16:creationId xmlns:a16="http://schemas.microsoft.com/office/drawing/2014/main" id="{E4EF9854-CB4C-4C7C-A6B3-1962AE12F3E3}"/>
                </a:ext>
              </a:extLst>
            </p:cNvPr>
            <p:cNvSpPr txBox="1">
              <a:spLocks noChangeArrowheads="1"/>
            </p:cNvSpPr>
            <p:nvPr/>
          </p:nvSpPr>
          <p:spPr bwMode="auto">
            <a:xfrm>
              <a:off x="1465071" y="5492090"/>
              <a:ext cx="476162"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0</a:t>
              </a:r>
            </a:p>
          </p:txBody>
        </p:sp>
        <p:sp>
          <p:nvSpPr>
            <p:cNvPr id="247" name="Text Box 52">
              <a:extLst>
                <a:ext uri="{FF2B5EF4-FFF2-40B4-BE49-F238E27FC236}">
                  <a16:creationId xmlns:a16="http://schemas.microsoft.com/office/drawing/2014/main" id="{0C397001-2F02-40BF-983F-716312A1AEE3}"/>
                </a:ext>
              </a:extLst>
            </p:cNvPr>
            <p:cNvSpPr txBox="1">
              <a:spLocks noChangeArrowheads="1"/>
            </p:cNvSpPr>
            <p:nvPr/>
          </p:nvSpPr>
          <p:spPr bwMode="auto">
            <a:xfrm>
              <a:off x="2946976" y="5492090"/>
              <a:ext cx="476162"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6</a:t>
              </a:r>
            </a:p>
          </p:txBody>
        </p:sp>
        <p:sp>
          <p:nvSpPr>
            <p:cNvPr id="248" name="Text Box 53">
              <a:extLst>
                <a:ext uri="{FF2B5EF4-FFF2-40B4-BE49-F238E27FC236}">
                  <a16:creationId xmlns:a16="http://schemas.microsoft.com/office/drawing/2014/main" id="{DCB32AC8-EF1C-4EA6-9E99-8A514C7E563E}"/>
                </a:ext>
              </a:extLst>
            </p:cNvPr>
            <p:cNvSpPr txBox="1">
              <a:spLocks noChangeArrowheads="1"/>
            </p:cNvSpPr>
            <p:nvPr/>
          </p:nvSpPr>
          <p:spPr bwMode="auto">
            <a:xfrm>
              <a:off x="4395961" y="5492090"/>
              <a:ext cx="607765"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12</a:t>
              </a:r>
            </a:p>
          </p:txBody>
        </p:sp>
        <p:sp>
          <p:nvSpPr>
            <p:cNvPr id="249" name="Text Box 54">
              <a:extLst>
                <a:ext uri="{FF2B5EF4-FFF2-40B4-BE49-F238E27FC236}">
                  <a16:creationId xmlns:a16="http://schemas.microsoft.com/office/drawing/2014/main" id="{607F27FC-9BC7-407A-A83B-C976C8AC7001}"/>
                </a:ext>
              </a:extLst>
            </p:cNvPr>
            <p:cNvSpPr txBox="1">
              <a:spLocks noChangeArrowheads="1"/>
            </p:cNvSpPr>
            <p:nvPr/>
          </p:nvSpPr>
          <p:spPr bwMode="auto">
            <a:xfrm>
              <a:off x="7400812" y="5492090"/>
              <a:ext cx="607765"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24</a:t>
              </a:r>
            </a:p>
          </p:txBody>
        </p:sp>
        <p:sp>
          <p:nvSpPr>
            <p:cNvPr id="250" name="Text Box 53">
              <a:extLst>
                <a:ext uri="{FF2B5EF4-FFF2-40B4-BE49-F238E27FC236}">
                  <a16:creationId xmlns:a16="http://schemas.microsoft.com/office/drawing/2014/main" id="{12028AD4-580E-4924-A329-5BB2C47D2769}"/>
                </a:ext>
              </a:extLst>
            </p:cNvPr>
            <p:cNvSpPr txBox="1">
              <a:spLocks noChangeArrowheads="1"/>
            </p:cNvSpPr>
            <p:nvPr/>
          </p:nvSpPr>
          <p:spPr bwMode="auto">
            <a:xfrm>
              <a:off x="5911603" y="5492090"/>
              <a:ext cx="607765"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18</a:t>
              </a:r>
            </a:p>
          </p:txBody>
        </p:sp>
        <p:sp>
          <p:nvSpPr>
            <p:cNvPr id="251" name="Text Box 52">
              <a:extLst>
                <a:ext uri="{FF2B5EF4-FFF2-40B4-BE49-F238E27FC236}">
                  <a16:creationId xmlns:a16="http://schemas.microsoft.com/office/drawing/2014/main" id="{BECE1E8F-9AB2-4764-ACA8-1F3C20DD6FA6}"/>
                </a:ext>
              </a:extLst>
            </p:cNvPr>
            <p:cNvSpPr txBox="1">
              <a:spLocks noChangeArrowheads="1"/>
            </p:cNvSpPr>
            <p:nvPr/>
          </p:nvSpPr>
          <p:spPr bwMode="auto">
            <a:xfrm>
              <a:off x="1712547" y="5492090"/>
              <a:ext cx="476162"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1</a:t>
              </a:r>
            </a:p>
          </p:txBody>
        </p:sp>
        <p:sp>
          <p:nvSpPr>
            <p:cNvPr id="252" name="Text Box 52">
              <a:extLst>
                <a:ext uri="{FF2B5EF4-FFF2-40B4-BE49-F238E27FC236}">
                  <a16:creationId xmlns:a16="http://schemas.microsoft.com/office/drawing/2014/main" id="{1D31CF0B-81FF-4430-98BA-13B6811B8774}"/>
                </a:ext>
              </a:extLst>
            </p:cNvPr>
            <p:cNvSpPr txBox="1">
              <a:spLocks noChangeArrowheads="1"/>
            </p:cNvSpPr>
            <p:nvPr/>
          </p:nvSpPr>
          <p:spPr bwMode="auto">
            <a:xfrm>
              <a:off x="2203380" y="5492090"/>
              <a:ext cx="476162" cy="354628"/>
            </a:xfrm>
            <a:prstGeom prst="rect">
              <a:avLst/>
            </a:prstGeom>
            <a:noFill/>
            <a:ln w="19050" algn="ctr">
              <a:noFill/>
              <a:miter lim="800000"/>
              <a:headEnd/>
              <a:tailEnd/>
            </a:ln>
            <a:effectLst/>
          </p:spPr>
          <p:txBody>
            <a:bodyPr wrap="none">
              <a:spAutoFit/>
            </a:bodyPr>
            <a:lstStyle/>
            <a:p>
              <a:pPr algn="ctr" defTabSz="914400">
                <a:defRPr/>
              </a:pPr>
              <a:r>
                <a:rPr lang="en-US" sz="1200" kern="0" dirty="0">
                  <a:solidFill>
                    <a:srgbClr val="404040"/>
                  </a:solidFill>
                  <a:latin typeface="Arial Narrow" panose="020B0606020202030204" pitchFamily="34" charset="0"/>
                </a:rPr>
                <a:t>3</a:t>
              </a:r>
            </a:p>
          </p:txBody>
        </p:sp>
      </p:grpSp>
      <p:grpSp>
        <p:nvGrpSpPr>
          <p:cNvPr id="253" name="Group 252">
            <a:extLst>
              <a:ext uri="{FF2B5EF4-FFF2-40B4-BE49-F238E27FC236}">
                <a16:creationId xmlns:a16="http://schemas.microsoft.com/office/drawing/2014/main" id="{7E52FD59-D4A8-41DE-948E-7DEEAE7D2F2E}"/>
              </a:ext>
            </a:extLst>
          </p:cNvPr>
          <p:cNvGrpSpPr/>
          <p:nvPr/>
        </p:nvGrpSpPr>
        <p:grpSpPr>
          <a:xfrm>
            <a:off x="5506542" y="4884269"/>
            <a:ext cx="3546169" cy="39524"/>
            <a:chOff x="1607285" y="5394290"/>
            <a:chExt cx="6616635" cy="50601"/>
          </a:xfrm>
        </p:grpSpPr>
        <p:sp>
          <p:nvSpPr>
            <p:cNvPr id="254" name="Line 79">
              <a:extLst>
                <a:ext uri="{FF2B5EF4-FFF2-40B4-BE49-F238E27FC236}">
                  <a16:creationId xmlns:a16="http://schemas.microsoft.com/office/drawing/2014/main" id="{522759A9-E93B-4633-95F4-FC4BD58D7712}"/>
                </a:ext>
              </a:extLst>
            </p:cNvPr>
            <p:cNvSpPr>
              <a:spLocks noChangeShapeType="1"/>
            </p:cNvSpPr>
            <p:nvPr/>
          </p:nvSpPr>
          <p:spPr bwMode="auto">
            <a:xfrm>
              <a:off x="1607285" y="5396150"/>
              <a:ext cx="6616635" cy="0"/>
            </a:xfrm>
            <a:prstGeom prst="line">
              <a:avLst/>
            </a:prstGeom>
            <a:noFill/>
            <a:ln w="19050">
              <a:solidFill>
                <a:sysClr val="windowText" lastClr="000000">
                  <a:lumMod val="75000"/>
                  <a:lumOff val="25000"/>
                </a:sysClr>
              </a:solid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55" name="Line 11">
              <a:extLst>
                <a:ext uri="{FF2B5EF4-FFF2-40B4-BE49-F238E27FC236}">
                  <a16:creationId xmlns:a16="http://schemas.microsoft.com/office/drawing/2014/main" id="{63DE63CA-13B9-405E-922D-21515B7D7654}"/>
                </a:ext>
              </a:extLst>
            </p:cNvPr>
            <p:cNvSpPr>
              <a:spLocks noChangeShapeType="1"/>
            </p:cNvSpPr>
            <p:nvPr/>
          </p:nvSpPr>
          <p:spPr bwMode="auto">
            <a:xfrm>
              <a:off x="1703151"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56" name="Line 13">
              <a:extLst>
                <a:ext uri="{FF2B5EF4-FFF2-40B4-BE49-F238E27FC236}">
                  <a16:creationId xmlns:a16="http://schemas.microsoft.com/office/drawing/2014/main" id="{7DA3DFF7-7B9B-4FBD-A20D-9E1FC047C6A1}"/>
                </a:ext>
              </a:extLst>
            </p:cNvPr>
            <p:cNvSpPr>
              <a:spLocks noChangeShapeType="1"/>
            </p:cNvSpPr>
            <p:nvPr/>
          </p:nvSpPr>
          <p:spPr bwMode="auto">
            <a:xfrm>
              <a:off x="3185058"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57" name="Line 14">
              <a:extLst>
                <a:ext uri="{FF2B5EF4-FFF2-40B4-BE49-F238E27FC236}">
                  <a16:creationId xmlns:a16="http://schemas.microsoft.com/office/drawing/2014/main" id="{4973DA95-755A-40AF-8660-294E5A1A2EB6}"/>
                </a:ext>
              </a:extLst>
            </p:cNvPr>
            <p:cNvSpPr>
              <a:spLocks noChangeShapeType="1"/>
            </p:cNvSpPr>
            <p:nvPr/>
          </p:nvSpPr>
          <p:spPr bwMode="auto">
            <a:xfrm>
              <a:off x="4700278"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58" name="Line 15">
              <a:extLst>
                <a:ext uri="{FF2B5EF4-FFF2-40B4-BE49-F238E27FC236}">
                  <a16:creationId xmlns:a16="http://schemas.microsoft.com/office/drawing/2014/main" id="{23552DB3-CEED-479A-ADA5-4EFD4A15128D}"/>
                </a:ext>
              </a:extLst>
            </p:cNvPr>
            <p:cNvSpPr>
              <a:spLocks noChangeShapeType="1"/>
            </p:cNvSpPr>
            <p:nvPr/>
          </p:nvSpPr>
          <p:spPr bwMode="auto">
            <a:xfrm>
              <a:off x="7731125"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59" name="Line 99">
              <a:extLst>
                <a:ext uri="{FF2B5EF4-FFF2-40B4-BE49-F238E27FC236}">
                  <a16:creationId xmlns:a16="http://schemas.microsoft.com/office/drawing/2014/main" id="{AD3F4EC7-63A2-4628-8646-826B7294E4D1}"/>
                </a:ext>
              </a:extLst>
            </p:cNvPr>
            <p:cNvSpPr>
              <a:spLocks noChangeShapeType="1"/>
            </p:cNvSpPr>
            <p:nvPr/>
          </p:nvSpPr>
          <p:spPr bwMode="auto">
            <a:xfrm flipV="1">
              <a:off x="6215498" y="5394290"/>
              <a:ext cx="406" cy="47202"/>
            </a:xfrm>
            <a:prstGeom prst="line">
              <a:avLst/>
            </a:prstGeom>
            <a:noFill/>
            <a:ln w="19050">
              <a:solidFill>
                <a:sysClr val="windowText" lastClr="000000">
                  <a:lumMod val="75000"/>
                  <a:lumOff val="25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60" name="Line 11">
              <a:extLst>
                <a:ext uri="{FF2B5EF4-FFF2-40B4-BE49-F238E27FC236}">
                  <a16:creationId xmlns:a16="http://schemas.microsoft.com/office/drawing/2014/main" id="{207A1E1B-7D5B-4BF9-84DC-702414AE9FA7}"/>
                </a:ext>
              </a:extLst>
            </p:cNvPr>
            <p:cNvSpPr>
              <a:spLocks noChangeShapeType="1"/>
            </p:cNvSpPr>
            <p:nvPr/>
          </p:nvSpPr>
          <p:spPr bwMode="auto">
            <a:xfrm>
              <a:off x="1950628"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61" name="Line 11">
              <a:extLst>
                <a:ext uri="{FF2B5EF4-FFF2-40B4-BE49-F238E27FC236}">
                  <a16:creationId xmlns:a16="http://schemas.microsoft.com/office/drawing/2014/main" id="{BF7749E2-0E53-4BF0-B12C-CF0F28EBD8EB}"/>
                </a:ext>
              </a:extLst>
            </p:cNvPr>
            <p:cNvSpPr>
              <a:spLocks noChangeShapeType="1"/>
            </p:cNvSpPr>
            <p:nvPr/>
          </p:nvSpPr>
          <p:spPr bwMode="auto">
            <a:xfrm>
              <a:off x="2441462" y="5402028"/>
              <a:ext cx="0" cy="42863"/>
            </a:xfrm>
            <a:prstGeom prst="line">
              <a:avLst/>
            </a:prstGeom>
            <a:noFill/>
            <a:ln w="19050">
              <a:solidFill>
                <a:sysClr val="windowText" lastClr="000000">
                  <a:lumMod val="75000"/>
                  <a:lumOff val="25000"/>
                </a:sysClr>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262" name="Group 261">
            <a:extLst>
              <a:ext uri="{FF2B5EF4-FFF2-40B4-BE49-F238E27FC236}">
                <a16:creationId xmlns:a16="http://schemas.microsoft.com/office/drawing/2014/main" id="{9C4E002F-F77D-49B6-8440-C076BF94B24E}"/>
              </a:ext>
            </a:extLst>
          </p:cNvPr>
          <p:cNvGrpSpPr/>
          <p:nvPr/>
        </p:nvGrpSpPr>
        <p:grpSpPr>
          <a:xfrm>
            <a:off x="8792925" y="4315168"/>
            <a:ext cx="39645" cy="385687"/>
            <a:chOff x="4631261" y="4799753"/>
            <a:chExt cx="73972" cy="383110"/>
          </a:xfrm>
        </p:grpSpPr>
        <p:sp>
          <p:nvSpPr>
            <p:cNvPr id="263" name="Line 74">
              <a:extLst>
                <a:ext uri="{FF2B5EF4-FFF2-40B4-BE49-F238E27FC236}">
                  <a16:creationId xmlns:a16="http://schemas.microsoft.com/office/drawing/2014/main" id="{97476C67-3D60-4745-A3DC-B63F28FF5209}"/>
                </a:ext>
              </a:extLst>
            </p:cNvPr>
            <p:cNvSpPr>
              <a:spLocks noChangeShapeType="1"/>
            </p:cNvSpPr>
            <p:nvPr/>
          </p:nvSpPr>
          <p:spPr bwMode="auto">
            <a:xfrm>
              <a:off x="4632325" y="4799753"/>
              <a:ext cx="72908" cy="0"/>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64" name="Line 84">
              <a:extLst>
                <a:ext uri="{FF2B5EF4-FFF2-40B4-BE49-F238E27FC236}">
                  <a16:creationId xmlns:a16="http://schemas.microsoft.com/office/drawing/2014/main" id="{E9F24EEA-95B5-4184-8442-19DEEBE4DDC9}"/>
                </a:ext>
              </a:extLst>
            </p:cNvPr>
            <p:cNvSpPr>
              <a:spLocks noChangeShapeType="1"/>
            </p:cNvSpPr>
            <p:nvPr/>
          </p:nvSpPr>
          <p:spPr bwMode="auto">
            <a:xfrm>
              <a:off x="4665663" y="4803190"/>
              <a:ext cx="0" cy="376236"/>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65" name="Line 85">
              <a:extLst>
                <a:ext uri="{FF2B5EF4-FFF2-40B4-BE49-F238E27FC236}">
                  <a16:creationId xmlns:a16="http://schemas.microsoft.com/office/drawing/2014/main" id="{9B18DE0F-7A00-4A6C-961F-925DC8556E9A}"/>
                </a:ext>
              </a:extLst>
            </p:cNvPr>
            <p:cNvSpPr>
              <a:spLocks noChangeShapeType="1"/>
            </p:cNvSpPr>
            <p:nvPr/>
          </p:nvSpPr>
          <p:spPr bwMode="auto">
            <a:xfrm>
              <a:off x="4631261" y="5182863"/>
              <a:ext cx="69850" cy="0"/>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266" name="Group 265">
            <a:extLst>
              <a:ext uri="{FF2B5EF4-FFF2-40B4-BE49-F238E27FC236}">
                <a16:creationId xmlns:a16="http://schemas.microsoft.com/office/drawing/2014/main" id="{20EA0B04-AED3-4886-83E0-434C2566F581}"/>
              </a:ext>
            </a:extLst>
          </p:cNvPr>
          <p:cNvGrpSpPr/>
          <p:nvPr/>
        </p:nvGrpSpPr>
        <p:grpSpPr>
          <a:xfrm>
            <a:off x="7152700" y="4244496"/>
            <a:ext cx="39645" cy="307121"/>
            <a:chOff x="4631261" y="4799753"/>
            <a:chExt cx="73972" cy="383110"/>
          </a:xfrm>
        </p:grpSpPr>
        <p:sp>
          <p:nvSpPr>
            <p:cNvPr id="267" name="Line 74">
              <a:extLst>
                <a:ext uri="{FF2B5EF4-FFF2-40B4-BE49-F238E27FC236}">
                  <a16:creationId xmlns:a16="http://schemas.microsoft.com/office/drawing/2014/main" id="{E8F966B1-B982-4085-802E-32B6F5C2BAE5}"/>
                </a:ext>
              </a:extLst>
            </p:cNvPr>
            <p:cNvSpPr>
              <a:spLocks noChangeShapeType="1"/>
            </p:cNvSpPr>
            <p:nvPr/>
          </p:nvSpPr>
          <p:spPr bwMode="auto">
            <a:xfrm>
              <a:off x="4632325" y="4799753"/>
              <a:ext cx="72908" cy="0"/>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68" name="Line 84">
              <a:extLst>
                <a:ext uri="{FF2B5EF4-FFF2-40B4-BE49-F238E27FC236}">
                  <a16:creationId xmlns:a16="http://schemas.microsoft.com/office/drawing/2014/main" id="{71283CE0-95F2-4E84-A329-5B6B4113F598}"/>
                </a:ext>
              </a:extLst>
            </p:cNvPr>
            <p:cNvSpPr>
              <a:spLocks noChangeShapeType="1"/>
            </p:cNvSpPr>
            <p:nvPr/>
          </p:nvSpPr>
          <p:spPr bwMode="auto">
            <a:xfrm>
              <a:off x="4665663" y="4803190"/>
              <a:ext cx="0" cy="376236"/>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69" name="Line 85">
              <a:extLst>
                <a:ext uri="{FF2B5EF4-FFF2-40B4-BE49-F238E27FC236}">
                  <a16:creationId xmlns:a16="http://schemas.microsoft.com/office/drawing/2014/main" id="{46B1EF45-1A60-43E9-A77A-FAF536D934FB}"/>
                </a:ext>
              </a:extLst>
            </p:cNvPr>
            <p:cNvSpPr>
              <a:spLocks noChangeShapeType="1"/>
            </p:cNvSpPr>
            <p:nvPr/>
          </p:nvSpPr>
          <p:spPr bwMode="auto">
            <a:xfrm>
              <a:off x="4631261" y="5182863"/>
              <a:ext cx="69850" cy="0"/>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sp>
        <p:nvSpPr>
          <p:cNvPr id="270" name="Oval 203">
            <a:extLst>
              <a:ext uri="{FF2B5EF4-FFF2-40B4-BE49-F238E27FC236}">
                <a16:creationId xmlns:a16="http://schemas.microsoft.com/office/drawing/2014/main" id="{154FFA30-D03D-4FDF-908B-C7B6B6A57BB2}"/>
              </a:ext>
            </a:extLst>
          </p:cNvPr>
          <p:cNvSpPr>
            <a:spLocks noChangeArrowheads="1"/>
          </p:cNvSpPr>
          <p:nvPr/>
        </p:nvSpPr>
        <p:spPr bwMode="auto">
          <a:xfrm>
            <a:off x="7128511" y="4370279"/>
            <a:ext cx="80043" cy="121420"/>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71" name="Oval 203">
            <a:extLst>
              <a:ext uri="{FF2B5EF4-FFF2-40B4-BE49-F238E27FC236}">
                <a16:creationId xmlns:a16="http://schemas.microsoft.com/office/drawing/2014/main" id="{C6588DDD-E15B-4264-856B-58AEE435AD1E}"/>
              </a:ext>
            </a:extLst>
          </p:cNvPr>
          <p:cNvSpPr>
            <a:spLocks noChangeArrowheads="1"/>
          </p:cNvSpPr>
          <p:nvPr/>
        </p:nvSpPr>
        <p:spPr bwMode="auto">
          <a:xfrm>
            <a:off x="6323004" y="4254458"/>
            <a:ext cx="80043" cy="121420"/>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72" name="Oval 203">
            <a:extLst>
              <a:ext uri="{FF2B5EF4-FFF2-40B4-BE49-F238E27FC236}">
                <a16:creationId xmlns:a16="http://schemas.microsoft.com/office/drawing/2014/main" id="{7066527C-D5CD-4170-98A1-49C92903D32F}"/>
              </a:ext>
            </a:extLst>
          </p:cNvPr>
          <p:cNvSpPr>
            <a:spLocks noChangeArrowheads="1"/>
          </p:cNvSpPr>
          <p:nvPr/>
        </p:nvSpPr>
        <p:spPr bwMode="auto">
          <a:xfrm>
            <a:off x="5926787" y="4158523"/>
            <a:ext cx="80043" cy="121420"/>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73" name="Oval 203">
            <a:extLst>
              <a:ext uri="{FF2B5EF4-FFF2-40B4-BE49-F238E27FC236}">
                <a16:creationId xmlns:a16="http://schemas.microsoft.com/office/drawing/2014/main" id="{7B33C8B8-C700-4C0B-8D19-978D023E2982}"/>
              </a:ext>
            </a:extLst>
          </p:cNvPr>
          <p:cNvSpPr>
            <a:spLocks noChangeArrowheads="1"/>
          </p:cNvSpPr>
          <p:nvPr/>
        </p:nvSpPr>
        <p:spPr bwMode="auto">
          <a:xfrm>
            <a:off x="5660404" y="4111288"/>
            <a:ext cx="80043" cy="121420"/>
          </a:xfrm>
          <a:prstGeom prst="ellipse">
            <a:avLst/>
          </a:prstGeom>
          <a:solidFill>
            <a:sysClr val="windowText" lastClr="000000">
              <a:lumMod val="50000"/>
              <a:lumOff val="50000"/>
            </a:sysClr>
          </a:solidFill>
          <a:ln w="9525">
            <a:solidFill>
              <a:sysClr val="windowText" lastClr="000000">
                <a:lumMod val="50000"/>
                <a:lumOff val="50000"/>
              </a:sysClr>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74" name="Oval 202">
            <a:extLst>
              <a:ext uri="{FF2B5EF4-FFF2-40B4-BE49-F238E27FC236}">
                <a16:creationId xmlns:a16="http://schemas.microsoft.com/office/drawing/2014/main" id="{DBAD66D9-8918-46B3-A87D-0318CA911D66}"/>
              </a:ext>
            </a:extLst>
          </p:cNvPr>
          <p:cNvSpPr>
            <a:spLocks noChangeArrowheads="1"/>
          </p:cNvSpPr>
          <p:nvPr/>
        </p:nvSpPr>
        <p:spPr bwMode="auto">
          <a:xfrm>
            <a:off x="5648854" y="3901299"/>
            <a:ext cx="83311" cy="121420"/>
          </a:xfrm>
          <a:prstGeom prst="ellipse">
            <a:avLst/>
          </a:prstGeom>
          <a:solidFill>
            <a:srgbClr val="A098DA"/>
          </a:solidFill>
          <a:ln w="9525">
            <a:solidFill>
              <a:srgbClr val="A098DA"/>
            </a:solidFill>
            <a:round/>
            <a:headEnd/>
            <a:tailEnd/>
          </a:ln>
          <a:effectLst/>
        </p:spPr>
        <p:txBody>
          <a:bodyPr wrap="none" anchor="ctr"/>
          <a:lstStyle/>
          <a:p>
            <a:pPr algn="ctr" defTabSz="914400">
              <a:defRPr/>
            </a:pPr>
            <a:endParaRPr lang="en-US" kern="0">
              <a:solidFill>
                <a:srgbClr val="404040"/>
              </a:solidFill>
              <a:latin typeface="Arial Narrow" panose="020B0606020202030204" pitchFamily="34" charset="0"/>
            </a:endParaRPr>
          </a:p>
        </p:txBody>
      </p:sp>
      <p:sp>
        <p:nvSpPr>
          <p:cNvPr id="275" name="Oval 202">
            <a:extLst>
              <a:ext uri="{FF2B5EF4-FFF2-40B4-BE49-F238E27FC236}">
                <a16:creationId xmlns:a16="http://schemas.microsoft.com/office/drawing/2014/main" id="{B689D01C-8F63-4509-81B8-7A8FDC076AED}"/>
              </a:ext>
            </a:extLst>
          </p:cNvPr>
          <p:cNvSpPr>
            <a:spLocks noChangeArrowheads="1"/>
          </p:cNvSpPr>
          <p:nvPr/>
        </p:nvSpPr>
        <p:spPr bwMode="auto">
          <a:xfrm>
            <a:off x="5925153" y="3499072"/>
            <a:ext cx="83311" cy="121420"/>
          </a:xfrm>
          <a:prstGeom prst="ellipse">
            <a:avLst/>
          </a:prstGeom>
          <a:solidFill>
            <a:srgbClr val="A098DA"/>
          </a:solidFill>
          <a:ln w="9525">
            <a:solidFill>
              <a:srgbClr val="A098DA"/>
            </a:solidFill>
            <a:round/>
            <a:headEnd/>
            <a:tailEnd/>
          </a:ln>
          <a:effectLst/>
        </p:spPr>
        <p:txBody>
          <a:bodyPr wrap="none" anchor="ctr"/>
          <a:lstStyle/>
          <a:p>
            <a:pPr algn="ctr" defTabSz="914400">
              <a:defRPr/>
            </a:pPr>
            <a:endParaRPr lang="en-US" kern="0">
              <a:solidFill>
                <a:srgbClr val="404040"/>
              </a:solidFill>
              <a:latin typeface="Arial Narrow" panose="020B0606020202030204" pitchFamily="34" charset="0"/>
            </a:endParaRPr>
          </a:p>
        </p:txBody>
      </p:sp>
      <p:sp>
        <p:nvSpPr>
          <p:cNvPr id="276" name="Oval 202">
            <a:extLst>
              <a:ext uri="{FF2B5EF4-FFF2-40B4-BE49-F238E27FC236}">
                <a16:creationId xmlns:a16="http://schemas.microsoft.com/office/drawing/2014/main" id="{2C5F92D5-EA32-4D8A-A707-C75B481132DE}"/>
              </a:ext>
            </a:extLst>
          </p:cNvPr>
          <p:cNvSpPr>
            <a:spLocks noChangeArrowheads="1"/>
          </p:cNvSpPr>
          <p:nvPr/>
        </p:nvSpPr>
        <p:spPr bwMode="auto">
          <a:xfrm>
            <a:off x="6321370" y="3316058"/>
            <a:ext cx="83311" cy="121420"/>
          </a:xfrm>
          <a:prstGeom prst="ellipse">
            <a:avLst/>
          </a:prstGeom>
          <a:solidFill>
            <a:srgbClr val="A098DA"/>
          </a:solidFill>
          <a:ln w="9525">
            <a:solidFill>
              <a:srgbClr val="A098DA"/>
            </a:solidFill>
            <a:round/>
            <a:headEnd/>
            <a:tailEnd/>
          </a:ln>
          <a:effectLst/>
        </p:spPr>
        <p:txBody>
          <a:bodyPr wrap="none" anchor="ctr"/>
          <a:lstStyle/>
          <a:p>
            <a:pPr algn="ctr" defTabSz="914400">
              <a:defRPr/>
            </a:pPr>
            <a:endParaRPr lang="en-US" kern="0">
              <a:solidFill>
                <a:srgbClr val="404040"/>
              </a:solidFill>
              <a:latin typeface="Arial Narrow" panose="020B0606020202030204" pitchFamily="34" charset="0"/>
            </a:endParaRPr>
          </a:p>
        </p:txBody>
      </p:sp>
      <p:sp>
        <p:nvSpPr>
          <p:cNvPr id="277" name="Oval 202">
            <a:extLst>
              <a:ext uri="{FF2B5EF4-FFF2-40B4-BE49-F238E27FC236}">
                <a16:creationId xmlns:a16="http://schemas.microsoft.com/office/drawing/2014/main" id="{3DA7DFC7-F245-4C30-AFA6-8AF60962A84B}"/>
              </a:ext>
            </a:extLst>
          </p:cNvPr>
          <p:cNvSpPr>
            <a:spLocks noChangeArrowheads="1"/>
          </p:cNvSpPr>
          <p:nvPr/>
        </p:nvSpPr>
        <p:spPr bwMode="auto">
          <a:xfrm>
            <a:off x="7126877" y="3039992"/>
            <a:ext cx="83311" cy="121420"/>
          </a:xfrm>
          <a:prstGeom prst="ellipse">
            <a:avLst/>
          </a:prstGeom>
          <a:solidFill>
            <a:srgbClr val="A098DA"/>
          </a:solidFill>
          <a:ln w="9525">
            <a:solidFill>
              <a:srgbClr val="A098DA"/>
            </a:solidFill>
            <a:round/>
            <a:headEnd/>
            <a:tailEnd/>
          </a:ln>
          <a:effectLst/>
        </p:spPr>
        <p:txBody>
          <a:bodyPr wrap="none" anchor="ctr"/>
          <a:lstStyle/>
          <a:p>
            <a:pPr algn="ctr" defTabSz="914400">
              <a:defRPr/>
            </a:pPr>
            <a:endParaRPr lang="en-US" kern="0">
              <a:solidFill>
                <a:srgbClr val="404040"/>
              </a:solidFill>
              <a:latin typeface="Arial Narrow" panose="020B0606020202030204" pitchFamily="34" charset="0"/>
            </a:endParaRPr>
          </a:p>
        </p:txBody>
      </p:sp>
      <p:grpSp>
        <p:nvGrpSpPr>
          <p:cNvPr id="278" name="Group 277">
            <a:extLst>
              <a:ext uri="{FF2B5EF4-FFF2-40B4-BE49-F238E27FC236}">
                <a16:creationId xmlns:a16="http://schemas.microsoft.com/office/drawing/2014/main" id="{D79B6D9B-84F7-4DCE-9EF1-A921A810612A}"/>
              </a:ext>
            </a:extLst>
          </p:cNvPr>
          <p:cNvGrpSpPr/>
          <p:nvPr/>
        </p:nvGrpSpPr>
        <p:grpSpPr>
          <a:xfrm>
            <a:off x="6343588" y="4147984"/>
            <a:ext cx="39645" cy="314264"/>
            <a:chOff x="4631261" y="4799753"/>
            <a:chExt cx="73972" cy="383110"/>
          </a:xfrm>
        </p:grpSpPr>
        <p:sp>
          <p:nvSpPr>
            <p:cNvPr id="279" name="Line 74">
              <a:extLst>
                <a:ext uri="{FF2B5EF4-FFF2-40B4-BE49-F238E27FC236}">
                  <a16:creationId xmlns:a16="http://schemas.microsoft.com/office/drawing/2014/main" id="{25EE6D73-9151-48E4-87FE-3C167DBC0263}"/>
                </a:ext>
              </a:extLst>
            </p:cNvPr>
            <p:cNvSpPr>
              <a:spLocks noChangeShapeType="1"/>
            </p:cNvSpPr>
            <p:nvPr/>
          </p:nvSpPr>
          <p:spPr bwMode="auto">
            <a:xfrm>
              <a:off x="4632325" y="4799753"/>
              <a:ext cx="72908" cy="0"/>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80" name="Line 84">
              <a:extLst>
                <a:ext uri="{FF2B5EF4-FFF2-40B4-BE49-F238E27FC236}">
                  <a16:creationId xmlns:a16="http://schemas.microsoft.com/office/drawing/2014/main" id="{21F417B7-3836-4D80-B4F4-9E475BBF3FD4}"/>
                </a:ext>
              </a:extLst>
            </p:cNvPr>
            <p:cNvSpPr>
              <a:spLocks noChangeShapeType="1"/>
            </p:cNvSpPr>
            <p:nvPr/>
          </p:nvSpPr>
          <p:spPr bwMode="auto">
            <a:xfrm>
              <a:off x="4665663" y="4803190"/>
              <a:ext cx="0" cy="376236"/>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81" name="Line 85">
              <a:extLst>
                <a:ext uri="{FF2B5EF4-FFF2-40B4-BE49-F238E27FC236}">
                  <a16:creationId xmlns:a16="http://schemas.microsoft.com/office/drawing/2014/main" id="{08166FDB-1310-4758-815A-3BAABBA0E626}"/>
                </a:ext>
              </a:extLst>
            </p:cNvPr>
            <p:cNvSpPr>
              <a:spLocks noChangeShapeType="1"/>
            </p:cNvSpPr>
            <p:nvPr/>
          </p:nvSpPr>
          <p:spPr bwMode="auto">
            <a:xfrm>
              <a:off x="4631261" y="5182863"/>
              <a:ext cx="69850" cy="0"/>
            </a:xfrm>
            <a:prstGeom prst="line">
              <a:avLst/>
            </a:prstGeom>
            <a:noFill/>
            <a:ln w="19050">
              <a:solidFill>
                <a:srgbClr val="999999"/>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282" name="Group 281">
            <a:extLst>
              <a:ext uri="{FF2B5EF4-FFF2-40B4-BE49-F238E27FC236}">
                <a16:creationId xmlns:a16="http://schemas.microsoft.com/office/drawing/2014/main" id="{3425EF04-0A16-482D-987D-5B9F3C71D482}"/>
              </a:ext>
            </a:extLst>
          </p:cNvPr>
          <p:cNvGrpSpPr/>
          <p:nvPr/>
        </p:nvGrpSpPr>
        <p:grpSpPr>
          <a:xfrm>
            <a:off x="5954040" y="4038264"/>
            <a:ext cx="39645" cy="314264"/>
            <a:chOff x="4631261" y="4799753"/>
            <a:chExt cx="73972" cy="383110"/>
          </a:xfrm>
        </p:grpSpPr>
        <p:sp>
          <p:nvSpPr>
            <p:cNvPr id="283" name="Line 74">
              <a:extLst>
                <a:ext uri="{FF2B5EF4-FFF2-40B4-BE49-F238E27FC236}">
                  <a16:creationId xmlns:a16="http://schemas.microsoft.com/office/drawing/2014/main" id="{DC9711B1-164C-4AA7-AAAE-1865AE4CDBC6}"/>
                </a:ext>
              </a:extLst>
            </p:cNvPr>
            <p:cNvSpPr>
              <a:spLocks noChangeShapeType="1"/>
            </p:cNvSpPr>
            <p:nvPr/>
          </p:nvSpPr>
          <p:spPr bwMode="auto">
            <a:xfrm>
              <a:off x="4632325" y="4799753"/>
              <a:ext cx="72908" cy="0"/>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84" name="Line 84">
              <a:extLst>
                <a:ext uri="{FF2B5EF4-FFF2-40B4-BE49-F238E27FC236}">
                  <a16:creationId xmlns:a16="http://schemas.microsoft.com/office/drawing/2014/main" id="{62815DF8-3BC2-4F47-A52C-4DB32998D3AD}"/>
                </a:ext>
              </a:extLst>
            </p:cNvPr>
            <p:cNvSpPr>
              <a:spLocks noChangeShapeType="1"/>
            </p:cNvSpPr>
            <p:nvPr/>
          </p:nvSpPr>
          <p:spPr bwMode="auto">
            <a:xfrm>
              <a:off x="4665663" y="4803190"/>
              <a:ext cx="0" cy="376236"/>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285" name="Line 85">
              <a:extLst>
                <a:ext uri="{FF2B5EF4-FFF2-40B4-BE49-F238E27FC236}">
                  <a16:creationId xmlns:a16="http://schemas.microsoft.com/office/drawing/2014/main" id="{B3243F78-F172-461B-8E25-1E5BF27F9051}"/>
                </a:ext>
              </a:extLst>
            </p:cNvPr>
            <p:cNvSpPr>
              <a:spLocks noChangeShapeType="1"/>
            </p:cNvSpPr>
            <p:nvPr/>
          </p:nvSpPr>
          <p:spPr bwMode="auto">
            <a:xfrm>
              <a:off x="4631261" y="5182863"/>
              <a:ext cx="69850" cy="0"/>
            </a:xfrm>
            <a:prstGeom prst="line">
              <a:avLst/>
            </a:prstGeom>
            <a:solidFill>
              <a:sysClr val="windowText" lastClr="000000">
                <a:lumMod val="50000"/>
                <a:lumOff val="50000"/>
              </a:sysClr>
            </a:solid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grpSp>
        <p:nvGrpSpPr>
          <p:cNvPr id="286" name="Group 285">
            <a:extLst>
              <a:ext uri="{FF2B5EF4-FFF2-40B4-BE49-F238E27FC236}">
                <a16:creationId xmlns:a16="http://schemas.microsoft.com/office/drawing/2014/main" id="{2B2194B2-EEF0-4988-93A1-A55B9AED08F0}"/>
              </a:ext>
            </a:extLst>
          </p:cNvPr>
          <p:cNvGrpSpPr/>
          <p:nvPr/>
        </p:nvGrpSpPr>
        <p:grpSpPr>
          <a:xfrm>
            <a:off x="8773387" y="2696874"/>
            <a:ext cx="39645" cy="371403"/>
            <a:chOff x="4631261" y="4799753"/>
            <a:chExt cx="73972" cy="383110"/>
          </a:xfrm>
          <a:solidFill>
            <a:srgbClr val="54B948"/>
          </a:solidFill>
        </p:grpSpPr>
        <p:sp>
          <p:nvSpPr>
            <p:cNvPr id="287" name="Line 74">
              <a:extLst>
                <a:ext uri="{FF2B5EF4-FFF2-40B4-BE49-F238E27FC236}">
                  <a16:creationId xmlns:a16="http://schemas.microsoft.com/office/drawing/2014/main" id="{F9805BFD-796F-46FA-BA12-75329A199D32}"/>
                </a:ext>
              </a:extLst>
            </p:cNvPr>
            <p:cNvSpPr>
              <a:spLocks noChangeShapeType="1"/>
            </p:cNvSpPr>
            <p:nvPr/>
          </p:nvSpPr>
          <p:spPr bwMode="auto">
            <a:xfrm>
              <a:off x="4632325" y="4799753"/>
              <a:ext cx="72908" cy="0"/>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288" name="Line 84">
              <a:extLst>
                <a:ext uri="{FF2B5EF4-FFF2-40B4-BE49-F238E27FC236}">
                  <a16:creationId xmlns:a16="http://schemas.microsoft.com/office/drawing/2014/main" id="{00894491-271F-401F-A27F-57F30204211B}"/>
                </a:ext>
              </a:extLst>
            </p:cNvPr>
            <p:cNvSpPr>
              <a:spLocks noChangeShapeType="1"/>
            </p:cNvSpPr>
            <p:nvPr/>
          </p:nvSpPr>
          <p:spPr bwMode="auto">
            <a:xfrm>
              <a:off x="4665663" y="4803190"/>
              <a:ext cx="0" cy="376236"/>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289" name="Line 85">
              <a:extLst>
                <a:ext uri="{FF2B5EF4-FFF2-40B4-BE49-F238E27FC236}">
                  <a16:creationId xmlns:a16="http://schemas.microsoft.com/office/drawing/2014/main" id="{4037FF29-F9D3-419A-8A43-CEEB3FE94E3B}"/>
                </a:ext>
              </a:extLst>
            </p:cNvPr>
            <p:cNvSpPr>
              <a:spLocks noChangeShapeType="1"/>
            </p:cNvSpPr>
            <p:nvPr/>
          </p:nvSpPr>
          <p:spPr bwMode="auto">
            <a:xfrm>
              <a:off x="4631261" y="5182863"/>
              <a:ext cx="69850" cy="0"/>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grpSp>
      <p:grpSp>
        <p:nvGrpSpPr>
          <p:cNvPr id="290" name="Group 289">
            <a:extLst>
              <a:ext uri="{FF2B5EF4-FFF2-40B4-BE49-F238E27FC236}">
                <a16:creationId xmlns:a16="http://schemas.microsoft.com/office/drawing/2014/main" id="{7C878288-0C49-48A8-A69F-507674B396CC}"/>
              </a:ext>
            </a:extLst>
          </p:cNvPr>
          <p:cNvGrpSpPr/>
          <p:nvPr/>
        </p:nvGrpSpPr>
        <p:grpSpPr>
          <a:xfrm>
            <a:off x="7150491" y="2977453"/>
            <a:ext cx="39645" cy="292837"/>
            <a:chOff x="4631261" y="4799753"/>
            <a:chExt cx="73972" cy="383110"/>
          </a:xfrm>
          <a:solidFill>
            <a:srgbClr val="54B948"/>
          </a:solidFill>
        </p:grpSpPr>
        <p:sp>
          <p:nvSpPr>
            <p:cNvPr id="291" name="Line 74">
              <a:extLst>
                <a:ext uri="{FF2B5EF4-FFF2-40B4-BE49-F238E27FC236}">
                  <a16:creationId xmlns:a16="http://schemas.microsoft.com/office/drawing/2014/main" id="{421CD160-0760-4A9D-BCD2-B3FC109DC015}"/>
                </a:ext>
              </a:extLst>
            </p:cNvPr>
            <p:cNvSpPr>
              <a:spLocks noChangeShapeType="1"/>
            </p:cNvSpPr>
            <p:nvPr/>
          </p:nvSpPr>
          <p:spPr bwMode="auto">
            <a:xfrm>
              <a:off x="4632325" y="4799753"/>
              <a:ext cx="72908" cy="0"/>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292" name="Line 84">
              <a:extLst>
                <a:ext uri="{FF2B5EF4-FFF2-40B4-BE49-F238E27FC236}">
                  <a16:creationId xmlns:a16="http://schemas.microsoft.com/office/drawing/2014/main" id="{3EE986B4-76BB-4FCD-880F-61630D5AF0FB}"/>
                </a:ext>
              </a:extLst>
            </p:cNvPr>
            <p:cNvSpPr>
              <a:spLocks noChangeShapeType="1"/>
            </p:cNvSpPr>
            <p:nvPr/>
          </p:nvSpPr>
          <p:spPr bwMode="auto">
            <a:xfrm>
              <a:off x="4665663" y="4803190"/>
              <a:ext cx="0" cy="376236"/>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293" name="Line 85">
              <a:extLst>
                <a:ext uri="{FF2B5EF4-FFF2-40B4-BE49-F238E27FC236}">
                  <a16:creationId xmlns:a16="http://schemas.microsoft.com/office/drawing/2014/main" id="{F78ABD5A-342C-48C7-B2DC-BD82327ACC34}"/>
                </a:ext>
              </a:extLst>
            </p:cNvPr>
            <p:cNvSpPr>
              <a:spLocks noChangeShapeType="1"/>
            </p:cNvSpPr>
            <p:nvPr/>
          </p:nvSpPr>
          <p:spPr bwMode="auto">
            <a:xfrm>
              <a:off x="4631261" y="5182863"/>
              <a:ext cx="69850" cy="0"/>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grpSp>
      <p:grpSp>
        <p:nvGrpSpPr>
          <p:cNvPr id="294" name="Group 293">
            <a:extLst>
              <a:ext uri="{FF2B5EF4-FFF2-40B4-BE49-F238E27FC236}">
                <a16:creationId xmlns:a16="http://schemas.microsoft.com/office/drawing/2014/main" id="{75D55212-F4DF-4771-81BD-88BD67C1ADE2}"/>
              </a:ext>
            </a:extLst>
          </p:cNvPr>
          <p:cNvGrpSpPr/>
          <p:nvPr/>
        </p:nvGrpSpPr>
        <p:grpSpPr>
          <a:xfrm>
            <a:off x="6352146" y="3219710"/>
            <a:ext cx="39645" cy="307121"/>
            <a:chOff x="4631261" y="4799753"/>
            <a:chExt cx="73972" cy="383110"/>
          </a:xfrm>
          <a:solidFill>
            <a:srgbClr val="54B948"/>
          </a:solidFill>
        </p:grpSpPr>
        <p:sp>
          <p:nvSpPr>
            <p:cNvPr id="295" name="Line 74">
              <a:extLst>
                <a:ext uri="{FF2B5EF4-FFF2-40B4-BE49-F238E27FC236}">
                  <a16:creationId xmlns:a16="http://schemas.microsoft.com/office/drawing/2014/main" id="{7DAB4206-D982-4881-A163-E4C240E7CDBE}"/>
                </a:ext>
              </a:extLst>
            </p:cNvPr>
            <p:cNvSpPr>
              <a:spLocks noChangeShapeType="1"/>
            </p:cNvSpPr>
            <p:nvPr/>
          </p:nvSpPr>
          <p:spPr bwMode="auto">
            <a:xfrm>
              <a:off x="4632325" y="4799753"/>
              <a:ext cx="72908" cy="0"/>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296" name="Line 84">
              <a:extLst>
                <a:ext uri="{FF2B5EF4-FFF2-40B4-BE49-F238E27FC236}">
                  <a16:creationId xmlns:a16="http://schemas.microsoft.com/office/drawing/2014/main" id="{C4053BAF-4A93-4391-BF83-195A9864C529}"/>
                </a:ext>
              </a:extLst>
            </p:cNvPr>
            <p:cNvSpPr>
              <a:spLocks noChangeShapeType="1"/>
            </p:cNvSpPr>
            <p:nvPr/>
          </p:nvSpPr>
          <p:spPr bwMode="auto">
            <a:xfrm>
              <a:off x="4665663" y="4803190"/>
              <a:ext cx="0" cy="376236"/>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297" name="Line 85">
              <a:extLst>
                <a:ext uri="{FF2B5EF4-FFF2-40B4-BE49-F238E27FC236}">
                  <a16:creationId xmlns:a16="http://schemas.microsoft.com/office/drawing/2014/main" id="{7BA695C7-DF3D-46FD-B7BF-33C570338A53}"/>
                </a:ext>
              </a:extLst>
            </p:cNvPr>
            <p:cNvSpPr>
              <a:spLocks noChangeShapeType="1"/>
            </p:cNvSpPr>
            <p:nvPr/>
          </p:nvSpPr>
          <p:spPr bwMode="auto">
            <a:xfrm>
              <a:off x="4631261" y="5182863"/>
              <a:ext cx="69850" cy="0"/>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grpSp>
      <p:grpSp>
        <p:nvGrpSpPr>
          <p:cNvPr id="298" name="Group 297">
            <a:extLst>
              <a:ext uri="{FF2B5EF4-FFF2-40B4-BE49-F238E27FC236}">
                <a16:creationId xmlns:a16="http://schemas.microsoft.com/office/drawing/2014/main" id="{E9AE14F8-481F-4370-A06E-408F7488B188}"/>
              </a:ext>
            </a:extLst>
          </p:cNvPr>
          <p:cNvGrpSpPr/>
          <p:nvPr/>
        </p:nvGrpSpPr>
        <p:grpSpPr>
          <a:xfrm>
            <a:off x="5948264" y="3379526"/>
            <a:ext cx="39645" cy="314264"/>
            <a:chOff x="4631261" y="4799753"/>
            <a:chExt cx="73972" cy="383110"/>
          </a:xfrm>
          <a:solidFill>
            <a:srgbClr val="54B948"/>
          </a:solidFill>
        </p:grpSpPr>
        <p:sp>
          <p:nvSpPr>
            <p:cNvPr id="299" name="Line 74">
              <a:extLst>
                <a:ext uri="{FF2B5EF4-FFF2-40B4-BE49-F238E27FC236}">
                  <a16:creationId xmlns:a16="http://schemas.microsoft.com/office/drawing/2014/main" id="{06957E06-17DB-4266-A7DD-1311B36C6DAA}"/>
                </a:ext>
              </a:extLst>
            </p:cNvPr>
            <p:cNvSpPr>
              <a:spLocks noChangeShapeType="1"/>
            </p:cNvSpPr>
            <p:nvPr/>
          </p:nvSpPr>
          <p:spPr bwMode="auto">
            <a:xfrm>
              <a:off x="4632325" y="4799753"/>
              <a:ext cx="72908" cy="0"/>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300" name="Line 84">
              <a:extLst>
                <a:ext uri="{FF2B5EF4-FFF2-40B4-BE49-F238E27FC236}">
                  <a16:creationId xmlns:a16="http://schemas.microsoft.com/office/drawing/2014/main" id="{CF47BF52-D348-4C3E-8B90-445F60C4B3C3}"/>
                </a:ext>
              </a:extLst>
            </p:cNvPr>
            <p:cNvSpPr>
              <a:spLocks noChangeShapeType="1"/>
            </p:cNvSpPr>
            <p:nvPr/>
          </p:nvSpPr>
          <p:spPr bwMode="auto">
            <a:xfrm>
              <a:off x="4665663" y="4803190"/>
              <a:ext cx="0" cy="376236"/>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301" name="Line 85">
              <a:extLst>
                <a:ext uri="{FF2B5EF4-FFF2-40B4-BE49-F238E27FC236}">
                  <a16:creationId xmlns:a16="http://schemas.microsoft.com/office/drawing/2014/main" id="{50D167BC-8475-4F48-B3B2-0ABC0CEF80FF}"/>
                </a:ext>
              </a:extLst>
            </p:cNvPr>
            <p:cNvSpPr>
              <a:spLocks noChangeShapeType="1"/>
            </p:cNvSpPr>
            <p:nvPr/>
          </p:nvSpPr>
          <p:spPr bwMode="auto">
            <a:xfrm>
              <a:off x="4631261" y="5182863"/>
              <a:ext cx="69850" cy="0"/>
            </a:xfrm>
            <a:prstGeom prst="line">
              <a:avLst/>
            </a:prstGeom>
            <a:grp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grpSp>
      <p:grpSp>
        <p:nvGrpSpPr>
          <p:cNvPr id="302" name="Group 301">
            <a:extLst>
              <a:ext uri="{FF2B5EF4-FFF2-40B4-BE49-F238E27FC236}">
                <a16:creationId xmlns:a16="http://schemas.microsoft.com/office/drawing/2014/main" id="{AE4216C2-27D3-4671-A1B9-36AF48D236A5}"/>
              </a:ext>
            </a:extLst>
          </p:cNvPr>
          <p:cNvGrpSpPr/>
          <p:nvPr/>
        </p:nvGrpSpPr>
        <p:grpSpPr>
          <a:xfrm>
            <a:off x="5671836" y="3836540"/>
            <a:ext cx="39645" cy="285694"/>
            <a:chOff x="4631261" y="4799753"/>
            <a:chExt cx="73972" cy="383110"/>
          </a:xfrm>
        </p:grpSpPr>
        <p:sp>
          <p:nvSpPr>
            <p:cNvPr id="303" name="Line 74">
              <a:extLst>
                <a:ext uri="{FF2B5EF4-FFF2-40B4-BE49-F238E27FC236}">
                  <a16:creationId xmlns:a16="http://schemas.microsoft.com/office/drawing/2014/main" id="{5B2E20B0-61E3-4C87-870E-B0D7F33A49AE}"/>
                </a:ext>
              </a:extLst>
            </p:cNvPr>
            <p:cNvSpPr>
              <a:spLocks noChangeShapeType="1"/>
            </p:cNvSpPr>
            <p:nvPr/>
          </p:nvSpPr>
          <p:spPr bwMode="auto">
            <a:xfrm>
              <a:off x="4632325" y="4799753"/>
              <a:ext cx="72908" cy="0"/>
            </a:xfrm>
            <a:prstGeom prst="line">
              <a:avLst/>
            </a:prstGeom>
            <a:no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304" name="Line 84">
              <a:extLst>
                <a:ext uri="{FF2B5EF4-FFF2-40B4-BE49-F238E27FC236}">
                  <a16:creationId xmlns:a16="http://schemas.microsoft.com/office/drawing/2014/main" id="{96C8B37F-C8C4-47EB-8E0F-27DD520E25CD}"/>
                </a:ext>
              </a:extLst>
            </p:cNvPr>
            <p:cNvSpPr>
              <a:spLocks noChangeShapeType="1"/>
            </p:cNvSpPr>
            <p:nvPr/>
          </p:nvSpPr>
          <p:spPr bwMode="auto">
            <a:xfrm>
              <a:off x="4665663" y="4803190"/>
              <a:ext cx="0" cy="376236"/>
            </a:xfrm>
            <a:prstGeom prst="line">
              <a:avLst/>
            </a:prstGeom>
            <a:no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sp>
          <p:nvSpPr>
            <p:cNvPr id="305" name="Line 85">
              <a:extLst>
                <a:ext uri="{FF2B5EF4-FFF2-40B4-BE49-F238E27FC236}">
                  <a16:creationId xmlns:a16="http://schemas.microsoft.com/office/drawing/2014/main" id="{C3C06393-15B7-4FF8-B59F-4F7F25735245}"/>
                </a:ext>
              </a:extLst>
            </p:cNvPr>
            <p:cNvSpPr>
              <a:spLocks noChangeShapeType="1"/>
            </p:cNvSpPr>
            <p:nvPr/>
          </p:nvSpPr>
          <p:spPr bwMode="auto">
            <a:xfrm>
              <a:off x="4631261" y="5182863"/>
              <a:ext cx="69850" cy="0"/>
            </a:xfrm>
            <a:prstGeom prst="line">
              <a:avLst/>
            </a:prstGeom>
            <a:noFill/>
            <a:ln w="19050">
              <a:solidFill>
                <a:srgbClr val="A098DA"/>
              </a:solidFill>
              <a:round/>
              <a:headEnd/>
              <a:tailEnd/>
            </a:ln>
          </p:spPr>
          <p:txBody>
            <a:bodyPr/>
            <a:lstStyle/>
            <a:p>
              <a:pPr defTabSz="914400">
                <a:defRPr/>
              </a:pPr>
              <a:endParaRPr lang="en-US" kern="0">
                <a:solidFill>
                  <a:srgbClr val="404040"/>
                </a:solidFill>
                <a:latin typeface="Arial Narrow" panose="020B0606020202030204" pitchFamily="34" charset="0"/>
              </a:endParaRPr>
            </a:p>
          </p:txBody>
        </p:sp>
      </p:grpSp>
      <p:grpSp>
        <p:nvGrpSpPr>
          <p:cNvPr id="306" name="Group 305">
            <a:extLst>
              <a:ext uri="{FF2B5EF4-FFF2-40B4-BE49-F238E27FC236}">
                <a16:creationId xmlns:a16="http://schemas.microsoft.com/office/drawing/2014/main" id="{B3E66E3D-91F1-405B-88CE-BECF4DBE448E}"/>
              </a:ext>
            </a:extLst>
          </p:cNvPr>
          <p:cNvGrpSpPr/>
          <p:nvPr/>
        </p:nvGrpSpPr>
        <p:grpSpPr>
          <a:xfrm>
            <a:off x="5675075" y="4110291"/>
            <a:ext cx="39075" cy="164274"/>
            <a:chOff x="4630428" y="4799753"/>
            <a:chExt cx="72909" cy="383110"/>
          </a:xfrm>
        </p:grpSpPr>
        <p:sp>
          <p:nvSpPr>
            <p:cNvPr id="307" name="Line 74">
              <a:extLst>
                <a:ext uri="{FF2B5EF4-FFF2-40B4-BE49-F238E27FC236}">
                  <a16:creationId xmlns:a16="http://schemas.microsoft.com/office/drawing/2014/main" id="{F074E52E-E1D3-4574-9DB1-BEC78C849D7B}"/>
                </a:ext>
              </a:extLst>
            </p:cNvPr>
            <p:cNvSpPr>
              <a:spLocks noChangeShapeType="1"/>
            </p:cNvSpPr>
            <p:nvPr/>
          </p:nvSpPr>
          <p:spPr bwMode="auto">
            <a:xfrm>
              <a:off x="4630428" y="4799753"/>
              <a:ext cx="72909" cy="0"/>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308" name="Line 84">
              <a:extLst>
                <a:ext uri="{FF2B5EF4-FFF2-40B4-BE49-F238E27FC236}">
                  <a16:creationId xmlns:a16="http://schemas.microsoft.com/office/drawing/2014/main" id="{7B0B3205-8B16-4A79-89C6-2ACEA799BE44}"/>
                </a:ext>
              </a:extLst>
            </p:cNvPr>
            <p:cNvSpPr>
              <a:spLocks noChangeShapeType="1"/>
            </p:cNvSpPr>
            <p:nvPr/>
          </p:nvSpPr>
          <p:spPr bwMode="auto">
            <a:xfrm>
              <a:off x="4670455" y="4803191"/>
              <a:ext cx="0" cy="376235"/>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sp>
          <p:nvSpPr>
            <p:cNvPr id="309" name="Line 85">
              <a:extLst>
                <a:ext uri="{FF2B5EF4-FFF2-40B4-BE49-F238E27FC236}">
                  <a16:creationId xmlns:a16="http://schemas.microsoft.com/office/drawing/2014/main" id="{A516680A-C916-431A-8D3C-47CE0CFD906F}"/>
                </a:ext>
              </a:extLst>
            </p:cNvPr>
            <p:cNvSpPr>
              <a:spLocks noChangeShapeType="1"/>
            </p:cNvSpPr>
            <p:nvPr/>
          </p:nvSpPr>
          <p:spPr bwMode="auto">
            <a:xfrm>
              <a:off x="4631261" y="5182863"/>
              <a:ext cx="69850" cy="0"/>
            </a:xfrm>
            <a:prstGeom prst="line">
              <a:avLst/>
            </a:prstGeom>
            <a:noFill/>
            <a:ln w="19050">
              <a:solidFill>
                <a:sysClr val="windowText" lastClr="000000">
                  <a:lumMod val="50000"/>
                  <a:lumOff val="50000"/>
                </a:sysClr>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endParaRPr>
            </a:p>
          </p:txBody>
        </p:sp>
      </p:grpSp>
      <p:sp>
        <p:nvSpPr>
          <p:cNvPr id="310" name="Text Box 48">
            <a:extLst>
              <a:ext uri="{FF2B5EF4-FFF2-40B4-BE49-F238E27FC236}">
                <a16:creationId xmlns:a16="http://schemas.microsoft.com/office/drawing/2014/main" id="{1CB3E271-BDB2-4E9E-8C42-D7E5A70548D8}"/>
              </a:ext>
            </a:extLst>
          </p:cNvPr>
          <p:cNvSpPr txBox="1">
            <a:spLocks noChangeArrowheads="1"/>
          </p:cNvSpPr>
          <p:nvPr/>
        </p:nvSpPr>
        <p:spPr bwMode="auto">
          <a:xfrm>
            <a:off x="6238817" y="2877780"/>
            <a:ext cx="266420" cy="400110"/>
          </a:xfrm>
          <a:prstGeom prst="rect">
            <a:avLst/>
          </a:prstGeom>
          <a:noFill/>
          <a:ln w="19050" algn="ctr">
            <a:noFill/>
            <a:miter lim="800000"/>
            <a:headEnd/>
            <a:tailEnd/>
          </a:ln>
          <a:effectLst/>
        </p:spPr>
        <p:txBody>
          <a:bodyPr wrap="none">
            <a:spAutoFit/>
          </a:bodyPr>
          <a:lstStyle/>
          <a:p>
            <a:pPr algn="ctr" defTabSz="914400">
              <a:defRPr/>
            </a:pPr>
            <a:r>
              <a:rPr lang="en-US" sz="2000" b="1" kern="0" dirty="0">
                <a:solidFill>
                  <a:srgbClr val="A098DA"/>
                </a:solidFill>
                <a:latin typeface="Arial Narrow" panose="020B0606020202030204" pitchFamily="34" charset="0"/>
              </a:rPr>
              <a:t>*</a:t>
            </a:r>
          </a:p>
        </p:txBody>
      </p:sp>
      <p:sp>
        <p:nvSpPr>
          <p:cNvPr id="311" name="Text Box 48">
            <a:extLst>
              <a:ext uri="{FF2B5EF4-FFF2-40B4-BE49-F238E27FC236}">
                <a16:creationId xmlns:a16="http://schemas.microsoft.com/office/drawing/2014/main" id="{02F5D211-E1DA-43E1-95F1-00E38D962319}"/>
              </a:ext>
            </a:extLst>
          </p:cNvPr>
          <p:cNvSpPr txBox="1">
            <a:spLocks noChangeArrowheads="1"/>
          </p:cNvSpPr>
          <p:nvPr/>
        </p:nvSpPr>
        <p:spPr bwMode="auto">
          <a:xfrm>
            <a:off x="5834276" y="3047847"/>
            <a:ext cx="266420" cy="400110"/>
          </a:xfrm>
          <a:prstGeom prst="rect">
            <a:avLst/>
          </a:prstGeom>
          <a:noFill/>
          <a:ln w="19050" algn="ctr">
            <a:noFill/>
            <a:miter lim="800000"/>
            <a:headEnd/>
            <a:tailEnd/>
          </a:ln>
          <a:effectLst/>
        </p:spPr>
        <p:txBody>
          <a:bodyPr wrap="none">
            <a:spAutoFit/>
          </a:bodyPr>
          <a:lstStyle/>
          <a:p>
            <a:pPr algn="ctr" defTabSz="914400">
              <a:defRPr/>
            </a:pPr>
            <a:r>
              <a:rPr lang="en-US" sz="2000" b="1" kern="0" dirty="0">
                <a:solidFill>
                  <a:srgbClr val="A098DA"/>
                </a:solidFill>
                <a:latin typeface="Arial Narrow" panose="020B0606020202030204" pitchFamily="34" charset="0"/>
              </a:rPr>
              <a:t>*</a:t>
            </a:r>
          </a:p>
        </p:txBody>
      </p:sp>
      <p:grpSp>
        <p:nvGrpSpPr>
          <p:cNvPr id="326" name="Group 325">
            <a:extLst>
              <a:ext uri="{FF2B5EF4-FFF2-40B4-BE49-F238E27FC236}">
                <a16:creationId xmlns:a16="http://schemas.microsoft.com/office/drawing/2014/main" id="{5BD172D2-57FF-4641-8027-E723EB78F281}"/>
              </a:ext>
            </a:extLst>
          </p:cNvPr>
          <p:cNvGrpSpPr/>
          <p:nvPr/>
        </p:nvGrpSpPr>
        <p:grpSpPr>
          <a:xfrm>
            <a:off x="2330379" y="5758522"/>
            <a:ext cx="4729162" cy="274637"/>
            <a:chOff x="2337506" y="2019520"/>
            <a:chExt cx="4729162" cy="274637"/>
          </a:xfrm>
        </p:grpSpPr>
        <p:cxnSp>
          <p:nvCxnSpPr>
            <p:cNvPr id="327" name="Straight Connector 158">
              <a:extLst>
                <a:ext uri="{FF2B5EF4-FFF2-40B4-BE49-F238E27FC236}">
                  <a16:creationId xmlns:a16="http://schemas.microsoft.com/office/drawing/2014/main" id="{A8C8617D-ACF8-4D80-B4C7-3B9D42BB2707}"/>
                </a:ext>
              </a:extLst>
            </p:cNvPr>
            <p:cNvCxnSpPr>
              <a:cxnSpLocks noChangeShapeType="1"/>
            </p:cNvCxnSpPr>
            <p:nvPr/>
          </p:nvCxnSpPr>
          <p:spPr bwMode="auto">
            <a:xfrm>
              <a:off x="2337506" y="2154937"/>
              <a:ext cx="420687" cy="0"/>
            </a:xfrm>
            <a:prstGeom prst="line">
              <a:avLst/>
            </a:prstGeom>
            <a:noFill/>
            <a:ln w="28575" algn="ctr">
              <a:solidFill>
                <a:srgbClr val="A098DA"/>
              </a:solidFill>
              <a:round/>
              <a:headEnd/>
              <a:tailEnd/>
            </a:ln>
            <a:extLst>
              <a:ext uri="{909E8E84-426E-40DD-AFC4-6F175D3DCCD1}">
                <a14:hiddenFill xmlns:a14="http://schemas.microsoft.com/office/drawing/2010/main">
                  <a:noFill/>
                </a14:hiddenFill>
              </a:ext>
            </a:extLst>
          </p:spPr>
        </p:cxnSp>
        <p:sp>
          <p:nvSpPr>
            <p:cNvPr id="328" name="TextBox 153">
              <a:extLst>
                <a:ext uri="{FF2B5EF4-FFF2-40B4-BE49-F238E27FC236}">
                  <a16:creationId xmlns:a16="http://schemas.microsoft.com/office/drawing/2014/main" id="{338A4823-AAA3-4666-BF2B-2182108F4D46}"/>
                </a:ext>
              </a:extLst>
            </p:cNvPr>
            <p:cNvSpPr txBox="1">
              <a:spLocks noChangeArrowheads="1"/>
            </p:cNvSpPr>
            <p:nvPr/>
          </p:nvSpPr>
          <p:spPr bwMode="auto">
            <a:xfrm>
              <a:off x="2793118" y="2019520"/>
              <a:ext cx="1938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Narrow" panose="020B0606020202030204" pitchFamily="34" charset="0"/>
                </a:rPr>
                <a:t>Denosumab (n=123)</a:t>
              </a:r>
            </a:p>
          </p:txBody>
        </p:sp>
        <p:cxnSp>
          <p:nvCxnSpPr>
            <p:cNvPr id="329" name="Straight Connector 221">
              <a:extLst>
                <a:ext uri="{FF2B5EF4-FFF2-40B4-BE49-F238E27FC236}">
                  <a16:creationId xmlns:a16="http://schemas.microsoft.com/office/drawing/2014/main" id="{487DA5F3-7F13-4315-AA75-3B2DEEFEEE8C}"/>
                </a:ext>
              </a:extLst>
            </p:cNvPr>
            <p:cNvCxnSpPr>
              <a:cxnSpLocks noChangeShapeType="1"/>
            </p:cNvCxnSpPr>
            <p:nvPr/>
          </p:nvCxnSpPr>
          <p:spPr bwMode="auto">
            <a:xfrm>
              <a:off x="4672718" y="2165570"/>
              <a:ext cx="420688" cy="0"/>
            </a:xfrm>
            <a:prstGeom prst="line">
              <a:avLst/>
            </a:prstGeom>
            <a:noFill/>
            <a:ln w="38100" algn="ctr">
              <a:solidFill>
                <a:srgbClr val="999999"/>
              </a:solidFill>
              <a:round/>
              <a:headEnd/>
              <a:tailEnd/>
            </a:ln>
            <a:extLst>
              <a:ext uri="{909E8E84-426E-40DD-AFC4-6F175D3DCCD1}">
                <a14:hiddenFill xmlns:a14="http://schemas.microsoft.com/office/drawing/2010/main">
                  <a:noFill/>
                </a14:hiddenFill>
              </a:ext>
            </a:extLst>
          </p:spPr>
        </p:cxnSp>
        <p:sp>
          <p:nvSpPr>
            <p:cNvPr id="330" name="TextBox 223">
              <a:extLst>
                <a:ext uri="{FF2B5EF4-FFF2-40B4-BE49-F238E27FC236}">
                  <a16:creationId xmlns:a16="http://schemas.microsoft.com/office/drawing/2014/main" id="{CC61E2DB-9B71-49AF-B369-512D573FA6F8}"/>
                </a:ext>
              </a:extLst>
            </p:cNvPr>
            <p:cNvSpPr txBox="1">
              <a:spLocks noChangeArrowheads="1"/>
            </p:cNvSpPr>
            <p:nvPr/>
          </p:nvSpPr>
          <p:spPr bwMode="auto">
            <a:xfrm>
              <a:off x="5128331" y="2019520"/>
              <a:ext cx="19383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Narrow" panose="020B0606020202030204" pitchFamily="34" charset="0"/>
                </a:rPr>
                <a:t>Placebo (n=122)</a:t>
              </a:r>
            </a:p>
          </p:txBody>
        </p:sp>
        <p:sp>
          <p:nvSpPr>
            <p:cNvPr id="331" name="Oval 330">
              <a:extLst>
                <a:ext uri="{FF2B5EF4-FFF2-40B4-BE49-F238E27FC236}">
                  <a16:creationId xmlns:a16="http://schemas.microsoft.com/office/drawing/2014/main" id="{2D27BA39-9EB9-4C71-B679-966BB708B942}"/>
                </a:ext>
              </a:extLst>
            </p:cNvPr>
            <p:cNvSpPr/>
            <p:nvPr/>
          </p:nvSpPr>
          <p:spPr bwMode="auto">
            <a:xfrm>
              <a:off x="2477673" y="2106102"/>
              <a:ext cx="111210" cy="111210"/>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dirty="0">
                <a:ln>
                  <a:noFill/>
                </a:ln>
                <a:solidFill>
                  <a:prstClr val="black"/>
                </a:solidFill>
                <a:effectLst/>
                <a:uLnTx/>
                <a:uFillTx/>
                <a:latin typeface="Arial" pitchFamily="34" charset="0"/>
              </a:endParaRPr>
            </a:p>
          </p:txBody>
        </p:sp>
        <p:sp>
          <p:nvSpPr>
            <p:cNvPr id="332" name="Oval 331">
              <a:extLst>
                <a:ext uri="{FF2B5EF4-FFF2-40B4-BE49-F238E27FC236}">
                  <a16:creationId xmlns:a16="http://schemas.microsoft.com/office/drawing/2014/main" id="{1A38D01F-9892-4B7F-B133-AEDFE7BE4DDB}"/>
                </a:ext>
              </a:extLst>
            </p:cNvPr>
            <p:cNvSpPr/>
            <p:nvPr/>
          </p:nvSpPr>
          <p:spPr bwMode="auto">
            <a:xfrm>
              <a:off x="4856826" y="2106102"/>
              <a:ext cx="111210" cy="111210"/>
            </a:xfrm>
            <a:prstGeom prst="ellipse">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prstClr val="black"/>
                </a:solidFill>
                <a:effectLst/>
                <a:uLnTx/>
                <a:uFillTx/>
                <a:latin typeface="Arial" pitchFamily="34" charset="0"/>
              </a:endParaRPr>
            </a:p>
          </p:txBody>
        </p:sp>
      </p:grpSp>
    </p:spTree>
    <p:extLst>
      <p:ext uri="{BB962C8B-B14F-4D97-AF65-F5344CB8AC3E}">
        <p14:creationId xmlns:p14="http://schemas.microsoft.com/office/powerpoint/2010/main" val="8958397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96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28254" y="247408"/>
            <a:ext cx="8887490" cy="984885"/>
          </a:xfrm>
        </p:spPr>
        <p:txBody>
          <a:bodyPr/>
          <a:lstStyle/>
          <a:p>
            <a:pPr algn="ctr">
              <a:lnSpc>
                <a:spcPct val="100000"/>
              </a:lnSpc>
            </a:pPr>
            <a:r>
              <a:rPr lang="en-CA" sz="3200" dirty="0">
                <a:solidFill>
                  <a:srgbClr val="725F73"/>
                </a:solidFill>
                <a:latin typeface="Arial Narrow" panose="020B0606020202030204" pitchFamily="34" charset="0"/>
              </a:rPr>
              <a:t>RCT: CTIBL-Breast Cancer Patients: Effect of Zoledronic Acid on Total Hip and Lumbar Spine BMD</a:t>
            </a:r>
            <a:endParaRPr lang="en-US" sz="28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67260" y="1372524"/>
            <a:ext cx="8887490" cy="80044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At month 61, the adjusted mean difference in LS 8.9% (95% CI: 7,4-10.5) and total hip 6.7% (95% CI: 5.5-8.0) BMDs between the upfront and delayed groups</a:t>
            </a: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3" y="6141312"/>
            <a:ext cx="8708125"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602 PMO with early, hormone receptor-positive BC receiving adjuvant letrozole were randomized to receive upfront or delayed-start zoledronic acid (4 mg intravenously every 6 months) for 5 years.</a:t>
            </a:r>
          </a:p>
          <a:p>
            <a:r>
              <a:rPr lang="en-CA" sz="1000" dirty="0">
                <a:solidFill>
                  <a:srgbClr val="000000"/>
                </a:solidFill>
                <a:latin typeface="Arial Narrow" panose="020B0606020202030204" pitchFamily="34" charset="0"/>
              </a:rPr>
              <a:t>Adapted from </a:t>
            </a:r>
            <a:r>
              <a:rPr lang="en-CA" sz="1000" dirty="0" err="1">
                <a:solidFill>
                  <a:srgbClr val="000000"/>
                </a:solidFill>
                <a:latin typeface="Arial Narrow" panose="020B0606020202030204" pitchFamily="34" charset="0"/>
              </a:rPr>
              <a:t>Brufsky</a:t>
            </a:r>
            <a:r>
              <a:rPr lang="en-CA" sz="1000" dirty="0">
                <a:solidFill>
                  <a:srgbClr val="000000"/>
                </a:solidFill>
                <a:latin typeface="Arial Narrow" panose="020B0606020202030204" pitchFamily="34" charset="0"/>
              </a:rPr>
              <a:t>, A.M., et al. </a:t>
            </a:r>
            <a:r>
              <a:rPr lang="en-CA" sz="1000" i="1" dirty="0">
                <a:solidFill>
                  <a:srgbClr val="000000"/>
                </a:solidFill>
                <a:latin typeface="Arial Narrow" panose="020B0606020202030204" pitchFamily="34" charset="0"/>
              </a:rPr>
              <a:t>Cancer</a:t>
            </a:r>
            <a:r>
              <a:rPr lang="en-CA" sz="1000" dirty="0">
                <a:solidFill>
                  <a:srgbClr val="000000"/>
                </a:solidFill>
                <a:latin typeface="Arial Narrow" panose="020B0606020202030204" pitchFamily="34" charset="0"/>
              </a:rPr>
              <a:t>. 2012;118(5):1192-201.</a:t>
            </a:r>
          </a:p>
        </p:txBody>
      </p:sp>
      <p:sp>
        <p:nvSpPr>
          <p:cNvPr id="48" name="Rectangle 47">
            <a:extLst>
              <a:ext uri="{FF2B5EF4-FFF2-40B4-BE49-F238E27FC236}">
                <a16:creationId xmlns:a16="http://schemas.microsoft.com/office/drawing/2014/main" id="{AC97062C-DEE2-4903-AFF5-ED4D5F016303}"/>
              </a:ext>
            </a:extLst>
          </p:cNvPr>
          <p:cNvSpPr/>
          <p:nvPr/>
        </p:nvSpPr>
        <p:spPr>
          <a:xfrm>
            <a:off x="3607062" y="3026539"/>
            <a:ext cx="628217" cy="1055862"/>
          </a:xfrm>
          <a:prstGeom prst="rect">
            <a:avLst/>
          </a:prstGeom>
          <a:solidFill>
            <a:srgbClr val="7693C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9" name="Rectangle 48">
            <a:extLst>
              <a:ext uri="{FF2B5EF4-FFF2-40B4-BE49-F238E27FC236}">
                <a16:creationId xmlns:a16="http://schemas.microsoft.com/office/drawing/2014/main" id="{5187AEB2-5765-49FF-AB23-89189BFD639C}"/>
              </a:ext>
            </a:extLst>
          </p:cNvPr>
          <p:cNvSpPr/>
          <p:nvPr/>
        </p:nvSpPr>
        <p:spPr>
          <a:xfrm>
            <a:off x="5164713" y="3649829"/>
            <a:ext cx="628217" cy="432572"/>
          </a:xfrm>
          <a:prstGeom prst="rect">
            <a:avLst/>
          </a:prstGeom>
          <a:solidFill>
            <a:srgbClr val="7693C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0" name="Rectangle 49">
            <a:extLst>
              <a:ext uri="{FF2B5EF4-FFF2-40B4-BE49-F238E27FC236}">
                <a16:creationId xmlns:a16="http://schemas.microsoft.com/office/drawing/2014/main" id="{0C88873A-B314-4349-B802-CA3F634AED1C}"/>
              </a:ext>
            </a:extLst>
          </p:cNvPr>
          <p:cNvSpPr/>
          <p:nvPr/>
        </p:nvSpPr>
        <p:spPr>
          <a:xfrm>
            <a:off x="4060047" y="4098328"/>
            <a:ext cx="628217" cy="1167637"/>
          </a:xfrm>
          <a:prstGeom prst="rect">
            <a:avLst/>
          </a:prstGeom>
          <a:solidFill>
            <a:schemeClr val="accent5">
              <a:lumMod val="20000"/>
              <a:lumOff val="80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1" name="Rectangle 50">
            <a:extLst>
              <a:ext uri="{FF2B5EF4-FFF2-40B4-BE49-F238E27FC236}">
                <a16:creationId xmlns:a16="http://schemas.microsoft.com/office/drawing/2014/main" id="{4EAE7B41-9B25-4FB0-9CB8-63B588C1DFD8}"/>
              </a:ext>
            </a:extLst>
          </p:cNvPr>
          <p:cNvSpPr/>
          <p:nvPr/>
        </p:nvSpPr>
        <p:spPr>
          <a:xfrm>
            <a:off x="5669270" y="4098328"/>
            <a:ext cx="628217" cy="1167637"/>
          </a:xfrm>
          <a:prstGeom prst="rect">
            <a:avLst/>
          </a:prstGeom>
          <a:solidFill>
            <a:schemeClr val="accent5">
              <a:lumMod val="20000"/>
              <a:lumOff val="80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cxnSp>
        <p:nvCxnSpPr>
          <p:cNvPr id="52" name="Straight Connector 51">
            <a:extLst>
              <a:ext uri="{FF2B5EF4-FFF2-40B4-BE49-F238E27FC236}">
                <a16:creationId xmlns:a16="http://schemas.microsoft.com/office/drawing/2014/main" id="{64F1562F-21C5-4EA4-845D-A9139AD8CD16}"/>
              </a:ext>
            </a:extLst>
          </p:cNvPr>
          <p:cNvCxnSpPr>
            <a:cxnSpLocks/>
          </p:cNvCxnSpPr>
          <p:nvPr/>
        </p:nvCxnSpPr>
        <p:spPr>
          <a:xfrm>
            <a:off x="3344934" y="2597697"/>
            <a:ext cx="0" cy="3001264"/>
          </a:xfrm>
          <a:prstGeom prst="line">
            <a:avLst/>
          </a:prstGeom>
          <a:noFill/>
          <a:ln w="19050" cap="flat" cmpd="sng" algn="ctr">
            <a:solidFill>
              <a:sysClr val="windowText" lastClr="000000">
                <a:lumMod val="75000"/>
                <a:lumOff val="25000"/>
              </a:sysClr>
            </a:solidFill>
            <a:prstDash val="solid"/>
          </a:ln>
          <a:effectLst/>
        </p:spPr>
      </p:cxnSp>
      <p:grpSp>
        <p:nvGrpSpPr>
          <p:cNvPr id="53" name="Group 52">
            <a:extLst>
              <a:ext uri="{FF2B5EF4-FFF2-40B4-BE49-F238E27FC236}">
                <a16:creationId xmlns:a16="http://schemas.microsoft.com/office/drawing/2014/main" id="{872D7FAB-78EC-4A75-B8E6-3380C3375C56}"/>
              </a:ext>
            </a:extLst>
          </p:cNvPr>
          <p:cNvGrpSpPr/>
          <p:nvPr/>
        </p:nvGrpSpPr>
        <p:grpSpPr>
          <a:xfrm>
            <a:off x="2849126" y="3477812"/>
            <a:ext cx="507301" cy="261610"/>
            <a:chOff x="1997456" y="3298195"/>
            <a:chExt cx="507301" cy="261610"/>
          </a:xfrm>
        </p:grpSpPr>
        <p:cxnSp>
          <p:nvCxnSpPr>
            <p:cNvPr id="54" name="Straight Connector 53">
              <a:extLst>
                <a:ext uri="{FF2B5EF4-FFF2-40B4-BE49-F238E27FC236}">
                  <a16:creationId xmlns:a16="http://schemas.microsoft.com/office/drawing/2014/main" id="{FCA19ECC-CA43-4EDD-9314-4F7BD99FA0D3}"/>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55" name="TextBox 54">
              <a:extLst>
                <a:ext uri="{FF2B5EF4-FFF2-40B4-BE49-F238E27FC236}">
                  <a16:creationId xmlns:a16="http://schemas.microsoft.com/office/drawing/2014/main" id="{B9E5A816-F2FA-4E45-A690-ABE8438EE487}"/>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a:t>
              </a:r>
            </a:p>
          </p:txBody>
        </p:sp>
      </p:grpSp>
      <p:grpSp>
        <p:nvGrpSpPr>
          <p:cNvPr id="56" name="Group 55">
            <a:extLst>
              <a:ext uri="{FF2B5EF4-FFF2-40B4-BE49-F238E27FC236}">
                <a16:creationId xmlns:a16="http://schemas.microsoft.com/office/drawing/2014/main" id="{C7054746-27DE-48D4-94D6-19061E06C79A}"/>
              </a:ext>
            </a:extLst>
          </p:cNvPr>
          <p:cNvGrpSpPr/>
          <p:nvPr/>
        </p:nvGrpSpPr>
        <p:grpSpPr>
          <a:xfrm>
            <a:off x="2849126" y="2989130"/>
            <a:ext cx="507301" cy="261610"/>
            <a:chOff x="1997456" y="3298195"/>
            <a:chExt cx="507301" cy="261610"/>
          </a:xfrm>
        </p:grpSpPr>
        <p:cxnSp>
          <p:nvCxnSpPr>
            <p:cNvPr id="57" name="Straight Connector 56">
              <a:extLst>
                <a:ext uri="{FF2B5EF4-FFF2-40B4-BE49-F238E27FC236}">
                  <a16:creationId xmlns:a16="http://schemas.microsoft.com/office/drawing/2014/main" id="{0591AA2D-74AC-4B00-8A09-FE1EFC8EEAE3}"/>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58" name="TextBox 57">
              <a:extLst>
                <a:ext uri="{FF2B5EF4-FFF2-40B4-BE49-F238E27FC236}">
                  <a16:creationId xmlns:a16="http://schemas.microsoft.com/office/drawing/2014/main" id="{5D809971-8192-4B02-BA9C-F1C6EA6BEF7A}"/>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4</a:t>
              </a:r>
            </a:p>
          </p:txBody>
        </p:sp>
      </p:grpSp>
      <p:grpSp>
        <p:nvGrpSpPr>
          <p:cNvPr id="59" name="Group 58">
            <a:extLst>
              <a:ext uri="{FF2B5EF4-FFF2-40B4-BE49-F238E27FC236}">
                <a16:creationId xmlns:a16="http://schemas.microsoft.com/office/drawing/2014/main" id="{6C717A15-354A-4E41-BCFC-E5202DE07685}"/>
              </a:ext>
            </a:extLst>
          </p:cNvPr>
          <p:cNvGrpSpPr/>
          <p:nvPr/>
        </p:nvGrpSpPr>
        <p:grpSpPr>
          <a:xfrm>
            <a:off x="2849126" y="2517402"/>
            <a:ext cx="507301" cy="261610"/>
            <a:chOff x="1997456" y="3298195"/>
            <a:chExt cx="507301" cy="261610"/>
          </a:xfrm>
        </p:grpSpPr>
        <p:cxnSp>
          <p:nvCxnSpPr>
            <p:cNvPr id="60" name="Straight Connector 59">
              <a:extLst>
                <a:ext uri="{FF2B5EF4-FFF2-40B4-BE49-F238E27FC236}">
                  <a16:creationId xmlns:a16="http://schemas.microsoft.com/office/drawing/2014/main" id="{3D619C6B-FE81-40C3-89F7-C9AEF1F9F140}"/>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61" name="TextBox 60">
              <a:extLst>
                <a:ext uri="{FF2B5EF4-FFF2-40B4-BE49-F238E27FC236}">
                  <a16:creationId xmlns:a16="http://schemas.microsoft.com/office/drawing/2014/main" id="{4CF44086-ABB1-4F83-8100-71D471ED4CBE}"/>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a:t>
              </a:r>
            </a:p>
          </p:txBody>
        </p:sp>
      </p:grpSp>
      <p:grpSp>
        <p:nvGrpSpPr>
          <p:cNvPr id="62" name="Group 61">
            <a:extLst>
              <a:ext uri="{FF2B5EF4-FFF2-40B4-BE49-F238E27FC236}">
                <a16:creationId xmlns:a16="http://schemas.microsoft.com/office/drawing/2014/main" id="{38070CE8-1B88-45F6-B3CD-404788470119}"/>
              </a:ext>
            </a:extLst>
          </p:cNvPr>
          <p:cNvGrpSpPr/>
          <p:nvPr/>
        </p:nvGrpSpPr>
        <p:grpSpPr>
          <a:xfrm>
            <a:off x="2849126" y="3953808"/>
            <a:ext cx="507301" cy="261610"/>
            <a:chOff x="1997456" y="3298195"/>
            <a:chExt cx="507301" cy="261610"/>
          </a:xfrm>
        </p:grpSpPr>
        <p:cxnSp>
          <p:nvCxnSpPr>
            <p:cNvPr id="63" name="Straight Connector 62">
              <a:extLst>
                <a:ext uri="{FF2B5EF4-FFF2-40B4-BE49-F238E27FC236}">
                  <a16:creationId xmlns:a16="http://schemas.microsoft.com/office/drawing/2014/main" id="{5CDBAF46-07ED-4865-8A16-A5A46362F35D}"/>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64" name="TextBox 63">
              <a:extLst>
                <a:ext uri="{FF2B5EF4-FFF2-40B4-BE49-F238E27FC236}">
                  <a16:creationId xmlns:a16="http://schemas.microsoft.com/office/drawing/2014/main" id="{FE771DE0-6F0E-4E61-A71C-3F33D6C137F5}"/>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0</a:t>
              </a:r>
            </a:p>
          </p:txBody>
        </p:sp>
      </p:grpSp>
      <p:grpSp>
        <p:nvGrpSpPr>
          <p:cNvPr id="65" name="Group 64">
            <a:extLst>
              <a:ext uri="{FF2B5EF4-FFF2-40B4-BE49-F238E27FC236}">
                <a16:creationId xmlns:a16="http://schemas.microsoft.com/office/drawing/2014/main" id="{0EFD1A1F-5C32-43DD-AFF5-2FD1CB2F6C5A}"/>
              </a:ext>
            </a:extLst>
          </p:cNvPr>
          <p:cNvGrpSpPr/>
          <p:nvPr/>
        </p:nvGrpSpPr>
        <p:grpSpPr>
          <a:xfrm>
            <a:off x="2849126" y="4439264"/>
            <a:ext cx="507301" cy="261610"/>
            <a:chOff x="1997456" y="3298195"/>
            <a:chExt cx="507301" cy="261610"/>
          </a:xfrm>
        </p:grpSpPr>
        <p:cxnSp>
          <p:nvCxnSpPr>
            <p:cNvPr id="66" name="Straight Connector 65">
              <a:extLst>
                <a:ext uri="{FF2B5EF4-FFF2-40B4-BE49-F238E27FC236}">
                  <a16:creationId xmlns:a16="http://schemas.microsoft.com/office/drawing/2014/main" id="{4CFB5823-5BDC-478D-9D50-14D86D2C7DF4}"/>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67" name="TextBox 66">
              <a:extLst>
                <a:ext uri="{FF2B5EF4-FFF2-40B4-BE49-F238E27FC236}">
                  <a16:creationId xmlns:a16="http://schemas.microsoft.com/office/drawing/2014/main" id="{BCF68014-7824-4067-9DAB-7A6A20C070B8}"/>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a:t>
              </a:r>
            </a:p>
          </p:txBody>
        </p:sp>
      </p:grpSp>
      <p:grpSp>
        <p:nvGrpSpPr>
          <p:cNvPr id="68" name="Group 67">
            <a:extLst>
              <a:ext uri="{FF2B5EF4-FFF2-40B4-BE49-F238E27FC236}">
                <a16:creationId xmlns:a16="http://schemas.microsoft.com/office/drawing/2014/main" id="{14069063-2F5E-462A-BC8E-F75C040449ED}"/>
              </a:ext>
            </a:extLst>
          </p:cNvPr>
          <p:cNvGrpSpPr/>
          <p:nvPr/>
        </p:nvGrpSpPr>
        <p:grpSpPr>
          <a:xfrm>
            <a:off x="2849126" y="4923115"/>
            <a:ext cx="507301" cy="261610"/>
            <a:chOff x="1997456" y="3298195"/>
            <a:chExt cx="507301" cy="261610"/>
          </a:xfrm>
        </p:grpSpPr>
        <p:cxnSp>
          <p:nvCxnSpPr>
            <p:cNvPr id="69" name="Straight Connector 68">
              <a:extLst>
                <a:ext uri="{FF2B5EF4-FFF2-40B4-BE49-F238E27FC236}">
                  <a16:creationId xmlns:a16="http://schemas.microsoft.com/office/drawing/2014/main" id="{8011C8E6-7C4C-48B9-9E3B-5D20D481F8E4}"/>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70" name="TextBox 69">
              <a:extLst>
                <a:ext uri="{FF2B5EF4-FFF2-40B4-BE49-F238E27FC236}">
                  <a16:creationId xmlns:a16="http://schemas.microsoft.com/office/drawing/2014/main" id="{FEA34DFE-BC23-4C72-B242-D21D5D32EEAE}"/>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-4</a:t>
              </a:r>
            </a:p>
          </p:txBody>
        </p:sp>
      </p:grpSp>
      <p:grpSp>
        <p:nvGrpSpPr>
          <p:cNvPr id="71" name="Group 70">
            <a:extLst>
              <a:ext uri="{FF2B5EF4-FFF2-40B4-BE49-F238E27FC236}">
                <a16:creationId xmlns:a16="http://schemas.microsoft.com/office/drawing/2014/main" id="{FB591399-DE08-479F-ACC7-2E082B24A597}"/>
              </a:ext>
            </a:extLst>
          </p:cNvPr>
          <p:cNvGrpSpPr/>
          <p:nvPr/>
        </p:nvGrpSpPr>
        <p:grpSpPr>
          <a:xfrm>
            <a:off x="2849126" y="5401684"/>
            <a:ext cx="507301" cy="261610"/>
            <a:chOff x="1997456" y="3298195"/>
            <a:chExt cx="507301" cy="261610"/>
          </a:xfrm>
        </p:grpSpPr>
        <p:cxnSp>
          <p:nvCxnSpPr>
            <p:cNvPr id="72" name="Straight Connector 71">
              <a:extLst>
                <a:ext uri="{FF2B5EF4-FFF2-40B4-BE49-F238E27FC236}">
                  <a16:creationId xmlns:a16="http://schemas.microsoft.com/office/drawing/2014/main" id="{79B59034-37D2-4714-9D06-31AEC2D5E39B}"/>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73" name="TextBox 72">
              <a:extLst>
                <a:ext uri="{FF2B5EF4-FFF2-40B4-BE49-F238E27FC236}">
                  <a16:creationId xmlns:a16="http://schemas.microsoft.com/office/drawing/2014/main" id="{76A06987-8ADA-4E9E-A785-A70938394BB3}"/>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a:t>
              </a:r>
            </a:p>
          </p:txBody>
        </p:sp>
      </p:grpSp>
      <p:sp>
        <p:nvSpPr>
          <p:cNvPr id="74" name="TextBox 73">
            <a:extLst>
              <a:ext uri="{FF2B5EF4-FFF2-40B4-BE49-F238E27FC236}">
                <a16:creationId xmlns:a16="http://schemas.microsoft.com/office/drawing/2014/main" id="{BC84E2D4-2D41-4044-9FE9-513C5650A99A}"/>
              </a:ext>
            </a:extLst>
          </p:cNvPr>
          <p:cNvSpPr txBox="1"/>
          <p:nvPr/>
        </p:nvSpPr>
        <p:spPr>
          <a:xfrm rot="16200000">
            <a:off x="1701287" y="3943902"/>
            <a:ext cx="2204646"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BMD change (%)</a:t>
            </a:r>
          </a:p>
        </p:txBody>
      </p:sp>
      <p:sp>
        <p:nvSpPr>
          <p:cNvPr id="75" name="TextBox 74">
            <a:extLst>
              <a:ext uri="{FF2B5EF4-FFF2-40B4-BE49-F238E27FC236}">
                <a16:creationId xmlns:a16="http://schemas.microsoft.com/office/drawing/2014/main" id="{7BBBE518-A219-4006-B40C-DD38FBC6B772}"/>
              </a:ext>
            </a:extLst>
          </p:cNvPr>
          <p:cNvSpPr txBox="1"/>
          <p:nvPr/>
        </p:nvSpPr>
        <p:spPr>
          <a:xfrm>
            <a:off x="3605441" y="5588833"/>
            <a:ext cx="1082821" cy="461665"/>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Lumbar Spine</a:t>
            </a:r>
          </a:p>
          <a:p>
            <a:pPr algn="ctr"/>
            <a:r>
              <a:rPr lang="en-CA" sz="1200" dirty="0">
                <a:solidFill>
                  <a:prstClr val="black">
                    <a:lumMod val="75000"/>
                    <a:lumOff val="25000"/>
                  </a:prstClr>
                </a:solidFill>
                <a:latin typeface="Arial Narrow" panose="020B0606020202030204" pitchFamily="34" charset="0"/>
              </a:rPr>
              <a:t>P&lt;0.0001</a:t>
            </a:r>
          </a:p>
        </p:txBody>
      </p:sp>
      <p:sp>
        <p:nvSpPr>
          <p:cNvPr id="76" name="TextBox 75">
            <a:extLst>
              <a:ext uri="{FF2B5EF4-FFF2-40B4-BE49-F238E27FC236}">
                <a16:creationId xmlns:a16="http://schemas.microsoft.com/office/drawing/2014/main" id="{CC4E8E4B-D5E3-40F5-9C1D-B5C55E356A44}"/>
              </a:ext>
            </a:extLst>
          </p:cNvPr>
          <p:cNvSpPr txBox="1"/>
          <p:nvPr/>
        </p:nvSpPr>
        <p:spPr>
          <a:xfrm>
            <a:off x="5164713" y="5588833"/>
            <a:ext cx="1156990" cy="461665"/>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Hip</a:t>
            </a:r>
          </a:p>
          <a:p>
            <a:pPr algn="ctr"/>
            <a:r>
              <a:rPr lang="en-CA" sz="1200" dirty="0">
                <a:solidFill>
                  <a:prstClr val="black">
                    <a:lumMod val="75000"/>
                    <a:lumOff val="25000"/>
                  </a:prstClr>
                </a:solidFill>
                <a:latin typeface="Arial Narrow" panose="020B0606020202030204" pitchFamily="34" charset="0"/>
              </a:rPr>
              <a:t>P&lt;0.0001</a:t>
            </a:r>
          </a:p>
        </p:txBody>
      </p:sp>
      <p:sp>
        <p:nvSpPr>
          <p:cNvPr id="77" name="TextBox 76">
            <a:extLst>
              <a:ext uri="{FF2B5EF4-FFF2-40B4-BE49-F238E27FC236}">
                <a16:creationId xmlns:a16="http://schemas.microsoft.com/office/drawing/2014/main" id="{2E987155-5546-4524-A848-6C2FC56F665E}"/>
              </a:ext>
            </a:extLst>
          </p:cNvPr>
          <p:cNvSpPr txBox="1"/>
          <p:nvPr/>
        </p:nvSpPr>
        <p:spPr>
          <a:xfrm>
            <a:off x="3714230" y="2426672"/>
            <a:ext cx="2204646"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Immediate</a:t>
            </a:r>
          </a:p>
        </p:txBody>
      </p:sp>
      <p:sp>
        <p:nvSpPr>
          <p:cNvPr id="78" name="TextBox 77">
            <a:extLst>
              <a:ext uri="{FF2B5EF4-FFF2-40B4-BE49-F238E27FC236}">
                <a16:creationId xmlns:a16="http://schemas.microsoft.com/office/drawing/2014/main" id="{0287E751-6267-47F0-9E89-E07DAFD0C45C}"/>
              </a:ext>
            </a:extLst>
          </p:cNvPr>
          <p:cNvSpPr txBox="1"/>
          <p:nvPr/>
        </p:nvSpPr>
        <p:spPr>
          <a:xfrm>
            <a:off x="3714230" y="2670030"/>
            <a:ext cx="2204646"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Delayed</a:t>
            </a:r>
          </a:p>
        </p:txBody>
      </p:sp>
      <p:sp>
        <p:nvSpPr>
          <p:cNvPr id="79" name="Rectangle 78">
            <a:extLst>
              <a:ext uri="{FF2B5EF4-FFF2-40B4-BE49-F238E27FC236}">
                <a16:creationId xmlns:a16="http://schemas.microsoft.com/office/drawing/2014/main" id="{5370F0EB-84C6-48F1-9724-04D59E4B4F4D}"/>
              </a:ext>
            </a:extLst>
          </p:cNvPr>
          <p:cNvSpPr/>
          <p:nvPr/>
        </p:nvSpPr>
        <p:spPr>
          <a:xfrm flipH="1">
            <a:off x="3605441" y="2513692"/>
            <a:ext cx="120281" cy="106585"/>
          </a:xfrm>
          <a:prstGeom prst="rect">
            <a:avLst/>
          </a:prstGeom>
          <a:solidFill>
            <a:srgbClr val="7693C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0" name="Rectangle 79">
            <a:extLst>
              <a:ext uri="{FF2B5EF4-FFF2-40B4-BE49-F238E27FC236}">
                <a16:creationId xmlns:a16="http://schemas.microsoft.com/office/drawing/2014/main" id="{55A79856-4B29-4C5C-AE37-DA2857EF39C3}"/>
              </a:ext>
            </a:extLst>
          </p:cNvPr>
          <p:cNvSpPr/>
          <p:nvPr/>
        </p:nvSpPr>
        <p:spPr>
          <a:xfrm flipH="1">
            <a:off x="3605441" y="2761038"/>
            <a:ext cx="120281" cy="106585"/>
          </a:xfrm>
          <a:prstGeom prst="rect">
            <a:avLst/>
          </a:prstGeom>
          <a:solidFill>
            <a:schemeClr val="accent5">
              <a:lumMod val="20000"/>
              <a:lumOff val="80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1" name="TextBox 80">
            <a:extLst>
              <a:ext uri="{FF2B5EF4-FFF2-40B4-BE49-F238E27FC236}">
                <a16:creationId xmlns:a16="http://schemas.microsoft.com/office/drawing/2014/main" id="{D3CD558C-81C9-4DCA-A690-8D8E60A6ADC8}"/>
              </a:ext>
            </a:extLst>
          </p:cNvPr>
          <p:cNvSpPr txBox="1"/>
          <p:nvPr/>
        </p:nvSpPr>
        <p:spPr>
          <a:xfrm>
            <a:off x="3618554" y="3438905"/>
            <a:ext cx="593276" cy="276999"/>
          </a:xfrm>
          <a:prstGeom prst="rect">
            <a:avLst/>
          </a:prstGeom>
          <a:noFill/>
        </p:spPr>
        <p:txBody>
          <a:bodyPr wrap="square" rtlCol="0">
            <a:spAutoFit/>
          </a:bodyPr>
          <a:lstStyle/>
          <a:p>
            <a:pPr algn="ctr"/>
            <a:r>
              <a:rPr lang="en-CA" sz="1200" dirty="0">
                <a:solidFill>
                  <a:schemeClr val="bg1"/>
                </a:solidFill>
                <a:latin typeface="Arial Narrow" panose="020B0606020202030204" pitchFamily="34" charset="0"/>
              </a:rPr>
              <a:t>4.39</a:t>
            </a:r>
          </a:p>
        </p:txBody>
      </p:sp>
      <p:sp>
        <p:nvSpPr>
          <p:cNvPr id="82" name="TextBox 81">
            <a:extLst>
              <a:ext uri="{FF2B5EF4-FFF2-40B4-BE49-F238E27FC236}">
                <a16:creationId xmlns:a16="http://schemas.microsoft.com/office/drawing/2014/main" id="{ECFC083D-D98A-4A5E-973E-56E9714D6954}"/>
              </a:ext>
            </a:extLst>
          </p:cNvPr>
          <p:cNvSpPr txBox="1"/>
          <p:nvPr/>
        </p:nvSpPr>
        <p:spPr>
          <a:xfrm>
            <a:off x="5199654" y="3716700"/>
            <a:ext cx="593276" cy="276999"/>
          </a:xfrm>
          <a:prstGeom prst="rect">
            <a:avLst/>
          </a:prstGeom>
          <a:noFill/>
        </p:spPr>
        <p:txBody>
          <a:bodyPr wrap="square" rtlCol="0">
            <a:spAutoFit/>
          </a:bodyPr>
          <a:lstStyle/>
          <a:p>
            <a:pPr algn="ctr"/>
            <a:r>
              <a:rPr lang="en-CA" sz="1200" dirty="0">
                <a:solidFill>
                  <a:schemeClr val="bg1"/>
                </a:solidFill>
                <a:latin typeface="Arial Narrow" panose="020B0606020202030204" pitchFamily="34" charset="0"/>
              </a:rPr>
              <a:t>1.89</a:t>
            </a:r>
          </a:p>
        </p:txBody>
      </p:sp>
      <p:sp>
        <p:nvSpPr>
          <p:cNvPr id="83" name="TextBox 82">
            <a:extLst>
              <a:ext uri="{FF2B5EF4-FFF2-40B4-BE49-F238E27FC236}">
                <a16:creationId xmlns:a16="http://schemas.microsoft.com/office/drawing/2014/main" id="{9581DB05-05CF-44FE-8A6E-AD8161A6BCEB}"/>
              </a:ext>
            </a:extLst>
          </p:cNvPr>
          <p:cNvSpPr txBox="1"/>
          <p:nvPr/>
        </p:nvSpPr>
        <p:spPr>
          <a:xfrm>
            <a:off x="3969389" y="4542585"/>
            <a:ext cx="718875"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-4.90</a:t>
            </a:r>
          </a:p>
        </p:txBody>
      </p:sp>
      <p:sp>
        <p:nvSpPr>
          <p:cNvPr id="84" name="TextBox 83">
            <a:extLst>
              <a:ext uri="{FF2B5EF4-FFF2-40B4-BE49-F238E27FC236}">
                <a16:creationId xmlns:a16="http://schemas.microsoft.com/office/drawing/2014/main" id="{3CD10240-9DCA-418F-9637-4CEC66ADA967}"/>
              </a:ext>
            </a:extLst>
          </p:cNvPr>
          <p:cNvSpPr txBox="1"/>
          <p:nvPr/>
        </p:nvSpPr>
        <p:spPr>
          <a:xfrm>
            <a:off x="5566013" y="4329932"/>
            <a:ext cx="718875"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-3.52</a:t>
            </a:r>
          </a:p>
        </p:txBody>
      </p:sp>
      <p:cxnSp>
        <p:nvCxnSpPr>
          <p:cNvPr id="85" name="Straight Connector 84">
            <a:extLst>
              <a:ext uri="{FF2B5EF4-FFF2-40B4-BE49-F238E27FC236}">
                <a16:creationId xmlns:a16="http://schemas.microsoft.com/office/drawing/2014/main" id="{0FA0BF52-699B-4777-ADD4-AC772A2FDA27}"/>
              </a:ext>
            </a:extLst>
          </p:cNvPr>
          <p:cNvCxnSpPr/>
          <p:nvPr/>
        </p:nvCxnSpPr>
        <p:spPr>
          <a:xfrm>
            <a:off x="3277878" y="4087153"/>
            <a:ext cx="3206496" cy="0"/>
          </a:xfrm>
          <a:prstGeom prst="line">
            <a:avLst/>
          </a:prstGeom>
          <a:noFill/>
          <a:ln w="19050" cap="flat" cmpd="sng" algn="ctr">
            <a:solidFill>
              <a:sysClr val="windowText" lastClr="000000">
                <a:lumMod val="75000"/>
                <a:lumOff val="25000"/>
              </a:sysClr>
            </a:solidFill>
            <a:prstDash val="solid"/>
          </a:ln>
          <a:effectLst/>
        </p:spPr>
      </p:cxnSp>
    </p:spTree>
    <p:extLst>
      <p:ext uri="{BB962C8B-B14F-4D97-AF65-F5344CB8AC3E}">
        <p14:creationId xmlns:p14="http://schemas.microsoft.com/office/powerpoint/2010/main" val="1103746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03011"/>
            <a:ext cx="9144000" cy="454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342900">
              <a:buClr>
                <a:srgbClr val="00ADF1"/>
              </a:buClr>
            </a:pPr>
            <a:r>
              <a:rPr lang="en-CA" sz="788" dirty="0">
                <a:solidFill>
                  <a:srgbClr val="000000"/>
                </a:solidFill>
                <a:latin typeface="Agency FB" panose="020B0503020202020204" pitchFamily="34" charset="0"/>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289618"/>
            <a:ext cx="8365331" cy="553998"/>
          </a:xfrm>
        </p:spPr>
        <p:txBody>
          <a:bodyPr/>
          <a:lstStyle/>
          <a:p>
            <a:pPr algn="ctr"/>
            <a:r>
              <a:rPr lang="en-CA" sz="4000" dirty="0">
                <a:solidFill>
                  <a:srgbClr val="725F73"/>
                </a:solidFill>
                <a:latin typeface="Arial Narrow" panose="020B0606020202030204" pitchFamily="34" charset="0"/>
              </a:rPr>
              <a:t>Global Perspective: </a:t>
            </a:r>
            <a:r>
              <a:rPr lang="en-CA" sz="4000" dirty="0">
                <a:latin typeface="Arial Narrow" panose="020B0606020202030204" pitchFamily="34" charset="0"/>
              </a:rPr>
              <a:t>Treatment Gap</a:t>
            </a:r>
            <a:r>
              <a:rPr lang="en-CA" sz="4000" baseline="30000" dirty="0">
                <a:latin typeface="Arial Narrow" panose="020B0606020202030204" pitchFamily="34" charset="0"/>
              </a:rPr>
              <a:t>1</a:t>
            </a:r>
            <a:r>
              <a:rPr lang="en-CA" sz="4000" dirty="0">
                <a:latin typeface="Arial Narrow" panose="020B0606020202030204" pitchFamily="34" charset="0"/>
              </a:rPr>
              <a:t> </a:t>
            </a:r>
            <a:endParaRPr lang="en-US" sz="1800" dirty="0">
              <a:latin typeface="Arial Narrow" panose="020B0606020202030204" pitchFamily="34" charset="0"/>
            </a:endParaRPr>
          </a:p>
        </p:txBody>
      </p:sp>
      <p:sp>
        <p:nvSpPr>
          <p:cNvPr id="25" name="TextBox 24">
            <a:extLst>
              <a:ext uri="{FF2B5EF4-FFF2-40B4-BE49-F238E27FC236}">
                <a16:creationId xmlns:a16="http://schemas.microsoft.com/office/drawing/2014/main" id="{C81499FF-9F98-41FA-9E29-4DC38C8E2B69}"/>
              </a:ext>
            </a:extLst>
          </p:cNvPr>
          <p:cNvSpPr txBox="1"/>
          <p:nvPr/>
        </p:nvSpPr>
        <p:spPr>
          <a:xfrm>
            <a:off x="2820003" y="3100816"/>
            <a:ext cx="5404551" cy="353943"/>
          </a:xfrm>
          <a:prstGeom prst="rect">
            <a:avLst/>
          </a:prstGeom>
          <a:noFill/>
        </p:spPr>
        <p:txBody>
          <a:bodyPr wrap="square" rtlCol="0">
            <a:spAutoFit/>
          </a:bodyPr>
          <a:lstStyle/>
          <a:p>
            <a:pPr marL="0" lvl="1" defTabSz="685800">
              <a:spcBef>
                <a:spcPts val="375"/>
              </a:spcBef>
              <a:spcAft>
                <a:spcPts val="375"/>
              </a:spcAft>
              <a:buClr>
                <a:srgbClr val="EB191C"/>
              </a:buClr>
            </a:pPr>
            <a:r>
              <a:rPr lang="en-CA" sz="1700" b="1" dirty="0">
                <a:solidFill>
                  <a:prstClr val="black">
                    <a:lumMod val="75000"/>
                    <a:lumOff val="25000"/>
                  </a:prstClr>
                </a:solidFill>
                <a:latin typeface="Arial Narrow" panose="020B0606020202030204" pitchFamily="34" charset="0"/>
              </a:rPr>
              <a:t>Secondary fracture prevention – </a:t>
            </a:r>
            <a:r>
              <a:rPr lang="en-CA" sz="1700" dirty="0">
                <a:solidFill>
                  <a:prstClr val="black">
                    <a:lumMod val="75000"/>
                    <a:lumOff val="25000"/>
                  </a:prstClr>
                </a:solidFill>
                <a:latin typeface="Arial Narrow" panose="020B0606020202030204" pitchFamily="34" charset="0"/>
              </a:rPr>
              <a:t>“fracture begets a fracture” </a:t>
            </a:r>
          </a:p>
        </p:txBody>
      </p:sp>
      <p:cxnSp>
        <p:nvCxnSpPr>
          <p:cNvPr id="26" name="Straight Connector 25">
            <a:extLst>
              <a:ext uri="{FF2B5EF4-FFF2-40B4-BE49-F238E27FC236}">
                <a16:creationId xmlns:a16="http://schemas.microsoft.com/office/drawing/2014/main" id="{B6546196-667B-4DB8-80D2-15931429B4F1}"/>
              </a:ext>
            </a:extLst>
          </p:cNvPr>
          <p:cNvCxnSpPr>
            <a:cxnSpLocks/>
          </p:cNvCxnSpPr>
          <p:nvPr/>
        </p:nvCxnSpPr>
        <p:spPr>
          <a:xfrm rot="16200000">
            <a:off x="2522871" y="3071421"/>
            <a:ext cx="0" cy="365760"/>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44281F2-93D9-4DA6-A5DF-E85A9F0EFC54}"/>
              </a:ext>
            </a:extLst>
          </p:cNvPr>
          <p:cNvSpPr/>
          <p:nvPr/>
        </p:nvSpPr>
        <p:spPr>
          <a:xfrm>
            <a:off x="297711" y="1339809"/>
            <a:ext cx="8548577" cy="1015663"/>
          </a:xfrm>
          <a:prstGeom prst="rect">
            <a:avLst/>
          </a:prstGeom>
        </p:spPr>
        <p:txBody>
          <a:bodyPr wrap="square">
            <a:spAutoFit/>
          </a:bodyPr>
          <a:lstStyle/>
          <a:p>
            <a:pPr algn="ctr" defTabSz="685800"/>
            <a:r>
              <a:rPr lang="en-CA" sz="2000" dirty="0">
                <a:solidFill>
                  <a:prstClr val="black"/>
                </a:solidFill>
                <a:latin typeface="Arial Narrow" panose="020B0606020202030204" pitchFamily="34" charset="0"/>
              </a:rPr>
              <a:t>In review of the gap associated with </a:t>
            </a:r>
            <a:r>
              <a:rPr lang="en-CA" sz="2000" b="1" dirty="0">
                <a:solidFill>
                  <a:srgbClr val="725F73"/>
                </a:solidFill>
                <a:latin typeface="Arial Narrow" panose="020B0606020202030204" pitchFamily="34" charset="0"/>
              </a:rPr>
              <a:t>case finding and management of individuals at high risk for fracture</a:t>
            </a:r>
            <a:r>
              <a:rPr lang="en-CA" sz="2000" dirty="0">
                <a:solidFill>
                  <a:srgbClr val="725F73"/>
                </a:solidFill>
                <a:latin typeface="Arial Narrow" panose="020B0606020202030204" pitchFamily="34" charset="0"/>
              </a:rPr>
              <a:t> </a:t>
            </a:r>
            <a:r>
              <a:rPr lang="en-CA" sz="2000" dirty="0">
                <a:solidFill>
                  <a:prstClr val="black"/>
                </a:solidFill>
                <a:latin typeface="Arial Narrow" panose="020B0606020202030204" pitchFamily="34" charset="0"/>
              </a:rPr>
              <a:t>and to ensure delivery of best clinical practice, there are </a:t>
            </a:r>
            <a:r>
              <a:rPr lang="en-CA" sz="2000" b="1" dirty="0">
                <a:solidFill>
                  <a:prstClr val="black"/>
                </a:solidFill>
                <a:latin typeface="Arial Narrow" panose="020B0606020202030204" pitchFamily="34" charset="0"/>
              </a:rPr>
              <a:t>4 opportunities of systematic case findings for clinicians to focus on: </a:t>
            </a:r>
          </a:p>
        </p:txBody>
      </p:sp>
      <p:sp>
        <p:nvSpPr>
          <p:cNvPr id="29" name="Rectangle 28">
            <a:extLst>
              <a:ext uri="{FF2B5EF4-FFF2-40B4-BE49-F238E27FC236}">
                <a16:creationId xmlns:a16="http://schemas.microsoft.com/office/drawing/2014/main" id="{C4BE3DBA-08B8-44EC-A3B8-B41BBCF88118}"/>
              </a:ext>
            </a:extLst>
          </p:cNvPr>
          <p:cNvSpPr/>
          <p:nvPr/>
        </p:nvSpPr>
        <p:spPr>
          <a:xfrm>
            <a:off x="2820005" y="3622215"/>
            <a:ext cx="6334516" cy="600164"/>
          </a:xfrm>
          <a:prstGeom prst="rect">
            <a:avLst/>
          </a:prstGeom>
        </p:spPr>
        <p:txBody>
          <a:bodyPr wrap="square">
            <a:spAutoFit/>
          </a:bodyPr>
          <a:lstStyle/>
          <a:p>
            <a:pPr marL="0" lvl="1" defTabSz="685800">
              <a:buClr>
                <a:srgbClr val="EB191C"/>
              </a:buClr>
            </a:pPr>
            <a:r>
              <a:rPr lang="en-CA" sz="1700" b="1" dirty="0">
                <a:solidFill>
                  <a:prstClr val="black">
                    <a:lumMod val="75000"/>
                    <a:lumOff val="25000"/>
                  </a:prstClr>
                </a:solidFill>
                <a:latin typeface="Arial Narrow" panose="020B0606020202030204" pitchFamily="34" charset="0"/>
              </a:rPr>
              <a:t>Primary fracture prevention – </a:t>
            </a:r>
            <a:r>
              <a:rPr lang="en-CA" sz="1700" dirty="0">
                <a:solidFill>
                  <a:prstClr val="black">
                    <a:lumMod val="75000"/>
                    <a:lumOff val="25000"/>
                  </a:prstClr>
                </a:solidFill>
                <a:latin typeface="Arial Narrow" panose="020B0606020202030204" pitchFamily="34" charset="0"/>
              </a:rPr>
              <a:t>cost-effectiveness of prevention of 1st fracture</a:t>
            </a:r>
          </a:p>
          <a:p>
            <a:pPr marL="0" lvl="1" indent="-257175" defTabSz="685800">
              <a:buClr>
                <a:srgbClr val="725F73"/>
              </a:buClr>
              <a:buFont typeface="Arial Narrow" panose="020B0606020202030204" pitchFamily="34" charset="0"/>
              <a:buChar char="→"/>
            </a:pPr>
            <a:r>
              <a:rPr lang="en-CA" sz="1600" dirty="0">
                <a:solidFill>
                  <a:prstClr val="black">
                    <a:lumMod val="75000"/>
                    <a:lumOff val="25000"/>
                  </a:prstClr>
                </a:solidFill>
                <a:latin typeface="Arial Narrow" panose="020B0606020202030204" pitchFamily="34" charset="0"/>
              </a:rPr>
              <a:t>1 in 2 women and 1 in 5 men will have a fragility fracture after the age of 50</a:t>
            </a:r>
            <a:r>
              <a:rPr lang="en-CA" sz="1600" baseline="30000" dirty="0">
                <a:solidFill>
                  <a:prstClr val="black">
                    <a:lumMod val="75000"/>
                    <a:lumOff val="25000"/>
                  </a:prstClr>
                </a:solidFill>
                <a:latin typeface="Arial Narrow" panose="020B0606020202030204" pitchFamily="34" charset="0"/>
              </a:rPr>
              <a:t>2</a:t>
            </a:r>
          </a:p>
        </p:txBody>
      </p:sp>
      <p:sp>
        <p:nvSpPr>
          <p:cNvPr id="30" name="Rectangle 29">
            <a:extLst>
              <a:ext uri="{FF2B5EF4-FFF2-40B4-BE49-F238E27FC236}">
                <a16:creationId xmlns:a16="http://schemas.microsoft.com/office/drawing/2014/main" id="{4DD24168-440D-417C-85C3-40F4F297BEA7}"/>
              </a:ext>
            </a:extLst>
          </p:cNvPr>
          <p:cNvSpPr/>
          <p:nvPr/>
        </p:nvSpPr>
        <p:spPr>
          <a:xfrm>
            <a:off x="2791482" y="4202270"/>
            <a:ext cx="7193756" cy="353943"/>
          </a:xfrm>
          <a:prstGeom prst="rect">
            <a:avLst/>
          </a:prstGeom>
        </p:spPr>
        <p:txBody>
          <a:bodyPr wrap="square">
            <a:spAutoFit/>
          </a:bodyPr>
          <a:lstStyle/>
          <a:p>
            <a:pPr marL="0" lvl="1" defTabSz="685800">
              <a:buClr>
                <a:srgbClr val="EB191C"/>
              </a:buClr>
            </a:pPr>
            <a:r>
              <a:rPr lang="en-CA" sz="1700" b="1" dirty="0">
                <a:solidFill>
                  <a:prstClr val="black">
                    <a:lumMod val="75000"/>
                    <a:lumOff val="25000"/>
                  </a:prstClr>
                </a:solidFill>
                <a:latin typeface="Arial Narrow" panose="020B0606020202030204" pitchFamily="34" charset="0"/>
              </a:rPr>
              <a:t>OP induced by medicines</a:t>
            </a:r>
          </a:p>
        </p:txBody>
      </p:sp>
      <p:sp>
        <p:nvSpPr>
          <p:cNvPr id="31" name="Rectangle 30">
            <a:extLst>
              <a:ext uri="{FF2B5EF4-FFF2-40B4-BE49-F238E27FC236}">
                <a16:creationId xmlns:a16="http://schemas.microsoft.com/office/drawing/2014/main" id="{E3CEA94C-656D-419D-9495-0C7C68227CF2}"/>
              </a:ext>
            </a:extLst>
          </p:cNvPr>
          <p:cNvSpPr/>
          <p:nvPr/>
        </p:nvSpPr>
        <p:spPr>
          <a:xfrm>
            <a:off x="2791482" y="4660329"/>
            <a:ext cx="7193756" cy="353943"/>
          </a:xfrm>
          <a:prstGeom prst="rect">
            <a:avLst/>
          </a:prstGeom>
        </p:spPr>
        <p:txBody>
          <a:bodyPr wrap="square">
            <a:spAutoFit/>
          </a:bodyPr>
          <a:lstStyle/>
          <a:p>
            <a:pPr marL="0" lvl="1" defTabSz="685800">
              <a:buClr>
                <a:srgbClr val="EB191C"/>
              </a:buClr>
            </a:pPr>
            <a:r>
              <a:rPr lang="en-CA" sz="1700" b="1" dirty="0">
                <a:solidFill>
                  <a:prstClr val="black">
                    <a:lumMod val="75000"/>
                    <a:lumOff val="25000"/>
                  </a:prstClr>
                </a:solidFill>
                <a:latin typeface="Arial Narrow" panose="020B0606020202030204" pitchFamily="34" charset="0"/>
              </a:rPr>
              <a:t>Diseases associated with OP </a:t>
            </a:r>
          </a:p>
        </p:txBody>
      </p:sp>
      <p:cxnSp>
        <p:nvCxnSpPr>
          <p:cNvPr id="32" name="Straight Connector 31">
            <a:extLst>
              <a:ext uri="{FF2B5EF4-FFF2-40B4-BE49-F238E27FC236}">
                <a16:creationId xmlns:a16="http://schemas.microsoft.com/office/drawing/2014/main" id="{D4BCF4D5-50BB-4842-AF05-065B3C7AB015}"/>
              </a:ext>
            </a:extLst>
          </p:cNvPr>
          <p:cNvCxnSpPr>
            <a:cxnSpLocks/>
          </p:cNvCxnSpPr>
          <p:nvPr/>
        </p:nvCxnSpPr>
        <p:spPr>
          <a:xfrm rot="16200000">
            <a:off x="2522871" y="3591544"/>
            <a:ext cx="0" cy="365760"/>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5C2DF61-B164-4998-A2F3-7C4F72BA0358}"/>
              </a:ext>
            </a:extLst>
          </p:cNvPr>
          <p:cNvCxnSpPr>
            <a:cxnSpLocks/>
          </p:cNvCxnSpPr>
          <p:nvPr/>
        </p:nvCxnSpPr>
        <p:spPr>
          <a:xfrm rot="16200000">
            <a:off x="2522871" y="4167193"/>
            <a:ext cx="0" cy="365760"/>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72FC28-4FED-4BD0-A876-07649A720F66}"/>
              </a:ext>
            </a:extLst>
          </p:cNvPr>
          <p:cNvCxnSpPr>
            <a:cxnSpLocks/>
          </p:cNvCxnSpPr>
          <p:nvPr/>
        </p:nvCxnSpPr>
        <p:spPr>
          <a:xfrm rot="16200000">
            <a:off x="2522871" y="4656065"/>
            <a:ext cx="0" cy="365760"/>
          </a:xfrm>
          <a:prstGeom prst="line">
            <a:avLst/>
          </a:prstGeom>
          <a:ln>
            <a:solidFill>
              <a:srgbClr val="725F73"/>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22558"/>
            <a:ext cx="8801100" cy="393532"/>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900">
              <a:buClr>
                <a:srgbClr val="00ADF1"/>
              </a:buClr>
            </a:pPr>
            <a:endParaRPr lang="en-CA" sz="800" dirty="0">
              <a:solidFill>
                <a:prstClr val="black">
                  <a:lumMod val="75000"/>
                  <a:lumOff val="25000"/>
                </a:prstClr>
              </a:solidFill>
              <a:latin typeface="Arial Narrow" panose="020B0606020202030204" pitchFamily="34" charset="0"/>
            </a:endParaRPr>
          </a:p>
          <a:p>
            <a:pPr defTabSz="342900">
              <a:buClr>
                <a:srgbClr val="00ADF1"/>
              </a:buClr>
            </a:pPr>
            <a:endParaRPr lang="en-CA" sz="800" dirty="0">
              <a:solidFill>
                <a:prstClr val="black">
                  <a:lumMod val="75000"/>
                  <a:lumOff val="25000"/>
                </a:prstClr>
              </a:solidFill>
              <a:latin typeface="Arial Narrow" panose="020B0606020202030204" pitchFamily="34" charset="0"/>
            </a:endParaRPr>
          </a:p>
          <a:p>
            <a:pPr defTabSz="342900">
              <a:buClr>
                <a:srgbClr val="00ADF1"/>
              </a:buClr>
            </a:pPr>
            <a:endParaRPr lang="en-CA" sz="800" dirty="0">
              <a:solidFill>
                <a:prstClr val="black">
                  <a:lumMod val="75000"/>
                  <a:lumOff val="25000"/>
                </a:prstClr>
              </a:solidFill>
              <a:latin typeface="Arial Narrow" panose="020B0606020202030204" pitchFamily="34" charset="0"/>
            </a:endParaRPr>
          </a:p>
          <a:p>
            <a:pPr defTabSz="342900">
              <a:buClr>
                <a:srgbClr val="00ADF1"/>
              </a:buClr>
            </a:pPr>
            <a:endParaRPr lang="en-CA" sz="800" dirty="0">
              <a:solidFill>
                <a:prstClr val="black">
                  <a:lumMod val="75000"/>
                  <a:lumOff val="25000"/>
                </a:prstClr>
              </a:solidFill>
              <a:latin typeface="Arial Narrow" panose="020B0606020202030204" pitchFamily="34" charset="0"/>
            </a:endParaRPr>
          </a:p>
          <a:p>
            <a:pPr defTabSz="342900">
              <a:buClr>
                <a:srgbClr val="00ADF1"/>
              </a:buClr>
            </a:pPr>
            <a:r>
              <a:rPr lang="en-CA" sz="800" dirty="0">
                <a:solidFill>
                  <a:srgbClr val="000000"/>
                </a:solidFill>
                <a:latin typeface="Arial Narrow" panose="020B0606020202030204" pitchFamily="34" charset="0"/>
              </a:rPr>
              <a:t>1. Harvey, N.C et al</a:t>
            </a:r>
            <a:r>
              <a:rPr lang="fr-CA" sz="800" dirty="0">
                <a:solidFill>
                  <a:srgbClr val="000000"/>
                </a:solidFill>
                <a:latin typeface="Arial Narrow" panose="020B0606020202030204" pitchFamily="34" charset="0"/>
              </a:rPr>
              <a:t>. </a:t>
            </a:r>
            <a:r>
              <a:rPr lang="en-CA" sz="800" dirty="0">
                <a:solidFill>
                  <a:srgbClr val="000000"/>
                </a:solidFill>
                <a:latin typeface="Arial Narrow" panose="020B0606020202030204" pitchFamily="34" charset="0"/>
              </a:rPr>
              <a:t>Mind the (treatment) gap: a global perspective on current and future strategies for prevention of fragility fractures</a:t>
            </a:r>
            <a:r>
              <a:rPr lang="en-CA" sz="800" i="1" dirty="0">
                <a:solidFill>
                  <a:srgbClr val="000000"/>
                </a:solidFill>
                <a:latin typeface="Arial Narrow" panose="020B0606020202030204" pitchFamily="34" charset="0"/>
              </a:rPr>
              <a:t>. </a:t>
            </a:r>
            <a:r>
              <a:rPr lang="en-CA" sz="800" i="1" dirty="0" err="1">
                <a:solidFill>
                  <a:srgbClr val="000000"/>
                </a:solidFill>
                <a:latin typeface="Arial Narrow" panose="020B0606020202030204" pitchFamily="34" charset="0"/>
              </a:rPr>
              <a:t>Osteoporos</a:t>
            </a:r>
            <a:r>
              <a:rPr lang="en-CA" sz="800" i="1" dirty="0">
                <a:solidFill>
                  <a:srgbClr val="000000"/>
                </a:solidFill>
                <a:latin typeface="Arial Narrow" panose="020B0606020202030204" pitchFamily="34" charset="0"/>
              </a:rPr>
              <a:t> Int</a:t>
            </a:r>
            <a:r>
              <a:rPr lang="en-CA" sz="800" dirty="0">
                <a:solidFill>
                  <a:srgbClr val="000000"/>
                </a:solidFill>
                <a:latin typeface="Arial Narrow" panose="020B0606020202030204" pitchFamily="34" charset="0"/>
              </a:rPr>
              <a:t>. DOE 10.1007/s00198-016-3894-7. Published online: 07 February 2017.</a:t>
            </a:r>
          </a:p>
          <a:p>
            <a:pPr defTabSz="342900">
              <a:buClr>
                <a:srgbClr val="00ADF1"/>
              </a:buClr>
            </a:pPr>
            <a:r>
              <a:rPr lang="en-CA" sz="800" dirty="0">
                <a:solidFill>
                  <a:srgbClr val="000000"/>
                </a:solidFill>
                <a:latin typeface="Arial Narrow" panose="020B0606020202030204" pitchFamily="34" charset="0"/>
              </a:rPr>
              <a:t>2. van </a:t>
            </a:r>
            <a:r>
              <a:rPr lang="en-CA" sz="800" dirty="0" err="1">
                <a:solidFill>
                  <a:srgbClr val="000000"/>
                </a:solidFill>
                <a:latin typeface="Arial Narrow" panose="020B0606020202030204" pitchFamily="34" charset="0"/>
              </a:rPr>
              <a:t>Staa</a:t>
            </a:r>
            <a:r>
              <a:rPr lang="en-CA" sz="800" dirty="0">
                <a:solidFill>
                  <a:srgbClr val="000000"/>
                </a:solidFill>
                <a:latin typeface="Arial Narrow" panose="020B0606020202030204" pitchFamily="34" charset="0"/>
              </a:rPr>
              <a:t> TP, Dennison EM, </a:t>
            </a:r>
            <a:r>
              <a:rPr lang="en-CA" sz="800" dirty="0" err="1">
                <a:solidFill>
                  <a:srgbClr val="000000"/>
                </a:solidFill>
                <a:latin typeface="Arial Narrow" panose="020B0606020202030204" pitchFamily="34" charset="0"/>
              </a:rPr>
              <a:t>Leufkens</a:t>
            </a:r>
            <a:r>
              <a:rPr lang="en-CA" sz="800" dirty="0">
                <a:solidFill>
                  <a:srgbClr val="000000"/>
                </a:solidFill>
                <a:latin typeface="Arial Narrow" panose="020B0606020202030204" pitchFamily="34" charset="0"/>
              </a:rPr>
              <a:t> HG, Cooper C (2001) Epidemiology of fractures in England and Wales. Bone 29:517– 522.</a:t>
            </a:r>
          </a:p>
        </p:txBody>
      </p:sp>
      <p:pic>
        <p:nvPicPr>
          <p:cNvPr id="2" name="Picture 1">
            <a:extLst>
              <a:ext uri="{FF2B5EF4-FFF2-40B4-BE49-F238E27FC236}">
                <a16:creationId xmlns:a16="http://schemas.microsoft.com/office/drawing/2014/main" id="{763908A4-B8E9-4CDF-BFFA-F35012654D58}"/>
              </a:ext>
            </a:extLst>
          </p:cNvPr>
          <p:cNvPicPr>
            <a:picLocks noChangeAspect="1"/>
          </p:cNvPicPr>
          <p:nvPr/>
        </p:nvPicPr>
        <p:blipFill>
          <a:blip r:embed="rId2"/>
          <a:stretch>
            <a:fillRect/>
          </a:stretch>
        </p:blipFill>
        <p:spPr>
          <a:xfrm>
            <a:off x="297711" y="3402540"/>
            <a:ext cx="1869365" cy="1384715"/>
          </a:xfrm>
          <a:prstGeom prst="rect">
            <a:avLst/>
          </a:prstGeom>
        </p:spPr>
      </p:pic>
    </p:spTree>
    <p:extLst>
      <p:ext uri="{BB962C8B-B14F-4D97-AF65-F5344CB8AC3E}">
        <p14:creationId xmlns:p14="http://schemas.microsoft.com/office/powerpoint/2010/main" val="208849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P spid="31"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96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28254" y="172977"/>
            <a:ext cx="8887490" cy="1107996"/>
          </a:xfrm>
        </p:spPr>
        <p:txBody>
          <a:bodyPr/>
          <a:lstStyle/>
          <a:p>
            <a:pPr algn="ctr">
              <a:lnSpc>
                <a:spcPct val="100000"/>
              </a:lnSpc>
            </a:pPr>
            <a:r>
              <a:rPr lang="en-CA" sz="3600" dirty="0">
                <a:solidFill>
                  <a:srgbClr val="725F73"/>
                </a:solidFill>
                <a:latin typeface="Arial Narrow" panose="020B0606020202030204" pitchFamily="34" charset="0"/>
              </a:rPr>
              <a:t>Cochrane Database Review: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CTIBL-Breast Cancer Patients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67260" y="1372524"/>
            <a:ext cx="8887490" cy="80044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44 RCTs involving 37,302 women</a:t>
            </a:r>
          </a:p>
          <a:p>
            <a:pPr marL="396875" indent="-396875">
              <a:buClr>
                <a:srgbClr val="554856"/>
              </a:buClr>
              <a:buFont typeface="Wingdings" panose="05000000000000000000" pitchFamily="2" charset="2"/>
              <a:buChar char="§"/>
              <a:defRPr/>
            </a:pPr>
            <a:r>
              <a:rPr lang="en-CA" sz="2000" b="1" dirty="0">
                <a:solidFill>
                  <a:sysClr val="windowText" lastClr="000000">
                    <a:lumMod val="75000"/>
                    <a:lumOff val="25000"/>
                  </a:sysClr>
                </a:solidFill>
                <a:latin typeface="Arial Narrow" panose="020B0606020202030204" pitchFamily="34" charset="0"/>
              </a:rPr>
              <a:t>In early breast cancer, BPs reduce the risk of bone metastases and provide an overall survival benefit compared to placebo or no BPs</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029098"/>
            <a:ext cx="8708125"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Skeletal related event = pathologic fracture, spinal cord compression, necessity for radiation to bone (for pain or impending fracture) or surgery to bone.</a:t>
            </a:r>
          </a:p>
          <a:p>
            <a:r>
              <a:rPr lang="en-CA" sz="1000" dirty="0" err="1">
                <a:solidFill>
                  <a:srgbClr val="000000"/>
                </a:solidFill>
                <a:latin typeface="Arial Narrow" panose="020B0606020202030204" pitchFamily="34" charset="0"/>
              </a:rPr>
              <a:t>O’Carrigan</a:t>
            </a:r>
            <a:r>
              <a:rPr lang="en-CA" sz="1000" dirty="0">
                <a:solidFill>
                  <a:srgbClr val="000000"/>
                </a:solidFill>
                <a:latin typeface="Arial Narrow" panose="020B0606020202030204" pitchFamily="34" charset="0"/>
              </a:rPr>
              <a:t>, B., et al. </a:t>
            </a:r>
            <a:r>
              <a:rPr lang="en-CA" sz="1000" i="1" dirty="0">
                <a:solidFill>
                  <a:srgbClr val="000000"/>
                </a:solidFill>
                <a:latin typeface="Arial Narrow" panose="020B0606020202030204" pitchFamily="34" charset="0"/>
              </a:rPr>
              <a:t>Cochrane Database Syst Rev</a:t>
            </a:r>
            <a:r>
              <a:rPr lang="en-CA" sz="1000" dirty="0">
                <a:solidFill>
                  <a:srgbClr val="000000"/>
                </a:solidFill>
                <a:latin typeface="Arial Narrow" panose="020B0606020202030204" pitchFamily="34" charset="0"/>
              </a:rPr>
              <a:t>. 2017 Oct 30;10:CD003474.</a:t>
            </a:r>
          </a:p>
        </p:txBody>
      </p:sp>
      <p:graphicFrame>
        <p:nvGraphicFramePr>
          <p:cNvPr id="86" name="Table 85">
            <a:extLst>
              <a:ext uri="{FF2B5EF4-FFF2-40B4-BE49-F238E27FC236}">
                <a16:creationId xmlns:a16="http://schemas.microsoft.com/office/drawing/2014/main" id="{486DA2F0-97F9-4F88-AFB7-78FBCD2714D5}"/>
              </a:ext>
            </a:extLst>
          </p:cNvPr>
          <p:cNvGraphicFramePr>
            <a:graphicFrameLocks noGrp="1"/>
          </p:cNvGraphicFramePr>
          <p:nvPr>
            <p:extLst>
              <p:ext uri="{D42A27DB-BD31-4B8C-83A1-F6EECF244321}">
                <p14:modId xmlns:p14="http://schemas.microsoft.com/office/powerpoint/2010/main" val="2291568474"/>
              </p:ext>
            </p:extLst>
          </p:nvPr>
        </p:nvGraphicFramePr>
        <p:xfrm>
          <a:off x="833591" y="2604777"/>
          <a:ext cx="7315200" cy="3200400"/>
        </p:xfrm>
        <a:graphic>
          <a:graphicData uri="http://schemas.openxmlformats.org/drawingml/2006/table">
            <a:tbl>
              <a:tblPr/>
              <a:tblGrid>
                <a:gridCol w="3657600">
                  <a:extLst>
                    <a:ext uri="{9D8B030D-6E8A-4147-A177-3AD203B41FA5}">
                      <a16:colId xmlns:a16="http://schemas.microsoft.com/office/drawing/2014/main" val="382640138"/>
                    </a:ext>
                  </a:extLst>
                </a:gridCol>
                <a:gridCol w="3657600">
                  <a:extLst>
                    <a:ext uri="{9D8B030D-6E8A-4147-A177-3AD203B41FA5}">
                      <a16:colId xmlns:a16="http://schemas.microsoft.com/office/drawing/2014/main" val="3404722306"/>
                    </a:ext>
                  </a:extLst>
                </a:gridCol>
              </a:tblGrid>
              <a:tr h="914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Oral Bisphosphonates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9 studies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(n=2891)</a:t>
                      </a:r>
                    </a:p>
                  </a:txBody>
                  <a:tcPr marL="5300" marR="5300" marT="530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a:ln>
                            <a:noFill/>
                          </a:ln>
                          <a:solidFill>
                            <a:schemeClr val="bg1"/>
                          </a:solidFill>
                          <a:effectLst/>
                          <a:latin typeface="Arial Narrow" panose="020B0606020202030204" pitchFamily="34" charset="0"/>
                          <a:ea typeface="+mn-ea"/>
                          <a:cs typeface="Helvetica" panose="020B0604020202020204" pitchFamily="34" charset="0"/>
                        </a:rPr>
                        <a:t>Denosumab</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a:ln>
                            <a:noFill/>
                          </a:ln>
                          <a:solidFill>
                            <a:schemeClr val="bg1"/>
                          </a:solidFill>
                          <a:effectLst/>
                          <a:latin typeface="Arial Narrow" panose="020B0606020202030204" pitchFamily="34" charset="0"/>
                          <a:ea typeface="+mn-ea"/>
                          <a:cs typeface="Helvetica" panose="020B0604020202020204" pitchFamily="34" charset="0"/>
                        </a:rPr>
                        <a:t>3 studies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a:ln>
                            <a:noFill/>
                          </a:ln>
                          <a:solidFill>
                            <a:schemeClr val="bg1"/>
                          </a:solidFill>
                          <a:effectLst/>
                          <a:latin typeface="Arial Narrow" panose="020B0606020202030204" pitchFamily="34" charset="0"/>
                          <a:ea typeface="+mn-ea"/>
                          <a:cs typeface="Helvetica" panose="020B0604020202020204" pitchFamily="34" charset="0"/>
                        </a:rPr>
                        <a:t>(n=2345)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A098DA"/>
                    </a:solidFill>
                  </a:tcPr>
                </a:tc>
                <a:extLst>
                  <a:ext uri="{0D108BD9-81ED-4DB2-BD59-A6C34878D82A}">
                    <a16:rowId xmlns:a16="http://schemas.microsoft.com/office/drawing/2014/main" val="986509406"/>
                  </a:ext>
                </a:extLst>
              </a:tr>
              <a:tr h="914400">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CA" sz="18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Delayed median time to skeletal related event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CA" sz="18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CA" sz="18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Median ratio 1.43 (95% CI 1.29 to 1.58; P &lt; 0.00001)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CA" sz="18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CA" sz="1800" dirty="0">
                          <a:latin typeface="Arial Narrow" panose="020B0606020202030204" pitchFamily="34" charset="0"/>
                        </a:rPr>
                        <a:t>Reduced bone pain compared to placebo/no BP</a:t>
                      </a:r>
                      <a:endParaRPr kumimoji="0" lang="en-CA" sz="18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47F95">
                        <a:alpha val="60000"/>
                      </a:srgbClr>
                    </a:solidFill>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CA" sz="1800" b="0" i="0" u="none" strike="noStrike" kern="1200" cap="none" normalizeH="0" baseline="0" dirty="0">
                          <a:ln>
                            <a:noFill/>
                          </a:ln>
                          <a:solidFill>
                            <a:schemeClr val="tx1"/>
                          </a:solidFill>
                          <a:effectLst/>
                          <a:latin typeface="Arial Narrow" panose="020B0606020202030204" pitchFamily="34" charset="0"/>
                          <a:ea typeface="+mn-ea"/>
                          <a:cs typeface="Helvetica" panose="020B0604020202020204" pitchFamily="34" charset="0"/>
                        </a:rPr>
                        <a:t>Reduced the risk of developing skeletal related event compared with BPs by 22% (RR 0.78, 0.72 to 0.85; P &lt; 0.001;</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0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A098DA">
                        <a:alpha val="60000"/>
                      </a:srgbClr>
                    </a:solidFill>
                  </a:tcPr>
                </a:tc>
                <a:extLst>
                  <a:ext uri="{0D108BD9-81ED-4DB2-BD59-A6C34878D82A}">
                    <a16:rowId xmlns:a16="http://schemas.microsoft.com/office/drawing/2014/main" val="81756907"/>
                  </a:ext>
                </a:extLst>
              </a:tr>
            </a:tbl>
          </a:graphicData>
        </a:graphic>
      </p:graphicFrame>
    </p:spTree>
    <p:extLst>
      <p:ext uri="{BB962C8B-B14F-4D97-AF65-F5344CB8AC3E}">
        <p14:creationId xmlns:p14="http://schemas.microsoft.com/office/powerpoint/2010/main" val="3866742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 name="Oval 145">
            <a:extLst>
              <a:ext uri="{FF2B5EF4-FFF2-40B4-BE49-F238E27FC236}">
                <a16:creationId xmlns:a16="http://schemas.microsoft.com/office/drawing/2014/main" id="{4BB4A716-EE14-4DC3-9709-7C797279DC1B}"/>
              </a:ext>
            </a:extLst>
          </p:cNvPr>
          <p:cNvSpPr>
            <a:spLocks/>
          </p:cNvSpPr>
          <p:nvPr/>
        </p:nvSpPr>
        <p:spPr>
          <a:xfrm>
            <a:off x="1467137" y="2833686"/>
            <a:ext cx="6380530" cy="2976564"/>
          </a:xfrm>
          <a:prstGeom prst="ellipse">
            <a:avLst/>
          </a:prstGeom>
          <a:solidFill>
            <a:schemeClr val="bg1">
              <a:lumMod val="75000"/>
            </a:schemeClr>
          </a:solidFill>
          <a:ln>
            <a:noFill/>
          </a:ln>
          <a:scene3d>
            <a:camera prst="perspectiveRelaxedModerately" fov="7200000">
              <a:rot lat="17090630" lon="0" rev="0"/>
            </a:camera>
            <a:lightRig rig="twoPt" dir="t"/>
          </a:scene3d>
          <a:sp3d extrusionH="762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165" name="Rectangle 164">
            <a:hlinkClick r:id="rId3" action="ppaction://hlinksldjump"/>
            <a:extLst>
              <a:ext uri="{FF2B5EF4-FFF2-40B4-BE49-F238E27FC236}">
                <a16:creationId xmlns:a16="http://schemas.microsoft.com/office/drawing/2014/main" id="{FA2C9385-F032-425E-A63D-3A6953BDEA7E}"/>
              </a:ext>
            </a:extLst>
          </p:cNvPr>
          <p:cNvSpPr/>
          <p:nvPr/>
        </p:nvSpPr>
        <p:spPr>
          <a:xfrm>
            <a:off x="1336984" y="2565738"/>
            <a:ext cx="1806553" cy="574614"/>
          </a:xfrm>
          <a:prstGeom prst="rect">
            <a:avLst/>
          </a:prstGeom>
          <a:solidFill>
            <a:srgbClr val="947F9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cxnSp>
        <p:nvCxnSpPr>
          <p:cNvPr id="166" name="Straight Connector 165">
            <a:extLst>
              <a:ext uri="{FF2B5EF4-FFF2-40B4-BE49-F238E27FC236}">
                <a16:creationId xmlns:a16="http://schemas.microsoft.com/office/drawing/2014/main" id="{B2231020-4FD1-45B7-91BD-59E601BB88E9}"/>
              </a:ext>
            </a:extLst>
          </p:cNvPr>
          <p:cNvCxnSpPr/>
          <p:nvPr/>
        </p:nvCxnSpPr>
        <p:spPr>
          <a:xfrm rot="16200000" flipH="1">
            <a:off x="2237659" y="2206904"/>
            <a:ext cx="0" cy="1806553"/>
          </a:xfrm>
          <a:prstGeom prst="line">
            <a:avLst/>
          </a:prstGeom>
          <a:solidFill>
            <a:srgbClr val="A3E7FF"/>
          </a:solidFill>
          <a:ln w="19050">
            <a:solidFill>
              <a:schemeClr val="bg1">
                <a:alpha val="90588"/>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67" name="Rectangle 166">
            <a:hlinkClick r:id="rId3" action="ppaction://hlinksldjump"/>
            <a:extLst>
              <a:ext uri="{FF2B5EF4-FFF2-40B4-BE49-F238E27FC236}">
                <a16:creationId xmlns:a16="http://schemas.microsoft.com/office/drawing/2014/main" id="{6BD6EE2A-13DE-46DB-96AA-0C4C94329672}"/>
              </a:ext>
            </a:extLst>
          </p:cNvPr>
          <p:cNvSpPr/>
          <p:nvPr/>
        </p:nvSpPr>
        <p:spPr>
          <a:xfrm>
            <a:off x="1336079" y="3164484"/>
            <a:ext cx="1798228" cy="1262991"/>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40" tIns="91440" rIns="91440" bIns="91440"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lumMod val="85000"/>
                  <a:lumOff val="15000"/>
                </a:sysClr>
              </a:solidFill>
              <a:effectLst/>
              <a:uLnTx/>
              <a:uFillTx/>
              <a:latin typeface="Calibri"/>
              <a:ea typeface="+mn-ea"/>
              <a:cs typeface="+mn-cs"/>
            </a:endParaRPr>
          </a:p>
        </p:txBody>
      </p:sp>
      <p:sp>
        <p:nvSpPr>
          <p:cNvPr id="168" name="Rounded Rectangle 10">
            <a:extLst>
              <a:ext uri="{FF2B5EF4-FFF2-40B4-BE49-F238E27FC236}">
                <a16:creationId xmlns:a16="http://schemas.microsoft.com/office/drawing/2014/main" id="{B0DEF08C-A7E6-4379-87C9-6D7CEC831E95}"/>
              </a:ext>
            </a:extLst>
          </p:cNvPr>
          <p:cNvSpPr/>
          <p:nvPr/>
        </p:nvSpPr>
        <p:spPr>
          <a:xfrm>
            <a:off x="1362808" y="2597343"/>
            <a:ext cx="1718053" cy="482672"/>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sp>
        <p:nvSpPr>
          <p:cNvPr id="159" name="Rectangle 158">
            <a:hlinkClick r:id="rId4" action="ppaction://hlinksldjump"/>
            <a:extLst>
              <a:ext uri="{FF2B5EF4-FFF2-40B4-BE49-F238E27FC236}">
                <a16:creationId xmlns:a16="http://schemas.microsoft.com/office/drawing/2014/main" id="{F33853CD-400B-4BAA-8C7F-4D210024C74A}"/>
              </a:ext>
            </a:extLst>
          </p:cNvPr>
          <p:cNvSpPr/>
          <p:nvPr/>
        </p:nvSpPr>
        <p:spPr>
          <a:xfrm>
            <a:off x="3762804" y="3094262"/>
            <a:ext cx="1798229" cy="1524383"/>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40" tIns="91440" rIns="91440" bIns="91440"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lumMod val="85000"/>
                  <a:lumOff val="15000"/>
                </a:sysClr>
              </a:solidFill>
              <a:effectLst/>
              <a:uLnTx/>
              <a:uFillTx/>
              <a:latin typeface="Calibri"/>
              <a:ea typeface="+mn-ea"/>
              <a:cs typeface="+mn-cs"/>
            </a:endParaRPr>
          </a:p>
        </p:txBody>
      </p:sp>
      <p:sp>
        <p:nvSpPr>
          <p:cNvPr id="160" name="Rectangle 159">
            <a:hlinkClick r:id="rId4" action="ppaction://hlinksldjump"/>
            <a:extLst>
              <a:ext uri="{FF2B5EF4-FFF2-40B4-BE49-F238E27FC236}">
                <a16:creationId xmlns:a16="http://schemas.microsoft.com/office/drawing/2014/main" id="{A00CDB5C-8E69-4944-8C95-7B65EA7B0150}"/>
              </a:ext>
            </a:extLst>
          </p:cNvPr>
          <p:cNvSpPr/>
          <p:nvPr/>
        </p:nvSpPr>
        <p:spPr>
          <a:xfrm>
            <a:off x="3762804" y="2495516"/>
            <a:ext cx="1808965" cy="574614"/>
          </a:xfrm>
          <a:prstGeom prst="rect">
            <a:avLst/>
          </a:prstGeom>
          <a:solidFill>
            <a:srgbClr val="55485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Roboto"/>
              <a:ea typeface="+mn-ea"/>
              <a:cs typeface="+mn-cs"/>
            </a:endParaRPr>
          </a:p>
        </p:txBody>
      </p:sp>
      <p:cxnSp>
        <p:nvCxnSpPr>
          <p:cNvPr id="162" name="Straight Connector 161">
            <a:extLst>
              <a:ext uri="{FF2B5EF4-FFF2-40B4-BE49-F238E27FC236}">
                <a16:creationId xmlns:a16="http://schemas.microsoft.com/office/drawing/2014/main" id="{9AE3BB7D-6DF4-4A00-A2C9-4D41B277FC9B}"/>
              </a:ext>
            </a:extLst>
          </p:cNvPr>
          <p:cNvCxnSpPr/>
          <p:nvPr/>
        </p:nvCxnSpPr>
        <p:spPr>
          <a:xfrm rot="16200000" flipH="1">
            <a:off x="4666081" y="2136680"/>
            <a:ext cx="0" cy="1806554"/>
          </a:xfrm>
          <a:prstGeom prst="line">
            <a:avLst/>
          </a:prstGeom>
          <a:solidFill>
            <a:srgbClr val="A3E7FF"/>
          </a:solidFill>
          <a:ln w="19050">
            <a:solidFill>
              <a:schemeClr val="bg1">
                <a:alpha val="90588"/>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53" name="Rectangle 152">
            <a:hlinkClick r:id="rId5" action="ppaction://hlinksldjump"/>
            <a:extLst>
              <a:ext uri="{FF2B5EF4-FFF2-40B4-BE49-F238E27FC236}">
                <a16:creationId xmlns:a16="http://schemas.microsoft.com/office/drawing/2014/main" id="{4D6ED2D1-80F6-40C6-9AB1-0955188B5DB6}"/>
              </a:ext>
            </a:extLst>
          </p:cNvPr>
          <p:cNvSpPr/>
          <p:nvPr/>
        </p:nvSpPr>
        <p:spPr>
          <a:xfrm>
            <a:off x="6148609" y="2620699"/>
            <a:ext cx="1806553" cy="574614"/>
          </a:xfrm>
          <a:prstGeom prst="rect">
            <a:avLst/>
          </a:prstGeom>
          <a:solidFill>
            <a:srgbClr val="A098D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Roboto"/>
              <a:ea typeface="+mn-ea"/>
              <a:cs typeface="+mn-cs"/>
            </a:endParaRPr>
          </a:p>
        </p:txBody>
      </p:sp>
      <p:cxnSp>
        <p:nvCxnSpPr>
          <p:cNvPr id="154" name="Straight Connector 153">
            <a:extLst>
              <a:ext uri="{FF2B5EF4-FFF2-40B4-BE49-F238E27FC236}">
                <a16:creationId xmlns:a16="http://schemas.microsoft.com/office/drawing/2014/main" id="{68F8B0FD-BA7E-4825-81A9-06ECD6B8026E}"/>
              </a:ext>
            </a:extLst>
          </p:cNvPr>
          <p:cNvCxnSpPr/>
          <p:nvPr/>
        </p:nvCxnSpPr>
        <p:spPr>
          <a:xfrm rot="16200000" flipH="1">
            <a:off x="7049284" y="2261865"/>
            <a:ext cx="0" cy="1806553"/>
          </a:xfrm>
          <a:prstGeom prst="line">
            <a:avLst/>
          </a:prstGeom>
          <a:solidFill>
            <a:srgbClr val="A3E7FF"/>
          </a:solidFill>
          <a:ln w="19050">
            <a:solidFill>
              <a:schemeClr val="bg1">
                <a:alpha val="90588"/>
              </a:schemeClr>
            </a:solidFill>
          </a:ln>
          <a:effectLst/>
        </p:spPr>
        <p:style>
          <a:lnRef idx="2">
            <a:schemeClr val="accent1">
              <a:shade val="50000"/>
            </a:schemeClr>
          </a:lnRef>
          <a:fillRef idx="1">
            <a:schemeClr val="accent1"/>
          </a:fillRef>
          <a:effectRef idx="0">
            <a:schemeClr val="accent1"/>
          </a:effectRef>
          <a:fontRef idx="minor">
            <a:schemeClr val="lt1"/>
          </a:fontRef>
        </p:style>
      </p:cxnSp>
      <p:sp>
        <p:nvSpPr>
          <p:cNvPr id="155" name="Rectangle 154">
            <a:hlinkClick r:id="rId5" action="ppaction://hlinksldjump"/>
            <a:extLst>
              <a:ext uri="{FF2B5EF4-FFF2-40B4-BE49-F238E27FC236}">
                <a16:creationId xmlns:a16="http://schemas.microsoft.com/office/drawing/2014/main" id="{FF45DDE9-1B52-4A2D-BA8D-3F67D2C0B26C}"/>
              </a:ext>
            </a:extLst>
          </p:cNvPr>
          <p:cNvSpPr/>
          <p:nvPr/>
        </p:nvSpPr>
        <p:spPr>
          <a:xfrm>
            <a:off x="6147704" y="3219445"/>
            <a:ext cx="1798228" cy="1262991"/>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40" tIns="91440" rIns="91440" bIns="91440"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lumMod val="85000"/>
                  <a:lumOff val="15000"/>
                </a:sysClr>
              </a:solidFill>
              <a:effectLst/>
              <a:uLnTx/>
              <a:uFillTx/>
              <a:latin typeface="Calibri"/>
              <a:ea typeface="+mn-ea"/>
              <a:cs typeface="+mn-cs"/>
            </a:endParaRPr>
          </a:p>
        </p:txBody>
      </p:sp>
      <p:sp>
        <p:nvSpPr>
          <p:cNvPr id="156" name="Rounded Rectangle 31">
            <a:extLst>
              <a:ext uri="{FF2B5EF4-FFF2-40B4-BE49-F238E27FC236}">
                <a16:creationId xmlns:a16="http://schemas.microsoft.com/office/drawing/2014/main" id="{323732A3-A927-4299-AB15-16C75E18D2FC}"/>
              </a:ext>
            </a:extLst>
          </p:cNvPr>
          <p:cNvSpPr/>
          <p:nvPr/>
        </p:nvSpPr>
        <p:spPr>
          <a:xfrm>
            <a:off x="6174433" y="2652304"/>
            <a:ext cx="1718053" cy="482672"/>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sp>
        <p:nvSpPr>
          <p:cNvPr id="152" name="Oval 151">
            <a:extLst>
              <a:ext uri="{FF2B5EF4-FFF2-40B4-BE49-F238E27FC236}">
                <a16:creationId xmlns:a16="http://schemas.microsoft.com/office/drawing/2014/main" id="{768AC306-37CE-43F9-B4C5-855942EADBE3}"/>
              </a:ext>
            </a:extLst>
          </p:cNvPr>
          <p:cNvSpPr/>
          <p:nvPr/>
        </p:nvSpPr>
        <p:spPr>
          <a:xfrm>
            <a:off x="-56863" y="4895850"/>
            <a:ext cx="9115802" cy="907937"/>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Medications That May Cause Or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Accelerate Bone Loss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 name="Rectangle 1">
            <a:extLst>
              <a:ext uri="{FF2B5EF4-FFF2-40B4-BE49-F238E27FC236}">
                <a16:creationId xmlns:a16="http://schemas.microsoft.com/office/drawing/2014/main" id="{6ACDA84A-1572-442A-8F43-46E1B537354F}"/>
              </a:ext>
            </a:extLst>
          </p:cNvPr>
          <p:cNvSpPr/>
          <p:nvPr/>
        </p:nvSpPr>
        <p:spPr>
          <a:xfrm>
            <a:off x="1383761" y="3487121"/>
            <a:ext cx="1627369" cy="369332"/>
          </a:xfrm>
          <a:prstGeom prst="rect">
            <a:avLst/>
          </a:prstGeom>
        </p:spPr>
        <p:txBody>
          <a:bodyPr wrap="none">
            <a:spAutoFit/>
          </a:bodyPr>
          <a:lstStyle/>
          <a:p>
            <a:pPr marL="0" marR="0" lvl="0" indent="0" algn="ctr" defTabSz="457200" rtl="0" eaLnBrk="1" fontAlgn="t" latinLnBrk="0" hangingPunct="1">
              <a:lnSpc>
                <a:spcPct val="100000"/>
              </a:lnSpc>
              <a:spcBef>
                <a:spcPts val="400"/>
              </a:spcBef>
              <a:spcAft>
                <a:spcPts val="400"/>
              </a:spcAft>
              <a:buClr>
                <a:srgbClr val="00ADF1"/>
              </a:buClr>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Glucocorticoids</a:t>
            </a:r>
          </a:p>
        </p:txBody>
      </p:sp>
      <p:sp>
        <p:nvSpPr>
          <p:cNvPr id="5" name="Rectangle 4">
            <a:extLst>
              <a:ext uri="{FF2B5EF4-FFF2-40B4-BE49-F238E27FC236}">
                <a16:creationId xmlns:a16="http://schemas.microsoft.com/office/drawing/2014/main" id="{62B673BA-7E8D-4EBF-B94B-7D083DC00353}"/>
              </a:ext>
            </a:extLst>
          </p:cNvPr>
          <p:cNvSpPr/>
          <p:nvPr/>
        </p:nvSpPr>
        <p:spPr>
          <a:xfrm>
            <a:off x="3681357" y="3408300"/>
            <a:ext cx="1953900" cy="646331"/>
          </a:xfrm>
          <a:prstGeom prst="rect">
            <a:avLst/>
          </a:prstGeom>
        </p:spPr>
        <p:txBody>
          <a:bodyPr wrap="square">
            <a:spAutoFit/>
          </a:bodyPr>
          <a:lstStyle/>
          <a:p>
            <a:pPr marL="0" marR="0" lvl="0" indent="0" algn="ctr" defTabSz="457200" rtl="0" eaLnBrk="1" fontAlgn="t" latinLnBrk="0" hangingPunct="1">
              <a:lnSpc>
                <a:spcPct val="100000"/>
              </a:lnSpc>
              <a:spcBef>
                <a:spcPts val="400"/>
              </a:spcBef>
              <a:spcAft>
                <a:spcPts val="400"/>
              </a:spcAft>
              <a:buClr>
                <a:srgbClr val="00ADF1"/>
              </a:buClr>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Aromatase inhibitors</a:t>
            </a:r>
          </a:p>
        </p:txBody>
      </p:sp>
      <p:sp>
        <p:nvSpPr>
          <p:cNvPr id="6" name="Rectangle 5">
            <a:extLst>
              <a:ext uri="{FF2B5EF4-FFF2-40B4-BE49-F238E27FC236}">
                <a16:creationId xmlns:a16="http://schemas.microsoft.com/office/drawing/2014/main" id="{53E2B258-4DC8-409F-9F5A-CC69F60E061D}"/>
              </a:ext>
            </a:extLst>
          </p:cNvPr>
          <p:cNvSpPr/>
          <p:nvPr/>
        </p:nvSpPr>
        <p:spPr>
          <a:xfrm>
            <a:off x="6189530" y="3361145"/>
            <a:ext cx="1685437" cy="92333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Androgen Deprivation Therapy </a:t>
            </a:r>
          </a:p>
        </p:txBody>
      </p:sp>
      <p:grpSp>
        <p:nvGrpSpPr>
          <p:cNvPr id="239" name="Group 238">
            <a:extLst>
              <a:ext uri="{FF2B5EF4-FFF2-40B4-BE49-F238E27FC236}">
                <a16:creationId xmlns:a16="http://schemas.microsoft.com/office/drawing/2014/main" id="{0417E7EF-0BB7-410F-AFEB-DD8DA5F9DF18}"/>
              </a:ext>
            </a:extLst>
          </p:cNvPr>
          <p:cNvGrpSpPr/>
          <p:nvPr/>
        </p:nvGrpSpPr>
        <p:grpSpPr>
          <a:xfrm>
            <a:off x="1383761" y="2648175"/>
            <a:ext cx="365760" cy="365760"/>
            <a:chOff x="3194050" y="3822700"/>
            <a:chExt cx="6042025" cy="6054725"/>
          </a:xfrm>
          <a:solidFill>
            <a:schemeClr val="bg1"/>
          </a:solidFill>
        </p:grpSpPr>
        <p:sp>
          <p:nvSpPr>
            <p:cNvPr id="240" name="Freeform 35">
              <a:extLst>
                <a:ext uri="{FF2B5EF4-FFF2-40B4-BE49-F238E27FC236}">
                  <a16:creationId xmlns:a16="http://schemas.microsoft.com/office/drawing/2014/main" id="{96CA0A0A-03FD-49E6-B9EE-C6D3190ABABE}"/>
                </a:ext>
              </a:extLst>
            </p:cNvPr>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1" name="Freeform 36">
              <a:extLst>
                <a:ext uri="{FF2B5EF4-FFF2-40B4-BE49-F238E27FC236}">
                  <a16:creationId xmlns:a16="http://schemas.microsoft.com/office/drawing/2014/main" id="{CEC34A1F-0E4B-4C48-8F05-2F1C1DA0BC73}"/>
                </a:ext>
              </a:extLst>
            </p:cNvPr>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2" name="Freeform 37">
              <a:extLst>
                <a:ext uri="{FF2B5EF4-FFF2-40B4-BE49-F238E27FC236}">
                  <a16:creationId xmlns:a16="http://schemas.microsoft.com/office/drawing/2014/main" id="{4CC86D96-F61F-4A47-9D72-00026DD40927}"/>
                </a:ext>
              </a:extLst>
            </p:cNvPr>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3" name="Freeform 38">
              <a:extLst>
                <a:ext uri="{FF2B5EF4-FFF2-40B4-BE49-F238E27FC236}">
                  <a16:creationId xmlns:a16="http://schemas.microsoft.com/office/drawing/2014/main" id="{0AF740EA-BD6A-46C3-B51F-D548C18B5DAD}"/>
                </a:ext>
              </a:extLst>
            </p:cNvPr>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244" name="Group 243">
            <a:extLst>
              <a:ext uri="{FF2B5EF4-FFF2-40B4-BE49-F238E27FC236}">
                <a16:creationId xmlns:a16="http://schemas.microsoft.com/office/drawing/2014/main" id="{69FB8780-A3E9-49B0-978B-84F4159C4670}"/>
              </a:ext>
            </a:extLst>
          </p:cNvPr>
          <p:cNvGrpSpPr/>
          <p:nvPr/>
        </p:nvGrpSpPr>
        <p:grpSpPr>
          <a:xfrm>
            <a:off x="3898361" y="2597343"/>
            <a:ext cx="365760" cy="365760"/>
            <a:chOff x="3194050" y="3822700"/>
            <a:chExt cx="6042025" cy="6054725"/>
          </a:xfrm>
          <a:solidFill>
            <a:schemeClr val="bg1"/>
          </a:solidFill>
        </p:grpSpPr>
        <p:sp>
          <p:nvSpPr>
            <p:cNvPr id="245" name="Freeform 35">
              <a:extLst>
                <a:ext uri="{FF2B5EF4-FFF2-40B4-BE49-F238E27FC236}">
                  <a16:creationId xmlns:a16="http://schemas.microsoft.com/office/drawing/2014/main" id="{BF09C758-F9A7-4DE2-856C-05E14FDFC50B}"/>
                </a:ext>
              </a:extLst>
            </p:cNvPr>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6" name="Freeform 36">
              <a:extLst>
                <a:ext uri="{FF2B5EF4-FFF2-40B4-BE49-F238E27FC236}">
                  <a16:creationId xmlns:a16="http://schemas.microsoft.com/office/drawing/2014/main" id="{F792C286-5B46-46B3-A472-CF87630789D9}"/>
                </a:ext>
              </a:extLst>
            </p:cNvPr>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7" name="Freeform 37">
              <a:extLst>
                <a:ext uri="{FF2B5EF4-FFF2-40B4-BE49-F238E27FC236}">
                  <a16:creationId xmlns:a16="http://schemas.microsoft.com/office/drawing/2014/main" id="{D6BA861C-5937-4D10-9148-1D75C9447D01}"/>
                </a:ext>
              </a:extLst>
            </p:cNvPr>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48" name="Freeform 38">
              <a:extLst>
                <a:ext uri="{FF2B5EF4-FFF2-40B4-BE49-F238E27FC236}">
                  <a16:creationId xmlns:a16="http://schemas.microsoft.com/office/drawing/2014/main" id="{677EE3F2-E2F9-4589-B5D6-E484660FEEFE}"/>
                </a:ext>
              </a:extLst>
            </p:cNvPr>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grpSp>
        <p:nvGrpSpPr>
          <p:cNvPr id="249" name="Group 248">
            <a:extLst>
              <a:ext uri="{FF2B5EF4-FFF2-40B4-BE49-F238E27FC236}">
                <a16:creationId xmlns:a16="http://schemas.microsoft.com/office/drawing/2014/main" id="{4495F810-C2C6-40F5-945B-852A7D90B904}"/>
              </a:ext>
            </a:extLst>
          </p:cNvPr>
          <p:cNvGrpSpPr/>
          <p:nvPr/>
        </p:nvGrpSpPr>
        <p:grpSpPr>
          <a:xfrm>
            <a:off x="6273261" y="2711611"/>
            <a:ext cx="365760" cy="365760"/>
            <a:chOff x="3194050" y="3822700"/>
            <a:chExt cx="6042025" cy="6054725"/>
          </a:xfrm>
          <a:solidFill>
            <a:schemeClr val="bg1"/>
          </a:solidFill>
        </p:grpSpPr>
        <p:sp>
          <p:nvSpPr>
            <p:cNvPr id="250" name="Freeform 35">
              <a:extLst>
                <a:ext uri="{FF2B5EF4-FFF2-40B4-BE49-F238E27FC236}">
                  <a16:creationId xmlns:a16="http://schemas.microsoft.com/office/drawing/2014/main" id="{A14BAF8A-B591-4474-8E6C-13C1CE24B934}"/>
                </a:ext>
              </a:extLst>
            </p:cNvPr>
            <p:cNvSpPr>
              <a:spLocks noEditPoints="1"/>
            </p:cNvSpPr>
            <p:nvPr/>
          </p:nvSpPr>
          <p:spPr bwMode="auto">
            <a:xfrm>
              <a:off x="3194050" y="3822700"/>
              <a:ext cx="6042025" cy="6054725"/>
            </a:xfrm>
            <a:custGeom>
              <a:avLst/>
              <a:gdLst>
                <a:gd name="T0" fmla="*/ 3368 w 3806"/>
                <a:gd name="T1" fmla="*/ 2779 h 3814"/>
                <a:gd name="T2" fmla="*/ 240 w 3806"/>
                <a:gd name="T3" fmla="*/ 438 h 3814"/>
                <a:gd name="T4" fmla="*/ 3566 w 3806"/>
                <a:gd name="T5" fmla="*/ 438 h 3814"/>
                <a:gd name="T6" fmla="*/ 1930 w 3806"/>
                <a:gd name="T7" fmla="*/ 2 h 3814"/>
                <a:gd name="T8" fmla="*/ 1996 w 3806"/>
                <a:gd name="T9" fmla="*/ 44 h 3814"/>
                <a:gd name="T10" fmla="*/ 2023 w 3806"/>
                <a:gd name="T11" fmla="*/ 120 h 3814"/>
                <a:gd name="T12" fmla="*/ 3713 w 3806"/>
                <a:gd name="T13" fmla="*/ 201 h 3814"/>
                <a:gd name="T14" fmla="*/ 3780 w 3806"/>
                <a:gd name="T15" fmla="*/ 243 h 3814"/>
                <a:gd name="T16" fmla="*/ 3806 w 3806"/>
                <a:gd name="T17" fmla="*/ 318 h 3814"/>
                <a:gd name="T18" fmla="*/ 3793 w 3806"/>
                <a:gd name="T19" fmla="*/ 768 h 3814"/>
                <a:gd name="T20" fmla="*/ 3739 w 3806"/>
                <a:gd name="T21" fmla="*/ 823 h 3814"/>
                <a:gd name="T22" fmla="*/ 3608 w 3806"/>
                <a:gd name="T23" fmla="*/ 836 h 3814"/>
                <a:gd name="T24" fmla="*/ 3595 w 3806"/>
                <a:gd name="T25" fmla="*/ 2952 h 3814"/>
                <a:gd name="T26" fmla="*/ 3541 w 3806"/>
                <a:gd name="T27" fmla="*/ 3008 h 3814"/>
                <a:gd name="T28" fmla="*/ 2143 w 3806"/>
                <a:gd name="T29" fmla="*/ 3020 h 3814"/>
                <a:gd name="T30" fmla="*/ 2614 w 3806"/>
                <a:gd name="T31" fmla="*/ 3665 h 3814"/>
                <a:gd name="T32" fmla="*/ 2610 w 3806"/>
                <a:gd name="T33" fmla="*/ 3733 h 3814"/>
                <a:gd name="T34" fmla="*/ 2570 w 3806"/>
                <a:gd name="T35" fmla="*/ 3790 h 3814"/>
                <a:gd name="T36" fmla="*/ 2498 w 3806"/>
                <a:gd name="T37" fmla="*/ 3814 h 3814"/>
                <a:gd name="T38" fmla="*/ 2435 w 3806"/>
                <a:gd name="T39" fmla="*/ 3796 h 3814"/>
                <a:gd name="T40" fmla="*/ 2023 w 3806"/>
                <a:gd name="T41" fmla="*/ 3260 h 3814"/>
                <a:gd name="T42" fmla="*/ 2010 w 3806"/>
                <a:gd name="T43" fmla="*/ 3746 h 3814"/>
                <a:gd name="T44" fmla="*/ 1956 w 3806"/>
                <a:gd name="T45" fmla="*/ 3802 h 3814"/>
                <a:gd name="T46" fmla="*/ 1876 w 3806"/>
                <a:gd name="T47" fmla="*/ 3810 h 3814"/>
                <a:gd name="T48" fmla="*/ 1809 w 3806"/>
                <a:gd name="T49" fmla="*/ 3768 h 3814"/>
                <a:gd name="T50" fmla="*/ 1783 w 3806"/>
                <a:gd name="T51" fmla="*/ 3694 h 3814"/>
                <a:gd name="T52" fmla="*/ 1389 w 3806"/>
                <a:gd name="T53" fmla="*/ 3783 h 3814"/>
                <a:gd name="T54" fmla="*/ 1331 w 3806"/>
                <a:gd name="T55" fmla="*/ 3813 h 3814"/>
                <a:gd name="T56" fmla="*/ 1259 w 3806"/>
                <a:gd name="T57" fmla="*/ 3803 h 3814"/>
                <a:gd name="T58" fmla="*/ 1205 w 3806"/>
                <a:gd name="T59" fmla="*/ 3754 h 3814"/>
                <a:gd name="T60" fmla="*/ 1189 w 3806"/>
                <a:gd name="T61" fmla="*/ 3687 h 3814"/>
                <a:gd name="T62" fmla="*/ 1212 w 3806"/>
                <a:gd name="T63" fmla="*/ 3622 h 3814"/>
                <a:gd name="T64" fmla="*/ 290 w 3806"/>
                <a:gd name="T65" fmla="*/ 3016 h 3814"/>
                <a:gd name="T66" fmla="*/ 224 w 3806"/>
                <a:gd name="T67" fmla="*/ 2974 h 3814"/>
                <a:gd name="T68" fmla="*/ 198 w 3806"/>
                <a:gd name="T69" fmla="*/ 2900 h 3814"/>
                <a:gd name="T70" fmla="*/ 93 w 3806"/>
                <a:gd name="T71" fmla="*/ 832 h 3814"/>
                <a:gd name="T72" fmla="*/ 27 w 3806"/>
                <a:gd name="T73" fmla="*/ 791 h 3814"/>
                <a:gd name="T74" fmla="*/ 0 w 3806"/>
                <a:gd name="T75" fmla="*/ 715 h 3814"/>
                <a:gd name="T76" fmla="*/ 12 w 3806"/>
                <a:gd name="T77" fmla="*/ 265 h 3814"/>
                <a:gd name="T78" fmla="*/ 67 w 3806"/>
                <a:gd name="T79" fmla="*/ 210 h 3814"/>
                <a:gd name="T80" fmla="*/ 1783 w 3806"/>
                <a:gd name="T81" fmla="*/ 197 h 3814"/>
                <a:gd name="T82" fmla="*/ 1795 w 3806"/>
                <a:gd name="T83" fmla="*/ 67 h 3814"/>
                <a:gd name="T84" fmla="*/ 1850 w 3806"/>
                <a:gd name="T85" fmla="*/ 1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6" h="3814">
                  <a:moveTo>
                    <a:pt x="439" y="836"/>
                  </a:moveTo>
                  <a:lnTo>
                    <a:pt x="439" y="2779"/>
                  </a:lnTo>
                  <a:lnTo>
                    <a:pt x="3368" y="2779"/>
                  </a:lnTo>
                  <a:lnTo>
                    <a:pt x="3368" y="836"/>
                  </a:lnTo>
                  <a:lnTo>
                    <a:pt x="439" y="836"/>
                  </a:lnTo>
                  <a:close/>
                  <a:moveTo>
                    <a:pt x="240" y="438"/>
                  </a:moveTo>
                  <a:lnTo>
                    <a:pt x="240" y="595"/>
                  </a:lnTo>
                  <a:lnTo>
                    <a:pt x="3566" y="595"/>
                  </a:lnTo>
                  <a:lnTo>
                    <a:pt x="3566" y="438"/>
                  </a:lnTo>
                  <a:lnTo>
                    <a:pt x="240" y="438"/>
                  </a:lnTo>
                  <a:close/>
                  <a:moveTo>
                    <a:pt x="1903" y="0"/>
                  </a:moveTo>
                  <a:lnTo>
                    <a:pt x="1930" y="2"/>
                  </a:lnTo>
                  <a:lnTo>
                    <a:pt x="1956" y="11"/>
                  </a:lnTo>
                  <a:lnTo>
                    <a:pt x="1978" y="25"/>
                  </a:lnTo>
                  <a:lnTo>
                    <a:pt x="1996" y="44"/>
                  </a:lnTo>
                  <a:lnTo>
                    <a:pt x="2010" y="67"/>
                  </a:lnTo>
                  <a:lnTo>
                    <a:pt x="2020" y="92"/>
                  </a:lnTo>
                  <a:lnTo>
                    <a:pt x="2023" y="120"/>
                  </a:lnTo>
                  <a:lnTo>
                    <a:pt x="2023" y="197"/>
                  </a:lnTo>
                  <a:lnTo>
                    <a:pt x="3686" y="197"/>
                  </a:lnTo>
                  <a:lnTo>
                    <a:pt x="3713" y="201"/>
                  </a:lnTo>
                  <a:lnTo>
                    <a:pt x="3739" y="210"/>
                  </a:lnTo>
                  <a:lnTo>
                    <a:pt x="3761" y="224"/>
                  </a:lnTo>
                  <a:lnTo>
                    <a:pt x="3780" y="243"/>
                  </a:lnTo>
                  <a:lnTo>
                    <a:pt x="3793" y="265"/>
                  </a:lnTo>
                  <a:lnTo>
                    <a:pt x="3803" y="291"/>
                  </a:lnTo>
                  <a:lnTo>
                    <a:pt x="3806" y="318"/>
                  </a:lnTo>
                  <a:lnTo>
                    <a:pt x="3806" y="715"/>
                  </a:lnTo>
                  <a:lnTo>
                    <a:pt x="3803" y="743"/>
                  </a:lnTo>
                  <a:lnTo>
                    <a:pt x="3793" y="768"/>
                  </a:lnTo>
                  <a:lnTo>
                    <a:pt x="3780" y="791"/>
                  </a:lnTo>
                  <a:lnTo>
                    <a:pt x="3761" y="809"/>
                  </a:lnTo>
                  <a:lnTo>
                    <a:pt x="3739" y="823"/>
                  </a:lnTo>
                  <a:lnTo>
                    <a:pt x="3713" y="832"/>
                  </a:lnTo>
                  <a:lnTo>
                    <a:pt x="3686" y="836"/>
                  </a:lnTo>
                  <a:lnTo>
                    <a:pt x="3608" y="836"/>
                  </a:lnTo>
                  <a:lnTo>
                    <a:pt x="3608" y="2900"/>
                  </a:lnTo>
                  <a:lnTo>
                    <a:pt x="3604" y="2927"/>
                  </a:lnTo>
                  <a:lnTo>
                    <a:pt x="3595" y="2952"/>
                  </a:lnTo>
                  <a:lnTo>
                    <a:pt x="3581" y="2974"/>
                  </a:lnTo>
                  <a:lnTo>
                    <a:pt x="3563" y="2993"/>
                  </a:lnTo>
                  <a:lnTo>
                    <a:pt x="3541" y="3008"/>
                  </a:lnTo>
                  <a:lnTo>
                    <a:pt x="3515" y="3016"/>
                  </a:lnTo>
                  <a:lnTo>
                    <a:pt x="3487" y="3020"/>
                  </a:lnTo>
                  <a:lnTo>
                    <a:pt x="2143" y="3020"/>
                  </a:lnTo>
                  <a:lnTo>
                    <a:pt x="2593" y="3622"/>
                  </a:lnTo>
                  <a:lnTo>
                    <a:pt x="2606" y="3643"/>
                  </a:lnTo>
                  <a:lnTo>
                    <a:pt x="2614" y="3665"/>
                  </a:lnTo>
                  <a:lnTo>
                    <a:pt x="2617" y="3687"/>
                  </a:lnTo>
                  <a:lnTo>
                    <a:pt x="2616" y="3710"/>
                  </a:lnTo>
                  <a:lnTo>
                    <a:pt x="2610" y="3733"/>
                  </a:lnTo>
                  <a:lnTo>
                    <a:pt x="2601" y="3754"/>
                  </a:lnTo>
                  <a:lnTo>
                    <a:pt x="2587" y="3773"/>
                  </a:lnTo>
                  <a:lnTo>
                    <a:pt x="2570" y="3790"/>
                  </a:lnTo>
                  <a:lnTo>
                    <a:pt x="2546" y="3803"/>
                  </a:lnTo>
                  <a:lnTo>
                    <a:pt x="2522" y="3811"/>
                  </a:lnTo>
                  <a:lnTo>
                    <a:pt x="2498" y="3814"/>
                  </a:lnTo>
                  <a:lnTo>
                    <a:pt x="2476" y="3813"/>
                  </a:lnTo>
                  <a:lnTo>
                    <a:pt x="2455" y="3806"/>
                  </a:lnTo>
                  <a:lnTo>
                    <a:pt x="2435" y="3796"/>
                  </a:lnTo>
                  <a:lnTo>
                    <a:pt x="2416" y="3783"/>
                  </a:lnTo>
                  <a:lnTo>
                    <a:pt x="2401" y="3766"/>
                  </a:lnTo>
                  <a:lnTo>
                    <a:pt x="2023" y="3260"/>
                  </a:lnTo>
                  <a:lnTo>
                    <a:pt x="2023" y="3694"/>
                  </a:lnTo>
                  <a:lnTo>
                    <a:pt x="2020" y="3721"/>
                  </a:lnTo>
                  <a:lnTo>
                    <a:pt x="2010" y="3746"/>
                  </a:lnTo>
                  <a:lnTo>
                    <a:pt x="1996" y="3768"/>
                  </a:lnTo>
                  <a:lnTo>
                    <a:pt x="1978" y="3787"/>
                  </a:lnTo>
                  <a:lnTo>
                    <a:pt x="1956" y="3802"/>
                  </a:lnTo>
                  <a:lnTo>
                    <a:pt x="1930" y="3810"/>
                  </a:lnTo>
                  <a:lnTo>
                    <a:pt x="1903" y="3814"/>
                  </a:lnTo>
                  <a:lnTo>
                    <a:pt x="1876" y="3810"/>
                  </a:lnTo>
                  <a:lnTo>
                    <a:pt x="1850" y="3802"/>
                  </a:lnTo>
                  <a:lnTo>
                    <a:pt x="1828" y="3787"/>
                  </a:lnTo>
                  <a:lnTo>
                    <a:pt x="1809" y="3768"/>
                  </a:lnTo>
                  <a:lnTo>
                    <a:pt x="1795" y="3746"/>
                  </a:lnTo>
                  <a:lnTo>
                    <a:pt x="1785" y="3721"/>
                  </a:lnTo>
                  <a:lnTo>
                    <a:pt x="1783" y="3694"/>
                  </a:lnTo>
                  <a:lnTo>
                    <a:pt x="1783" y="3260"/>
                  </a:lnTo>
                  <a:lnTo>
                    <a:pt x="1405" y="3766"/>
                  </a:lnTo>
                  <a:lnTo>
                    <a:pt x="1389" y="3783"/>
                  </a:lnTo>
                  <a:lnTo>
                    <a:pt x="1371" y="3796"/>
                  </a:lnTo>
                  <a:lnTo>
                    <a:pt x="1351" y="3806"/>
                  </a:lnTo>
                  <a:lnTo>
                    <a:pt x="1331" y="3813"/>
                  </a:lnTo>
                  <a:lnTo>
                    <a:pt x="1309" y="3814"/>
                  </a:lnTo>
                  <a:lnTo>
                    <a:pt x="1283" y="3811"/>
                  </a:lnTo>
                  <a:lnTo>
                    <a:pt x="1259" y="3803"/>
                  </a:lnTo>
                  <a:lnTo>
                    <a:pt x="1237" y="3790"/>
                  </a:lnTo>
                  <a:lnTo>
                    <a:pt x="1218" y="3773"/>
                  </a:lnTo>
                  <a:lnTo>
                    <a:pt x="1205" y="3754"/>
                  </a:lnTo>
                  <a:lnTo>
                    <a:pt x="1195" y="3733"/>
                  </a:lnTo>
                  <a:lnTo>
                    <a:pt x="1190" y="3710"/>
                  </a:lnTo>
                  <a:lnTo>
                    <a:pt x="1189" y="3687"/>
                  </a:lnTo>
                  <a:lnTo>
                    <a:pt x="1193" y="3665"/>
                  </a:lnTo>
                  <a:lnTo>
                    <a:pt x="1200" y="3643"/>
                  </a:lnTo>
                  <a:lnTo>
                    <a:pt x="1212" y="3622"/>
                  </a:lnTo>
                  <a:lnTo>
                    <a:pt x="1662" y="3020"/>
                  </a:lnTo>
                  <a:lnTo>
                    <a:pt x="318" y="3020"/>
                  </a:lnTo>
                  <a:lnTo>
                    <a:pt x="290" y="3016"/>
                  </a:lnTo>
                  <a:lnTo>
                    <a:pt x="266" y="3008"/>
                  </a:lnTo>
                  <a:lnTo>
                    <a:pt x="242" y="2993"/>
                  </a:lnTo>
                  <a:lnTo>
                    <a:pt x="224" y="2974"/>
                  </a:lnTo>
                  <a:lnTo>
                    <a:pt x="210" y="2952"/>
                  </a:lnTo>
                  <a:lnTo>
                    <a:pt x="201" y="2927"/>
                  </a:lnTo>
                  <a:lnTo>
                    <a:pt x="198" y="2900"/>
                  </a:lnTo>
                  <a:lnTo>
                    <a:pt x="198" y="836"/>
                  </a:lnTo>
                  <a:lnTo>
                    <a:pt x="119" y="836"/>
                  </a:lnTo>
                  <a:lnTo>
                    <a:pt x="93" y="832"/>
                  </a:lnTo>
                  <a:lnTo>
                    <a:pt x="67" y="823"/>
                  </a:lnTo>
                  <a:lnTo>
                    <a:pt x="45" y="809"/>
                  </a:lnTo>
                  <a:lnTo>
                    <a:pt x="27" y="791"/>
                  </a:lnTo>
                  <a:lnTo>
                    <a:pt x="12" y="768"/>
                  </a:lnTo>
                  <a:lnTo>
                    <a:pt x="3" y="743"/>
                  </a:lnTo>
                  <a:lnTo>
                    <a:pt x="0" y="715"/>
                  </a:lnTo>
                  <a:lnTo>
                    <a:pt x="0" y="318"/>
                  </a:lnTo>
                  <a:lnTo>
                    <a:pt x="3" y="291"/>
                  </a:lnTo>
                  <a:lnTo>
                    <a:pt x="12" y="265"/>
                  </a:lnTo>
                  <a:lnTo>
                    <a:pt x="27" y="243"/>
                  </a:lnTo>
                  <a:lnTo>
                    <a:pt x="45" y="224"/>
                  </a:lnTo>
                  <a:lnTo>
                    <a:pt x="67" y="210"/>
                  </a:lnTo>
                  <a:lnTo>
                    <a:pt x="93" y="201"/>
                  </a:lnTo>
                  <a:lnTo>
                    <a:pt x="119" y="197"/>
                  </a:lnTo>
                  <a:lnTo>
                    <a:pt x="1783" y="197"/>
                  </a:lnTo>
                  <a:lnTo>
                    <a:pt x="1783" y="120"/>
                  </a:lnTo>
                  <a:lnTo>
                    <a:pt x="1785" y="92"/>
                  </a:lnTo>
                  <a:lnTo>
                    <a:pt x="1795" y="67"/>
                  </a:lnTo>
                  <a:lnTo>
                    <a:pt x="1809" y="44"/>
                  </a:lnTo>
                  <a:lnTo>
                    <a:pt x="1828" y="25"/>
                  </a:lnTo>
                  <a:lnTo>
                    <a:pt x="1850" y="11"/>
                  </a:lnTo>
                  <a:lnTo>
                    <a:pt x="1876" y="2"/>
                  </a:lnTo>
                  <a:lnTo>
                    <a:pt x="19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51" name="Freeform 36">
              <a:extLst>
                <a:ext uri="{FF2B5EF4-FFF2-40B4-BE49-F238E27FC236}">
                  <a16:creationId xmlns:a16="http://schemas.microsoft.com/office/drawing/2014/main" id="{2E7FD8B1-805E-4B89-B153-63FF9BE1708A}"/>
                </a:ext>
              </a:extLst>
            </p:cNvPr>
            <p:cNvSpPr>
              <a:spLocks/>
            </p:cNvSpPr>
            <p:nvPr/>
          </p:nvSpPr>
          <p:spPr bwMode="auto">
            <a:xfrm>
              <a:off x="4451350" y="6343650"/>
              <a:ext cx="3211513" cy="382588"/>
            </a:xfrm>
            <a:custGeom>
              <a:avLst/>
              <a:gdLst>
                <a:gd name="T0" fmla="*/ 120 w 2023"/>
                <a:gd name="T1" fmla="*/ 0 h 241"/>
                <a:gd name="T2" fmla="*/ 1903 w 2023"/>
                <a:gd name="T3" fmla="*/ 0 h 241"/>
                <a:gd name="T4" fmla="*/ 1931 w 2023"/>
                <a:gd name="T5" fmla="*/ 2 h 241"/>
                <a:gd name="T6" fmla="*/ 1956 w 2023"/>
                <a:gd name="T7" fmla="*/ 12 h 241"/>
                <a:gd name="T8" fmla="*/ 1978 w 2023"/>
                <a:gd name="T9" fmla="*/ 26 h 241"/>
                <a:gd name="T10" fmla="*/ 1997 w 2023"/>
                <a:gd name="T11" fmla="*/ 44 h 241"/>
                <a:gd name="T12" fmla="*/ 2011 w 2023"/>
                <a:gd name="T13" fmla="*/ 68 h 241"/>
                <a:gd name="T14" fmla="*/ 2020 w 2023"/>
                <a:gd name="T15" fmla="*/ 92 h 241"/>
                <a:gd name="T16" fmla="*/ 2023 w 2023"/>
                <a:gd name="T17" fmla="*/ 120 h 241"/>
                <a:gd name="T18" fmla="*/ 2020 w 2023"/>
                <a:gd name="T19" fmla="*/ 148 h 241"/>
                <a:gd name="T20" fmla="*/ 2011 w 2023"/>
                <a:gd name="T21" fmla="*/ 173 h 241"/>
                <a:gd name="T22" fmla="*/ 1997 w 2023"/>
                <a:gd name="T23" fmla="*/ 196 h 241"/>
                <a:gd name="T24" fmla="*/ 1978 w 2023"/>
                <a:gd name="T25" fmla="*/ 214 h 241"/>
                <a:gd name="T26" fmla="*/ 1956 w 2023"/>
                <a:gd name="T27" fmla="*/ 228 h 241"/>
                <a:gd name="T28" fmla="*/ 1931 w 2023"/>
                <a:gd name="T29" fmla="*/ 237 h 241"/>
                <a:gd name="T30" fmla="*/ 1903 w 2023"/>
                <a:gd name="T31" fmla="*/ 241 h 241"/>
                <a:gd name="T32" fmla="*/ 120 w 2023"/>
                <a:gd name="T33" fmla="*/ 241 h 241"/>
                <a:gd name="T34" fmla="*/ 93 w 2023"/>
                <a:gd name="T35" fmla="*/ 237 h 241"/>
                <a:gd name="T36" fmla="*/ 68 w 2023"/>
                <a:gd name="T37" fmla="*/ 228 h 241"/>
                <a:gd name="T38" fmla="*/ 46 w 2023"/>
                <a:gd name="T39" fmla="*/ 214 h 241"/>
                <a:gd name="T40" fmla="*/ 27 w 2023"/>
                <a:gd name="T41" fmla="*/ 196 h 241"/>
                <a:gd name="T42" fmla="*/ 12 w 2023"/>
                <a:gd name="T43" fmla="*/ 173 h 241"/>
                <a:gd name="T44" fmla="*/ 4 w 2023"/>
                <a:gd name="T45" fmla="*/ 148 h 241"/>
                <a:gd name="T46" fmla="*/ 0 w 2023"/>
                <a:gd name="T47" fmla="*/ 120 h 241"/>
                <a:gd name="T48" fmla="*/ 4 w 2023"/>
                <a:gd name="T49" fmla="*/ 92 h 241"/>
                <a:gd name="T50" fmla="*/ 12 w 2023"/>
                <a:gd name="T51" fmla="*/ 68 h 241"/>
                <a:gd name="T52" fmla="*/ 27 w 2023"/>
                <a:gd name="T53" fmla="*/ 44 h 241"/>
                <a:gd name="T54" fmla="*/ 46 w 2023"/>
                <a:gd name="T55" fmla="*/ 26 h 241"/>
                <a:gd name="T56" fmla="*/ 68 w 2023"/>
                <a:gd name="T57" fmla="*/ 12 h 241"/>
                <a:gd name="T58" fmla="*/ 93 w 2023"/>
                <a:gd name="T59" fmla="*/ 2 h 241"/>
                <a:gd name="T60" fmla="*/ 120 w 2023"/>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3" h="241">
                  <a:moveTo>
                    <a:pt x="120" y="0"/>
                  </a:moveTo>
                  <a:lnTo>
                    <a:pt x="1903" y="0"/>
                  </a:lnTo>
                  <a:lnTo>
                    <a:pt x="1931" y="2"/>
                  </a:lnTo>
                  <a:lnTo>
                    <a:pt x="1956" y="12"/>
                  </a:lnTo>
                  <a:lnTo>
                    <a:pt x="1978" y="26"/>
                  </a:lnTo>
                  <a:lnTo>
                    <a:pt x="1997" y="44"/>
                  </a:lnTo>
                  <a:lnTo>
                    <a:pt x="2011" y="68"/>
                  </a:lnTo>
                  <a:lnTo>
                    <a:pt x="2020" y="92"/>
                  </a:lnTo>
                  <a:lnTo>
                    <a:pt x="2023" y="120"/>
                  </a:lnTo>
                  <a:lnTo>
                    <a:pt x="2020" y="148"/>
                  </a:lnTo>
                  <a:lnTo>
                    <a:pt x="2011" y="173"/>
                  </a:lnTo>
                  <a:lnTo>
                    <a:pt x="1997" y="196"/>
                  </a:lnTo>
                  <a:lnTo>
                    <a:pt x="1978" y="214"/>
                  </a:lnTo>
                  <a:lnTo>
                    <a:pt x="1956" y="228"/>
                  </a:lnTo>
                  <a:lnTo>
                    <a:pt x="1931" y="237"/>
                  </a:lnTo>
                  <a:lnTo>
                    <a:pt x="1903" y="241"/>
                  </a:lnTo>
                  <a:lnTo>
                    <a:pt x="120" y="241"/>
                  </a:lnTo>
                  <a:lnTo>
                    <a:pt x="93" y="237"/>
                  </a:lnTo>
                  <a:lnTo>
                    <a:pt x="68" y="228"/>
                  </a:lnTo>
                  <a:lnTo>
                    <a:pt x="46" y="214"/>
                  </a:lnTo>
                  <a:lnTo>
                    <a:pt x="27" y="196"/>
                  </a:lnTo>
                  <a:lnTo>
                    <a:pt x="12" y="173"/>
                  </a:lnTo>
                  <a:lnTo>
                    <a:pt x="4" y="148"/>
                  </a:lnTo>
                  <a:lnTo>
                    <a:pt x="0" y="120"/>
                  </a:lnTo>
                  <a:lnTo>
                    <a:pt x="4" y="92"/>
                  </a:lnTo>
                  <a:lnTo>
                    <a:pt x="12" y="68"/>
                  </a:lnTo>
                  <a:lnTo>
                    <a:pt x="27" y="44"/>
                  </a:lnTo>
                  <a:lnTo>
                    <a:pt x="46" y="26"/>
                  </a:lnTo>
                  <a:lnTo>
                    <a:pt x="68" y="12"/>
                  </a:lnTo>
                  <a:lnTo>
                    <a:pt x="93" y="2"/>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52" name="Freeform 37">
              <a:extLst>
                <a:ext uri="{FF2B5EF4-FFF2-40B4-BE49-F238E27FC236}">
                  <a16:creationId xmlns:a16="http://schemas.microsoft.com/office/drawing/2014/main" id="{4BB106BA-1705-48C6-BFD8-F4BC4CCE8863}"/>
                </a:ext>
              </a:extLst>
            </p:cNvPr>
            <p:cNvSpPr>
              <a:spLocks/>
            </p:cNvSpPr>
            <p:nvPr/>
          </p:nvSpPr>
          <p:spPr bwMode="auto">
            <a:xfrm>
              <a:off x="4451350" y="5711825"/>
              <a:ext cx="1009650" cy="382588"/>
            </a:xfrm>
            <a:custGeom>
              <a:avLst/>
              <a:gdLst>
                <a:gd name="T0" fmla="*/ 120 w 636"/>
                <a:gd name="T1" fmla="*/ 0 h 241"/>
                <a:gd name="T2" fmla="*/ 517 w 636"/>
                <a:gd name="T3" fmla="*/ 0 h 241"/>
                <a:gd name="T4" fmla="*/ 544 w 636"/>
                <a:gd name="T5" fmla="*/ 4 h 241"/>
                <a:gd name="T6" fmla="*/ 569 w 636"/>
                <a:gd name="T7" fmla="*/ 13 h 241"/>
                <a:gd name="T8" fmla="*/ 592 w 636"/>
                <a:gd name="T9" fmla="*/ 27 h 241"/>
                <a:gd name="T10" fmla="*/ 611 w 636"/>
                <a:gd name="T11" fmla="*/ 46 h 241"/>
                <a:gd name="T12" fmla="*/ 624 w 636"/>
                <a:gd name="T13" fmla="*/ 68 h 241"/>
                <a:gd name="T14" fmla="*/ 634 w 636"/>
                <a:gd name="T15" fmla="*/ 94 h 241"/>
                <a:gd name="T16" fmla="*/ 636 w 636"/>
                <a:gd name="T17" fmla="*/ 121 h 241"/>
                <a:gd name="T18" fmla="*/ 634 w 636"/>
                <a:gd name="T19" fmla="*/ 148 h 241"/>
                <a:gd name="T20" fmla="*/ 624 w 636"/>
                <a:gd name="T21" fmla="*/ 174 h 241"/>
                <a:gd name="T22" fmla="*/ 611 w 636"/>
                <a:gd name="T23" fmla="*/ 196 h 241"/>
                <a:gd name="T24" fmla="*/ 592 w 636"/>
                <a:gd name="T25" fmla="*/ 214 h 241"/>
                <a:gd name="T26" fmla="*/ 569 w 636"/>
                <a:gd name="T27" fmla="*/ 230 h 241"/>
                <a:gd name="T28" fmla="*/ 544 w 636"/>
                <a:gd name="T29" fmla="*/ 238 h 241"/>
                <a:gd name="T30" fmla="*/ 517 w 636"/>
                <a:gd name="T31" fmla="*/ 241 h 241"/>
                <a:gd name="T32" fmla="*/ 120 w 636"/>
                <a:gd name="T33" fmla="*/ 241 h 241"/>
                <a:gd name="T34" fmla="*/ 93 w 636"/>
                <a:gd name="T35" fmla="*/ 238 h 241"/>
                <a:gd name="T36" fmla="*/ 68 w 636"/>
                <a:gd name="T37" fmla="*/ 230 h 241"/>
                <a:gd name="T38" fmla="*/ 46 w 636"/>
                <a:gd name="T39" fmla="*/ 214 h 241"/>
                <a:gd name="T40" fmla="*/ 27 w 636"/>
                <a:gd name="T41" fmla="*/ 196 h 241"/>
                <a:gd name="T42" fmla="*/ 12 w 636"/>
                <a:gd name="T43" fmla="*/ 174 h 241"/>
                <a:gd name="T44" fmla="*/ 4 w 636"/>
                <a:gd name="T45" fmla="*/ 148 h 241"/>
                <a:gd name="T46" fmla="*/ 0 w 636"/>
                <a:gd name="T47" fmla="*/ 121 h 241"/>
                <a:gd name="T48" fmla="*/ 4 w 636"/>
                <a:gd name="T49" fmla="*/ 94 h 241"/>
                <a:gd name="T50" fmla="*/ 12 w 636"/>
                <a:gd name="T51" fmla="*/ 68 h 241"/>
                <a:gd name="T52" fmla="*/ 27 w 636"/>
                <a:gd name="T53" fmla="*/ 46 h 241"/>
                <a:gd name="T54" fmla="*/ 46 w 636"/>
                <a:gd name="T55" fmla="*/ 27 h 241"/>
                <a:gd name="T56" fmla="*/ 68 w 636"/>
                <a:gd name="T57" fmla="*/ 13 h 241"/>
                <a:gd name="T58" fmla="*/ 93 w 636"/>
                <a:gd name="T59" fmla="*/ 4 h 241"/>
                <a:gd name="T60" fmla="*/ 120 w 636"/>
                <a:gd name="T6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6" h="241">
                  <a:moveTo>
                    <a:pt x="120" y="0"/>
                  </a:moveTo>
                  <a:lnTo>
                    <a:pt x="517" y="0"/>
                  </a:lnTo>
                  <a:lnTo>
                    <a:pt x="544" y="4"/>
                  </a:lnTo>
                  <a:lnTo>
                    <a:pt x="569" y="13"/>
                  </a:lnTo>
                  <a:lnTo>
                    <a:pt x="592" y="27"/>
                  </a:lnTo>
                  <a:lnTo>
                    <a:pt x="611" y="46"/>
                  </a:lnTo>
                  <a:lnTo>
                    <a:pt x="624" y="68"/>
                  </a:lnTo>
                  <a:lnTo>
                    <a:pt x="634" y="94"/>
                  </a:lnTo>
                  <a:lnTo>
                    <a:pt x="636" y="121"/>
                  </a:lnTo>
                  <a:lnTo>
                    <a:pt x="634" y="148"/>
                  </a:lnTo>
                  <a:lnTo>
                    <a:pt x="624" y="174"/>
                  </a:lnTo>
                  <a:lnTo>
                    <a:pt x="611" y="196"/>
                  </a:lnTo>
                  <a:lnTo>
                    <a:pt x="592" y="214"/>
                  </a:lnTo>
                  <a:lnTo>
                    <a:pt x="569" y="230"/>
                  </a:lnTo>
                  <a:lnTo>
                    <a:pt x="544" y="238"/>
                  </a:lnTo>
                  <a:lnTo>
                    <a:pt x="517" y="241"/>
                  </a:lnTo>
                  <a:lnTo>
                    <a:pt x="120" y="241"/>
                  </a:lnTo>
                  <a:lnTo>
                    <a:pt x="93" y="238"/>
                  </a:lnTo>
                  <a:lnTo>
                    <a:pt x="68" y="230"/>
                  </a:lnTo>
                  <a:lnTo>
                    <a:pt x="46" y="214"/>
                  </a:lnTo>
                  <a:lnTo>
                    <a:pt x="27" y="196"/>
                  </a:lnTo>
                  <a:lnTo>
                    <a:pt x="12" y="174"/>
                  </a:lnTo>
                  <a:lnTo>
                    <a:pt x="4" y="148"/>
                  </a:lnTo>
                  <a:lnTo>
                    <a:pt x="0" y="121"/>
                  </a:lnTo>
                  <a:lnTo>
                    <a:pt x="4" y="94"/>
                  </a:lnTo>
                  <a:lnTo>
                    <a:pt x="12" y="68"/>
                  </a:lnTo>
                  <a:lnTo>
                    <a:pt x="27" y="46"/>
                  </a:lnTo>
                  <a:lnTo>
                    <a:pt x="46" y="27"/>
                  </a:lnTo>
                  <a:lnTo>
                    <a:pt x="68" y="13"/>
                  </a:lnTo>
                  <a:lnTo>
                    <a:pt x="93" y="4"/>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sp>
          <p:nvSpPr>
            <p:cNvPr id="253" name="Freeform 38">
              <a:extLst>
                <a:ext uri="{FF2B5EF4-FFF2-40B4-BE49-F238E27FC236}">
                  <a16:creationId xmlns:a16="http://schemas.microsoft.com/office/drawing/2014/main" id="{981EF13C-6710-473D-A386-ADB185E6D86D}"/>
                </a:ext>
              </a:extLst>
            </p:cNvPr>
            <p:cNvSpPr>
              <a:spLocks/>
            </p:cNvSpPr>
            <p:nvPr/>
          </p:nvSpPr>
          <p:spPr bwMode="auto">
            <a:xfrm>
              <a:off x="4451350" y="6973888"/>
              <a:ext cx="2270125" cy="381000"/>
            </a:xfrm>
            <a:custGeom>
              <a:avLst/>
              <a:gdLst>
                <a:gd name="T0" fmla="*/ 120 w 1430"/>
                <a:gd name="T1" fmla="*/ 0 h 240"/>
                <a:gd name="T2" fmla="*/ 1309 w 1430"/>
                <a:gd name="T3" fmla="*/ 0 h 240"/>
                <a:gd name="T4" fmla="*/ 1337 w 1430"/>
                <a:gd name="T5" fmla="*/ 3 h 240"/>
                <a:gd name="T6" fmla="*/ 1362 w 1430"/>
                <a:gd name="T7" fmla="*/ 12 h 240"/>
                <a:gd name="T8" fmla="*/ 1384 w 1430"/>
                <a:gd name="T9" fmla="*/ 26 h 240"/>
                <a:gd name="T10" fmla="*/ 1403 w 1430"/>
                <a:gd name="T11" fmla="*/ 45 h 240"/>
                <a:gd name="T12" fmla="*/ 1417 w 1430"/>
                <a:gd name="T13" fmla="*/ 67 h 240"/>
                <a:gd name="T14" fmla="*/ 1426 w 1430"/>
                <a:gd name="T15" fmla="*/ 93 h 240"/>
                <a:gd name="T16" fmla="*/ 1430 w 1430"/>
                <a:gd name="T17" fmla="*/ 121 h 240"/>
                <a:gd name="T18" fmla="*/ 1426 w 1430"/>
                <a:gd name="T19" fmla="*/ 147 h 240"/>
                <a:gd name="T20" fmla="*/ 1417 w 1430"/>
                <a:gd name="T21" fmla="*/ 173 h 240"/>
                <a:gd name="T22" fmla="*/ 1403 w 1430"/>
                <a:gd name="T23" fmla="*/ 195 h 240"/>
                <a:gd name="T24" fmla="*/ 1384 w 1430"/>
                <a:gd name="T25" fmla="*/ 214 h 240"/>
                <a:gd name="T26" fmla="*/ 1362 w 1430"/>
                <a:gd name="T27" fmla="*/ 229 h 240"/>
                <a:gd name="T28" fmla="*/ 1337 w 1430"/>
                <a:gd name="T29" fmla="*/ 237 h 240"/>
                <a:gd name="T30" fmla="*/ 1309 w 1430"/>
                <a:gd name="T31" fmla="*/ 240 h 240"/>
                <a:gd name="T32" fmla="*/ 120 w 1430"/>
                <a:gd name="T33" fmla="*/ 240 h 240"/>
                <a:gd name="T34" fmla="*/ 93 w 1430"/>
                <a:gd name="T35" fmla="*/ 237 h 240"/>
                <a:gd name="T36" fmla="*/ 68 w 1430"/>
                <a:gd name="T37" fmla="*/ 229 h 240"/>
                <a:gd name="T38" fmla="*/ 46 w 1430"/>
                <a:gd name="T39" fmla="*/ 214 h 240"/>
                <a:gd name="T40" fmla="*/ 27 w 1430"/>
                <a:gd name="T41" fmla="*/ 195 h 240"/>
                <a:gd name="T42" fmla="*/ 12 w 1430"/>
                <a:gd name="T43" fmla="*/ 173 h 240"/>
                <a:gd name="T44" fmla="*/ 4 w 1430"/>
                <a:gd name="T45" fmla="*/ 147 h 240"/>
                <a:gd name="T46" fmla="*/ 0 w 1430"/>
                <a:gd name="T47" fmla="*/ 121 h 240"/>
                <a:gd name="T48" fmla="*/ 4 w 1430"/>
                <a:gd name="T49" fmla="*/ 93 h 240"/>
                <a:gd name="T50" fmla="*/ 12 w 1430"/>
                <a:gd name="T51" fmla="*/ 67 h 240"/>
                <a:gd name="T52" fmla="*/ 27 w 1430"/>
                <a:gd name="T53" fmla="*/ 45 h 240"/>
                <a:gd name="T54" fmla="*/ 46 w 1430"/>
                <a:gd name="T55" fmla="*/ 26 h 240"/>
                <a:gd name="T56" fmla="*/ 68 w 1430"/>
                <a:gd name="T57" fmla="*/ 12 h 240"/>
                <a:gd name="T58" fmla="*/ 93 w 1430"/>
                <a:gd name="T59" fmla="*/ 3 h 240"/>
                <a:gd name="T60" fmla="*/ 120 w 1430"/>
                <a:gd name="T6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0" h="240">
                  <a:moveTo>
                    <a:pt x="120" y="0"/>
                  </a:moveTo>
                  <a:lnTo>
                    <a:pt x="1309" y="0"/>
                  </a:lnTo>
                  <a:lnTo>
                    <a:pt x="1337" y="3"/>
                  </a:lnTo>
                  <a:lnTo>
                    <a:pt x="1362" y="12"/>
                  </a:lnTo>
                  <a:lnTo>
                    <a:pt x="1384" y="26"/>
                  </a:lnTo>
                  <a:lnTo>
                    <a:pt x="1403" y="45"/>
                  </a:lnTo>
                  <a:lnTo>
                    <a:pt x="1417" y="67"/>
                  </a:lnTo>
                  <a:lnTo>
                    <a:pt x="1426" y="93"/>
                  </a:lnTo>
                  <a:lnTo>
                    <a:pt x="1430" y="121"/>
                  </a:lnTo>
                  <a:lnTo>
                    <a:pt x="1426" y="147"/>
                  </a:lnTo>
                  <a:lnTo>
                    <a:pt x="1417" y="173"/>
                  </a:lnTo>
                  <a:lnTo>
                    <a:pt x="1403" y="195"/>
                  </a:lnTo>
                  <a:lnTo>
                    <a:pt x="1384" y="214"/>
                  </a:lnTo>
                  <a:lnTo>
                    <a:pt x="1362" y="229"/>
                  </a:lnTo>
                  <a:lnTo>
                    <a:pt x="1337" y="237"/>
                  </a:lnTo>
                  <a:lnTo>
                    <a:pt x="1309" y="240"/>
                  </a:lnTo>
                  <a:lnTo>
                    <a:pt x="120" y="240"/>
                  </a:lnTo>
                  <a:lnTo>
                    <a:pt x="93" y="237"/>
                  </a:lnTo>
                  <a:lnTo>
                    <a:pt x="68" y="229"/>
                  </a:lnTo>
                  <a:lnTo>
                    <a:pt x="46" y="214"/>
                  </a:lnTo>
                  <a:lnTo>
                    <a:pt x="27" y="195"/>
                  </a:lnTo>
                  <a:lnTo>
                    <a:pt x="12" y="173"/>
                  </a:lnTo>
                  <a:lnTo>
                    <a:pt x="4" y="147"/>
                  </a:lnTo>
                  <a:lnTo>
                    <a:pt x="0" y="121"/>
                  </a:lnTo>
                  <a:lnTo>
                    <a:pt x="4" y="93"/>
                  </a:lnTo>
                  <a:lnTo>
                    <a:pt x="12" y="67"/>
                  </a:lnTo>
                  <a:lnTo>
                    <a:pt x="27" y="45"/>
                  </a:lnTo>
                  <a:lnTo>
                    <a:pt x="46" y="26"/>
                  </a:lnTo>
                  <a:lnTo>
                    <a:pt x="68" y="12"/>
                  </a:lnTo>
                  <a:lnTo>
                    <a:pt x="93" y="3"/>
                  </a:lnTo>
                  <a:lnTo>
                    <a:pt x="1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Roboto"/>
                <a:ea typeface="+mn-ea"/>
                <a:cs typeface="+mn-cs"/>
              </a:endParaRPr>
            </a:p>
          </p:txBody>
        </p:sp>
      </p:grpSp>
      <p:sp>
        <p:nvSpPr>
          <p:cNvPr id="254" name="Rectangle 253">
            <a:extLst>
              <a:ext uri="{FF2B5EF4-FFF2-40B4-BE49-F238E27FC236}">
                <a16:creationId xmlns:a16="http://schemas.microsoft.com/office/drawing/2014/main" id="{361AEF2D-89FD-442D-937E-CA643A0F2C87}"/>
              </a:ext>
            </a:extLst>
          </p:cNvPr>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8216692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Rectangle 164">
            <a:extLst>
              <a:ext uri="{FF2B5EF4-FFF2-40B4-BE49-F238E27FC236}">
                <a16:creationId xmlns:a16="http://schemas.microsoft.com/office/drawing/2014/main" id="{FA2C9385-F032-425E-A63D-3A6953BDEA7E}"/>
              </a:ext>
            </a:extLst>
          </p:cNvPr>
          <p:cNvSpPr/>
          <p:nvPr/>
        </p:nvSpPr>
        <p:spPr>
          <a:xfrm>
            <a:off x="939800" y="2626791"/>
            <a:ext cx="7620000" cy="2350232"/>
          </a:xfrm>
          <a:prstGeom prst="rect">
            <a:avLst/>
          </a:prstGeom>
          <a:solidFill>
            <a:srgbClr val="A098DA"/>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sp>
        <p:nvSpPr>
          <p:cNvPr id="168" name="Rounded Rectangle 10">
            <a:extLst>
              <a:ext uri="{FF2B5EF4-FFF2-40B4-BE49-F238E27FC236}">
                <a16:creationId xmlns:a16="http://schemas.microsoft.com/office/drawing/2014/main" id="{B0DEF08C-A7E6-4379-87C9-6D7CEC831E95}"/>
              </a:ext>
            </a:extLst>
          </p:cNvPr>
          <p:cNvSpPr/>
          <p:nvPr/>
        </p:nvSpPr>
        <p:spPr>
          <a:xfrm>
            <a:off x="3300694" y="2658397"/>
            <a:ext cx="1718053" cy="482672"/>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FFFFFF"/>
              </a:solidFill>
              <a:effectLst/>
              <a:uLnTx/>
              <a:uFillTx/>
              <a:latin typeface="Roboto"/>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 name="Rectangle 1">
            <a:extLst>
              <a:ext uri="{FF2B5EF4-FFF2-40B4-BE49-F238E27FC236}">
                <a16:creationId xmlns:a16="http://schemas.microsoft.com/office/drawing/2014/main" id="{6ACDA84A-1572-442A-8F43-46E1B537354F}"/>
              </a:ext>
            </a:extLst>
          </p:cNvPr>
          <p:cNvSpPr/>
          <p:nvPr/>
        </p:nvSpPr>
        <p:spPr>
          <a:xfrm>
            <a:off x="951061" y="3256838"/>
            <a:ext cx="7597478" cy="1815882"/>
          </a:xfrm>
          <a:prstGeom prst="rect">
            <a:avLst/>
          </a:prstGeom>
        </p:spPr>
        <p:txBody>
          <a:bodyPr wrap="square">
            <a:spAutoFit/>
          </a:bodyPr>
          <a:lstStyle/>
          <a:p>
            <a:pPr lvl="0" algn="ctr" fontAlgn="t">
              <a:buClr>
                <a:srgbClr val="00ADF1"/>
              </a:buClr>
            </a:pPr>
            <a:r>
              <a:rPr lang="en-CA" sz="2800" b="1" dirty="0">
                <a:solidFill>
                  <a:srgbClr val="FFFFFF"/>
                </a:solidFill>
                <a:latin typeface="Arial Narrow" panose="020B0606020202030204" pitchFamily="34" charset="0"/>
              </a:rPr>
              <a:t>Androgen Deprivation Therapy and Bone Loss in Men With Prostate Cancer </a:t>
            </a:r>
          </a:p>
          <a:p>
            <a:pPr lvl="0" algn="ctr" fontAlgn="t">
              <a:buClr>
                <a:srgbClr val="00ADF1"/>
              </a:buClr>
            </a:pPr>
            <a:r>
              <a:rPr lang="en-CA" sz="2800" b="1" dirty="0">
                <a:solidFill>
                  <a:srgbClr val="FFFFFF"/>
                </a:solidFill>
                <a:latin typeface="Arial Narrow" panose="020B0606020202030204" pitchFamily="34" charset="0"/>
              </a:rPr>
              <a:t>ADROGEN DEPRIVATION THERAPY</a:t>
            </a:r>
            <a:br>
              <a:rPr lang="en-CA" sz="2800" b="1" dirty="0">
                <a:solidFill>
                  <a:srgbClr val="FFFFFF"/>
                </a:solidFill>
                <a:latin typeface="Arial Narrow" panose="020B0606020202030204" pitchFamily="34" charset="0"/>
              </a:rPr>
            </a:br>
            <a:endParaRPr kumimoji="0" lang="en-CA" sz="2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54" name="Rectangle 253">
            <a:extLst>
              <a:ext uri="{FF2B5EF4-FFF2-40B4-BE49-F238E27FC236}">
                <a16:creationId xmlns:a16="http://schemas.microsoft.com/office/drawing/2014/main" id="{361AEF2D-89FD-442D-937E-CA643A0F2C87}"/>
              </a:ext>
            </a:extLst>
          </p:cNvPr>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3858032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024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28254" y="247408"/>
            <a:ext cx="8887490" cy="553998"/>
          </a:xfrm>
        </p:spPr>
        <p:txBody>
          <a:bodyPr/>
          <a:lstStyle/>
          <a:p>
            <a:pPr algn="ctr">
              <a:lnSpc>
                <a:spcPct val="100000"/>
              </a:lnSpc>
            </a:pPr>
            <a:r>
              <a:rPr lang="en-CA" sz="3600" dirty="0">
                <a:solidFill>
                  <a:srgbClr val="725F73"/>
                </a:solidFill>
                <a:latin typeface="Arial Narrow" panose="020B0606020202030204" pitchFamily="34" charset="0"/>
              </a:rPr>
              <a:t>Androgen Deprivation Therapy (ADT)</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65252" y="1180176"/>
            <a:ext cx="4598134" cy="495482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Despite therapy, up to 40% of men with prostate cancer develop metastases with a high propensity for bone, leading to skeletal related events</a:t>
            </a:r>
          </a:p>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ADT is the standard of care in the management of advanced prostate cancer or as an adjunct therapy1</a:t>
            </a:r>
          </a:p>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ADT is associated with a well-known deleterious effect on bone health, resulting in a decrease in BMD and increased risk for fracture</a:t>
            </a:r>
          </a:p>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Men undergoing ADT are 4x times more likely to develop significant bone deficiency</a:t>
            </a:r>
          </a:p>
          <a:p>
            <a:pPr marL="396875" lvl="0" indent="-396875">
              <a:buClr>
                <a:srgbClr val="554856"/>
              </a:buClr>
              <a:buFont typeface="Wingdings" panose="05000000000000000000" pitchFamily="2" charset="2"/>
              <a:buChar char="§"/>
            </a:pPr>
            <a:endParaRPr lang="en-CA" sz="2000" b="1" baseline="30000" dirty="0">
              <a:solidFill>
                <a:sysClr val="windowText" lastClr="000000">
                  <a:lumMod val="75000"/>
                  <a:lumOff val="25000"/>
                </a:sysClr>
              </a:solidFill>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598181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err="1">
                <a:solidFill>
                  <a:srgbClr val="000000"/>
                </a:solidFill>
                <a:latin typeface="Arial Narrow" panose="020B0606020202030204" pitchFamily="34" charset="0"/>
              </a:rPr>
              <a:t>Shahinian</a:t>
            </a:r>
            <a:r>
              <a:rPr lang="en-CA" sz="1000" dirty="0">
                <a:solidFill>
                  <a:srgbClr val="000000"/>
                </a:solidFill>
                <a:latin typeface="Arial Narrow" panose="020B0606020202030204" pitchFamily="34" charset="0"/>
              </a:rPr>
              <a:t>, V.B., et al. </a:t>
            </a:r>
            <a:r>
              <a:rPr lang="en-CA" sz="1000" i="1" dirty="0">
                <a:solidFill>
                  <a:srgbClr val="000000"/>
                </a:solidFill>
                <a:latin typeface="Arial Narrow" panose="020B0606020202030204" pitchFamily="34" charset="0"/>
              </a:rPr>
              <a:t>N </a:t>
            </a:r>
            <a:r>
              <a:rPr lang="en-CA" sz="1000" i="1" dirty="0" err="1">
                <a:solidFill>
                  <a:srgbClr val="000000"/>
                </a:solidFill>
                <a:latin typeface="Arial Narrow" panose="020B0606020202030204" pitchFamily="34" charset="0"/>
              </a:rPr>
              <a:t>Engl</a:t>
            </a:r>
            <a:r>
              <a:rPr lang="en-CA" sz="1000" i="1" dirty="0">
                <a:solidFill>
                  <a:srgbClr val="000000"/>
                </a:solidFill>
                <a:latin typeface="Arial Narrow" panose="020B0606020202030204" pitchFamily="34" charset="0"/>
              </a:rPr>
              <a:t> J Med. </a:t>
            </a:r>
            <a:r>
              <a:rPr lang="en-CA" sz="1000" dirty="0">
                <a:solidFill>
                  <a:srgbClr val="000000"/>
                </a:solidFill>
                <a:latin typeface="Arial Narrow" panose="020B0606020202030204" pitchFamily="34" charset="0"/>
              </a:rPr>
              <a:t>2005;352(2):154-64; </a:t>
            </a:r>
            <a:r>
              <a:rPr lang="en-CA" sz="1000" dirty="0" err="1">
                <a:solidFill>
                  <a:srgbClr val="000000"/>
                </a:solidFill>
                <a:latin typeface="Arial Narrow" panose="020B0606020202030204" pitchFamily="34" charset="0"/>
              </a:rPr>
              <a:t>Bienz</a:t>
            </a:r>
            <a:r>
              <a:rPr lang="en-CA" sz="1000" dirty="0">
                <a:solidFill>
                  <a:srgbClr val="000000"/>
                </a:solidFill>
                <a:latin typeface="Arial Narrow" panose="020B0606020202030204" pitchFamily="34" charset="0"/>
              </a:rPr>
              <a:t>, M., Saad, F. </a:t>
            </a:r>
            <a:r>
              <a:rPr lang="en-CA" sz="1000" i="1" dirty="0" err="1">
                <a:solidFill>
                  <a:srgbClr val="000000"/>
                </a:solidFill>
                <a:latin typeface="Arial Narrow" panose="020B0606020202030204" pitchFamily="34" charset="0"/>
              </a:rPr>
              <a:t>BONEKEy</a:t>
            </a:r>
            <a:r>
              <a:rPr lang="en-CA" sz="1000" i="1" dirty="0">
                <a:solidFill>
                  <a:srgbClr val="000000"/>
                </a:solidFill>
                <a:latin typeface="Arial Narrow" panose="020B0606020202030204" pitchFamily="34" charset="0"/>
              </a:rPr>
              <a:t> Reports</a:t>
            </a:r>
            <a:r>
              <a:rPr lang="en-CA" sz="1000" dirty="0">
                <a:solidFill>
                  <a:srgbClr val="000000"/>
                </a:solidFill>
                <a:latin typeface="Arial Narrow" panose="020B0606020202030204" pitchFamily="34" charset="0"/>
              </a:rPr>
              <a:t>. 2015 24;4:716.</a:t>
            </a:r>
          </a:p>
        </p:txBody>
      </p:sp>
      <p:cxnSp>
        <p:nvCxnSpPr>
          <p:cNvPr id="95" name="Straight Connector 94">
            <a:extLst>
              <a:ext uri="{FF2B5EF4-FFF2-40B4-BE49-F238E27FC236}">
                <a16:creationId xmlns:a16="http://schemas.microsoft.com/office/drawing/2014/main" id="{F9D58554-DCFB-48F0-839A-78E7DC15BAE6}"/>
              </a:ext>
            </a:extLst>
          </p:cNvPr>
          <p:cNvCxnSpPr/>
          <p:nvPr/>
        </p:nvCxnSpPr>
        <p:spPr>
          <a:xfrm>
            <a:off x="5384441" y="2750271"/>
            <a:ext cx="0" cy="2346960"/>
          </a:xfrm>
          <a:prstGeom prst="line">
            <a:avLst/>
          </a:prstGeom>
          <a:noFill/>
          <a:ln w="19050" cap="flat" cmpd="sng" algn="ctr">
            <a:solidFill>
              <a:sysClr val="windowText" lastClr="000000">
                <a:lumMod val="75000"/>
                <a:lumOff val="25000"/>
              </a:sysClr>
            </a:solidFill>
            <a:prstDash val="solid"/>
          </a:ln>
          <a:effectLst/>
        </p:spPr>
      </p:cxnSp>
      <p:cxnSp>
        <p:nvCxnSpPr>
          <p:cNvPr id="96" name="Straight Connector 95">
            <a:extLst>
              <a:ext uri="{FF2B5EF4-FFF2-40B4-BE49-F238E27FC236}">
                <a16:creationId xmlns:a16="http://schemas.microsoft.com/office/drawing/2014/main" id="{D777ECF0-B821-4D7E-98C6-E888BC79EB8F}"/>
              </a:ext>
            </a:extLst>
          </p:cNvPr>
          <p:cNvCxnSpPr>
            <a:cxnSpLocks/>
          </p:cNvCxnSpPr>
          <p:nvPr/>
        </p:nvCxnSpPr>
        <p:spPr>
          <a:xfrm>
            <a:off x="5384441" y="5069799"/>
            <a:ext cx="3071622" cy="0"/>
          </a:xfrm>
          <a:prstGeom prst="line">
            <a:avLst/>
          </a:prstGeom>
          <a:noFill/>
          <a:ln w="19050" cap="flat" cmpd="sng" algn="ctr">
            <a:solidFill>
              <a:sysClr val="windowText" lastClr="000000">
                <a:lumMod val="75000"/>
                <a:lumOff val="25000"/>
              </a:sysClr>
            </a:solidFill>
            <a:prstDash val="solid"/>
          </a:ln>
          <a:effectLst/>
        </p:spPr>
      </p:cxnSp>
      <p:grpSp>
        <p:nvGrpSpPr>
          <p:cNvPr id="97" name="Group 96">
            <a:extLst>
              <a:ext uri="{FF2B5EF4-FFF2-40B4-BE49-F238E27FC236}">
                <a16:creationId xmlns:a16="http://schemas.microsoft.com/office/drawing/2014/main" id="{423E4AD9-4D54-4E9E-B12D-6B162AEB2744}"/>
              </a:ext>
            </a:extLst>
          </p:cNvPr>
          <p:cNvGrpSpPr/>
          <p:nvPr/>
        </p:nvGrpSpPr>
        <p:grpSpPr>
          <a:xfrm>
            <a:off x="4877140" y="3300084"/>
            <a:ext cx="507301" cy="261610"/>
            <a:chOff x="1997456" y="3298195"/>
            <a:chExt cx="507301" cy="261610"/>
          </a:xfrm>
        </p:grpSpPr>
        <p:cxnSp>
          <p:nvCxnSpPr>
            <p:cNvPr id="98" name="Straight Connector 97">
              <a:extLst>
                <a:ext uri="{FF2B5EF4-FFF2-40B4-BE49-F238E27FC236}">
                  <a16:creationId xmlns:a16="http://schemas.microsoft.com/office/drawing/2014/main" id="{688C1E34-4449-466E-98C4-A7DDEB498D72}"/>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99" name="TextBox 98">
              <a:extLst>
                <a:ext uri="{FF2B5EF4-FFF2-40B4-BE49-F238E27FC236}">
                  <a16:creationId xmlns:a16="http://schemas.microsoft.com/office/drawing/2014/main" id="{A1046412-7717-4881-A802-182C9BA3ADE4}"/>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15</a:t>
              </a:r>
            </a:p>
          </p:txBody>
        </p:sp>
      </p:grpSp>
      <p:grpSp>
        <p:nvGrpSpPr>
          <p:cNvPr id="100" name="Group 99">
            <a:extLst>
              <a:ext uri="{FF2B5EF4-FFF2-40B4-BE49-F238E27FC236}">
                <a16:creationId xmlns:a16="http://schemas.microsoft.com/office/drawing/2014/main" id="{3FD77AAC-3CD3-473D-8E36-6F710535F3B0}"/>
              </a:ext>
            </a:extLst>
          </p:cNvPr>
          <p:cNvGrpSpPr/>
          <p:nvPr/>
        </p:nvGrpSpPr>
        <p:grpSpPr>
          <a:xfrm>
            <a:off x="4877140" y="2974430"/>
            <a:ext cx="507301" cy="261610"/>
            <a:chOff x="1997456" y="3298195"/>
            <a:chExt cx="507301" cy="261610"/>
          </a:xfrm>
        </p:grpSpPr>
        <p:cxnSp>
          <p:nvCxnSpPr>
            <p:cNvPr id="101" name="Straight Connector 100">
              <a:extLst>
                <a:ext uri="{FF2B5EF4-FFF2-40B4-BE49-F238E27FC236}">
                  <a16:creationId xmlns:a16="http://schemas.microsoft.com/office/drawing/2014/main" id="{0EEB1AB7-BA01-4F03-AADC-84A820551E00}"/>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102" name="TextBox 101">
              <a:extLst>
                <a:ext uri="{FF2B5EF4-FFF2-40B4-BE49-F238E27FC236}">
                  <a16:creationId xmlns:a16="http://schemas.microsoft.com/office/drawing/2014/main" id="{37CB9DEC-42DA-4497-ABD9-7BB6244EA3A6}"/>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18</a:t>
              </a:r>
            </a:p>
          </p:txBody>
        </p:sp>
      </p:grpSp>
      <p:grpSp>
        <p:nvGrpSpPr>
          <p:cNvPr id="103" name="Group 102">
            <a:extLst>
              <a:ext uri="{FF2B5EF4-FFF2-40B4-BE49-F238E27FC236}">
                <a16:creationId xmlns:a16="http://schemas.microsoft.com/office/drawing/2014/main" id="{5DACAB48-3684-4C7C-BD8A-57F1990F2868}"/>
              </a:ext>
            </a:extLst>
          </p:cNvPr>
          <p:cNvGrpSpPr/>
          <p:nvPr/>
        </p:nvGrpSpPr>
        <p:grpSpPr>
          <a:xfrm>
            <a:off x="4877140" y="2696264"/>
            <a:ext cx="507301" cy="261610"/>
            <a:chOff x="1997456" y="3298195"/>
            <a:chExt cx="507301" cy="261610"/>
          </a:xfrm>
        </p:grpSpPr>
        <p:cxnSp>
          <p:nvCxnSpPr>
            <p:cNvPr id="104" name="Straight Connector 103">
              <a:extLst>
                <a:ext uri="{FF2B5EF4-FFF2-40B4-BE49-F238E27FC236}">
                  <a16:creationId xmlns:a16="http://schemas.microsoft.com/office/drawing/2014/main" id="{88AA4601-E7B2-4868-83D1-77E28A3A47DB}"/>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105" name="TextBox 104">
              <a:extLst>
                <a:ext uri="{FF2B5EF4-FFF2-40B4-BE49-F238E27FC236}">
                  <a16:creationId xmlns:a16="http://schemas.microsoft.com/office/drawing/2014/main" id="{21B7CD82-5B3B-45C2-8BCB-0241E2830E59}"/>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21</a:t>
              </a:r>
            </a:p>
          </p:txBody>
        </p:sp>
      </p:grpSp>
      <p:grpSp>
        <p:nvGrpSpPr>
          <p:cNvPr id="106" name="Group 105">
            <a:extLst>
              <a:ext uri="{FF2B5EF4-FFF2-40B4-BE49-F238E27FC236}">
                <a16:creationId xmlns:a16="http://schemas.microsoft.com/office/drawing/2014/main" id="{D17A20E6-A076-453E-ABD7-DC8A6CE4D278}"/>
              </a:ext>
            </a:extLst>
          </p:cNvPr>
          <p:cNvGrpSpPr/>
          <p:nvPr/>
        </p:nvGrpSpPr>
        <p:grpSpPr>
          <a:xfrm>
            <a:off x="4877140" y="3640755"/>
            <a:ext cx="507301" cy="261610"/>
            <a:chOff x="1997456" y="3298195"/>
            <a:chExt cx="507301" cy="261610"/>
          </a:xfrm>
        </p:grpSpPr>
        <p:cxnSp>
          <p:nvCxnSpPr>
            <p:cNvPr id="107" name="Straight Connector 106">
              <a:extLst>
                <a:ext uri="{FF2B5EF4-FFF2-40B4-BE49-F238E27FC236}">
                  <a16:creationId xmlns:a16="http://schemas.microsoft.com/office/drawing/2014/main" id="{176C8E1B-1668-451D-AB02-71932AC1B234}"/>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108" name="TextBox 107">
              <a:extLst>
                <a:ext uri="{FF2B5EF4-FFF2-40B4-BE49-F238E27FC236}">
                  <a16:creationId xmlns:a16="http://schemas.microsoft.com/office/drawing/2014/main" id="{72178312-7F5C-4798-A583-1156EAD12F8E}"/>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a:t>
              </a:r>
            </a:p>
          </p:txBody>
        </p:sp>
      </p:grpSp>
      <p:grpSp>
        <p:nvGrpSpPr>
          <p:cNvPr id="109" name="Group 108">
            <a:extLst>
              <a:ext uri="{FF2B5EF4-FFF2-40B4-BE49-F238E27FC236}">
                <a16:creationId xmlns:a16="http://schemas.microsoft.com/office/drawing/2014/main" id="{4AD2D02A-8368-4D89-897A-F6FB4124D0AA}"/>
              </a:ext>
            </a:extLst>
          </p:cNvPr>
          <p:cNvGrpSpPr/>
          <p:nvPr/>
        </p:nvGrpSpPr>
        <p:grpSpPr>
          <a:xfrm>
            <a:off x="4877140" y="3960448"/>
            <a:ext cx="507301" cy="261610"/>
            <a:chOff x="1997456" y="3298195"/>
            <a:chExt cx="507301" cy="261610"/>
          </a:xfrm>
        </p:grpSpPr>
        <p:cxnSp>
          <p:nvCxnSpPr>
            <p:cNvPr id="110" name="Straight Connector 109">
              <a:extLst>
                <a:ext uri="{FF2B5EF4-FFF2-40B4-BE49-F238E27FC236}">
                  <a16:creationId xmlns:a16="http://schemas.microsoft.com/office/drawing/2014/main" id="{8DC2F2F8-A160-4E19-934F-FB68875A4ABB}"/>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111" name="TextBox 110">
              <a:extLst>
                <a:ext uri="{FF2B5EF4-FFF2-40B4-BE49-F238E27FC236}">
                  <a16:creationId xmlns:a16="http://schemas.microsoft.com/office/drawing/2014/main" id="{4014F918-DDC7-4402-AD6C-F921A01A2DE5}"/>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9</a:t>
              </a:r>
            </a:p>
          </p:txBody>
        </p:sp>
      </p:grpSp>
      <p:grpSp>
        <p:nvGrpSpPr>
          <p:cNvPr id="112" name="Group 111">
            <a:extLst>
              <a:ext uri="{FF2B5EF4-FFF2-40B4-BE49-F238E27FC236}">
                <a16:creationId xmlns:a16="http://schemas.microsoft.com/office/drawing/2014/main" id="{20459989-AB3D-43AF-9967-CAA7CB37CD8A}"/>
              </a:ext>
            </a:extLst>
          </p:cNvPr>
          <p:cNvGrpSpPr/>
          <p:nvPr/>
        </p:nvGrpSpPr>
        <p:grpSpPr>
          <a:xfrm>
            <a:off x="4877140" y="4284518"/>
            <a:ext cx="507301" cy="261610"/>
            <a:chOff x="1997456" y="3298195"/>
            <a:chExt cx="507301" cy="261610"/>
          </a:xfrm>
        </p:grpSpPr>
        <p:cxnSp>
          <p:nvCxnSpPr>
            <p:cNvPr id="113" name="Straight Connector 112">
              <a:extLst>
                <a:ext uri="{FF2B5EF4-FFF2-40B4-BE49-F238E27FC236}">
                  <a16:creationId xmlns:a16="http://schemas.microsoft.com/office/drawing/2014/main" id="{16F10B07-2A60-4777-91A9-65EAA3415279}"/>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114" name="TextBox 113">
              <a:extLst>
                <a:ext uri="{FF2B5EF4-FFF2-40B4-BE49-F238E27FC236}">
                  <a16:creationId xmlns:a16="http://schemas.microsoft.com/office/drawing/2014/main" id="{7968B1C3-92FA-4252-B723-0124FFD9EE22}"/>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a:t>
              </a:r>
            </a:p>
          </p:txBody>
        </p:sp>
      </p:grpSp>
      <p:grpSp>
        <p:nvGrpSpPr>
          <p:cNvPr id="115" name="Group 114">
            <a:extLst>
              <a:ext uri="{FF2B5EF4-FFF2-40B4-BE49-F238E27FC236}">
                <a16:creationId xmlns:a16="http://schemas.microsoft.com/office/drawing/2014/main" id="{C12301C3-3C3C-48EE-9DFE-ED30D76C2E30}"/>
              </a:ext>
            </a:extLst>
          </p:cNvPr>
          <p:cNvGrpSpPr/>
          <p:nvPr/>
        </p:nvGrpSpPr>
        <p:grpSpPr>
          <a:xfrm>
            <a:off x="4877140" y="4600534"/>
            <a:ext cx="507301" cy="261610"/>
            <a:chOff x="1997456" y="3298195"/>
            <a:chExt cx="507301" cy="261610"/>
          </a:xfrm>
        </p:grpSpPr>
        <p:cxnSp>
          <p:nvCxnSpPr>
            <p:cNvPr id="116" name="Straight Connector 115">
              <a:extLst>
                <a:ext uri="{FF2B5EF4-FFF2-40B4-BE49-F238E27FC236}">
                  <a16:creationId xmlns:a16="http://schemas.microsoft.com/office/drawing/2014/main" id="{111ED549-3E1F-42E6-B66F-8024193BA46F}"/>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117" name="TextBox 116">
              <a:extLst>
                <a:ext uri="{FF2B5EF4-FFF2-40B4-BE49-F238E27FC236}">
                  <a16:creationId xmlns:a16="http://schemas.microsoft.com/office/drawing/2014/main" id="{30AE915F-CFC8-42A4-9233-8EB30FC6E48B}"/>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3</a:t>
              </a:r>
            </a:p>
          </p:txBody>
        </p:sp>
      </p:grpSp>
      <p:grpSp>
        <p:nvGrpSpPr>
          <p:cNvPr id="118" name="Group 117">
            <a:extLst>
              <a:ext uri="{FF2B5EF4-FFF2-40B4-BE49-F238E27FC236}">
                <a16:creationId xmlns:a16="http://schemas.microsoft.com/office/drawing/2014/main" id="{77973E96-5596-4BFE-BD1E-62C378D97EF8}"/>
              </a:ext>
            </a:extLst>
          </p:cNvPr>
          <p:cNvGrpSpPr/>
          <p:nvPr/>
        </p:nvGrpSpPr>
        <p:grpSpPr>
          <a:xfrm>
            <a:off x="4877140" y="4933476"/>
            <a:ext cx="507301" cy="261610"/>
            <a:chOff x="1997456" y="3298195"/>
            <a:chExt cx="507301" cy="261610"/>
          </a:xfrm>
        </p:grpSpPr>
        <p:cxnSp>
          <p:nvCxnSpPr>
            <p:cNvPr id="119" name="Straight Connector 118">
              <a:extLst>
                <a:ext uri="{FF2B5EF4-FFF2-40B4-BE49-F238E27FC236}">
                  <a16:creationId xmlns:a16="http://schemas.microsoft.com/office/drawing/2014/main" id="{974C6969-AAB8-42F1-BAA4-07333D83C4F2}"/>
                </a:ext>
              </a:extLst>
            </p:cNvPr>
            <p:cNvCxnSpPr>
              <a:cxnSpLocks/>
            </p:cNvCxnSpPr>
            <p:nvPr/>
          </p:nvCxnSpPr>
          <p:spPr>
            <a:xfrm>
              <a:off x="2411793" y="3432802"/>
              <a:ext cx="92964" cy="0"/>
            </a:xfrm>
            <a:prstGeom prst="line">
              <a:avLst/>
            </a:prstGeom>
            <a:noFill/>
            <a:ln w="19050" cap="flat" cmpd="sng" algn="ctr">
              <a:solidFill>
                <a:sysClr val="windowText" lastClr="000000">
                  <a:lumMod val="75000"/>
                  <a:lumOff val="25000"/>
                </a:sysClr>
              </a:solidFill>
              <a:prstDash val="solid"/>
            </a:ln>
            <a:effectLst/>
          </p:spPr>
        </p:cxnSp>
        <p:sp>
          <p:nvSpPr>
            <p:cNvPr id="120" name="TextBox 119">
              <a:extLst>
                <a:ext uri="{FF2B5EF4-FFF2-40B4-BE49-F238E27FC236}">
                  <a16:creationId xmlns:a16="http://schemas.microsoft.com/office/drawing/2014/main" id="{6D69090A-87F8-4CB1-913C-AABB8A9970CE}"/>
                </a:ext>
              </a:extLst>
            </p:cNvPr>
            <p:cNvSpPr txBox="1"/>
            <p:nvPr/>
          </p:nvSpPr>
          <p:spPr>
            <a:xfrm>
              <a:off x="1997456" y="3298195"/>
              <a:ext cx="46228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0</a:t>
              </a:r>
            </a:p>
          </p:txBody>
        </p:sp>
      </p:grpSp>
      <p:sp>
        <p:nvSpPr>
          <p:cNvPr id="121" name="TextBox 120">
            <a:extLst>
              <a:ext uri="{FF2B5EF4-FFF2-40B4-BE49-F238E27FC236}">
                <a16:creationId xmlns:a16="http://schemas.microsoft.com/office/drawing/2014/main" id="{EAB27781-D87C-4523-8F60-5991FA1380A1}"/>
              </a:ext>
            </a:extLst>
          </p:cNvPr>
          <p:cNvSpPr txBox="1"/>
          <p:nvPr/>
        </p:nvSpPr>
        <p:spPr>
          <a:xfrm>
            <a:off x="5722404" y="5051826"/>
            <a:ext cx="889055"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Any Fracture</a:t>
            </a:r>
          </a:p>
        </p:txBody>
      </p:sp>
      <p:sp>
        <p:nvSpPr>
          <p:cNvPr id="122" name="TextBox 121">
            <a:extLst>
              <a:ext uri="{FF2B5EF4-FFF2-40B4-BE49-F238E27FC236}">
                <a16:creationId xmlns:a16="http://schemas.microsoft.com/office/drawing/2014/main" id="{E05EF587-A1C6-4848-938D-19F3E56657E9}"/>
              </a:ext>
            </a:extLst>
          </p:cNvPr>
          <p:cNvSpPr txBox="1"/>
          <p:nvPr/>
        </p:nvSpPr>
        <p:spPr>
          <a:xfrm>
            <a:off x="7043412" y="5051826"/>
            <a:ext cx="1282823" cy="430887"/>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Fracture Resulting in Hospitalization</a:t>
            </a:r>
          </a:p>
        </p:txBody>
      </p:sp>
      <p:sp>
        <p:nvSpPr>
          <p:cNvPr id="123" name="TextBox 122">
            <a:extLst>
              <a:ext uri="{FF2B5EF4-FFF2-40B4-BE49-F238E27FC236}">
                <a16:creationId xmlns:a16="http://schemas.microsoft.com/office/drawing/2014/main" id="{E6157ED1-4428-4238-9C93-145350E42985}"/>
              </a:ext>
            </a:extLst>
          </p:cNvPr>
          <p:cNvSpPr txBox="1"/>
          <p:nvPr/>
        </p:nvSpPr>
        <p:spPr>
          <a:xfrm rot="16200000">
            <a:off x="3855024" y="3749021"/>
            <a:ext cx="2204646"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Frequency (%)</a:t>
            </a:r>
          </a:p>
        </p:txBody>
      </p:sp>
      <p:sp>
        <p:nvSpPr>
          <p:cNvPr id="124" name="Rectangle 123">
            <a:extLst>
              <a:ext uri="{FF2B5EF4-FFF2-40B4-BE49-F238E27FC236}">
                <a16:creationId xmlns:a16="http://schemas.microsoft.com/office/drawing/2014/main" id="{77AC6844-BC47-4AD1-9559-184DD9632CF7}"/>
              </a:ext>
            </a:extLst>
          </p:cNvPr>
          <p:cNvSpPr/>
          <p:nvPr/>
        </p:nvSpPr>
        <p:spPr>
          <a:xfrm>
            <a:off x="5722404" y="3640755"/>
            <a:ext cx="453012" cy="1420058"/>
          </a:xfrm>
          <a:prstGeom prst="rect">
            <a:avLst/>
          </a:prstGeom>
          <a:solidFill>
            <a:schemeClr val="bg2">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25" name="Rectangle 124">
            <a:extLst>
              <a:ext uri="{FF2B5EF4-FFF2-40B4-BE49-F238E27FC236}">
                <a16:creationId xmlns:a16="http://schemas.microsoft.com/office/drawing/2014/main" id="{D0689C0C-C07F-43F3-95EE-F30760F42848}"/>
              </a:ext>
            </a:extLst>
          </p:cNvPr>
          <p:cNvSpPr/>
          <p:nvPr/>
        </p:nvSpPr>
        <p:spPr>
          <a:xfrm>
            <a:off x="7258493" y="4789763"/>
            <a:ext cx="453012" cy="271049"/>
          </a:xfrm>
          <a:prstGeom prst="rect">
            <a:avLst/>
          </a:prstGeom>
          <a:solidFill>
            <a:schemeClr val="bg2">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26" name="Rectangle 125">
            <a:extLst>
              <a:ext uri="{FF2B5EF4-FFF2-40B4-BE49-F238E27FC236}">
                <a16:creationId xmlns:a16="http://schemas.microsoft.com/office/drawing/2014/main" id="{8BF21DC2-22B3-4D92-99BD-82F81B6D754A}"/>
              </a:ext>
            </a:extLst>
          </p:cNvPr>
          <p:cNvSpPr/>
          <p:nvPr/>
        </p:nvSpPr>
        <p:spPr>
          <a:xfrm>
            <a:off x="7684007" y="4460649"/>
            <a:ext cx="453012" cy="600164"/>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27" name="Rectangle 126">
            <a:extLst>
              <a:ext uri="{FF2B5EF4-FFF2-40B4-BE49-F238E27FC236}">
                <a16:creationId xmlns:a16="http://schemas.microsoft.com/office/drawing/2014/main" id="{54493F07-46FA-4081-8834-827236A64D50}"/>
              </a:ext>
            </a:extLst>
          </p:cNvPr>
          <p:cNvSpPr/>
          <p:nvPr/>
        </p:nvSpPr>
        <p:spPr>
          <a:xfrm flipH="1" flipV="1">
            <a:off x="6899901" y="3216098"/>
            <a:ext cx="241394" cy="191419"/>
          </a:xfrm>
          <a:prstGeom prst="rect">
            <a:avLst/>
          </a:prstGeom>
          <a:solidFill>
            <a:schemeClr val="bg2">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28" name="Rectangle 127">
            <a:extLst>
              <a:ext uri="{FF2B5EF4-FFF2-40B4-BE49-F238E27FC236}">
                <a16:creationId xmlns:a16="http://schemas.microsoft.com/office/drawing/2014/main" id="{B69CA3D6-9BEA-461A-BB63-5A20C78A528B}"/>
              </a:ext>
            </a:extLst>
          </p:cNvPr>
          <p:cNvSpPr/>
          <p:nvPr/>
        </p:nvSpPr>
        <p:spPr>
          <a:xfrm flipH="1" flipV="1">
            <a:off x="6899901" y="2902788"/>
            <a:ext cx="241394" cy="19141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29" name="TextBox 128">
            <a:extLst>
              <a:ext uri="{FF2B5EF4-FFF2-40B4-BE49-F238E27FC236}">
                <a16:creationId xmlns:a16="http://schemas.microsoft.com/office/drawing/2014/main" id="{A834140E-98F8-4E8A-AF43-CEDECD3A2214}"/>
              </a:ext>
            </a:extLst>
          </p:cNvPr>
          <p:cNvSpPr txBox="1"/>
          <p:nvPr/>
        </p:nvSpPr>
        <p:spPr>
          <a:xfrm>
            <a:off x="7043412" y="2847427"/>
            <a:ext cx="1335497"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ADT (n=6650)</a:t>
            </a:r>
          </a:p>
        </p:txBody>
      </p:sp>
      <p:sp>
        <p:nvSpPr>
          <p:cNvPr id="130" name="TextBox 129">
            <a:extLst>
              <a:ext uri="{FF2B5EF4-FFF2-40B4-BE49-F238E27FC236}">
                <a16:creationId xmlns:a16="http://schemas.microsoft.com/office/drawing/2014/main" id="{7C8DB457-E85B-4A75-B96B-9E4878389D65}"/>
              </a:ext>
            </a:extLst>
          </p:cNvPr>
          <p:cNvSpPr txBox="1"/>
          <p:nvPr/>
        </p:nvSpPr>
        <p:spPr>
          <a:xfrm>
            <a:off x="7040749" y="3168452"/>
            <a:ext cx="1709831"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No ADT (n=20,035)</a:t>
            </a:r>
          </a:p>
        </p:txBody>
      </p:sp>
      <p:sp>
        <p:nvSpPr>
          <p:cNvPr id="131" name="TextBox 130">
            <a:extLst>
              <a:ext uri="{FF2B5EF4-FFF2-40B4-BE49-F238E27FC236}">
                <a16:creationId xmlns:a16="http://schemas.microsoft.com/office/drawing/2014/main" id="{AECFCFC8-66BE-42C9-ABA3-363E95D9F834}"/>
              </a:ext>
            </a:extLst>
          </p:cNvPr>
          <p:cNvSpPr txBox="1"/>
          <p:nvPr/>
        </p:nvSpPr>
        <p:spPr>
          <a:xfrm>
            <a:off x="6965471" y="3938145"/>
            <a:ext cx="1709831"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+2.8%; P&lt;0.001</a:t>
            </a:r>
          </a:p>
        </p:txBody>
      </p:sp>
      <p:sp>
        <p:nvSpPr>
          <p:cNvPr id="132" name="TextBox 131">
            <a:extLst>
              <a:ext uri="{FF2B5EF4-FFF2-40B4-BE49-F238E27FC236}">
                <a16:creationId xmlns:a16="http://schemas.microsoft.com/office/drawing/2014/main" id="{164AFE42-9AE6-489C-A363-D514C55F9070}"/>
              </a:ext>
            </a:extLst>
          </p:cNvPr>
          <p:cNvSpPr txBox="1"/>
          <p:nvPr/>
        </p:nvSpPr>
        <p:spPr>
          <a:xfrm>
            <a:off x="5453975" y="2471820"/>
            <a:ext cx="1709831"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+6.8%; P&lt;0.001</a:t>
            </a:r>
          </a:p>
        </p:txBody>
      </p:sp>
      <p:grpSp>
        <p:nvGrpSpPr>
          <p:cNvPr id="133" name="Group 132">
            <a:extLst>
              <a:ext uri="{FF2B5EF4-FFF2-40B4-BE49-F238E27FC236}">
                <a16:creationId xmlns:a16="http://schemas.microsoft.com/office/drawing/2014/main" id="{3267974B-6557-4903-BF9C-DA9543AF0B80}"/>
              </a:ext>
            </a:extLst>
          </p:cNvPr>
          <p:cNvGrpSpPr/>
          <p:nvPr/>
        </p:nvGrpSpPr>
        <p:grpSpPr>
          <a:xfrm>
            <a:off x="5939385" y="2750271"/>
            <a:ext cx="476423" cy="904883"/>
            <a:chOff x="5663392" y="2938272"/>
            <a:chExt cx="476423" cy="904883"/>
          </a:xfrm>
        </p:grpSpPr>
        <p:cxnSp>
          <p:nvCxnSpPr>
            <p:cNvPr id="134" name="Straight Connector 133">
              <a:extLst>
                <a:ext uri="{FF2B5EF4-FFF2-40B4-BE49-F238E27FC236}">
                  <a16:creationId xmlns:a16="http://schemas.microsoft.com/office/drawing/2014/main" id="{E97B9791-73B7-460A-A484-16ABBAA3EEF9}"/>
                </a:ext>
              </a:extLst>
            </p:cNvPr>
            <p:cNvCxnSpPr>
              <a:cxnSpLocks/>
            </p:cNvCxnSpPr>
            <p:nvPr/>
          </p:nvCxnSpPr>
          <p:spPr>
            <a:xfrm flipV="1">
              <a:off x="5672917" y="2938272"/>
              <a:ext cx="0" cy="904883"/>
            </a:xfrm>
            <a:prstGeom prst="line">
              <a:avLst/>
            </a:prstGeom>
            <a:noFill/>
            <a:ln w="19050" cap="flat" cmpd="sng" algn="ctr">
              <a:solidFill>
                <a:sysClr val="windowText" lastClr="000000">
                  <a:lumMod val="75000"/>
                  <a:lumOff val="25000"/>
                </a:sysClr>
              </a:solidFill>
              <a:prstDash val="solid"/>
            </a:ln>
            <a:effectLst/>
          </p:spPr>
        </p:cxnSp>
        <p:cxnSp>
          <p:nvCxnSpPr>
            <p:cNvPr id="135" name="Straight Connector 134">
              <a:extLst>
                <a:ext uri="{FF2B5EF4-FFF2-40B4-BE49-F238E27FC236}">
                  <a16:creationId xmlns:a16="http://schemas.microsoft.com/office/drawing/2014/main" id="{43730D54-E1F0-48B7-BAB5-631596386269}"/>
                </a:ext>
              </a:extLst>
            </p:cNvPr>
            <p:cNvCxnSpPr>
              <a:cxnSpLocks/>
            </p:cNvCxnSpPr>
            <p:nvPr/>
          </p:nvCxnSpPr>
          <p:spPr>
            <a:xfrm>
              <a:off x="5663392" y="2938272"/>
              <a:ext cx="476423" cy="0"/>
            </a:xfrm>
            <a:prstGeom prst="line">
              <a:avLst/>
            </a:prstGeom>
            <a:noFill/>
            <a:ln w="19050" cap="flat" cmpd="sng" algn="ctr">
              <a:solidFill>
                <a:sysClr val="windowText" lastClr="000000">
                  <a:lumMod val="75000"/>
                  <a:lumOff val="25000"/>
                </a:sysClr>
              </a:solidFill>
              <a:prstDash val="solid"/>
            </a:ln>
            <a:effectLst/>
          </p:spPr>
        </p:cxnSp>
        <p:cxnSp>
          <p:nvCxnSpPr>
            <p:cNvPr id="136" name="Straight Connector 135">
              <a:extLst>
                <a:ext uri="{FF2B5EF4-FFF2-40B4-BE49-F238E27FC236}">
                  <a16:creationId xmlns:a16="http://schemas.microsoft.com/office/drawing/2014/main" id="{8E6C347F-F6D7-492E-BBBC-C83F5A864BB7}"/>
                </a:ext>
              </a:extLst>
            </p:cNvPr>
            <p:cNvCxnSpPr/>
            <p:nvPr/>
          </p:nvCxnSpPr>
          <p:spPr>
            <a:xfrm>
              <a:off x="6130290" y="2938272"/>
              <a:ext cx="0" cy="300228"/>
            </a:xfrm>
            <a:prstGeom prst="line">
              <a:avLst/>
            </a:prstGeom>
            <a:noFill/>
            <a:ln w="19050" cap="flat" cmpd="sng" algn="ctr">
              <a:solidFill>
                <a:sysClr val="windowText" lastClr="000000">
                  <a:lumMod val="75000"/>
                  <a:lumOff val="25000"/>
                </a:sysClr>
              </a:solidFill>
              <a:prstDash val="solid"/>
            </a:ln>
            <a:effectLst/>
          </p:spPr>
        </p:cxnSp>
      </p:grpSp>
      <p:grpSp>
        <p:nvGrpSpPr>
          <p:cNvPr id="137" name="Group 136">
            <a:extLst>
              <a:ext uri="{FF2B5EF4-FFF2-40B4-BE49-F238E27FC236}">
                <a16:creationId xmlns:a16="http://schemas.microsoft.com/office/drawing/2014/main" id="{7C5601FF-0F9D-44F7-AE6C-590D1868E8BE}"/>
              </a:ext>
            </a:extLst>
          </p:cNvPr>
          <p:cNvGrpSpPr/>
          <p:nvPr/>
        </p:nvGrpSpPr>
        <p:grpSpPr>
          <a:xfrm>
            <a:off x="7442603" y="4261809"/>
            <a:ext cx="447346" cy="644160"/>
            <a:chOff x="5692469" y="2938272"/>
            <a:chExt cx="447346" cy="644160"/>
          </a:xfrm>
        </p:grpSpPr>
        <p:cxnSp>
          <p:nvCxnSpPr>
            <p:cNvPr id="138" name="Straight Connector 137">
              <a:extLst>
                <a:ext uri="{FF2B5EF4-FFF2-40B4-BE49-F238E27FC236}">
                  <a16:creationId xmlns:a16="http://schemas.microsoft.com/office/drawing/2014/main" id="{7A0E08EB-8639-4617-98DE-9A417AF59299}"/>
                </a:ext>
              </a:extLst>
            </p:cNvPr>
            <p:cNvCxnSpPr>
              <a:cxnSpLocks/>
            </p:cNvCxnSpPr>
            <p:nvPr/>
          </p:nvCxnSpPr>
          <p:spPr>
            <a:xfrm flipV="1">
              <a:off x="5701492" y="2938273"/>
              <a:ext cx="0" cy="644159"/>
            </a:xfrm>
            <a:prstGeom prst="line">
              <a:avLst/>
            </a:prstGeom>
            <a:noFill/>
            <a:ln w="19050" cap="flat" cmpd="sng" algn="ctr">
              <a:solidFill>
                <a:sysClr val="windowText" lastClr="000000">
                  <a:lumMod val="75000"/>
                  <a:lumOff val="25000"/>
                </a:sysClr>
              </a:solidFill>
              <a:prstDash val="solid"/>
            </a:ln>
            <a:effectLst/>
          </p:spPr>
        </p:cxnSp>
        <p:cxnSp>
          <p:nvCxnSpPr>
            <p:cNvPr id="139" name="Straight Connector 138">
              <a:extLst>
                <a:ext uri="{FF2B5EF4-FFF2-40B4-BE49-F238E27FC236}">
                  <a16:creationId xmlns:a16="http://schemas.microsoft.com/office/drawing/2014/main" id="{4BF95703-6D0E-4708-8E21-7B0E755CF974}"/>
                </a:ext>
              </a:extLst>
            </p:cNvPr>
            <p:cNvCxnSpPr>
              <a:cxnSpLocks/>
            </p:cNvCxnSpPr>
            <p:nvPr/>
          </p:nvCxnSpPr>
          <p:spPr>
            <a:xfrm>
              <a:off x="5692469" y="2938272"/>
              <a:ext cx="447346" cy="0"/>
            </a:xfrm>
            <a:prstGeom prst="line">
              <a:avLst/>
            </a:prstGeom>
            <a:noFill/>
            <a:ln w="19050" cap="flat" cmpd="sng" algn="ctr">
              <a:solidFill>
                <a:sysClr val="windowText" lastClr="000000">
                  <a:lumMod val="75000"/>
                  <a:lumOff val="25000"/>
                </a:sysClr>
              </a:solidFill>
              <a:prstDash val="solid"/>
            </a:ln>
            <a:effectLst/>
          </p:spPr>
        </p:cxnSp>
        <p:cxnSp>
          <p:nvCxnSpPr>
            <p:cNvPr id="140" name="Straight Connector 139">
              <a:extLst>
                <a:ext uri="{FF2B5EF4-FFF2-40B4-BE49-F238E27FC236}">
                  <a16:creationId xmlns:a16="http://schemas.microsoft.com/office/drawing/2014/main" id="{02682278-B054-43A5-8AE0-4E6423E7E95A}"/>
                </a:ext>
              </a:extLst>
            </p:cNvPr>
            <p:cNvCxnSpPr/>
            <p:nvPr/>
          </p:nvCxnSpPr>
          <p:spPr>
            <a:xfrm>
              <a:off x="6130290" y="2938272"/>
              <a:ext cx="0" cy="300228"/>
            </a:xfrm>
            <a:prstGeom prst="line">
              <a:avLst/>
            </a:prstGeom>
            <a:noFill/>
            <a:ln w="19050" cap="flat" cmpd="sng" algn="ctr">
              <a:solidFill>
                <a:sysClr val="windowText" lastClr="000000">
                  <a:lumMod val="75000"/>
                  <a:lumOff val="25000"/>
                </a:sysClr>
              </a:solidFill>
              <a:prstDash val="solid"/>
            </a:ln>
            <a:effectLst/>
          </p:spPr>
        </p:cxnSp>
      </p:grpSp>
      <p:sp>
        <p:nvSpPr>
          <p:cNvPr id="141" name="TextBox 140">
            <a:extLst>
              <a:ext uri="{FF2B5EF4-FFF2-40B4-BE49-F238E27FC236}">
                <a16:creationId xmlns:a16="http://schemas.microsoft.com/office/drawing/2014/main" id="{0B3E1CF8-B650-470B-A902-4A402873D3DE}"/>
              </a:ext>
            </a:extLst>
          </p:cNvPr>
          <p:cNvSpPr txBox="1"/>
          <p:nvPr/>
        </p:nvSpPr>
        <p:spPr>
          <a:xfrm>
            <a:off x="4973649" y="1507249"/>
            <a:ext cx="3668205" cy="584775"/>
          </a:xfrm>
          <a:prstGeom prst="rect">
            <a:avLst/>
          </a:prstGeom>
          <a:noFill/>
        </p:spPr>
        <p:txBody>
          <a:bodyPr wrap="square" rtlCol="0">
            <a:spAutoFit/>
          </a:bodyPr>
          <a:lstStyle/>
          <a:p>
            <a:pPr algn="ctr"/>
            <a:r>
              <a:rPr lang="en-CA" sz="1600" b="1" dirty="0">
                <a:solidFill>
                  <a:srgbClr val="7693CC"/>
                </a:solidFill>
                <a:latin typeface="Arial Narrow" panose="020B0606020202030204" pitchFamily="34" charset="0"/>
              </a:rPr>
              <a:t>Proportion of Men with Fractures 1-5 Years After Cancer Diagnosis</a:t>
            </a:r>
          </a:p>
        </p:txBody>
      </p:sp>
      <p:sp>
        <p:nvSpPr>
          <p:cNvPr id="142" name="Rectangle 141">
            <a:extLst>
              <a:ext uri="{FF2B5EF4-FFF2-40B4-BE49-F238E27FC236}">
                <a16:creationId xmlns:a16="http://schemas.microsoft.com/office/drawing/2014/main" id="{A0B393B8-CAB0-4738-9CBE-7ADDE4DDBAA1}"/>
              </a:ext>
            </a:extLst>
          </p:cNvPr>
          <p:cNvSpPr/>
          <p:nvPr/>
        </p:nvSpPr>
        <p:spPr>
          <a:xfrm>
            <a:off x="6147918" y="3008591"/>
            <a:ext cx="453012" cy="2052222"/>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Tree>
    <p:extLst>
      <p:ext uri="{BB962C8B-B14F-4D97-AF65-F5344CB8AC3E}">
        <p14:creationId xmlns:p14="http://schemas.microsoft.com/office/powerpoint/2010/main" val="15083533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85061" y="28728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2800" dirty="0">
                <a:solidFill>
                  <a:srgbClr val="725F73"/>
                </a:solidFill>
                <a:latin typeface="Arial Narrow" panose="020B0606020202030204" pitchFamily="34" charset="0"/>
              </a:rPr>
              <a:t>Meta-Analysis: Androgen Deprivation Therapy: All Evaluated PMO Treatments Are Effective In Improving BMD </a:t>
            </a:r>
            <a:endParaRPr lang="en-US" sz="2800" dirty="0">
              <a:solidFill>
                <a:srgbClr val="725F73"/>
              </a:solidFill>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93715"/>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293715"/>
            <a:ext cx="8229600" cy="81861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*Except for risedronate, which had better BMD improvement compared to ZA at the femoral neck site in one small study.</a:t>
            </a:r>
          </a:p>
          <a:p>
            <a:r>
              <a:rPr lang="en-CA" sz="1000" dirty="0">
                <a:solidFill>
                  <a:srgbClr val="000000"/>
                </a:solidFill>
                <a:latin typeface="Arial Narrow" panose="020B0606020202030204" pitchFamily="34" charset="0"/>
              </a:rPr>
              <a:t>1. Poon, Y., et al. </a:t>
            </a:r>
            <a:r>
              <a:rPr lang="en-CA" sz="1000" i="1" dirty="0">
                <a:solidFill>
                  <a:srgbClr val="000000"/>
                </a:solidFill>
                <a:latin typeface="Arial Narrow" panose="020B0606020202030204" pitchFamily="34" charset="0"/>
              </a:rPr>
              <a:t>BJU Int</a:t>
            </a:r>
            <a:r>
              <a:rPr lang="en-CA" sz="1000" dirty="0">
                <a:solidFill>
                  <a:srgbClr val="000000"/>
                </a:solidFill>
                <a:latin typeface="Arial Narrow" panose="020B0606020202030204" pitchFamily="34" charset="0"/>
              </a:rPr>
              <a:t>. 2018;121(1):17-28. 2. Alibhai, S.M.H., et al. </a:t>
            </a:r>
            <a:r>
              <a:rPr lang="en-CA" sz="1000" i="1" dirty="0">
                <a:solidFill>
                  <a:srgbClr val="000000"/>
                </a:solidFill>
                <a:latin typeface="Arial Narrow" panose="020B0606020202030204" pitchFamily="34" charset="0"/>
              </a:rPr>
              <a:t>Ann Intern Med</a:t>
            </a:r>
            <a:r>
              <a:rPr lang="en-CA" sz="1000" dirty="0">
                <a:solidFill>
                  <a:srgbClr val="000000"/>
                </a:solidFill>
                <a:latin typeface="Arial Narrow" panose="020B0606020202030204" pitchFamily="34" charset="0"/>
              </a:rPr>
              <a:t>. 2017:5;167(5):341-350.</a:t>
            </a:r>
          </a:p>
          <a:p>
            <a:endParaRPr lang="en-CA" sz="1000" dirty="0">
              <a:solidFill>
                <a:srgbClr val="000000"/>
              </a:solidFill>
              <a:latin typeface="Arial Narrow" panose="020B0606020202030204" pitchFamily="34" charset="0"/>
            </a:endParaRPr>
          </a:p>
          <a:p>
            <a:endParaRPr lang="en-CA" sz="1000" dirty="0">
              <a:solidFill>
                <a:srgbClr val="000000"/>
              </a:solidFill>
              <a:latin typeface="Arial Narrow" panose="020B0606020202030204" pitchFamily="34" charset="0"/>
            </a:endParaRPr>
          </a:p>
        </p:txBody>
      </p:sp>
      <p:sp>
        <p:nvSpPr>
          <p:cNvPr id="8" name="Content Placeholder 3">
            <a:extLst>
              <a:ext uri="{FF2B5EF4-FFF2-40B4-BE49-F238E27FC236}">
                <a16:creationId xmlns:a16="http://schemas.microsoft.com/office/drawing/2014/main" id="{13A7D205-E346-4119-8DF2-54BEA50A1284}"/>
              </a:ext>
            </a:extLst>
          </p:cNvPr>
          <p:cNvSpPr txBox="1">
            <a:spLocks/>
          </p:cNvSpPr>
          <p:nvPr/>
        </p:nvSpPr>
        <p:spPr>
          <a:xfrm>
            <a:off x="457200" y="1658886"/>
            <a:ext cx="8229600" cy="435778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Zoledronic acid was found to have a greater improvement in BMD compared to other active treatments at all three studied site1*</a:t>
            </a:r>
          </a:p>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All drugs (bisphosphonates, denosumab, and raloxifene) appeared to be effective in reducing the rate of bone loss</a:t>
            </a:r>
            <a:r>
              <a:rPr lang="en-CA" b="1" baseline="30000" dirty="0">
                <a:solidFill>
                  <a:sysClr val="windowText" lastClr="000000">
                    <a:lumMod val="75000"/>
                    <a:lumOff val="25000"/>
                  </a:sysClr>
                </a:solidFill>
                <a:latin typeface="Arial Narrow" panose="020B0606020202030204" pitchFamily="34" charset="0"/>
              </a:rPr>
              <a:t>1</a:t>
            </a:r>
            <a:r>
              <a:rPr lang="en-CA" b="1" dirty="0">
                <a:solidFill>
                  <a:sysClr val="windowText" lastClr="000000">
                    <a:lumMod val="75000"/>
                    <a:lumOff val="25000"/>
                  </a:sysClr>
                </a:solidFill>
                <a:latin typeface="Arial Narrow" panose="020B0606020202030204" pitchFamily="34" charset="0"/>
              </a:rPr>
              <a:t> </a:t>
            </a:r>
          </a:p>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In ADT treated nonmetastatic prostate cancer, BPs were effective in increasing BMD, but no trial was sufficiently powered to detect reduction in fractures</a:t>
            </a:r>
            <a:endParaRPr lang="en-CA" b="1" baseline="30000" dirty="0">
              <a:solidFill>
                <a:sysClr val="windowText" lastClr="000000">
                  <a:lumMod val="75000"/>
                  <a:lumOff val="25000"/>
                </a:sysClr>
              </a:solidFill>
              <a:latin typeface="Arial Narrow" panose="020B0606020202030204" pitchFamily="34" charset="0"/>
            </a:endParaRP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Denosumab improved BMD and reduced the incidence of new radiographic vertebral fractures in 1 high-quality trial</a:t>
            </a:r>
            <a:r>
              <a:rPr lang="en-CA" sz="2400" baseline="30000" dirty="0">
                <a:solidFill>
                  <a:sysClr val="windowText" lastClr="000000">
                    <a:lumMod val="75000"/>
                    <a:lumOff val="25000"/>
                  </a:sysClr>
                </a:solidFill>
                <a:latin typeface="Arial Narrow" panose="020B0606020202030204" pitchFamily="34" charset="0"/>
              </a:rPr>
              <a:t>2</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29225750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85061" y="28728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2800" dirty="0">
                <a:solidFill>
                  <a:srgbClr val="725F73"/>
                </a:solidFill>
                <a:latin typeface="Arial Narrow" panose="020B0606020202030204" pitchFamily="34" charset="0"/>
              </a:rPr>
              <a:t>Meta-Analysis: Androgen Deprivation Therapy: all evaluated PMO treatments are effective in improving BMD </a:t>
            </a:r>
            <a:endParaRPr lang="en-US" sz="2800" dirty="0">
              <a:solidFill>
                <a:srgbClr val="725F73"/>
              </a:solidFill>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93715"/>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293715"/>
            <a:ext cx="8229600" cy="81861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*Except for risedronate, which had better BMD improvement compared to ZA at the femoral neck site in one small study.</a:t>
            </a:r>
          </a:p>
          <a:p>
            <a:r>
              <a:rPr lang="en-CA" sz="1000" dirty="0">
                <a:solidFill>
                  <a:srgbClr val="000000"/>
                </a:solidFill>
                <a:latin typeface="Arial Narrow" panose="020B0606020202030204" pitchFamily="34" charset="0"/>
              </a:rPr>
              <a:t>1. Poon, Y., et al. </a:t>
            </a:r>
            <a:r>
              <a:rPr lang="en-CA" sz="1000" i="1" dirty="0">
                <a:solidFill>
                  <a:srgbClr val="000000"/>
                </a:solidFill>
                <a:latin typeface="Arial Narrow" panose="020B0606020202030204" pitchFamily="34" charset="0"/>
              </a:rPr>
              <a:t>BJU Int</a:t>
            </a:r>
            <a:r>
              <a:rPr lang="en-CA" sz="1000" dirty="0">
                <a:solidFill>
                  <a:srgbClr val="000000"/>
                </a:solidFill>
                <a:latin typeface="Arial Narrow" panose="020B0606020202030204" pitchFamily="34" charset="0"/>
              </a:rPr>
              <a:t>. 2018;121(1):17-28. 2. Alibhai, S.M.H., et al. </a:t>
            </a:r>
            <a:r>
              <a:rPr lang="en-CA" sz="1000" i="1" dirty="0">
                <a:solidFill>
                  <a:srgbClr val="000000"/>
                </a:solidFill>
                <a:latin typeface="Arial Narrow" panose="020B0606020202030204" pitchFamily="34" charset="0"/>
              </a:rPr>
              <a:t>Ann Intern Med</a:t>
            </a:r>
            <a:r>
              <a:rPr lang="en-CA" sz="1000" dirty="0">
                <a:solidFill>
                  <a:srgbClr val="000000"/>
                </a:solidFill>
                <a:latin typeface="Arial Narrow" panose="020B0606020202030204" pitchFamily="34" charset="0"/>
              </a:rPr>
              <a:t>. 2017:5;167(5):341-350.</a:t>
            </a:r>
          </a:p>
          <a:p>
            <a:endParaRPr lang="en-CA" sz="1000" dirty="0">
              <a:solidFill>
                <a:srgbClr val="000000"/>
              </a:solidFill>
              <a:latin typeface="Arial Narrow" panose="020B0606020202030204" pitchFamily="34" charset="0"/>
            </a:endParaRPr>
          </a:p>
          <a:p>
            <a:endParaRPr lang="en-CA" sz="1000" dirty="0">
              <a:solidFill>
                <a:srgbClr val="000000"/>
              </a:solidFill>
              <a:latin typeface="Arial Narrow" panose="020B0606020202030204" pitchFamily="34" charset="0"/>
            </a:endParaRPr>
          </a:p>
        </p:txBody>
      </p:sp>
      <p:sp>
        <p:nvSpPr>
          <p:cNvPr id="9" name="Content Placeholder 3">
            <a:extLst>
              <a:ext uri="{FF2B5EF4-FFF2-40B4-BE49-F238E27FC236}">
                <a16:creationId xmlns:a16="http://schemas.microsoft.com/office/drawing/2014/main" id="{AEC2D27B-7ACE-44F3-8071-650E80F97F49}"/>
              </a:ext>
            </a:extLst>
          </p:cNvPr>
          <p:cNvSpPr txBox="1">
            <a:spLocks/>
          </p:cNvSpPr>
          <p:nvPr/>
        </p:nvSpPr>
        <p:spPr>
          <a:xfrm>
            <a:off x="254152" y="1484976"/>
            <a:ext cx="4140048" cy="495482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All drugs appeared to be effective in reducing the rate of bone loss</a:t>
            </a:r>
            <a:r>
              <a:rPr lang="en-CA" sz="2000" b="1" baseline="30000" dirty="0">
                <a:solidFill>
                  <a:sysClr val="windowText" lastClr="000000">
                    <a:lumMod val="75000"/>
                    <a:lumOff val="25000"/>
                  </a:sysClr>
                </a:solidFill>
                <a:latin typeface="Arial Narrow" panose="020B0606020202030204" pitchFamily="34" charset="0"/>
              </a:rPr>
              <a:t>1</a:t>
            </a:r>
            <a:r>
              <a:rPr lang="en-CA" sz="2000" b="1" dirty="0">
                <a:solidFill>
                  <a:sysClr val="windowText" lastClr="000000">
                    <a:lumMod val="75000"/>
                    <a:lumOff val="25000"/>
                  </a:sysClr>
                </a:solidFill>
                <a:latin typeface="Arial Narrow" panose="020B0606020202030204" pitchFamily="34" charset="0"/>
              </a:rPr>
              <a:t> </a:t>
            </a:r>
          </a:p>
          <a:p>
            <a:pPr marL="956945" lvl="1" indent="-396875">
              <a:buClr>
                <a:srgbClr val="554856"/>
              </a:buClr>
              <a:buFont typeface="Lato" panose="020F0502020204030203" pitchFamily="34" charset="0"/>
              <a:buChar char="→"/>
            </a:pPr>
            <a:r>
              <a:rPr lang="en-CA" sz="1600" b="1" dirty="0">
                <a:solidFill>
                  <a:sysClr val="windowText" lastClr="000000">
                    <a:lumMod val="75000"/>
                    <a:lumOff val="25000"/>
                  </a:sysClr>
                </a:solidFill>
                <a:latin typeface="Arial Narrow" panose="020B0606020202030204" pitchFamily="34" charset="0"/>
              </a:rPr>
              <a:t>In ADT treated nonmetastatic prostate cancer, BPs were effective in increasing BMD; no trial was sufficiently powered to detect fracture reduction</a:t>
            </a:r>
            <a:endParaRPr lang="en-CA" sz="2000" b="1" dirty="0">
              <a:solidFill>
                <a:sysClr val="windowText" lastClr="000000">
                  <a:lumMod val="75000"/>
                  <a:lumOff val="25000"/>
                </a:sysClr>
              </a:solidFill>
              <a:latin typeface="Arial Narrow" panose="020B0606020202030204" pitchFamily="34" charset="0"/>
            </a:endParaRPr>
          </a:p>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Zoledronic acid had greater improvement in BMD compared to other active treatments at all three studied sites</a:t>
            </a:r>
            <a:r>
              <a:rPr lang="en-CA" sz="2000" b="1" baseline="30000" dirty="0">
                <a:solidFill>
                  <a:sysClr val="windowText" lastClr="000000">
                    <a:lumMod val="75000"/>
                    <a:lumOff val="25000"/>
                  </a:sysClr>
                </a:solidFill>
                <a:latin typeface="Arial Narrow" panose="020B0606020202030204" pitchFamily="34" charset="0"/>
              </a:rPr>
              <a:t>1*</a:t>
            </a:r>
          </a:p>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Robust evidence showing improved BMD and new vertebral fracture reduction is  restricted to 1 approved drug</a:t>
            </a:r>
            <a:r>
              <a:rPr lang="en-CA" sz="2000" b="1" baseline="30000" dirty="0">
                <a:solidFill>
                  <a:sysClr val="windowText" lastClr="000000">
                    <a:lumMod val="75000"/>
                    <a:lumOff val="25000"/>
                  </a:sysClr>
                </a:solidFill>
                <a:latin typeface="Arial Narrow" panose="020B0606020202030204" pitchFamily="34" charset="0"/>
              </a:rPr>
              <a:t>2</a:t>
            </a: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136" name="Rectangle 135">
            <a:extLst>
              <a:ext uri="{FF2B5EF4-FFF2-40B4-BE49-F238E27FC236}">
                <a16:creationId xmlns:a16="http://schemas.microsoft.com/office/drawing/2014/main" id="{C211CC36-0FA5-461A-9D37-4A8894BC3E99}"/>
              </a:ext>
            </a:extLst>
          </p:cNvPr>
          <p:cNvSpPr/>
          <p:nvPr/>
        </p:nvSpPr>
        <p:spPr>
          <a:xfrm>
            <a:off x="4854183" y="1703317"/>
            <a:ext cx="3865083" cy="276999"/>
          </a:xfrm>
          <a:prstGeom prst="rect">
            <a:avLst/>
          </a:prstGeom>
        </p:spPr>
        <p:txBody>
          <a:bodyPr wrap="square">
            <a:spAutoFit/>
          </a:bodyPr>
          <a:lstStyle/>
          <a:p>
            <a:pPr algn="ctr"/>
            <a:r>
              <a:rPr lang="en-CA" sz="1200" b="1" dirty="0">
                <a:solidFill>
                  <a:srgbClr val="7693CC"/>
                </a:solidFill>
                <a:latin typeface="Arial Narrow" panose="020B0606020202030204" pitchFamily="34" charset="0"/>
              </a:rPr>
              <a:t>Lumbar Spine: Mean Difference in BMD Percentage Change</a:t>
            </a:r>
            <a:r>
              <a:rPr lang="en-CA" sz="1200" b="1" baseline="30000" dirty="0">
                <a:solidFill>
                  <a:srgbClr val="7693CC"/>
                </a:solidFill>
                <a:latin typeface="Arial Narrow" panose="020B0606020202030204" pitchFamily="34" charset="0"/>
              </a:rPr>
              <a:t>1</a:t>
            </a:r>
          </a:p>
        </p:txBody>
      </p:sp>
      <p:sp>
        <p:nvSpPr>
          <p:cNvPr id="137" name="TextBox 136">
            <a:extLst>
              <a:ext uri="{FF2B5EF4-FFF2-40B4-BE49-F238E27FC236}">
                <a16:creationId xmlns:a16="http://schemas.microsoft.com/office/drawing/2014/main" id="{CE703099-9FDB-46BE-BA98-7F89FB344FC0}"/>
              </a:ext>
            </a:extLst>
          </p:cNvPr>
          <p:cNvSpPr txBox="1"/>
          <p:nvPr/>
        </p:nvSpPr>
        <p:spPr>
          <a:xfrm>
            <a:off x="7725472" y="2361698"/>
            <a:ext cx="329565"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ZA</a:t>
            </a:r>
          </a:p>
        </p:txBody>
      </p:sp>
      <p:sp>
        <p:nvSpPr>
          <p:cNvPr id="138" name="TextBox 137">
            <a:extLst>
              <a:ext uri="{FF2B5EF4-FFF2-40B4-BE49-F238E27FC236}">
                <a16:creationId xmlns:a16="http://schemas.microsoft.com/office/drawing/2014/main" id="{28A0F06B-F7B2-4560-BD2E-B12F5AF59634}"/>
              </a:ext>
            </a:extLst>
          </p:cNvPr>
          <p:cNvSpPr txBox="1"/>
          <p:nvPr/>
        </p:nvSpPr>
        <p:spPr>
          <a:xfrm>
            <a:off x="7725472" y="2430278"/>
            <a:ext cx="682308"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Risedronate</a:t>
            </a:r>
          </a:p>
        </p:txBody>
      </p:sp>
      <p:sp>
        <p:nvSpPr>
          <p:cNvPr id="139" name="TextBox 138">
            <a:extLst>
              <a:ext uri="{FF2B5EF4-FFF2-40B4-BE49-F238E27FC236}">
                <a16:creationId xmlns:a16="http://schemas.microsoft.com/office/drawing/2014/main" id="{3499372D-3830-465A-92BF-29170DE024F5}"/>
              </a:ext>
            </a:extLst>
          </p:cNvPr>
          <p:cNvSpPr txBox="1"/>
          <p:nvPr/>
        </p:nvSpPr>
        <p:spPr>
          <a:xfrm>
            <a:off x="7725472" y="2488321"/>
            <a:ext cx="682308" cy="184666"/>
          </a:xfrm>
          <a:prstGeom prst="rect">
            <a:avLst/>
          </a:prstGeom>
          <a:noFill/>
        </p:spPr>
        <p:txBody>
          <a:bodyPr wrap="square" rtlCol="0">
            <a:spAutoFit/>
          </a:bodyPr>
          <a:lstStyle/>
          <a:p>
            <a:r>
              <a:rPr lang="en-CA" sz="600" dirty="0" err="1">
                <a:solidFill>
                  <a:prstClr val="black">
                    <a:lumMod val="75000"/>
                    <a:lumOff val="25000"/>
                  </a:prstClr>
                </a:solidFill>
                <a:latin typeface="Arial Narrow" panose="020B0606020202030204" pitchFamily="34" charset="0"/>
              </a:rPr>
              <a:t>Pamdronate</a:t>
            </a:r>
            <a:endParaRPr lang="en-CA" sz="600" dirty="0">
              <a:solidFill>
                <a:prstClr val="black">
                  <a:lumMod val="75000"/>
                  <a:lumOff val="25000"/>
                </a:prstClr>
              </a:solidFill>
              <a:latin typeface="Arial Narrow" panose="020B0606020202030204" pitchFamily="34" charset="0"/>
            </a:endParaRPr>
          </a:p>
        </p:txBody>
      </p:sp>
      <p:sp>
        <p:nvSpPr>
          <p:cNvPr id="140" name="TextBox 139">
            <a:extLst>
              <a:ext uri="{FF2B5EF4-FFF2-40B4-BE49-F238E27FC236}">
                <a16:creationId xmlns:a16="http://schemas.microsoft.com/office/drawing/2014/main" id="{7A04513B-DE57-4E51-8F1D-667E777528D3}"/>
              </a:ext>
            </a:extLst>
          </p:cNvPr>
          <p:cNvSpPr txBox="1"/>
          <p:nvPr/>
        </p:nvSpPr>
        <p:spPr>
          <a:xfrm>
            <a:off x="7725471" y="2546364"/>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Alendronate vs placebo</a:t>
            </a:r>
          </a:p>
        </p:txBody>
      </p:sp>
      <p:sp>
        <p:nvSpPr>
          <p:cNvPr id="141" name="TextBox 140">
            <a:extLst>
              <a:ext uri="{FF2B5EF4-FFF2-40B4-BE49-F238E27FC236}">
                <a16:creationId xmlns:a16="http://schemas.microsoft.com/office/drawing/2014/main" id="{ADAE3E3F-DB43-4F07-861B-AE5B7CDFB791}"/>
              </a:ext>
            </a:extLst>
          </p:cNvPr>
          <p:cNvSpPr txBox="1"/>
          <p:nvPr/>
        </p:nvSpPr>
        <p:spPr>
          <a:xfrm>
            <a:off x="7725471" y="2614944"/>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Raloxifene</a:t>
            </a:r>
          </a:p>
        </p:txBody>
      </p:sp>
      <p:sp>
        <p:nvSpPr>
          <p:cNvPr id="142" name="TextBox 141">
            <a:extLst>
              <a:ext uri="{FF2B5EF4-FFF2-40B4-BE49-F238E27FC236}">
                <a16:creationId xmlns:a16="http://schemas.microsoft.com/office/drawing/2014/main" id="{02FE8C59-206B-494E-A5F8-5D57F6BF0756}"/>
              </a:ext>
            </a:extLst>
          </p:cNvPr>
          <p:cNvSpPr txBox="1"/>
          <p:nvPr/>
        </p:nvSpPr>
        <p:spPr>
          <a:xfrm>
            <a:off x="7725471" y="2671010"/>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Toremifene</a:t>
            </a:r>
          </a:p>
        </p:txBody>
      </p:sp>
      <p:sp>
        <p:nvSpPr>
          <p:cNvPr id="143" name="TextBox 142">
            <a:extLst>
              <a:ext uri="{FF2B5EF4-FFF2-40B4-BE49-F238E27FC236}">
                <a16:creationId xmlns:a16="http://schemas.microsoft.com/office/drawing/2014/main" id="{93CDF4F2-222D-4F09-87F7-08F358A5E0CA}"/>
              </a:ext>
            </a:extLst>
          </p:cNvPr>
          <p:cNvSpPr txBox="1"/>
          <p:nvPr/>
        </p:nvSpPr>
        <p:spPr>
          <a:xfrm>
            <a:off x="7725471" y="2741567"/>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Denosumab</a:t>
            </a:r>
          </a:p>
        </p:txBody>
      </p:sp>
      <p:sp>
        <p:nvSpPr>
          <p:cNvPr id="144" name="TextBox 143">
            <a:extLst>
              <a:ext uri="{FF2B5EF4-FFF2-40B4-BE49-F238E27FC236}">
                <a16:creationId xmlns:a16="http://schemas.microsoft.com/office/drawing/2014/main" id="{C9841E2E-5832-49FC-AD85-ECF26FE94BF5}"/>
              </a:ext>
            </a:extLst>
          </p:cNvPr>
          <p:cNvSpPr txBox="1"/>
          <p:nvPr/>
        </p:nvSpPr>
        <p:spPr>
          <a:xfrm>
            <a:off x="7725472" y="2913834"/>
            <a:ext cx="682308" cy="184666"/>
          </a:xfrm>
          <a:prstGeom prst="rect">
            <a:avLst/>
          </a:prstGeom>
          <a:noFill/>
        </p:spPr>
        <p:txBody>
          <a:bodyPr wrap="square" rtlCol="0">
            <a:spAutoFit/>
          </a:bodyPr>
          <a:lstStyle/>
          <a:p>
            <a:r>
              <a:rPr lang="en-CA" sz="600" dirty="0" err="1">
                <a:solidFill>
                  <a:prstClr val="black">
                    <a:lumMod val="75000"/>
                    <a:lumOff val="25000"/>
                  </a:prstClr>
                </a:solidFill>
                <a:latin typeface="Arial Narrow" panose="020B0606020202030204" pitchFamily="34" charset="0"/>
              </a:rPr>
              <a:t>Pamdronate</a:t>
            </a:r>
            <a:endParaRPr lang="en-CA" sz="600" dirty="0">
              <a:solidFill>
                <a:prstClr val="black">
                  <a:lumMod val="75000"/>
                  <a:lumOff val="25000"/>
                </a:prstClr>
              </a:solidFill>
              <a:latin typeface="Arial Narrow" panose="020B0606020202030204" pitchFamily="34" charset="0"/>
            </a:endParaRPr>
          </a:p>
        </p:txBody>
      </p:sp>
      <p:sp>
        <p:nvSpPr>
          <p:cNvPr id="145" name="TextBox 144">
            <a:extLst>
              <a:ext uri="{FF2B5EF4-FFF2-40B4-BE49-F238E27FC236}">
                <a16:creationId xmlns:a16="http://schemas.microsoft.com/office/drawing/2014/main" id="{946CED7D-5A8E-45C3-960B-63DC2E73E4AD}"/>
              </a:ext>
            </a:extLst>
          </p:cNvPr>
          <p:cNvSpPr txBox="1"/>
          <p:nvPr/>
        </p:nvSpPr>
        <p:spPr>
          <a:xfrm>
            <a:off x="7725472" y="2847868"/>
            <a:ext cx="682308"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Risedronate</a:t>
            </a:r>
          </a:p>
        </p:txBody>
      </p:sp>
      <p:sp>
        <p:nvSpPr>
          <p:cNvPr id="146" name="TextBox 145">
            <a:extLst>
              <a:ext uri="{FF2B5EF4-FFF2-40B4-BE49-F238E27FC236}">
                <a16:creationId xmlns:a16="http://schemas.microsoft.com/office/drawing/2014/main" id="{76522EE9-7AE6-4FB3-BD90-2E5A80CD6346}"/>
              </a:ext>
            </a:extLst>
          </p:cNvPr>
          <p:cNvSpPr txBox="1"/>
          <p:nvPr/>
        </p:nvSpPr>
        <p:spPr>
          <a:xfrm>
            <a:off x="7725471" y="2982227"/>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Alendronate vs ZA</a:t>
            </a:r>
          </a:p>
        </p:txBody>
      </p:sp>
      <p:sp>
        <p:nvSpPr>
          <p:cNvPr id="147" name="TextBox 146">
            <a:extLst>
              <a:ext uri="{FF2B5EF4-FFF2-40B4-BE49-F238E27FC236}">
                <a16:creationId xmlns:a16="http://schemas.microsoft.com/office/drawing/2014/main" id="{31165015-2DE1-474B-98C5-FA380DF2F510}"/>
              </a:ext>
            </a:extLst>
          </p:cNvPr>
          <p:cNvSpPr txBox="1"/>
          <p:nvPr/>
        </p:nvSpPr>
        <p:spPr>
          <a:xfrm>
            <a:off x="7725471" y="3101225"/>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Toremifene</a:t>
            </a:r>
          </a:p>
        </p:txBody>
      </p:sp>
      <p:sp>
        <p:nvSpPr>
          <p:cNvPr id="148" name="TextBox 147">
            <a:extLst>
              <a:ext uri="{FF2B5EF4-FFF2-40B4-BE49-F238E27FC236}">
                <a16:creationId xmlns:a16="http://schemas.microsoft.com/office/drawing/2014/main" id="{8DB2235C-DFC3-4F04-9F7F-1EADF3C61AAE}"/>
              </a:ext>
            </a:extLst>
          </p:cNvPr>
          <p:cNvSpPr txBox="1"/>
          <p:nvPr/>
        </p:nvSpPr>
        <p:spPr>
          <a:xfrm>
            <a:off x="7725471" y="3171782"/>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Denosumab</a:t>
            </a:r>
          </a:p>
        </p:txBody>
      </p:sp>
      <p:sp>
        <p:nvSpPr>
          <p:cNvPr id="149" name="TextBox 148">
            <a:extLst>
              <a:ext uri="{FF2B5EF4-FFF2-40B4-BE49-F238E27FC236}">
                <a16:creationId xmlns:a16="http://schemas.microsoft.com/office/drawing/2014/main" id="{8088F052-3368-4F4E-9067-F096067F3E41}"/>
              </a:ext>
            </a:extLst>
          </p:cNvPr>
          <p:cNvSpPr txBox="1"/>
          <p:nvPr/>
        </p:nvSpPr>
        <p:spPr>
          <a:xfrm>
            <a:off x="7725471" y="3049068"/>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Raloxifene</a:t>
            </a:r>
          </a:p>
        </p:txBody>
      </p:sp>
      <p:sp>
        <p:nvSpPr>
          <p:cNvPr id="150" name="TextBox 149">
            <a:extLst>
              <a:ext uri="{FF2B5EF4-FFF2-40B4-BE49-F238E27FC236}">
                <a16:creationId xmlns:a16="http://schemas.microsoft.com/office/drawing/2014/main" id="{6170BAA6-DAF8-472F-BB8C-0D1C203B071A}"/>
              </a:ext>
            </a:extLst>
          </p:cNvPr>
          <p:cNvSpPr txBox="1"/>
          <p:nvPr/>
        </p:nvSpPr>
        <p:spPr>
          <a:xfrm>
            <a:off x="7725472" y="3349688"/>
            <a:ext cx="682308"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Pamidronate</a:t>
            </a:r>
          </a:p>
        </p:txBody>
      </p:sp>
      <p:sp>
        <p:nvSpPr>
          <p:cNvPr id="151" name="TextBox 150">
            <a:extLst>
              <a:ext uri="{FF2B5EF4-FFF2-40B4-BE49-F238E27FC236}">
                <a16:creationId xmlns:a16="http://schemas.microsoft.com/office/drawing/2014/main" id="{22BB7557-100E-4C33-A090-39A544AC467A}"/>
              </a:ext>
            </a:extLst>
          </p:cNvPr>
          <p:cNvSpPr txBox="1"/>
          <p:nvPr/>
        </p:nvSpPr>
        <p:spPr>
          <a:xfrm>
            <a:off x="7725472" y="3426645"/>
            <a:ext cx="1307148"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Alendronate vs Risedronate</a:t>
            </a:r>
          </a:p>
        </p:txBody>
      </p:sp>
      <p:sp>
        <p:nvSpPr>
          <p:cNvPr id="152" name="TextBox 151">
            <a:extLst>
              <a:ext uri="{FF2B5EF4-FFF2-40B4-BE49-F238E27FC236}">
                <a16:creationId xmlns:a16="http://schemas.microsoft.com/office/drawing/2014/main" id="{462F6058-3B5A-431F-A793-2F248FDE5AF4}"/>
              </a:ext>
            </a:extLst>
          </p:cNvPr>
          <p:cNvSpPr txBox="1"/>
          <p:nvPr/>
        </p:nvSpPr>
        <p:spPr>
          <a:xfrm>
            <a:off x="7725471" y="3607489"/>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Denosumab</a:t>
            </a:r>
          </a:p>
        </p:txBody>
      </p:sp>
      <p:sp>
        <p:nvSpPr>
          <p:cNvPr id="153" name="TextBox 152">
            <a:extLst>
              <a:ext uri="{FF2B5EF4-FFF2-40B4-BE49-F238E27FC236}">
                <a16:creationId xmlns:a16="http://schemas.microsoft.com/office/drawing/2014/main" id="{01753558-C070-4F87-A085-162A60D950DB}"/>
              </a:ext>
            </a:extLst>
          </p:cNvPr>
          <p:cNvSpPr txBox="1"/>
          <p:nvPr/>
        </p:nvSpPr>
        <p:spPr>
          <a:xfrm>
            <a:off x="7725471" y="3484775"/>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Raloxifene</a:t>
            </a:r>
          </a:p>
        </p:txBody>
      </p:sp>
      <p:sp>
        <p:nvSpPr>
          <p:cNvPr id="154" name="TextBox 153">
            <a:extLst>
              <a:ext uri="{FF2B5EF4-FFF2-40B4-BE49-F238E27FC236}">
                <a16:creationId xmlns:a16="http://schemas.microsoft.com/office/drawing/2014/main" id="{3BB4F1E0-7D37-4DBD-80CA-6357670AC1FA}"/>
              </a:ext>
            </a:extLst>
          </p:cNvPr>
          <p:cNvSpPr txBox="1"/>
          <p:nvPr/>
        </p:nvSpPr>
        <p:spPr>
          <a:xfrm>
            <a:off x="7725471" y="3542905"/>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Toremifene</a:t>
            </a:r>
          </a:p>
        </p:txBody>
      </p:sp>
      <p:sp>
        <p:nvSpPr>
          <p:cNvPr id="155" name="TextBox 154">
            <a:extLst>
              <a:ext uri="{FF2B5EF4-FFF2-40B4-BE49-F238E27FC236}">
                <a16:creationId xmlns:a16="http://schemas.microsoft.com/office/drawing/2014/main" id="{EDB606C1-C4B2-47A8-BD07-D3E7AFCBC294}"/>
              </a:ext>
            </a:extLst>
          </p:cNvPr>
          <p:cNvSpPr txBox="1"/>
          <p:nvPr/>
        </p:nvSpPr>
        <p:spPr>
          <a:xfrm>
            <a:off x="7725471" y="3815992"/>
            <a:ext cx="1307149"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Alendronate </a:t>
            </a:r>
            <a:r>
              <a:rPr lang="en-CA" sz="500" dirty="0">
                <a:solidFill>
                  <a:prstClr val="black">
                    <a:lumMod val="75000"/>
                    <a:lumOff val="25000"/>
                  </a:prstClr>
                </a:solidFill>
                <a:latin typeface="Arial Narrow" panose="020B0606020202030204" pitchFamily="34" charset="0"/>
              </a:rPr>
              <a:t>vs Pamidronate</a:t>
            </a:r>
            <a:endParaRPr lang="en-CA" sz="600" dirty="0">
              <a:solidFill>
                <a:prstClr val="black">
                  <a:lumMod val="75000"/>
                  <a:lumOff val="25000"/>
                </a:prstClr>
              </a:solidFill>
              <a:latin typeface="Arial Narrow" panose="020B0606020202030204" pitchFamily="34" charset="0"/>
            </a:endParaRPr>
          </a:p>
        </p:txBody>
      </p:sp>
      <p:sp>
        <p:nvSpPr>
          <p:cNvPr id="156" name="TextBox 155">
            <a:extLst>
              <a:ext uri="{FF2B5EF4-FFF2-40B4-BE49-F238E27FC236}">
                <a16:creationId xmlns:a16="http://schemas.microsoft.com/office/drawing/2014/main" id="{12DF0939-8B2B-446E-ADC8-45A31C5EC828}"/>
              </a:ext>
            </a:extLst>
          </p:cNvPr>
          <p:cNvSpPr txBox="1"/>
          <p:nvPr/>
        </p:nvSpPr>
        <p:spPr>
          <a:xfrm>
            <a:off x="7725471" y="4012869"/>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Denosumab</a:t>
            </a:r>
          </a:p>
        </p:txBody>
      </p:sp>
      <p:sp>
        <p:nvSpPr>
          <p:cNvPr id="157" name="TextBox 156">
            <a:extLst>
              <a:ext uri="{FF2B5EF4-FFF2-40B4-BE49-F238E27FC236}">
                <a16:creationId xmlns:a16="http://schemas.microsoft.com/office/drawing/2014/main" id="{C71A5291-4838-47F0-9BAF-CE1BFBCCD713}"/>
              </a:ext>
            </a:extLst>
          </p:cNvPr>
          <p:cNvSpPr txBox="1"/>
          <p:nvPr/>
        </p:nvSpPr>
        <p:spPr>
          <a:xfrm>
            <a:off x="7725471" y="3948285"/>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Toremifene</a:t>
            </a:r>
          </a:p>
        </p:txBody>
      </p:sp>
      <p:sp>
        <p:nvSpPr>
          <p:cNvPr id="158" name="TextBox 157">
            <a:extLst>
              <a:ext uri="{FF2B5EF4-FFF2-40B4-BE49-F238E27FC236}">
                <a16:creationId xmlns:a16="http://schemas.microsoft.com/office/drawing/2014/main" id="{042D9294-4D5E-4E2C-AE8A-7FA06CDC8358}"/>
              </a:ext>
            </a:extLst>
          </p:cNvPr>
          <p:cNvSpPr txBox="1"/>
          <p:nvPr/>
        </p:nvSpPr>
        <p:spPr>
          <a:xfrm>
            <a:off x="7725471" y="3880576"/>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Raloxifene</a:t>
            </a:r>
          </a:p>
        </p:txBody>
      </p:sp>
      <p:sp>
        <p:nvSpPr>
          <p:cNvPr id="159" name="TextBox 158">
            <a:extLst>
              <a:ext uri="{FF2B5EF4-FFF2-40B4-BE49-F238E27FC236}">
                <a16:creationId xmlns:a16="http://schemas.microsoft.com/office/drawing/2014/main" id="{3E03D103-796C-422C-A57D-45A0025679A4}"/>
              </a:ext>
            </a:extLst>
          </p:cNvPr>
          <p:cNvSpPr txBox="1"/>
          <p:nvPr/>
        </p:nvSpPr>
        <p:spPr>
          <a:xfrm>
            <a:off x="7725471" y="4306926"/>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Raloxifene</a:t>
            </a:r>
          </a:p>
        </p:txBody>
      </p:sp>
      <p:sp>
        <p:nvSpPr>
          <p:cNvPr id="160" name="TextBox 159">
            <a:extLst>
              <a:ext uri="{FF2B5EF4-FFF2-40B4-BE49-F238E27FC236}">
                <a16:creationId xmlns:a16="http://schemas.microsoft.com/office/drawing/2014/main" id="{96230CC3-78CB-4F6E-9649-07246839FCE2}"/>
              </a:ext>
            </a:extLst>
          </p:cNvPr>
          <p:cNvSpPr txBox="1"/>
          <p:nvPr/>
        </p:nvSpPr>
        <p:spPr>
          <a:xfrm>
            <a:off x="7725471" y="4372527"/>
            <a:ext cx="1307149"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Toremifene vs Alendronate </a:t>
            </a:r>
          </a:p>
        </p:txBody>
      </p:sp>
      <p:sp>
        <p:nvSpPr>
          <p:cNvPr id="161" name="TextBox 160">
            <a:extLst>
              <a:ext uri="{FF2B5EF4-FFF2-40B4-BE49-F238E27FC236}">
                <a16:creationId xmlns:a16="http://schemas.microsoft.com/office/drawing/2014/main" id="{ADF14A1E-9E0B-4775-89DD-BD080D831AAF}"/>
              </a:ext>
            </a:extLst>
          </p:cNvPr>
          <p:cNvSpPr txBox="1"/>
          <p:nvPr/>
        </p:nvSpPr>
        <p:spPr>
          <a:xfrm>
            <a:off x="7725471" y="4434134"/>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Denosumab</a:t>
            </a:r>
          </a:p>
        </p:txBody>
      </p:sp>
      <p:sp>
        <p:nvSpPr>
          <p:cNvPr id="162" name="TextBox 161">
            <a:extLst>
              <a:ext uri="{FF2B5EF4-FFF2-40B4-BE49-F238E27FC236}">
                <a16:creationId xmlns:a16="http://schemas.microsoft.com/office/drawing/2014/main" id="{24478870-6B1B-4278-B0A9-3D9609590184}"/>
              </a:ext>
            </a:extLst>
          </p:cNvPr>
          <p:cNvSpPr txBox="1"/>
          <p:nvPr/>
        </p:nvSpPr>
        <p:spPr>
          <a:xfrm>
            <a:off x="7725471" y="4799309"/>
            <a:ext cx="1307149"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Toremifene vs Raloxifene </a:t>
            </a:r>
          </a:p>
        </p:txBody>
      </p:sp>
      <p:sp>
        <p:nvSpPr>
          <p:cNvPr id="163" name="TextBox 162">
            <a:extLst>
              <a:ext uri="{FF2B5EF4-FFF2-40B4-BE49-F238E27FC236}">
                <a16:creationId xmlns:a16="http://schemas.microsoft.com/office/drawing/2014/main" id="{97A00D07-871C-4021-9AE3-3E77A49FBC35}"/>
              </a:ext>
            </a:extLst>
          </p:cNvPr>
          <p:cNvSpPr txBox="1"/>
          <p:nvPr/>
        </p:nvSpPr>
        <p:spPr>
          <a:xfrm>
            <a:off x="7725471" y="4863326"/>
            <a:ext cx="1114743"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Denosumab</a:t>
            </a:r>
          </a:p>
        </p:txBody>
      </p:sp>
      <p:sp>
        <p:nvSpPr>
          <p:cNvPr id="164" name="TextBox 163">
            <a:extLst>
              <a:ext uri="{FF2B5EF4-FFF2-40B4-BE49-F238E27FC236}">
                <a16:creationId xmlns:a16="http://schemas.microsoft.com/office/drawing/2014/main" id="{5B7A3BFC-8558-4D98-A878-58F77373787B}"/>
              </a:ext>
            </a:extLst>
          </p:cNvPr>
          <p:cNvSpPr txBox="1"/>
          <p:nvPr/>
        </p:nvSpPr>
        <p:spPr>
          <a:xfrm>
            <a:off x="7725471" y="5287879"/>
            <a:ext cx="1307149" cy="184666"/>
          </a:xfrm>
          <a:prstGeom prst="rect">
            <a:avLst/>
          </a:prstGeom>
          <a:noFill/>
        </p:spPr>
        <p:txBody>
          <a:bodyPr wrap="square" rtlCol="0">
            <a:spAutoFit/>
          </a:bodyPr>
          <a:lstStyle/>
          <a:p>
            <a:r>
              <a:rPr lang="en-CA" sz="600" dirty="0">
                <a:solidFill>
                  <a:prstClr val="black">
                    <a:lumMod val="75000"/>
                    <a:lumOff val="25000"/>
                  </a:prstClr>
                </a:solidFill>
                <a:latin typeface="Arial Narrow" panose="020B0606020202030204" pitchFamily="34" charset="0"/>
              </a:rPr>
              <a:t>Toremifene vs Denosumab </a:t>
            </a:r>
          </a:p>
        </p:txBody>
      </p:sp>
      <p:cxnSp>
        <p:nvCxnSpPr>
          <p:cNvPr id="165" name="Straight Connector 164">
            <a:extLst>
              <a:ext uri="{FF2B5EF4-FFF2-40B4-BE49-F238E27FC236}">
                <a16:creationId xmlns:a16="http://schemas.microsoft.com/office/drawing/2014/main" id="{5867F1B0-0324-4A5E-BCA3-90B3CB40989B}"/>
              </a:ext>
            </a:extLst>
          </p:cNvPr>
          <p:cNvCxnSpPr/>
          <p:nvPr/>
        </p:nvCxnSpPr>
        <p:spPr>
          <a:xfrm>
            <a:off x="4513960" y="5719461"/>
            <a:ext cx="3865085" cy="0"/>
          </a:xfrm>
          <a:prstGeom prst="line">
            <a:avLst/>
          </a:prstGeom>
          <a:noFill/>
          <a:ln w="19050" cap="flat" cmpd="sng" algn="ctr">
            <a:solidFill>
              <a:sysClr val="windowText" lastClr="000000">
                <a:lumMod val="75000"/>
                <a:lumOff val="25000"/>
              </a:sysClr>
            </a:solidFill>
            <a:prstDash val="solid"/>
          </a:ln>
          <a:effectLst/>
        </p:spPr>
      </p:cxnSp>
      <p:sp>
        <p:nvSpPr>
          <p:cNvPr id="166" name="TextBox 165">
            <a:extLst>
              <a:ext uri="{FF2B5EF4-FFF2-40B4-BE49-F238E27FC236}">
                <a16:creationId xmlns:a16="http://schemas.microsoft.com/office/drawing/2014/main" id="{266208CF-22B9-4E28-AE63-6DE3E79BA285}"/>
              </a:ext>
            </a:extLst>
          </p:cNvPr>
          <p:cNvSpPr txBox="1"/>
          <p:nvPr/>
        </p:nvSpPr>
        <p:spPr>
          <a:xfrm>
            <a:off x="4767960" y="5859161"/>
            <a:ext cx="3274060" cy="246221"/>
          </a:xfrm>
          <a:prstGeom prst="rect">
            <a:avLst/>
          </a:prstGeom>
          <a:noFill/>
        </p:spPr>
        <p:txBody>
          <a:bodyPr wrap="square" rtlCol="0">
            <a:spAutoFit/>
          </a:bodyPr>
          <a:lstStyle/>
          <a:p>
            <a:pPr algn="ctr"/>
            <a:r>
              <a:rPr lang="en-CA" sz="1000" dirty="0">
                <a:solidFill>
                  <a:prstClr val="black">
                    <a:lumMod val="75000"/>
                    <a:lumOff val="25000"/>
                  </a:prstClr>
                </a:solidFill>
                <a:latin typeface="Arial Narrow" panose="020B0606020202030204" pitchFamily="34" charset="0"/>
              </a:rPr>
              <a:t>Mean Difference in BMD Percentage Change</a:t>
            </a:r>
          </a:p>
        </p:txBody>
      </p:sp>
      <p:sp>
        <p:nvSpPr>
          <p:cNvPr id="167" name="TextBox 166">
            <a:extLst>
              <a:ext uri="{FF2B5EF4-FFF2-40B4-BE49-F238E27FC236}">
                <a16:creationId xmlns:a16="http://schemas.microsoft.com/office/drawing/2014/main" id="{4A37BA15-D025-4DB9-9163-37589666F0C7}"/>
              </a:ext>
            </a:extLst>
          </p:cNvPr>
          <p:cNvSpPr txBox="1"/>
          <p:nvPr/>
        </p:nvSpPr>
        <p:spPr>
          <a:xfrm>
            <a:off x="6177342" y="5681590"/>
            <a:ext cx="455295" cy="215444"/>
          </a:xfrm>
          <a:prstGeom prst="rect">
            <a:avLst/>
          </a:prstGeom>
          <a:noFill/>
        </p:spPr>
        <p:txBody>
          <a:bodyPr wrap="square" rtlCol="0">
            <a:spAutoFit/>
          </a:bodyPr>
          <a:lstStyle/>
          <a:p>
            <a:pPr algn="ctr"/>
            <a:r>
              <a:rPr lang="en-CA" sz="800" dirty="0">
                <a:solidFill>
                  <a:prstClr val="black">
                    <a:lumMod val="75000"/>
                    <a:lumOff val="25000"/>
                  </a:prstClr>
                </a:solidFill>
                <a:latin typeface="Arial Narrow" panose="020B0606020202030204" pitchFamily="34" charset="0"/>
              </a:rPr>
              <a:t>0.0</a:t>
            </a:r>
          </a:p>
        </p:txBody>
      </p:sp>
      <p:sp>
        <p:nvSpPr>
          <p:cNvPr id="168" name="TextBox 167">
            <a:extLst>
              <a:ext uri="{FF2B5EF4-FFF2-40B4-BE49-F238E27FC236}">
                <a16:creationId xmlns:a16="http://schemas.microsoft.com/office/drawing/2014/main" id="{C56EE5DD-3ACB-434C-8EC9-1F0D34D632A4}"/>
              </a:ext>
            </a:extLst>
          </p:cNvPr>
          <p:cNvSpPr txBox="1"/>
          <p:nvPr/>
        </p:nvSpPr>
        <p:spPr>
          <a:xfrm>
            <a:off x="5253100" y="5681590"/>
            <a:ext cx="528887" cy="215444"/>
          </a:xfrm>
          <a:prstGeom prst="rect">
            <a:avLst/>
          </a:prstGeom>
          <a:noFill/>
        </p:spPr>
        <p:txBody>
          <a:bodyPr wrap="square" rtlCol="0">
            <a:spAutoFit/>
          </a:bodyPr>
          <a:lstStyle/>
          <a:p>
            <a:pPr algn="ctr"/>
            <a:r>
              <a:rPr lang="en-CA" sz="800" dirty="0">
                <a:solidFill>
                  <a:prstClr val="black">
                    <a:lumMod val="75000"/>
                    <a:lumOff val="25000"/>
                  </a:prstClr>
                </a:solidFill>
                <a:latin typeface="Arial Narrow" panose="020B0606020202030204" pitchFamily="34" charset="0"/>
              </a:rPr>
              <a:t>-10.0</a:t>
            </a:r>
          </a:p>
        </p:txBody>
      </p:sp>
      <p:sp>
        <p:nvSpPr>
          <p:cNvPr id="169" name="TextBox 168">
            <a:extLst>
              <a:ext uri="{FF2B5EF4-FFF2-40B4-BE49-F238E27FC236}">
                <a16:creationId xmlns:a16="http://schemas.microsoft.com/office/drawing/2014/main" id="{883A7071-8EC9-4E00-B151-C108637140EA}"/>
              </a:ext>
            </a:extLst>
          </p:cNvPr>
          <p:cNvSpPr txBox="1"/>
          <p:nvPr/>
        </p:nvSpPr>
        <p:spPr>
          <a:xfrm>
            <a:off x="4385541" y="5681590"/>
            <a:ext cx="528887" cy="215444"/>
          </a:xfrm>
          <a:prstGeom prst="rect">
            <a:avLst/>
          </a:prstGeom>
          <a:noFill/>
        </p:spPr>
        <p:txBody>
          <a:bodyPr wrap="square" rtlCol="0">
            <a:spAutoFit/>
          </a:bodyPr>
          <a:lstStyle/>
          <a:p>
            <a:pPr algn="ctr"/>
            <a:r>
              <a:rPr lang="en-CA" sz="800" dirty="0">
                <a:solidFill>
                  <a:prstClr val="black">
                    <a:lumMod val="75000"/>
                    <a:lumOff val="25000"/>
                  </a:prstClr>
                </a:solidFill>
                <a:latin typeface="Arial Narrow" panose="020B0606020202030204" pitchFamily="34" charset="0"/>
              </a:rPr>
              <a:t>-20.0</a:t>
            </a:r>
          </a:p>
        </p:txBody>
      </p:sp>
      <p:sp>
        <p:nvSpPr>
          <p:cNvPr id="170" name="TextBox 169">
            <a:extLst>
              <a:ext uri="{FF2B5EF4-FFF2-40B4-BE49-F238E27FC236}">
                <a16:creationId xmlns:a16="http://schemas.microsoft.com/office/drawing/2014/main" id="{14B5707C-5CE9-497F-9460-AF378CBFD4B0}"/>
              </a:ext>
            </a:extLst>
          </p:cNvPr>
          <p:cNvSpPr txBox="1"/>
          <p:nvPr/>
        </p:nvSpPr>
        <p:spPr>
          <a:xfrm>
            <a:off x="7027992" y="5681590"/>
            <a:ext cx="528887" cy="215444"/>
          </a:xfrm>
          <a:prstGeom prst="rect">
            <a:avLst/>
          </a:prstGeom>
          <a:noFill/>
        </p:spPr>
        <p:txBody>
          <a:bodyPr wrap="square" rtlCol="0">
            <a:spAutoFit/>
          </a:bodyPr>
          <a:lstStyle/>
          <a:p>
            <a:pPr algn="ctr"/>
            <a:r>
              <a:rPr lang="en-CA" sz="800" dirty="0">
                <a:solidFill>
                  <a:prstClr val="black">
                    <a:lumMod val="75000"/>
                    <a:lumOff val="25000"/>
                  </a:prstClr>
                </a:solidFill>
                <a:latin typeface="Arial Narrow" panose="020B0606020202030204" pitchFamily="34" charset="0"/>
              </a:rPr>
              <a:t>10.0</a:t>
            </a:r>
          </a:p>
        </p:txBody>
      </p:sp>
      <p:sp>
        <p:nvSpPr>
          <p:cNvPr id="171" name="TextBox 170">
            <a:extLst>
              <a:ext uri="{FF2B5EF4-FFF2-40B4-BE49-F238E27FC236}">
                <a16:creationId xmlns:a16="http://schemas.microsoft.com/office/drawing/2014/main" id="{938BDD4A-9F55-41BD-B120-B90EFABB1537}"/>
              </a:ext>
            </a:extLst>
          </p:cNvPr>
          <p:cNvSpPr txBox="1"/>
          <p:nvPr/>
        </p:nvSpPr>
        <p:spPr>
          <a:xfrm>
            <a:off x="7898544" y="5681590"/>
            <a:ext cx="528887" cy="215444"/>
          </a:xfrm>
          <a:prstGeom prst="rect">
            <a:avLst/>
          </a:prstGeom>
          <a:noFill/>
        </p:spPr>
        <p:txBody>
          <a:bodyPr wrap="square" rtlCol="0">
            <a:spAutoFit/>
          </a:bodyPr>
          <a:lstStyle/>
          <a:p>
            <a:pPr algn="ctr"/>
            <a:r>
              <a:rPr lang="en-CA" sz="800" dirty="0">
                <a:solidFill>
                  <a:prstClr val="black">
                    <a:lumMod val="75000"/>
                    <a:lumOff val="25000"/>
                  </a:prstClr>
                </a:solidFill>
                <a:latin typeface="Arial Narrow" panose="020B0606020202030204" pitchFamily="34" charset="0"/>
              </a:rPr>
              <a:t>20.0</a:t>
            </a:r>
          </a:p>
        </p:txBody>
      </p:sp>
      <p:cxnSp>
        <p:nvCxnSpPr>
          <p:cNvPr id="172" name="Straight Connector 171">
            <a:extLst>
              <a:ext uri="{FF2B5EF4-FFF2-40B4-BE49-F238E27FC236}">
                <a16:creationId xmlns:a16="http://schemas.microsoft.com/office/drawing/2014/main" id="{46EBA72F-E96D-44F4-9E78-D09727183EBF}"/>
              </a:ext>
            </a:extLst>
          </p:cNvPr>
          <p:cNvCxnSpPr>
            <a:cxnSpLocks/>
          </p:cNvCxnSpPr>
          <p:nvPr/>
        </p:nvCxnSpPr>
        <p:spPr>
          <a:xfrm flipV="1">
            <a:off x="4664088" y="5641356"/>
            <a:ext cx="0" cy="74751"/>
          </a:xfrm>
          <a:prstGeom prst="line">
            <a:avLst/>
          </a:prstGeom>
          <a:noFill/>
          <a:ln w="19050" cap="flat" cmpd="sng" algn="ctr">
            <a:solidFill>
              <a:sysClr val="windowText" lastClr="000000">
                <a:lumMod val="75000"/>
                <a:lumOff val="25000"/>
              </a:sysClr>
            </a:solidFill>
            <a:prstDash val="solid"/>
          </a:ln>
          <a:effectLst/>
        </p:spPr>
      </p:cxnSp>
      <p:cxnSp>
        <p:nvCxnSpPr>
          <p:cNvPr id="173" name="Straight Connector 172">
            <a:extLst>
              <a:ext uri="{FF2B5EF4-FFF2-40B4-BE49-F238E27FC236}">
                <a16:creationId xmlns:a16="http://schemas.microsoft.com/office/drawing/2014/main" id="{063BD779-14C4-4E7B-B52F-7ADF396EE8CD}"/>
              </a:ext>
            </a:extLst>
          </p:cNvPr>
          <p:cNvCxnSpPr>
            <a:cxnSpLocks/>
          </p:cNvCxnSpPr>
          <p:nvPr/>
        </p:nvCxnSpPr>
        <p:spPr>
          <a:xfrm flipV="1">
            <a:off x="5528606" y="5641356"/>
            <a:ext cx="0" cy="74751"/>
          </a:xfrm>
          <a:prstGeom prst="line">
            <a:avLst/>
          </a:prstGeom>
          <a:noFill/>
          <a:ln w="19050" cap="flat" cmpd="sng" algn="ctr">
            <a:solidFill>
              <a:sysClr val="windowText" lastClr="000000">
                <a:lumMod val="75000"/>
                <a:lumOff val="25000"/>
              </a:sysClr>
            </a:solidFill>
            <a:prstDash val="solid"/>
          </a:ln>
          <a:effectLst/>
        </p:spPr>
      </p:cxnSp>
      <p:cxnSp>
        <p:nvCxnSpPr>
          <p:cNvPr id="174" name="Straight Connector 173">
            <a:extLst>
              <a:ext uri="{FF2B5EF4-FFF2-40B4-BE49-F238E27FC236}">
                <a16:creationId xmlns:a16="http://schemas.microsoft.com/office/drawing/2014/main" id="{93A2A945-CFD5-4E54-AAE1-81C85EF41631}"/>
              </a:ext>
            </a:extLst>
          </p:cNvPr>
          <p:cNvCxnSpPr>
            <a:cxnSpLocks/>
          </p:cNvCxnSpPr>
          <p:nvPr/>
        </p:nvCxnSpPr>
        <p:spPr>
          <a:xfrm flipV="1">
            <a:off x="6409985" y="5641356"/>
            <a:ext cx="0" cy="74751"/>
          </a:xfrm>
          <a:prstGeom prst="line">
            <a:avLst/>
          </a:prstGeom>
          <a:noFill/>
          <a:ln w="19050" cap="flat" cmpd="sng" algn="ctr">
            <a:solidFill>
              <a:sysClr val="windowText" lastClr="000000">
                <a:lumMod val="75000"/>
                <a:lumOff val="25000"/>
              </a:sysClr>
            </a:solidFill>
            <a:prstDash val="solid"/>
          </a:ln>
          <a:effectLst/>
        </p:spPr>
      </p:cxnSp>
      <p:cxnSp>
        <p:nvCxnSpPr>
          <p:cNvPr id="175" name="Straight Connector 174">
            <a:extLst>
              <a:ext uri="{FF2B5EF4-FFF2-40B4-BE49-F238E27FC236}">
                <a16:creationId xmlns:a16="http://schemas.microsoft.com/office/drawing/2014/main" id="{B0AE4FC4-D46E-443B-BB2E-9AB88D81B3F6}"/>
              </a:ext>
            </a:extLst>
          </p:cNvPr>
          <p:cNvCxnSpPr>
            <a:cxnSpLocks/>
          </p:cNvCxnSpPr>
          <p:nvPr/>
        </p:nvCxnSpPr>
        <p:spPr>
          <a:xfrm flipV="1">
            <a:off x="7286720" y="5641356"/>
            <a:ext cx="0" cy="74751"/>
          </a:xfrm>
          <a:prstGeom prst="line">
            <a:avLst/>
          </a:prstGeom>
          <a:noFill/>
          <a:ln w="19050" cap="flat" cmpd="sng" algn="ctr">
            <a:solidFill>
              <a:sysClr val="windowText" lastClr="000000">
                <a:lumMod val="75000"/>
                <a:lumOff val="25000"/>
              </a:sysClr>
            </a:solidFill>
            <a:prstDash val="solid"/>
          </a:ln>
          <a:effectLst/>
        </p:spPr>
      </p:cxnSp>
      <p:cxnSp>
        <p:nvCxnSpPr>
          <p:cNvPr id="176" name="Straight Connector 175">
            <a:extLst>
              <a:ext uri="{FF2B5EF4-FFF2-40B4-BE49-F238E27FC236}">
                <a16:creationId xmlns:a16="http://schemas.microsoft.com/office/drawing/2014/main" id="{46150565-924C-42B8-934D-F58F04776DE3}"/>
              </a:ext>
            </a:extLst>
          </p:cNvPr>
          <p:cNvCxnSpPr>
            <a:cxnSpLocks/>
          </p:cNvCxnSpPr>
          <p:nvPr/>
        </p:nvCxnSpPr>
        <p:spPr>
          <a:xfrm flipV="1">
            <a:off x="8158257" y="5641356"/>
            <a:ext cx="0" cy="74751"/>
          </a:xfrm>
          <a:prstGeom prst="line">
            <a:avLst/>
          </a:prstGeom>
          <a:noFill/>
          <a:ln w="19050" cap="flat" cmpd="sng" algn="ctr">
            <a:solidFill>
              <a:sysClr val="windowText" lastClr="000000">
                <a:lumMod val="75000"/>
                <a:lumOff val="25000"/>
              </a:sysClr>
            </a:solidFill>
            <a:prstDash val="solid"/>
          </a:ln>
          <a:effectLst/>
        </p:spPr>
      </p:cxnSp>
      <p:cxnSp>
        <p:nvCxnSpPr>
          <p:cNvPr id="177" name="Straight Connector 176">
            <a:extLst>
              <a:ext uri="{FF2B5EF4-FFF2-40B4-BE49-F238E27FC236}">
                <a16:creationId xmlns:a16="http://schemas.microsoft.com/office/drawing/2014/main" id="{BB85DB95-14FD-4CA9-9BA0-BE6313A981FE}"/>
              </a:ext>
            </a:extLst>
          </p:cNvPr>
          <p:cNvCxnSpPr>
            <a:cxnSpLocks/>
          </p:cNvCxnSpPr>
          <p:nvPr/>
        </p:nvCxnSpPr>
        <p:spPr>
          <a:xfrm flipV="1">
            <a:off x="6409985" y="2430278"/>
            <a:ext cx="0" cy="3005795"/>
          </a:xfrm>
          <a:prstGeom prst="line">
            <a:avLst/>
          </a:prstGeom>
          <a:noFill/>
          <a:ln w="19050" cap="flat" cmpd="sng" algn="ctr">
            <a:solidFill>
              <a:srgbClr val="7693CC"/>
            </a:solidFill>
            <a:prstDash val="solid"/>
          </a:ln>
          <a:effectLst/>
        </p:spPr>
      </p:cxnSp>
      <p:grpSp>
        <p:nvGrpSpPr>
          <p:cNvPr id="178" name="Group 177">
            <a:extLst>
              <a:ext uri="{FF2B5EF4-FFF2-40B4-BE49-F238E27FC236}">
                <a16:creationId xmlns:a16="http://schemas.microsoft.com/office/drawing/2014/main" id="{1BC5EE00-BB74-4731-99C4-63832B80F536}"/>
              </a:ext>
            </a:extLst>
          </p:cNvPr>
          <p:cNvGrpSpPr/>
          <p:nvPr/>
        </p:nvGrpSpPr>
        <p:grpSpPr>
          <a:xfrm>
            <a:off x="5806569" y="4465168"/>
            <a:ext cx="799411" cy="58632"/>
            <a:chOff x="6315716" y="4729963"/>
            <a:chExt cx="799411" cy="58632"/>
          </a:xfrm>
        </p:grpSpPr>
        <p:cxnSp>
          <p:nvCxnSpPr>
            <p:cNvPr id="179" name="Straight Connector 178">
              <a:extLst>
                <a:ext uri="{FF2B5EF4-FFF2-40B4-BE49-F238E27FC236}">
                  <a16:creationId xmlns:a16="http://schemas.microsoft.com/office/drawing/2014/main" id="{E9C73428-097F-4836-8088-7E8376861C14}"/>
                </a:ext>
              </a:extLst>
            </p:cNvPr>
            <p:cNvCxnSpPr>
              <a:cxnSpLocks/>
            </p:cNvCxnSpPr>
            <p:nvPr/>
          </p:nvCxnSpPr>
          <p:spPr>
            <a:xfrm>
              <a:off x="6315716" y="4758811"/>
              <a:ext cx="799411" cy="0"/>
            </a:xfrm>
            <a:prstGeom prst="line">
              <a:avLst/>
            </a:prstGeom>
            <a:noFill/>
            <a:ln w="19050" cap="flat" cmpd="sng" algn="ctr">
              <a:solidFill>
                <a:sysClr val="windowText" lastClr="000000">
                  <a:lumMod val="75000"/>
                  <a:lumOff val="25000"/>
                </a:sysClr>
              </a:solidFill>
              <a:prstDash val="solid"/>
            </a:ln>
            <a:effectLst/>
          </p:spPr>
        </p:cxnSp>
        <p:sp>
          <p:nvSpPr>
            <p:cNvPr id="180" name="Oval 179">
              <a:extLst>
                <a:ext uri="{FF2B5EF4-FFF2-40B4-BE49-F238E27FC236}">
                  <a16:creationId xmlns:a16="http://schemas.microsoft.com/office/drawing/2014/main" id="{F01F3AEB-2A66-4E1A-9D7F-2B8EAF96E740}"/>
                </a:ext>
              </a:extLst>
            </p:cNvPr>
            <p:cNvSpPr/>
            <p:nvPr/>
          </p:nvSpPr>
          <p:spPr>
            <a:xfrm>
              <a:off x="6700242" y="4729963"/>
              <a:ext cx="58632" cy="5863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181" name="Group 180">
            <a:extLst>
              <a:ext uri="{FF2B5EF4-FFF2-40B4-BE49-F238E27FC236}">
                <a16:creationId xmlns:a16="http://schemas.microsoft.com/office/drawing/2014/main" id="{90B08AA0-E382-4122-A6B5-8F0FE2BBB8FD}"/>
              </a:ext>
            </a:extLst>
          </p:cNvPr>
          <p:cNvGrpSpPr/>
          <p:nvPr/>
        </p:nvGrpSpPr>
        <p:grpSpPr>
          <a:xfrm>
            <a:off x="5795139" y="4409556"/>
            <a:ext cx="837498" cy="55612"/>
            <a:chOff x="6315716" y="4731473"/>
            <a:chExt cx="837498" cy="55612"/>
          </a:xfrm>
        </p:grpSpPr>
        <p:cxnSp>
          <p:nvCxnSpPr>
            <p:cNvPr id="182" name="Straight Connector 181">
              <a:extLst>
                <a:ext uri="{FF2B5EF4-FFF2-40B4-BE49-F238E27FC236}">
                  <a16:creationId xmlns:a16="http://schemas.microsoft.com/office/drawing/2014/main" id="{B5AA171F-0DDF-4C4C-834C-2B670FDAD5D5}"/>
                </a:ext>
              </a:extLst>
            </p:cNvPr>
            <p:cNvCxnSpPr>
              <a:cxnSpLocks/>
            </p:cNvCxnSpPr>
            <p:nvPr/>
          </p:nvCxnSpPr>
          <p:spPr>
            <a:xfrm>
              <a:off x="6315716" y="4758811"/>
              <a:ext cx="837498" cy="0"/>
            </a:xfrm>
            <a:prstGeom prst="line">
              <a:avLst/>
            </a:prstGeom>
            <a:noFill/>
            <a:ln w="19050" cap="flat" cmpd="sng" algn="ctr">
              <a:solidFill>
                <a:sysClr val="windowText" lastClr="000000">
                  <a:lumMod val="75000"/>
                  <a:lumOff val="25000"/>
                </a:sysClr>
              </a:solidFill>
              <a:prstDash val="solid"/>
            </a:ln>
            <a:effectLst/>
          </p:spPr>
        </p:cxnSp>
        <p:sp>
          <p:nvSpPr>
            <p:cNvPr id="183" name="Oval 182">
              <a:extLst>
                <a:ext uri="{FF2B5EF4-FFF2-40B4-BE49-F238E27FC236}">
                  <a16:creationId xmlns:a16="http://schemas.microsoft.com/office/drawing/2014/main" id="{B7F3073B-CC50-486B-A09A-721100D392D3}"/>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184" name="Group 183">
            <a:extLst>
              <a:ext uri="{FF2B5EF4-FFF2-40B4-BE49-F238E27FC236}">
                <a16:creationId xmlns:a16="http://schemas.microsoft.com/office/drawing/2014/main" id="{90106809-0606-4065-A3AD-DCBA3CF7032E}"/>
              </a:ext>
            </a:extLst>
          </p:cNvPr>
          <p:cNvGrpSpPr/>
          <p:nvPr/>
        </p:nvGrpSpPr>
        <p:grpSpPr>
          <a:xfrm>
            <a:off x="6220411" y="4515286"/>
            <a:ext cx="799411" cy="58632"/>
            <a:chOff x="6315716" y="4729963"/>
            <a:chExt cx="799411" cy="58632"/>
          </a:xfrm>
        </p:grpSpPr>
        <p:cxnSp>
          <p:nvCxnSpPr>
            <p:cNvPr id="185" name="Straight Connector 184">
              <a:extLst>
                <a:ext uri="{FF2B5EF4-FFF2-40B4-BE49-F238E27FC236}">
                  <a16:creationId xmlns:a16="http://schemas.microsoft.com/office/drawing/2014/main" id="{E32B772F-42E9-475A-97EF-2C0A07B26066}"/>
                </a:ext>
              </a:extLst>
            </p:cNvPr>
            <p:cNvCxnSpPr>
              <a:cxnSpLocks/>
            </p:cNvCxnSpPr>
            <p:nvPr/>
          </p:nvCxnSpPr>
          <p:spPr>
            <a:xfrm>
              <a:off x="6315716" y="4758811"/>
              <a:ext cx="799411" cy="0"/>
            </a:xfrm>
            <a:prstGeom prst="line">
              <a:avLst/>
            </a:prstGeom>
            <a:noFill/>
            <a:ln w="19050" cap="flat" cmpd="sng" algn="ctr">
              <a:solidFill>
                <a:sysClr val="windowText" lastClr="000000">
                  <a:lumMod val="75000"/>
                  <a:lumOff val="25000"/>
                </a:sysClr>
              </a:solidFill>
              <a:prstDash val="solid"/>
            </a:ln>
            <a:effectLst/>
          </p:spPr>
        </p:cxnSp>
        <p:sp>
          <p:nvSpPr>
            <p:cNvPr id="186" name="Oval 185">
              <a:extLst>
                <a:ext uri="{FF2B5EF4-FFF2-40B4-BE49-F238E27FC236}">
                  <a16:creationId xmlns:a16="http://schemas.microsoft.com/office/drawing/2014/main" id="{BA4F9713-AF58-42C5-B9F2-5DC46930A09C}"/>
                </a:ext>
              </a:extLst>
            </p:cNvPr>
            <p:cNvSpPr/>
            <p:nvPr/>
          </p:nvSpPr>
          <p:spPr>
            <a:xfrm>
              <a:off x="6700242" y="4729963"/>
              <a:ext cx="58632" cy="5863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187" name="Group 186">
            <a:extLst>
              <a:ext uri="{FF2B5EF4-FFF2-40B4-BE49-F238E27FC236}">
                <a16:creationId xmlns:a16="http://schemas.microsoft.com/office/drawing/2014/main" id="{2CA4C6DC-88EE-4418-BFA2-72D212DA1F58}"/>
              </a:ext>
            </a:extLst>
          </p:cNvPr>
          <p:cNvGrpSpPr/>
          <p:nvPr/>
        </p:nvGrpSpPr>
        <p:grpSpPr>
          <a:xfrm>
            <a:off x="5935090" y="4899435"/>
            <a:ext cx="941070" cy="58632"/>
            <a:chOff x="6257884" y="4729963"/>
            <a:chExt cx="941070" cy="58632"/>
          </a:xfrm>
        </p:grpSpPr>
        <p:cxnSp>
          <p:nvCxnSpPr>
            <p:cNvPr id="188" name="Straight Connector 187">
              <a:extLst>
                <a:ext uri="{FF2B5EF4-FFF2-40B4-BE49-F238E27FC236}">
                  <a16:creationId xmlns:a16="http://schemas.microsoft.com/office/drawing/2014/main" id="{3CB4A1E3-2CAD-49F9-90EA-3D71119F69EF}"/>
                </a:ext>
              </a:extLst>
            </p:cNvPr>
            <p:cNvCxnSpPr>
              <a:cxnSpLocks/>
            </p:cNvCxnSpPr>
            <p:nvPr/>
          </p:nvCxnSpPr>
          <p:spPr>
            <a:xfrm>
              <a:off x="6257884" y="4758811"/>
              <a:ext cx="941070" cy="0"/>
            </a:xfrm>
            <a:prstGeom prst="line">
              <a:avLst/>
            </a:prstGeom>
            <a:noFill/>
            <a:ln w="19050" cap="flat" cmpd="sng" algn="ctr">
              <a:solidFill>
                <a:sysClr val="windowText" lastClr="000000">
                  <a:lumMod val="75000"/>
                  <a:lumOff val="25000"/>
                </a:sysClr>
              </a:solidFill>
              <a:prstDash val="solid"/>
            </a:ln>
            <a:effectLst/>
          </p:spPr>
        </p:cxnSp>
        <p:sp>
          <p:nvSpPr>
            <p:cNvPr id="189" name="Oval 188">
              <a:extLst>
                <a:ext uri="{FF2B5EF4-FFF2-40B4-BE49-F238E27FC236}">
                  <a16:creationId xmlns:a16="http://schemas.microsoft.com/office/drawing/2014/main" id="{E17F75F6-F198-4A52-82EB-BE82A659D535}"/>
                </a:ext>
              </a:extLst>
            </p:cNvPr>
            <p:cNvSpPr/>
            <p:nvPr/>
          </p:nvSpPr>
          <p:spPr>
            <a:xfrm>
              <a:off x="6700242" y="4729963"/>
              <a:ext cx="58632" cy="5863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190" name="Group 189">
            <a:extLst>
              <a:ext uri="{FF2B5EF4-FFF2-40B4-BE49-F238E27FC236}">
                <a16:creationId xmlns:a16="http://schemas.microsoft.com/office/drawing/2014/main" id="{D54D1FA3-CF9B-4F9B-88BC-38B49F9387DF}"/>
              </a:ext>
            </a:extLst>
          </p:cNvPr>
          <p:cNvGrpSpPr/>
          <p:nvPr/>
        </p:nvGrpSpPr>
        <p:grpSpPr>
          <a:xfrm>
            <a:off x="6346890" y="4945238"/>
            <a:ext cx="941070" cy="58632"/>
            <a:chOff x="6257884" y="4729963"/>
            <a:chExt cx="941070" cy="58632"/>
          </a:xfrm>
        </p:grpSpPr>
        <p:cxnSp>
          <p:nvCxnSpPr>
            <p:cNvPr id="191" name="Straight Connector 190">
              <a:extLst>
                <a:ext uri="{FF2B5EF4-FFF2-40B4-BE49-F238E27FC236}">
                  <a16:creationId xmlns:a16="http://schemas.microsoft.com/office/drawing/2014/main" id="{250ED96C-6DEA-459C-9B8C-3F6F11BC4DB6}"/>
                </a:ext>
              </a:extLst>
            </p:cNvPr>
            <p:cNvCxnSpPr>
              <a:cxnSpLocks/>
            </p:cNvCxnSpPr>
            <p:nvPr/>
          </p:nvCxnSpPr>
          <p:spPr>
            <a:xfrm>
              <a:off x="6257884" y="4758811"/>
              <a:ext cx="941070" cy="0"/>
            </a:xfrm>
            <a:prstGeom prst="line">
              <a:avLst/>
            </a:prstGeom>
            <a:noFill/>
            <a:ln w="19050" cap="flat" cmpd="sng" algn="ctr">
              <a:solidFill>
                <a:sysClr val="windowText" lastClr="000000">
                  <a:lumMod val="75000"/>
                  <a:lumOff val="25000"/>
                </a:sysClr>
              </a:solidFill>
              <a:prstDash val="solid"/>
            </a:ln>
            <a:effectLst/>
          </p:spPr>
        </p:cxnSp>
        <p:sp>
          <p:nvSpPr>
            <p:cNvPr id="192" name="Oval 191">
              <a:extLst>
                <a:ext uri="{FF2B5EF4-FFF2-40B4-BE49-F238E27FC236}">
                  <a16:creationId xmlns:a16="http://schemas.microsoft.com/office/drawing/2014/main" id="{DB0719E2-5449-46DC-9B15-F546C03875AB}"/>
                </a:ext>
              </a:extLst>
            </p:cNvPr>
            <p:cNvSpPr/>
            <p:nvPr/>
          </p:nvSpPr>
          <p:spPr>
            <a:xfrm>
              <a:off x="6700242" y="4729963"/>
              <a:ext cx="58632" cy="5863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193" name="Group 192">
            <a:extLst>
              <a:ext uri="{FF2B5EF4-FFF2-40B4-BE49-F238E27FC236}">
                <a16:creationId xmlns:a16="http://schemas.microsoft.com/office/drawing/2014/main" id="{9DA1503A-24E3-4112-B38E-C5BD95406357}"/>
              </a:ext>
            </a:extLst>
          </p:cNvPr>
          <p:cNvGrpSpPr/>
          <p:nvPr/>
        </p:nvGrpSpPr>
        <p:grpSpPr>
          <a:xfrm>
            <a:off x="6350700" y="5376921"/>
            <a:ext cx="941070" cy="58632"/>
            <a:chOff x="6257884" y="4729963"/>
            <a:chExt cx="941070" cy="58632"/>
          </a:xfrm>
        </p:grpSpPr>
        <p:cxnSp>
          <p:nvCxnSpPr>
            <p:cNvPr id="194" name="Straight Connector 193">
              <a:extLst>
                <a:ext uri="{FF2B5EF4-FFF2-40B4-BE49-F238E27FC236}">
                  <a16:creationId xmlns:a16="http://schemas.microsoft.com/office/drawing/2014/main" id="{04136634-100A-470F-B63A-431A5A3D7BB1}"/>
                </a:ext>
              </a:extLst>
            </p:cNvPr>
            <p:cNvCxnSpPr>
              <a:cxnSpLocks/>
            </p:cNvCxnSpPr>
            <p:nvPr/>
          </p:nvCxnSpPr>
          <p:spPr>
            <a:xfrm>
              <a:off x="6257884" y="4758811"/>
              <a:ext cx="941070" cy="0"/>
            </a:xfrm>
            <a:prstGeom prst="line">
              <a:avLst/>
            </a:prstGeom>
            <a:noFill/>
            <a:ln w="19050" cap="flat" cmpd="sng" algn="ctr">
              <a:solidFill>
                <a:sysClr val="windowText" lastClr="000000">
                  <a:lumMod val="75000"/>
                  <a:lumOff val="25000"/>
                </a:sysClr>
              </a:solidFill>
              <a:prstDash val="solid"/>
            </a:ln>
            <a:effectLst/>
          </p:spPr>
        </p:cxnSp>
        <p:sp>
          <p:nvSpPr>
            <p:cNvPr id="195" name="Oval 194">
              <a:extLst>
                <a:ext uri="{FF2B5EF4-FFF2-40B4-BE49-F238E27FC236}">
                  <a16:creationId xmlns:a16="http://schemas.microsoft.com/office/drawing/2014/main" id="{1B6C0CD6-8D8C-4065-BC75-242CAC2BE6D5}"/>
                </a:ext>
              </a:extLst>
            </p:cNvPr>
            <p:cNvSpPr/>
            <p:nvPr/>
          </p:nvSpPr>
          <p:spPr>
            <a:xfrm>
              <a:off x="6700242" y="4729963"/>
              <a:ext cx="58632" cy="5863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196" name="Group 195">
            <a:extLst>
              <a:ext uri="{FF2B5EF4-FFF2-40B4-BE49-F238E27FC236}">
                <a16:creationId xmlns:a16="http://schemas.microsoft.com/office/drawing/2014/main" id="{7705AABF-BAD5-47AF-ABFB-EB9109A30723}"/>
              </a:ext>
            </a:extLst>
          </p:cNvPr>
          <p:cNvGrpSpPr/>
          <p:nvPr/>
        </p:nvGrpSpPr>
        <p:grpSpPr>
          <a:xfrm>
            <a:off x="6206274" y="4091365"/>
            <a:ext cx="887056" cy="55612"/>
            <a:chOff x="6288345" y="4731473"/>
            <a:chExt cx="887056" cy="55612"/>
          </a:xfrm>
        </p:grpSpPr>
        <p:cxnSp>
          <p:nvCxnSpPr>
            <p:cNvPr id="197" name="Straight Connector 196">
              <a:extLst>
                <a:ext uri="{FF2B5EF4-FFF2-40B4-BE49-F238E27FC236}">
                  <a16:creationId xmlns:a16="http://schemas.microsoft.com/office/drawing/2014/main" id="{E27EC893-FBB3-4FB5-B901-A308B85393C0}"/>
                </a:ext>
              </a:extLst>
            </p:cNvPr>
            <p:cNvCxnSpPr>
              <a:cxnSpLocks/>
            </p:cNvCxnSpPr>
            <p:nvPr/>
          </p:nvCxnSpPr>
          <p:spPr>
            <a:xfrm>
              <a:off x="6288345" y="4758811"/>
              <a:ext cx="887056" cy="0"/>
            </a:xfrm>
            <a:prstGeom prst="line">
              <a:avLst/>
            </a:prstGeom>
            <a:noFill/>
            <a:ln w="19050" cap="flat" cmpd="sng" algn="ctr">
              <a:solidFill>
                <a:sysClr val="windowText" lastClr="000000">
                  <a:lumMod val="75000"/>
                  <a:lumOff val="25000"/>
                </a:sysClr>
              </a:solidFill>
              <a:prstDash val="solid"/>
            </a:ln>
            <a:effectLst/>
          </p:spPr>
        </p:cxnSp>
        <p:sp>
          <p:nvSpPr>
            <p:cNvPr id="198" name="Oval 197">
              <a:extLst>
                <a:ext uri="{FF2B5EF4-FFF2-40B4-BE49-F238E27FC236}">
                  <a16:creationId xmlns:a16="http://schemas.microsoft.com/office/drawing/2014/main" id="{1F227C3A-ADCF-4E2B-B4AC-B588AA2C7F0C}"/>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199" name="Group 198">
            <a:extLst>
              <a:ext uri="{FF2B5EF4-FFF2-40B4-BE49-F238E27FC236}">
                <a16:creationId xmlns:a16="http://schemas.microsoft.com/office/drawing/2014/main" id="{D42B4084-981C-42C5-A8A7-5027B2E5E766}"/>
              </a:ext>
            </a:extLst>
          </p:cNvPr>
          <p:cNvGrpSpPr/>
          <p:nvPr/>
        </p:nvGrpSpPr>
        <p:grpSpPr>
          <a:xfrm>
            <a:off x="5788750" y="4030038"/>
            <a:ext cx="912150" cy="55612"/>
            <a:chOff x="6288345" y="4731473"/>
            <a:chExt cx="912150" cy="55612"/>
          </a:xfrm>
        </p:grpSpPr>
        <p:cxnSp>
          <p:nvCxnSpPr>
            <p:cNvPr id="200" name="Straight Connector 199">
              <a:extLst>
                <a:ext uri="{FF2B5EF4-FFF2-40B4-BE49-F238E27FC236}">
                  <a16:creationId xmlns:a16="http://schemas.microsoft.com/office/drawing/2014/main" id="{542EAEF6-3D15-4DA2-8B61-012F6AF7AD97}"/>
                </a:ext>
              </a:extLst>
            </p:cNvPr>
            <p:cNvCxnSpPr>
              <a:cxnSpLocks/>
            </p:cNvCxnSpPr>
            <p:nvPr/>
          </p:nvCxnSpPr>
          <p:spPr>
            <a:xfrm>
              <a:off x="6288345" y="4758811"/>
              <a:ext cx="912150" cy="0"/>
            </a:xfrm>
            <a:prstGeom prst="line">
              <a:avLst/>
            </a:prstGeom>
            <a:noFill/>
            <a:ln w="19050" cap="flat" cmpd="sng" algn="ctr">
              <a:solidFill>
                <a:sysClr val="windowText" lastClr="000000">
                  <a:lumMod val="75000"/>
                  <a:lumOff val="25000"/>
                </a:sysClr>
              </a:solidFill>
              <a:prstDash val="solid"/>
            </a:ln>
            <a:effectLst/>
          </p:spPr>
        </p:cxnSp>
        <p:sp>
          <p:nvSpPr>
            <p:cNvPr id="201" name="Oval 200">
              <a:extLst>
                <a:ext uri="{FF2B5EF4-FFF2-40B4-BE49-F238E27FC236}">
                  <a16:creationId xmlns:a16="http://schemas.microsoft.com/office/drawing/2014/main" id="{1725E2F7-9AF0-4658-B9DA-540FE3DE5231}"/>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02" name="Group 201">
            <a:extLst>
              <a:ext uri="{FF2B5EF4-FFF2-40B4-BE49-F238E27FC236}">
                <a16:creationId xmlns:a16="http://schemas.microsoft.com/office/drawing/2014/main" id="{A21FA672-E2A1-4E34-8B4E-1EE772218365}"/>
              </a:ext>
            </a:extLst>
          </p:cNvPr>
          <p:cNvGrpSpPr/>
          <p:nvPr/>
        </p:nvGrpSpPr>
        <p:grpSpPr>
          <a:xfrm>
            <a:off x="5763640" y="3985994"/>
            <a:ext cx="957691" cy="55612"/>
            <a:chOff x="6242804" y="4731473"/>
            <a:chExt cx="957691" cy="55612"/>
          </a:xfrm>
        </p:grpSpPr>
        <p:cxnSp>
          <p:nvCxnSpPr>
            <p:cNvPr id="203" name="Straight Connector 202">
              <a:extLst>
                <a:ext uri="{FF2B5EF4-FFF2-40B4-BE49-F238E27FC236}">
                  <a16:creationId xmlns:a16="http://schemas.microsoft.com/office/drawing/2014/main" id="{649FA648-5CA4-4723-88BC-00383F14B524}"/>
                </a:ext>
              </a:extLst>
            </p:cNvPr>
            <p:cNvCxnSpPr>
              <a:cxnSpLocks/>
            </p:cNvCxnSpPr>
            <p:nvPr/>
          </p:nvCxnSpPr>
          <p:spPr>
            <a:xfrm>
              <a:off x="6242804" y="4758811"/>
              <a:ext cx="957691" cy="0"/>
            </a:xfrm>
            <a:prstGeom prst="line">
              <a:avLst/>
            </a:prstGeom>
            <a:noFill/>
            <a:ln w="19050" cap="flat" cmpd="sng" algn="ctr">
              <a:solidFill>
                <a:sysClr val="windowText" lastClr="000000">
                  <a:lumMod val="75000"/>
                  <a:lumOff val="25000"/>
                </a:sysClr>
              </a:solidFill>
              <a:prstDash val="solid"/>
            </a:ln>
            <a:effectLst/>
          </p:spPr>
        </p:cxnSp>
        <p:sp>
          <p:nvSpPr>
            <p:cNvPr id="204" name="Oval 203">
              <a:extLst>
                <a:ext uri="{FF2B5EF4-FFF2-40B4-BE49-F238E27FC236}">
                  <a16:creationId xmlns:a16="http://schemas.microsoft.com/office/drawing/2014/main" id="{C6BDD176-B0D7-4567-96D9-98DC05C5111D}"/>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05" name="Group 204">
            <a:extLst>
              <a:ext uri="{FF2B5EF4-FFF2-40B4-BE49-F238E27FC236}">
                <a16:creationId xmlns:a16="http://schemas.microsoft.com/office/drawing/2014/main" id="{F052E55B-E5C9-41AA-BE41-A6D561B80F6D}"/>
              </a:ext>
            </a:extLst>
          </p:cNvPr>
          <p:cNvGrpSpPr/>
          <p:nvPr/>
        </p:nvGrpSpPr>
        <p:grpSpPr>
          <a:xfrm>
            <a:off x="6060820" y="3930382"/>
            <a:ext cx="787060" cy="55612"/>
            <a:chOff x="6335968" y="4731473"/>
            <a:chExt cx="787060" cy="55612"/>
          </a:xfrm>
        </p:grpSpPr>
        <p:cxnSp>
          <p:nvCxnSpPr>
            <p:cNvPr id="206" name="Straight Connector 205">
              <a:extLst>
                <a:ext uri="{FF2B5EF4-FFF2-40B4-BE49-F238E27FC236}">
                  <a16:creationId xmlns:a16="http://schemas.microsoft.com/office/drawing/2014/main" id="{F5E5FB73-9269-4CBC-8110-1FC95AFBCBF5}"/>
                </a:ext>
              </a:extLst>
            </p:cNvPr>
            <p:cNvCxnSpPr>
              <a:cxnSpLocks/>
            </p:cNvCxnSpPr>
            <p:nvPr/>
          </p:nvCxnSpPr>
          <p:spPr>
            <a:xfrm>
              <a:off x="6335968" y="4758811"/>
              <a:ext cx="787060" cy="0"/>
            </a:xfrm>
            <a:prstGeom prst="line">
              <a:avLst/>
            </a:prstGeom>
            <a:noFill/>
            <a:ln w="19050" cap="flat" cmpd="sng" algn="ctr">
              <a:solidFill>
                <a:sysClr val="windowText" lastClr="000000">
                  <a:lumMod val="75000"/>
                  <a:lumOff val="25000"/>
                </a:sysClr>
              </a:solidFill>
              <a:prstDash val="solid"/>
            </a:ln>
            <a:effectLst/>
          </p:spPr>
        </p:cxnSp>
        <p:sp>
          <p:nvSpPr>
            <p:cNvPr id="207" name="Oval 206">
              <a:extLst>
                <a:ext uri="{FF2B5EF4-FFF2-40B4-BE49-F238E27FC236}">
                  <a16:creationId xmlns:a16="http://schemas.microsoft.com/office/drawing/2014/main" id="{A7FFA199-439F-4D81-9F2B-1E3ACC7E10D9}"/>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08" name="Group 207">
            <a:extLst>
              <a:ext uri="{FF2B5EF4-FFF2-40B4-BE49-F238E27FC236}">
                <a16:creationId xmlns:a16="http://schemas.microsoft.com/office/drawing/2014/main" id="{443D388D-FE64-492A-9BA3-3F7651A9679B}"/>
              </a:ext>
            </a:extLst>
          </p:cNvPr>
          <p:cNvGrpSpPr/>
          <p:nvPr/>
        </p:nvGrpSpPr>
        <p:grpSpPr>
          <a:xfrm>
            <a:off x="5569330" y="3662317"/>
            <a:ext cx="1866900" cy="55612"/>
            <a:chOff x="5794948" y="4731473"/>
            <a:chExt cx="1866900" cy="55612"/>
          </a:xfrm>
        </p:grpSpPr>
        <p:cxnSp>
          <p:nvCxnSpPr>
            <p:cNvPr id="209" name="Straight Connector 208">
              <a:extLst>
                <a:ext uri="{FF2B5EF4-FFF2-40B4-BE49-F238E27FC236}">
                  <a16:creationId xmlns:a16="http://schemas.microsoft.com/office/drawing/2014/main" id="{8C158D12-1010-4214-9DC9-0E511D960B19}"/>
                </a:ext>
              </a:extLst>
            </p:cNvPr>
            <p:cNvCxnSpPr>
              <a:cxnSpLocks/>
            </p:cNvCxnSpPr>
            <p:nvPr/>
          </p:nvCxnSpPr>
          <p:spPr>
            <a:xfrm>
              <a:off x="5794948" y="4758811"/>
              <a:ext cx="1866900" cy="0"/>
            </a:xfrm>
            <a:prstGeom prst="line">
              <a:avLst/>
            </a:prstGeom>
            <a:noFill/>
            <a:ln w="19050" cap="flat" cmpd="sng" algn="ctr">
              <a:solidFill>
                <a:sysClr val="windowText" lastClr="000000">
                  <a:lumMod val="75000"/>
                  <a:lumOff val="25000"/>
                </a:sysClr>
              </a:solidFill>
              <a:prstDash val="solid"/>
            </a:ln>
            <a:effectLst/>
          </p:spPr>
        </p:cxnSp>
        <p:sp>
          <p:nvSpPr>
            <p:cNvPr id="210" name="Oval 209">
              <a:extLst>
                <a:ext uri="{FF2B5EF4-FFF2-40B4-BE49-F238E27FC236}">
                  <a16:creationId xmlns:a16="http://schemas.microsoft.com/office/drawing/2014/main" id="{D0A39EA6-7ED2-41F7-B193-5EDE05350360}"/>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11" name="Group 210">
            <a:extLst>
              <a:ext uri="{FF2B5EF4-FFF2-40B4-BE49-F238E27FC236}">
                <a16:creationId xmlns:a16="http://schemas.microsoft.com/office/drawing/2014/main" id="{DF2D79B4-C60F-47E2-AEE5-89A5B7E616D6}"/>
              </a:ext>
            </a:extLst>
          </p:cNvPr>
          <p:cNvGrpSpPr/>
          <p:nvPr/>
        </p:nvGrpSpPr>
        <p:grpSpPr>
          <a:xfrm>
            <a:off x="5161092" y="3608336"/>
            <a:ext cx="1866900" cy="55612"/>
            <a:chOff x="5794948" y="4731473"/>
            <a:chExt cx="1866900" cy="55612"/>
          </a:xfrm>
        </p:grpSpPr>
        <p:cxnSp>
          <p:nvCxnSpPr>
            <p:cNvPr id="212" name="Straight Connector 211">
              <a:extLst>
                <a:ext uri="{FF2B5EF4-FFF2-40B4-BE49-F238E27FC236}">
                  <a16:creationId xmlns:a16="http://schemas.microsoft.com/office/drawing/2014/main" id="{A8630AA9-C16B-404A-9DB7-875F8CEA2A5B}"/>
                </a:ext>
              </a:extLst>
            </p:cNvPr>
            <p:cNvCxnSpPr>
              <a:cxnSpLocks/>
            </p:cNvCxnSpPr>
            <p:nvPr/>
          </p:nvCxnSpPr>
          <p:spPr>
            <a:xfrm>
              <a:off x="5794948" y="4758811"/>
              <a:ext cx="1866900" cy="0"/>
            </a:xfrm>
            <a:prstGeom prst="line">
              <a:avLst/>
            </a:prstGeom>
            <a:noFill/>
            <a:ln w="19050" cap="flat" cmpd="sng" algn="ctr">
              <a:solidFill>
                <a:sysClr val="windowText" lastClr="000000">
                  <a:lumMod val="75000"/>
                  <a:lumOff val="25000"/>
                </a:sysClr>
              </a:solidFill>
              <a:prstDash val="solid"/>
            </a:ln>
            <a:effectLst/>
          </p:spPr>
        </p:cxnSp>
        <p:sp>
          <p:nvSpPr>
            <p:cNvPr id="213" name="Oval 212">
              <a:extLst>
                <a:ext uri="{FF2B5EF4-FFF2-40B4-BE49-F238E27FC236}">
                  <a16:creationId xmlns:a16="http://schemas.microsoft.com/office/drawing/2014/main" id="{175809B8-9688-43FC-B3EC-4DFD56A0B382}"/>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14" name="Group 213">
            <a:extLst>
              <a:ext uri="{FF2B5EF4-FFF2-40B4-BE49-F238E27FC236}">
                <a16:creationId xmlns:a16="http://schemas.microsoft.com/office/drawing/2014/main" id="{B87E5EE1-17E0-4CFF-B68C-BC81290617A2}"/>
              </a:ext>
            </a:extLst>
          </p:cNvPr>
          <p:cNvGrpSpPr/>
          <p:nvPr/>
        </p:nvGrpSpPr>
        <p:grpSpPr>
          <a:xfrm>
            <a:off x="5144515" y="3556332"/>
            <a:ext cx="1918335" cy="55612"/>
            <a:chOff x="5775129" y="4731473"/>
            <a:chExt cx="1918335" cy="55612"/>
          </a:xfrm>
        </p:grpSpPr>
        <p:cxnSp>
          <p:nvCxnSpPr>
            <p:cNvPr id="215" name="Straight Connector 214">
              <a:extLst>
                <a:ext uri="{FF2B5EF4-FFF2-40B4-BE49-F238E27FC236}">
                  <a16:creationId xmlns:a16="http://schemas.microsoft.com/office/drawing/2014/main" id="{288B94AB-3835-466A-9214-A42536E1D7C9}"/>
                </a:ext>
              </a:extLst>
            </p:cNvPr>
            <p:cNvCxnSpPr>
              <a:cxnSpLocks/>
            </p:cNvCxnSpPr>
            <p:nvPr/>
          </p:nvCxnSpPr>
          <p:spPr>
            <a:xfrm>
              <a:off x="5775129" y="4758811"/>
              <a:ext cx="1918335" cy="0"/>
            </a:xfrm>
            <a:prstGeom prst="line">
              <a:avLst/>
            </a:prstGeom>
            <a:noFill/>
            <a:ln w="19050" cap="flat" cmpd="sng" algn="ctr">
              <a:solidFill>
                <a:sysClr val="windowText" lastClr="000000">
                  <a:lumMod val="75000"/>
                  <a:lumOff val="25000"/>
                </a:sysClr>
              </a:solidFill>
              <a:prstDash val="solid"/>
            </a:ln>
            <a:effectLst/>
          </p:spPr>
        </p:cxnSp>
        <p:sp>
          <p:nvSpPr>
            <p:cNvPr id="216" name="Oval 215">
              <a:extLst>
                <a:ext uri="{FF2B5EF4-FFF2-40B4-BE49-F238E27FC236}">
                  <a16:creationId xmlns:a16="http://schemas.microsoft.com/office/drawing/2014/main" id="{2FB5488C-1800-4FB6-B1A2-4B6B51744FF5}"/>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17" name="Group 216">
            <a:extLst>
              <a:ext uri="{FF2B5EF4-FFF2-40B4-BE49-F238E27FC236}">
                <a16:creationId xmlns:a16="http://schemas.microsoft.com/office/drawing/2014/main" id="{E0597A50-8641-4228-B2D4-0AE6AACBD77B}"/>
              </a:ext>
            </a:extLst>
          </p:cNvPr>
          <p:cNvGrpSpPr/>
          <p:nvPr/>
        </p:nvGrpSpPr>
        <p:grpSpPr>
          <a:xfrm>
            <a:off x="5350255" y="3499163"/>
            <a:ext cx="1863090" cy="55612"/>
            <a:chOff x="5775129" y="4731473"/>
            <a:chExt cx="1863090" cy="55612"/>
          </a:xfrm>
        </p:grpSpPr>
        <p:cxnSp>
          <p:nvCxnSpPr>
            <p:cNvPr id="218" name="Straight Connector 217">
              <a:extLst>
                <a:ext uri="{FF2B5EF4-FFF2-40B4-BE49-F238E27FC236}">
                  <a16:creationId xmlns:a16="http://schemas.microsoft.com/office/drawing/2014/main" id="{B27934AE-FF58-4832-9287-A71BCC67CF40}"/>
                </a:ext>
              </a:extLst>
            </p:cNvPr>
            <p:cNvCxnSpPr>
              <a:cxnSpLocks/>
            </p:cNvCxnSpPr>
            <p:nvPr/>
          </p:nvCxnSpPr>
          <p:spPr>
            <a:xfrm>
              <a:off x="5775129" y="4758811"/>
              <a:ext cx="1863090" cy="0"/>
            </a:xfrm>
            <a:prstGeom prst="line">
              <a:avLst/>
            </a:prstGeom>
            <a:noFill/>
            <a:ln w="19050" cap="flat" cmpd="sng" algn="ctr">
              <a:solidFill>
                <a:sysClr val="windowText" lastClr="000000">
                  <a:lumMod val="75000"/>
                  <a:lumOff val="25000"/>
                </a:sysClr>
              </a:solidFill>
              <a:prstDash val="solid"/>
            </a:ln>
            <a:effectLst/>
          </p:spPr>
        </p:cxnSp>
        <p:sp>
          <p:nvSpPr>
            <p:cNvPr id="219" name="Oval 218">
              <a:extLst>
                <a:ext uri="{FF2B5EF4-FFF2-40B4-BE49-F238E27FC236}">
                  <a16:creationId xmlns:a16="http://schemas.microsoft.com/office/drawing/2014/main" id="{5FA3022E-3161-4A34-A687-F36F8E2C8516}"/>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20" name="Group 219">
            <a:extLst>
              <a:ext uri="{FF2B5EF4-FFF2-40B4-BE49-F238E27FC236}">
                <a16:creationId xmlns:a16="http://schemas.microsoft.com/office/drawing/2014/main" id="{E615D5BA-B80D-4FAC-8FC6-CE75E6AB1253}"/>
              </a:ext>
            </a:extLst>
          </p:cNvPr>
          <p:cNvGrpSpPr/>
          <p:nvPr/>
        </p:nvGrpSpPr>
        <p:grpSpPr>
          <a:xfrm>
            <a:off x="5313280" y="3446336"/>
            <a:ext cx="1900065" cy="55612"/>
            <a:chOff x="5775129" y="4731473"/>
            <a:chExt cx="1900065" cy="55612"/>
          </a:xfrm>
        </p:grpSpPr>
        <p:cxnSp>
          <p:nvCxnSpPr>
            <p:cNvPr id="221" name="Straight Connector 220">
              <a:extLst>
                <a:ext uri="{FF2B5EF4-FFF2-40B4-BE49-F238E27FC236}">
                  <a16:creationId xmlns:a16="http://schemas.microsoft.com/office/drawing/2014/main" id="{CB26451C-67F1-4D15-A112-052CA0A88539}"/>
                </a:ext>
              </a:extLst>
            </p:cNvPr>
            <p:cNvCxnSpPr>
              <a:cxnSpLocks/>
            </p:cNvCxnSpPr>
            <p:nvPr/>
          </p:nvCxnSpPr>
          <p:spPr>
            <a:xfrm>
              <a:off x="5775129" y="4758811"/>
              <a:ext cx="1900065" cy="0"/>
            </a:xfrm>
            <a:prstGeom prst="line">
              <a:avLst/>
            </a:prstGeom>
            <a:noFill/>
            <a:ln w="19050" cap="flat" cmpd="sng" algn="ctr">
              <a:solidFill>
                <a:sysClr val="windowText" lastClr="000000">
                  <a:lumMod val="75000"/>
                  <a:lumOff val="25000"/>
                </a:sysClr>
              </a:solidFill>
              <a:prstDash val="solid"/>
            </a:ln>
            <a:effectLst/>
          </p:spPr>
        </p:cxnSp>
        <p:sp>
          <p:nvSpPr>
            <p:cNvPr id="222" name="Oval 221">
              <a:extLst>
                <a:ext uri="{FF2B5EF4-FFF2-40B4-BE49-F238E27FC236}">
                  <a16:creationId xmlns:a16="http://schemas.microsoft.com/office/drawing/2014/main" id="{540F333E-2BDA-478B-BF16-83C52946A24C}"/>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23" name="Group 222">
            <a:extLst>
              <a:ext uri="{FF2B5EF4-FFF2-40B4-BE49-F238E27FC236}">
                <a16:creationId xmlns:a16="http://schemas.microsoft.com/office/drawing/2014/main" id="{952F42B7-43A8-4F5F-8F38-2C6CC331164A}"/>
              </a:ext>
            </a:extLst>
          </p:cNvPr>
          <p:cNvGrpSpPr/>
          <p:nvPr/>
        </p:nvGrpSpPr>
        <p:grpSpPr>
          <a:xfrm>
            <a:off x="6060820" y="3227095"/>
            <a:ext cx="660511" cy="55612"/>
            <a:chOff x="6392962" y="4731473"/>
            <a:chExt cx="660511" cy="55612"/>
          </a:xfrm>
        </p:grpSpPr>
        <p:cxnSp>
          <p:nvCxnSpPr>
            <p:cNvPr id="224" name="Straight Connector 223">
              <a:extLst>
                <a:ext uri="{FF2B5EF4-FFF2-40B4-BE49-F238E27FC236}">
                  <a16:creationId xmlns:a16="http://schemas.microsoft.com/office/drawing/2014/main" id="{167FB8BB-F362-49AC-A89A-8D20E1E4658F}"/>
                </a:ext>
              </a:extLst>
            </p:cNvPr>
            <p:cNvCxnSpPr>
              <a:cxnSpLocks/>
            </p:cNvCxnSpPr>
            <p:nvPr/>
          </p:nvCxnSpPr>
          <p:spPr>
            <a:xfrm>
              <a:off x="6392962" y="4758811"/>
              <a:ext cx="660511" cy="0"/>
            </a:xfrm>
            <a:prstGeom prst="line">
              <a:avLst/>
            </a:prstGeom>
            <a:noFill/>
            <a:ln w="19050" cap="flat" cmpd="sng" algn="ctr">
              <a:solidFill>
                <a:sysClr val="windowText" lastClr="000000">
                  <a:lumMod val="75000"/>
                  <a:lumOff val="25000"/>
                </a:sysClr>
              </a:solidFill>
              <a:prstDash val="solid"/>
            </a:ln>
            <a:effectLst/>
          </p:spPr>
        </p:cxnSp>
        <p:sp>
          <p:nvSpPr>
            <p:cNvPr id="225" name="Oval 224">
              <a:extLst>
                <a:ext uri="{FF2B5EF4-FFF2-40B4-BE49-F238E27FC236}">
                  <a16:creationId xmlns:a16="http://schemas.microsoft.com/office/drawing/2014/main" id="{9E065FEE-0549-4BD6-891B-4250A377ECB7}"/>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26" name="Group 225">
            <a:extLst>
              <a:ext uri="{FF2B5EF4-FFF2-40B4-BE49-F238E27FC236}">
                <a16:creationId xmlns:a16="http://schemas.microsoft.com/office/drawing/2014/main" id="{38F877D2-B857-40FA-82C8-DED9B34BD146}"/>
              </a:ext>
            </a:extLst>
          </p:cNvPr>
          <p:cNvGrpSpPr/>
          <p:nvPr/>
        </p:nvGrpSpPr>
        <p:grpSpPr>
          <a:xfrm>
            <a:off x="5642951" y="3173987"/>
            <a:ext cx="689539" cy="55612"/>
            <a:chOff x="6392962" y="4731473"/>
            <a:chExt cx="689539" cy="55612"/>
          </a:xfrm>
        </p:grpSpPr>
        <p:cxnSp>
          <p:nvCxnSpPr>
            <p:cNvPr id="227" name="Straight Connector 226">
              <a:extLst>
                <a:ext uri="{FF2B5EF4-FFF2-40B4-BE49-F238E27FC236}">
                  <a16:creationId xmlns:a16="http://schemas.microsoft.com/office/drawing/2014/main" id="{74500D54-7F7D-4AB9-9F3A-44264AC69A15}"/>
                </a:ext>
              </a:extLst>
            </p:cNvPr>
            <p:cNvCxnSpPr>
              <a:cxnSpLocks/>
            </p:cNvCxnSpPr>
            <p:nvPr/>
          </p:nvCxnSpPr>
          <p:spPr>
            <a:xfrm>
              <a:off x="6392962" y="4758811"/>
              <a:ext cx="689539" cy="0"/>
            </a:xfrm>
            <a:prstGeom prst="line">
              <a:avLst/>
            </a:prstGeom>
            <a:noFill/>
            <a:ln w="19050" cap="flat" cmpd="sng" algn="ctr">
              <a:solidFill>
                <a:sysClr val="windowText" lastClr="000000">
                  <a:lumMod val="75000"/>
                  <a:lumOff val="25000"/>
                </a:sysClr>
              </a:solidFill>
              <a:prstDash val="solid"/>
            </a:ln>
            <a:effectLst/>
          </p:spPr>
        </p:cxnSp>
        <p:sp>
          <p:nvSpPr>
            <p:cNvPr id="228" name="Oval 227">
              <a:extLst>
                <a:ext uri="{FF2B5EF4-FFF2-40B4-BE49-F238E27FC236}">
                  <a16:creationId xmlns:a16="http://schemas.microsoft.com/office/drawing/2014/main" id="{2EA5417A-C56E-456C-8609-92294E32B50A}"/>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29" name="Group 228">
            <a:extLst>
              <a:ext uri="{FF2B5EF4-FFF2-40B4-BE49-F238E27FC236}">
                <a16:creationId xmlns:a16="http://schemas.microsoft.com/office/drawing/2014/main" id="{F97CE48A-7232-4233-9888-3C20AC90120C}"/>
              </a:ext>
            </a:extLst>
          </p:cNvPr>
          <p:cNvGrpSpPr/>
          <p:nvPr/>
        </p:nvGrpSpPr>
        <p:grpSpPr>
          <a:xfrm>
            <a:off x="5603620" y="3118507"/>
            <a:ext cx="765990" cy="55612"/>
            <a:chOff x="6342284" y="4731473"/>
            <a:chExt cx="765990" cy="55612"/>
          </a:xfrm>
        </p:grpSpPr>
        <p:cxnSp>
          <p:nvCxnSpPr>
            <p:cNvPr id="230" name="Straight Connector 229">
              <a:extLst>
                <a:ext uri="{FF2B5EF4-FFF2-40B4-BE49-F238E27FC236}">
                  <a16:creationId xmlns:a16="http://schemas.microsoft.com/office/drawing/2014/main" id="{7474DF90-CD55-4163-A24C-29F62350F90A}"/>
                </a:ext>
              </a:extLst>
            </p:cNvPr>
            <p:cNvCxnSpPr>
              <a:cxnSpLocks/>
            </p:cNvCxnSpPr>
            <p:nvPr/>
          </p:nvCxnSpPr>
          <p:spPr>
            <a:xfrm>
              <a:off x="6342284" y="4758811"/>
              <a:ext cx="765990" cy="0"/>
            </a:xfrm>
            <a:prstGeom prst="line">
              <a:avLst/>
            </a:prstGeom>
            <a:noFill/>
            <a:ln w="19050" cap="flat" cmpd="sng" algn="ctr">
              <a:solidFill>
                <a:sysClr val="windowText" lastClr="000000">
                  <a:lumMod val="75000"/>
                  <a:lumOff val="25000"/>
                </a:sysClr>
              </a:solidFill>
              <a:prstDash val="solid"/>
            </a:ln>
            <a:effectLst/>
          </p:spPr>
        </p:cxnSp>
        <p:sp>
          <p:nvSpPr>
            <p:cNvPr id="231" name="Oval 230">
              <a:extLst>
                <a:ext uri="{FF2B5EF4-FFF2-40B4-BE49-F238E27FC236}">
                  <a16:creationId xmlns:a16="http://schemas.microsoft.com/office/drawing/2014/main" id="{55E42FEB-DB47-4E8D-AEE8-08A07E719F77}"/>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32" name="Group 231">
            <a:extLst>
              <a:ext uri="{FF2B5EF4-FFF2-40B4-BE49-F238E27FC236}">
                <a16:creationId xmlns:a16="http://schemas.microsoft.com/office/drawing/2014/main" id="{EABD1914-E6D9-403E-BBF7-A0C8BE5B84B9}"/>
              </a:ext>
            </a:extLst>
          </p:cNvPr>
          <p:cNvGrpSpPr/>
          <p:nvPr/>
        </p:nvGrpSpPr>
        <p:grpSpPr>
          <a:xfrm>
            <a:off x="5935090" y="3075451"/>
            <a:ext cx="519260" cy="55612"/>
            <a:chOff x="6487894" y="4731473"/>
            <a:chExt cx="519260" cy="55612"/>
          </a:xfrm>
        </p:grpSpPr>
        <p:cxnSp>
          <p:nvCxnSpPr>
            <p:cNvPr id="233" name="Straight Connector 232">
              <a:extLst>
                <a:ext uri="{FF2B5EF4-FFF2-40B4-BE49-F238E27FC236}">
                  <a16:creationId xmlns:a16="http://schemas.microsoft.com/office/drawing/2014/main" id="{BDCFB4D1-A72C-489C-8F3C-251C3649B9CB}"/>
                </a:ext>
              </a:extLst>
            </p:cNvPr>
            <p:cNvCxnSpPr>
              <a:cxnSpLocks/>
            </p:cNvCxnSpPr>
            <p:nvPr/>
          </p:nvCxnSpPr>
          <p:spPr>
            <a:xfrm>
              <a:off x="6487894" y="4758811"/>
              <a:ext cx="519260" cy="0"/>
            </a:xfrm>
            <a:prstGeom prst="line">
              <a:avLst/>
            </a:prstGeom>
            <a:noFill/>
            <a:ln w="19050" cap="flat" cmpd="sng" algn="ctr">
              <a:solidFill>
                <a:sysClr val="windowText" lastClr="000000">
                  <a:lumMod val="75000"/>
                  <a:lumOff val="25000"/>
                </a:sysClr>
              </a:solidFill>
              <a:prstDash val="solid"/>
            </a:ln>
            <a:effectLst/>
          </p:spPr>
        </p:cxnSp>
        <p:sp>
          <p:nvSpPr>
            <p:cNvPr id="234" name="Oval 233">
              <a:extLst>
                <a:ext uri="{FF2B5EF4-FFF2-40B4-BE49-F238E27FC236}">
                  <a16:creationId xmlns:a16="http://schemas.microsoft.com/office/drawing/2014/main" id="{5FDBF520-4D78-4393-AE58-613B6DF41D8E}"/>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35" name="Group 234">
            <a:extLst>
              <a:ext uri="{FF2B5EF4-FFF2-40B4-BE49-F238E27FC236}">
                <a16:creationId xmlns:a16="http://schemas.microsoft.com/office/drawing/2014/main" id="{BB4ABF76-61BA-483C-A115-8DF108FC5CA7}"/>
              </a:ext>
            </a:extLst>
          </p:cNvPr>
          <p:cNvGrpSpPr/>
          <p:nvPr/>
        </p:nvGrpSpPr>
        <p:grpSpPr>
          <a:xfrm>
            <a:off x="5795139" y="3021336"/>
            <a:ext cx="707641" cy="55612"/>
            <a:chOff x="6375689" y="4731473"/>
            <a:chExt cx="707641" cy="55612"/>
          </a:xfrm>
        </p:grpSpPr>
        <p:cxnSp>
          <p:nvCxnSpPr>
            <p:cNvPr id="236" name="Straight Connector 235">
              <a:extLst>
                <a:ext uri="{FF2B5EF4-FFF2-40B4-BE49-F238E27FC236}">
                  <a16:creationId xmlns:a16="http://schemas.microsoft.com/office/drawing/2014/main" id="{77246A84-6B80-47C2-A6F9-40530C1ABD49}"/>
                </a:ext>
              </a:extLst>
            </p:cNvPr>
            <p:cNvCxnSpPr>
              <a:cxnSpLocks/>
            </p:cNvCxnSpPr>
            <p:nvPr/>
          </p:nvCxnSpPr>
          <p:spPr>
            <a:xfrm>
              <a:off x="6375689" y="4758811"/>
              <a:ext cx="707641" cy="0"/>
            </a:xfrm>
            <a:prstGeom prst="line">
              <a:avLst/>
            </a:prstGeom>
            <a:noFill/>
            <a:ln w="19050" cap="flat" cmpd="sng" algn="ctr">
              <a:solidFill>
                <a:sysClr val="windowText" lastClr="000000">
                  <a:lumMod val="75000"/>
                  <a:lumOff val="25000"/>
                </a:sysClr>
              </a:solidFill>
              <a:prstDash val="solid"/>
            </a:ln>
            <a:effectLst/>
          </p:spPr>
        </p:cxnSp>
        <p:sp>
          <p:nvSpPr>
            <p:cNvPr id="237" name="Oval 236">
              <a:extLst>
                <a:ext uri="{FF2B5EF4-FFF2-40B4-BE49-F238E27FC236}">
                  <a16:creationId xmlns:a16="http://schemas.microsoft.com/office/drawing/2014/main" id="{A4E7F26F-DBD4-4F32-AB76-677D0DF0D684}"/>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38" name="Group 237">
            <a:extLst>
              <a:ext uri="{FF2B5EF4-FFF2-40B4-BE49-F238E27FC236}">
                <a16:creationId xmlns:a16="http://schemas.microsoft.com/office/drawing/2014/main" id="{DF68DBF6-3632-4795-8843-DA1073CFA772}"/>
              </a:ext>
            </a:extLst>
          </p:cNvPr>
          <p:cNvGrpSpPr/>
          <p:nvPr/>
        </p:nvGrpSpPr>
        <p:grpSpPr>
          <a:xfrm>
            <a:off x="5388355" y="2961914"/>
            <a:ext cx="1796415" cy="55612"/>
            <a:chOff x="5800956" y="4731473"/>
            <a:chExt cx="1796415" cy="55612"/>
          </a:xfrm>
        </p:grpSpPr>
        <p:cxnSp>
          <p:nvCxnSpPr>
            <p:cNvPr id="239" name="Straight Connector 238">
              <a:extLst>
                <a:ext uri="{FF2B5EF4-FFF2-40B4-BE49-F238E27FC236}">
                  <a16:creationId xmlns:a16="http://schemas.microsoft.com/office/drawing/2014/main" id="{4E273147-103C-4516-87E5-9E6789D6FC79}"/>
                </a:ext>
              </a:extLst>
            </p:cNvPr>
            <p:cNvCxnSpPr>
              <a:cxnSpLocks/>
            </p:cNvCxnSpPr>
            <p:nvPr/>
          </p:nvCxnSpPr>
          <p:spPr>
            <a:xfrm>
              <a:off x="5800956" y="4758811"/>
              <a:ext cx="1796415" cy="0"/>
            </a:xfrm>
            <a:prstGeom prst="line">
              <a:avLst/>
            </a:prstGeom>
            <a:noFill/>
            <a:ln w="19050" cap="flat" cmpd="sng" algn="ctr">
              <a:solidFill>
                <a:sysClr val="windowText" lastClr="000000">
                  <a:lumMod val="75000"/>
                  <a:lumOff val="25000"/>
                </a:sysClr>
              </a:solidFill>
              <a:prstDash val="solid"/>
            </a:ln>
            <a:effectLst/>
          </p:spPr>
        </p:cxnSp>
        <p:sp>
          <p:nvSpPr>
            <p:cNvPr id="240" name="Oval 239">
              <a:extLst>
                <a:ext uri="{FF2B5EF4-FFF2-40B4-BE49-F238E27FC236}">
                  <a16:creationId xmlns:a16="http://schemas.microsoft.com/office/drawing/2014/main" id="{E7EAF82A-F04D-44F5-891A-311B5A49420A}"/>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41" name="Group 240">
            <a:extLst>
              <a:ext uri="{FF2B5EF4-FFF2-40B4-BE49-F238E27FC236}">
                <a16:creationId xmlns:a16="http://schemas.microsoft.com/office/drawing/2014/main" id="{1074E13B-F394-4105-A207-995E00C5E021}"/>
              </a:ext>
            </a:extLst>
          </p:cNvPr>
          <p:cNvGrpSpPr/>
          <p:nvPr/>
        </p:nvGrpSpPr>
        <p:grpSpPr>
          <a:xfrm>
            <a:off x="6675293" y="2807218"/>
            <a:ext cx="616477" cy="55612"/>
            <a:chOff x="6415429" y="4731473"/>
            <a:chExt cx="616477" cy="55612"/>
          </a:xfrm>
        </p:grpSpPr>
        <p:cxnSp>
          <p:nvCxnSpPr>
            <p:cNvPr id="242" name="Straight Connector 241">
              <a:extLst>
                <a:ext uri="{FF2B5EF4-FFF2-40B4-BE49-F238E27FC236}">
                  <a16:creationId xmlns:a16="http://schemas.microsoft.com/office/drawing/2014/main" id="{92CA37A8-6A27-4E50-9B85-5ACE894101F0}"/>
                </a:ext>
              </a:extLst>
            </p:cNvPr>
            <p:cNvCxnSpPr>
              <a:cxnSpLocks/>
            </p:cNvCxnSpPr>
            <p:nvPr/>
          </p:nvCxnSpPr>
          <p:spPr>
            <a:xfrm>
              <a:off x="6415429" y="4758811"/>
              <a:ext cx="616477" cy="0"/>
            </a:xfrm>
            <a:prstGeom prst="line">
              <a:avLst/>
            </a:prstGeom>
            <a:noFill/>
            <a:ln w="19050" cap="flat" cmpd="sng" algn="ctr">
              <a:solidFill>
                <a:sysClr val="windowText" lastClr="000000">
                  <a:lumMod val="75000"/>
                  <a:lumOff val="25000"/>
                </a:sysClr>
              </a:solidFill>
              <a:prstDash val="solid"/>
            </a:ln>
            <a:effectLst/>
          </p:spPr>
        </p:cxnSp>
        <p:sp>
          <p:nvSpPr>
            <p:cNvPr id="243" name="Oval 242">
              <a:extLst>
                <a:ext uri="{FF2B5EF4-FFF2-40B4-BE49-F238E27FC236}">
                  <a16:creationId xmlns:a16="http://schemas.microsoft.com/office/drawing/2014/main" id="{B6B79AB9-A1ED-4B56-B0AB-E4C7A4436157}"/>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44" name="Group 243">
            <a:extLst>
              <a:ext uri="{FF2B5EF4-FFF2-40B4-BE49-F238E27FC236}">
                <a16:creationId xmlns:a16="http://schemas.microsoft.com/office/drawing/2014/main" id="{0EB13D1A-6F50-4DF4-94A8-89DB6163A446}"/>
              </a:ext>
            </a:extLst>
          </p:cNvPr>
          <p:cNvGrpSpPr/>
          <p:nvPr/>
        </p:nvGrpSpPr>
        <p:grpSpPr>
          <a:xfrm>
            <a:off x="6269899" y="2751606"/>
            <a:ext cx="616477" cy="55612"/>
            <a:chOff x="6415429" y="4731473"/>
            <a:chExt cx="616477" cy="55612"/>
          </a:xfrm>
        </p:grpSpPr>
        <p:cxnSp>
          <p:nvCxnSpPr>
            <p:cNvPr id="245" name="Straight Connector 244">
              <a:extLst>
                <a:ext uri="{FF2B5EF4-FFF2-40B4-BE49-F238E27FC236}">
                  <a16:creationId xmlns:a16="http://schemas.microsoft.com/office/drawing/2014/main" id="{1E7519C8-AD47-4D64-9F0B-9E78C6A676A1}"/>
                </a:ext>
              </a:extLst>
            </p:cNvPr>
            <p:cNvCxnSpPr>
              <a:cxnSpLocks/>
            </p:cNvCxnSpPr>
            <p:nvPr/>
          </p:nvCxnSpPr>
          <p:spPr>
            <a:xfrm>
              <a:off x="6415429" y="4758811"/>
              <a:ext cx="616477" cy="0"/>
            </a:xfrm>
            <a:prstGeom prst="line">
              <a:avLst/>
            </a:prstGeom>
            <a:noFill/>
            <a:ln w="19050" cap="flat" cmpd="sng" algn="ctr">
              <a:solidFill>
                <a:sysClr val="windowText" lastClr="000000">
                  <a:lumMod val="75000"/>
                  <a:lumOff val="25000"/>
                </a:sysClr>
              </a:solidFill>
              <a:prstDash val="solid"/>
            </a:ln>
            <a:effectLst/>
          </p:spPr>
        </p:cxnSp>
        <p:sp>
          <p:nvSpPr>
            <p:cNvPr id="246" name="Oval 245">
              <a:extLst>
                <a:ext uri="{FF2B5EF4-FFF2-40B4-BE49-F238E27FC236}">
                  <a16:creationId xmlns:a16="http://schemas.microsoft.com/office/drawing/2014/main" id="{F8FCC9B4-15DB-4C63-8D46-FC467B89D151}"/>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47" name="Group 246">
            <a:extLst>
              <a:ext uri="{FF2B5EF4-FFF2-40B4-BE49-F238E27FC236}">
                <a16:creationId xmlns:a16="http://schemas.microsoft.com/office/drawing/2014/main" id="{E0AB0CC9-FC49-42F3-BB28-C9A49C38DCF6}"/>
              </a:ext>
            </a:extLst>
          </p:cNvPr>
          <p:cNvGrpSpPr/>
          <p:nvPr/>
        </p:nvGrpSpPr>
        <p:grpSpPr>
          <a:xfrm>
            <a:off x="6222588" y="2692589"/>
            <a:ext cx="710722" cy="55612"/>
            <a:chOff x="6368118" y="4731473"/>
            <a:chExt cx="710722" cy="55612"/>
          </a:xfrm>
        </p:grpSpPr>
        <p:cxnSp>
          <p:nvCxnSpPr>
            <p:cNvPr id="248" name="Straight Connector 247">
              <a:extLst>
                <a:ext uri="{FF2B5EF4-FFF2-40B4-BE49-F238E27FC236}">
                  <a16:creationId xmlns:a16="http://schemas.microsoft.com/office/drawing/2014/main" id="{AD9DD855-BF95-415E-9914-A0F683214606}"/>
                </a:ext>
              </a:extLst>
            </p:cNvPr>
            <p:cNvCxnSpPr>
              <a:cxnSpLocks/>
            </p:cNvCxnSpPr>
            <p:nvPr/>
          </p:nvCxnSpPr>
          <p:spPr>
            <a:xfrm>
              <a:off x="6368118" y="4758811"/>
              <a:ext cx="710722" cy="0"/>
            </a:xfrm>
            <a:prstGeom prst="line">
              <a:avLst/>
            </a:prstGeom>
            <a:noFill/>
            <a:ln w="19050" cap="flat" cmpd="sng" algn="ctr">
              <a:solidFill>
                <a:sysClr val="windowText" lastClr="000000">
                  <a:lumMod val="75000"/>
                  <a:lumOff val="25000"/>
                </a:sysClr>
              </a:solidFill>
              <a:prstDash val="solid"/>
            </a:ln>
            <a:effectLst/>
          </p:spPr>
        </p:cxnSp>
        <p:sp>
          <p:nvSpPr>
            <p:cNvPr id="249" name="Oval 248">
              <a:extLst>
                <a:ext uri="{FF2B5EF4-FFF2-40B4-BE49-F238E27FC236}">
                  <a16:creationId xmlns:a16="http://schemas.microsoft.com/office/drawing/2014/main" id="{6BA7EB03-1BBF-46DE-A5A9-F85456391B3E}"/>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50" name="Group 249">
            <a:extLst>
              <a:ext uri="{FF2B5EF4-FFF2-40B4-BE49-F238E27FC236}">
                <a16:creationId xmlns:a16="http://schemas.microsoft.com/office/drawing/2014/main" id="{5D6E1648-4434-4087-AF18-807E4041E381}"/>
              </a:ext>
            </a:extLst>
          </p:cNvPr>
          <p:cNvGrpSpPr/>
          <p:nvPr/>
        </p:nvGrpSpPr>
        <p:grpSpPr>
          <a:xfrm>
            <a:off x="6391075" y="2587965"/>
            <a:ext cx="682392" cy="55612"/>
            <a:chOff x="6349514" y="4731473"/>
            <a:chExt cx="682392" cy="55612"/>
          </a:xfrm>
        </p:grpSpPr>
        <p:cxnSp>
          <p:nvCxnSpPr>
            <p:cNvPr id="251" name="Straight Connector 250">
              <a:extLst>
                <a:ext uri="{FF2B5EF4-FFF2-40B4-BE49-F238E27FC236}">
                  <a16:creationId xmlns:a16="http://schemas.microsoft.com/office/drawing/2014/main" id="{0C4BE2FD-C3A3-4EDD-A12B-7F816D907AE2}"/>
                </a:ext>
              </a:extLst>
            </p:cNvPr>
            <p:cNvCxnSpPr>
              <a:cxnSpLocks/>
            </p:cNvCxnSpPr>
            <p:nvPr/>
          </p:nvCxnSpPr>
          <p:spPr>
            <a:xfrm>
              <a:off x="6349514" y="4758811"/>
              <a:ext cx="682392" cy="0"/>
            </a:xfrm>
            <a:prstGeom prst="line">
              <a:avLst/>
            </a:prstGeom>
            <a:noFill/>
            <a:ln w="19050" cap="flat" cmpd="sng" algn="ctr">
              <a:solidFill>
                <a:sysClr val="windowText" lastClr="000000">
                  <a:lumMod val="75000"/>
                  <a:lumOff val="25000"/>
                </a:sysClr>
              </a:solidFill>
              <a:prstDash val="solid"/>
            </a:ln>
            <a:effectLst/>
          </p:spPr>
        </p:cxnSp>
        <p:sp>
          <p:nvSpPr>
            <p:cNvPr id="252" name="Oval 251">
              <a:extLst>
                <a:ext uri="{FF2B5EF4-FFF2-40B4-BE49-F238E27FC236}">
                  <a16:creationId xmlns:a16="http://schemas.microsoft.com/office/drawing/2014/main" id="{B3BF0D58-6CC2-4C54-B64E-6981F34BE922}"/>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53" name="Group 252">
            <a:extLst>
              <a:ext uri="{FF2B5EF4-FFF2-40B4-BE49-F238E27FC236}">
                <a16:creationId xmlns:a16="http://schemas.microsoft.com/office/drawing/2014/main" id="{1B60D0CC-B6C6-4F2E-A9C0-97869E021717}"/>
              </a:ext>
            </a:extLst>
          </p:cNvPr>
          <p:cNvGrpSpPr/>
          <p:nvPr/>
        </p:nvGrpSpPr>
        <p:grpSpPr>
          <a:xfrm>
            <a:off x="6556222" y="2645165"/>
            <a:ext cx="461006" cy="55612"/>
            <a:chOff x="6480514" y="4731473"/>
            <a:chExt cx="461006" cy="55612"/>
          </a:xfrm>
        </p:grpSpPr>
        <p:cxnSp>
          <p:nvCxnSpPr>
            <p:cNvPr id="254" name="Straight Connector 253">
              <a:extLst>
                <a:ext uri="{FF2B5EF4-FFF2-40B4-BE49-F238E27FC236}">
                  <a16:creationId xmlns:a16="http://schemas.microsoft.com/office/drawing/2014/main" id="{0693331F-6228-44AC-ABFA-490B0F520881}"/>
                </a:ext>
              </a:extLst>
            </p:cNvPr>
            <p:cNvCxnSpPr>
              <a:cxnSpLocks/>
            </p:cNvCxnSpPr>
            <p:nvPr/>
          </p:nvCxnSpPr>
          <p:spPr>
            <a:xfrm>
              <a:off x="6480514" y="4758811"/>
              <a:ext cx="461006" cy="0"/>
            </a:xfrm>
            <a:prstGeom prst="line">
              <a:avLst/>
            </a:prstGeom>
            <a:noFill/>
            <a:ln w="19050" cap="flat" cmpd="sng" algn="ctr">
              <a:solidFill>
                <a:sysClr val="windowText" lastClr="000000">
                  <a:lumMod val="75000"/>
                  <a:lumOff val="25000"/>
                </a:sysClr>
              </a:solidFill>
              <a:prstDash val="solid"/>
            </a:ln>
            <a:effectLst/>
          </p:spPr>
        </p:cxnSp>
        <p:sp>
          <p:nvSpPr>
            <p:cNvPr id="255" name="Oval 254">
              <a:extLst>
                <a:ext uri="{FF2B5EF4-FFF2-40B4-BE49-F238E27FC236}">
                  <a16:creationId xmlns:a16="http://schemas.microsoft.com/office/drawing/2014/main" id="{73DBCDAD-2A0C-450A-A902-BA5BD0C52F55}"/>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56" name="Group 255">
            <a:extLst>
              <a:ext uri="{FF2B5EF4-FFF2-40B4-BE49-F238E27FC236}">
                <a16:creationId xmlns:a16="http://schemas.microsoft.com/office/drawing/2014/main" id="{0BF0A4CB-2305-4B3C-B10F-100E64663D75}"/>
              </a:ext>
            </a:extLst>
          </p:cNvPr>
          <p:cNvGrpSpPr/>
          <p:nvPr/>
        </p:nvGrpSpPr>
        <p:grpSpPr>
          <a:xfrm>
            <a:off x="6018700" y="2533574"/>
            <a:ext cx="1755667" cy="55612"/>
            <a:chOff x="5841704" y="4731473"/>
            <a:chExt cx="1755667" cy="55612"/>
          </a:xfrm>
        </p:grpSpPr>
        <p:cxnSp>
          <p:nvCxnSpPr>
            <p:cNvPr id="257" name="Straight Connector 256">
              <a:extLst>
                <a:ext uri="{FF2B5EF4-FFF2-40B4-BE49-F238E27FC236}">
                  <a16:creationId xmlns:a16="http://schemas.microsoft.com/office/drawing/2014/main" id="{1DF6B954-6949-46C5-AD15-7D95D57D7950}"/>
                </a:ext>
              </a:extLst>
            </p:cNvPr>
            <p:cNvCxnSpPr>
              <a:cxnSpLocks/>
            </p:cNvCxnSpPr>
            <p:nvPr/>
          </p:nvCxnSpPr>
          <p:spPr>
            <a:xfrm>
              <a:off x="5841704" y="4758811"/>
              <a:ext cx="1755667" cy="0"/>
            </a:xfrm>
            <a:prstGeom prst="line">
              <a:avLst/>
            </a:prstGeom>
            <a:noFill/>
            <a:ln w="19050" cap="flat" cmpd="sng" algn="ctr">
              <a:solidFill>
                <a:sysClr val="windowText" lastClr="000000">
                  <a:lumMod val="75000"/>
                  <a:lumOff val="25000"/>
                </a:sysClr>
              </a:solidFill>
              <a:prstDash val="solid"/>
            </a:ln>
            <a:effectLst/>
          </p:spPr>
        </p:cxnSp>
        <p:sp>
          <p:nvSpPr>
            <p:cNvPr id="258" name="Oval 257">
              <a:extLst>
                <a:ext uri="{FF2B5EF4-FFF2-40B4-BE49-F238E27FC236}">
                  <a16:creationId xmlns:a16="http://schemas.microsoft.com/office/drawing/2014/main" id="{D13E4A1E-CFE5-4CF8-A23A-10A17E1F3157}"/>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grpSp>
        <p:nvGrpSpPr>
          <p:cNvPr id="259" name="Group 258">
            <a:extLst>
              <a:ext uri="{FF2B5EF4-FFF2-40B4-BE49-F238E27FC236}">
                <a16:creationId xmlns:a16="http://schemas.microsoft.com/office/drawing/2014/main" id="{CF1F6A55-90DA-4AA6-8228-B0EBDD036E60}"/>
              </a:ext>
            </a:extLst>
          </p:cNvPr>
          <p:cNvGrpSpPr/>
          <p:nvPr/>
        </p:nvGrpSpPr>
        <p:grpSpPr>
          <a:xfrm>
            <a:off x="6876160" y="2476260"/>
            <a:ext cx="280035" cy="55612"/>
            <a:chOff x="6588054" y="4731473"/>
            <a:chExt cx="280035" cy="55612"/>
          </a:xfrm>
        </p:grpSpPr>
        <p:cxnSp>
          <p:nvCxnSpPr>
            <p:cNvPr id="260" name="Straight Connector 259">
              <a:extLst>
                <a:ext uri="{FF2B5EF4-FFF2-40B4-BE49-F238E27FC236}">
                  <a16:creationId xmlns:a16="http://schemas.microsoft.com/office/drawing/2014/main" id="{BBF66403-C158-4D99-B19F-D7D82A80317A}"/>
                </a:ext>
              </a:extLst>
            </p:cNvPr>
            <p:cNvCxnSpPr>
              <a:cxnSpLocks/>
            </p:cNvCxnSpPr>
            <p:nvPr/>
          </p:nvCxnSpPr>
          <p:spPr>
            <a:xfrm>
              <a:off x="6588054" y="4758811"/>
              <a:ext cx="280035" cy="0"/>
            </a:xfrm>
            <a:prstGeom prst="line">
              <a:avLst/>
            </a:prstGeom>
            <a:noFill/>
            <a:ln w="19050" cap="flat" cmpd="sng" algn="ctr">
              <a:solidFill>
                <a:sysClr val="windowText" lastClr="000000">
                  <a:lumMod val="75000"/>
                  <a:lumOff val="25000"/>
                </a:sysClr>
              </a:solidFill>
              <a:prstDash val="solid"/>
            </a:ln>
            <a:effectLst/>
          </p:spPr>
        </p:cxnSp>
        <p:sp>
          <p:nvSpPr>
            <p:cNvPr id="261" name="Oval 260">
              <a:extLst>
                <a:ext uri="{FF2B5EF4-FFF2-40B4-BE49-F238E27FC236}">
                  <a16:creationId xmlns:a16="http://schemas.microsoft.com/office/drawing/2014/main" id="{D6E9A8F1-F506-4187-B865-55A3E6402F0A}"/>
                </a:ext>
              </a:extLst>
            </p:cNvPr>
            <p:cNvSpPr/>
            <p:nvPr/>
          </p:nvSpPr>
          <p:spPr>
            <a:xfrm>
              <a:off x="6701752" y="4731473"/>
              <a:ext cx="55612" cy="55612"/>
            </a:xfrm>
            <a:prstGeom prst="ellipse">
              <a:avLst/>
            </a:prstGeom>
            <a:solidFill>
              <a:sysClr val="windowText" lastClr="000000">
                <a:lumMod val="75000"/>
                <a:lumOff val="25000"/>
              </a:sysClr>
            </a:solidFill>
            <a:ln w="952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spTree>
    <p:extLst>
      <p:ext uri="{BB962C8B-B14F-4D97-AF65-F5344CB8AC3E}">
        <p14:creationId xmlns:p14="http://schemas.microsoft.com/office/powerpoint/2010/main" val="42799893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85061" y="131804"/>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RCT: Androgen Deprivation Therapy: Effect of Denosumab on BMD and New Vertebral Fractures </a:t>
            </a:r>
            <a:endParaRPr kumimoji="0" lang="en-US"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93715"/>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403443"/>
            <a:ext cx="8229600" cy="43248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err="1">
                <a:solidFill>
                  <a:srgbClr val="000000"/>
                </a:solidFill>
                <a:latin typeface="Arial Narrow" panose="020B0606020202030204" pitchFamily="34" charset="0"/>
              </a:rPr>
              <a:t>Doria</a:t>
            </a:r>
            <a:r>
              <a:rPr lang="en-CA" sz="1000" dirty="0">
                <a:solidFill>
                  <a:srgbClr val="000000"/>
                </a:solidFill>
                <a:latin typeface="Arial Narrow" panose="020B0606020202030204" pitchFamily="34" charset="0"/>
              </a:rPr>
              <a:t>, C., et al. </a:t>
            </a:r>
            <a:r>
              <a:rPr lang="es-ES" sz="1000" i="1" dirty="0">
                <a:solidFill>
                  <a:srgbClr val="000000"/>
                </a:solidFill>
                <a:latin typeface="Arial Narrow" panose="020B0606020202030204" pitchFamily="34" charset="0"/>
              </a:rPr>
              <a:t>Minerva </a:t>
            </a:r>
            <a:r>
              <a:rPr lang="es-ES" sz="1000" i="1" dirty="0" err="1">
                <a:solidFill>
                  <a:srgbClr val="000000"/>
                </a:solidFill>
                <a:latin typeface="Arial Narrow" panose="020B0606020202030204" pitchFamily="34" charset="0"/>
              </a:rPr>
              <a:t>Urol</a:t>
            </a:r>
            <a:r>
              <a:rPr lang="es-ES" sz="1000" i="1" dirty="0">
                <a:solidFill>
                  <a:srgbClr val="000000"/>
                </a:solidFill>
                <a:latin typeface="Arial Narrow" panose="020B0606020202030204" pitchFamily="34" charset="0"/>
              </a:rPr>
              <a:t> </a:t>
            </a:r>
            <a:r>
              <a:rPr lang="es-ES" sz="1000" i="1" dirty="0" err="1">
                <a:solidFill>
                  <a:srgbClr val="000000"/>
                </a:solidFill>
                <a:latin typeface="Arial Narrow" panose="020B0606020202030204" pitchFamily="34" charset="0"/>
              </a:rPr>
              <a:t>Nefrol</a:t>
            </a:r>
            <a:r>
              <a:rPr lang="es-ES" sz="1000" dirty="0">
                <a:solidFill>
                  <a:srgbClr val="000000"/>
                </a:solidFill>
                <a:latin typeface="Arial Narrow" panose="020B0606020202030204" pitchFamily="34" charset="0"/>
              </a:rPr>
              <a:t>. 2017;69(3):271-277.</a:t>
            </a:r>
            <a:endParaRPr lang="en-CA" sz="1000" dirty="0">
              <a:solidFill>
                <a:srgbClr val="000000"/>
              </a:solidFill>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8" name="Content Placeholder 3">
            <a:extLst>
              <a:ext uri="{FF2B5EF4-FFF2-40B4-BE49-F238E27FC236}">
                <a16:creationId xmlns:a16="http://schemas.microsoft.com/office/drawing/2014/main" id="{13A7D205-E346-4119-8DF2-54BEA50A1284}"/>
              </a:ext>
            </a:extLst>
          </p:cNvPr>
          <p:cNvSpPr txBox="1">
            <a:spLocks/>
          </p:cNvSpPr>
          <p:nvPr/>
        </p:nvSpPr>
        <p:spPr>
          <a:xfrm>
            <a:off x="457200" y="1658886"/>
            <a:ext cx="8229600" cy="435778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234 diagnosed OP patients on ADT for prostate cancer</a:t>
            </a:r>
          </a:p>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Denosumab 60 mg subcutaneously every 6 months or alendronate (70 mg/week) for 2 years</a:t>
            </a:r>
          </a:p>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Both drugs provided significant improvements in back pain and general health conditions</a:t>
            </a:r>
          </a:p>
          <a:p>
            <a:pPr marL="914400" lvl="1" indent="-457200">
              <a:buClr>
                <a:srgbClr val="725F73"/>
              </a:buClr>
              <a:buFont typeface="Lato" panose="020F0502020204030203" pitchFamily="34" charset="0"/>
              <a:buChar char="→"/>
            </a:pPr>
            <a:r>
              <a:rPr lang="en-CA" dirty="0">
                <a:solidFill>
                  <a:sysClr val="windowText" lastClr="000000">
                    <a:lumMod val="75000"/>
                    <a:lumOff val="25000"/>
                  </a:sysClr>
                </a:solidFill>
                <a:latin typeface="Arial Narrow" panose="020B0606020202030204" pitchFamily="34" charset="0"/>
              </a:rPr>
              <a:t>Mean changes in BMD at final follow-up differed significantly between two groups</a:t>
            </a:r>
          </a:p>
          <a:p>
            <a:pPr marL="914400" lvl="1" indent="-457200">
              <a:buClr>
                <a:srgbClr val="725F73"/>
              </a:buClr>
              <a:buFont typeface="Lato" panose="020F0502020204030203" pitchFamily="34" charset="0"/>
              <a:buChar char="→"/>
            </a:pPr>
            <a:r>
              <a:rPr lang="en-CA" dirty="0">
                <a:solidFill>
                  <a:sysClr val="windowText" lastClr="000000">
                    <a:lumMod val="75000"/>
                    <a:lumOff val="25000"/>
                  </a:sysClr>
                </a:solidFill>
                <a:latin typeface="Arial Narrow" panose="020B0606020202030204" pitchFamily="34" charset="0"/>
              </a:rPr>
              <a:t>New vertebral fractures over 24 months: Denosumab 18 [15.38 %] vs. </a:t>
            </a:r>
            <a:r>
              <a:rPr lang="en-CA" dirty="0" err="1">
                <a:solidFill>
                  <a:sysClr val="windowText" lastClr="000000">
                    <a:lumMod val="75000"/>
                    <a:lumOff val="25000"/>
                  </a:sysClr>
                </a:solidFill>
                <a:latin typeface="Arial Narrow" panose="020B0606020202030204" pitchFamily="34" charset="0"/>
              </a:rPr>
              <a:t>Aln</a:t>
            </a:r>
            <a:r>
              <a:rPr lang="en-CA" dirty="0">
                <a:solidFill>
                  <a:sysClr val="windowText" lastClr="000000">
                    <a:lumMod val="75000"/>
                    <a:lumOff val="25000"/>
                  </a:sysClr>
                </a:solidFill>
                <a:latin typeface="Arial Narrow" panose="020B0606020202030204" pitchFamily="34" charset="0"/>
              </a:rPr>
              <a:t> 24 [20.51 %] P=0.10 (not significant)</a:t>
            </a:r>
          </a:p>
          <a:p>
            <a:pPr marL="914400" lvl="1" indent="-457200">
              <a:buClr>
                <a:srgbClr val="725F73"/>
              </a:buClr>
              <a:buFont typeface="Lato" panose="020F0502020204030203" pitchFamily="34" charset="0"/>
              <a:buChar char="→"/>
            </a:pPr>
            <a:r>
              <a:rPr lang="en-CA" dirty="0">
                <a:solidFill>
                  <a:sysClr val="windowText" lastClr="000000">
                    <a:lumMod val="75000"/>
                    <a:lumOff val="25000"/>
                  </a:sysClr>
                </a:solidFill>
                <a:latin typeface="Arial Narrow" panose="020B0606020202030204" pitchFamily="34" charset="0"/>
              </a:rPr>
              <a:t>BMD changes at the lumbar spine at 24 months were 5.6% with denosumab vs. -1.1% with alendronate (P&lt;0.001)</a:t>
            </a:r>
          </a:p>
          <a:p>
            <a:pPr marL="914400" lvl="1" indent="-457200">
              <a:buClr>
                <a:srgbClr val="725F73"/>
              </a:buClr>
              <a:buFont typeface="Lato" panose="020F0502020204030203" pitchFamily="34" charset="0"/>
              <a:buChar char="→"/>
            </a:pPr>
            <a:endParaRPr lang="en-CA" sz="2400" dirty="0">
              <a:solidFill>
                <a:sysClr val="windowText" lastClr="000000">
                  <a:lumMod val="75000"/>
                  <a:lumOff val="25000"/>
                </a:sysClr>
              </a:solidFill>
              <a:latin typeface="Arial Narrow" panose="020B0606020202030204" pitchFamily="34" charset="0"/>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13445749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CFDFDB-C55F-4ADA-9866-9E3C0A0D4933}"/>
              </a:ext>
            </a:extLst>
          </p:cNvPr>
          <p:cNvSpPr/>
          <p:nvPr/>
        </p:nvSpPr>
        <p:spPr>
          <a:xfrm>
            <a:off x="0" y="6774914"/>
            <a:ext cx="9144000" cy="106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2" name="Rectangle 1">
            <a:extLst>
              <a:ext uri="{FF2B5EF4-FFF2-40B4-BE49-F238E27FC236}">
                <a16:creationId xmlns:a16="http://schemas.microsoft.com/office/drawing/2014/main" id="{55010D92-732B-4721-81BC-6342B1C2838D}"/>
              </a:ext>
            </a:extLst>
          </p:cNvPr>
          <p:cNvSpPr/>
          <p:nvPr/>
        </p:nvSpPr>
        <p:spPr>
          <a:xfrm>
            <a:off x="0" y="2"/>
            <a:ext cx="9144000" cy="637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58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Reimbursement</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pic>
        <p:nvPicPr>
          <p:cNvPr id="9" name="Picture 8">
            <a:extLst>
              <a:ext uri="{FF2B5EF4-FFF2-40B4-BE49-F238E27FC236}">
                <a16:creationId xmlns:a16="http://schemas.microsoft.com/office/drawing/2014/main" id="{F9D6ED3F-007E-439E-99FB-A9BF47BBFD03}"/>
              </a:ext>
            </a:extLst>
          </p:cNvPr>
          <p:cNvPicPr>
            <a:picLocks noChangeAspect="1"/>
          </p:cNvPicPr>
          <p:nvPr/>
        </p:nvPicPr>
        <p:blipFill>
          <a:blip r:embed="rId3"/>
          <a:stretch>
            <a:fillRect/>
          </a:stretch>
        </p:blipFill>
        <p:spPr>
          <a:xfrm>
            <a:off x="876300" y="706262"/>
            <a:ext cx="7856223" cy="6050138"/>
          </a:xfrm>
          <a:prstGeom prst="rect">
            <a:avLst/>
          </a:prstGeom>
        </p:spPr>
      </p:pic>
    </p:spTree>
    <p:extLst>
      <p:ext uri="{BB962C8B-B14F-4D97-AF65-F5344CB8AC3E}">
        <p14:creationId xmlns:p14="http://schemas.microsoft.com/office/powerpoint/2010/main" val="9850087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Discussion: Clinical Takeaways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297287" y="1560972"/>
            <a:ext cx="8570266" cy="47149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spcAft>
                <a:spcPts val="600"/>
              </a:spcAft>
              <a:buClr>
                <a:srgbClr val="554856"/>
              </a:buClr>
              <a:buFont typeface="Wingdings" panose="05000000000000000000" pitchFamily="2" charset="2"/>
              <a:buChar char="§"/>
            </a:pPr>
            <a:r>
              <a:rPr lang="en-CA" b="1" dirty="0">
                <a:solidFill>
                  <a:prstClr val="black">
                    <a:lumMod val="65000"/>
                    <a:lumOff val="35000"/>
                  </a:prstClr>
                </a:solidFill>
                <a:latin typeface="Arial Narrow" panose="020B0606020202030204" pitchFamily="34" charset="0"/>
              </a:rPr>
              <a:t>All adult patients initiated with long-term glucocorticoids                       </a:t>
            </a:r>
            <a:r>
              <a:rPr lang="en-CA" sz="1800" dirty="0">
                <a:solidFill>
                  <a:prstClr val="black">
                    <a:lumMod val="65000"/>
                    <a:lumOff val="35000"/>
                  </a:prstClr>
                </a:solidFill>
                <a:latin typeface="Arial Narrow" panose="020B0606020202030204" pitchFamily="34" charset="0"/>
              </a:rPr>
              <a:t>(prednisone &gt; 7.5 mg / d for &gt; 3 months should be rapidly [&lt; 3 months]):</a:t>
            </a:r>
          </a:p>
          <a:p>
            <a:pPr marL="1200150" lvl="3" indent="-342900">
              <a:spcAft>
                <a:spcPts val="600"/>
              </a:spcAft>
              <a:buClr>
                <a:srgbClr val="554856"/>
              </a:buClr>
              <a:buFont typeface="Lato" panose="020F0502020204030203" pitchFamily="34" charset="0"/>
              <a:buChar char="→"/>
            </a:pPr>
            <a:r>
              <a:rPr lang="en-CA" sz="1800" b="1" dirty="0">
                <a:solidFill>
                  <a:srgbClr val="554856"/>
                </a:solidFill>
                <a:latin typeface="Arial Narrow" panose="020B0606020202030204" pitchFamily="34" charset="0"/>
              </a:rPr>
              <a:t>Assessed for bone health</a:t>
            </a:r>
            <a:r>
              <a:rPr lang="en-CA" sz="1800" b="1" dirty="0">
                <a:solidFill>
                  <a:prstClr val="black">
                    <a:lumMod val="65000"/>
                    <a:lumOff val="35000"/>
                  </a:prstClr>
                </a:solidFill>
                <a:latin typeface="Arial Narrow" panose="020B0606020202030204" pitchFamily="34" charset="0"/>
              </a:rPr>
              <a:t> </a:t>
            </a:r>
            <a:r>
              <a:rPr lang="en-CA" sz="1800" dirty="0">
                <a:solidFill>
                  <a:prstClr val="black">
                    <a:lumMod val="65000"/>
                    <a:lumOff val="35000"/>
                  </a:prstClr>
                </a:solidFill>
                <a:latin typeface="Arial Narrow" panose="020B0606020202030204" pitchFamily="34" charset="0"/>
              </a:rPr>
              <a:t>(DXA ± Lateral Spine X-Rays, lab. tests)</a:t>
            </a:r>
          </a:p>
          <a:p>
            <a:pPr marL="1200150" lvl="3" indent="-342900">
              <a:spcAft>
                <a:spcPts val="600"/>
              </a:spcAft>
              <a:buClr>
                <a:srgbClr val="554856"/>
              </a:buClr>
              <a:buFont typeface="Lato" panose="020F0502020204030203" pitchFamily="34" charset="0"/>
              <a:buChar char="→"/>
            </a:pPr>
            <a:r>
              <a:rPr lang="en-CA" sz="1800" b="1" dirty="0">
                <a:solidFill>
                  <a:srgbClr val="554856"/>
                </a:solidFill>
                <a:latin typeface="Arial Narrow" panose="020B0606020202030204" pitchFamily="34" charset="0"/>
              </a:rPr>
              <a:t>Initiated on antiresorptive treatment with Ca/vitamin D</a:t>
            </a:r>
          </a:p>
          <a:p>
            <a:pPr marL="1200150" lvl="3" indent="-342900">
              <a:spcAft>
                <a:spcPts val="600"/>
              </a:spcAft>
              <a:buClr>
                <a:srgbClr val="554856"/>
              </a:buClr>
              <a:buFont typeface="Lato" panose="020F0502020204030203" pitchFamily="34" charset="0"/>
              <a:buChar char="→"/>
            </a:pPr>
            <a:r>
              <a:rPr lang="en-CA" sz="1800" b="1" dirty="0">
                <a:solidFill>
                  <a:srgbClr val="554856"/>
                </a:solidFill>
                <a:latin typeface="Arial Narrow" panose="020B0606020202030204" pitchFamily="34" charset="0"/>
              </a:rPr>
              <a:t>Monitored annually </a:t>
            </a:r>
            <a:r>
              <a:rPr lang="en-CA" sz="1800" dirty="0">
                <a:solidFill>
                  <a:prstClr val="black">
                    <a:lumMod val="65000"/>
                    <a:lumOff val="35000"/>
                  </a:prstClr>
                </a:solidFill>
                <a:latin typeface="Arial Narrow" panose="020B0606020202030204" pitchFamily="34" charset="0"/>
              </a:rPr>
              <a:t>(DXA ± Lateral Spine X-Rays, lab. tests)</a:t>
            </a:r>
          </a:p>
          <a:p>
            <a:pPr marL="857250" lvl="3" indent="0">
              <a:spcAft>
                <a:spcPts val="600"/>
              </a:spcAft>
              <a:buClr>
                <a:srgbClr val="554856"/>
              </a:buClr>
              <a:buNone/>
            </a:pPr>
            <a:endParaRPr lang="en-CA" sz="1100" dirty="0">
              <a:solidFill>
                <a:prstClr val="black">
                  <a:lumMod val="65000"/>
                  <a:lumOff val="35000"/>
                </a:prstClr>
              </a:solidFill>
              <a:latin typeface="Arial Narrow" panose="020B0606020202030204" pitchFamily="34" charset="0"/>
            </a:endParaRPr>
          </a:p>
          <a:p>
            <a:pPr marL="457200" lvl="1" indent="-457200">
              <a:spcAft>
                <a:spcPts val="600"/>
              </a:spcAft>
              <a:buClr>
                <a:srgbClr val="554856"/>
              </a:buClr>
              <a:buFont typeface="Wingdings" panose="05000000000000000000" pitchFamily="2" charset="2"/>
              <a:buChar char="§"/>
            </a:pPr>
            <a:r>
              <a:rPr lang="en-CA" b="1" dirty="0">
                <a:solidFill>
                  <a:prstClr val="black">
                    <a:lumMod val="65000"/>
                    <a:lumOff val="35000"/>
                  </a:prstClr>
                </a:solidFill>
                <a:latin typeface="Arial Narrow" panose="020B0606020202030204" pitchFamily="34" charset="0"/>
              </a:rPr>
              <a:t>The Cancer Treatment Induced Bone Loss (CTIBL) </a:t>
            </a:r>
            <a:r>
              <a:rPr lang="en-CA" dirty="0">
                <a:solidFill>
                  <a:prstClr val="black">
                    <a:lumMod val="65000"/>
                    <a:lumOff val="35000"/>
                  </a:prstClr>
                </a:solidFill>
                <a:latin typeface="Arial Narrow" panose="020B0606020202030204" pitchFamily="34" charset="0"/>
              </a:rPr>
              <a:t>associated with Aromatase Inhibitors (AIs) could be prevented by bisphosphonates or denosumab and the skeletal related events reduced further by denosumab compared to bisphosphonates</a:t>
            </a:r>
          </a:p>
          <a:p>
            <a:pPr marL="0" lvl="1" indent="0">
              <a:spcAft>
                <a:spcPts val="600"/>
              </a:spcAft>
              <a:buClr>
                <a:srgbClr val="554856"/>
              </a:buClr>
              <a:buNone/>
            </a:pPr>
            <a:endParaRPr lang="en-CA" sz="1100" dirty="0">
              <a:solidFill>
                <a:prstClr val="black">
                  <a:lumMod val="65000"/>
                  <a:lumOff val="35000"/>
                </a:prstClr>
              </a:solidFill>
              <a:latin typeface="Arial Narrow" panose="020B0606020202030204" pitchFamily="34" charset="0"/>
            </a:endParaRPr>
          </a:p>
          <a:p>
            <a:pPr marL="457200" lvl="1" indent="-457200">
              <a:spcAft>
                <a:spcPts val="600"/>
              </a:spcAft>
              <a:buClr>
                <a:srgbClr val="554856"/>
              </a:buClr>
              <a:buFont typeface="Wingdings" panose="05000000000000000000" pitchFamily="2" charset="2"/>
              <a:buChar char="§"/>
            </a:pPr>
            <a:r>
              <a:rPr lang="en-CA" dirty="0">
                <a:solidFill>
                  <a:prstClr val="black">
                    <a:lumMod val="65000"/>
                    <a:lumOff val="35000"/>
                  </a:prstClr>
                </a:solidFill>
                <a:latin typeface="Arial Narrow" panose="020B0606020202030204" pitchFamily="34" charset="0"/>
              </a:rPr>
              <a:t>All evaluated PMO therapies are improving bone mineral density in </a:t>
            </a:r>
            <a:r>
              <a:rPr lang="en-CA" b="1" dirty="0">
                <a:solidFill>
                  <a:prstClr val="black">
                    <a:lumMod val="65000"/>
                    <a:lumOff val="35000"/>
                  </a:prstClr>
                </a:solidFill>
                <a:latin typeface="Arial Narrow" panose="020B0606020202030204" pitchFamily="34" charset="0"/>
              </a:rPr>
              <a:t>men receiving Androgen Deprivation Therapy (ADT) </a:t>
            </a:r>
            <a:r>
              <a:rPr lang="en-CA" dirty="0">
                <a:solidFill>
                  <a:prstClr val="black">
                    <a:lumMod val="65000"/>
                    <a:lumOff val="35000"/>
                  </a:prstClr>
                </a:solidFill>
                <a:latin typeface="Arial Narrow" panose="020B0606020202030204" pitchFamily="34" charset="0"/>
              </a:rPr>
              <a:t>but denosumab is the only treatment option that also reduced the occurrence of new vertebral fracture in that population</a:t>
            </a:r>
          </a:p>
          <a:p>
            <a:pPr marL="457200" marR="0" lvl="1" indent="0" algn="l" defTabSz="457200" rtl="0" eaLnBrk="1" fontAlgn="auto" latinLnBrk="0" hangingPunct="1">
              <a:lnSpc>
                <a:spcPct val="100000"/>
              </a:lnSpc>
              <a:spcBef>
                <a:spcPts val="0"/>
              </a:spcBef>
              <a:spcAft>
                <a:spcPts val="1000"/>
              </a:spcAft>
              <a:buClr>
                <a:srgbClr val="725F73"/>
              </a:buClr>
              <a:buSzTx/>
              <a:buNone/>
              <a:tabLst/>
              <a:defRPr/>
            </a:pPr>
            <a:endPar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1000"/>
              </a:spcAft>
              <a:buClr>
                <a:srgbClr val="F93482"/>
              </a:buClr>
              <a:buSzTx/>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endParaRPr>
          </a:p>
          <a:p>
            <a:pPr marL="0" marR="0" lvl="0" indent="0" algn="l" defTabSz="457200" rtl="0" eaLnBrk="1" fontAlgn="auto" latinLnBrk="0" hangingPunct="1">
              <a:lnSpc>
                <a:spcPct val="100000"/>
              </a:lnSpc>
              <a:spcBef>
                <a:spcPts val="0"/>
              </a:spcBef>
              <a:spcAft>
                <a:spcPts val="1000"/>
              </a:spcAft>
              <a:buClr>
                <a:srgbClr val="F93482"/>
              </a:buClr>
              <a:buSzTx/>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endParaRPr>
          </a:p>
          <a:p>
            <a:pPr marL="0" marR="0" lvl="0" indent="0" algn="l" defTabSz="457200" rtl="0" eaLnBrk="1" fontAlgn="auto" latinLnBrk="0" hangingPunct="1">
              <a:lnSpc>
                <a:spcPct val="100000"/>
              </a:lnSpc>
              <a:spcBef>
                <a:spcPts val="0"/>
              </a:spcBef>
              <a:spcAft>
                <a:spcPts val="1000"/>
              </a:spcAft>
              <a:buClr>
                <a:srgbClr val="F93482"/>
              </a:buClr>
              <a:buSzTx/>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endParaRPr>
          </a:p>
        </p:txBody>
      </p:sp>
      <p:pic>
        <p:nvPicPr>
          <p:cNvPr id="3" name="Picture 2" descr="A picture containing indoor&#10;&#10;Description generated with very high confidence">
            <a:extLst>
              <a:ext uri="{FF2B5EF4-FFF2-40B4-BE49-F238E27FC236}">
                <a16:creationId xmlns:a16="http://schemas.microsoft.com/office/drawing/2014/main" id="{3995EADE-68D5-438C-AA04-4AE81ED44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967" y="183866"/>
            <a:ext cx="1388754" cy="1741176"/>
          </a:xfrm>
          <a:prstGeom prst="rect">
            <a:avLst/>
          </a:prstGeom>
        </p:spPr>
      </p:pic>
    </p:spTree>
    <p:extLst>
      <p:ext uri="{BB962C8B-B14F-4D97-AF65-F5344CB8AC3E}">
        <p14:creationId xmlns:p14="http://schemas.microsoft.com/office/powerpoint/2010/main" val="284962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498598"/>
          </a:xfrm>
        </p:spPr>
        <p:txBody>
          <a:bodyPr/>
          <a:lstStyle/>
          <a:p>
            <a:pPr algn="ctr"/>
            <a:r>
              <a:rPr lang="en-CA" sz="3600" dirty="0">
                <a:solidFill>
                  <a:srgbClr val="725F73"/>
                </a:solidFill>
                <a:latin typeface="Arial Narrow" panose="020B0606020202030204" pitchFamily="34" charset="0"/>
              </a:rPr>
              <a:t> Program Modules</a:t>
            </a:r>
            <a:endParaRPr lang="en-US" sz="3600" dirty="0">
              <a:solidFill>
                <a:srgbClr val="725F73"/>
              </a:solidFill>
              <a:latin typeface="Arial Narrow" panose="020B0606020202030204" pitchFamily="34" charset="0"/>
            </a:endParaRPr>
          </a:p>
        </p:txBody>
      </p:sp>
      <p:pic>
        <p:nvPicPr>
          <p:cNvPr id="2" name="Picture 1">
            <a:hlinkClick r:id="rId3" action="ppaction://hlinksldjump"/>
            <a:extLst>
              <a:ext uri="{FF2B5EF4-FFF2-40B4-BE49-F238E27FC236}">
                <a16:creationId xmlns:a16="http://schemas.microsoft.com/office/drawing/2014/main" id="{998DED7B-68C6-41FB-8390-12649ABD6F86}"/>
              </a:ext>
            </a:extLst>
          </p:cNvPr>
          <p:cNvPicPr>
            <a:picLocks noChangeAspect="1"/>
          </p:cNvPicPr>
          <p:nvPr/>
        </p:nvPicPr>
        <p:blipFill>
          <a:blip r:embed="rId4"/>
          <a:stretch>
            <a:fillRect/>
          </a:stretch>
        </p:blipFill>
        <p:spPr>
          <a:xfrm>
            <a:off x="239279" y="1775652"/>
            <a:ext cx="1627583" cy="3840480"/>
          </a:xfrm>
          <a:prstGeom prst="rect">
            <a:avLst/>
          </a:prstGeom>
        </p:spPr>
      </p:pic>
      <p:pic>
        <p:nvPicPr>
          <p:cNvPr id="3" name="Picture 2">
            <a:hlinkClick r:id="rId5" action="ppaction://hlinksldjump"/>
            <a:extLst>
              <a:ext uri="{FF2B5EF4-FFF2-40B4-BE49-F238E27FC236}">
                <a16:creationId xmlns:a16="http://schemas.microsoft.com/office/drawing/2014/main" id="{6407FCA6-25B2-4F7E-9B27-B3724E8F3D6D}"/>
              </a:ext>
            </a:extLst>
          </p:cNvPr>
          <p:cNvPicPr>
            <a:picLocks noChangeAspect="1"/>
          </p:cNvPicPr>
          <p:nvPr/>
        </p:nvPicPr>
        <p:blipFill>
          <a:blip r:embed="rId6"/>
          <a:stretch>
            <a:fillRect/>
          </a:stretch>
        </p:blipFill>
        <p:spPr>
          <a:xfrm>
            <a:off x="2025601" y="1729932"/>
            <a:ext cx="1628702" cy="3886200"/>
          </a:xfrm>
          <a:prstGeom prst="rect">
            <a:avLst/>
          </a:prstGeom>
        </p:spPr>
      </p:pic>
      <p:pic>
        <p:nvPicPr>
          <p:cNvPr id="5" name="Picture 4">
            <a:hlinkClick r:id="rId7" action="ppaction://hlinksldjump"/>
            <a:extLst>
              <a:ext uri="{FF2B5EF4-FFF2-40B4-BE49-F238E27FC236}">
                <a16:creationId xmlns:a16="http://schemas.microsoft.com/office/drawing/2014/main" id="{2275D611-4CF8-4F89-95BE-A81EA71644FD}"/>
              </a:ext>
            </a:extLst>
          </p:cNvPr>
          <p:cNvPicPr>
            <a:picLocks noChangeAspect="1"/>
          </p:cNvPicPr>
          <p:nvPr/>
        </p:nvPicPr>
        <p:blipFill>
          <a:blip r:embed="rId8"/>
          <a:stretch>
            <a:fillRect/>
          </a:stretch>
        </p:blipFill>
        <p:spPr>
          <a:xfrm>
            <a:off x="3638187" y="1363771"/>
            <a:ext cx="1957841" cy="4264189"/>
          </a:xfrm>
          <a:prstGeom prst="rect">
            <a:avLst/>
          </a:prstGeom>
        </p:spPr>
      </p:pic>
      <p:pic>
        <p:nvPicPr>
          <p:cNvPr id="6" name="Picture 5">
            <a:hlinkClick r:id="rId9" action="ppaction://hlinksldjump"/>
            <a:extLst>
              <a:ext uri="{FF2B5EF4-FFF2-40B4-BE49-F238E27FC236}">
                <a16:creationId xmlns:a16="http://schemas.microsoft.com/office/drawing/2014/main" id="{CB312734-9105-4F37-924D-C73577EA4D21}"/>
              </a:ext>
            </a:extLst>
          </p:cNvPr>
          <p:cNvPicPr>
            <a:picLocks noChangeAspect="1"/>
          </p:cNvPicPr>
          <p:nvPr/>
        </p:nvPicPr>
        <p:blipFill>
          <a:blip r:embed="rId10"/>
          <a:stretch>
            <a:fillRect/>
          </a:stretch>
        </p:blipFill>
        <p:spPr>
          <a:xfrm>
            <a:off x="5492865" y="1547052"/>
            <a:ext cx="1766306" cy="4069080"/>
          </a:xfrm>
          <a:prstGeom prst="rect">
            <a:avLst/>
          </a:prstGeom>
        </p:spPr>
      </p:pic>
      <p:pic>
        <p:nvPicPr>
          <p:cNvPr id="7" name="Picture 6">
            <a:hlinkClick r:id="rId11" action="ppaction://hlinksldjump"/>
            <a:extLst>
              <a:ext uri="{FF2B5EF4-FFF2-40B4-BE49-F238E27FC236}">
                <a16:creationId xmlns:a16="http://schemas.microsoft.com/office/drawing/2014/main" id="{251B15E3-0A1D-4F1A-9D08-E5B6DFF62950}"/>
              </a:ext>
            </a:extLst>
          </p:cNvPr>
          <p:cNvPicPr>
            <a:picLocks noChangeAspect="1"/>
          </p:cNvPicPr>
          <p:nvPr/>
        </p:nvPicPr>
        <p:blipFill>
          <a:blip r:embed="rId12"/>
          <a:stretch>
            <a:fillRect/>
          </a:stretch>
        </p:blipFill>
        <p:spPr>
          <a:xfrm>
            <a:off x="6974098" y="1878920"/>
            <a:ext cx="2321563" cy="3749040"/>
          </a:xfrm>
          <a:prstGeom prst="rect">
            <a:avLst/>
          </a:prstGeom>
        </p:spPr>
      </p:pic>
    </p:spTree>
    <p:extLst>
      <p:ext uri="{BB962C8B-B14F-4D97-AF65-F5344CB8AC3E}">
        <p14:creationId xmlns:p14="http://schemas.microsoft.com/office/powerpoint/2010/main" val="1178775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342900">
              <a:buClr>
                <a:srgbClr val="00ADF1"/>
              </a:buClr>
            </a:pPr>
            <a:r>
              <a:rPr lang="en-CA" sz="788" dirty="0">
                <a:solidFill>
                  <a:srgbClr val="000000"/>
                </a:solidFill>
                <a:latin typeface="Agency FB" panose="020B0503020202020204" pitchFamily="34" charset="0"/>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133708"/>
            <a:ext cx="8365331" cy="886397"/>
          </a:xfrm>
        </p:spPr>
        <p:txBody>
          <a:bodyPr/>
          <a:lstStyle/>
          <a:p>
            <a:pPr algn="ctr"/>
            <a:r>
              <a:rPr lang="en-CA" sz="3200" dirty="0">
                <a:solidFill>
                  <a:srgbClr val="725F73"/>
                </a:solidFill>
                <a:latin typeface="Arial Narrow" panose="020B0606020202030204" pitchFamily="34" charset="0"/>
              </a:rPr>
              <a:t>Risk Of Sustaining A Second Hip Fracture is High During First 12 Months Following First Hip Fracture</a:t>
            </a:r>
            <a:endParaRPr lang="en-US" sz="28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626624"/>
            <a:ext cx="8801100" cy="167368"/>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900">
              <a:buClr>
                <a:srgbClr val="00ADF1"/>
              </a:buClr>
            </a:pPr>
            <a:endParaRPr lang="en-CA" sz="1050" dirty="0">
              <a:solidFill>
                <a:prstClr val="black">
                  <a:lumMod val="75000"/>
                  <a:lumOff val="25000"/>
                </a:prstClr>
              </a:solidFill>
              <a:latin typeface="Agency FB" panose="020B0503020202020204" pitchFamily="34" charset="0"/>
            </a:endParaRPr>
          </a:p>
          <a:p>
            <a:pPr defTabSz="342900">
              <a:buClr>
                <a:srgbClr val="00ADF1"/>
              </a:buClr>
            </a:pPr>
            <a:endParaRPr lang="en-CA" sz="1050" dirty="0">
              <a:solidFill>
                <a:prstClr val="black">
                  <a:lumMod val="75000"/>
                  <a:lumOff val="25000"/>
                </a:prstClr>
              </a:solidFill>
              <a:latin typeface="Agency FB" panose="020B0503020202020204" pitchFamily="34" charset="0"/>
            </a:endParaRPr>
          </a:p>
          <a:p>
            <a:pPr defTabSz="342900">
              <a:buClr>
                <a:srgbClr val="00ADF1"/>
              </a:buClr>
            </a:pPr>
            <a:endParaRPr lang="en-CA" sz="1050" dirty="0">
              <a:solidFill>
                <a:prstClr val="black">
                  <a:lumMod val="75000"/>
                  <a:lumOff val="25000"/>
                </a:prstClr>
              </a:solidFill>
              <a:latin typeface="Agency FB" panose="020B0503020202020204" pitchFamily="34" charset="0"/>
            </a:endParaRPr>
          </a:p>
          <a:p>
            <a:pPr lvl="0" defTabSz="342900">
              <a:buClr>
                <a:srgbClr val="00ADF1"/>
              </a:buClr>
            </a:pPr>
            <a:r>
              <a:rPr lang="en-CA" sz="1000" dirty="0" err="1">
                <a:solidFill>
                  <a:srgbClr val="000000"/>
                </a:solidFill>
                <a:latin typeface="Arial Narrow" panose="020B0606020202030204" pitchFamily="34" charset="0"/>
                <a:cs typeface="+mn-cs"/>
              </a:rPr>
              <a:t>Nymark</a:t>
            </a:r>
            <a:r>
              <a:rPr lang="en-CA" sz="1000" dirty="0">
                <a:solidFill>
                  <a:srgbClr val="000000"/>
                </a:solidFill>
                <a:latin typeface="Arial Narrow" panose="020B0606020202030204" pitchFamily="34" charset="0"/>
                <a:cs typeface="+mn-cs"/>
              </a:rPr>
              <a:t>, T., et al. </a:t>
            </a:r>
            <a:r>
              <a:rPr lang="en-CA" sz="1000" i="1" dirty="0" err="1">
                <a:solidFill>
                  <a:srgbClr val="000000"/>
                </a:solidFill>
                <a:latin typeface="Arial Narrow" panose="020B0606020202030204" pitchFamily="34" charset="0"/>
                <a:cs typeface="+mn-cs"/>
              </a:rPr>
              <a:t>Osteoporos</a:t>
            </a:r>
            <a:r>
              <a:rPr lang="en-CA" sz="1000" i="1" dirty="0">
                <a:solidFill>
                  <a:srgbClr val="000000"/>
                </a:solidFill>
                <a:latin typeface="Arial Narrow" panose="020B0606020202030204" pitchFamily="34" charset="0"/>
                <a:cs typeface="+mn-cs"/>
              </a:rPr>
              <a:t> Int</a:t>
            </a:r>
            <a:r>
              <a:rPr lang="en-CA" sz="1000" dirty="0">
                <a:solidFill>
                  <a:srgbClr val="000000"/>
                </a:solidFill>
                <a:latin typeface="Arial Narrow" panose="020B0606020202030204" pitchFamily="34" charset="0"/>
                <a:cs typeface="+mn-cs"/>
              </a:rPr>
              <a:t>. 2006;17:1353-1357.</a:t>
            </a:r>
          </a:p>
        </p:txBody>
      </p:sp>
      <p:sp>
        <p:nvSpPr>
          <p:cNvPr id="203" name="Rectangle 202">
            <a:extLst>
              <a:ext uri="{FF2B5EF4-FFF2-40B4-BE49-F238E27FC236}">
                <a16:creationId xmlns:a16="http://schemas.microsoft.com/office/drawing/2014/main" id="{018A39CA-3B3B-4348-85DD-8B386C156200}"/>
              </a:ext>
            </a:extLst>
          </p:cNvPr>
          <p:cNvSpPr/>
          <p:nvPr/>
        </p:nvSpPr>
        <p:spPr>
          <a:xfrm>
            <a:off x="1168400" y="1352004"/>
            <a:ext cx="7594600" cy="830997"/>
          </a:xfrm>
          <a:prstGeom prst="rect">
            <a:avLst/>
          </a:prstGeom>
          <a:noFill/>
          <a:ln>
            <a:noFill/>
          </a:ln>
        </p:spPr>
        <p:txBody>
          <a:bodyPr wrap="square">
            <a:spAutoFit/>
          </a:bodyPr>
          <a:lstStyle/>
          <a:p>
            <a:pPr algn="ctr"/>
            <a:r>
              <a:rPr lang="en-CA" sz="2400" b="1" dirty="0">
                <a:solidFill>
                  <a:srgbClr val="98AED9"/>
                </a:solidFill>
                <a:latin typeface="Arial Narrow" panose="020B0606020202030204" pitchFamily="34" charset="0"/>
              </a:rPr>
              <a:t>Incident hip fractures in residents of Funen</a:t>
            </a:r>
          </a:p>
          <a:p>
            <a:pPr algn="ctr"/>
            <a:r>
              <a:rPr lang="en-CA" sz="2400" b="1" dirty="0">
                <a:solidFill>
                  <a:srgbClr val="98AED9"/>
                </a:solidFill>
                <a:latin typeface="Arial Narrow" panose="020B0606020202030204" pitchFamily="34" charset="0"/>
              </a:rPr>
              <a:t>County, Denmark, from 1994 through 2004</a:t>
            </a:r>
          </a:p>
        </p:txBody>
      </p:sp>
      <p:sp>
        <p:nvSpPr>
          <p:cNvPr id="338" name="Rectangle 337">
            <a:extLst>
              <a:ext uri="{FF2B5EF4-FFF2-40B4-BE49-F238E27FC236}">
                <a16:creationId xmlns:a16="http://schemas.microsoft.com/office/drawing/2014/main" id="{F9ECA492-969E-4451-919A-81DBD153DEC7}"/>
              </a:ext>
            </a:extLst>
          </p:cNvPr>
          <p:cNvSpPr/>
          <p:nvPr/>
        </p:nvSpPr>
        <p:spPr>
          <a:xfrm>
            <a:off x="457200" y="5930158"/>
            <a:ext cx="8515349" cy="523220"/>
          </a:xfrm>
          <a:prstGeom prst="rect">
            <a:avLst/>
          </a:prstGeom>
        </p:spPr>
        <p:txBody>
          <a:bodyPr wrap="square">
            <a:spAutoFit/>
          </a:bodyPr>
          <a:lstStyle/>
          <a:p>
            <a:pPr algn="ctr"/>
            <a:r>
              <a:rPr lang="en-CA" sz="1400" b="1" dirty="0">
                <a:solidFill>
                  <a:schemeClr val="tx1">
                    <a:lumMod val="75000"/>
                    <a:lumOff val="25000"/>
                  </a:schemeClr>
                </a:solidFill>
                <a:latin typeface="Arial Narrow" panose="020B0606020202030204" pitchFamily="34" charset="0"/>
              </a:rPr>
              <a:t>Period estimates of incidence of second hip fracture for men (square) and women (circle) by time from first fracture. Values are </a:t>
            </a:r>
            <a:r>
              <a:rPr lang="en-CA" sz="1400" b="1" dirty="0" err="1">
                <a:solidFill>
                  <a:schemeClr val="tx1">
                    <a:lumMod val="75000"/>
                    <a:lumOff val="25000"/>
                  </a:schemeClr>
                </a:solidFill>
                <a:latin typeface="Arial Narrow" panose="020B0606020202030204" pitchFamily="34" charset="0"/>
              </a:rPr>
              <a:t>poisson</a:t>
            </a:r>
            <a:r>
              <a:rPr lang="en-CA" sz="1400" b="1" dirty="0">
                <a:solidFill>
                  <a:schemeClr val="tx1">
                    <a:lumMod val="75000"/>
                    <a:lumOff val="25000"/>
                  </a:schemeClr>
                </a:solidFill>
                <a:latin typeface="Arial Narrow" panose="020B0606020202030204" pitchFamily="34" charset="0"/>
              </a:rPr>
              <a:t> regression-based estimates and 95% CI of rate per 1000 person years (</a:t>
            </a:r>
            <a:r>
              <a:rPr lang="en-CA" sz="1400" b="1" dirty="0" err="1">
                <a:solidFill>
                  <a:schemeClr val="tx1">
                    <a:lumMod val="75000"/>
                    <a:lumOff val="25000"/>
                  </a:schemeClr>
                </a:solidFill>
                <a:latin typeface="Arial Narrow" panose="020B0606020202030204" pitchFamily="34" charset="0"/>
              </a:rPr>
              <a:t>py</a:t>
            </a:r>
            <a:r>
              <a:rPr lang="en-CA" sz="1400" b="1" dirty="0">
                <a:solidFill>
                  <a:schemeClr val="tx1">
                    <a:lumMod val="75000"/>
                    <a:lumOff val="25000"/>
                  </a:schemeClr>
                </a:solidFill>
                <a:latin typeface="Arial Narrow" panose="020B0606020202030204" pitchFamily="34" charset="0"/>
              </a:rPr>
              <a:t>). </a:t>
            </a:r>
          </a:p>
        </p:txBody>
      </p:sp>
      <p:pic>
        <p:nvPicPr>
          <p:cNvPr id="2" name="Picture 1">
            <a:extLst>
              <a:ext uri="{FF2B5EF4-FFF2-40B4-BE49-F238E27FC236}">
                <a16:creationId xmlns:a16="http://schemas.microsoft.com/office/drawing/2014/main" id="{2DDD601C-DC40-4024-924C-CC44C011C8B7}"/>
              </a:ext>
            </a:extLst>
          </p:cNvPr>
          <p:cNvPicPr>
            <a:picLocks noChangeAspect="1"/>
          </p:cNvPicPr>
          <p:nvPr/>
        </p:nvPicPr>
        <p:blipFill>
          <a:blip r:embed="rId3"/>
          <a:stretch>
            <a:fillRect/>
          </a:stretch>
        </p:blipFill>
        <p:spPr>
          <a:xfrm>
            <a:off x="287733" y="1352004"/>
            <a:ext cx="8339327" cy="4423864"/>
          </a:xfrm>
          <a:prstGeom prst="rect">
            <a:avLst/>
          </a:prstGeom>
        </p:spPr>
      </p:pic>
      <p:sp>
        <p:nvSpPr>
          <p:cNvPr id="9" name="Rectangle 8">
            <a:extLst>
              <a:ext uri="{FF2B5EF4-FFF2-40B4-BE49-F238E27FC236}">
                <a16:creationId xmlns:a16="http://schemas.microsoft.com/office/drawing/2014/main" id="{9B272FD1-C41F-45D6-9A13-6F8E47F889FA}"/>
              </a:ext>
            </a:extLst>
          </p:cNvPr>
          <p:cNvSpPr/>
          <p:nvPr/>
        </p:nvSpPr>
        <p:spPr>
          <a:xfrm>
            <a:off x="1168400" y="5653984"/>
            <a:ext cx="7284484" cy="338554"/>
          </a:xfrm>
          <a:prstGeom prst="rect">
            <a:avLst/>
          </a:prstGeom>
        </p:spPr>
        <p:txBody>
          <a:bodyPr wrap="square">
            <a:spAutoFit/>
          </a:bodyPr>
          <a:lstStyle/>
          <a:p>
            <a:pPr algn="ctr"/>
            <a:r>
              <a:rPr lang="en-CA" sz="1600" b="1" dirty="0">
                <a:solidFill>
                  <a:schemeClr val="tx1">
                    <a:lumMod val="75000"/>
                    <a:lumOff val="25000"/>
                  </a:schemeClr>
                </a:solidFill>
                <a:latin typeface="Arial Narrow" panose="020B0606020202030204" pitchFamily="34" charset="0"/>
              </a:rPr>
              <a:t>Months</a:t>
            </a:r>
          </a:p>
        </p:txBody>
      </p:sp>
    </p:spTree>
    <p:extLst>
      <p:ext uri="{BB962C8B-B14F-4D97-AF65-F5344CB8AC3E}">
        <p14:creationId xmlns:p14="http://schemas.microsoft.com/office/powerpoint/2010/main" val="11946243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bird, outdoor, flock, standing&#10;&#10;Description generated with high confidence">
            <a:extLst>
              <a:ext uri="{FF2B5EF4-FFF2-40B4-BE49-F238E27FC236}">
                <a16:creationId xmlns:a16="http://schemas.microsoft.com/office/drawing/2014/main" id="{10C105EF-0FEE-4B17-832C-097A02A4AEC8}"/>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863789" y="2036308"/>
            <a:ext cx="5328038" cy="3552025"/>
          </a:xfrm>
          <a:prstGeom prst="rect">
            <a:avLst/>
          </a:prstGeom>
          <a:ln>
            <a:noFill/>
          </a:ln>
          <a:effectLst>
            <a:softEdge rad="112500"/>
          </a:effectLst>
        </p:spPr>
      </p:pic>
      <p:sp>
        <p:nvSpPr>
          <p:cNvPr id="17" name="Rectangle 16">
            <a:extLst>
              <a:ext uri="{FF2B5EF4-FFF2-40B4-BE49-F238E27FC236}">
                <a16:creationId xmlns:a16="http://schemas.microsoft.com/office/drawing/2014/main" id="{7B0F1157-3614-4301-883D-1148B3A5731A}"/>
              </a:ext>
            </a:extLst>
          </p:cNvPr>
          <p:cNvSpPr/>
          <p:nvPr/>
        </p:nvSpPr>
        <p:spPr>
          <a:xfrm>
            <a:off x="-10786" y="2105894"/>
            <a:ext cx="9154786" cy="3552025"/>
          </a:xfrm>
          <a:prstGeom prst="rect">
            <a:avLst/>
          </a:prstGeom>
          <a:solidFill>
            <a:srgbClr val="98AED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Arial Narrow" panose="020B0606020202030204" pitchFamily="34" charset="0"/>
              </a:rPr>
              <a:t>Case 4</a:t>
            </a:r>
          </a:p>
        </p:txBody>
      </p:sp>
      <p:cxnSp>
        <p:nvCxnSpPr>
          <p:cNvPr id="83" name="Straight Connector 82">
            <a:extLst>
              <a:ext uri="{FF2B5EF4-FFF2-40B4-BE49-F238E27FC236}">
                <a16:creationId xmlns:a16="http://schemas.microsoft.com/office/drawing/2014/main" id="{E00DEA20-1A8F-44C4-A63E-B803CB4C9F3E}"/>
              </a:ext>
            </a:extLst>
          </p:cNvPr>
          <p:cNvCxnSpPr/>
          <p:nvPr/>
        </p:nvCxnSpPr>
        <p:spPr>
          <a:xfrm flipV="1">
            <a:off x="0" y="2013441"/>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6EF07-0B42-44A3-B846-CC842A5B0060}"/>
              </a:ext>
            </a:extLst>
          </p:cNvPr>
          <p:cNvCxnSpPr/>
          <p:nvPr/>
        </p:nvCxnSpPr>
        <p:spPr>
          <a:xfrm flipV="1">
            <a:off x="1973" y="5733160"/>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992ADC5-DB2F-40AC-868D-F17F77D44A22}"/>
              </a:ext>
            </a:extLst>
          </p:cNvPr>
          <p:cNvSpPr txBox="1"/>
          <p:nvPr/>
        </p:nvSpPr>
        <p:spPr>
          <a:xfrm>
            <a:off x="3924222" y="3038407"/>
            <a:ext cx="5267605" cy="1200329"/>
          </a:xfrm>
          <a:prstGeom prst="rect">
            <a:avLst/>
          </a:prstGeom>
          <a:noFill/>
        </p:spPr>
        <p:txBody>
          <a:bodyPr wrap="square" rtlCol="0">
            <a:spAutoFit/>
          </a:bodyPr>
          <a:lstStyle/>
          <a:p>
            <a:pPr algn="ctr" defTabSz="914400"/>
            <a:r>
              <a:rPr lang="en-CA" sz="3600" b="1" dirty="0">
                <a:ln w="10160">
                  <a:solidFill>
                    <a:schemeClr val="bg2">
                      <a:lumMod val="50000"/>
                    </a:schemeClr>
                  </a:solidFill>
                  <a:prstDash val="solid"/>
                </a:ln>
                <a:solidFill>
                  <a:prstClr val="white"/>
                </a:solidFill>
                <a:latin typeface="Arial Narrow" panose="020B0606020202030204" pitchFamily="34" charset="0"/>
              </a:rPr>
              <a:t>Benefits of Treatment Persistence and Adherence</a:t>
            </a:r>
          </a:p>
        </p:txBody>
      </p:sp>
      <p:sp>
        <p:nvSpPr>
          <p:cNvPr id="88" name="TextBox 87">
            <a:extLst>
              <a:ext uri="{FF2B5EF4-FFF2-40B4-BE49-F238E27FC236}">
                <a16:creationId xmlns:a16="http://schemas.microsoft.com/office/drawing/2014/main" id="{80A7DED6-22C0-4746-9E06-04919BC09F1F}"/>
              </a:ext>
            </a:extLst>
          </p:cNvPr>
          <p:cNvSpPr txBox="1"/>
          <p:nvPr/>
        </p:nvSpPr>
        <p:spPr>
          <a:xfrm>
            <a:off x="1068412" y="2146826"/>
            <a:ext cx="2761130" cy="646331"/>
          </a:xfrm>
          <a:prstGeom prst="rect">
            <a:avLst/>
          </a:prstGeom>
          <a:noFill/>
        </p:spPr>
        <p:txBody>
          <a:bodyPr wrap="square" rtlCol="0">
            <a:spAutoFit/>
          </a:bodyPr>
          <a:lstStyle/>
          <a:p>
            <a:pPr algn="ctr"/>
            <a:r>
              <a:rPr lang="en-CA" sz="3600" b="1" dirty="0">
                <a:ln w="10160">
                  <a:solidFill>
                    <a:schemeClr val="bg2">
                      <a:lumMod val="50000"/>
                    </a:schemeClr>
                  </a:solidFill>
                  <a:prstDash val="solid"/>
                </a:ln>
                <a:solidFill>
                  <a:prstClr val="white"/>
                </a:solidFill>
                <a:latin typeface="Arial Narrow" panose="020B0606020202030204" pitchFamily="34" charset="0"/>
              </a:rPr>
              <a:t>Angela</a:t>
            </a: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endParaRPr>
          </a:p>
        </p:txBody>
      </p:sp>
      <p:pic>
        <p:nvPicPr>
          <p:cNvPr id="3" name="Picture 2" descr="A person looking at the camera&#10;&#10;Description generated with very high confidence">
            <a:extLst>
              <a:ext uri="{FF2B5EF4-FFF2-40B4-BE49-F238E27FC236}">
                <a16:creationId xmlns:a16="http://schemas.microsoft.com/office/drawing/2014/main" id="{968678DA-0B96-4128-9422-FD466F15484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188" y="1700819"/>
            <a:ext cx="2638066" cy="3957100"/>
          </a:xfrm>
          <a:prstGeom prst="rect">
            <a:avLst/>
          </a:prstGeom>
        </p:spPr>
      </p:pic>
    </p:spTree>
    <p:extLst>
      <p:ext uri="{BB962C8B-B14F-4D97-AF65-F5344CB8AC3E}">
        <p14:creationId xmlns:p14="http://schemas.microsoft.com/office/powerpoint/2010/main" val="31022380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Learning Objectives</a:t>
            </a:r>
          </a:p>
        </p:txBody>
      </p:sp>
      <p:sp>
        <p:nvSpPr>
          <p:cNvPr id="117" name="TextBox 116">
            <a:extLst>
              <a:ext uri="{FF2B5EF4-FFF2-40B4-BE49-F238E27FC236}">
                <a16:creationId xmlns:a16="http://schemas.microsoft.com/office/drawing/2014/main" id="{75828735-6A6C-422A-BCBD-6161328141B0}"/>
              </a:ext>
            </a:extLst>
          </p:cNvPr>
          <p:cNvSpPr txBox="1"/>
          <p:nvPr/>
        </p:nvSpPr>
        <p:spPr>
          <a:xfrm>
            <a:off x="1888834" y="2704596"/>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01</a:t>
            </a:r>
          </a:p>
        </p:txBody>
      </p:sp>
      <p:sp>
        <p:nvSpPr>
          <p:cNvPr id="120" name="TextBox 119">
            <a:extLst>
              <a:ext uri="{FF2B5EF4-FFF2-40B4-BE49-F238E27FC236}">
                <a16:creationId xmlns:a16="http://schemas.microsoft.com/office/drawing/2014/main" id="{51DB10B1-6FF6-4F5D-BE2C-A42FE9059AA5}"/>
              </a:ext>
            </a:extLst>
          </p:cNvPr>
          <p:cNvSpPr txBox="1"/>
          <p:nvPr/>
        </p:nvSpPr>
        <p:spPr>
          <a:xfrm>
            <a:off x="1888834" y="3690037"/>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02</a:t>
            </a:r>
          </a:p>
        </p:txBody>
      </p:sp>
      <p:sp>
        <p:nvSpPr>
          <p:cNvPr id="123" name="TextBox 122">
            <a:extLst>
              <a:ext uri="{FF2B5EF4-FFF2-40B4-BE49-F238E27FC236}">
                <a16:creationId xmlns:a16="http://schemas.microsoft.com/office/drawing/2014/main" id="{DE6EA2BC-5103-49A3-ACA2-3726E0B533C9}"/>
              </a:ext>
            </a:extLst>
          </p:cNvPr>
          <p:cNvSpPr txBox="1"/>
          <p:nvPr/>
        </p:nvSpPr>
        <p:spPr>
          <a:xfrm>
            <a:off x="1888834" y="4694528"/>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03</a:t>
            </a:r>
          </a:p>
        </p:txBody>
      </p:sp>
      <p:cxnSp>
        <p:nvCxnSpPr>
          <p:cNvPr id="130" name="Straight Connector 129">
            <a:extLst>
              <a:ext uri="{FF2B5EF4-FFF2-40B4-BE49-F238E27FC236}">
                <a16:creationId xmlns:a16="http://schemas.microsoft.com/office/drawing/2014/main" id="{651E77A9-E6FE-4FE8-B079-245D6C824651}"/>
              </a:ext>
            </a:extLst>
          </p:cNvPr>
          <p:cNvCxnSpPr/>
          <p:nvPr/>
        </p:nvCxnSpPr>
        <p:spPr>
          <a:xfrm>
            <a:off x="1752600" y="3659535"/>
            <a:ext cx="6858000" cy="0"/>
          </a:xfrm>
          <a:prstGeom prst="line">
            <a:avLst/>
          </a:prstGeom>
          <a:noFill/>
          <a:ln w="9525" cap="flat" cmpd="sng" algn="ctr">
            <a:solidFill>
              <a:srgbClr val="C4D0E9"/>
            </a:solidFill>
            <a:prstDash val="solid"/>
          </a:ln>
          <a:effectLst/>
        </p:spPr>
      </p:cxnSp>
      <p:cxnSp>
        <p:nvCxnSpPr>
          <p:cNvPr id="131" name="Straight Connector 130">
            <a:extLst>
              <a:ext uri="{FF2B5EF4-FFF2-40B4-BE49-F238E27FC236}">
                <a16:creationId xmlns:a16="http://schemas.microsoft.com/office/drawing/2014/main" id="{C8BC0455-8C81-42E5-B5D5-3C92F15877B4}"/>
              </a:ext>
            </a:extLst>
          </p:cNvPr>
          <p:cNvCxnSpPr/>
          <p:nvPr/>
        </p:nvCxnSpPr>
        <p:spPr>
          <a:xfrm>
            <a:off x="1752600" y="4657063"/>
            <a:ext cx="6858000" cy="0"/>
          </a:xfrm>
          <a:prstGeom prst="line">
            <a:avLst/>
          </a:prstGeom>
          <a:noFill/>
          <a:ln w="9525" cap="flat" cmpd="sng" algn="ctr">
            <a:solidFill>
              <a:srgbClr val="C4D0E9"/>
            </a:solidFill>
            <a:prstDash val="solid"/>
          </a:ln>
          <a:effectLst/>
        </p:spPr>
      </p:cxnSp>
      <p:sp>
        <p:nvSpPr>
          <p:cNvPr id="137" name="Rectangle 136">
            <a:extLst>
              <a:ext uri="{FF2B5EF4-FFF2-40B4-BE49-F238E27FC236}">
                <a16:creationId xmlns:a16="http://schemas.microsoft.com/office/drawing/2014/main" id="{E705A5CE-1702-4712-A839-ADE72DE6D9BA}"/>
              </a:ext>
            </a:extLst>
          </p:cNvPr>
          <p:cNvSpPr/>
          <p:nvPr/>
        </p:nvSpPr>
        <p:spPr>
          <a:xfrm>
            <a:off x="1447800" y="1386880"/>
            <a:ext cx="7361663" cy="954107"/>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Upon completion of this case based session, participants will be able to:</a:t>
            </a:r>
          </a:p>
        </p:txBody>
      </p:sp>
      <p:sp>
        <p:nvSpPr>
          <p:cNvPr id="2" name="Rectangle 1">
            <a:extLst>
              <a:ext uri="{FF2B5EF4-FFF2-40B4-BE49-F238E27FC236}">
                <a16:creationId xmlns:a16="http://schemas.microsoft.com/office/drawing/2014/main" id="{ED41DD4D-33EA-46A8-835E-5FCF007069C9}"/>
              </a:ext>
            </a:extLst>
          </p:cNvPr>
          <p:cNvSpPr/>
          <p:nvPr/>
        </p:nvSpPr>
        <p:spPr>
          <a:xfrm>
            <a:off x="2842631" y="2849899"/>
            <a:ext cx="5767969" cy="646331"/>
          </a:xfrm>
          <a:prstGeom prst="rect">
            <a:avLst/>
          </a:prstGeom>
        </p:spPr>
        <p:txBody>
          <a:bodyPr wrap="square">
            <a:spAutoFit/>
          </a:bodyPr>
          <a:lstStyle/>
          <a:p>
            <a:pPr lvl="0">
              <a:spcBef>
                <a:spcPts val="1000"/>
              </a:spcBef>
            </a:pPr>
            <a:r>
              <a:rPr lang="en-CA" b="1" dirty="0">
                <a:solidFill>
                  <a:prstClr val="black">
                    <a:lumMod val="75000"/>
                    <a:lumOff val="25000"/>
                  </a:prstClr>
                </a:solidFill>
                <a:latin typeface="Arial Narrow" panose="020B0606020202030204" pitchFamily="34" charset="0"/>
              </a:rPr>
              <a:t>Monitor OP treatment response, evaluate treatment efficacy and identify non-responders</a:t>
            </a:r>
          </a:p>
        </p:txBody>
      </p:sp>
      <p:sp>
        <p:nvSpPr>
          <p:cNvPr id="12" name="Rectangle 11">
            <a:extLst>
              <a:ext uri="{FF2B5EF4-FFF2-40B4-BE49-F238E27FC236}">
                <a16:creationId xmlns:a16="http://schemas.microsoft.com/office/drawing/2014/main" id="{93741287-30AE-4059-B9A9-ED0215710D03}"/>
              </a:ext>
            </a:extLst>
          </p:cNvPr>
          <p:cNvSpPr/>
          <p:nvPr/>
        </p:nvSpPr>
        <p:spPr>
          <a:xfrm>
            <a:off x="2842630" y="3709475"/>
            <a:ext cx="5767969" cy="923330"/>
          </a:xfrm>
          <a:prstGeom prst="rect">
            <a:avLst/>
          </a:prstGeom>
        </p:spPr>
        <p:txBody>
          <a:bodyPr wrap="square">
            <a:spAutoFit/>
          </a:bodyPr>
          <a:lstStyle/>
          <a:p>
            <a:pPr lvl="0">
              <a:spcBef>
                <a:spcPts val="1000"/>
              </a:spcBef>
            </a:pPr>
            <a:r>
              <a:rPr lang="en-CA" b="1" dirty="0">
                <a:solidFill>
                  <a:prstClr val="black">
                    <a:lumMod val="75000"/>
                    <a:lumOff val="25000"/>
                  </a:prstClr>
                </a:solidFill>
                <a:latin typeface="Arial Narrow" panose="020B0606020202030204" pitchFamily="34" charset="0"/>
              </a:rPr>
              <a:t>Assess patients’ response to OP treatment including patient reported outcomes and identify management strategies to improve adherence </a:t>
            </a:r>
          </a:p>
        </p:txBody>
      </p:sp>
      <p:sp>
        <p:nvSpPr>
          <p:cNvPr id="13" name="Rectangle 12">
            <a:extLst>
              <a:ext uri="{FF2B5EF4-FFF2-40B4-BE49-F238E27FC236}">
                <a16:creationId xmlns:a16="http://schemas.microsoft.com/office/drawing/2014/main" id="{BE979E83-D202-4344-9242-0537A83AAF9B}"/>
              </a:ext>
            </a:extLst>
          </p:cNvPr>
          <p:cNvSpPr/>
          <p:nvPr/>
        </p:nvSpPr>
        <p:spPr>
          <a:xfrm>
            <a:off x="2842630" y="4847069"/>
            <a:ext cx="5767969" cy="646331"/>
          </a:xfrm>
          <a:prstGeom prst="rect">
            <a:avLst/>
          </a:prstGeom>
        </p:spPr>
        <p:txBody>
          <a:bodyPr wrap="square">
            <a:spAutoFit/>
          </a:bodyPr>
          <a:lstStyle/>
          <a:p>
            <a:pPr lvl="0">
              <a:spcBef>
                <a:spcPts val="1000"/>
              </a:spcBef>
            </a:pPr>
            <a:r>
              <a:rPr lang="en-CA" b="1" dirty="0">
                <a:solidFill>
                  <a:prstClr val="black">
                    <a:lumMod val="75000"/>
                    <a:lumOff val="25000"/>
                  </a:prstClr>
                </a:solidFill>
                <a:latin typeface="Arial Narrow" panose="020B0606020202030204" pitchFamily="34" charset="0"/>
              </a:rPr>
              <a:t>Communicate the importance of treatment persistence to patients and providers </a:t>
            </a:r>
          </a:p>
        </p:txBody>
      </p:sp>
    </p:spTree>
    <p:extLst>
      <p:ext uri="{BB962C8B-B14F-4D97-AF65-F5344CB8AC3E}">
        <p14:creationId xmlns:p14="http://schemas.microsoft.com/office/powerpoint/2010/main" val="32522320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71449" y="271502"/>
            <a:ext cx="8887490" cy="553998"/>
          </a:xfrm>
        </p:spPr>
        <p:txBody>
          <a:bodyPr/>
          <a:lstStyle/>
          <a:p>
            <a:pPr algn="ctr">
              <a:lnSpc>
                <a:spcPct val="100000"/>
              </a:lnSpc>
            </a:pPr>
            <a:r>
              <a:rPr lang="en-CA" sz="3600" dirty="0">
                <a:solidFill>
                  <a:srgbClr val="725F73"/>
                </a:solidFill>
                <a:latin typeface="Arial Narrow" panose="020B0606020202030204" pitchFamily="34" charset="0"/>
              </a:rPr>
              <a:t>PMO Patients on Therapy</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507999" y="1567608"/>
            <a:ext cx="82296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2800" b="1" dirty="0">
                <a:solidFill>
                  <a:sysClr val="windowText" lastClr="000000">
                    <a:lumMod val="75000"/>
                    <a:lumOff val="25000"/>
                  </a:sysClr>
                </a:solidFill>
                <a:latin typeface="Arial Narrow" panose="020B0606020202030204" pitchFamily="34" charset="0"/>
              </a:rPr>
              <a:t>Approximately 13% of patients fracture while on antiresorptive therapy</a:t>
            </a:r>
            <a:r>
              <a:rPr lang="en-CA" sz="2800" b="1" baseline="30000" dirty="0">
                <a:solidFill>
                  <a:sysClr val="windowText" lastClr="000000">
                    <a:lumMod val="75000"/>
                    <a:lumOff val="25000"/>
                  </a:sysClr>
                </a:solidFill>
                <a:latin typeface="Arial Narrow" panose="020B0606020202030204" pitchFamily="34" charset="0"/>
              </a:rPr>
              <a:t>1</a:t>
            </a:r>
          </a:p>
          <a:p>
            <a:pPr marL="396875" lvl="0" indent="-396875">
              <a:buClr>
                <a:srgbClr val="554856"/>
              </a:buClr>
              <a:buFont typeface="Wingdings" panose="05000000000000000000" pitchFamily="2" charset="2"/>
              <a:buChar char="§"/>
            </a:pPr>
            <a:r>
              <a:rPr lang="en-CA" sz="2800" b="1" dirty="0">
                <a:solidFill>
                  <a:sysClr val="windowText" lastClr="000000">
                    <a:lumMod val="75000"/>
                    <a:lumOff val="25000"/>
                  </a:sysClr>
                </a:solidFill>
                <a:latin typeface="Arial Narrow" panose="020B0606020202030204" pitchFamily="34" charset="0"/>
              </a:rPr>
              <a:t>Fracturing while on therapy does not necessarily mean that treatment is ineffective</a:t>
            </a:r>
            <a:endParaRPr lang="en-CA" sz="2800" b="1" baseline="30000" dirty="0">
              <a:solidFill>
                <a:sysClr val="windowText" lastClr="000000">
                  <a:lumMod val="75000"/>
                  <a:lumOff val="25000"/>
                </a:sysClr>
              </a:solidFill>
              <a:latin typeface="Arial Narrow" panose="020B0606020202030204" pitchFamily="34" charset="0"/>
            </a:endParaRPr>
          </a:p>
          <a:p>
            <a:pPr marL="914400" lvl="1" indent="-457200">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In clinical trials, fracture rates are  reduced by 25-60% depending on the type of therapy and the skeletal site of the fracture</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2807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1. Drug Intelligence. Osteoporosis Chart Audit, November 2011 (unpublished).</a:t>
            </a:r>
          </a:p>
        </p:txBody>
      </p:sp>
    </p:spTree>
    <p:extLst>
      <p:ext uri="{BB962C8B-B14F-4D97-AF65-F5344CB8AC3E}">
        <p14:creationId xmlns:p14="http://schemas.microsoft.com/office/powerpoint/2010/main" val="7605585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60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79054" y="93483"/>
            <a:ext cx="8887490" cy="1107996"/>
          </a:xfrm>
        </p:spPr>
        <p:txBody>
          <a:bodyPr/>
          <a:lstStyle/>
          <a:p>
            <a:pPr algn="ctr">
              <a:lnSpc>
                <a:spcPct val="100000"/>
              </a:lnSpc>
            </a:pPr>
            <a:r>
              <a:rPr lang="en-CA" sz="3600" dirty="0">
                <a:solidFill>
                  <a:srgbClr val="725F73"/>
                </a:solidFill>
                <a:latin typeface="Arial Narrow" panose="020B0606020202030204" pitchFamily="34" charset="0"/>
              </a:rPr>
              <a:t>Monitoring Treatment Response and Predicting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9054" y="1517604"/>
            <a:ext cx="8793495"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Aft>
                <a:spcPts val="600"/>
              </a:spcAft>
              <a:buClr>
                <a:srgbClr val="554856"/>
              </a:buClr>
              <a:buNone/>
            </a:pPr>
            <a:r>
              <a:rPr lang="en-CA" b="1" dirty="0">
                <a:solidFill>
                  <a:sysClr val="windowText" lastClr="000000">
                    <a:lumMod val="75000"/>
                    <a:lumOff val="25000"/>
                  </a:sysClr>
                </a:solidFill>
                <a:latin typeface="Arial Narrow" panose="020B0606020202030204" pitchFamily="34" charset="0"/>
              </a:rPr>
              <a:t>Monitoring OP treatment response:</a:t>
            </a:r>
          </a:p>
          <a:p>
            <a:pPr marL="354330" indent="-457200">
              <a:spcAft>
                <a:spcPts val="600"/>
              </a:spcAft>
              <a:buClr>
                <a:srgbClr val="725F73"/>
              </a:buClr>
              <a:buFont typeface="+mj-lt"/>
              <a:buAutoNum type="arabicPeriod"/>
            </a:pPr>
            <a:r>
              <a:rPr lang="en-CA" sz="2000" dirty="0">
                <a:solidFill>
                  <a:sysClr val="windowText" lastClr="000000">
                    <a:lumMod val="75000"/>
                    <a:lumOff val="25000"/>
                  </a:sysClr>
                </a:solidFill>
                <a:latin typeface="Arial Narrow" panose="020B0606020202030204" pitchFamily="34" charset="0"/>
              </a:rPr>
              <a:t>Evaluates treatment efficacy</a:t>
            </a:r>
          </a:p>
          <a:p>
            <a:pPr marL="354330" indent="-457200">
              <a:spcAft>
                <a:spcPts val="600"/>
              </a:spcAft>
              <a:buClr>
                <a:srgbClr val="725F73"/>
              </a:buClr>
              <a:buFont typeface="+mj-lt"/>
              <a:buAutoNum type="arabicPeriod"/>
            </a:pPr>
            <a:r>
              <a:rPr lang="en-CA" sz="2000" dirty="0">
                <a:solidFill>
                  <a:sysClr val="windowText" lastClr="000000">
                    <a:lumMod val="75000"/>
                    <a:lumOff val="25000"/>
                  </a:sysClr>
                </a:solidFill>
                <a:latin typeface="Arial Narrow" panose="020B0606020202030204" pitchFamily="34" charset="0"/>
              </a:rPr>
              <a:t>Identifies non-responders</a:t>
            </a:r>
          </a:p>
          <a:p>
            <a:pPr marL="354330" indent="-457200">
              <a:spcAft>
                <a:spcPts val="600"/>
              </a:spcAft>
              <a:buClr>
                <a:srgbClr val="725F73"/>
              </a:buClr>
              <a:buFont typeface="+mj-lt"/>
              <a:buAutoNum type="arabicPeriod"/>
            </a:pPr>
            <a:r>
              <a:rPr lang="en-CA" sz="2000" dirty="0">
                <a:solidFill>
                  <a:sysClr val="windowText" lastClr="000000">
                    <a:lumMod val="75000"/>
                    <a:lumOff val="25000"/>
                  </a:sysClr>
                </a:solidFill>
                <a:latin typeface="Arial Narrow" panose="020B0606020202030204" pitchFamily="34" charset="0"/>
              </a:rPr>
              <a:t>Improves adherence to therapy </a:t>
            </a:r>
          </a:p>
          <a:p>
            <a:pPr marL="354330" indent="-457200">
              <a:spcAft>
                <a:spcPts val="600"/>
              </a:spcAft>
              <a:buClr>
                <a:srgbClr val="725F73"/>
              </a:buClr>
              <a:buFont typeface="+mj-lt"/>
              <a:buAutoNum type="arabicPeriod"/>
            </a:pPr>
            <a:r>
              <a:rPr lang="en-CA" sz="2000" dirty="0">
                <a:solidFill>
                  <a:sysClr val="windowText" lastClr="000000">
                    <a:lumMod val="75000"/>
                    <a:lumOff val="25000"/>
                  </a:sysClr>
                </a:solidFill>
                <a:latin typeface="Arial Narrow" panose="020B0606020202030204" pitchFamily="34" charset="0"/>
              </a:rPr>
              <a:t>Provides feedback and satisfaction to patients and providers</a:t>
            </a:r>
          </a:p>
          <a:p>
            <a:pPr marL="0" indent="0">
              <a:spcAft>
                <a:spcPts val="600"/>
              </a:spcAft>
              <a:buClr>
                <a:srgbClr val="554856"/>
              </a:buClr>
              <a:buNone/>
              <a:defRPr/>
            </a:pPr>
            <a:r>
              <a:rPr lang="en-CA" b="1" dirty="0">
                <a:solidFill>
                  <a:sysClr val="windowText" lastClr="000000">
                    <a:lumMod val="75000"/>
                    <a:lumOff val="25000"/>
                  </a:sysClr>
                </a:solidFill>
                <a:latin typeface="Arial Narrow" panose="020B0606020202030204" pitchFamily="34" charset="0"/>
              </a:rPr>
              <a:t>Assessing response:</a:t>
            </a:r>
          </a:p>
          <a:p>
            <a:pPr marL="396875" indent="-396875">
              <a:spcAft>
                <a:spcPts val="600"/>
              </a:spcAft>
              <a:buClr>
                <a:srgbClr val="554856"/>
              </a:buClr>
              <a:buFont typeface="Wingdings" panose="05000000000000000000" pitchFamily="2" charset="2"/>
              <a:buChar char="§"/>
              <a:defRPr/>
            </a:pPr>
            <a:r>
              <a:rPr lang="en-CA" sz="2000" dirty="0">
                <a:solidFill>
                  <a:sysClr val="windowText" lastClr="000000">
                    <a:lumMod val="75000"/>
                    <a:lumOff val="25000"/>
                  </a:sysClr>
                </a:solidFill>
                <a:latin typeface="Arial Narrow" panose="020B0606020202030204" pitchFamily="34" charset="0"/>
              </a:rPr>
              <a:t>Lack of incident fracture</a:t>
            </a:r>
          </a:p>
          <a:p>
            <a:pPr marL="396875" indent="-396875">
              <a:spcAft>
                <a:spcPts val="600"/>
              </a:spcAft>
              <a:buClr>
                <a:srgbClr val="554856"/>
              </a:buClr>
              <a:buFont typeface="Wingdings" panose="05000000000000000000" pitchFamily="2" charset="2"/>
              <a:buChar char="§"/>
              <a:defRPr/>
            </a:pPr>
            <a:r>
              <a:rPr lang="en-CA" sz="2000" dirty="0">
                <a:solidFill>
                  <a:sysClr val="windowText" lastClr="000000">
                    <a:lumMod val="75000"/>
                    <a:lumOff val="25000"/>
                  </a:sysClr>
                </a:solidFill>
                <a:latin typeface="Arial Narrow" panose="020B0606020202030204" pitchFamily="34" charset="0"/>
              </a:rPr>
              <a:t>BMD</a:t>
            </a:r>
          </a:p>
          <a:p>
            <a:pPr marL="956945" lvl="1" indent="-396875">
              <a:spcAft>
                <a:spcPts val="600"/>
              </a:spcAft>
              <a:buClr>
                <a:srgbClr val="554856"/>
              </a:buClr>
              <a:buFont typeface="Lato" panose="020F0502020204030203" pitchFamily="34" charset="0"/>
              <a:buChar char="→"/>
              <a:defRPr/>
            </a:pPr>
            <a:r>
              <a:rPr lang="en-CA" sz="1600" dirty="0">
                <a:solidFill>
                  <a:sysClr val="windowText" lastClr="000000">
                    <a:lumMod val="75000"/>
                    <a:lumOff val="25000"/>
                  </a:sysClr>
                </a:solidFill>
                <a:latin typeface="Arial Narrow" panose="020B0606020202030204" pitchFamily="34" charset="0"/>
              </a:rPr>
              <a:t>Valuable tool in predicting fracture risk, especially when combined with other risk factors (i.e. age and previous fracture history)</a:t>
            </a:r>
          </a:p>
          <a:p>
            <a:pPr marL="396875" lvl="1" indent="-396875">
              <a:spcAft>
                <a:spcPts val="600"/>
              </a:spcAft>
              <a:buClr>
                <a:srgbClr val="554856"/>
              </a:buClr>
              <a:buFont typeface="Wingdings" panose="05000000000000000000" pitchFamily="2" charset="2"/>
              <a:buChar char="§"/>
              <a:defRPr/>
            </a:pPr>
            <a:r>
              <a:rPr lang="en-CA" dirty="0">
                <a:solidFill>
                  <a:sysClr val="windowText" lastClr="000000">
                    <a:lumMod val="75000"/>
                    <a:lumOff val="25000"/>
                  </a:sysClr>
                </a:solidFill>
                <a:latin typeface="Arial Narrow" panose="020B0606020202030204" pitchFamily="34" charset="0"/>
              </a:rPr>
              <a:t>Bone turnover markers (e.g. PINP, CTX)</a:t>
            </a:r>
          </a:p>
          <a:p>
            <a:pPr marL="956945" lvl="1" indent="-396875">
              <a:spcAft>
                <a:spcPts val="600"/>
              </a:spcAft>
              <a:buClr>
                <a:srgbClr val="554856"/>
              </a:buClr>
              <a:buFont typeface="Lato" panose="020F0502020204030203" pitchFamily="34" charset="0"/>
              <a:buChar char="→"/>
              <a:defRPr/>
            </a:pPr>
            <a:r>
              <a:rPr lang="en-CA" sz="1600" dirty="0">
                <a:solidFill>
                  <a:sysClr val="windowText" lastClr="000000">
                    <a:lumMod val="75000"/>
                    <a:lumOff val="25000"/>
                  </a:sysClr>
                </a:solidFill>
                <a:latin typeface="Arial Narrow" panose="020B0606020202030204" pitchFamily="34" charset="0"/>
              </a:rPr>
              <a:t>Higher the rate of bone turnover at baseline, the greater the loss of bone and skeletal integrity; less useful is assessing response</a:t>
            </a:r>
          </a:p>
          <a:p>
            <a:pPr marL="396875" lvl="1" indent="-396875">
              <a:spcAft>
                <a:spcPts val="600"/>
              </a:spcAft>
              <a:buClr>
                <a:srgbClr val="554856"/>
              </a:buClr>
              <a:buFont typeface="Wingdings" panose="05000000000000000000" pitchFamily="2" charset="2"/>
              <a:buChar char="§"/>
              <a:defRPr/>
            </a:pPr>
            <a:endParaRPr lang="en-CA" dirty="0">
              <a:solidFill>
                <a:sysClr val="windowText" lastClr="000000">
                  <a:lumMod val="75000"/>
                  <a:lumOff val="25000"/>
                </a:sysClr>
              </a:solidFill>
              <a:latin typeface="Arial Narrow" panose="020B0606020202030204" pitchFamily="34" charset="0"/>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497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CTX: C-terminal telopeptide of type I collagen; PINP: N-terminal </a:t>
            </a:r>
            <a:r>
              <a:rPr lang="en-CA" sz="1000" dirty="0" err="1">
                <a:solidFill>
                  <a:srgbClr val="000000"/>
                </a:solidFill>
                <a:latin typeface="Arial Narrow" panose="020B0606020202030204" pitchFamily="34" charset="0"/>
              </a:rPr>
              <a:t>propeptide</a:t>
            </a:r>
            <a:r>
              <a:rPr lang="en-CA" sz="1000" dirty="0">
                <a:solidFill>
                  <a:srgbClr val="000000"/>
                </a:solidFill>
                <a:latin typeface="Arial Narrow" panose="020B0606020202030204" pitchFamily="34" charset="0"/>
              </a:rPr>
              <a:t> of type I procollagen.</a:t>
            </a:r>
          </a:p>
          <a:p>
            <a:r>
              <a:rPr lang="en-CA" sz="1000" dirty="0">
                <a:solidFill>
                  <a:srgbClr val="000000"/>
                </a:solidFill>
                <a:latin typeface="Arial Narrow" panose="020B0606020202030204" pitchFamily="34" charset="0"/>
              </a:rPr>
              <a:t>Medical Association Communications. American Association Of Clinical Endocrinologists 13th Annual Meeting &amp; Clinical Congress. Boston, Mass. 2004. Accessed April 9, 2018 at https://www.cmecorner.com/macmcm/aace/aace2004_04.htm</a:t>
            </a:r>
          </a:p>
        </p:txBody>
      </p:sp>
    </p:spTree>
    <p:extLst>
      <p:ext uri="{BB962C8B-B14F-4D97-AF65-F5344CB8AC3E}">
        <p14:creationId xmlns:p14="http://schemas.microsoft.com/office/powerpoint/2010/main" val="15068741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4</a:t>
            </a:r>
          </a:p>
        </p:txBody>
      </p:sp>
      <p:sp>
        <p:nvSpPr>
          <p:cNvPr id="12" name="TextBox 11">
            <a:extLst>
              <a:ext uri="{FF2B5EF4-FFF2-40B4-BE49-F238E27FC236}">
                <a16:creationId xmlns:a16="http://schemas.microsoft.com/office/drawing/2014/main" id="{1278E18F-F9F1-46F2-A718-26E84D536D7A}"/>
              </a:ext>
            </a:extLst>
          </p:cNvPr>
          <p:cNvSpPr txBox="1"/>
          <p:nvPr/>
        </p:nvSpPr>
        <p:spPr>
          <a:xfrm>
            <a:off x="1074077" y="1549960"/>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Angela</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a:ln w="0"/>
                <a:solidFill>
                  <a:prstClr val="black"/>
                </a:solidFill>
                <a:effectLst>
                  <a:outerShdw blurRad="38100" dist="19050" dir="2700000" algn="tl" rotWithShape="0">
                    <a:prstClr val="black">
                      <a:alpha val="40000"/>
                    </a:prstClr>
                  </a:outerShdw>
                </a:effectLst>
                <a:latin typeface="Arial Narrow" panose="020B0606020202030204" pitchFamily="34" charset="0"/>
              </a:rPr>
              <a:t>68</a:t>
            </a: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10" name="Rectangle 9">
            <a:extLst>
              <a:ext uri="{FF2B5EF4-FFF2-40B4-BE49-F238E27FC236}">
                <a16:creationId xmlns:a16="http://schemas.microsoft.com/office/drawing/2014/main" id="{4ADE56F9-16BA-45DF-9CEE-DAD3E967029E}"/>
              </a:ext>
            </a:extLst>
          </p:cNvPr>
          <p:cNvSpPr/>
          <p:nvPr/>
        </p:nvSpPr>
        <p:spPr>
          <a:xfrm>
            <a:off x="0"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Roboto"/>
              <a:ea typeface="+mn-ea"/>
              <a:cs typeface="+mn-cs"/>
            </a:endParaRPr>
          </a:p>
        </p:txBody>
      </p:sp>
      <p:sp>
        <p:nvSpPr>
          <p:cNvPr id="15" name="Rectangle 14">
            <a:extLst>
              <a:ext uri="{FF2B5EF4-FFF2-40B4-BE49-F238E27FC236}">
                <a16:creationId xmlns:a16="http://schemas.microsoft.com/office/drawing/2014/main" id="{8B41A6B5-ECAA-4EB7-80CF-9BBC42BD0A7F}"/>
              </a:ext>
            </a:extLst>
          </p:cNvPr>
          <p:cNvSpPr/>
          <p:nvPr/>
        </p:nvSpPr>
        <p:spPr>
          <a:xfrm>
            <a:off x="3791377" y="1255851"/>
            <a:ext cx="5214071" cy="446884"/>
          </a:xfrm>
          <a:prstGeom prst="rect">
            <a:avLst/>
          </a:prstGeom>
          <a:solidFill>
            <a:srgbClr val="98AED9">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Angela’s History</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6" name="Rectangle 15">
            <a:extLst>
              <a:ext uri="{FF2B5EF4-FFF2-40B4-BE49-F238E27FC236}">
                <a16:creationId xmlns:a16="http://schemas.microsoft.com/office/drawing/2014/main" id="{5516615A-6D68-4C36-BEF0-C4B7E4FBB922}"/>
              </a:ext>
            </a:extLst>
          </p:cNvPr>
          <p:cNvSpPr/>
          <p:nvPr/>
        </p:nvSpPr>
        <p:spPr>
          <a:xfrm>
            <a:off x="3791377" y="1661232"/>
            <a:ext cx="5214071" cy="979797"/>
          </a:xfrm>
          <a:prstGeom prst="rect">
            <a:avLst/>
          </a:prstGeom>
          <a:solidFill>
            <a:srgbClr val="7E99D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B2B3C45F-729E-464F-8096-8AF4A5FBD690}"/>
              </a:ext>
            </a:extLst>
          </p:cNvPr>
          <p:cNvSpPr/>
          <p:nvPr/>
        </p:nvSpPr>
        <p:spPr>
          <a:xfrm>
            <a:off x="3974577" y="1782055"/>
            <a:ext cx="1039860" cy="768293"/>
          </a:xfrm>
          <a:prstGeom prst="rect">
            <a:avLst/>
          </a:prstGeom>
          <a:solidFill>
            <a:sysClr val="window" lastClr="FFFFFF">
              <a:lumMod val="95000"/>
            </a:sysClr>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18" name="Picture 17">
            <a:extLst>
              <a:ext uri="{FF2B5EF4-FFF2-40B4-BE49-F238E27FC236}">
                <a16:creationId xmlns:a16="http://schemas.microsoft.com/office/drawing/2014/main" id="{793DC10E-4FDF-47F3-8946-E8BD662A10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5204" y="1857524"/>
            <a:ext cx="544716" cy="544716"/>
          </a:xfrm>
          <a:prstGeom prst="rect">
            <a:avLst/>
          </a:prstGeom>
        </p:spPr>
      </p:pic>
      <p:sp>
        <p:nvSpPr>
          <p:cNvPr id="19" name="TextBox 18">
            <a:extLst>
              <a:ext uri="{FF2B5EF4-FFF2-40B4-BE49-F238E27FC236}">
                <a16:creationId xmlns:a16="http://schemas.microsoft.com/office/drawing/2014/main" id="{81BF5514-0B76-435C-BDD7-BC3AA11FACE8}"/>
              </a:ext>
            </a:extLst>
          </p:cNvPr>
          <p:cNvSpPr txBox="1"/>
          <p:nvPr/>
        </p:nvSpPr>
        <p:spPr>
          <a:xfrm>
            <a:off x="5153807" y="1853614"/>
            <a:ext cx="3851641" cy="5847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lang="en-CA" sz="1600" dirty="0">
                <a:solidFill>
                  <a:prstClr val="white"/>
                </a:solidFill>
                <a:latin typeface="Arial Narrow" panose="020B0606020202030204" pitchFamily="34" charset="0"/>
              </a:rPr>
              <a:t>Angela comes in for her flu shot </a:t>
            </a:r>
            <a:endPar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lvl="0" indent="-285750">
              <a:buFont typeface="Agency FB" panose="020B0503020202020204" pitchFamily="34" charset="0"/>
              <a:buChar char="•"/>
              <a:defRPr/>
            </a:pPr>
            <a:r>
              <a:rPr lang="en-CA" sz="1600" dirty="0">
                <a:solidFill>
                  <a:prstClr val="white"/>
                </a:solidFill>
                <a:latin typeface="Arial Narrow" panose="020B0606020202030204" pitchFamily="34" charset="0"/>
              </a:rPr>
              <a:t>She experienced a wrist fracture at age 60</a:t>
            </a:r>
          </a:p>
        </p:txBody>
      </p:sp>
      <p:sp>
        <p:nvSpPr>
          <p:cNvPr id="20" name="Rectangle 19">
            <a:extLst>
              <a:ext uri="{FF2B5EF4-FFF2-40B4-BE49-F238E27FC236}">
                <a16:creationId xmlns:a16="http://schemas.microsoft.com/office/drawing/2014/main" id="{D3588CD2-2C92-41ED-AA12-AD7EA8A669FB}"/>
              </a:ext>
            </a:extLst>
          </p:cNvPr>
          <p:cNvSpPr/>
          <p:nvPr/>
        </p:nvSpPr>
        <p:spPr>
          <a:xfrm>
            <a:off x="3782843" y="2902892"/>
            <a:ext cx="5214071" cy="446884"/>
          </a:xfrm>
          <a:prstGeom prst="rect">
            <a:avLst/>
          </a:prstGeom>
          <a:solidFill>
            <a:srgbClr val="7E99D0">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Physical Exam &amp; Tests</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1" name="Rectangle 20">
            <a:extLst>
              <a:ext uri="{FF2B5EF4-FFF2-40B4-BE49-F238E27FC236}">
                <a16:creationId xmlns:a16="http://schemas.microsoft.com/office/drawing/2014/main" id="{77DD5BFB-29ED-48AA-B2FF-55B23568F62D}"/>
              </a:ext>
            </a:extLst>
          </p:cNvPr>
          <p:cNvSpPr/>
          <p:nvPr/>
        </p:nvSpPr>
        <p:spPr>
          <a:xfrm>
            <a:off x="3782843" y="3308274"/>
            <a:ext cx="5214071" cy="950066"/>
          </a:xfrm>
          <a:prstGeom prst="rect">
            <a:avLst/>
          </a:prstGeom>
          <a:solidFill>
            <a:srgbClr val="7E99D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A1D00C31-92C5-4E12-9577-BCAE18FFA9B6}"/>
              </a:ext>
            </a:extLst>
          </p:cNvPr>
          <p:cNvSpPr txBox="1"/>
          <p:nvPr/>
        </p:nvSpPr>
        <p:spPr>
          <a:xfrm>
            <a:off x="5145273" y="3589555"/>
            <a:ext cx="3851641" cy="33855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Femoral Neck T-score: -2.8</a:t>
            </a:r>
          </a:p>
        </p:txBody>
      </p:sp>
      <p:sp>
        <p:nvSpPr>
          <p:cNvPr id="26" name="Rectangle 25">
            <a:extLst>
              <a:ext uri="{FF2B5EF4-FFF2-40B4-BE49-F238E27FC236}">
                <a16:creationId xmlns:a16="http://schemas.microsoft.com/office/drawing/2014/main" id="{97B71FD1-4134-4B7D-B25E-B395E5C52A5C}"/>
              </a:ext>
            </a:extLst>
          </p:cNvPr>
          <p:cNvSpPr/>
          <p:nvPr/>
        </p:nvSpPr>
        <p:spPr>
          <a:xfrm>
            <a:off x="3791377" y="4419612"/>
            <a:ext cx="5214071" cy="446884"/>
          </a:xfrm>
          <a:prstGeom prst="rect">
            <a:avLst/>
          </a:prstGeom>
          <a:solidFill>
            <a:srgbClr val="7E99D0">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Medications</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7" name="Rectangle 26">
            <a:extLst>
              <a:ext uri="{FF2B5EF4-FFF2-40B4-BE49-F238E27FC236}">
                <a16:creationId xmlns:a16="http://schemas.microsoft.com/office/drawing/2014/main" id="{7150E74B-3988-4D35-B7A1-FE7017B48929}"/>
              </a:ext>
            </a:extLst>
          </p:cNvPr>
          <p:cNvSpPr/>
          <p:nvPr/>
        </p:nvSpPr>
        <p:spPr>
          <a:xfrm>
            <a:off x="3791377" y="4871777"/>
            <a:ext cx="5214071" cy="1349640"/>
          </a:xfrm>
          <a:prstGeom prst="rect">
            <a:avLst/>
          </a:prstGeom>
          <a:solidFill>
            <a:srgbClr val="7E99D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19DF3EBC-2FC1-478F-8B8A-7848FD65AAEC}"/>
              </a:ext>
            </a:extLst>
          </p:cNvPr>
          <p:cNvSpPr txBox="1"/>
          <p:nvPr/>
        </p:nvSpPr>
        <p:spPr>
          <a:xfrm>
            <a:off x="5252241" y="4934553"/>
            <a:ext cx="3851641" cy="1231106"/>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600" dirty="0">
                <a:solidFill>
                  <a:prstClr val="white"/>
                </a:solidFill>
                <a:latin typeface="Arial Narrow" panose="020B0606020202030204" pitchFamily="34" charset="0"/>
              </a:rPr>
              <a:t>Oral BP for past 5 years </a:t>
            </a:r>
          </a:p>
          <a:p>
            <a:pPr marL="742950" lvl="1" indent="-285750">
              <a:buFont typeface="Agency FB" panose="020B0503020202020204" pitchFamily="34" charset="0"/>
              <a:buChar char="•"/>
              <a:defRPr/>
            </a:pPr>
            <a:r>
              <a:rPr lang="en-CA" sz="1400" b="1" i="1" dirty="0">
                <a:solidFill>
                  <a:prstClr val="white"/>
                </a:solidFill>
                <a:latin typeface="Arial Narrow" panose="020B0606020202030204" pitchFamily="34" charset="0"/>
              </a:rPr>
              <a:t>Angela advises she is not consistently taking her medication and wonders if she still needs to take it</a:t>
            </a:r>
          </a:p>
          <a:p>
            <a:pPr marL="285750" indent="-285750">
              <a:buFont typeface="Agency FB" panose="020B0503020202020204" pitchFamily="34" charset="0"/>
              <a:buChar char="•"/>
              <a:defRPr/>
            </a:pPr>
            <a:r>
              <a:rPr lang="en-CA" sz="1600" dirty="0">
                <a:solidFill>
                  <a:prstClr val="white"/>
                </a:solidFill>
                <a:latin typeface="Arial Narrow" panose="020B0606020202030204" pitchFamily="34" charset="0"/>
              </a:rPr>
              <a:t>Continues with PPI (4 </a:t>
            </a:r>
            <a:r>
              <a:rPr lang="en-CA" sz="1600" dirty="0" err="1">
                <a:solidFill>
                  <a:prstClr val="white"/>
                </a:solidFill>
                <a:latin typeface="Arial Narrow" panose="020B0606020202030204" pitchFamily="34" charset="0"/>
              </a:rPr>
              <a:t>yrs</a:t>
            </a:r>
            <a:r>
              <a:rPr lang="en-CA" sz="1600" dirty="0">
                <a:solidFill>
                  <a:prstClr val="white"/>
                </a:solidFill>
                <a:latin typeface="Arial Narrow" panose="020B0606020202030204" pitchFamily="34" charset="0"/>
              </a:rPr>
              <a:t>)</a:t>
            </a:r>
          </a:p>
        </p:txBody>
      </p:sp>
      <p:sp>
        <p:nvSpPr>
          <p:cNvPr id="29" name="Rectangle 28">
            <a:extLst>
              <a:ext uri="{FF2B5EF4-FFF2-40B4-BE49-F238E27FC236}">
                <a16:creationId xmlns:a16="http://schemas.microsoft.com/office/drawing/2014/main" id="{BBBD926D-7B9A-4EEF-9A60-AC92048B6D73}"/>
              </a:ext>
            </a:extLst>
          </p:cNvPr>
          <p:cNvSpPr/>
          <p:nvPr/>
        </p:nvSpPr>
        <p:spPr>
          <a:xfrm>
            <a:off x="3977938" y="3457911"/>
            <a:ext cx="1039860" cy="642805"/>
          </a:xfrm>
          <a:prstGeom prst="rect">
            <a:avLst/>
          </a:prstGeom>
          <a:solidFill>
            <a:sysClr val="window" lastClr="FFFFFF">
              <a:lumMod val="95000"/>
            </a:sysClr>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30" name="Picture 14" descr="Image result for stethoscope icons png">
            <a:extLst>
              <a:ext uri="{FF2B5EF4-FFF2-40B4-BE49-F238E27FC236}">
                <a16:creationId xmlns:a16="http://schemas.microsoft.com/office/drawing/2014/main" id="{4109CDD3-9499-43A1-B946-B83634A893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8397" y="3504933"/>
            <a:ext cx="548759" cy="5487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4229EF6-00E7-4D52-A55E-B95EB3A7082F}"/>
              </a:ext>
            </a:extLst>
          </p:cNvPr>
          <p:cNvSpPr/>
          <p:nvPr/>
        </p:nvSpPr>
        <p:spPr>
          <a:xfrm>
            <a:off x="3974577" y="5022246"/>
            <a:ext cx="1039860" cy="1042392"/>
          </a:xfrm>
          <a:prstGeom prst="rect">
            <a:avLst/>
          </a:prstGeom>
          <a:solidFill>
            <a:sysClr val="window" lastClr="FFFFFF">
              <a:lumMod val="95000"/>
            </a:sysClr>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34" name="Picture 33">
            <a:extLst>
              <a:ext uri="{FF2B5EF4-FFF2-40B4-BE49-F238E27FC236}">
                <a16:creationId xmlns:a16="http://schemas.microsoft.com/office/drawing/2014/main" id="{1AF8865E-FD97-44E5-8C13-DEBA15AE1F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2080" y="5156114"/>
            <a:ext cx="726038" cy="726038"/>
          </a:xfrm>
          <a:prstGeom prst="rect">
            <a:avLst/>
          </a:prstGeom>
        </p:spPr>
      </p:pic>
      <p:pic>
        <p:nvPicPr>
          <p:cNvPr id="24" name="Picture 23" descr="A person looking at the camera&#10;&#10;Description generated with very high confidence">
            <a:extLst>
              <a:ext uri="{FF2B5EF4-FFF2-40B4-BE49-F238E27FC236}">
                <a16:creationId xmlns:a16="http://schemas.microsoft.com/office/drawing/2014/main" id="{EF410E1D-DC36-424C-8D98-0E639D3F1CD1}"/>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189" y="1700819"/>
            <a:ext cx="3151895" cy="4727844"/>
          </a:xfrm>
          <a:prstGeom prst="rect">
            <a:avLst/>
          </a:prstGeom>
        </p:spPr>
      </p:pic>
    </p:spTree>
    <p:extLst>
      <p:ext uri="{BB962C8B-B14F-4D97-AF65-F5344CB8AC3E}">
        <p14:creationId xmlns:p14="http://schemas.microsoft.com/office/powerpoint/2010/main" val="40935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p:bldP spid="20" grpId="0" animBg="1"/>
      <p:bldP spid="21" grpId="0" animBg="1"/>
      <p:bldP spid="22" grpId="0"/>
      <p:bldP spid="26" grpId="0" animBg="1"/>
      <p:bldP spid="27" grpId="0" animBg="1"/>
      <p:bldP spid="28" grpId="0"/>
      <p:bldP spid="29" grpId="0" animBg="1"/>
      <p:bldP spid="3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looking at the camera&#10;&#10;Description generated with very high confidence">
            <a:extLst>
              <a:ext uri="{FF2B5EF4-FFF2-40B4-BE49-F238E27FC236}">
                <a16:creationId xmlns:a16="http://schemas.microsoft.com/office/drawing/2014/main" id="{1BA61A7B-E987-4E77-A12F-C5184F5D8A6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4597" y="-263546"/>
            <a:ext cx="2660041" cy="3990063"/>
          </a:xfrm>
          <a:prstGeom prst="rect">
            <a:avLst/>
          </a:prstGeom>
        </p:spPr>
      </p:pic>
      <p:sp>
        <p:nvSpPr>
          <p:cNvPr id="229" name="Rounded Rectangle 1">
            <a:extLst>
              <a:ext uri="{FF2B5EF4-FFF2-40B4-BE49-F238E27FC236}">
                <a16:creationId xmlns:a16="http://schemas.microsoft.com/office/drawing/2014/main" id="{29381AD2-0FFE-4909-91C4-11CE68332FC9}"/>
              </a:ext>
            </a:extLst>
          </p:cNvPr>
          <p:cNvSpPr/>
          <p:nvPr/>
        </p:nvSpPr>
        <p:spPr>
          <a:xfrm>
            <a:off x="3589437" y="2665569"/>
            <a:ext cx="5520462" cy="3713965"/>
          </a:xfrm>
          <a:prstGeom prst="rect">
            <a:avLst/>
          </a:prstGeom>
          <a:solidFill>
            <a:srgbClr val="C4D0E9"/>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high confidence">
            <a:extLst>
              <a:ext uri="{FF2B5EF4-FFF2-40B4-BE49-F238E27FC236}">
                <a16:creationId xmlns:a16="http://schemas.microsoft.com/office/drawing/2014/main" id="{CAE33BD6-B485-4305-B019-43BC103A59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483" y="964558"/>
            <a:ext cx="4442380" cy="5923174"/>
          </a:xfrm>
          <a:prstGeom prst="rect">
            <a:avLst/>
          </a:prstGeom>
        </p:spPr>
      </p:pic>
      <p:sp>
        <p:nvSpPr>
          <p:cNvPr id="150" name="circle"/>
          <p:cNvSpPr>
            <a:spLocks noChangeArrowheads="1"/>
          </p:cNvSpPr>
          <p:nvPr/>
        </p:nvSpPr>
        <p:spPr bwMode="auto">
          <a:xfrm rot="21363514">
            <a:off x="450093" y="2569401"/>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0" name="circle">
            <a:extLst>
              <a:ext uri="{FF2B5EF4-FFF2-40B4-BE49-F238E27FC236}">
                <a16:creationId xmlns:a16="http://schemas.microsoft.com/office/drawing/2014/main" id="{C91730CE-C2EB-4025-BAD1-BBB3FAFBA505}"/>
              </a:ext>
            </a:extLst>
          </p:cNvPr>
          <p:cNvSpPr>
            <a:spLocks noChangeArrowheads="1"/>
          </p:cNvSpPr>
          <p:nvPr/>
        </p:nvSpPr>
        <p:spPr bwMode="auto">
          <a:xfrm rot="21363514">
            <a:off x="496636" y="3870913"/>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2" name="circle">
            <a:extLst>
              <a:ext uri="{FF2B5EF4-FFF2-40B4-BE49-F238E27FC236}">
                <a16:creationId xmlns:a16="http://schemas.microsoft.com/office/drawing/2014/main" id="{EEBF916E-58D6-43E3-9363-8779C16C030B}"/>
              </a:ext>
            </a:extLst>
          </p:cNvPr>
          <p:cNvSpPr>
            <a:spLocks noChangeArrowheads="1"/>
          </p:cNvSpPr>
          <p:nvPr/>
        </p:nvSpPr>
        <p:spPr bwMode="auto">
          <a:xfrm rot="21363514">
            <a:off x="481992" y="5118640"/>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pic>
        <p:nvPicPr>
          <p:cNvPr id="166" name="Picture 165">
            <a:extLst>
              <a:ext uri="{FF2B5EF4-FFF2-40B4-BE49-F238E27FC236}">
                <a16:creationId xmlns:a16="http://schemas.microsoft.com/office/drawing/2014/main" id="{9A930CFB-D577-430D-8DCA-3C309AA0BB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312" y="2745999"/>
            <a:ext cx="365760" cy="365760"/>
          </a:xfrm>
          <a:prstGeom prst="rect">
            <a:avLst/>
          </a:prstGeom>
        </p:spPr>
      </p:pic>
      <p:pic>
        <p:nvPicPr>
          <p:cNvPr id="167" name="Picture 14" descr="Image result for stethoscope icons png">
            <a:extLst>
              <a:ext uri="{FF2B5EF4-FFF2-40B4-BE49-F238E27FC236}">
                <a16:creationId xmlns:a16="http://schemas.microsoft.com/office/drawing/2014/main" id="{E17D3B77-EE52-4B1A-B529-B17612603C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370" y="3984802"/>
            <a:ext cx="457200"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168">
            <a:extLst>
              <a:ext uri="{FF2B5EF4-FFF2-40B4-BE49-F238E27FC236}">
                <a16:creationId xmlns:a16="http://schemas.microsoft.com/office/drawing/2014/main" id="{04C5952F-D8B8-4970-985E-3A09E463C5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097" y="5272348"/>
            <a:ext cx="457200" cy="457200"/>
          </a:xfrm>
          <a:prstGeom prst="rect">
            <a:avLst/>
          </a:prstGeom>
        </p:spPr>
      </p:pic>
      <p:sp>
        <p:nvSpPr>
          <p:cNvPr id="178" name="Rectangle 2">
            <a:extLst>
              <a:ext uri="{FF2B5EF4-FFF2-40B4-BE49-F238E27FC236}">
                <a16:creationId xmlns:a16="http://schemas.microsoft.com/office/drawing/2014/main" id="{17125BAB-A78B-40D4-A74E-A724082624BC}"/>
              </a:ext>
            </a:extLst>
          </p:cNvPr>
          <p:cNvSpPr/>
          <p:nvPr/>
        </p:nvSpPr>
        <p:spPr>
          <a:xfrm>
            <a:off x="-8965" y="1"/>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4 - Interactivity</a:t>
            </a:r>
            <a:endParaRPr kumimoji="0" lang="en-US"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5" name="Rectangle 234">
            <a:extLst>
              <a:ext uri="{FF2B5EF4-FFF2-40B4-BE49-F238E27FC236}">
                <a16:creationId xmlns:a16="http://schemas.microsoft.com/office/drawing/2014/main" id="{A890137B-E6E7-468C-80E1-8BFAC91945AD}"/>
              </a:ext>
            </a:extLst>
          </p:cNvPr>
          <p:cNvSpPr/>
          <p:nvPr/>
        </p:nvSpPr>
        <p:spPr>
          <a:xfrm>
            <a:off x="5224131" y="5375605"/>
            <a:ext cx="3881523" cy="707886"/>
          </a:xfrm>
          <a:prstGeom prst="rect">
            <a:avLst/>
          </a:prstGeom>
        </p:spPr>
        <p:txBody>
          <a:bodyPr wrap="square">
            <a:spAutoFit/>
          </a:bodyPr>
          <a:lstStyle/>
          <a:p>
            <a:pPr lvl="0">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What would</a:t>
            </a:r>
            <a:r>
              <a:rPr kumimoji="0" lang="en-CA" sz="2000" b="1" i="0" u="none" strike="noStrike" kern="1200" cap="none" spc="0" normalizeH="0" noProof="0" dirty="0">
                <a:ln>
                  <a:noFill/>
                </a:ln>
                <a:solidFill>
                  <a:prstClr val="black">
                    <a:lumMod val="75000"/>
                    <a:lumOff val="25000"/>
                  </a:prstClr>
                </a:solidFill>
                <a:effectLst/>
                <a:uLnTx/>
                <a:uFillTx/>
                <a:latin typeface="Arial Narrow" panose="020B0606020202030204" pitchFamily="34" charset="0"/>
              </a:rPr>
              <a:t> be your next step with Angela?</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237" name="Rectangle 236">
            <a:extLst>
              <a:ext uri="{FF2B5EF4-FFF2-40B4-BE49-F238E27FC236}">
                <a16:creationId xmlns:a16="http://schemas.microsoft.com/office/drawing/2014/main" id="{46AF3FFD-4EBA-43A7-9893-951799E9BA13}"/>
              </a:ext>
            </a:extLst>
          </p:cNvPr>
          <p:cNvSpPr/>
          <p:nvPr/>
        </p:nvSpPr>
        <p:spPr>
          <a:xfrm>
            <a:off x="5228377" y="3084910"/>
            <a:ext cx="3881522" cy="707886"/>
          </a:xfrm>
          <a:prstGeom prst="rect">
            <a:avLst/>
          </a:prstGeom>
        </p:spPr>
        <p:txBody>
          <a:bodyPr wrap="square">
            <a:spAutoFit/>
          </a:bodyPr>
          <a:lstStyle/>
          <a:p>
            <a:pPr lvl="0"/>
            <a:r>
              <a:rPr lang="en-CA" sz="2000" b="1" dirty="0">
                <a:solidFill>
                  <a:prstClr val="black">
                    <a:lumMod val="75000"/>
                    <a:lumOff val="25000"/>
                  </a:prstClr>
                </a:solidFill>
                <a:latin typeface="Arial Narrow" panose="020B0606020202030204" pitchFamily="34" charset="0"/>
              </a:rPr>
              <a:t>What fracture risk factors does Angela have?</a:t>
            </a:r>
          </a:p>
        </p:txBody>
      </p:sp>
      <p:sp>
        <p:nvSpPr>
          <p:cNvPr id="239" name="TextBox 238">
            <a:extLst>
              <a:ext uri="{FF2B5EF4-FFF2-40B4-BE49-F238E27FC236}">
                <a16:creationId xmlns:a16="http://schemas.microsoft.com/office/drawing/2014/main" id="{B0765F10-2B59-44E6-A50D-D6F0F4E79F04}"/>
              </a:ext>
            </a:extLst>
          </p:cNvPr>
          <p:cNvSpPr txBox="1"/>
          <p:nvPr/>
        </p:nvSpPr>
        <p:spPr>
          <a:xfrm>
            <a:off x="6953711" y="311952"/>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Angela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68 </a:t>
            </a:r>
            <a:r>
              <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3" name="Picture 2" descr="A picture containing indoor, wall, lamp, object&#10;&#10;Description generated with very high confidence">
            <a:extLst>
              <a:ext uri="{FF2B5EF4-FFF2-40B4-BE49-F238E27FC236}">
                <a16:creationId xmlns:a16="http://schemas.microsoft.com/office/drawing/2014/main" id="{D28EB919-BEA4-4792-9708-83895E5AE5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261" y="3056146"/>
            <a:ext cx="1021765" cy="958416"/>
          </a:xfrm>
          <a:prstGeom prst="rect">
            <a:avLst/>
          </a:prstGeom>
        </p:spPr>
      </p:pic>
      <p:pic>
        <p:nvPicPr>
          <p:cNvPr id="8" name="Picture 7" descr="A close up of a sign&#10;&#10;Description generated with very high confidence">
            <a:extLst>
              <a:ext uri="{FF2B5EF4-FFF2-40B4-BE49-F238E27FC236}">
                <a16:creationId xmlns:a16="http://schemas.microsoft.com/office/drawing/2014/main" id="{3067256C-F9BD-4AD6-AD46-1F1E28D61AC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55712" y="5014368"/>
            <a:ext cx="681588" cy="1535109"/>
          </a:xfrm>
          <a:prstGeom prst="rect">
            <a:avLst/>
          </a:prstGeom>
        </p:spPr>
      </p:pic>
      <p:sp>
        <p:nvSpPr>
          <p:cNvPr id="20" name="TextBox 19">
            <a:extLst>
              <a:ext uri="{FF2B5EF4-FFF2-40B4-BE49-F238E27FC236}">
                <a16:creationId xmlns:a16="http://schemas.microsoft.com/office/drawing/2014/main" id="{148EC333-305F-4064-984B-386D72FD6250}"/>
              </a:ext>
            </a:extLst>
          </p:cNvPr>
          <p:cNvSpPr txBox="1"/>
          <p:nvPr/>
        </p:nvSpPr>
        <p:spPr>
          <a:xfrm>
            <a:off x="1255735" y="2508871"/>
            <a:ext cx="2401584" cy="954107"/>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Angela comes in for her flu shot </a:t>
            </a:r>
          </a:p>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She experienced a wrist fracture at age 60</a:t>
            </a:r>
          </a:p>
        </p:txBody>
      </p:sp>
      <p:sp>
        <p:nvSpPr>
          <p:cNvPr id="21" name="TextBox 20">
            <a:extLst>
              <a:ext uri="{FF2B5EF4-FFF2-40B4-BE49-F238E27FC236}">
                <a16:creationId xmlns:a16="http://schemas.microsoft.com/office/drawing/2014/main" id="{383B2997-BF64-4613-B8AA-B7F2934B14FD}"/>
              </a:ext>
            </a:extLst>
          </p:cNvPr>
          <p:cNvSpPr txBox="1"/>
          <p:nvPr/>
        </p:nvSpPr>
        <p:spPr>
          <a:xfrm>
            <a:off x="1255735" y="4120246"/>
            <a:ext cx="2278175" cy="307777"/>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Femoral Neck T-score: -2.8</a:t>
            </a:r>
          </a:p>
        </p:txBody>
      </p:sp>
      <p:sp>
        <p:nvSpPr>
          <p:cNvPr id="22" name="TextBox 21">
            <a:extLst>
              <a:ext uri="{FF2B5EF4-FFF2-40B4-BE49-F238E27FC236}">
                <a16:creationId xmlns:a16="http://schemas.microsoft.com/office/drawing/2014/main" id="{82274F9F-E5DA-4E67-92D2-5DB11985F726}"/>
              </a:ext>
            </a:extLst>
          </p:cNvPr>
          <p:cNvSpPr txBox="1"/>
          <p:nvPr/>
        </p:nvSpPr>
        <p:spPr>
          <a:xfrm>
            <a:off x="1336830" y="4884273"/>
            <a:ext cx="2401584" cy="1384995"/>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Oral BP for past 5 years </a:t>
            </a:r>
          </a:p>
          <a:p>
            <a:pPr marL="285750" indent="-285750">
              <a:buFont typeface="Agency FB" panose="020B0503020202020204" pitchFamily="34" charset="0"/>
              <a:buChar char="•"/>
              <a:defRPr/>
            </a:pPr>
            <a:r>
              <a:rPr lang="en-CA" sz="1400" b="1" i="1" dirty="0">
                <a:solidFill>
                  <a:srgbClr val="554856"/>
                </a:solidFill>
                <a:latin typeface="Arial Narrow" panose="020B0606020202030204" pitchFamily="34" charset="0"/>
              </a:rPr>
              <a:t>Angela advises she is not consistently taking her medication and wonders if she still needs to take it</a:t>
            </a:r>
          </a:p>
          <a:p>
            <a:pPr marL="285750" lvl="0" indent="-285750">
              <a:buFont typeface="Agency FB" panose="020B0503020202020204" pitchFamily="34" charset="0"/>
              <a:buChar char="•"/>
              <a:defRPr/>
            </a:pPr>
            <a:r>
              <a:rPr lang="en-CA" sz="1400" dirty="0">
                <a:solidFill>
                  <a:schemeClr val="tx1">
                    <a:lumMod val="75000"/>
                    <a:lumOff val="25000"/>
                  </a:schemeClr>
                </a:solidFill>
                <a:latin typeface="Arial Narrow" panose="020B0606020202030204" pitchFamily="34" charset="0"/>
              </a:rPr>
              <a:t>Continues with PPI (4 </a:t>
            </a:r>
            <a:r>
              <a:rPr lang="en-CA" sz="1400" dirty="0" err="1">
                <a:solidFill>
                  <a:schemeClr val="tx1">
                    <a:lumMod val="75000"/>
                    <a:lumOff val="25000"/>
                  </a:schemeClr>
                </a:solidFill>
                <a:latin typeface="Arial Narrow" panose="020B0606020202030204" pitchFamily="34" charset="0"/>
              </a:rPr>
              <a:t>yrs</a:t>
            </a:r>
            <a:r>
              <a:rPr lang="en-CA" sz="1400" dirty="0">
                <a:solidFill>
                  <a:schemeClr val="tx1">
                    <a:lumMod val="75000"/>
                    <a:lumOff val="25000"/>
                  </a:schemeClr>
                </a:solidFill>
                <a:latin typeface="Arial Narrow" panose="020B0606020202030204" pitchFamily="34" charset="0"/>
              </a:rPr>
              <a:t>)</a:t>
            </a:r>
            <a:endParaRPr kumimoji="0" lang="en-CA" sz="14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5" name="Rectangle 24">
            <a:extLst>
              <a:ext uri="{FF2B5EF4-FFF2-40B4-BE49-F238E27FC236}">
                <a16:creationId xmlns:a16="http://schemas.microsoft.com/office/drawing/2014/main" id="{D50BDCA1-CF05-4DEC-9649-47D7A8767535}"/>
              </a:ext>
            </a:extLst>
          </p:cNvPr>
          <p:cNvSpPr/>
          <p:nvPr/>
        </p:nvSpPr>
        <p:spPr>
          <a:xfrm>
            <a:off x="5224131" y="4120246"/>
            <a:ext cx="3881522" cy="1015663"/>
          </a:xfrm>
          <a:prstGeom prst="rect">
            <a:avLst/>
          </a:prstGeom>
        </p:spPr>
        <p:txBody>
          <a:bodyPr wrap="square">
            <a:spAutoFit/>
          </a:bodyPr>
          <a:lstStyle/>
          <a:p>
            <a:pPr lvl="0"/>
            <a:r>
              <a:rPr lang="en-CA" sz="2000" b="1" dirty="0">
                <a:solidFill>
                  <a:prstClr val="black">
                    <a:lumMod val="75000"/>
                    <a:lumOff val="25000"/>
                  </a:prstClr>
                </a:solidFill>
                <a:latin typeface="Arial Narrow" panose="020B0606020202030204" pitchFamily="34" charset="0"/>
              </a:rPr>
              <a:t>Would you consider a BP holiday for her or encourage her to continue with anti-fracture therapy?</a:t>
            </a:r>
          </a:p>
        </p:txBody>
      </p:sp>
      <p:pic>
        <p:nvPicPr>
          <p:cNvPr id="26" name="Picture 25" descr="A picture containing indoor, wall, lamp, object&#10;&#10;Description generated with very high confidence">
            <a:extLst>
              <a:ext uri="{FF2B5EF4-FFF2-40B4-BE49-F238E27FC236}">
                <a16:creationId xmlns:a16="http://schemas.microsoft.com/office/drawing/2014/main" id="{2099FF90-FE24-4643-B76C-3ABE03D767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260" y="4045316"/>
            <a:ext cx="1021765" cy="958416"/>
          </a:xfrm>
          <a:prstGeom prst="rect">
            <a:avLst/>
          </a:prstGeom>
        </p:spPr>
      </p:pic>
    </p:spTree>
    <p:extLst>
      <p:ext uri="{BB962C8B-B14F-4D97-AF65-F5344CB8AC3E}">
        <p14:creationId xmlns:p14="http://schemas.microsoft.com/office/powerpoint/2010/main" val="42315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P spid="237" grpId="0"/>
      <p:bldP spid="25" grpId="0"/>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322860-B1F5-4761-862E-FF13888137CC}"/>
              </a:ext>
            </a:extLst>
          </p:cNvPr>
          <p:cNvPicPr>
            <a:picLocks noChangeAspect="1"/>
          </p:cNvPicPr>
          <p:nvPr/>
        </p:nvPicPr>
        <p:blipFill>
          <a:blip r:embed="rId3"/>
          <a:stretch>
            <a:fillRect/>
          </a:stretch>
        </p:blipFill>
        <p:spPr>
          <a:xfrm>
            <a:off x="288302" y="1802891"/>
            <a:ext cx="8603352" cy="5061125"/>
          </a:xfrm>
          <a:prstGeom prst="rect">
            <a:avLst/>
          </a:prstGeom>
        </p:spPr>
      </p:pic>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144000" cy="1107996"/>
          </a:xfrm>
        </p:spPr>
        <p:txBody>
          <a:bodyPr/>
          <a:lstStyle/>
          <a:p>
            <a:pPr algn="ctr">
              <a:lnSpc>
                <a:spcPct val="100000"/>
              </a:lnSpc>
            </a:pPr>
            <a:r>
              <a:rPr lang="en-CA" sz="3600" dirty="0">
                <a:solidFill>
                  <a:srgbClr val="725F73"/>
                </a:solidFill>
                <a:latin typeface="Arial Narrow" panose="020B0606020202030204" pitchFamily="34" charset="0"/>
              </a:rPr>
              <a:t>Expert Recommendations for</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PATIENT CURRENTLY ON THERAPY</a:t>
            </a: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225" name="Group 224">
            <a:extLst>
              <a:ext uri="{FF2B5EF4-FFF2-40B4-BE49-F238E27FC236}">
                <a16:creationId xmlns:a16="http://schemas.microsoft.com/office/drawing/2014/main" id="{41329738-CDF2-4B2D-852C-0C50F2F99766}"/>
              </a:ext>
            </a:extLst>
          </p:cNvPr>
          <p:cNvGrpSpPr/>
          <p:nvPr/>
        </p:nvGrpSpPr>
        <p:grpSpPr>
          <a:xfrm>
            <a:off x="0" y="1123860"/>
            <a:ext cx="9161978" cy="646331"/>
            <a:chOff x="-17978" y="3099844"/>
            <a:chExt cx="9161978" cy="646331"/>
          </a:xfrm>
        </p:grpSpPr>
        <p:sp>
          <p:nvSpPr>
            <p:cNvPr id="226" name="Rectangle 225">
              <a:extLst>
                <a:ext uri="{FF2B5EF4-FFF2-40B4-BE49-F238E27FC236}">
                  <a16:creationId xmlns:a16="http://schemas.microsoft.com/office/drawing/2014/main" id="{B4D8AEAC-0466-4BE8-B057-9CB5A5CEE4C5}"/>
                </a:ext>
              </a:extLst>
            </p:cNvPr>
            <p:cNvSpPr/>
            <p:nvPr/>
          </p:nvSpPr>
          <p:spPr>
            <a:xfrm>
              <a:off x="0" y="3181945"/>
              <a:ext cx="9144000" cy="511681"/>
            </a:xfrm>
            <a:prstGeom prst="rect">
              <a:avLst/>
            </a:prstGeom>
            <a:solidFill>
              <a:srgbClr val="554856">
                <a:alpha val="87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ectangle 226">
              <a:extLst>
                <a:ext uri="{FF2B5EF4-FFF2-40B4-BE49-F238E27FC236}">
                  <a16:creationId xmlns:a16="http://schemas.microsoft.com/office/drawing/2014/main" id="{1BE4C614-B79F-437E-B49A-171152A48FDE}"/>
                </a:ext>
              </a:extLst>
            </p:cNvPr>
            <p:cNvSpPr/>
            <p:nvPr/>
          </p:nvSpPr>
          <p:spPr>
            <a:xfrm>
              <a:off x="678983" y="3208629"/>
              <a:ext cx="83809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kern="0" dirty="0">
                  <a:solidFill>
                    <a:prstClr val="white"/>
                  </a:solidFill>
                  <a:latin typeface="Arial Narrow" panose="020B0606020202030204" pitchFamily="34" charset="0"/>
                </a:rPr>
                <a:t>WHAT WOULD BE YOUR NEXT STEP WITH ANGELA?</a:t>
              </a:r>
              <a:endParaRPr kumimoji="0" lang="en-CA" sz="2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28" name="Rectangle 227">
              <a:extLst>
                <a:ext uri="{FF2B5EF4-FFF2-40B4-BE49-F238E27FC236}">
                  <a16:creationId xmlns:a16="http://schemas.microsoft.com/office/drawing/2014/main" id="{1B53D22F-ABCC-4AEB-8D31-41E451CF5190}"/>
                </a:ext>
              </a:extLst>
            </p:cNvPr>
            <p:cNvSpPr/>
            <p:nvPr/>
          </p:nvSpPr>
          <p:spPr>
            <a:xfrm>
              <a:off x="-17978" y="3099844"/>
              <a:ext cx="16520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Q:</a:t>
              </a:r>
            </a:p>
          </p:txBody>
        </p:sp>
      </p:grpSp>
    </p:spTree>
    <p:extLst>
      <p:ext uri="{BB962C8B-B14F-4D97-AF65-F5344CB8AC3E}">
        <p14:creationId xmlns:p14="http://schemas.microsoft.com/office/powerpoint/2010/main" val="139043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60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79054" y="93483"/>
            <a:ext cx="8887490" cy="1107996"/>
          </a:xfrm>
        </p:spPr>
        <p:txBody>
          <a:bodyPr/>
          <a:lstStyle/>
          <a:p>
            <a:pPr algn="ctr">
              <a:lnSpc>
                <a:spcPct val="100000"/>
              </a:lnSpc>
            </a:pPr>
            <a:r>
              <a:rPr lang="en-CA" sz="3600" dirty="0">
                <a:solidFill>
                  <a:srgbClr val="725F73"/>
                </a:solidFill>
                <a:latin typeface="Arial Narrow" panose="020B0606020202030204" pitchFamily="34" charset="0"/>
              </a:rPr>
              <a:t>Adherence Encompasses Both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Persistence and Compliance</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3530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Payer J, et al. </a:t>
            </a:r>
            <a:r>
              <a:rPr lang="en-CA" sz="1000" i="1" dirty="0">
                <a:solidFill>
                  <a:srgbClr val="000000"/>
                </a:solidFill>
                <a:latin typeface="Arial Narrow" panose="020B0606020202030204" pitchFamily="34" charset="0"/>
              </a:rPr>
              <a:t>Biomed </a:t>
            </a:r>
            <a:r>
              <a:rPr lang="en-CA" sz="1000" i="1" dirty="0" err="1">
                <a:solidFill>
                  <a:srgbClr val="000000"/>
                </a:solidFill>
                <a:latin typeface="Arial Narrow" panose="020B0606020202030204" pitchFamily="34" charset="0"/>
              </a:rPr>
              <a:t>Pharmacother</a:t>
            </a:r>
            <a:r>
              <a:rPr lang="en-CA" sz="1000" dirty="0">
                <a:solidFill>
                  <a:srgbClr val="000000"/>
                </a:solidFill>
                <a:latin typeface="Arial Narrow" panose="020B0606020202030204" pitchFamily="34" charset="0"/>
              </a:rPr>
              <a:t>. 2007;61:191-193.</a:t>
            </a:r>
          </a:p>
        </p:txBody>
      </p:sp>
      <p:grpSp>
        <p:nvGrpSpPr>
          <p:cNvPr id="21" name="Group 20">
            <a:extLst>
              <a:ext uri="{FF2B5EF4-FFF2-40B4-BE49-F238E27FC236}">
                <a16:creationId xmlns:a16="http://schemas.microsoft.com/office/drawing/2014/main" id="{50BE7E67-F319-4E99-BC17-1506510E3121}"/>
              </a:ext>
            </a:extLst>
          </p:cNvPr>
          <p:cNvGrpSpPr/>
          <p:nvPr/>
        </p:nvGrpSpPr>
        <p:grpSpPr>
          <a:xfrm>
            <a:off x="857734" y="1784554"/>
            <a:ext cx="7786652" cy="3435602"/>
            <a:chOff x="2182394" y="1236405"/>
            <a:chExt cx="8006184" cy="4580803"/>
          </a:xfrm>
        </p:grpSpPr>
        <p:sp>
          <p:nvSpPr>
            <p:cNvPr id="22" name="TextBox 21">
              <a:extLst>
                <a:ext uri="{FF2B5EF4-FFF2-40B4-BE49-F238E27FC236}">
                  <a16:creationId xmlns:a16="http://schemas.microsoft.com/office/drawing/2014/main" id="{B6AACC88-ACC7-4D9A-95B5-67936254AF20}"/>
                </a:ext>
              </a:extLst>
            </p:cNvPr>
            <p:cNvSpPr txBox="1"/>
            <p:nvPr/>
          </p:nvSpPr>
          <p:spPr>
            <a:xfrm>
              <a:off x="4830053" y="2641197"/>
              <a:ext cx="2418075" cy="719871"/>
            </a:xfrm>
            <a:prstGeom prst="rect">
              <a:avLst/>
            </a:prstGeom>
            <a:solidFill>
              <a:srgbClr val="7BCA68"/>
            </a:solidFill>
            <a:ln w="57150">
              <a:noFill/>
            </a:ln>
          </p:spPr>
          <p:txBody>
            <a:bodyPr wrap="none"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21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Adherence</a:t>
              </a:r>
            </a:p>
          </p:txBody>
        </p:sp>
        <p:sp>
          <p:nvSpPr>
            <p:cNvPr id="23" name="TextBox 22">
              <a:extLst>
                <a:ext uri="{FF2B5EF4-FFF2-40B4-BE49-F238E27FC236}">
                  <a16:creationId xmlns:a16="http://schemas.microsoft.com/office/drawing/2014/main" id="{90B74EDD-CD64-4A2A-8DC7-9989118CFB5F}"/>
                </a:ext>
              </a:extLst>
            </p:cNvPr>
            <p:cNvSpPr txBox="1"/>
            <p:nvPr/>
          </p:nvSpPr>
          <p:spPr>
            <a:xfrm>
              <a:off x="2185590" y="4077072"/>
              <a:ext cx="2772000" cy="692773"/>
            </a:xfrm>
            <a:prstGeom prst="rect">
              <a:avLst/>
            </a:prstGeom>
            <a:solidFill>
              <a:srgbClr val="7693CC"/>
            </a:solidFill>
            <a:ln w="57150">
              <a:noFill/>
            </a:ln>
          </p:spPr>
          <p:txBody>
            <a:bodyPr wrap="none"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2100" b="1" i="0" u="none" strike="noStrike" kern="0" cap="none" spc="0" normalizeH="0" baseline="0" noProof="0" dirty="0">
                  <a:ln>
                    <a:noFill/>
                  </a:ln>
                  <a:solidFill>
                    <a:schemeClr val="bg1"/>
                  </a:solidFill>
                  <a:effectLst/>
                  <a:uLnTx/>
                  <a:uFillTx/>
                  <a:latin typeface="Arial Narrow" panose="020B0606020202030204" pitchFamily="34" charset="0"/>
                </a:rPr>
                <a:t>Persistence</a:t>
              </a:r>
            </a:p>
          </p:txBody>
        </p:sp>
        <p:sp>
          <p:nvSpPr>
            <p:cNvPr id="24" name="TextBox 23">
              <a:extLst>
                <a:ext uri="{FF2B5EF4-FFF2-40B4-BE49-F238E27FC236}">
                  <a16:creationId xmlns:a16="http://schemas.microsoft.com/office/drawing/2014/main" id="{5EC751BD-039A-4526-904B-0118703F01ED}"/>
                </a:ext>
              </a:extLst>
            </p:cNvPr>
            <p:cNvSpPr txBox="1"/>
            <p:nvPr/>
          </p:nvSpPr>
          <p:spPr>
            <a:xfrm>
              <a:off x="7416578" y="4077070"/>
              <a:ext cx="2772000" cy="694944"/>
            </a:xfrm>
            <a:prstGeom prst="rect">
              <a:avLst/>
            </a:prstGeom>
            <a:solidFill>
              <a:srgbClr val="A098DA"/>
            </a:solidFill>
            <a:ln w="57150">
              <a:noFill/>
            </a:ln>
          </p:spPr>
          <p:txBody>
            <a:bodyPr wrap="none"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2100" b="1" i="0" u="none" strike="noStrike" kern="0" cap="none" spc="0" normalizeH="0" baseline="0" noProof="0" dirty="0">
                  <a:ln>
                    <a:noFill/>
                  </a:ln>
                  <a:solidFill>
                    <a:schemeClr val="bg1"/>
                  </a:solidFill>
                  <a:effectLst/>
                  <a:uLnTx/>
                  <a:uFillTx/>
                  <a:latin typeface="Arial Narrow" panose="020B0606020202030204" pitchFamily="34" charset="0"/>
                </a:rPr>
                <a:t>Compliance</a:t>
              </a:r>
            </a:p>
          </p:txBody>
        </p:sp>
        <p:sp>
          <p:nvSpPr>
            <p:cNvPr id="25" name="TextBox 24">
              <a:extLst>
                <a:ext uri="{FF2B5EF4-FFF2-40B4-BE49-F238E27FC236}">
                  <a16:creationId xmlns:a16="http://schemas.microsoft.com/office/drawing/2014/main" id="{499BB8B0-D6A5-40F8-B258-23C4CD0DF0A2}"/>
                </a:ext>
              </a:extLst>
            </p:cNvPr>
            <p:cNvSpPr txBox="1"/>
            <p:nvPr/>
          </p:nvSpPr>
          <p:spPr>
            <a:xfrm>
              <a:off x="5773739" y="4077072"/>
              <a:ext cx="554090" cy="632140"/>
            </a:xfrm>
            <a:prstGeom prst="rect">
              <a:avLst/>
            </a:prstGeom>
            <a:solidFill>
              <a:schemeClr val="accent4">
                <a:lumMod val="40000"/>
                <a:lumOff val="60000"/>
              </a:schemeClr>
            </a:solidFill>
            <a:ln w="57150">
              <a:solidFill>
                <a:sysClr val="window" lastClr="FFFFFF"/>
              </a:solidFill>
            </a:ln>
          </p:spPr>
          <p:txBody>
            <a:bodyPr wrap="none"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2100" b="1" i="0" u="none" strike="noStrike" kern="0" cap="none" spc="0" normalizeH="0" baseline="0" noProof="0" dirty="0">
                  <a:ln>
                    <a:noFill/>
                  </a:ln>
                  <a:solidFill>
                    <a:prstClr val="black">
                      <a:lumMod val="75000"/>
                      <a:lumOff val="25000"/>
                    </a:prstClr>
                  </a:solidFill>
                  <a:uLnTx/>
                  <a:uFillTx/>
                  <a:latin typeface="Arial Narrow" panose="020B0606020202030204" pitchFamily="34" charset="0"/>
                </a:rPr>
                <a:t>+</a:t>
              </a:r>
            </a:p>
          </p:txBody>
        </p:sp>
        <p:sp>
          <p:nvSpPr>
            <p:cNvPr id="26" name="TextBox 25">
              <a:extLst>
                <a:ext uri="{FF2B5EF4-FFF2-40B4-BE49-F238E27FC236}">
                  <a16:creationId xmlns:a16="http://schemas.microsoft.com/office/drawing/2014/main" id="{4D2DA3BD-8561-4AC6-ACF2-779835969175}"/>
                </a:ext>
              </a:extLst>
            </p:cNvPr>
            <p:cNvSpPr txBox="1"/>
            <p:nvPr/>
          </p:nvSpPr>
          <p:spPr>
            <a:xfrm>
              <a:off x="4758402" y="1236405"/>
              <a:ext cx="2586525" cy="1436291"/>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rPr>
                <a:t>Reflects a combination of behaviours determining the extent to which patients take medications as prescribed.</a:t>
              </a:r>
            </a:p>
          </p:txBody>
        </p:sp>
        <p:sp>
          <p:nvSpPr>
            <p:cNvPr id="27" name="TextBox 26">
              <a:extLst>
                <a:ext uri="{FF2B5EF4-FFF2-40B4-BE49-F238E27FC236}">
                  <a16:creationId xmlns:a16="http://schemas.microsoft.com/office/drawing/2014/main" id="{1E158359-085A-4A1E-B081-99AE7795561B}"/>
                </a:ext>
              </a:extLst>
            </p:cNvPr>
            <p:cNvSpPr txBox="1"/>
            <p:nvPr/>
          </p:nvSpPr>
          <p:spPr>
            <a:xfrm>
              <a:off x="2182394" y="4709212"/>
              <a:ext cx="2772000" cy="110799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rPr>
                <a:t>The length of time from beginning to completion or discontinuation of therapy</a:t>
              </a:r>
            </a:p>
          </p:txBody>
        </p:sp>
        <p:sp>
          <p:nvSpPr>
            <p:cNvPr id="28" name="TextBox 27">
              <a:extLst>
                <a:ext uri="{FF2B5EF4-FFF2-40B4-BE49-F238E27FC236}">
                  <a16:creationId xmlns:a16="http://schemas.microsoft.com/office/drawing/2014/main" id="{6145A6F9-38D6-4024-9338-6BE0104578AC}"/>
                </a:ext>
              </a:extLst>
            </p:cNvPr>
            <p:cNvSpPr txBox="1"/>
            <p:nvPr/>
          </p:nvSpPr>
          <p:spPr>
            <a:xfrm>
              <a:off x="7344927" y="4670227"/>
              <a:ext cx="2843651" cy="1107996"/>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rPr>
                <a:t>The consistency and accuracy with which a prescribed regimen is followed</a:t>
              </a:r>
            </a:p>
          </p:txBody>
        </p:sp>
      </p:grpSp>
      <p:grpSp>
        <p:nvGrpSpPr>
          <p:cNvPr id="29" name="Group 28">
            <a:extLst>
              <a:ext uri="{FF2B5EF4-FFF2-40B4-BE49-F238E27FC236}">
                <a16:creationId xmlns:a16="http://schemas.microsoft.com/office/drawing/2014/main" id="{5AA5EF59-B641-4487-973F-81A0F48CE5BD}"/>
              </a:ext>
            </a:extLst>
          </p:cNvPr>
          <p:cNvGrpSpPr/>
          <p:nvPr/>
        </p:nvGrpSpPr>
        <p:grpSpPr>
          <a:xfrm>
            <a:off x="2385454" y="3378052"/>
            <a:ext cx="4437983" cy="442433"/>
            <a:chOff x="2864516" y="3078845"/>
            <a:chExt cx="5917310" cy="589910"/>
          </a:xfrm>
        </p:grpSpPr>
        <p:cxnSp>
          <p:nvCxnSpPr>
            <p:cNvPr id="30" name="Elbow Connector 16">
              <a:extLst>
                <a:ext uri="{FF2B5EF4-FFF2-40B4-BE49-F238E27FC236}">
                  <a16:creationId xmlns:a16="http://schemas.microsoft.com/office/drawing/2014/main" id="{60923E3F-437B-4B6D-AD51-BBFB2843C6DE}"/>
                </a:ext>
              </a:extLst>
            </p:cNvPr>
            <p:cNvCxnSpPr>
              <a:cxnSpLocks/>
            </p:cNvCxnSpPr>
            <p:nvPr/>
          </p:nvCxnSpPr>
          <p:spPr bwMode="auto">
            <a:xfrm rot="5400000" flipH="1" flipV="1">
              <a:off x="4048889" y="1894472"/>
              <a:ext cx="589910" cy="2958655"/>
            </a:xfrm>
            <a:prstGeom prst="bentConnector3">
              <a:avLst/>
            </a:prstGeom>
            <a:noFill/>
            <a:ln w="28575" cap="flat" cmpd="sng" algn="ctr">
              <a:solidFill>
                <a:sysClr val="windowText" lastClr="000000">
                  <a:lumMod val="75000"/>
                  <a:lumOff val="25000"/>
                </a:sysClr>
              </a:solidFill>
              <a:prstDash val="solid"/>
              <a:round/>
              <a:headEnd type="none" w="med" len="med"/>
              <a:tailEnd type="none" w="med" len="med"/>
            </a:ln>
            <a:effectLst/>
          </p:spPr>
        </p:cxnSp>
        <p:cxnSp>
          <p:nvCxnSpPr>
            <p:cNvPr id="31" name="Elbow Connector 20">
              <a:extLst>
                <a:ext uri="{FF2B5EF4-FFF2-40B4-BE49-F238E27FC236}">
                  <a16:creationId xmlns:a16="http://schemas.microsoft.com/office/drawing/2014/main" id="{B4171D92-75A6-44BC-8775-54ED31C46AB8}"/>
                </a:ext>
              </a:extLst>
            </p:cNvPr>
            <p:cNvCxnSpPr>
              <a:cxnSpLocks/>
            </p:cNvCxnSpPr>
            <p:nvPr/>
          </p:nvCxnSpPr>
          <p:spPr bwMode="auto">
            <a:xfrm rot="16200000" flipV="1">
              <a:off x="7007544" y="1894472"/>
              <a:ext cx="589910" cy="2958655"/>
            </a:xfrm>
            <a:prstGeom prst="bentConnector3">
              <a:avLst/>
            </a:prstGeom>
            <a:noFill/>
            <a:ln w="28575" cap="flat" cmpd="sng" algn="ctr">
              <a:solidFill>
                <a:sysClr val="windowText" lastClr="000000">
                  <a:lumMod val="75000"/>
                  <a:lumOff val="25000"/>
                </a:sysClr>
              </a:solidFill>
              <a:prstDash val="solid"/>
              <a:round/>
              <a:headEnd type="none" w="med" len="med"/>
              <a:tailEnd type="none" w="med" len="med"/>
            </a:ln>
            <a:effectLst/>
          </p:spPr>
        </p:cxnSp>
      </p:grpSp>
    </p:spTree>
    <p:extLst>
      <p:ext uri="{BB962C8B-B14F-4D97-AF65-F5344CB8AC3E}">
        <p14:creationId xmlns:p14="http://schemas.microsoft.com/office/powerpoint/2010/main" val="34698347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077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190901"/>
            <a:ext cx="8887490" cy="553998"/>
          </a:xfrm>
        </p:spPr>
        <p:txBody>
          <a:bodyPr/>
          <a:lstStyle/>
          <a:p>
            <a:pPr algn="ctr">
              <a:lnSpc>
                <a:spcPct val="100000"/>
              </a:lnSpc>
            </a:pPr>
            <a:r>
              <a:rPr lang="en-CA" sz="3600" dirty="0">
                <a:solidFill>
                  <a:srgbClr val="725F73"/>
                </a:solidFill>
                <a:latin typeface="Arial Narrow" panose="020B0606020202030204" pitchFamily="34" charset="0"/>
              </a:rPr>
              <a:t>Why Persistence is Important?</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9880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5800">
              <a:defRPr/>
            </a:pPr>
            <a:r>
              <a:rPr lang="en-US" sz="1000" dirty="0">
                <a:solidFill>
                  <a:srgbClr val="000000"/>
                </a:solidFill>
                <a:latin typeface="Arial Narrow" panose="020B0606020202030204" pitchFamily="34" charset="0"/>
              </a:rPr>
              <a:t>ISPOR Task Force 2008; </a:t>
            </a:r>
            <a:r>
              <a:rPr lang="en-CA" sz="1000" dirty="0">
                <a:solidFill>
                  <a:srgbClr val="000000"/>
                </a:solidFill>
                <a:latin typeface="Arial Narrow" panose="020B0606020202030204" pitchFamily="34" charset="0"/>
              </a:rPr>
              <a:t>Burrell A, et al. </a:t>
            </a:r>
            <a:r>
              <a:rPr lang="en-CA" sz="1000" i="1" dirty="0">
                <a:solidFill>
                  <a:srgbClr val="000000"/>
                </a:solidFill>
                <a:latin typeface="Arial Narrow" panose="020B0606020202030204" pitchFamily="34" charset="0"/>
              </a:rPr>
              <a:t>Value Health </a:t>
            </a:r>
            <a:r>
              <a:rPr lang="en-CA" sz="1000" dirty="0">
                <a:solidFill>
                  <a:srgbClr val="000000"/>
                </a:solidFill>
                <a:latin typeface="Arial Narrow" panose="020B0606020202030204" pitchFamily="34" charset="0"/>
              </a:rPr>
              <a:t>2005;8:A194-195;</a:t>
            </a:r>
            <a:r>
              <a:rPr lang="en-US" sz="1000" dirty="0">
                <a:solidFill>
                  <a:srgbClr val="000000"/>
                </a:solidFill>
                <a:latin typeface="Arial Narrow" panose="020B0606020202030204" pitchFamily="34" charset="0"/>
              </a:rPr>
              <a:t> </a:t>
            </a:r>
            <a:r>
              <a:rPr lang="en-US" altLang="en-US" sz="1000" dirty="0" err="1">
                <a:solidFill>
                  <a:srgbClr val="000000"/>
                </a:solidFill>
                <a:latin typeface="Arial Narrow" panose="020B0606020202030204" pitchFamily="34" charset="0"/>
              </a:rPr>
              <a:t>Koncz</a:t>
            </a:r>
            <a:r>
              <a:rPr lang="en-US" altLang="en-US" sz="1000" dirty="0">
                <a:solidFill>
                  <a:srgbClr val="000000"/>
                </a:solidFill>
                <a:latin typeface="Arial Narrow" panose="020B0606020202030204" pitchFamily="34" charset="0"/>
              </a:rPr>
              <a:t> T, et al.  </a:t>
            </a:r>
            <a:r>
              <a:rPr lang="en-US" altLang="en-US" sz="1000" i="1" dirty="0">
                <a:solidFill>
                  <a:srgbClr val="000000"/>
                </a:solidFill>
                <a:latin typeface="Arial Narrow" panose="020B0606020202030204" pitchFamily="34" charset="0"/>
              </a:rPr>
              <a:t>Expert </a:t>
            </a:r>
            <a:r>
              <a:rPr lang="en-US" altLang="en-US" sz="1000" i="1" dirty="0" err="1">
                <a:solidFill>
                  <a:srgbClr val="000000"/>
                </a:solidFill>
                <a:latin typeface="Arial Narrow" panose="020B0606020202030204" pitchFamily="34" charset="0"/>
              </a:rPr>
              <a:t>Opin</a:t>
            </a:r>
            <a:r>
              <a:rPr lang="en-US" altLang="en-US" sz="1000" i="1" dirty="0">
                <a:solidFill>
                  <a:srgbClr val="000000"/>
                </a:solidFill>
                <a:latin typeface="Arial Narrow" panose="020B0606020202030204" pitchFamily="34" charset="0"/>
              </a:rPr>
              <a:t> Biol </a:t>
            </a:r>
            <a:r>
              <a:rPr lang="en-US" altLang="en-US" sz="1000" i="1" dirty="0" err="1">
                <a:solidFill>
                  <a:srgbClr val="000000"/>
                </a:solidFill>
                <a:latin typeface="Arial Narrow" panose="020B0606020202030204" pitchFamily="34" charset="0"/>
              </a:rPr>
              <a:t>Ther</a:t>
            </a:r>
            <a:r>
              <a:rPr lang="en-US" altLang="en-US" sz="1000" dirty="0">
                <a:solidFill>
                  <a:srgbClr val="000000"/>
                </a:solidFill>
                <a:latin typeface="Arial Narrow" panose="020B0606020202030204" pitchFamily="34" charset="0"/>
              </a:rPr>
              <a:t>. 2010;10(9):1367-1378;</a:t>
            </a:r>
          </a:p>
          <a:p>
            <a:pPr defTabSz="685800">
              <a:defRPr/>
            </a:pPr>
            <a:r>
              <a:rPr lang="en-US" sz="1000" dirty="0">
                <a:solidFill>
                  <a:srgbClr val="000000"/>
                </a:solidFill>
                <a:latin typeface="Arial Narrow" panose="020B0606020202030204" pitchFamily="34" charset="0"/>
              </a:rPr>
              <a:t>Boonen S, et al. </a:t>
            </a:r>
            <a:r>
              <a:rPr lang="it-IT" sz="1000" i="1" dirty="0">
                <a:solidFill>
                  <a:srgbClr val="000000"/>
                </a:solidFill>
                <a:latin typeface="Arial Narrow" panose="020B0606020202030204" pitchFamily="34" charset="0"/>
              </a:rPr>
              <a:t>J Clin Endocrinol Metab</a:t>
            </a:r>
            <a:r>
              <a:rPr lang="it-IT" sz="1000" dirty="0">
                <a:solidFill>
                  <a:srgbClr val="000000"/>
                </a:solidFill>
                <a:latin typeface="Arial Narrow" panose="020B0606020202030204" pitchFamily="34" charset="0"/>
              </a:rPr>
              <a:t>. 2011; 96(6):1727–1736.</a:t>
            </a:r>
            <a:endParaRPr lang="en-US" sz="1000" dirty="0">
              <a:solidFill>
                <a:srgbClr val="000000"/>
              </a:solidFill>
              <a:latin typeface="Arial Narrow" panose="020B0606020202030204" pitchFamily="34" charset="0"/>
            </a:endParaRPr>
          </a:p>
        </p:txBody>
      </p:sp>
      <p:sp>
        <p:nvSpPr>
          <p:cNvPr id="32" name="Content Placeholder 2">
            <a:extLst>
              <a:ext uri="{FF2B5EF4-FFF2-40B4-BE49-F238E27FC236}">
                <a16:creationId xmlns:a16="http://schemas.microsoft.com/office/drawing/2014/main" id="{27E3C5EB-5CA1-4AD0-82AE-9BE442B870E0}"/>
              </a:ext>
            </a:extLst>
          </p:cNvPr>
          <p:cNvSpPr txBox="1">
            <a:spLocks/>
          </p:cNvSpPr>
          <p:nvPr/>
        </p:nvSpPr>
        <p:spPr>
          <a:xfrm>
            <a:off x="513355" y="1894575"/>
            <a:ext cx="8117288" cy="457200"/>
          </a:xfrm>
          <a:prstGeom prst="rect">
            <a:avLst/>
          </a:prstGeom>
          <a:gradFill flip="none" rotWithShape="1">
            <a:gsLst>
              <a:gs pos="0">
                <a:srgbClr val="554856">
                  <a:shade val="30000"/>
                  <a:satMod val="115000"/>
                </a:srgbClr>
              </a:gs>
              <a:gs pos="50000">
                <a:srgbClr val="554856">
                  <a:shade val="67500"/>
                  <a:satMod val="115000"/>
                </a:srgbClr>
              </a:gs>
              <a:gs pos="100000">
                <a:srgbClr val="554856">
                  <a:shade val="100000"/>
                  <a:satMod val="115000"/>
                </a:srgbClr>
              </a:gs>
            </a:gsLst>
            <a:lin ang="0" scaled="1"/>
            <a:tileRect/>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wrap="square" anchor="ctr">
            <a:spAutoFit/>
          </a:bodyPr>
          <a:lstStyle/>
          <a:p>
            <a:pPr marL="205740" marR="0" lvl="0" indent="-205740" algn="ctr" defTabSz="685800" eaLnBrk="1" fontAlgn="auto" latinLnBrk="0" hangingPunct="1">
              <a:lnSpc>
                <a:spcPct val="100000"/>
              </a:lnSpc>
              <a:spcBef>
                <a:spcPts val="900"/>
              </a:spcBef>
              <a:spcAft>
                <a:spcPts val="0"/>
              </a:spcAft>
              <a:buClr>
                <a:srgbClr val="007CC2"/>
              </a:buClr>
              <a:buSzTx/>
              <a:buFontTx/>
              <a:buNone/>
              <a:tabLst/>
              <a:defRPr/>
            </a:pP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t>Persistence is strongly associated with </a:t>
            </a:r>
            <a:r>
              <a:rPr kumimoji="0" lang="en-US" sz="2000" b="1" i="1" u="none" strike="noStrike" kern="0" cap="none" spc="0" normalizeH="0" baseline="0" noProof="0" dirty="0">
                <a:ln>
                  <a:noFill/>
                </a:ln>
                <a:solidFill>
                  <a:srgbClr val="FFFFFF"/>
                </a:solidFill>
                <a:effectLst/>
                <a:uLnTx/>
                <a:uFillTx/>
                <a:latin typeface="Arial Narrow" panose="020B0606020202030204" pitchFamily="34" charset="0"/>
              </a:rPr>
              <a:t>clinical outcomes</a:t>
            </a:r>
          </a:p>
        </p:txBody>
      </p:sp>
      <p:sp>
        <p:nvSpPr>
          <p:cNvPr id="33" name="TextBox 32">
            <a:extLst>
              <a:ext uri="{FF2B5EF4-FFF2-40B4-BE49-F238E27FC236}">
                <a16:creationId xmlns:a16="http://schemas.microsoft.com/office/drawing/2014/main" id="{78B52B78-2AFA-4F89-9159-AAE9FC369A83}"/>
              </a:ext>
            </a:extLst>
          </p:cNvPr>
          <p:cNvSpPr txBox="1"/>
          <p:nvPr/>
        </p:nvSpPr>
        <p:spPr>
          <a:xfrm>
            <a:off x="528756" y="2456504"/>
            <a:ext cx="8101887" cy="2200602"/>
          </a:xfrm>
          <a:prstGeom prst="rect">
            <a:avLst/>
          </a:prstGeom>
          <a:noFill/>
        </p:spPr>
        <p:txBody>
          <a:bodyPr wrap="square" rtlCol="0" anchor="ctr">
            <a:spAutoFit/>
          </a:bodyPr>
          <a:lstStyle/>
          <a:p>
            <a:pPr marL="396875" indent="-396875">
              <a:spcAft>
                <a:spcPts val="1000"/>
              </a:spcAft>
              <a:buClr>
                <a:srgbClr val="554856"/>
              </a:buClr>
              <a:buFont typeface="Wingdings" panose="05000000000000000000" pitchFamily="2" charset="2"/>
              <a:buChar char="§"/>
            </a:pPr>
            <a:r>
              <a:rPr lang="en-US" sz="2800" b="1" dirty="0">
                <a:solidFill>
                  <a:sysClr val="windowText" lastClr="000000">
                    <a:lumMod val="75000"/>
                    <a:lumOff val="25000"/>
                  </a:sysClr>
                </a:solidFill>
                <a:latin typeface="Arial Narrow" panose="020B0606020202030204" pitchFamily="34" charset="0"/>
                <a:cs typeface="Verdana"/>
              </a:rPr>
              <a:t>Decreased persistence to medications contributes to:</a:t>
            </a:r>
          </a:p>
          <a:p>
            <a:pPr marL="914400" lvl="1" indent="-457200">
              <a:spcAft>
                <a:spcPts val="1000"/>
              </a:spcAft>
              <a:buClr>
                <a:srgbClr val="725F73"/>
              </a:buClr>
              <a:buFont typeface="Lato" panose="020F0502020204030203" pitchFamily="34" charset="0"/>
              <a:buChar char="→"/>
            </a:pPr>
            <a:r>
              <a:rPr lang="en-US" sz="2800" dirty="0">
                <a:solidFill>
                  <a:sysClr val="windowText" lastClr="000000">
                    <a:lumMod val="75000"/>
                    <a:lumOff val="25000"/>
                  </a:sysClr>
                </a:solidFill>
                <a:latin typeface="Arial Narrow" panose="020B0606020202030204" pitchFamily="34" charset="0"/>
                <a:cs typeface="Verdana"/>
              </a:rPr>
              <a:t>Inadequate response to or failure of treatment</a:t>
            </a:r>
          </a:p>
          <a:p>
            <a:pPr marL="914400" lvl="1" indent="-457200">
              <a:spcAft>
                <a:spcPts val="1000"/>
              </a:spcAft>
              <a:buClr>
                <a:srgbClr val="725F73"/>
              </a:buClr>
              <a:buFont typeface="Lato" panose="020F0502020204030203" pitchFamily="34" charset="0"/>
              <a:buChar char="→"/>
            </a:pPr>
            <a:r>
              <a:rPr lang="en-US" sz="2800" dirty="0">
                <a:solidFill>
                  <a:sysClr val="windowText" lastClr="000000">
                    <a:lumMod val="75000"/>
                    <a:lumOff val="25000"/>
                  </a:sysClr>
                </a:solidFill>
                <a:latin typeface="Arial Narrow" panose="020B0606020202030204" pitchFamily="34" charset="0"/>
                <a:cs typeface="Verdana"/>
              </a:rPr>
              <a:t>Worsening and progression of the disease</a:t>
            </a:r>
          </a:p>
          <a:p>
            <a:pPr marL="914400" lvl="1" indent="-457200">
              <a:spcAft>
                <a:spcPts val="1000"/>
              </a:spcAft>
              <a:buClr>
                <a:srgbClr val="725F73"/>
              </a:buClr>
              <a:buFont typeface="Lato" panose="020F0502020204030203" pitchFamily="34" charset="0"/>
              <a:buChar char="→"/>
            </a:pPr>
            <a:r>
              <a:rPr lang="en-US" sz="2800" dirty="0">
                <a:solidFill>
                  <a:sysClr val="windowText" lastClr="000000">
                    <a:lumMod val="75000"/>
                    <a:lumOff val="25000"/>
                  </a:sysClr>
                </a:solidFill>
                <a:latin typeface="Arial Narrow" panose="020B0606020202030204" pitchFamily="34" charset="0"/>
                <a:cs typeface="Verdana"/>
              </a:rPr>
              <a:t>Symptom recurrence</a:t>
            </a:r>
          </a:p>
        </p:txBody>
      </p:sp>
      <p:sp>
        <p:nvSpPr>
          <p:cNvPr id="34" name="Content Placeholder 2">
            <a:extLst>
              <a:ext uri="{FF2B5EF4-FFF2-40B4-BE49-F238E27FC236}">
                <a16:creationId xmlns:a16="http://schemas.microsoft.com/office/drawing/2014/main" id="{4A86A79A-F4C4-492C-ABAB-C1C59B1895BA}"/>
              </a:ext>
            </a:extLst>
          </p:cNvPr>
          <p:cNvSpPr txBox="1">
            <a:spLocks/>
          </p:cNvSpPr>
          <p:nvPr/>
        </p:nvSpPr>
        <p:spPr>
          <a:xfrm>
            <a:off x="513355" y="1370923"/>
            <a:ext cx="8117288" cy="457200"/>
          </a:xfrm>
          <a:prstGeom prst="rect">
            <a:avLst/>
          </a:prstGeom>
          <a:gradFill flip="none" rotWithShape="1">
            <a:gsLst>
              <a:gs pos="0">
                <a:srgbClr val="554856">
                  <a:shade val="30000"/>
                  <a:satMod val="115000"/>
                </a:srgbClr>
              </a:gs>
              <a:gs pos="50000">
                <a:srgbClr val="554856">
                  <a:shade val="67500"/>
                  <a:satMod val="115000"/>
                </a:srgbClr>
              </a:gs>
              <a:gs pos="100000">
                <a:srgbClr val="554856">
                  <a:shade val="100000"/>
                  <a:satMod val="115000"/>
                </a:srgbClr>
              </a:gs>
            </a:gsLst>
            <a:lin ang="0" scaled="1"/>
            <a:tileRect/>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wrap="square" anchor="ctr">
            <a:spAutoFit/>
          </a:bodyPr>
          <a:lstStyle/>
          <a:p>
            <a:pPr marL="205740" marR="0" lvl="0" indent="-205740" algn="ctr" defTabSz="685800" eaLnBrk="1" fontAlgn="auto" latinLnBrk="0" hangingPunct="1">
              <a:lnSpc>
                <a:spcPct val="100000"/>
              </a:lnSpc>
              <a:spcBef>
                <a:spcPts val="900"/>
              </a:spcBef>
              <a:spcAft>
                <a:spcPts val="0"/>
              </a:spcAft>
              <a:buClr>
                <a:srgbClr val="007CC2"/>
              </a:buClr>
              <a:buSzTx/>
              <a:buFontTx/>
              <a:buNone/>
              <a:tabLst/>
              <a:defRPr/>
            </a:pPr>
            <a:r>
              <a:rPr kumimoji="0" lang="en-CA" sz="2000" b="1" i="0" u="none" strike="noStrike" kern="0" cap="none" spc="0" normalizeH="0" baseline="0" noProof="0" dirty="0">
                <a:ln>
                  <a:noFill/>
                </a:ln>
                <a:solidFill>
                  <a:srgbClr val="FFFFFF"/>
                </a:solidFill>
                <a:effectLst/>
                <a:uLnTx/>
                <a:uFillTx/>
                <a:latin typeface="Arial Narrow" panose="020B0606020202030204" pitchFamily="34" charset="0"/>
              </a:rPr>
              <a:t>*Persistence is the duration of time from initiation to discontinuation of therapy</a:t>
            </a:r>
          </a:p>
        </p:txBody>
      </p:sp>
      <p:grpSp>
        <p:nvGrpSpPr>
          <p:cNvPr id="36" name="Group 35">
            <a:extLst>
              <a:ext uri="{FF2B5EF4-FFF2-40B4-BE49-F238E27FC236}">
                <a16:creationId xmlns:a16="http://schemas.microsoft.com/office/drawing/2014/main" id="{27C26976-F1C1-4893-866E-7912DBFB5E04}"/>
              </a:ext>
            </a:extLst>
          </p:cNvPr>
          <p:cNvGrpSpPr/>
          <p:nvPr/>
        </p:nvGrpSpPr>
        <p:grpSpPr>
          <a:xfrm>
            <a:off x="-21268" y="5005905"/>
            <a:ext cx="9144000" cy="1045070"/>
            <a:chOff x="548640" y="5357499"/>
            <a:chExt cx="8229600" cy="547628"/>
          </a:xfrm>
        </p:grpSpPr>
        <p:sp>
          <p:nvSpPr>
            <p:cNvPr id="37" name="Rectangle 36">
              <a:extLst>
                <a:ext uri="{FF2B5EF4-FFF2-40B4-BE49-F238E27FC236}">
                  <a16:creationId xmlns:a16="http://schemas.microsoft.com/office/drawing/2014/main" id="{E396339A-09B7-42D4-902A-C55BCA4EC5B5}"/>
                </a:ext>
              </a:extLst>
            </p:cNvPr>
            <p:cNvSpPr/>
            <p:nvPr/>
          </p:nvSpPr>
          <p:spPr>
            <a:xfrm>
              <a:off x="548640" y="5357499"/>
              <a:ext cx="8229600" cy="547628"/>
            </a:xfrm>
            <a:prstGeom prst="rect">
              <a:avLst/>
            </a:prstGeom>
            <a:gradFill rotWithShape="1">
              <a:gsLst>
                <a:gs pos="0">
                  <a:srgbClr val="C8B7B7"/>
                </a:gs>
                <a:gs pos="100000">
                  <a:srgbClr val="907A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 name="Rectangle 37">
              <a:extLst>
                <a:ext uri="{FF2B5EF4-FFF2-40B4-BE49-F238E27FC236}">
                  <a16:creationId xmlns:a16="http://schemas.microsoft.com/office/drawing/2014/main" id="{1F6B1786-AD53-4077-90B2-AA40157B6ACF}"/>
                </a:ext>
              </a:extLst>
            </p:cNvPr>
            <p:cNvSpPr/>
            <p:nvPr/>
          </p:nvSpPr>
          <p:spPr>
            <a:xfrm>
              <a:off x="693419" y="5401494"/>
              <a:ext cx="7940040" cy="459643"/>
            </a:xfrm>
            <a:prstGeom prst="rect">
              <a:avLst/>
            </a:prstGeom>
          </p:spPr>
          <p:txBody>
            <a:bodyPr wrap="square" anchor="ctr">
              <a:spAutoFit/>
            </a:bodyPr>
            <a:lstStyle/>
            <a:p>
              <a:pPr algn="ctr" defTabSz="685800">
                <a:defRPr/>
              </a:pPr>
              <a:r>
                <a:rPr lang="en-US" sz="2400" b="1" dirty="0">
                  <a:latin typeface="Arial Narrow" panose="020B0606020202030204" pitchFamily="34" charset="0"/>
                </a:rPr>
                <a:t>“Drugs don’t work in patients who don’t take [receive] them.”</a:t>
              </a:r>
            </a:p>
            <a:p>
              <a:pPr algn="ctr" defTabSz="685800">
                <a:defRPr/>
              </a:pPr>
              <a:endParaRPr lang="en-US" sz="900" b="1" dirty="0">
                <a:solidFill>
                  <a:schemeClr val="tx1">
                    <a:lumMod val="75000"/>
                    <a:lumOff val="25000"/>
                  </a:schemeClr>
                </a:solidFill>
                <a:latin typeface="Arial Narrow" panose="020B0606020202030204" pitchFamily="34" charset="0"/>
              </a:endParaRPr>
            </a:p>
            <a:p>
              <a:pPr algn="ctr" defTabSz="685800">
                <a:defRPr/>
              </a:pPr>
              <a:r>
                <a:rPr lang="en-US" b="1" dirty="0">
                  <a:latin typeface="Arial Narrow" panose="020B0606020202030204" pitchFamily="34" charset="0"/>
                </a:rPr>
                <a:t>C. Everett Koop, MD, Surgeon General</a:t>
              </a:r>
            </a:p>
          </p:txBody>
        </p:sp>
      </p:grpSp>
    </p:spTree>
    <p:extLst>
      <p:ext uri="{BB962C8B-B14F-4D97-AF65-F5344CB8AC3E}">
        <p14:creationId xmlns:p14="http://schemas.microsoft.com/office/powerpoint/2010/main" val="369162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44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126374"/>
            <a:ext cx="8887490" cy="1107996"/>
          </a:xfrm>
        </p:spPr>
        <p:txBody>
          <a:bodyPr/>
          <a:lstStyle/>
          <a:p>
            <a:pPr algn="ctr">
              <a:lnSpc>
                <a:spcPct val="100000"/>
              </a:lnSpc>
            </a:pPr>
            <a:r>
              <a:rPr lang="en-CA" sz="3600" dirty="0">
                <a:solidFill>
                  <a:srgbClr val="725F73"/>
                </a:solidFill>
                <a:latin typeface="Arial Narrow" panose="020B0606020202030204" pitchFamily="34" charset="0"/>
              </a:rPr>
              <a:t>In Order for Medication to Be Effective, Persistence Is Essential</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3" y="6239203"/>
            <a:ext cx="8983135" cy="505600"/>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sz="1000" dirty="0">
              <a:latin typeface="Arial Narrow" panose="020B0606020202030204" pitchFamily="34" charset="0"/>
            </a:endParaRPr>
          </a:p>
          <a:p>
            <a:r>
              <a:rPr lang="en-US" sz="700" dirty="0">
                <a:solidFill>
                  <a:srgbClr val="000000"/>
                </a:solidFill>
                <a:latin typeface="Arial Narrow" panose="020B0606020202030204" pitchFamily="34" charset="0"/>
              </a:rPr>
              <a:t>†P &lt; 0.001    ‡P &lt; 0.02</a:t>
            </a:r>
          </a:p>
          <a:p>
            <a:r>
              <a:rPr lang="en-US" sz="700" dirty="0">
                <a:solidFill>
                  <a:srgbClr val="000000"/>
                </a:solidFill>
                <a:latin typeface="Arial Narrow" panose="020B0606020202030204" pitchFamily="34" charset="0"/>
              </a:rPr>
              <a:t>*MPR (</a:t>
            </a:r>
            <a:r>
              <a:rPr lang="en-CA" sz="700" dirty="0">
                <a:solidFill>
                  <a:srgbClr val="000000"/>
                </a:solidFill>
                <a:latin typeface="Arial Narrow" panose="020B0606020202030204" pitchFamily="34" charset="0"/>
              </a:rPr>
              <a:t>medication possession ratio) </a:t>
            </a:r>
            <a:r>
              <a:rPr lang="en-US" sz="700" dirty="0">
                <a:solidFill>
                  <a:srgbClr val="000000"/>
                </a:solidFill>
                <a:latin typeface="Arial Narrow" panose="020B0606020202030204" pitchFamily="34" charset="0"/>
              </a:rPr>
              <a:t>measures refill compliance- the percentage of time a medication was available.</a:t>
            </a:r>
          </a:p>
          <a:p>
            <a:r>
              <a:rPr lang="en-US" sz="700" dirty="0">
                <a:solidFill>
                  <a:srgbClr val="000000"/>
                </a:solidFill>
                <a:latin typeface="Arial Narrow" panose="020B0606020202030204" pitchFamily="34" charset="0"/>
              </a:rPr>
              <a:t>Based on a study of 35,537 patients from two claims databases</a:t>
            </a:r>
            <a:endParaRPr lang="es-ES" sz="700" dirty="0">
              <a:solidFill>
                <a:srgbClr val="000000"/>
              </a:solidFill>
              <a:latin typeface="Arial Narrow" panose="020B0606020202030204" pitchFamily="34" charset="0"/>
            </a:endParaRPr>
          </a:p>
          <a:p>
            <a:r>
              <a:rPr lang="es-ES" sz="700" dirty="0">
                <a:solidFill>
                  <a:srgbClr val="000000"/>
                </a:solidFill>
                <a:latin typeface="Arial Narrow" panose="020B0606020202030204" pitchFamily="34" charset="0"/>
              </a:rPr>
              <a:t>1. </a:t>
            </a:r>
            <a:r>
              <a:rPr lang="es-ES" sz="700" dirty="0" err="1">
                <a:solidFill>
                  <a:srgbClr val="000000"/>
                </a:solidFill>
                <a:latin typeface="Arial Narrow" panose="020B0606020202030204" pitchFamily="34" charset="0"/>
              </a:rPr>
              <a:t>Adapted</a:t>
            </a:r>
            <a:r>
              <a:rPr lang="es-ES" sz="700" dirty="0">
                <a:solidFill>
                  <a:srgbClr val="000000"/>
                </a:solidFill>
                <a:latin typeface="Arial Narrow" panose="020B0606020202030204" pitchFamily="34" charset="0"/>
              </a:rPr>
              <a:t> </a:t>
            </a:r>
            <a:r>
              <a:rPr lang="es-ES" sz="700" dirty="0" err="1">
                <a:solidFill>
                  <a:srgbClr val="000000"/>
                </a:solidFill>
                <a:latin typeface="Arial Narrow" panose="020B0606020202030204" pitchFamily="34" charset="0"/>
              </a:rPr>
              <a:t>from</a:t>
            </a:r>
            <a:r>
              <a:rPr lang="es-ES" sz="700" dirty="0">
                <a:solidFill>
                  <a:srgbClr val="000000"/>
                </a:solidFill>
                <a:latin typeface="Arial Narrow" panose="020B0606020202030204" pitchFamily="34" charset="0"/>
              </a:rPr>
              <a:t> </a:t>
            </a:r>
            <a:r>
              <a:rPr lang="es-ES" sz="700" dirty="0" err="1">
                <a:solidFill>
                  <a:srgbClr val="000000"/>
                </a:solidFill>
                <a:latin typeface="Arial Narrow" panose="020B0606020202030204" pitchFamily="34" charset="0"/>
              </a:rPr>
              <a:t>Siris</a:t>
            </a:r>
            <a:r>
              <a:rPr lang="es-ES" sz="700" dirty="0">
                <a:solidFill>
                  <a:srgbClr val="000000"/>
                </a:solidFill>
                <a:latin typeface="Arial Narrow" panose="020B0606020202030204" pitchFamily="34" charset="0"/>
              </a:rPr>
              <a:t> ES, et al. </a:t>
            </a:r>
            <a:r>
              <a:rPr lang="es-ES" sz="700" i="1" dirty="0">
                <a:solidFill>
                  <a:srgbClr val="000000"/>
                </a:solidFill>
                <a:latin typeface="Arial Narrow" panose="020B0606020202030204" pitchFamily="34" charset="0"/>
              </a:rPr>
              <a:t>Mayo Clin </a:t>
            </a:r>
            <a:r>
              <a:rPr lang="es-ES" sz="700" i="1" dirty="0" err="1">
                <a:solidFill>
                  <a:srgbClr val="000000"/>
                </a:solidFill>
                <a:latin typeface="Arial Narrow" panose="020B0606020202030204" pitchFamily="34" charset="0"/>
              </a:rPr>
              <a:t>Proc</a:t>
            </a:r>
            <a:r>
              <a:rPr lang="es-ES" sz="700" dirty="0">
                <a:solidFill>
                  <a:srgbClr val="000000"/>
                </a:solidFill>
                <a:latin typeface="Arial Narrow" panose="020B0606020202030204" pitchFamily="34" charset="0"/>
              </a:rPr>
              <a:t>. 2006;81:1013-1022. 2. </a:t>
            </a:r>
            <a:r>
              <a:rPr lang="en-US" sz="700" dirty="0" err="1">
                <a:solidFill>
                  <a:srgbClr val="000000"/>
                </a:solidFill>
                <a:latin typeface="Arial Narrow" panose="020B0606020202030204" pitchFamily="34" charset="0"/>
              </a:rPr>
              <a:t>Papaioannou</a:t>
            </a:r>
            <a:r>
              <a:rPr lang="en-US" sz="700" dirty="0">
                <a:solidFill>
                  <a:srgbClr val="000000"/>
                </a:solidFill>
                <a:latin typeface="Arial Narrow" panose="020B0606020202030204" pitchFamily="34" charset="0"/>
              </a:rPr>
              <a:t> A, et al. </a:t>
            </a:r>
            <a:r>
              <a:rPr lang="en-US" sz="700" i="1" dirty="0">
                <a:solidFill>
                  <a:srgbClr val="000000"/>
                </a:solidFill>
                <a:latin typeface="Arial Narrow" panose="020B0606020202030204" pitchFamily="34" charset="0"/>
              </a:rPr>
              <a:t>CMAJ</a:t>
            </a:r>
            <a:r>
              <a:rPr lang="en-US" sz="700" dirty="0">
                <a:solidFill>
                  <a:srgbClr val="000000"/>
                </a:solidFill>
                <a:latin typeface="Arial Narrow" panose="020B0606020202030204" pitchFamily="34" charset="0"/>
              </a:rPr>
              <a:t>. 2010;182:1864-1873; 3. Brown JP, et al. </a:t>
            </a:r>
            <a:r>
              <a:rPr lang="en-US" sz="700" i="1" dirty="0">
                <a:solidFill>
                  <a:srgbClr val="000000"/>
                </a:solidFill>
                <a:latin typeface="Arial Narrow" panose="020B0606020202030204" pitchFamily="34" charset="0"/>
              </a:rPr>
              <a:t>Can Fam Physician</a:t>
            </a:r>
            <a:r>
              <a:rPr lang="en-US" sz="700" dirty="0">
                <a:solidFill>
                  <a:srgbClr val="000000"/>
                </a:solidFill>
                <a:latin typeface="Arial Narrow" panose="020B0606020202030204" pitchFamily="34" charset="0"/>
              </a:rPr>
              <a:t>. 2014;60:324-333.</a:t>
            </a:r>
            <a:endParaRPr lang="en-CA" sz="700" dirty="0">
              <a:solidFill>
                <a:srgbClr val="000000"/>
              </a:solidFill>
              <a:latin typeface="Arial Narrow" panose="020B0606020202030204" pitchFamily="34" charset="0"/>
            </a:endParaRPr>
          </a:p>
        </p:txBody>
      </p:sp>
      <p:grpSp>
        <p:nvGrpSpPr>
          <p:cNvPr id="36" name="Group 35">
            <a:extLst>
              <a:ext uri="{FF2B5EF4-FFF2-40B4-BE49-F238E27FC236}">
                <a16:creationId xmlns:a16="http://schemas.microsoft.com/office/drawing/2014/main" id="{27C26976-F1C1-4893-866E-7912DBFB5E04}"/>
              </a:ext>
            </a:extLst>
          </p:cNvPr>
          <p:cNvGrpSpPr/>
          <p:nvPr/>
        </p:nvGrpSpPr>
        <p:grpSpPr>
          <a:xfrm>
            <a:off x="0" y="4854201"/>
            <a:ext cx="9144000" cy="1045070"/>
            <a:chOff x="548640" y="5357499"/>
            <a:chExt cx="8229600" cy="547628"/>
          </a:xfrm>
        </p:grpSpPr>
        <p:sp>
          <p:nvSpPr>
            <p:cNvPr id="37" name="Rectangle 36">
              <a:extLst>
                <a:ext uri="{FF2B5EF4-FFF2-40B4-BE49-F238E27FC236}">
                  <a16:creationId xmlns:a16="http://schemas.microsoft.com/office/drawing/2014/main" id="{E396339A-09B7-42D4-902A-C55BCA4EC5B5}"/>
                </a:ext>
              </a:extLst>
            </p:cNvPr>
            <p:cNvSpPr/>
            <p:nvPr/>
          </p:nvSpPr>
          <p:spPr>
            <a:xfrm>
              <a:off x="548640" y="5357499"/>
              <a:ext cx="8229600" cy="547628"/>
            </a:xfrm>
            <a:prstGeom prst="rect">
              <a:avLst/>
            </a:prstGeom>
            <a:gradFill rotWithShape="1">
              <a:gsLst>
                <a:gs pos="0">
                  <a:srgbClr val="C8B7B7"/>
                </a:gs>
                <a:gs pos="100000">
                  <a:srgbClr val="907A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8" name="Rectangle 37">
              <a:extLst>
                <a:ext uri="{FF2B5EF4-FFF2-40B4-BE49-F238E27FC236}">
                  <a16:creationId xmlns:a16="http://schemas.microsoft.com/office/drawing/2014/main" id="{1F6B1786-AD53-4077-90B2-AA40157B6ACF}"/>
                </a:ext>
              </a:extLst>
            </p:cNvPr>
            <p:cNvSpPr/>
            <p:nvPr/>
          </p:nvSpPr>
          <p:spPr>
            <a:xfrm>
              <a:off x="693419" y="5413589"/>
              <a:ext cx="7940040" cy="435452"/>
            </a:xfrm>
            <a:prstGeom prst="rect">
              <a:avLst/>
            </a:prstGeom>
          </p:spPr>
          <p:txBody>
            <a:bodyPr wrap="square" anchor="ctr">
              <a:spAutoFit/>
            </a:bodyPr>
            <a:lstStyle/>
            <a:p>
              <a:pPr algn="ctr" defTabSz="685800">
                <a:defRPr/>
              </a:pPr>
              <a:r>
                <a:rPr lang="en-CA" sz="2400" b="1" dirty="0">
                  <a:latin typeface="Arial Narrow" panose="020B0606020202030204" pitchFamily="34" charset="0"/>
                </a:rPr>
                <a:t>Discontinuing OP therapy, regardless of the reason, will result in a gradual decline in pharmacological benefit and increased fracture risk</a:t>
              </a:r>
              <a:r>
                <a:rPr lang="en-CA" sz="2400" b="1" baseline="30000" dirty="0">
                  <a:latin typeface="Arial Narrow" panose="020B0606020202030204" pitchFamily="34" charset="0"/>
                </a:rPr>
                <a:t>2,3</a:t>
              </a:r>
            </a:p>
          </p:txBody>
        </p:sp>
      </p:grpSp>
      <p:grpSp>
        <p:nvGrpSpPr>
          <p:cNvPr id="167" name="Group 166">
            <a:extLst>
              <a:ext uri="{FF2B5EF4-FFF2-40B4-BE49-F238E27FC236}">
                <a16:creationId xmlns:a16="http://schemas.microsoft.com/office/drawing/2014/main" id="{14CC24C7-3714-4028-A35B-BAFBDBFF7621}"/>
              </a:ext>
            </a:extLst>
          </p:cNvPr>
          <p:cNvGrpSpPr/>
          <p:nvPr/>
        </p:nvGrpSpPr>
        <p:grpSpPr>
          <a:xfrm>
            <a:off x="526160" y="1638669"/>
            <a:ext cx="4343256" cy="3078328"/>
            <a:chOff x="276880" y="1389166"/>
            <a:chExt cx="8214716" cy="4280107"/>
          </a:xfrm>
        </p:grpSpPr>
        <p:sp>
          <p:nvSpPr>
            <p:cNvPr id="168" name="Text Box 8">
              <a:extLst>
                <a:ext uri="{FF2B5EF4-FFF2-40B4-BE49-F238E27FC236}">
                  <a16:creationId xmlns:a16="http://schemas.microsoft.com/office/drawing/2014/main" id="{46389336-B1C0-4487-95B4-8E061941AFC5}"/>
                </a:ext>
              </a:extLst>
            </p:cNvPr>
            <p:cNvSpPr txBox="1">
              <a:spLocks noChangeArrowheads="1"/>
            </p:cNvSpPr>
            <p:nvPr/>
          </p:nvSpPr>
          <p:spPr bwMode="black">
            <a:xfrm rot="16200000">
              <a:off x="-1118905" y="3123360"/>
              <a:ext cx="3577432" cy="785862"/>
            </a:xfrm>
            <a:prstGeom prst="rect">
              <a:avLst/>
            </a:prstGeom>
            <a:noFill/>
            <a:ln w="9525" algn="ctr">
              <a:noFill/>
              <a:miter lim="800000"/>
              <a:headEnd/>
              <a:tailEnd/>
            </a:ln>
          </p:spPr>
          <p:txBody>
            <a:bodyPr wrap="square">
              <a:spAutoFit/>
            </a:bodyPr>
            <a:lstStyle/>
            <a:p>
              <a:pPr marL="0" marR="0" lvl="0" indent="0" algn="ctr" defTabSz="342900" eaLnBrk="1" fontAlgn="base" latinLnBrk="0" hangingPunct="1">
                <a:lnSpc>
                  <a:spcPct val="100000"/>
                </a:lnSpc>
                <a:spcBef>
                  <a:spcPts val="0"/>
                </a:spcBef>
                <a:spcAft>
                  <a:spcPct val="0"/>
                </a:spcAft>
                <a:buClr>
                  <a:srgbClr val="EDE047"/>
                </a:buClr>
                <a:buSzTx/>
                <a:buFontTx/>
                <a:buNone/>
                <a:tabLst/>
                <a:defRPr/>
              </a:pPr>
              <a:r>
                <a:rPr kumimoji="0" lang="en-US" sz="10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Probability of fracture at</a:t>
              </a:r>
            </a:p>
            <a:p>
              <a:pPr marL="0" marR="0" lvl="0" indent="0" algn="ctr" defTabSz="342900" eaLnBrk="1" fontAlgn="base" latinLnBrk="0" hangingPunct="1">
                <a:lnSpc>
                  <a:spcPct val="100000"/>
                </a:lnSpc>
                <a:spcBef>
                  <a:spcPts val="0"/>
                </a:spcBef>
                <a:spcAft>
                  <a:spcPct val="0"/>
                </a:spcAft>
                <a:buClr>
                  <a:srgbClr val="EDE047"/>
                </a:buClr>
                <a:buSzTx/>
                <a:buFontTx/>
                <a:buNone/>
                <a:tabLst/>
                <a:defRPr/>
              </a:pPr>
              <a:r>
                <a:rPr kumimoji="0" lang="en-US" sz="10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24 months (%)</a:t>
              </a:r>
            </a:p>
          </p:txBody>
        </p:sp>
        <p:grpSp>
          <p:nvGrpSpPr>
            <p:cNvPr id="169" name="Group 168">
              <a:extLst>
                <a:ext uri="{FF2B5EF4-FFF2-40B4-BE49-F238E27FC236}">
                  <a16:creationId xmlns:a16="http://schemas.microsoft.com/office/drawing/2014/main" id="{287985FC-2FB7-4F0D-9E28-7E815263CCC4}"/>
                </a:ext>
              </a:extLst>
            </p:cNvPr>
            <p:cNvGrpSpPr/>
            <p:nvPr/>
          </p:nvGrpSpPr>
          <p:grpSpPr>
            <a:xfrm>
              <a:off x="1065135" y="1389166"/>
              <a:ext cx="7426461" cy="4280107"/>
              <a:chOff x="1065135" y="1389166"/>
              <a:chExt cx="7426461" cy="4280107"/>
            </a:xfrm>
          </p:grpSpPr>
          <p:sp>
            <p:nvSpPr>
              <p:cNvPr id="170" name="Freeform 20">
                <a:extLst>
                  <a:ext uri="{FF2B5EF4-FFF2-40B4-BE49-F238E27FC236}">
                    <a16:creationId xmlns:a16="http://schemas.microsoft.com/office/drawing/2014/main" id="{7690F4B1-7C8B-470E-BD7F-CCCCB49E359C}"/>
                  </a:ext>
                </a:extLst>
              </p:cNvPr>
              <p:cNvSpPr>
                <a:spLocks/>
              </p:cNvSpPr>
              <p:nvPr/>
            </p:nvSpPr>
            <p:spPr bwMode="auto">
              <a:xfrm>
                <a:off x="4859338" y="2565400"/>
                <a:ext cx="3535362" cy="2409825"/>
              </a:xfrm>
              <a:custGeom>
                <a:avLst/>
                <a:gdLst>
                  <a:gd name="T0" fmla="*/ 0 w 2186"/>
                  <a:gd name="T1" fmla="*/ 0 h 1574"/>
                  <a:gd name="T2" fmla="*/ 2147483647 w 2186"/>
                  <a:gd name="T3" fmla="*/ 2147483647 h 1574"/>
                  <a:gd name="T4" fmla="*/ 2147483647 w 2186"/>
                  <a:gd name="T5" fmla="*/ 2147483647 h 1574"/>
                  <a:gd name="T6" fmla="*/ 2147483647 w 2186"/>
                  <a:gd name="T7" fmla="*/ 2147483647 h 1574"/>
                  <a:gd name="T8" fmla="*/ 2147483647 w 2186"/>
                  <a:gd name="T9" fmla="*/ 2147483647 h 1574"/>
                  <a:gd name="T10" fmla="*/ 2147483647 w 2186"/>
                  <a:gd name="T11" fmla="*/ 2147483647 h 1574"/>
                  <a:gd name="T12" fmla="*/ 2147483647 w 2186"/>
                  <a:gd name="T13" fmla="*/ 2147483647 h 1574"/>
                  <a:gd name="T14" fmla="*/ 2147483647 w 2186"/>
                  <a:gd name="T15" fmla="*/ 2147483647 h 1574"/>
                  <a:gd name="T16" fmla="*/ 2147483647 w 2186"/>
                  <a:gd name="T17" fmla="*/ 2147483647 h 1574"/>
                  <a:gd name="T18" fmla="*/ 2147483647 w 2186"/>
                  <a:gd name="T19" fmla="*/ 2147483647 h 1574"/>
                  <a:gd name="T20" fmla="*/ 2147483647 w 2186"/>
                  <a:gd name="T21" fmla="*/ 2147483647 h 1574"/>
                  <a:gd name="T22" fmla="*/ 2147483647 w 2186"/>
                  <a:gd name="T23" fmla="*/ 2147483647 h 1574"/>
                  <a:gd name="T24" fmla="*/ 2147483647 w 2186"/>
                  <a:gd name="T25" fmla="*/ 2147483647 h 1574"/>
                  <a:gd name="T26" fmla="*/ 2147483647 w 2186"/>
                  <a:gd name="T27" fmla="*/ 2147483647 h 1574"/>
                  <a:gd name="T28" fmla="*/ 2147483647 w 2186"/>
                  <a:gd name="T29" fmla="*/ 2147483647 h 1574"/>
                  <a:gd name="T30" fmla="*/ 2147483647 w 2186"/>
                  <a:gd name="T31" fmla="*/ 2147483647 h 1574"/>
                  <a:gd name="T32" fmla="*/ 2147483647 w 2186"/>
                  <a:gd name="T33" fmla="*/ 2147483647 h 15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6"/>
                  <a:gd name="T52" fmla="*/ 0 h 1574"/>
                  <a:gd name="T53" fmla="*/ 1376 w 2186"/>
                  <a:gd name="T54" fmla="*/ 1310 h 15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6" h="1574">
                    <a:moveTo>
                      <a:pt x="9" y="3"/>
                    </a:moveTo>
                    <a:cubicBezTo>
                      <a:pt x="12" y="3"/>
                      <a:pt x="0" y="0"/>
                      <a:pt x="25" y="1"/>
                    </a:cubicBezTo>
                    <a:lnTo>
                      <a:pt x="160" y="7"/>
                    </a:lnTo>
                    <a:lnTo>
                      <a:pt x="338" y="13"/>
                    </a:lnTo>
                    <a:lnTo>
                      <a:pt x="544" y="17"/>
                    </a:lnTo>
                    <a:lnTo>
                      <a:pt x="700" y="13"/>
                    </a:lnTo>
                    <a:lnTo>
                      <a:pt x="943" y="7"/>
                    </a:lnTo>
                    <a:lnTo>
                      <a:pt x="1141" y="4"/>
                    </a:lnTo>
                    <a:lnTo>
                      <a:pt x="1335" y="17"/>
                    </a:lnTo>
                    <a:lnTo>
                      <a:pt x="1540" y="20"/>
                    </a:lnTo>
                    <a:lnTo>
                      <a:pt x="1717" y="31"/>
                    </a:lnTo>
                    <a:lnTo>
                      <a:pt x="1942" y="49"/>
                    </a:lnTo>
                    <a:lnTo>
                      <a:pt x="2104" y="64"/>
                    </a:lnTo>
                    <a:lnTo>
                      <a:pt x="2182" y="76"/>
                    </a:lnTo>
                    <a:lnTo>
                      <a:pt x="2186" y="1574"/>
                    </a:lnTo>
                    <a:lnTo>
                      <a:pt x="18" y="1574"/>
                    </a:lnTo>
                    <a:lnTo>
                      <a:pt x="25" y="10"/>
                    </a:lnTo>
                  </a:path>
                </a:pathLst>
              </a:custGeom>
              <a:noFill/>
              <a:ln w="9525">
                <a:no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71" name="Text Box 16">
                <a:extLst>
                  <a:ext uri="{FF2B5EF4-FFF2-40B4-BE49-F238E27FC236}">
                    <a16:creationId xmlns:a16="http://schemas.microsoft.com/office/drawing/2014/main" id="{D1A8FC42-5EA6-4B04-9FB4-A1F909563190}"/>
                  </a:ext>
                </a:extLst>
              </p:cNvPr>
              <p:cNvSpPr txBox="1">
                <a:spLocks noChangeArrowheads="1"/>
              </p:cNvSpPr>
              <p:nvPr/>
            </p:nvSpPr>
            <p:spPr bwMode="auto">
              <a:xfrm>
                <a:off x="3378906" y="1389166"/>
                <a:ext cx="3143251" cy="706088"/>
              </a:xfrm>
              <a:prstGeom prst="rect">
                <a:avLst/>
              </a:prstGeom>
              <a:noFill/>
              <a:ln w="9525">
                <a:noFill/>
                <a:miter lim="800000"/>
                <a:headEnd/>
                <a:tailEnd/>
              </a:ln>
            </p:spPr>
            <p:txBody>
              <a:bodyPr lIns="34290" rIns="34290">
                <a:spAutoFit/>
              </a:bodyPr>
              <a:lstStyle/>
              <a:p>
                <a:pPr marL="0" marR="0" lvl="0" indent="0" algn="ctr" defTabSz="684610" eaLnBrk="0" fontAlgn="base" latinLnBrk="0" hangingPunct="0">
                  <a:lnSpc>
                    <a:spcPct val="100000"/>
                  </a:lnSpc>
                  <a:spcBef>
                    <a:spcPct val="50000"/>
                  </a:spcBef>
                  <a:spcAft>
                    <a:spcPct val="0"/>
                  </a:spcAft>
                  <a:buClrTx/>
                  <a:buSzTx/>
                  <a:buFontTx/>
                  <a:buNone/>
                  <a:tabLst/>
                  <a:defRPr/>
                </a:pPr>
                <a:r>
                  <a:rPr kumimoji="0" lang="en-US" sz="1350" b="1" i="1"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Arial" pitchFamily="34" charset="0"/>
                  </a:rPr>
                  <a:t>Lack of fracture protection</a:t>
                </a:r>
                <a:r>
                  <a:rPr kumimoji="0" lang="en-US" sz="1350" b="1" i="1"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Arial" pitchFamily="34" charset="0"/>
                  </a:rPr>
                  <a:t>1</a:t>
                </a:r>
              </a:p>
            </p:txBody>
          </p:sp>
          <p:sp>
            <p:nvSpPr>
              <p:cNvPr id="172" name="Rectangle 47">
                <a:extLst>
                  <a:ext uri="{FF2B5EF4-FFF2-40B4-BE49-F238E27FC236}">
                    <a16:creationId xmlns:a16="http://schemas.microsoft.com/office/drawing/2014/main" id="{B2560F5B-9F96-4C79-BA9D-AE8D85BF9A02}"/>
                  </a:ext>
                </a:extLst>
              </p:cNvPr>
              <p:cNvSpPr>
                <a:spLocks noChangeArrowheads="1"/>
              </p:cNvSpPr>
              <p:nvPr/>
            </p:nvSpPr>
            <p:spPr bwMode="auto">
              <a:xfrm>
                <a:off x="1065135" y="1795114"/>
                <a:ext cx="200103" cy="192569"/>
              </a:xfrm>
              <a:prstGeom prst="rect">
                <a:avLst/>
              </a:prstGeom>
              <a:noFill/>
              <a:ln w="9525">
                <a:noFill/>
                <a:miter lim="800000"/>
                <a:headEnd/>
                <a:tailEnd/>
              </a:ln>
            </p:spPr>
            <p:txBody>
              <a:bodyPr wrap="none" lIns="0" tIns="0" rIns="0" bIns="0">
                <a:spAutoFit/>
              </a:bodyPr>
              <a:lstStyle/>
              <a:p>
                <a:pPr marL="0" marR="0" lvl="0" indent="0" algn="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12</a:t>
                </a:r>
              </a:p>
            </p:txBody>
          </p:sp>
          <p:sp>
            <p:nvSpPr>
              <p:cNvPr id="173" name="Rectangle 172">
                <a:extLst>
                  <a:ext uri="{FF2B5EF4-FFF2-40B4-BE49-F238E27FC236}">
                    <a16:creationId xmlns:a16="http://schemas.microsoft.com/office/drawing/2014/main" id="{EF62ACD7-962E-48C7-A3AB-BD42A4D19FF8}"/>
                  </a:ext>
                </a:extLst>
              </p:cNvPr>
              <p:cNvSpPr>
                <a:spLocks noChangeArrowheads="1"/>
              </p:cNvSpPr>
              <p:nvPr/>
            </p:nvSpPr>
            <p:spPr bwMode="black">
              <a:xfrm>
                <a:off x="1439863" y="5316228"/>
                <a:ext cx="6954838" cy="353045"/>
              </a:xfrm>
              <a:prstGeom prst="rect">
                <a:avLst/>
              </a:prstGeom>
              <a:noFill/>
              <a:ln w="9525" algn="ctr">
                <a:noFill/>
                <a:miter lim="800000"/>
                <a:headEnd/>
                <a:tailEnd/>
              </a:ln>
            </p:spPr>
            <p:txBody>
              <a:bodyPr anchor="ctr">
                <a:spAutoFit/>
              </a:bodyPr>
              <a:lstStyle/>
              <a:p>
                <a:pPr marL="0" marR="0" lvl="0" indent="0" algn="ctr" defTabSz="34290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Percentage of Prescriptions </a:t>
                </a:r>
                <a:r>
                  <a:rPr kumimoji="0" lang="en-US" sz="1050" b="1"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Not</a:t>
                </a:r>
                <a:r>
                  <a:rPr kumimoji="0" lang="en-US" sz="10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 Filled (1-MPR)*</a:t>
                </a:r>
              </a:p>
            </p:txBody>
          </p:sp>
          <p:sp>
            <p:nvSpPr>
              <p:cNvPr id="174" name="Rectangle 4">
                <a:extLst>
                  <a:ext uri="{FF2B5EF4-FFF2-40B4-BE49-F238E27FC236}">
                    <a16:creationId xmlns:a16="http://schemas.microsoft.com/office/drawing/2014/main" id="{C839E841-8A27-40B5-9419-5705EDBD0C26}"/>
                  </a:ext>
                </a:extLst>
              </p:cNvPr>
              <p:cNvSpPr>
                <a:spLocks noChangeArrowheads="1"/>
              </p:cNvSpPr>
              <p:nvPr/>
            </p:nvSpPr>
            <p:spPr bwMode="hidden">
              <a:xfrm>
                <a:off x="1395413" y="1952625"/>
                <a:ext cx="6896100" cy="3054350"/>
              </a:xfrm>
              <a:prstGeom prst="rect">
                <a:avLst/>
              </a:prstGeom>
              <a:noFill/>
              <a:ln w="9525" algn="ctr">
                <a:noFill/>
                <a:miter lim="800000"/>
                <a:headEnd/>
                <a:tailEnd/>
              </a:ln>
            </p:spPr>
            <p:txBody>
              <a:bodyPr wrap="none"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75" name="Line 50">
                <a:extLst>
                  <a:ext uri="{FF2B5EF4-FFF2-40B4-BE49-F238E27FC236}">
                    <a16:creationId xmlns:a16="http://schemas.microsoft.com/office/drawing/2014/main" id="{22DDB2A4-BBFF-4641-B42D-1FFE17B36445}"/>
                  </a:ext>
                </a:extLst>
              </p:cNvPr>
              <p:cNvSpPr>
                <a:spLocks noChangeShapeType="1"/>
              </p:cNvSpPr>
              <p:nvPr/>
            </p:nvSpPr>
            <p:spPr bwMode="gray">
              <a:xfrm flipV="1">
                <a:off x="4848225" y="2616200"/>
                <a:ext cx="0" cy="2360613"/>
              </a:xfrm>
              <a:prstGeom prst="line">
                <a:avLst/>
              </a:prstGeom>
              <a:noFill/>
              <a:ln w="12700">
                <a:solidFill>
                  <a:sysClr val="windowText" lastClr="000000"/>
                </a:solidFill>
                <a:prstDash val="sysDot"/>
                <a:round/>
                <a:headEnd/>
                <a:tailEnd/>
              </a:ln>
            </p:spPr>
            <p:txBody>
              <a:bodyPr wrap="none"/>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76" name="Freeform 6">
                <a:extLst>
                  <a:ext uri="{FF2B5EF4-FFF2-40B4-BE49-F238E27FC236}">
                    <a16:creationId xmlns:a16="http://schemas.microsoft.com/office/drawing/2014/main" id="{0D4D9DCD-D861-42FB-B4DC-5EE39757C098}"/>
                  </a:ext>
                </a:extLst>
              </p:cNvPr>
              <p:cNvSpPr>
                <a:spLocks/>
              </p:cNvSpPr>
              <p:nvPr/>
            </p:nvSpPr>
            <p:spPr bwMode="auto">
              <a:xfrm flipH="1">
                <a:off x="1408113" y="2498725"/>
                <a:ext cx="6931025" cy="1797050"/>
              </a:xfrm>
              <a:custGeom>
                <a:avLst/>
                <a:gdLst>
                  <a:gd name="T0" fmla="*/ 0 w 2230"/>
                  <a:gd name="T1" fmla="*/ 2147483647 h 819"/>
                  <a:gd name="T2" fmla="*/ 2147483647 w 2230"/>
                  <a:gd name="T3" fmla="*/ 2147483647 h 819"/>
                  <a:gd name="T4" fmla="*/ 2147483647 w 2230"/>
                  <a:gd name="T5" fmla="*/ 2147483647 h 819"/>
                  <a:gd name="T6" fmla="*/ 2147483647 w 2230"/>
                  <a:gd name="T7" fmla="*/ 2147483647 h 819"/>
                  <a:gd name="T8" fmla="*/ 2147483647 w 2230"/>
                  <a:gd name="T9" fmla="*/ 2147483647 h 819"/>
                  <a:gd name="T10" fmla="*/ 2147483647 w 2230"/>
                  <a:gd name="T11" fmla="*/ 2147483647 h 819"/>
                  <a:gd name="T12" fmla="*/ 2147483647 w 2230"/>
                  <a:gd name="T13" fmla="*/ 2147483647 h 819"/>
                  <a:gd name="T14" fmla="*/ 0 60000 65536"/>
                  <a:gd name="T15" fmla="*/ 0 60000 65536"/>
                  <a:gd name="T16" fmla="*/ 0 60000 65536"/>
                  <a:gd name="T17" fmla="*/ 0 60000 65536"/>
                  <a:gd name="T18" fmla="*/ 0 60000 65536"/>
                  <a:gd name="T19" fmla="*/ 0 60000 65536"/>
                  <a:gd name="T20" fmla="*/ 0 60000 65536"/>
                  <a:gd name="T21" fmla="*/ 0 w 2230"/>
                  <a:gd name="T22" fmla="*/ 0 h 819"/>
                  <a:gd name="T23" fmla="*/ 2230 w 2230"/>
                  <a:gd name="T24" fmla="*/ 819 h 8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0" h="819">
                    <a:moveTo>
                      <a:pt x="0" y="2"/>
                    </a:moveTo>
                    <a:cubicBezTo>
                      <a:pt x="104" y="4"/>
                      <a:pt x="208" y="7"/>
                      <a:pt x="316" y="8"/>
                    </a:cubicBezTo>
                    <a:cubicBezTo>
                      <a:pt x="424" y="9"/>
                      <a:pt x="516" y="0"/>
                      <a:pt x="650" y="8"/>
                    </a:cubicBezTo>
                    <a:cubicBezTo>
                      <a:pt x="784" y="16"/>
                      <a:pt x="972" y="24"/>
                      <a:pt x="1121" y="58"/>
                    </a:cubicBezTo>
                    <a:cubicBezTo>
                      <a:pt x="1270" y="92"/>
                      <a:pt x="1412" y="145"/>
                      <a:pt x="1542" y="212"/>
                    </a:cubicBezTo>
                    <a:cubicBezTo>
                      <a:pt x="1672" y="279"/>
                      <a:pt x="1786" y="359"/>
                      <a:pt x="1901" y="460"/>
                    </a:cubicBezTo>
                    <a:cubicBezTo>
                      <a:pt x="2016" y="561"/>
                      <a:pt x="2123" y="690"/>
                      <a:pt x="2230" y="819"/>
                    </a:cubicBezTo>
                  </a:path>
                </a:pathLst>
              </a:custGeom>
              <a:noFill/>
              <a:ln w="28575">
                <a:solidFill>
                  <a:srgbClr val="C369A9"/>
                </a:solidFill>
                <a:prstDash val="dash"/>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77" name="Line 23">
                <a:extLst>
                  <a:ext uri="{FF2B5EF4-FFF2-40B4-BE49-F238E27FC236}">
                    <a16:creationId xmlns:a16="http://schemas.microsoft.com/office/drawing/2014/main" id="{525214C5-26F9-4483-8821-B99FA81ADD55}"/>
                  </a:ext>
                </a:extLst>
              </p:cNvPr>
              <p:cNvSpPr>
                <a:spLocks noChangeShapeType="1"/>
              </p:cNvSpPr>
              <p:nvPr/>
            </p:nvSpPr>
            <p:spPr bwMode="auto">
              <a:xfrm>
                <a:off x="1375782" y="1901825"/>
                <a:ext cx="0" cy="3089275"/>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78" name="Line 24">
                <a:extLst>
                  <a:ext uri="{FF2B5EF4-FFF2-40B4-BE49-F238E27FC236}">
                    <a16:creationId xmlns:a16="http://schemas.microsoft.com/office/drawing/2014/main" id="{CE024CF9-6B3E-4576-86FF-804F3819E287}"/>
                  </a:ext>
                </a:extLst>
              </p:cNvPr>
              <p:cNvSpPr>
                <a:spLocks noChangeShapeType="1"/>
              </p:cNvSpPr>
              <p:nvPr/>
            </p:nvSpPr>
            <p:spPr bwMode="auto">
              <a:xfrm>
                <a:off x="1293232" y="4991100"/>
                <a:ext cx="82550" cy="0"/>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79" name="Line 25">
                <a:extLst>
                  <a:ext uri="{FF2B5EF4-FFF2-40B4-BE49-F238E27FC236}">
                    <a16:creationId xmlns:a16="http://schemas.microsoft.com/office/drawing/2014/main" id="{73CEFC14-C29B-43F8-94B5-A59EEFA2EE16}"/>
                  </a:ext>
                </a:extLst>
              </p:cNvPr>
              <p:cNvSpPr>
                <a:spLocks noChangeShapeType="1"/>
              </p:cNvSpPr>
              <p:nvPr/>
            </p:nvSpPr>
            <p:spPr bwMode="auto">
              <a:xfrm>
                <a:off x="1293232" y="4365625"/>
                <a:ext cx="82550" cy="0"/>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0" name="Line 26">
                <a:extLst>
                  <a:ext uri="{FF2B5EF4-FFF2-40B4-BE49-F238E27FC236}">
                    <a16:creationId xmlns:a16="http://schemas.microsoft.com/office/drawing/2014/main" id="{85B9471E-ABA3-4A9E-8C08-0502B1F7FE3D}"/>
                  </a:ext>
                </a:extLst>
              </p:cNvPr>
              <p:cNvSpPr>
                <a:spLocks noChangeShapeType="1"/>
              </p:cNvSpPr>
              <p:nvPr/>
            </p:nvSpPr>
            <p:spPr bwMode="auto">
              <a:xfrm>
                <a:off x="1293232" y="3756025"/>
                <a:ext cx="82550" cy="0"/>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1" name="Line 27">
                <a:extLst>
                  <a:ext uri="{FF2B5EF4-FFF2-40B4-BE49-F238E27FC236}">
                    <a16:creationId xmlns:a16="http://schemas.microsoft.com/office/drawing/2014/main" id="{062E345F-0443-4776-9C12-D463630A50E0}"/>
                  </a:ext>
                </a:extLst>
              </p:cNvPr>
              <p:cNvSpPr>
                <a:spLocks noChangeShapeType="1"/>
              </p:cNvSpPr>
              <p:nvPr/>
            </p:nvSpPr>
            <p:spPr bwMode="auto">
              <a:xfrm>
                <a:off x="1293232" y="3133725"/>
                <a:ext cx="82550" cy="0"/>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2" name="Line 28">
                <a:extLst>
                  <a:ext uri="{FF2B5EF4-FFF2-40B4-BE49-F238E27FC236}">
                    <a16:creationId xmlns:a16="http://schemas.microsoft.com/office/drawing/2014/main" id="{B22413A4-8F39-44B0-A65E-26BAAE71DC35}"/>
                  </a:ext>
                </a:extLst>
              </p:cNvPr>
              <p:cNvSpPr>
                <a:spLocks noChangeShapeType="1"/>
              </p:cNvSpPr>
              <p:nvPr/>
            </p:nvSpPr>
            <p:spPr bwMode="auto">
              <a:xfrm>
                <a:off x="1293232" y="2525713"/>
                <a:ext cx="82550" cy="0"/>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3" name="Line 29">
                <a:extLst>
                  <a:ext uri="{FF2B5EF4-FFF2-40B4-BE49-F238E27FC236}">
                    <a16:creationId xmlns:a16="http://schemas.microsoft.com/office/drawing/2014/main" id="{428E1515-AA07-4A8B-A907-704453FF5968}"/>
                  </a:ext>
                </a:extLst>
              </p:cNvPr>
              <p:cNvSpPr>
                <a:spLocks noChangeShapeType="1"/>
              </p:cNvSpPr>
              <p:nvPr/>
            </p:nvSpPr>
            <p:spPr bwMode="auto">
              <a:xfrm>
                <a:off x="1293232" y="1909763"/>
                <a:ext cx="82550" cy="0"/>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4" name="Line 30">
                <a:extLst>
                  <a:ext uri="{FF2B5EF4-FFF2-40B4-BE49-F238E27FC236}">
                    <a16:creationId xmlns:a16="http://schemas.microsoft.com/office/drawing/2014/main" id="{EF6BA865-E11E-4E5C-BEDC-6F124214F49F}"/>
                  </a:ext>
                </a:extLst>
              </p:cNvPr>
              <p:cNvSpPr>
                <a:spLocks noChangeShapeType="1"/>
              </p:cNvSpPr>
              <p:nvPr/>
            </p:nvSpPr>
            <p:spPr bwMode="auto">
              <a:xfrm>
                <a:off x="1358900" y="4991100"/>
                <a:ext cx="6962775" cy="0"/>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5" name="Line 31">
                <a:extLst>
                  <a:ext uri="{FF2B5EF4-FFF2-40B4-BE49-F238E27FC236}">
                    <a16:creationId xmlns:a16="http://schemas.microsoft.com/office/drawing/2014/main" id="{4CC21CB2-FBF1-40B1-BC48-5CFEF4ADAC1E}"/>
                  </a:ext>
                </a:extLst>
              </p:cNvPr>
              <p:cNvSpPr>
                <a:spLocks noChangeShapeType="1"/>
              </p:cNvSpPr>
              <p:nvPr/>
            </p:nvSpPr>
            <p:spPr bwMode="auto">
              <a:xfrm flipV="1">
                <a:off x="1375782"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6" name="Line 32">
                <a:extLst>
                  <a:ext uri="{FF2B5EF4-FFF2-40B4-BE49-F238E27FC236}">
                    <a16:creationId xmlns:a16="http://schemas.microsoft.com/office/drawing/2014/main" id="{84473A86-BA4A-46A8-89F8-D74C55616BA4}"/>
                  </a:ext>
                </a:extLst>
              </p:cNvPr>
              <p:cNvSpPr>
                <a:spLocks noChangeShapeType="1"/>
              </p:cNvSpPr>
              <p:nvPr/>
            </p:nvSpPr>
            <p:spPr bwMode="auto">
              <a:xfrm flipV="1">
                <a:off x="2047875"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7" name="Line 33">
                <a:extLst>
                  <a:ext uri="{FF2B5EF4-FFF2-40B4-BE49-F238E27FC236}">
                    <a16:creationId xmlns:a16="http://schemas.microsoft.com/office/drawing/2014/main" id="{8FFCA05E-60D1-464D-A8B7-11C22F04D8FC}"/>
                  </a:ext>
                </a:extLst>
              </p:cNvPr>
              <p:cNvSpPr>
                <a:spLocks noChangeShapeType="1"/>
              </p:cNvSpPr>
              <p:nvPr/>
            </p:nvSpPr>
            <p:spPr bwMode="auto">
              <a:xfrm flipV="1">
                <a:off x="2759075"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8" name="Line 34">
                <a:extLst>
                  <a:ext uri="{FF2B5EF4-FFF2-40B4-BE49-F238E27FC236}">
                    <a16:creationId xmlns:a16="http://schemas.microsoft.com/office/drawing/2014/main" id="{3AB8C78D-FD6D-4087-B6B5-5DC063A314E0}"/>
                  </a:ext>
                </a:extLst>
              </p:cNvPr>
              <p:cNvSpPr>
                <a:spLocks noChangeShapeType="1"/>
              </p:cNvSpPr>
              <p:nvPr/>
            </p:nvSpPr>
            <p:spPr bwMode="auto">
              <a:xfrm flipV="1">
                <a:off x="3448050"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89" name="Line 35">
                <a:extLst>
                  <a:ext uri="{FF2B5EF4-FFF2-40B4-BE49-F238E27FC236}">
                    <a16:creationId xmlns:a16="http://schemas.microsoft.com/office/drawing/2014/main" id="{E6D861A2-C860-4A31-85FC-6EA736C7E523}"/>
                  </a:ext>
                </a:extLst>
              </p:cNvPr>
              <p:cNvSpPr>
                <a:spLocks noChangeShapeType="1"/>
              </p:cNvSpPr>
              <p:nvPr/>
            </p:nvSpPr>
            <p:spPr bwMode="auto">
              <a:xfrm flipV="1">
                <a:off x="4140200"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90" name="Line 36">
                <a:extLst>
                  <a:ext uri="{FF2B5EF4-FFF2-40B4-BE49-F238E27FC236}">
                    <a16:creationId xmlns:a16="http://schemas.microsoft.com/office/drawing/2014/main" id="{A83D000C-0591-4F16-BD4C-3FABBEAF1EA6}"/>
                  </a:ext>
                </a:extLst>
              </p:cNvPr>
              <p:cNvSpPr>
                <a:spLocks noChangeShapeType="1"/>
              </p:cNvSpPr>
              <p:nvPr/>
            </p:nvSpPr>
            <p:spPr bwMode="auto">
              <a:xfrm flipV="1">
                <a:off x="4849813"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91" name="Line 37">
                <a:extLst>
                  <a:ext uri="{FF2B5EF4-FFF2-40B4-BE49-F238E27FC236}">
                    <a16:creationId xmlns:a16="http://schemas.microsoft.com/office/drawing/2014/main" id="{69BC1A55-AB86-4262-A01D-4909DE90A96C}"/>
                  </a:ext>
                </a:extLst>
              </p:cNvPr>
              <p:cNvSpPr>
                <a:spLocks noChangeShapeType="1"/>
              </p:cNvSpPr>
              <p:nvPr/>
            </p:nvSpPr>
            <p:spPr bwMode="auto">
              <a:xfrm flipV="1">
                <a:off x="5541963"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92" name="Line 38">
                <a:extLst>
                  <a:ext uri="{FF2B5EF4-FFF2-40B4-BE49-F238E27FC236}">
                    <a16:creationId xmlns:a16="http://schemas.microsoft.com/office/drawing/2014/main" id="{399EAAB5-86BE-4552-B698-F9B0D7EC393A}"/>
                  </a:ext>
                </a:extLst>
              </p:cNvPr>
              <p:cNvSpPr>
                <a:spLocks noChangeShapeType="1"/>
              </p:cNvSpPr>
              <p:nvPr/>
            </p:nvSpPr>
            <p:spPr bwMode="auto">
              <a:xfrm flipV="1">
                <a:off x="6232525"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93" name="Line 39">
                <a:extLst>
                  <a:ext uri="{FF2B5EF4-FFF2-40B4-BE49-F238E27FC236}">
                    <a16:creationId xmlns:a16="http://schemas.microsoft.com/office/drawing/2014/main" id="{74B70BBC-D2D2-4948-9C6F-81BAE4423BB8}"/>
                  </a:ext>
                </a:extLst>
              </p:cNvPr>
              <p:cNvSpPr>
                <a:spLocks noChangeShapeType="1"/>
              </p:cNvSpPr>
              <p:nvPr/>
            </p:nvSpPr>
            <p:spPr bwMode="auto">
              <a:xfrm flipV="1">
                <a:off x="6921500"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94" name="Line 40">
                <a:extLst>
                  <a:ext uri="{FF2B5EF4-FFF2-40B4-BE49-F238E27FC236}">
                    <a16:creationId xmlns:a16="http://schemas.microsoft.com/office/drawing/2014/main" id="{2AB2F4F1-E6DC-4FD8-8D88-C588AED86ACD}"/>
                  </a:ext>
                </a:extLst>
              </p:cNvPr>
              <p:cNvSpPr>
                <a:spLocks noChangeShapeType="1"/>
              </p:cNvSpPr>
              <p:nvPr/>
            </p:nvSpPr>
            <p:spPr bwMode="auto">
              <a:xfrm flipV="1">
                <a:off x="7632700"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95" name="Line 41">
                <a:extLst>
                  <a:ext uri="{FF2B5EF4-FFF2-40B4-BE49-F238E27FC236}">
                    <a16:creationId xmlns:a16="http://schemas.microsoft.com/office/drawing/2014/main" id="{A477F749-1FFB-43D1-83C6-2C6AFA89E81D}"/>
                  </a:ext>
                </a:extLst>
              </p:cNvPr>
              <p:cNvSpPr>
                <a:spLocks noChangeShapeType="1"/>
              </p:cNvSpPr>
              <p:nvPr/>
            </p:nvSpPr>
            <p:spPr bwMode="auto">
              <a:xfrm flipV="1">
                <a:off x="8321675" y="4978399"/>
                <a:ext cx="0" cy="73152"/>
              </a:xfrm>
              <a:prstGeom prst="line">
                <a:avLst/>
              </a:prstGeom>
              <a:noFill/>
              <a:ln w="19050">
                <a:solidFill>
                  <a:sysClr val="windowText" lastClr="000000"/>
                </a:solidFill>
                <a:round/>
                <a:headEnd/>
                <a:tailEnd/>
              </a:ln>
            </p:spPr>
            <p:txBody>
              <a:bodyPr/>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196" name="Rectangle 42">
                <a:extLst>
                  <a:ext uri="{FF2B5EF4-FFF2-40B4-BE49-F238E27FC236}">
                    <a16:creationId xmlns:a16="http://schemas.microsoft.com/office/drawing/2014/main" id="{107C3292-A227-498C-92E8-6310F4789F8D}"/>
                  </a:ext>
                </a:extLst>
              </p:cNvPr>
              <p:cNvSpPr>
                <a:spLocks noChangeArrowheads="1"/>
              </p:cNvSpPr>
              <p:nvPr/>
            </p:nvSpPr>
            <p:spPr bwMode="auto">
              <a:xfrm>
                <a:off x="1165187" y="4874786"/>
                <a:ext cx="100052" cy="192569"/>
              </a:xfrm>
              <a:prstGeom prst="rect">
                <a:avLst/>
              </a:prstGeom>
              <a:noFill/>
              <a:ln w="9525">
                <a:noFill/>
                <a:miter lim="800000"/>
                <a:headEnd/>
                <a:tailEnd/>
              </a:ln>
            </p:spPr>
            <p:txBody>
              <a:bodyPr wrap="none" lIns="0" tIns="0" rIns="0" bIns="0">
                <a:spAutoFit/>
              </a:bodyPr>
              <a:lstStyle/>
              <a:p>
                <a:pPr marL="0" marR="0" lvl="0" indent="0" algn="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7</a:t>
                </a:r>
              </a:p>
            </p:txBody>
          </p:sp>
          <p:sp>
            <p:nvSpPr>
              <p:cNvPr id="197" name="Rectangle 43">
                <a:extLst>
                  <a:ext uri="{FF2B5EF4-FFF2-40B4-BE49-F238E27FC236}">
                    <a16:creationId xmlns:a16="http://schemas.microsoft.com/office/drawing/2014/main" id="{CEE44E16-9C0D-4EB5-99BC-00ADA4848E5C}"/>
                  </a:ext>
                </a:extLst>
              </p:cNvPr>
              <p:cNvSpPr>
                <a:spLocks noChangeArrowheads="1"/>
              </p:cNvSpPr>
              <p:nvPr/>
            </p:nvSpPr>
            <p:spPr bwMode="auto">
              <a:xfrm>
                <a:off x="1165187" y="4258851"/>
                <a:ext cx="100052" cy="192569"/>
              </a:xfrm>
              <a:prstGeom prst="rect">
                <a:avLst/>
              </a:prstGeom>
              <a:noFill/>
              <a:ln w="9525">
                <a:noFill/>
                <a:miter lim="800000"/>
                <a:headEnd/>
                <a:tailEnd/>
              </a:ln>
            </p:spPr>
            <p:txBody>
              <a:bodyPr wrap="none" lIns="0" tIns="0" rIns="0" bIns="0">
                <a:spAutoFit/>
              </a:bodyPr>
              <a:lstStyle/>
              <a:p>
                <a:pPr marL="0" marR="0" lvl="0" indent="0" algn="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8</a:t>
                </a:r>
              </a:p>
            </p:txBody>
          </p:sp>
          <p:sp>
            <p:nvSpPr>
              <p:cNvPr id="198" name="Rectangle 44">
                <a:extLst>
                  <a:ext uri="{FF2B5EF4-FFF2-40B4-BE49-F238E27FC236}">
                    <a16:creationId xmlns:a16="http://schemas.microsoft.com/office/drawing/2014/main" id="{A9470D46-A6A1-401D-8CBA-EF2697298511}"/>
                  </a:ext>
                </a:extLst>
              </p:cNvPr>
              <p:cNvSpPr>
                <a:spLocks noChangeArrowheads="1"/>
              </p:cNvSpPr>
              <p:nvPr/>
            </p:nvSpPr>
            <p:spPr bwMode="auto">
              <a:xfrm>
                <a:off x="1165187" y="3642917"/>
                <a:ext cx="100052" cy="192569"/>
              </a:xfrm>
              <a:prstGeom prst="rect">
                <a:avLst/>
              </a:prstGeom>
              <a:noFill/>
              <a:ln w="9525">
                <a:noFill/>
                <a:miter lim="800000"/>
                <a:headEnd/>
                <a:tailEnd/>
              </a:ln>
            </p:spPr>
            <p:txBody>
              <a:bodyPr wrap="none" lIns="0" tIns="0" rIns="0" bIns="0">
                <a:spAutoFit/>
              </a:bodyPr>
              <a:lstStyle/>
              <a:p>
                <a:pPr marL="0" marR="0" lvl="0" indent="0" algn="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9</a:t>
                </a:r>
              </a:p>
            </p:txBody>
          </p:sp>
          <p:sp>
            <p:nvSpPr>
              <p:cNvPr id="199" name="Rectangle 45">
                <a:extLst>
                  <a:ext uri="{FF2B5EF4-FFF2-40B4-BE49-F238E27FC236}">
                    <a16:creationId xmlns:a16="http://schemas.microsoft.com/office/drawing/2014/main" id="{3D49310E-8007-484D-B600-E413E9993CEC}"/>
                  </a:ext>
                </a:extLst>
              </p:cNvPr>
              <p:cNvSpPr>
                <a:spLocks noChangeArrowheads="1"/>
              </p:cNvSpPr>
              <p:nvPr/>
            </p:nvSpPr>
            <p:spPr bwMode="auto">
              <a:xfrm>
                <a:off x="1065135" y="3026983"/>
                <a:ext cx="200103" cy="192569"/>
              </a:xfrm>
              <a:prstGeom prst="rect">
                <a:avLst/>
              </a:prstGeom>
              <a:noFill/>
              <a:ln w="9525">
                <a:noFill/>
                <a:miter lim="800000"/>
                <a:headEnd/>
                <a:tailEnd/>
              </a:ln>
            </p:spPr>
            <p:txBody>
              <a:bodyPr wrap="none" lIns="0" tIns="0" rIns="0" bIns="0">
                <a:spAutoFit/>
              </a:bodyPr>
              <a:lstStyle/>
              <a:p>
                <a:pPr marL="0" marR="0" lvl="0" indent="0" algn="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10</a:t>
                </a:r>
              </a:p>
            </p:txBody>
          </p:sp>
          <p:sp>
            <p:nvSpPr>
              <p:cNvPr id="200" name="Rectangle 46">
                <a:extLst>
                  <a:ext uri="{FF2B5EF4-FFF2-40B4-BE49-F238E27FC236}">
                    <a16:creationId xmlns:a16="http://schemas.microsoft.com/office/drawing/2014/main" id="{31E4FB95-4413-4287-81C8-4909AA873AF8}"/>
                  </a:ext>
                </a:extLst>
              </p:cNvPr>
              <p:cNvSpPr>
                <a:spLocks noChangeArrowheads="1"/>
              </p:cNvSpPr>
              <p:nvPr/>
            </p:nvSpPr>
            <p:spPr bwMode="auto">
              <a:xfrm>
                <a:off x="1065135" y="2411047"/>
                <a:ext cx="200103" cy="192569"/>
              </a:xfrm>
              <a:prstGeom prst="rect">
                <a:avLst/>
              </a:prstGeom>
              <a:noFill/>
              <a:ln w="9525">
                <a:noFill/>
                <a:miter lim="800000"/>
                <a:headEnd/>
                <a:tailEnd/>
              </a:ln>
            </p:spPr>
            <p:txBody>
              <a:bodyPr wrap="none" lIns="0" tIns="0" rIns="0" bIns="0">
                <a:spAutoFit/>
              </a:bodyPr>
              <a:lstStyle/>
              <a:p>
                <a:pPr marL="0" marR="0" lvl="0" indent="0" algn="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11</a:t>
                </a:r>
              </a:p>
            </p:txBody>
          </p:sp>
          <p:sp>
            <p:nvSpPr>
              <p:cNvPr id="201" name="Rectangle 48">
                <a:extLst>
                  <a:ext uri="{FF2B5EF4-FFF2-40B4-BE49-F238E27FC236}">
                    <a16:creationId xmlns:a16="http://schemas.microsoft.com/office/drawing/2014/main" id="{958B18C3-78E3-4400-90F9-037CF43DE846}"/>
                  </a:ext>
                </a:extLst>
              </p:cNvPr>
              <p:cNvSpPr>
                <a:spLocks noChangeArrowheads="1"/>
              </p:cNvSpPr>
              <p:nvPr/>
            </p:nvSpPr>
            <p:spPr bwMode="auto">
              <a:xfrm>
                <a:off x="1988305"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10</a:t>
                </a:r>
              </a:p>
            </p:txBody>
          </p:sp>
          <p:sp>
            <p:nvSpPr>
              <p:cNvPr id="202" name="Rectangle 49">
                <a:extLst>
                  <a:ext uri="{FF2B5EF4-FFF2-40B4-BE49-F238E27FC236}">
                    <a16:creationId xmlns:a16="http://schemas.microsoft.com/office/drawing/2014/main" id="{7C9B3AA0-BB3A-410C-8EA2-A77D6B5ED64A}"/>
                  </a:ext>
                </a:extLst>
              </p:cNvPr>
              <p:cNvSpPr>
                <a:spLocks noChangeArrowheads="1"/>
              </p:cNvSpPr>
              <p:nvPr/>
            </p:nvSpPr>
            <p:spPr bwMode="auto">
              <a:xfrm>
                <a:off x="2641598" y="5065714"/>
                <a:ext cx="273050" cy="192569"/>
              </a:xfrm>
              <a:prstGeom prst="rect">
                <a:avLst/>
              </a:prstGeom>
              <a:noFill/>
              <a:ln w="9525">
                <a:noFill/>
                <a:miter lim="800000"/>
                <a:headEnd/>
                <a:tailEnd/>
              </a:ln>
            </p:spPr>
            <p:txBody>
              <a:bodyPr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20</a:t>
                </a:r>
              </a:p>
            </p:txBody>
          </p:sp>
          <p:sp>
            <p:nvSpPr>
              <p:cNvPr id="203" name="Rectangle 50">
                <a:extLst>
                  <a:ext uri="{FF2B5EF4-FFF2-40B4-BE49-F238E27FC236}">
                    <a16:creationId xmlns:a16="http://schemas.microsoft.com/office/drawing/2014/main" id="{5D73BCBD-5EBD-4132-95EA-2A09E2F7689C}"/>
                  </a:ext>
                </a:extLst>
              </p:cNvPr>
              <p:cNvSpPr>
                <a:spLocks noChangeArrowheads="1"/>
              </p:cNvSpPr>
              <p:nvPr/>
            </p:nvSpPr>
            <p:spPr bwMode="auto">
              <a:xfrm>
                <a:off x="3368636"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30</a:t>
                </a:r>
              </a:p>
            </p:txBody>
          </p:sp>
          <p:sp>
            <p:nvSpPr>
              <p:cNvPr id="204" name="Rectangle 51">
                <a:extLst>
                  <a:ext uri="{FF2B5EF4-FFF2-40B4-BE49-F238E27FC236}">
                    <a16:creationId xmlns:a16="http://schemas.microsoft.com/office/drawing/2014/main" id="{095E59AA-0E8D-47C9-8D51-7A48BC5F9DCB}"/>
                  </a:ext>
                </a:extLst>
              </p:cNvPr>
              <p:cNvSpPr>
                <a:spLocks noChangeArrowheads="1"/>
              </p:cNvSpPr>
              <p:nvPr/>
            </p:nvSpPr>
            <p:spPr bwMode="auto">
              <a:xfrm>
                <a:off x="4077452"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40</a:t>
                </a:r>
              </a:p>
            </p:txBody>
          </p:sp>
          <p:sp>
            <p:nvSpPr>
              <p:cNvPr id="205" name="Rectangle 52">
                <a:extLst>
                  <a:ext uri="{FF2B5EF4-FFF2-40B4-BE49-F238E27FC236}">
                    <a16:creationId xmlns:a16="http://schemas.microsoft.com/office/drawing/2014/main" id="{C08C94C1-B7B4-4A6F-A34C-036CBED25AD5}"/>
                  </a:ext>
                </a:extLst>
              </p:cNvPr>
              <p:cNvSpPr>
                <a:spLocks noChangeArrowheads="1"/>
              </p:cNvSpPr>
              <p:nvPr/>
            </p:nvSpPr>
            <p:spPr bwMode="auto">
              <a:xfrm>
                <a:off x="4768019"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50</a:t>
                </a:r>
              </a:p>
            </p:txBody>
          </p:sp>
          <p:sp>
            <p:nvSpPr>
              <p:cNvPr id="206" name="Rectangle 53">
                <a:extLst>
                  <a:ext uri="{FF2B5EF4-FFF2-40B4-BE49-F238E27FC236}">
                    <a16:creationId xmlns:a16="http://schemas.microsoft.com/office/drawing/2014/main" id="{FB101A12-3712-412B-A06A-81B2CA244292}"/>
                  </a:ext>
                </a:extLst>
              </p:cNvPr>
              <p:cNvSpPr>
                <a:spLocks noChangeArrowheads="1"/>
              </p:cNvSpPr>
              <p:nvPr/>
            </p:nvSpPr>
            <p:spPr bwMode="auto">
              <a:xfrm>
                <a:off x="5458580"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60</a:t>
                </a:r>
              </a:p>
            </p:txBody>
          </p:sp>
          <p:sp>
            <p:nvSpPr>
              <p:cNvPr id="207" name="Rectangle 54">
                <a:extLst>
                  <a:ext uri="{FF2B5EF4-FFF2-40B4-BE49-F238E27FC236}">
                    <a16:creationId xmlns:a16="http://schemas.microsoft.com/office/drawing/2014/main" id="{0C45C57F-ABDC-4D70-A773-3ABE5B18B7F2}"/>
                  </a:ext>
                </a:extLst>
              </p:cNvPr>
              <p:cNvSpPr>
                <a:spLocks noChangeArrowheads="1"/>
              </p:cNvSpPr>
              <p:nvPr/>
            </p:nvSpPr>
            <p:spPr bwMode="auto">
              <a:xfrm>
                <a:off x="6149145"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70</a:t>
                </a:r>
              </a:p>
            </p:txBody>
          </p:sp>
          <p:sp>
            <p:nvSpPr>
              <p:cNvPr id="208" name="Rectangle 55">
                <a:extLst>
                  <a:ext uri="{FF2B5EF4-FFF2-40B4-BE49-F238E27FC236}">
                    <a16:creationId xmlns:a16="http://schemas.microsoft.com/office/drawing/2014/main" id="{A87B5904-72B7-4036-8606-12FFBDE477B9}"/>
                  </a:ext>
                </a:extLst>
              </p:cNvPr>
              <p:cNvSpPr>
                <a:spLocks noChangeArrowheads="1"/>
              </p:cNvSpPr>
              <p:nvPr/>
            </p:nvSpPr>
            <p:spPr bwMode="auto">
              <a:xfrm>
                <a:off x="6857171"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80</a:t>
                </a:r>
              </a:p>
            </p:txBody>
          </p:sp>
          <p:sp>
            <p:nvSpPr>
              <p:cNvPr id="209" name="Rectangle 56">
                <a:extLst>
                  <a:ext uri="{FF2B5EF4-FFF2-40B4-BE49-F238E27FC236}">
                    <a16:creationId xmlns:a16="http://schemas.microsoft.com/office/drawing/2014/main" id="{D84CC39B-C0FA-406D-AEE9-C1406DED1831}"/>
                  </a:ext>
                </a:extLst>
              </p:cNvPr>
              <p:cNvSpPr>
                <a:spLocks noChangeArrowheads="1"/>
              </p:cNvSpPr>
              <p:nvPr/>
            </p:nvSpPr>
            <p:spPr bwMode="auto">
              <a:xfrm>
                <a:off x="7549318" y="5065714"/>
                <a:ext cx="200103" cy="192569"/>
              </a:xfrm>
              <a:prstGeom prst="rect">
                <a:avLst/>
              </a:prstGeom>
              <a:noFill/>
              <a:ln w="9525">
                <a:noFill/>
                <a:miter lim="800000"/>
                <a:headEnd/>
                <a:tailEnd/>
              </a:ln>
            </p:spPr>
            <p:txBody>
              <a:bodyPr wrap="none"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90</a:t>
                </a:r>
              </a:p>
            </p:txBody>
          </p:sp>
          <p:sp>
            <p:nvSpPr>
              <p:cNvPr id="210" name="Rectangle 57">
                <a:extLst>
                  <a:ext uri="{FF2B5EF4-FFF2-40B4-BE49-F238E27FC236}">
                    <a16:creationId xmlns:a16="http://schemas.microsoft.com/office/drawing/2014/main" id="{B2355542-B2A2-457D-9148-AB3A2F2958CB}"/>
                  </a:ext>
                </a:extLst>
              </p:cNvPr>
              <p:cNvSpPr>
                <a:spLocks noChangeArrowheads="1"/>
              </p:cNvSpPr>
              <p:nvPr/>
            </p:nvSpPr>
            <p:spPr bwMode="auto">
              <a:xfrm>
                <a:off x="8191441" y="5065714"/>
                <a:ext cx="300155" cy="192569"/>
              </a:xfrm>
              <a:prstGeom prst="rect">
                <a:avLst/>
              </a:prstGeom>
              <a:noFill/>
              <a:ln w="9525">
                <a:noFill/>
                <a:miter lim="800000"/>
                <a:headEnd/>
                <a:tailEnd/>
              </a:ln>
            </p:spPr>
            <p:txBody>
              <a:bodyPr wrap="none" lIns="0" tIns="0" rIns="0" bIns="0">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100</a:t>
                </a:r>
              </a:p>
            </p:txBody>
          </p:sp>
          <p:sp>
            <p:nvSpPr>
              <p:cNvPr id="211" name="Rectangle 50">
                <a:extLst>
                  <a:ext uri="{FF2B5EF4-FFF2-40B4-BE49-F238E27FC236}">
                    <a16:creationId xmlns:a16="http://schemas.microsoft.com/office/drawing/2014/main" id="{B431FF49-0026-4313-B224-528869F22011}"/>
                  </a:ext>
                </a:extLst>
              </p:cNvPr>
              <p:cNvSpPr>
                <a:spLocks noChangeArrowheads="1"/>
              </p:cNvSpPr>
              <p:nvPr/>
            </p:nvSpPr>
            <p:spPr bwMode="auto">
              <a:xfrm>
                <a:off x="5157906" y="2549060"/>
                <a:ext cx="3251199" cy="994944"/>
              </a:xfrm>
              <a:prstGeom prst="rect">
                <a:avLst/>
              </a:prstGeom>
              <a:noFill/>
              <a:ln w="9525">
                <a:noFill/>
                <a:miter lim="800000"/>
                <a:headEnd/>
                <a:tailEnd/>
              </a:ln>
            </p:spPr>
            <p:txBody>
              <a:bodyPr>
                <a:spAutoFit/>
              </a:bodyPr>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CA" sz="13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Fracture risk is similar to not taking medication at all</a:t>
                </a:r>
                <a:endParaRPr kumimoji="0" lang="en-CA" sz="3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212" name="Line 50">
                <a:extLst>
                  <a:ext uri="{FF2B5EF4-FFF2-40B4-BE49-F238E27FC236}">
                    <a16:creationId xmlns:a16="http://schemas.microsoft.com/office/drawing/2014/main" id="{4D7464A0-45CC-48C6-9BE2-83A09C49C004}"/>
                  </a:ext>
                </a:extLst>
              </p:cNvPr>
              <p:cNvSpPr>
                <a:spLocks noChangeShapeType="1"/>
              </p:cNvSpPr>
              <p:nvPr/>
            </p:nvSpPr>
            <p:spPr bwMode="gray">
              <a:xfrm rot="16200000" flipV="1">
                <a:off x="3100388" y="900112"/>
                <a:ext cx="0" cy="3419475"/>
              </a:xfrm>
              <a:prstGeom prst="line">
                <a:avLst/>
              </a:prstGeom>
              <a:noFill/>
              <a:ln w="12700">
                <a:solidFill>
                  <a:sysClr val="windowText" lastClr="000000"/>
                </a:solidFill>
                <a:prstDash val="sysDot"/>
                <a:round/>
                <a:headEnd/>
                <a:tailEnd/>
              </a:ln>
            </p:spPr>
            <p:txBody>
              <a:bodyPr wrap="none"/>
              <a:lstStyle/>
              <a:p>
                <a:pPr marL="0" marR="0" lvl="0" indent="0" defTabSz="342900" eaLnBrk="1" fontAlgn="base" latinLnBrk="0" hangingPunct="1">
                  <a:lnSpc>
                    <a:spcPct val="100000"/>
                  </a:lnSpc>
                  <a:spcBef>
                    <a:spcPct val="0"/>
                  </a:spcBef>
                  <a:spcAft>
                    <a:spcPct val="0"/>
                  </a:spcAft>
                  <a:buClrTx/>
                  <a:buSzTx/>
                  <a:buFontTx/>
                  <a:buNone/>
                  <a:tabLst/>
                  <a:defRPr/>
                </a:pPr>
                <a:endParaRPr kumimoji="0" lang="en-US"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endParaRPr>
              </a:p>
            </p:txBody>
          </p:sp>
          <p:sp>
            <p:nvSpPr>
              <p:cNvPr id="213" name="Left Arrow 50">
                <a:extLst>
                  <a:ext uri="{FF2B5EF4-FFF2-40B4-BE49-F238E27FC236}">
                    <a16:creationId xmlns:a16="http://schemas.microsoft.com/office/drawing/2014/main" id="{A618BDE9-144D-4A98-81D0-11FA733ABADA}"/>
                  </a:ext>
                </a:extLst>
              </p:cNvPr>
              <p:cNvSpPr/>
              <p:nvPr/>
            </p:nvSpPr>
            <p:spPr>
              <a:xfrm rot="16200000">
                <a:off x="4603635" y="2098140"/>
                <a:ext cx="423821" cy="510635"/>
              </a:xfrm>
              <a:prstGeom prst="leftArrow">
                <a:avLst/>
              </a:prstGeom>
              <a:solidFill>
                <a:srgbClr val="E975FF"/>
              </a:solidFill>
              <a:ln w="25400" cap="flat" cmpd="sng" algn="ctr">
                <a:noFill/>
                <a:prstDash val="solid"/>
              </a:ln>
              <a:effectLst/>
            </p:spPr>
            <p:txBody>
              <a:bodyPr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en-CA" sz="27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grpSp>
      <p:sp>
        <p:nvSpPr>
          <p:cNvPr id="214" name="Text Box 56">
            <a:extLst>
              <a:ext uri="{FF2B5EF4-FFF2-40B4-BE49-F238E27FC236}">
                <a16:creationId xmlns:a16="http://schemas.microsoft.com/office/drawing/2014/main" id="{048EF8CB-1B26-4BA1-A361-6F4A3A72D27A}"/>
              </a:ext>
            </a:extLst>
          </p:cNvPr>
          <p:cNvSpPr txBox="1">
            <a:spLocks noChangeArrowheads="1"/>
          </p:cNvSpPr>
          <p:nvPr/>
        </p:nvSpPr>
        <p:spPr bwMode="auto">
          <a:xfrm>
            <a:off x="5096849" y="1561219"/>
            <a:ext cx="3651842" cy="646331"/>
          </a:xfrm>
          <a:prstGeom prst="rect">
            <a:avLst/>
          </a:prstGeom>
          <a:noFill/>
          <a:ln w="9525">
            <a:noFill/>
            <a:miter lim="800000"/>
            <a:headEnd/>
            <a:tailEnd/>
          </a:ln>
        </p:spPr>
        <p:txBody>
          <a:bodyPr wrap="square" anchor="b">
            <a:spAutoFit/>
          </a:bodyPr>
          <a:lstStyle/>
          <a:p>
            <a:pPr algn="ctr" defTabSz="685800" fontAlgn="base">
              <a:spcBef>
                <a:spcPct val="0"/>
              </a:spcBef>
              <a:spcAft>
                <a:spcPct val="0"/>
              </a:spcAft>
            </a:pPr>
            <a:r>
              <a:rPr lang="en-US" sz="1200" b="1" dirty="0">
                <a:solidFill>
                  <a:prstClr val="black">
                    <a:lumMod val="75000"/>
                    <a:lumOff val="25000"/>
                  </a:prstClr>
                </a:solidFill>
                <a:latin typeface="Arial Narrow" panose="020B0606020202030204" pitchFamily="34" charset="0"/>
                <a:cs typeface="Helvetica" panose="020B0604020202020204" pitchFamily="34" charset="0"/>
              </a:rPr>
              <a:t>Reduction in 24-month Fracture Risk in Patients Defined as PERSISTENT </a:t>
            </a:r>
          </a:p>
          <a:p>
            <a:pPr algn="ctr" defTabSz="685800" fontAlgn="base">
              <a:spcBef>
                <a:spcPct val="0"/>
              </a:spcBef>
              <a:spcAft>
                <a:spcPct val="0"/>
              </a:spcAft>
            </a:pPr>
            <a:r>
              <a:rPr lang="en-US" sz="1200" b="1" dirty="0">
                <a:solidFill>
                  <a:prstClr val="black">
                    <a:lumMod val="75000"/>
                    <a:lumOff val="25000"/>
                  </a:prstClr>
                </a:solidFill>
                <a:latin typeface="Arial Narrow" panose="020B0606020202030204" pitchFamily="34" charset="0"/>
                <a:cs typeface="Helvetica" panose="020B0604020202020204" pitchFamily="34" charset="0"/>
              </a:rPr>
              <a:t>(No Gap &gt; 30 Days)</a:t>
            </a:r>
            <a:r>
              <a:rPr lang="en-US" sz="1200" b="1" baseline="30000" dirty="0">
                <a:solidFill>
                  <a:prstClr val="black">
                    <a:lumMod val="75000"/>
                    <a:lumOff val="25000"/>
                  </a:prstClr>
                </a:solidFill>
                <a:latin typeface="Arial Narrow" panose="020B0606020202030204" pitchFamily="34" charset="0"/>
                <a:cs typeface="Helvetica" panose="020B0604020202020204" pitchFamily="34" charset="0"/>
              </a:rPr>
              <a:t>1</a:t>
            </a:r>
          </a:p>
        </p:txBody>
      </p:sp>
      <p:graphicFrame>
        <p:nvGraphicFramePr>
          <p:cNvPr id="215" name="Group 166">
            <a:extLst>
              <a:ext uri="{FF2B5EF4-FFF2-40B4-BE49-F238E27FC236}">
                <a16:creationId xmlns:a16="http://schemas.microsoft.com/office/drawing/2014/main" id="{C937E2F2-8EE0-411F-9D09-7DEF936A4080}"/>
              </a:ext>
            </a:extLst>
          </p:cNvPr>
          <p:cNvGraphicFramePr>
            <a:graphicFrameLocks noGrp="1"/>
          </p:cNvGraphicFramePr>
          <p:nvPr>
            <p:extLst>
              <p:ext uri="{D42A27DB-BD31-4B8C-83A1-F6EECF244321}">
                <p14:modId xmlns:p14="http://schemas.microsoft.com/office/powerpoint/2010/main" val="3960260718"/>
              </p:ext>
            </p:extLst>
          </p:nvPr>
        </p:nvGraphicFramePr>
        <p:xfrm>
          <a:off x="5268936" y="2276918"/>
          <a:ext cx="3330111" cy="2119290"/>
        </p:xfrm>
        <a:graphic>
          <a:graphicData uri="http://schemas.openxmlformats.org/drawingml/2006/table">
            <a:tbl>
              <a:tblPr/>
              <a:tblGrid>
                <a:gridCol w="1010244">
                  <a:extLst>
                    <a:ext uri="{9D8B030D-6E8A-4147-A177-3AD203B41FA5}">
                      <a16:colId xmlns:a16="http://schemas.microsoft.com/office/drawing/2014/main" val="20000"/>
                    </a:ext>
                  </a:extLst>
                </a:gridCol>
                <a:gridCol w="1087028">
                  <a:extLst>
                    <a:ext uri="{9D8B030D-6E8A-4147-A177-3AD203B41FA5}">
                      <a16:colId xmlns:a16="http://schemas.microsoft.com/office/drawing/2014/main" val="20001"/>
                    </a:ext>
                  </a:extLst>
                </a:gridCol>
                <a:gridCol w="165870">
                  <a:extLst>
                    <a:ext uri="{9D8B030D-6E8A-4147-A177-3AD203B41FA5}">
                      <a16:colId xmlns:a16="http://schemas.microsoft.com/office/drawing/2014/main" val="20002"/>
                    </a:ext>
                  </a:extLst>
                </a:gridCol>
                <a:gridCol w="1066969">
                  <a:extLst>
                    <a:ext uri="{9D8B030D-6E8A-4147-A177-3AD203B41FA5}">
                      <a16:colId xmlns:a16="http://schemas.microsoft.com/office/drawing/2014/main" val="20003"/>
                    </a:ext>
                  </a:extLst>
                </a:gridCol>
              </a:tblGrid>
              <a:tr h="365760">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bg2"/>
                        </a:solidFill>
                        <a:effectLst/>
                        <a:latin typeface="Arial Narrow" panose="020B0606020202030204" pitchFamily="34" charset="0"/>
                      </a:endParaRP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Refill gap </a:t>
                      </a:r>
                      <a:r>
                        <a:rPr kumimoji="0" lang="en-US" sz="1200" b="1" i="0" u="none" strike="noStrike" cap="none" normalizeH="0" baseline="0" dirty="0">
                          <a:ln>
                            <a:noFill/>
                          </a:ln>
                          <a:solidFill>
                            <a:schemeClr val="bg2"/>
                          </a:solidFill>
                          <a:effectLst/>
                          <a:latin typeface="Arial Narrow" panose="020B0606020202030204" pitchFamily="34" charset="0"/>
                          <a:cs typeface="Arial" pitchFamily="34" charset="0"/>
                        </a:rPr>
                        <a:t>≤ 30 days</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bg2"/>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Refill gap &gt; 30 days</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extLst>
                  <a:ext uri="{0D108BD9-81ED-4DB2-BD59-A6C34878D82A}">
                    <a16:rowId xmlns:a16="http://schemas.microsoft.com/office/drawing/2014/main" val="10000"/>
                  </a:ext>
                </a:extLst>
              </a:tr>
              <a:tr h="229743">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n (%)</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7,164 (20%)</a:t>
                      </a:r>
                    </a:p>
                  </a:txBody>
                  <a:tcPr marL="34290" marR="34290" marT="27432" marB="27432"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400" b="1" i="0" u="none" strike="noStrike" cap="none" normalizeH="0" baseline="0" dirty="0">
                        <a:ln>
                          <a:noFill/>
                        </a:ln>
                        <a:solidFill>
                          <a:schemeClr val="bg2"/>
                        </a:solidFill>
                        <a:effectLst/>
                        <a:latin typeface="Arial Narrow" panose="020B0606020202030204" pitchFamily="34" charset="0"/>
                      </a:endParaRPr>
                    </a:p>
                  </a:txBody>
                  <a:tcPr marL="34290" marR="34290" marT="27432" marB="27432"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bg2"/>
                          </a:solidFill>
                          <a:effectLst/>
                          <a:latin typeface="Arial Narrow" panose="020B0606020202030204" pitchFamily="34" charset="0"/>
                        </a:rPr>
                        <a:t>28,373 (80%)</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554856"/>
                    </a:solidFill>
                  </a:tcPr>
                </a:tc>
                <a:extLst>
                  <a:ext uri="{0D108BD9-81ED-4DB2-BD59-A6C34878D82A}">
                    <a16:rowId xmlns:a16="http://schemas.microsoft.com/office/drawing/2014/main" val="10001"/>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All fractures</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29%</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no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no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Vertebral</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40%</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Nonvertebral</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29%</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Hip</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45%</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3462">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l"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Wrist</a:t>
                      </a:r>
                    </a:p>
                  </a:txBody>
                  <a:tcPr marL="34290" marR="34290" marT="27432" marB="27432" anchor="ctr" horzOverflow="overflow">
                    <a:lnL w="12700" cap="flat" cmpd="sng" algn="ctr">
                      <a:solidFill>
                        <a:srgbClr val="554856"/>
                      </a:solidFill>
                      <a:prstDash val="solid"/>
                      <a:round/>
                      <a:headEnd type="none" w="med" len="med"/>
                      <a:tailEnd type="none" w="med" len="med"/>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altLang="ko-KR"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 </a:t>
                      </a:r>
                      <a:r>
                        <a:rPr kumimoji="0" lang="en-US" sz="1200" b="1" i="0" u="none" strike="noStrike" cap="none" normalizeH="0" baseline="0" dirty="0">
                          <a:ln>
                            <a:noFill/>
                          </a:ln>
                          <a:solidFill>
                            <a:schemeClr val="tx1"/>
                          </a:solidFill>
                          <a:effectLst/>
                          <a:latin typeface="Arial Narrow" panose="020B0606020202030204" pitchFamily="34" charset="0"/>
                          <a:ea typeface="Gulim" pitchFamily="34" charset="-127"/>
                          <a:cs typeface="Arial" pitchFamily="34" charset="0"/>
                        </a:rPr>
                        <a:t>23%</a:t>
                      </a:r>
                      <a:r>
                        <a:rPr kumimoji="0" lang="en-US" sz="1200" b="1" i="0" u="none" strike="noStrike" cap="none" normalizeH="0" baseline="30000" dirty="0">
                          <a:ln>
                            <a:noFill/>
                          </a:ln>
                          <a:solidFill>
                            <a:schemeClr val="tx1"/>
                          </a:solidFill>
                          <a:effectLst/>
                          <a:latin typeface="Arial Narrow" panose="020B0606020202030204" pitchFamily="34" charset="0"/>
                          <a:ea typeface="Gulim" pitchFamily="34" charset="-127"/>
                          <a:cs typeface="Arial" pitchFamily="34" charset="0"/>
                        </a:rPr>
                        <a:t>‡</a:t>
                      </a: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endParaRPr kumimoji="0" lang="en-US" sz="1200" b="1" i="0" u="none" strike="noStrike" cap="none" normalizeH="0" baseline="0" dirty="0">
                        <a:ln>
                          <a:noFill/>
                        </a:ln>
                        <a:solidFill>
                          <a:schemeClr val="tx1"/>
                        </a:solidFill>
                        <a:effectLst/>
                        <a:latin typeface="Arial Narrow" panose="020B0606020202030204" pitchFamily="34" charset="0"/>
                      </a:endParaRPr>
                    </a:p>
                  </a:txBody>
                  <a:tcPr marL="34290" marR="34290" marT="27432" marB="27432" anchor="ctr" horzOverflow="overflow">
                    <a:lnL>
                      <a:noFill/>
                    </a:lnL>
                    <a:lnR>
                      <a:noFill/>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1" fontAlgn="base" latinLnBrk="0" hangingPunct="1">
                        <a:lnSpc>
                          <a:spcPct val="85000"/>
                        </a:lnSpc>
                        <a:spcBef>
                          <a:spcPct val="0"/>
                        </a:spcBef>
                        <a:spcAft>
                          <a:spcPct val="0"/>
                        </a:spcAft>
                        <a:buClr>
                          <a:schemeClr val="tx2"/>
                        </a:buClr>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rPr>
                        <a:t>Reference</a:t>
                      </a:r>
                    </a:p>
                  </a:txBody>
                  <a:tcPr marL="34290" marR="34290" marT="27432" marB="27432" anchor="ctr" horzOverflow="overflow">
                    <a:lnL>
                      <a:noFill/>
                    </a:lnL>
                    <a:lnR w="12700" cap="flat" cmpd="sng" algn="ctr">
                      <a:solidFill>
                        <a:srgbClr val="554856"/>
                      </a:solidFill>
                      <a:prstDash val="solid"/>
                      <a:round/>
                      <a:headEnd type="none" w="med" len="med"/>
                      <a:tailEnd type="none" w="med" len="med"/>
                    </a:lnR>
                    <a:lnT w="12700" cap="flat" cmpd="sng" algn="ctr">
                      <a:solidFill>
                        <a:srgbClr val="554856"/>
                      </a:solidFill>
                      <a:prstDash val="solid"/>
                      <a:round/>
                      <a:headEnd type="none" w="med" len="med"/>
                      <a:tailEnd type="none" w="med" len="med"/>
                    </a:lnT>
                    <a:lnB w="12700" cap="flat" cmpd="sng" algn="ctr">
                      <a:solidFill>
                        <a:srgbClr val="55485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6651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342900">
              <a:buClr>
                <a:srgbClr val="00ADF1"/>
              </a:buClr>
            </a:pPr>
            <a:r>
              <a:rPr lang="en-CA" sz="788" dirty="0">
                <a:solidFill>
                  <a:srgbClr val="000000"/>
                </a:solidFill>
                <a:latin typeface="Agency FB" panose="020B0503020202020204" pitchFamily="34" charset="0"/>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59277"/>
            <a:ext cx="8365331" cy="997196"/>
          </a:xfrm>
        </p:spPr>
        <p:txBody>
          <a:bodyPr/>
          <a:lstStyle/>
          <a:p>
            <a:pPr algn="ctr"/>
            <a:r>
              <a:rPr lang="en-CA" sz="3600" dirty="0">
                <a:solidFill>
                  <a:srgbClr val="725F73"/>
                </a:solidFill>
                <a:latin typeface="Arial Narrow" panose="020B0606020202030204" pitchFamily="34" charset="0"/>
              </a:rPr>
              <a:t>Secondary Fracture: Risk in the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Near Term (1 year) is High</a:t>
            </a:r>
            <a:endParaRPr lang="en-US" sz="4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626624"/>
            <a:ext cx="8801100" cy="167368"/>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900">
              <a:buClr>
                <a:srgbClr val="00ADF1"/>
              </a:buClr>
            </a:pPr>
            <a:endParaRPr lang="en-CA" sz="1400" dirty="0">
              <a:solidFill>
                <a:prstClr val="black">
                  <a:lumMod val="75000"/>
                  <a:lumOff val="25000"/>
                </a:prstClr>
              </a:solidFill>
              <a:latin typeface="Arial Narrow" panose="020B0606020202030204" pitchFamily="34" charset="0"/>
            </a:endParaRPr>
          </a:p>
          <a:p>
            <a:pPr defTabSz="342900">
              <a:buClr>
                <a:srgbClr val="00ADF1"/>
              </a:buClr>
            </a:pPr>
            <a:endParaRPr lang="en-CA" sz="1400" dirty="0">
              <a:solidFill>
                <a:prstClr val="black">
                  <a:lumMod val="75000"/>
                  <a:lumOff val="25000"/>
                </a:prstClr>
              </a:solidFill>
              <a:latin typeface="Arial Narrow" panose="020B0606020202030204" pitchFamily="34" charset="0"/>
            </a:endParaRPr>
          </a:p>
          <a:p>
            <a:pPr defTabSz="342900">
              <a:buClr>
                <a:srgbClr val="00ADF1"/>
              </a:buClr>
            </a:pPr>
            <a:endParaRPr lang="en-CA" sz="1400" dirty="0">
              <a:solidFill>
                <a:prstClr val="black">
                  <a:lumMod val="75000"/>
                  <a:lumOff val="25000"/>
                </a:prstClr>
              </a:solidFill>
              <a:latin typeface="Arial Narrow" panose="020B0606020202030204" pitchFamily="34" charset="0"/>
            </a:endParaRPr>
          </a:p>
          <a:p>
            <a:pPr lvl="0" defTabSz="342900">
              <a:buClr>
                <a:srgbClr val="00ADF1"/>
              </a:buClr>
            </a:pPr>
            <a:endParaRPr lang="en-CA" sz="1000" dirty="0">
              <a:solidFill>
                <a:prstClr val="black">
                  <a:lumMod val="75000"/>
                  <a:lumOff val="25000"/>
                </a:prstClr>
              </a:solidFill>
              <a:latin typeface="Arial Narrow" panose="020B0606020202030204" pitchFamily="34" charset="0"/>
              <a:cs typeface="+mn-cs"/>
            </a:endParaRPr>
          </a:p>
          <a:p>
            <a:pPr lvl="0" defTabSz="342900">
              <a:buClr>
                <a:srgbClr val="00ADF1"/>
              </a:buClr>
            </a:pPr>
            <a:endParaRPr lang="en-CA" sz="1000" dirty="0">
              <a:solidFill>
                <a:prstClr val="black">
                  <a:lumMod val="75000"/>
                  <a:lumOff val="25000"/>
                </a:prstClr>
              </a:solidFill>
              <a:latin typeface="Arial Narrow" panose="020B0606020202030204" pitchFamily="34" charset="0"/>
              <a:cs typeface="+mn-cs"/>
            </a:endParaRPr>
          </a:p>
          <a:p>
            <a:pPr lvl="0" defTabSz="342900">
              <a:buClr>
                <a:srgbClr val="00ADF1"/>
              </a:buClr>
            </a:pPr>
            <a:endParaRPr lang="en-CA" sz="1000" dirty="0">
              <a:solidFill>
                <a:prstClr val="black">
                  <a:lumMod val="75000"/>
                  <a:lumOff val="25000"/>
                </a:prstClr>
              </a:solidFill>
              <a:latin typeface="Arial Narrow" panose="020B0606020202030204" pitchFamily="34" charset="0"/>
              <a:cs typeface="+mn-cs"/>
            </a:endParaRPr>
          </a:p>
          <a:p>
            <a:pPr lvl="0" defTabSz="342900">
              <a:buClr>
                <a:srgbClr val="00ADF1"/>
              </a:buClr>
            </a:pPr>
            <a:r>
              <a:rPr lang="en-CA" sz="1000" dirty="0">
                <a:solidFill>
                  <a:srgbClr val="000000"/>
                </a:solidFill>
                <a:latin typeface="Arial Narrow" panose="020B0606020202030204" pitchFamily="34" charset="0"/>
                <a:cs typeface="+mn-cs"/>
              </a:rPr>
              <a:t>*The outcome is a composite of closed clinical fractures at any skeletal site other than the skull/face/fingers/toes in the inpatient setting and/or requiring surgical intervention.</a:t>
            </a:r>
          </a:p>
          <a:p>
            <a:pPr lvl="0" defTabSz="342900">
              <a:buClr>
                <a:srgbClr val="00ADF1"/>
              </a:buClr>
            </a:pPr>
            <a:r>
              <a:rPr lang="en-CA" sz="1000" dirty="0">
                <a:solidFill>
                  <a:srgbClr val="000000"/>
                </a:solidFill>
                <a:latin typeface="Arial Narrow" panose="020B0606020202030204" pitchFamily="34" charset="0"/>
                <a:cs typeface="+mn-cs"/>
              </a:rPr>
              <a:t>Adapted from American Society for Bine and Mineral Research; Atlanta GA, September 16-19, 2016.</a:t>
            </a:r>
          </a:p>
        </p:txBody>
      </p:sp>
      <p:sp>
        <p:nvSpPr>
          <p:cNvPr id="84" name="Rectangle 83">
            <a:extLst>
              <a:ext uri="{FF2B5EF4-FFF2-40B4-BE49-F238E27FC236}">
                <a16:creationId xmlns:a16="http://schemas.microsoft.com/office/drawing/2014/main" id="{8269D226-3CB8-4A03-8BF2-F81FC33F17EF}"/>
              </a:ext>
            </a:extLst>
          </p:cNvPr>
          <p:cNvSpPr/>
          <p:nvPr/>
        </p:nvSpPr>
        <p:spPr>
          <a:xfrm>
            <a:off x="579748" y="1245998"/>
            <a:ext cx="8070107" cy="707886"/>
          </a:xfrm>
          <a:prstGeom prst="rect">
            <a:avLst/>
          </a:prstGeom>
        </p:spPr>
        <p:txBody>
          <a:bodyPr wrap="square">
            <a:spAutoFit/>
          </a:bodyPr>
          <a:lstStyle/>
          <a:p>
            <a:pPr marL="214313" indent="-214313" defTabSz="685800">
              <a:buClr>
                <a:srgbClr val="725F73"/>
              </a:buClr>
              <a:buSzPct val="100000"/>
              <a:buFont typeface="Wingdings" panose="05000000000000000000" pitchFamily="2" charset="2"/>
              <a:buChar char="§"/>
            </a:pPr>
            <a:r>
              <a:rPr lang="en-CA" sz="2000" dirty="0">
                <a:solidFill>
                  <a:srgbClr val="404040"/>
                </a:solidFill>
                <a:latin typeface="Arial Narrow" panose="020B0606020202030204" pitchFamily="34" charset="0"/>
              </a:rPr>
              <a:t>Among women with a clinical fracture, 9.8% fractured again within 1-year following the initial fracture and 2.4% sustained a hip  fracture</a:t>
            </a:r>
          </a:p>
        </p:txBody>
      </p:sp>
      <p:pic>
        <p:nvPicPr>
          <p:cNvPr id="5" name="Picture 4">
            <a:extLst>
              <a:ext uri="{FF2B5EF4-FFF2-40B4-BE49-F238E27FC236}">
                <a16:creationId xmlns:a16="http://schemas.microsoft.com/office/drawing/2014/main" id="{4959A06E-B7CF-416D-9283-317C69CC5EA1}"/>
              </a:ext>
            </a:extLst>
          </p:cNvPr>
          <p:cNvPicPr>
            <a:picLocks noChangeAspect="1"/>
          </p:cNvPicPr>
          <p:nvPr/>
        </p:nvPicPr>
        <p:blipFill>
          <a:blip r:embed="rId3"/>
          <a:stretch>
            <a:fillRect/>
          </a:stretch>
        </p:blipFill>
        <p:spPr>
          <a:xfrm>
            <a:off x="258704" y="2232871"/>
            <a:ext cx="8626588" cy="3938357"/>
          </a:xfrm>
          <a:prstGeom prst="rect">
            <a:avLst/>
          </a:prstGeom>
        </p:spPr>
      </p:pic>
    </p:spTree>
    <p:extLst>
      <p:ext uri="{BB962C8B-B14F-4D97-AF65-F5344CB8AC3E}">
        <p14:creationId xmlns:p14="http://schemas.microsoft.com/office/powerpoint/2010/main" val="1210141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93483"/>
            <a:ext cx="8887490" cy="1107996"/>
          </a:xfrm>
        </p:spPr>
        <p:txBody>
          <a:bodyPr/>
          <a:lstStyle/>
          <a:p>
            <a:pPr algn="ctr">
              <a:lnSpc>
                <a:spcPct val="100000"/>
              </a:lnSpc>
            </a:pPr>
            <a:r>
              <a:rPr lang="en-CA" sz="3600" dirty="0">
                <a:solidFill>
                  <a:srgbClr val="725F73"/>
                </a:solidFill>
                <a:latin typeface="Arial Narrow" panose="020B0606020202030204" pitchFamily="34" charset="0"/>
              </a:rPr>
              <a:t>Impact of Gastrointestinal Problems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on Patient Persistence</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1449" y="1386069"/>
            <a:ext cx="88011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Clr>
                <a:srgbClr val="554856"/>
              </a:buClr>
              <a:buNone/>
            </a:pPr>
            <a:r>
              <a:rPr lang="en-CA" sz="2800" b="1" dirty="0">
                <a:solidFill>
                  <a:sysClr val="windowText" lastClr="000000">
                    <a:lumMod val="75000"/>
                    <a:lumOff val="25000"/>
                  </a:sysClr>
                </a:solidFill>
                <a:latin typeface="Arial Narrow" panose="020B0606020202030204" pitchFamily="34" charset="0"/>
              </a:rPr>
              <a:t>The MUSIC-OS Study: </a:t>
            </a:r>
            <a:endPar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A multi-objective prospective observational international study survey in 2,959 treated PMO patients </a:t>
            </a:r>
          </a:p>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Survey administered at baseline, 3, 6 and 12 months after enrolment to measure incidence and prevalence of GI problems, associations between GI problems and medication adherence, discontinuation or switching, quality of life, treatment satisfaction and healthcare resource utilization</a:t>
            </a:r>
          </a:p>
          <a:p>
            <a:pPr marL="396875" lvl="0" indent="-396875">
              <a:buClr>
                <a:srgbClr val="554856"/>
              </a:buClr>
              <a:buFont typeface="Wingdings" panose="05000000000000000000" pitchFamily="2" charset="2"/>
              <a:buChar char="§"/>
            </a:pPr>
            <a:r>
              <a:rPr lang="en-CA" b="1" dirty="0">
                <a:solidFill>
                  <a:srgbClr val="554856"/>
                </a:solidFill>
                <a:latin typeface="Arial Narrow" panose="020B0606020202030204" pitchFamily="34" charset="0"/>
              </a:rPr>
              <a:t>69% of  PMO women on treatment had GI symptoms … </a:t>
            </a:r>
          </a:p>
          <a:p>
            <a:pPr marL="914400" lvl="1" indent="-457200">
              <a:buClr>
                <a:srgbClr val="725F73"/>
              </a:buClr>
              <a:buFont typeface="Lato" panose="020F0502020204030203" pitchFamily="34" charset="0"/>
              <a:buChar char="→"/>
            </a:pPr>
            <a:r>
              <a:rPr lang="en-CA" sz="2200" dirty="0">
                <a:solidFill>
                  <a:sysClr val="windowText" lastClr="000000">
                    <a:lumMod val="75000"/>
                    <a:lumOff val="25000"/>
                  </a:sysClr>
                </a:solidFill>
                <a:latin typeface="Arial Narrow" panose="020B0606020202030204" pitchFamily="34" charset="0"/>
              </a:rPr>
              <a:t>And this was associated with lower adherence, poorer quality of life decreased patient satisfaction (ADIOS, EQ 5D, O PSAT – Q)</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418516"/>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5800" fontAlgn="base">
              <a:spcBef>
                <a:spcPct val="0"/>
              </a:spcBef>
              <a:spcAft>
                <a:spcPct val="0"/>
              </a:spcAft>
            </a:pPr>
            <a:r>
              <a:rPr lang="en-CA" sz="1000" dirty="0">
                <a:solidFill>
                  <a:srgbClr val="000000"/>
                </a:solidFill>
                <a:latin typeface="Arial Narrow" panose="020B0606020202030204" pitchFamily="34" charset="0"/>
              </a:rPr>
              <a:t>†ADEOS measure of adherence; EQ-5D measure of QoL; OPSAT-Q measures treatment satisfaction.</a:t>
            </a:r>
          </a:p>
          <a:p>
            <a:pPr defTabSz="685800" fontAlgn="base">
              <a:spcBef>
                <a:spcPct val="0"/>
              </a:spcBef>
              <a:spcAft>
                <a:spcPct val="0"/>
              </a:spcAft>
            </a:pPr>
            <a:r>
              <a:rPr lang="en-CA" sz="1000" dirty="0">
                <a:solidFill>
                  <a:srgbClr val="000000"/>
                </a:solidFill>
                <a:latin typeface="Arial Narrow" panose="020B0606020202030204" pitchFamily="34" charset="0"/>
              </a:rPr>
              <a:t>PMO: post-menopausal osteoporosis, BP: bisphosphonate</a:t>
            </a:r>
            <a:endParaRPr lang="en-US" sz="1000" dirty="0">
              <a:solidFill>
                <a:srgbClr val="000000"/>
              </a:solidFill>
              <a:latin typeface="Arial Narrow" panose="020B0606020202030204" pitchFamily="34" charset="0"/>
            </a:endParaRPr>
          </a:p>
          <a:p>
            <a:r>
              <a:rPr lang="en-US" sz="1000" dirty="0">
                <a:solidFill>
                  <a:srgbClr val="000000"/>
                </a:solidFill>
                <a:latin typeface="Arial Narrow" panose="020B0606020202030204" pitchFamily="34" charset="0"/>
              </a:rPr>
              <a:t>Adachi J, et al. </a:t>
            </a:r>
            <a:r>
              <a:rPr lang="en-US" sz="1000" i="1" dirty="0">
                <a:solidFill>
                  <a:srgbClr val="000000"/>
                </a:solidFill>
                <a:latin typeface="Arial Narrow" panose="020B0606020202030204" pitchFamily="34" charset="0"/>
              </a:rPr>
              <a:t>ECTS</a:t>
            </a:r>
            <a:r>
              <a:rPr lang="en-US" sz="1000" dirty="0">
                <a:solidFill>
                  <a:srgbClr val="000000"/>
                </a:solidFill>
                <a:latin typeface="Arial Narrow" panose="020B0606020202030204" pitchFamily="34" charset="0"/>
              </a:rPr>
              <a:t>. 2014; PP303.</a:t>
            </a:r>
            <a:endParaRPr lang="en-CA" sz="100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24179276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942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608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Risedronate Delayed Release Formulation</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371169"/>
            <a:ext cx="8229600" cy="369587"/>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AEs, adverse events; IR, immediate release; GI, gastrointestinal.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McClung, M.R.,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2012, 23(1):267-76.</a:t>
            </a:r>
          </a:p>
        </p:txBody>
      </p:sp>
      <p:sp>
        <p:nvSpPr>
          <p:cNvPr id="11" name="Content Placeholder 3">
            <a:extLst>
              <a:ext uri="{FF2B5EF4-FFF2-40B4-BE49-F238E27FC236}">
                <a16:creationId xmlns:a16="http://schemas.microsoft.com/office/drawing/2014/main" id="{15B8A3DA-8D1C-4EFF-92A2-066B547EED8E}"/>
              </a:ext>
            </a:extLst>
          </p:cNvPr>
          <p:cNvSpPr txBox="1">
            <a:spLocks/>
          </p:cNvSpPr>
          <p:nvPr/>
        </p:nvSpPr>
        <p:spPr>
          <a:xfrm>
            <a:off x="304800" y="1103798"/>
            <a:ext cx="8559800" cy="11060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Frequency of GI AEs in a clinical trial was consistent with that shown in previous studies of daily, weekly &amp; monthly risedronate</a:t>
            </a: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graphicFrame>
        <p:nvGraphicFramePr>
          <p:cNvPr id="13" name="Table 12">
            <a:extLst>
              <a:ext uri="{FF2B5EF4-FFF2-40B4-BE49-F238E27FC236}">
                <a16:creationId xmlns:a16="http://schemas.microsoft.com/office/drawing/2014/main" id="{1852311F-F91E-4FEB-A5F7-52F59102161F}"/>
              </a:ext>
            </a:extLst>
          </p:cNvPr>
          <p:cNvGraphicFramePr>
            <a:graphicFrameLocks noGrp="1"/>
          </p:cNvGraphicFramePr>
          <p:nvPr>
            <p:extLst/>
          </p:nvPr>
        </p:nvGraphicFramePr>
        <p:xfrm>
          <a:off x="462756" y="2209800"/>
          <a:ext cx="8243887" cy="3327400"/>
        </p:xfrm>
        <a:graphic>
          <a:graphicData uri="http://schemas.openxmlformats.org/drawingml/2006/table">
            <a:tbl>
              <a:tblPr firstRow="1" bandRow="1">
                <a:effectLst>
                  <a:outerShdw blurRad="50800" dist="38100" algn="l" rotWithShape="0">
                    <a:prstClr val="black">
                      <a:alpha val="40000"/>
                    </a:prstClr>
                  </a:outerShdw>
                </a:effectLst>
              </a:tblPr>
              <a:tblGrid>
                <a:gridCol w="3805849">
                  <a:extLst>
                    <a:ext uri="{9D8B030D-6E8A-4147-A177-3AD203B41FA5}">
                      <a16:colId xmlns:a16="http://schemas.microsoft.com/office/drawing/2014/main" val="20000"/>
                    </a:ext>
                  </a:extLst>
                </a:gridCol>
                <a:gridCol w="2219019">
                  <a:extLst>
                    <a:ext uri="{9D8B030D-6E8A-4147-A177-3AD203B41FA5}">
                      <a16:colId xmlns:a16="http://schemas.microsoft.com/office/drawing/2014/main" val="20001"/>
                    </a:ext>
                  </a:extLst>
                </a:gridCol>
                <a:gridCol w="2219019">
                  <a:extLst>
                    <a:ext uri="{9D8B030D-6E8A-4147-A177-3AD203B41FA5}">
                      <a16:colId xmlns:a16="http://schemas.microsoft.com/office/drawing/2014/main" val="20002"/>
                    </a:ext>
                  </a:extLst>
                </a:gridCol>
              </a:tblGrid>
              <a:tr h="370840">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r>
                        <a:rPr lang="en-CA" sz="1400" b="1" dirty="0">
                          <a:solidFill>
                            <a:schemeClr val="tx1"/>
                          </a:solidFill>
                          <a:latin typeface="Arial Narrow" panose="020B0606020202030204" pitchFamily="34" charset="0"/>
                        </a:rPr>
                        <a:t>Summary of AEs in the Phase III Clinical Trial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28EBF"/>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algn="ctr"/>
                      <a:r>
                        <a:rPr lang="en-CA" sz="1400" b="1" dirty="0">
                          <a:solidFill>
                            <a:schemeClr val="tx1"/>
                          </a:solidFill>
                          <a:latin typeface="Arial Narrow" panose="020B0606020202030204" pitchFamily="34" charset="0"/>
                        </a:rPr>
                        <a:t>5 mg IR daily, </a:t>
                      </a:r>
                    </a:p>
                    <a:p>
                      <a:pPr algn="ctr"/>
                      <a:r>
                        <a:rPr lang="en-CA" sz="1400" b="1" dirty="0">
                          <a:solidFill>
                            <a:schemeClr val="tx1"/>
                          </a:solidFill>
                          <a:latin typeface="Arial Narrow" panose="020B0606020202030204" pitchFamily="34" charset="0"/>
                        </a:rPr>
                        <a:t>before breakfast </a:t>
                      </a:r>
                    </a:p>
                    <a:p>
                      <a:pPr algn="ctr"/>
                      <a:r>
                        <a:rPr lang="en-CA" sz="1400" b="1" dirty="0">
                          <a:solidFill>
                            <a:schemeClr val="tx1"/>
                          </a:solidFill>
                          <a:latin typeface="Arial Narrow" panose="020B0606020202030204" pitchFamily="34" charset="0"/>
                        </a:rPr>
                        <a:t>(N=307)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28EBF"/>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algn="ctr"/>
                      <a:r>
                        <a:rPr lang="en-CA" sz="1400" b="1" dirty="0">
                          <a:solidFill>
                            <a:schemeClr val="tx1"/>
                          </a:solidFill>
                          <a:latin typeface="Arial Narrow" panose="020B0606020202030204" pitchFamily="34" charset="0"/>
                        </a:rPr>
                        <a:t>35 mg DR weekly, </a:t>
                      </a:r>
                    </a:p>
                    <a:p>
                      <a:pPr algn="ctr"/>
                      <a:r>
                        <a:rPr lang="en-CA" sz="1400" b="1" dirty="0">
                          <a:solidFill>
                            <a:schemeClr val="tx1"/>
                          </a:solidFill>
                          <a:latin typeface="Arial Narrow" panose="020B0606020202030204" pitchFamily="34" charset="0"/>
                        </a:rPr>
                        <a:t>following breakfast</a:t>
                      </a:r>
                      <a:r>
                        <a:rPr lang="en-CA" sz="1400" b="1" baseline="0" dirty="0">
                          <a:solidFill>
                            <a:schemeClr val="tx1"/>
                          </a:solidFill>
                          <a:latin typeface="Arial Narrow" panose="020B0606020202030204" pitchFamily="34" charset="0"/>
                        </a:rPr>
                        <a:t> </a:t>
                      </a:r>
                    </a:p>
                    <a:p>
                      <a:pPr algn="ctr"/>
                      <a:r>
                        <a:rPr lang="en-CA" sz="1400" b="1" dirty="0">
                          <a:solidFill>
                            <a:schemeClr val="tx1"/>
                          </a:solidFill>
                          <a:latin typeface="Arial Narrow" panose="020B0606020202030204" pitchFamily="34" charset="0"/>
                        </a:rPr>
                        <a:t>(N=307)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28EBF"/>
                    </a:solidFill>
                  </a:tcPr>
                </a:tc>
                <a:extLst>
                  <a:ext uri="{0D108BD9-81ED-4DB2-BD59-A6C34878D82A}">
                    <a16:rowId xmlns:a16="http://schemas.microsoft.com/office/drawing/2014/main" val="10000"/>
                  </a:ext>
                </a:extLst>
              </a:tr>
              <a:tr h="370840">
                <a:tc gridSpan="3">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400" b="0" dirty="0">
                          <a:solidFill>
                            <a:schemeClr val="bg1"/>
                          </a:solidFill>
                          <a:latin typeface="Arial Narrow" panose="020B0606020202030204" pitchFamily="34" charset="0"/>
                        </a:rPr>
                        <a:t>Most common AE associated with withdrawal</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ctr" fontAlgn="t"/>
                      <a:endParaRPr lang="en-CA" sz="1200" b="0" dirty="0">
                        <a:effectLst/>
                        <a:latin typeface="inherit"/>
                      </a:endParaRPr>
                    </a:p>
                  </a:txBody>
                  <a:tcPr marT="47625" marB="47625">
                    <a:solidFill>
                      <a:schemeClr val="bg1">
                        <a:lumMod val="75000"/>
                      </a:schemeClr>
                    </a:solidFill>
                  </a:tcPr>
                </a:tc>
                <a:tc hMerge="1">
                  <a:txBody>
                    <a:bodyPr/>
                    <a:lstStyle/>
                    <a:p>
                      <a:pPr algn="ctr"/>
                      <a:endParaRPr lang="en-CA" sz="1200"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3175" indent="0">
                        <a:buFont typeface="Arial" pitchFamily="34" charset="0"/>
                        <a:buNone/>
                      </a:pPr>
                      <a:r>
                        <a:rPr lang="en-CA" sz="1400" dirty="0">
                          <a:solidFill>
                            <a:schemeClr val="tx1">
                              <a:lumMod val="95000"/>
                              <a:lumOff val="5000"/>
                            </a:schemeClr>
                          </a:solidFill>
                          <a:latin typeface="Arial Narrow" panose="020B0606020202030204" pitchFamily="34" charset="0"/>
                        </a:rPr>
                        <a:t>GI Disorder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11 (3.6)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17 (5.5)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extLst>
                  <a:ext uri="{0D108BD9-81ED-4DB2-BD59-A6C34878D82A}">
                    <a16:rowId xmlns:a16="http://schemas.microsoft.com/office/drawing/2014/main" val="10002"/>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Upper GI Tract AEs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45 (14.7)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48</a:t>
                      </a:r>
                      <a:r>
                        <a:rPr lang="en-CA" sz="1400" baseline="0" dirty="0">
                          <a:solidFill>
                            <a:schemeClr val="tx1">
                              <a:lumMod val="95000"/>
                              <a:lumOff val="5000"/>
                            </a:schemeClr>
                          </a:solidFill>
                          <a:latin typeface="Arial Narrow" panose="020B0606020202030204" pitchFamily="34" charset="0"/>
                        </a:rPr>
                        <a:t> (15.6)</a:t>
                      </a:r>
                      <a:endParaRPr lang="en-CA" sz="1400" dirty="0">
                        <a:solidFill>
                          <a:schemeClr val="tx1">
                            <a:lumMod val="95000"/>
                            <a:lumOff val="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extLst>
                  <a:ext uri="{0D108BD9-81ED-4DB2-BD59-A6C34878D82A}">
                    <a16:rowId xmlns:a16="http://schemas.microsoft.com/office/drawing/2014/main" val="10003"/>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Diarrhea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15 (4.9)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27 (8.8)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extLst>
                  <a:ext uri="{0D108BD9-81ED-4DB2-BD59-A6C34878D82A}">
                    <a16:rowId xmlns:a16="http://schemas.microsoft.com/office/drawing/2014/main" val="10004"/>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Abdominal Pain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9 (2.9)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16 (5.2)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extLst>
                  <a:ext uri="{0D108BD9-81ED-4DB2-BD59-A6C34878D82A}">
                    <a16:rowId xmlns:a16="http://schemas.microsoft.com/office/drawing/2014/main" val="10005"/>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Upper Abdominal Pain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7 (2.3)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9 (2.9)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extLst>
                  <a:ext uri="{0D108BD9-81ED-4DB2-BD59-A6C34878D82A}">
                    <a16:rowId xmlns:a16="http://schemas.microsoft.com/office/drawing/2014/main" val="10006"/>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Constipation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9 (2.9)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15 (4.9)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33964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320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846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Persistence on Oral Bisphosphonates Over Time: Retrospective Analysis</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056244"/>
            <a:ext cx="9144000" cy="8251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478159"/>
            <a:ext cx="8229600" cy="369587"/>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spcBef>
                <a:spcPct val="0"/>
              </a:spcBef>
              <a:spcAft>
                <a:spcPct val="0"/>
              </a:spcAft>
            </a:pPr>
            <a:r>
              <a:rPr lang="en-CA" sz="1000" dirty="0">
                <a:solidFill>
                  <a:srgbClr val="000000"/>
                </a:solidFill>
                <a:latin typeface="Arial Narrow" panose="020B0606020202030204" pitchFamily="34" charset="0"/>
              </a:rPr>
              <a:t>Estimations based on Ontario Drug Benefit pharmacy claims.</a:t>
            </a:r>
          </a:p>
          <a:p>
            <a:pPr fontAlgn="base">
              <a:spcBef>
                <a:spcPct val="0"/>
              </a:spcBef>
              <a:spcAft>
                <a:spcPct val="0"/>
              </a:spcAft>
            </a:pPr>
            <a:r>
              <a:rPr lang="en-CA" sz="1000" dirty="0">
                <a:solidFill>
                  <a:srgbClr val="000000"/>
                </a:solidFill>
                <a:latin typeface="Arial Narrow" panose="020B0606020202030204" pitchFamily="34" charset="0"/>
              </a:rPr>
              <a:t>Persistence with therapy was defined as continuous treatment with no interruption exceeding 60 days. </a:t>
            </a:r>
          </a:p>
          <a:p>
            <a:pPr fontAlgn="base">
              <a:spcBef>
                <a:spcPct val="0"/>
              </a:spcBef>
              <a:spcAft>
                <a:spcPct val="0"/>
              </a:spcAft>
            </a:pPr>
            <a:r>
              <a:rPr lang="en-CA" sz="1000" dirty="0">
                <a:solidFill>
                  <a:srgbClr val="000000"/>
                </a:solidFill>
                <a:latin typeface="Arial Narrow" panose="020B0606020202030204" pitchFamily="34" charset="0"/>
              </a:rPr>
              <a:t>BP=bisphosphonate</a:t>
            </a:r>
          </a:p>
          <a:p>
            <a:r>
              <a:rPr lang="en-CA" sz="1000" dirty="0">
                <a:solidFill>
                  <a:srgbClr val="000000"/>
                </a:solidFill>
                <a:latin typeface="Arial Narrow" panose="020B0606020202030204" pitchFamily="34" charset="0"/>
              </a:rPr>
              <a:t>Burden AM, et al.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a:t>
            </a:r>
            <a:r>
              <a:rPr lang="en-CA" sz="1000" dirty="0">
                <a:solidFill>
                  <a:srgbClr val="000000"/>
                </a:solidFill>
                <a:latin typeface="Arial Narrow" panose="020B0606020202030204" pitchFamily="34" charset="0"/>
              </a:rPr>
              <a:t>. 2012;23(3):1075-82.</a:t>
            </a:r>
          </a:p>
        </p:txBody>
      </p:sp>
      <p:graphicFrame>
        <p:nvGraphicFramePr>
          <p:cNvPr id="21" name="Content Placeholder 7">
            <a:extLst>
              <a:ext uri="{FF2B5EF4-FFF2-40B4-BE49-F238E27FC236}">
                <a16:creationId xmlns:a16="http://schemas.microsoft.com/office/drawing/2014/main" id="{C4A45E2D-430F-4EDA-A94E-EFC069CE0131}"/>
              </a:ext>
            </a:extLst>
          </p:cNvPr>
          <p:cNvGraphicFramePr>
            <a:graphicFrameLocks/>
          </p:cNvGraphicFramePr>
          <p:nvPr>
            <p:extLst>
              <p:ext uri="{D42A27DB-BD31-4B8C-83A1-F6EECF244321}">
                <p14:modId xmlns:p14="http://schemas.microsoft.com/office/powerpoint/2010/main" val="475447752"/>
              </p:ext>
            </p:extLst>
          </p:nvPr>
        </p:nvGraphicFramePr>
        <p:xfrm>
          <a:off x="2143751" y="2571669"/>
          <a:ext cx="5153835" cy="321180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8C2ADF52-BB63-49A2-AA12-20A5DCA4CD7D}"/>
              </a:ext>
            </a:extLst>
          </p:cNvPr>
          <p:cNvSpPr txBox="1"/>
          <p:nvPr/>
        </p:nvSpPr>
        <p:spPr>
          <a:xfrm>
            <a:off x="404037" y="1623069"/>
            <a:ext cx="8187070" cy="400110"/>
          </a:xfrm>
          <a:prstGeom prst="rect">
            <a:avLst/>
          </a:prstGeom>
          <a:noFill/>
        </p:spPr>
        <p:txBody>
          <a:bodyPr wrap="square" rtlCol="0">
            <a:spAutoFit/>
          </a:bodyPr>
          <a:lstStyle/>
          <a:p>
            <a:pPr algn="ctr" defTabSz="685800" fontAlgn="base">
              <a:spcBef>
                <a:spcPct val="0"/>
              </a:spcBef>
              <a:spcAft>
                <a:spcPct val="0"/>
              </a:spcAft>
            </a:pPr>
            <a:r>
              <a:rPr lang="en-CA" sz="2000" b="1" dirty="0">
                <a:solidFill>
                  <a:prstClr val="black">
                    <a:lumMod val="75000"/>
                    <a:lumOff val="25000"/>
                  </a:prstClr>
                </a:solidFill>
                <a:latin typeface="Arial Narrow" panose="020B0606020202030204" pitchFamily="34" charset="0"/>
                <a:cs typeface="Helvetica" panose="020B0604020202020204" pitchFamily="34" charset="0"/>
              </a:rPr>
              <a:t>Percentage of New Oral BP Users Persistent with Therapy over Time </a:t>
            </a:r>
            <a:endParaRPr lang="en-CA" sz="2000" b="1" baseline="30000" dirty="0">
              <a:solidFill>
                <a:prstClr val="black">
                  <a:lumMod val="75000"/>
                  <a:lumOff val="25000"/>
                </a:prstClr>
              </a:solidFill>
              <a:latin typeface="Arial Narrow" panose="020B0606020202030204" pitchFamily="34" charset="0"/>
              <a:cs typeface="Helvetica" panose="020B0604020202020204" pitchFamily="34" charset="0"/>
            </a:endParaRPr>
          </a:p>
        </p:txBody>
      </p:sp>
      <p:sp>
        <p:nvSpPr>
          <p:cNvPr id="23" name="TextBox 22">
            <a:extLst>
              <a:ext uri="{FF2B5EF4-FFF2-40B4-BE49-F238E27FC236}">
                <a16:creationId xmlns:a16="http://schemas.microsoft.com/office/drawing/2014/main" id="{2C866B20-C688-4522-BDC1-A8F984095A04}"/>
              </a:ext>
            </a:extLst>
          </p:cNvPr>
          <p:cNvSpPr txBox="1"/>
          <p:nvPr/>
        </p:nvSpPr>
        <p:spPr>
          <a:xfrm>
            <a:off x="2939154" y="4789997"/>
            <a:ext cx="901277" cy="276999"/>
          </a:xfrm>
          <a:prstGeom prst="rect">
            <a:avLst/>
          </a:prstGeom>
          <a:noFill/>
        </p:spPr>
        <p:txBody>
          <a:bodyPr wrap="square" rtlCol="0">
            <a:spAutoFit/>
          </a:bodyPr>
          <a:lstStyle/>
          <a:p>
            <a:pPr algn="ctr" defTabSz="685800" fontAlgn="base">
              <a:spcBef>
                <a:spcPct val="0"/>
              </a:spcBef>
              <a:spcAft>
                <a:spcPct val="0"/>
              </a:spcAft>
            </a:pPr>
            <a:r>
              <a:rPr lang="en-CA" sz="1200" b="1" dirty="0">
                <a:solidFill>
                  <a:prstClr val="white"/>
                </a:solidFill>
                <a:latin typeface="Arial Narrow" panose="020B0606020202030204" pitchFamily="34" charset="0"/>
              </a:rPr>
              <a:t>402,791</a:t>
            </a:r>
          </a:p>
        </p:txBody>
      </p:sp>
      <p:sp>
        <p:nvSpPr>
          <p:cNvPr id="24" name="TextBox 23">
            <a:extLst>
              <a:ext uri="{FF2B5EF4-FFF2-40B4-BE49-F238E27FC236}">
                <a16:creationId xmlns:a16="http://schemas.microsoft.com/office/drawing/2014/main" id="{497323DD-C360-4CAF-AB80-032FD8D5060E}"/>
              </a:ext>
            </a:extLst>
          </p:cNvPr>
          <p:cNvSpPr txBox="1"/>
          <p:nvPr/>
        </p:nvSpPr>
        <p:spPr>
          <a:xfrm>
            <a:off x="4483993" y="4789997"/>
            <a:ext cx="901277" cy="276999"/>
          </a:xfrm>
          <a:prstGeom prst="rect">
            <a:avLst/>
          </a:prstGeom>
          <a:noFill/>
        </p:spPr>
        <p:txBody>
          <a:bodyPr wrap="square" rtlCol="0">
            <a:spAutoFit/>
          </a:bodyPr>
          <a:lstStyle/>
          <a:p>
            <a:pPr algn="ctr" defTabSz="685800" fontAlgn="base">
              <a:spcBef>
                <a:spcPct val="0"/>
              </a:spcBef>
              <a:spcAft>
                <a:spcPct val="0"/>
              </a:spcAft>
            </a:pPr>
            <a:r>
              <a:rPr lang="en-CA" sz="1200" b="1" dirty="0">
                <a:solidFill>
                  <a:prstClr val="white"/>
                </a:solidFill>
                <a:latin typeface="Arial Narrow" panose="020B0606020202030204" pitchFamily="34" charset="0"/>
              </a:rPr>
              <a:t>350,983</a:t>
            </a:r>
          </a:p>
        </p:txBody>
      </p:sp>
      <p:sp>
        <p:nvSpPr>
          <p:cNvPr id="25" name="TextBox 24">
            <a:extLst>
              <a:ext uri="{FF2B5EF4-FFF2-40B4-BE49-F238E27FC236}">
                <a16:creationId xmlns:a16="http://schemas.microsoft.com/office/drawing/2014/main" id="{C2EABC64-9AAA-4629-9D00-9622E7B439D2}"/>
              </a:ext>
            </a:extLst>
          </p:cNvPr>
          <p:cNvSpPr txBox="1"/>
          <p:nvPr/>
        </p:nvSpPr>
        <p:spPr>
          <a:xfrm>
            <a:off x="5961123" y="5081830"/>
            <a:ext cx="901277" cy="276999"/>
          </a:xfrm>
          <a:prstGeom prst="rect">
            <a:avLst/>
          </a:prstGeom>
          <a:noFill/>
        </p:spPr>
        <p:txBody>
          <a:bodyPr wrap="square" rtlCol="0">
            <a:spAutoFit/>
          </a:bodyPr>
          <a:lstStyle/>
          <a:p>
            <a:pPr algn="ctr" defTabSz="685800" fontAlgn="base">
              <a:spcBef>
                <a:spcPct val="0"/>
              </a:spcBef>
              <a:spcAft>
                <a:spcPct val="0"/>
              </a:spcAft>
            </a:pPr>
            <a:r>
              <a:rPr lang="en-CA" sz="1200" b="1" dirty="0">
                <a:solidFill>
                  <a:prstClr val="white"/>
                </a:solidFill>
                <a:latin typeface="Arial Narrow" panose="020B0606020202030204" pitchFamily="34" charset="0"/>
              </a:rPr>
              <a:t>68,453</a:t>
            </a:r>
          </a:p>
        </p:txBody>
      </p:sp>
      <p:sp>
        <p:nvSpPr>
          <p:cNvPr id="26" name="TextBox 25">
            <a:extLst>
              <a:ext uri="{FF2B5EF4-FFF2-40B4-BE49-F238E27FC236}">
                <a16:creationId xmlns:a16="http://schemas.microsoft.com/office/drawing/2014/main" id="{9CF0B48C-023F-4BBB-9A53-4A0EE592EEDD}"/>
              </a:ext>
            </a:extLst>
          </p:cNvPr>
          <p:cNvSpPr txBox="1"/>
          <p:nvPr/>
        </p:nvSpPr>
        <p:spPr>
          <a:xfrm>
            <a:off x="3032621" y="2655298"/>
            <a:ext cx="742950" cy="323165"/>
          </a:xfrm>
          <a:prstGeom prst="rect">
            <a:avLst/>
          </a:prstGeom>
          <a:noFill/>
        </p:spPr>
        <p:txBody>
          <a:bodyPr wrap="square" rtlCol="0">
            <a:spAutoFit/>
          </a:bodyPr>
          <a:lstStyle/>
          <a:p>
            <a:pPr algn="ctr" defTabSz="685800" fontAlgn="base">
              <a:spcBef>
                <a:spcPct val="0"/>
              </a:spcBef>
              <a:spcAft>
                <a:spcPct val="0"/>
              </a:spcAft>
            </a:pPr>
            <a:r>
              <a:rPr lang="en-CA" sz="1500" b="1" dirty="0">
                <a:solidFill>
                  <a:prstClr val="black">
                    <a:lumMod val="75000"/>
                    <a:lumOff val="25000"/>
                  </a:prstClr>
                </a:solidFill>
                <a:latin typeface="Arial Narrow" panose="020B0606020202030204" pitchFamily="34" charset="0"/>
              </a:rPr>
              <a:t>63%</a:t>
            </a:r>
          </a:p>
        </p:txBody>
      </p:sp>
      <p:sp>
        <p:nvSpPr>
          <p:cNvPr id="27" name="TextBox 26">
            <a:extLst>
              <a:ext uri="{FF2B5EF4-FFF2-40B4-BE49-F238E27FC236}">
                <a16:creationId xmlns:a16="http://schemas.microsoft.com/office/drawing/2014/main" id="{AB248706-E2DA-41D8-BC45-2CFAB79F1EAF}"/>
              </a:ext>
            </a:extLst>
          </p:cNvPr>
          <p:cNvSpPr txBox="1"/>
          <p:nvPr/>
        </p:nvSpPr>
        <p:spPr>
          <a:xfrm>
            <a:off x="4563156" y="3275281"/>
            <a:ext cx="742950" cy="323165"/>
          </a:xfrm>
          <a:prstGeom prst="rect">
            <a:avLst/>
          </a:prstGeom>
          <a:noFill/>
        </p:spPr>
        <p:txBody>
          <a:bodyPr wrap="square" rtlCol="0">
            <a:spAutoFit/>
          </a:bodyPr>
          <a:lstStyle/>
          <a:p>
            <a:pPr algn="ctr" defTabSz="685800" fontAlgn="base">
              <a:spcBef>
                <a:spcPct val="0"/>
              </a:spcBef>
              <a:spcAft>
                <a:spcPct val="0"/>
              </a:spcAft>
            </a:pPr>
            <a:r>
              <a:rPr lang="en-CA" sz="1500" b="1" dirty="0">
                <a:solidFill>
                  <a:prstClr val="black">
                    <a:lumMod val="75000"/>
                    <a:lumOff val="25000"/>
                  </a:prstClr>
                </a:solidFill>
                <a:latin typeface="Arial Narrow" panose="020B0606020202030204" pitchFamily="34" charset="0"/>
              </a:rPr>
              <a:t>46%</a:t>
            </a:r>
          </a:p>
        </p:txBody>
      </p:sp>
      <p:sp>
        <p:nvSpPr>
          <p:cNvPr id="28" name="TextBox 27">
            <a:extLst>
              <a:ext uri="{FF2B5EF4-FFF2-40B4-BE49-F238E27FC236}">
                <a16:creationId xmlns:a16="http://schemas.microsoft.com/office/drawing/2014/main" id="{819D1CFB-9BBF-4D33-82E2-1A536CBC9611}"/>
              </a:ext>
            </a:extLst>
          </p:cNvPr>
          <p:cNvSpPr txBox="1"/>
          <p:nvPr/>
        </p:nvSpPr>
        <p:spPr>
          <a:xfrm>
            <a:off x="6040286" y="4663641"/>
            <a:ext cx="742950" cy="323165"/>
          </a:xfrm>
          <a:prstGeom prst="rect">
            <a:avLst/>
          </a:prstGeom>
          <a:noFill/>
        </p:spPr>
        <p:txBody>
          <a:bodyPr wrap="square" rtlCol="0">
            <a:spAutoFit/>
          </a:bodyPr>
          <a:lstStyle/>
          <a:p>
            <a:pPr algn="ctr" defTabSz="685800" fontAlgn="base">
              <a:spcBef>
                <a:spcPct val="0"/>
              </a:spcBef>
              <a:spcAft>
                <a:spcPct val="0"/>
              </a:spcAft>
            </a:pPr>
            <a:r>
              <a:rPr lang="en-CA" sz="1500" b="1" dirty="0">
                <a:solidFill>
                  <a:prstClr val="black">
                    <a:lumMod val="75000"/>
                    <a:lumOff val="25000"/>
                  </a:prstClr>
                </a:solidFill>
                <a:latin typeface="Arial Narrow" panose="020B0606020202030204" pitchFamily="34" charset="0"/>
              </a:rPr>
              <a:t>12%</a:t>
            </a:r>
          </a:p>
        </p:txBody>
      </p:sp>
      <p:sp>
        <p:nvSpPr>
          <p:cNvPr id="29" name="TextBox 28">
            <a:extLst>
              <a:ext uri="{FF2B5EF4-FFF2-40B4-BE49-F238E27FC236}">
                <a16:creationId xmlns:a16="http://schemas.microsoft.com/office/drawing/2014/main" id="{91B900F4-1F6D-4258-AE6B-94457FAB14D8}"/>
              </a:ext>
            </a:extLst>
          </p:cNvPr>
          <p:cNvSpPr txBox="1"/>
          <p:nvPr/>
        </p:nvSpPr>
        <p:spPr>
          <a:xfrm>
            <a:off x="4865848" y="2693144"/>
            <a:ext cx="2431738" cy="646331"/>
          </a:xfrm>
          <a:prstGeom prst="rect">
            <a:avLst/>
          </a:prstGeom>
          <a:noFill/>
        </p:spPr>
        <p:txBody>
          <a:bodyPr wrap="square" rtlCol="0">
            <a:spAutoFit/>
          </a:bodyPr>
          <a:lstStyle/>
          <a:p>
            <a:pPr algn="ctr" defTabSz="685800" fontAlgn="base">
              <a:spcBef>
                <a:spcPct val="0"/>
              </a:spcBef>
              <a:spcAft>
                <a:spcPct val="0"/>
              </a:spcAft>
            </a:pPr>
            <a:r>
              <a:rPr lang="en-CA" sz="1200" b="1" dirty="0">
                <a:solidFill>
                  <a:prstClr val="black">
                    <a:lumMod val="75000"/>
                    <a:lumOff val="25000"/>
                  </a:prstClr>
                </a:solidFill>
                <a:latin typeface="Arial Narrow" panose="020B0606020202030204" pitchFamily="34" charset="0"/>
              </a:rPr>
              <a:t>N= 451, 113 (new BP users)</a:t>
            </a:r>
          </a:p>
          <a:p>
            <a:pPr algn="ctr" defTabSz="685800" fontAlgn="base">
              <a:spcBef>
                <a:spcPct val="0"/>
              </a:spcBef>
              <a:spcAft>
                <a:spcPct val="0"/>
              </a:spcAft>
            </a:pPr>
            <a:r>
              <a:rPr lang="en-CA" sz="1200" b="1" dirty="0">
                <a:solidFill>
                  <a:prstClr val="black">
                    <a:lumMod val="75000"/>
                    <a:lumOff val="25000"/>
                  </a:prstClr>
                </a:solidFill>
                <a:latin typeface="Arial Narrow" panose="020B0606020202030204" pitchFamily="34" charset="0"/>
              </a:rPr>
              <a:t>Mean Age = 75.6 yrs</a:t>
            </a:r>
          </a:p>
          <a:p>
            <a:pPr algn="ctr" defTabSz="685800" fontAlgn="base">
              <a:spcBef>
                <a:spcPct val="0"/>
              </a:spcBef>
              <a:spcAft>
                <a:spcPct val="0"/>
              </a:spcAft>
            </a:pPr>
            <a:r>
              <a:rPr lang="en-CA" sz="1200" b="1" dirty="0">
                <a:solidFill>
                  <a:prstClr val="black">
                    <a:lumMod val="75000"/>
                    <a:lumOff val="25000"/>
                  </a:prstClr>
                </a:solidFill>
                <a:latin typeface="Arial Narrow" panose="020B0606020202030204" pitchFamily="34" charset="0"/>
              </a:rPr>
              <a:t>84% Female</a:t>
            </a:r>
          </a:p>
        </p:txBody>
      </p:sp>
      <p:sp>
        <p:nvSpPr>
          <p:cNvPr id="30" name="TextBox 29">
            <a:extLst>
              <a:ext uri="{FF2B5EF4-FFF2-40B4-BE49-F238E27FC236}">
                <a16:creationId xmlns:a16="http://schemas.microsoft.com/office/drawing/2014/main" id="{1E7C84AB-8E16-4CAF-8E4A-B3674DEECFA2}"/>
              </a:ext>
            </a:extLst>
          </p:cNvPr>
          <p:cNvSpPr txBox="1"/>
          <p:nvPr/>
        </p:nvSpPr>
        <p:spPr>
          <a:xfrm>
            <a:off x="2617708" y="4789997"/>
            <a:ext cx="243027" cy="276999"/>
          </a:xfrm>
          <a:prstGeom prst="rect">
            <a:avLst/>
          </a:prstGeom>
          <a:noFill/>
        </p:spPr>
        <p:txBody>
          <a:bodyPr wrap="square" rtlCol="0">
            <a:spAutoFit/>
          </a:bodyPr>
          <a:lstStyle/>
          <a:p>
            <a:pPr algn="ctr" defTabSz="685800" fontAlgn="base">
              <a:spcBef>
                <a:spcPct val="0"/>
              </a:spcBef>
              <a:spcAft>
                <a:spcPct val="0"/>
              </a:spcAft>
            </a:pPr>
            <a:r>
              <a:rPr lang="en-CA" sz="1200" b="1" dirty="0">
                <a:solidFill>
                  <a:prstClr val="black">
                    <a:lumMod val="75000"/>
                    <a:lumOff val="25000"/>
                  </a:prstClr>
                </a:solidFill>
                <a:latin typeface="Arial Narrow" panose="020B0606020202030204" pitchFamily="34" charset="0"/>
              </a:rPr>
              <a:t>N</a:t>
            </a:r>
          </a:p>
        </p:txBody>
      </p:sp>
      <p:sp>
        <p:nvSpPr>
          <p:cNvPr id="31" name="TextBox 30">
            <a:extLst>
              <a:ext uri="{FF2B5EF4-FFF2-40B4-BE49-F238E27FC236}">
                <a16:creationId xmlns:a16="http://schemas.microsoft.com/office/drawing/2014/main" id="{BA3200DD-1EC0-44FE-9228-A88250A06060}"/>
              </a:ext>
            </a:extLst>
          </p:cNvPr>
          <p:cNvSpPr txBox="1"/>
          <p:nvPr/>
        </p:nvSpPr>
        <p:spPr>
          <a:xfrm rot="16200000">
            <a:off x="592968" y="3917540"/>
            <a:ext cx="3014904" cy="323165"/>
          </a:xfrm>
          <a:prstGeom prst="rect">
            <a:avLst/>
          </a:prstGeom>
          <a:noFill/>
        </p:spPr>
        <p:txBody>
          <a:bodyPr wrap="square" rtlCol="0">
            <a:spAutoFit/>
          </a:bodyPr>
          <a:lstStyle/>
          <a:p>
            <a:pPr algn="ctr" defTabSz="685800" fontAlgn="base">
              <a:spcBef>
                <a:spcPct val="0"/>
              </a:spcBef>
              <a:spcAft>
                <a:spcPct val="0"/>
              </a:spcAft>
            </a:pPr>
            <a:r>
              <a:rPr lang="en-CA" sz="1500" b="1" dirty="0">
                <a:solidFill>
                  <a:prstClr val="black">
                    <a:lumMod val="75000"/>
                    <a:lumOff val="25000"/>
                  </a:prstClr>
                </a:solidFill>
                <a:latin typeface="Arial Narrow" panose="020B0606020202030204" pitchFamily="34" charset="0"/>
                <a:cs typeface="Helvetica" panose="020B0604020202020204" pitchFamily="34" charset="0"/>
              </a:rPr>
              <a:t>Percentage Persistent </a:t>
            </a:r>
            <a:endParaRPr lang="en-CA" sz="1500" b="1" baseline="30000" dirty="0">
              <a:solidFill>
                <a:prstClr val="black">
                  <a:lumMod val="75000"/>
                  <a:lumOff val="25000"/>
                </a:prstClr>
              </a:solidFill>
              <a:latin typeface="Arial Narrow" panose="020B0606020202030204" pitchFamily="34" charset="0"/>
              <a:cs typeface="Helvetica" panose="020B0604020202020204" pitchFamily="34" charset="0"/>
            </a:endParaRPr>
          </a:p>
        </p:txBody>
      </p:sp>
    </p:spTree>
    <p:extLst>
      <p:ext uri="{BB962C8B-B14F-4D97-AF65-F5344CB8AC3E}">
        <p14:creationId xmlns:p14="http://schemas.microsoft.com/office/powerpoint/2010/main" val="33968420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320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846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Persistence to Branded vs. Generic Oral Bisphosphonates: Retrospective Analysis</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352823"/>
            <a:ext cx="9144000" cy="519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370109"/>
            <a:ext cx="8229600" cy="369587"/>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Adapted from Sheehy O, et al.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a:t>
            </a:r>
            <a:r>
              <a:rPr lang="en-CA" sz="1000" dirty="0">
                <a:solidFill>
                  <a:srgbClr val="000000"/>
                </a:solidFill>
                <a:latin typeface="Arial Narrow" panose="020B0606020202030204" pitchFamily="34" charset="0"/>
              </a:rPr>
              <a:t> 2009;20:1583–1594.</a:t>
            </a:r>
          </a:p>
        </p:txBody>
      </p:sp>
      <p:grpSp>
        <p:nvGrpSpPr>
          <p:cNvPr id="229" name="Group 228">
            <a:extLst>
              <a:ext uri="{FF2B5EF4-FFF2-40B4-BE49-F238E27FC236}">
                <a16:creationId xmlns:a16="http://schemas.microsoft.com/office/drawing/2014/main" id="{725A41D0-84D2-418D-B02D-8C60ED8443FA}"/>
              </a:ext>
            </a:extLst>
          </p:cNvPr>
          <p:cNvGrpSpPr/>
          <p:nvPr/>
        </p:nvGrpSpPr>
        <p:grpSpPr>
          <a:xfrm>
            <a:off x="1972439" y="1838815"/>
            <a:ext cx="5395025" cy="3744250"/>
            <a:chOff x="995930" y="1616063"/>
            <a:chExt cx="7193367" cy="4992332"/>
          </a:xfrm>
        </p:grpSpPr>
        <p:sp>
          <p:nvSpPr>
            <p:cNvPr id="230" name="TextBox 229">
              <a:extLst>
                <a:ext uri="{FF2B5EF4-FFF2-40B4-BE49-F238E27FC236}">
                  <a16:creationId xmlns:a16="http://schemas.microsoft.com/office/drawing/2014/main" id="{9F3751EF-85BF-4979-BB3F-019F05E8CA11}"/>
                </a:ext>
              </a:extLst>
            </p:cNvPr>
            <p:cNvSpPr txBox="1"/>
            <p:nvPr/>
          </p:nvSpPr>
          <p:spPr>
            <a:xfrm>
              <a:off x="1417100" y="5595291"/>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0%</a:t>
              </a:r>
            </a:p>
          </p:txBody>
        </p:sp>
        <p:sp>
          <p:nvSpPr>
            <p:cNvPr id="231" name="Freeform 12">
              <a:extLst>
                <a:ext uri="{FF2B5EF4-FFF2-40B4-BE49-F238E27FC236}">
                  <a16:creationId xmlns:a16="http://schemas.microsoft.com/office/drawing/2014/main" id="{C58E8116-B05F-4800-BD85-24A3BE9FCF26}"/>
                </a:ext>
              </a:extLst>
            </p:cNvPr>
            <p:cNvSpPr/>
            <p:nvPr/>
          </p:nvSpPr>
          <p:spPr>
            <a:xfrm>
              <a:off x="2063316" y="1861549"/>
              <a:ext cx="5493614" cy="1300647"/>
            </a:xfrm>
            <a:custGeom>
              <a:avLst/>
              <a:gdLst>
                <a:gd name="connsiteX0" fmla="*/ 0 w 7324725"/>
                <a:gd name="connsiteY0" fmla="*/ 0 h 1733550"/>
                <a:gd name="connsiteX1" fmla="*/ 7324725 w 7324725"/>
                <a:gd name="connsiteY1" fmla="*/ 1733550 h 1733550"/>
                <a:gd name="connsiteX0" fmla="*/ 0 w 7324725"/>
                <a:gd name="connsiteY0" fmla="*/ 0 h 1733550"/>
                <a:gd name="connsiteX1" fmla="*/ 571500 w 7324725"/>
                <a:gd name="connsiteY1" fmla="*/ 45244 h 1733550"/>
                <a:gd name="connsiteX2" fmla="*/ 7324725 w 7324725"/>
                <a:gd name="connsiteY2" fmla="*/ 1733550 h 1733550"/>
                <a:gd name="connsiteX0" fmla="*/ 0 w 7289006"/>
                <a:gd name="connsiteY0" fmla="*/ 0 h 1712119"/>
                <a:gd name="connsiteX1" fmla="*/ 535781 w 7289006"/>
                <a:gd name="connsiteY1" fmla="*/ 23813 h 1712119"/>
                <a:gd name="connsiteX2" fmla="*/ 7289006 w 7289006"/>
                <a:gd name="connsiteY2"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7289006 w 7289006"/>
                <a:gd name="connsiteY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7289006 w 7289006"/>
                <a:gd name="connsiteY4"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9006 w 7289006"/>
                <a:gd name="connsiteY5"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7289006 w 7289006"/>
                <a:gd name="connsiteY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7289006 w 7289006"/>
                <a:gd name="connsiteY7"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7289006 w 7289006"/>
                <a:gd name="connsiteY8"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7289006 w 7289006"/>
                <a:gd name="connsiteY9"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7289006 w 7289006"/>
                <a:gd name="connsiteY10"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7289006 w 7289006"/>
                <a:gd name="connsiteY11"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7289006 w 7289006"/>
                <a:gd name="connsiteY12"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7289006 w 7289006"/>
                <a:gd name="connsiteY1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7289006 w 7289006"/>
                <a:gd name="connsiteY14"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7289006 w 7289006"/>
                <a:gd name="connsiteY15"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7289006 w 7289006"/>
                <a:gd name="connsiteY1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7289006 w 7289006"/>
                <a:gd name="connsiteY17"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7289006 w 7289006"/>
                <a:gd name="connsiteY18"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7289006 w 7289006"/>
                <a:gd name="connsiteY19"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4043 w 7289006"/>
                <a:gd name="connsiteY19" fmla="*/ 852488 h 1712119"/>
                <a:gd name="connsiteX20" fmla="*/ 7289006 w 7289006"/>
                <a:gd name="connsiteY20"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4043 w 7289006"/>
                <a:gd name="connsiteY19" fmla="*/ 852488 h 1712119"/>
                <a:gd name="connsiteX20" fmla="*/ 1969293 w 7289006"/>
                <a:gd name="connsiteY20" fmla="*/ 862013 h 1712119"/>
                <a:gd name="connsiteX21" fmla="*/ 7289006 w 7289006"/>
                <a:gd name="connsiteY21"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4043 w 7289006"/>
                <a:gd name="connsiteY19" fmla="*/ 852488 h 1712119"/>
                <a:gd name="connsiteX20" fmla="*/ 1969293 w 7289006"/>
                <a:gd name="connsiteY20" fmla="*/ 862013 h 1712119"/>
                <a:gd name="connsiteX21" fmla="*/ 2057399 w 7289006"/>
                <a:gd name="connsiteY21" fmla="*/ 876300 h 1712119"/>
                <a:gd name="connsiteX22" fmla="*/ 7289006 w 7289006"/>
                <a:gd name="connsiteY22"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4043 w 7289006"/>
                <a:gd name="connsiteY19" fmla="*/ 852488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7289006 w 7289006"/>
                <a:gd name="connsiteY2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4043 w 7289006"/>
                <a:gd name="connsiteY19" fmla="*/ 852488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7289006 w 7289006"/>
                <a:gd name="connsiteY2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7289006 w 7289006"/>
                <a:gd name="connsiteY2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7289006 w 7289006"/>
                <a:gd name="connsiteY24"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7289006 w 7289006"/>
                <a:gd name="connsiteY25"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7289006 w 7289006"/>
                <a:gd name="connsiteY2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7289006 w 7289006"/>
                <a:gd name="connsiteY27"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7289006 w 7289006"/>
                <a:gd name="connsiteY28"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7289006 w 7289006"/>
                <a:gd name="connsiteY29"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7289006 w 7289006"/>
                <a:gd name="connsiteY30"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7289006 w 7289006"/>
                <a:gd name="connsiteY31"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7289006 w 7289006"/>
                <a:gd name="connsiteY32"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7289006 w 7289006"/>
                <a:gd name="connsiteY3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7289006 w 7289006"/>
                <a:gd name="connsiteY34"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4661 w 7289006"/>
                <a:gd name="connsiteY34" fmla="*/ 1069182 h 1712119"/>
                <a:gd name="connsiteX35" fmla="*/ 7289006 w 7289006"/>
                <a:gd name="connsiteY35"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4661 w 7289006"/>
                <a:gd name="connsiteY34" fmla="*/ 1069182 h 1712119"/>
                <a:gd name="connsiteX35" fmla="*/ 3164680 w 7289006"/>
                <a:gd name="connsiteY35" fmla="*/ 1085850 h 1712119"/>
                <a:gd name="connsiteX36" fmla="*/ 7289006 w 7289006"/>
                <a:gd name="connsiteY3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24186 w 7289006"/>
                <a:gd name="connsiteY34" fmla="*/ 1054895 h 1712119"/>
                <a:gd name="connsiteX35" fmla="*/ 3164680 w 7289006"/>
                <a:gd name="connsiteY35" fmla="*/ 1085850 h 1712119"/>
                <a:gd name="connsiteX36" fmla="*/ 7289006 w 7289006"/>
                <a:gd name="connsiteY3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85850 h 1712119"/>
                <a:gd name="connsiteX36" fmla="*/ 7289006 w 7289006"/>
                <a:gd name="connsiteY3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7289006 w 7289006"/>
                <a:gd name="connsiteY3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7289006 w 7289006"/>
                <a:gd name="connsiteY37"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7289006 w 7289006"/>
                <a:gd name="connsiteY38"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7289006 w 7289006"/>
                <a:gd name="connsiteY39"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7289006 w 7289006"/>
                <a:gd name="connsiteY40"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7289006 w 7289006"/>
                <a:gd name="connsiteY41"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7289006 w 7289006"/>
                <a:gd name="connsiteY42"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7289006 w 7289006"/>
                <a:gd name="connsiteY4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7289006 w 7289006"/>
                <a:gd name="connsiteY44"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7289006 w 7289006"/>
                <a:gd name="connsiteY45"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7289006 w 7289006"/>
                <a:gd name="connsiteY4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7289006 w 7289006"/>
                <a:gd name="connsiteY47"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7289006 w 7289006"/>
                <a:gd name="connsiteY48"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7289006 w 7289006"/>
                <a:gd name="connsiteY49"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7289006 w 7289006"/>
                <a:gd name="connsiteY50"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7289006 w 7289006"/>
                <a:gd name="connsiteY51"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7289006 w 7289006"/>
                <a:gd name="connsiteY52"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7289006 w 7289006"/>
                <a:gd name="connsiteY5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7289006 w 7289006"/>
                <a:gd name="connsiteY54"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7289006 w 7289006"/>
                <a:gd name="connsiteY55"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7289006 w 7289006"/>
                <a:gd name="connsiteY5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7289006 w 7289006"/>
                <a:gd name="connsiteY57"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7289006 w 7289006"/>
                <a:gd name="connsiteY58"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7289006 w 7289006"/>
                <a:gd name="connsiteY59"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7289006 w 7289006"/>
                <a:gd name="connsiteY60"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7289006 w 7289006"/>
                <a:gd name="connsiteY61"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7289006 w 7289006"/>
                <a:gd name="connsiteY62"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7289006 w 7289006"/>
                <a:gd name="connsiteY6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7289006 w 7289006"/>
                <a:gd name="connsiteY64"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7289006 w 7289006"/>
                <a:gd name="connsiteY65"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7289006 w 7289006"/>
                <a:gd name="connsiteY6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7289006 w 7289006"/>
                <a:gd name="connsiteY67"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7289006 w 7289006"/>
                <a:gd name="connsiteY68"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7289006 w 7289006"/>
                <a:gd name="connsiteY69"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7289006 w 7289006"/>
                <a:gd name="connsiteY70"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7289006 w 7289006"/>
                <a:gd name="connsiteY71"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7289006 w 7289006"/>
                <a:gd name="connsiteY72"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7289006 w 7289006"/>
                <a:gd name="connsiteY73"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7289006 w 7289006"/>
                <a:gd name="connsiteY74"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6272211 w 7289006"/>
                <a:gd name="connsiteY74" fmla="*/ 1585913 h 1712119"/>
                <a:gd name="connsiteX75" fmla="*/ 7289006 w 7289006"/>
                <a:gd name="connsiteY75"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6272211 w 7289006"/>
                <a:gd name="connsiteY74" fmla="*/ 1585913 h 1712119"/>
                <a:gd name="connsiteX75" fmla="*/ 6369843 w 7289006"/>
                <a:gd name="connsiteY75" fmla="*/ 1604963 h 1712119"/>
                <a:gd name="connsiteX76" fmla="*/ 7289006 w 7289006"/>
                <a:gd name="connsiteY76"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6272211 w 7289006"/>
                <a:gd name="connsiteY74" fmla="*/ 1585913 h 1712119"/>
                <a:gd name="connsiteX75" fmla="*/ 6369843 w 7289006"/>
                <a:gd name="connsiteY75" fmla="*/ 1604963 h 1712119"/>
                <a:gd name="connsiteX76" fmla="*/ 6443661 w 7289006"/>
                <a:gd name="connsiteY76" fmla="*/ 1604963 h 1712119"/>
                <a:gd name="connsiteX77" fmla="*/ 7289006 w 7289006"/>
                <a:gd name="connsiteY77"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6272211 w 7289006"/>
                <a:gd name="connsiteY74" fmla="*/ 1585913 h 1712119"/>
                <a:gd name="connsiteX75" fmla="*/ 6369843 w 7289006"/>
                <a:gd name="connsiteY75" fmla="*/ 1604963 h 1712119"/>
                <a:gd name="connsiteX76" fmla="*/ 6443661 w 7289006"/>
                <a:gd name="connsiteY76" fmla="*/ 1604963 h 1712119"/>
                <a:gd name="connsiteX77" fmla="*/ 6534149 w 7289006"/>
                <a:gd name="connsiteY77" fmla="*/ 1621632 h 1712119"/>
                <a:gd name="connsiteX78" fmla="*/ 7289006 w 7289006"/>
                <a:gd name="connsiteY78"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6272211 w 7289006"/>
                <a:gd name="connsiteY74" fmla="*/ 1585913 h 1712119"/>
                <a:gd name="connsiteX75" fmla="*/ 6369843 w 7289006"/>
                <a:gd name="connsiteY75" fmla="*/ 1604963 h 1712119"/>
                <a:gd name="connsiteX76" fmla="*/ 6443661 w 7289006"/>
                <a:gd name="connsiteY76" fmla="*/ 1604963 h 1712119"/>
                <a:gd name="connsiteX77" fmla="*/ 6534149 w 7289006"/>
                <a:gd name="connsiteY77" fmla="*/ 1621632 h 1712119"/>
                <a:gd name="connsiteX78" fmla="*/ 6650830 w 7289006"/>
                <a:gd name="connsiteY78" fmla="*/ 1635919 h 1712119"/>
                <a:gd name="connsiteX79" fmla="*/ 7289006 w 7289006"/>
                <a:gd name="connsiteY79"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6272211 w 7289006"/>
                <a:gd name="connsiteY74" fmla="*/ 1585913 h 1712119"/>
                <a:gd name="connsiteX75" fmla="*/ 6369843 w 7289006"/>
                <a:gd name="connsiteY75" fmla="*/ 1604963 h 1712119"/>
                <a:gd name="connsiteX76" fmla="*/ 6443661 w 7289006"/>
                <a:gd name="connsiteY76" fmla="*/ 1604963 h 1712119"/>
                <a:gd name="connsiteX77" fmla="*/ 6534149 w 7289006"/>
                <a:gd name="connsiteY77" fmla="*/ 1621632 h 1712119"/>
                <a:gd name="connsiteX78" fmla="*/ 6650830 w 7289006"/>
                <a:gd name="connsiteY78" fmla="*/ 1635919 h 1712119"/>
                <a:gd name="connsiteX79" fmla="*/ 6727030 w 7289006"/>
                <a:gd name="connsiteY79" fmla="*/ 1650207 h 1712119"/>
                <a:gd name="connsiteX80" fmla="*/ 7289006 w 7289006"/>
                <a:gd name="connsiteY80"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6272211 w 7289006"/>
                <a:gd name="connsiteY74" fmla="*/ 1585913 h 1712119"/>
                <a:gd name="connsiteX75" fmla="*/ 6369843 w 7289006"/>
                <a:gd name="connsiteY75" fmla="*/ 1604963 h 1712119"/>
                <a:gd name="connsiteX76" fmla="*/ 6443661 w 7289006"/>
                <a:gd name="connsiteY76" fmla="*/ 1604963 h 1712119"/>
                <a:gd name="connsiteX77" fmla="*/ 6534149 w 7289006"/>
                <a:gd name="connsiteY77" fmla="*/ 1621632 h 1712119"/>
                <a:gd name="connsiteX78" fmla="*/ 6650830 w 7289006"/>
                <a:gd name="connsiteY78" fmla="*/ 1635919 h 1712119"/>
                <a:gd name="connsiteX79" fmla="*/ 6727030 w 7289006"/>
                <a:gd name="connsiteY79" fmla="*/ 1650207 h 1712119"/>
                <a:gd name="connsiteX80" fmla="*/ 6834186 w 7289006"/>
                <a:gd name="connsiteY80" fmla="*/ 1666875 h 1712119"/>
                <a:gd name="connsiteX81" fmla="*/ 7289006 w 7289006"/>
                <a:gd name="connsiteY81"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6272211 w 7289006"/>
                <a:gd name="connsiteY74" fmla="*/ 1585913 h 1712119"/>
                <a:gd name="connsiteX75" fmla="*/ 6369843 w 7289006"/>
                <a:gd name="connsiteY75" fmla="*/ 1604963 h 1712119"/>
                <a:gd name="connsiteX76" fmla="*/ 6443661 w 7289006"/>
                <a:gd name="connsiteY76" fmla="*/ 1604963 h 1712119"/>
                <a:gd name="connsiteX77" fmla="*/ 6534149 w 7289006"/>
                <a:gd name="connsiteY77" fmla="*/ 1621632 h 1712119"/>
                <a:gd name="connsiteX78" fmla="*/ 6650830 w 7289006"/>
                <a:gd name="connsiteY78" fmla="*/ 1635919 h 1712119"/>
                <a:gd name="connsiteX79" fmla="*/ 6727030 w 7289006"/>
                <a:gd name="connsiteY79" fmla="*/ 1650207 h 1712119"/>
                <a:gd name="connsiteX80" fmla="*/ 6834186 w 7289006"/>
                <a:gd name="connsiteY80" fmla="*/ 1666875 h 1712119"/>
                <a:gd name="connsiteX81" fmla="*/ 6915149 w 7289006"/>
                <a:gd name="connsiteY81" fmla="*/ 1674019 h 1712119"/>
                <a:gd name="connsiteX82" fmla="*/ 7289006 w 7289006"/>
                <a:gd name="connsiteY82" fmla="*/ 1712119 h 1712119"/>
                <a:gd name="connsiteX0" fmla="*/ 0 w 7289006"/>
                <a:gd name="connsiteY0" fmla="*/ 0 h 1712119"/>
                <a:gd name="connsiteX1" fmla="*/ 535781 w 7289006"/>
                <a:gd name="connsiteY1" fmla="*/ 23813 h 1712119"/>
                <a:gd name="connsiteX2" fmla="*/ 540543 w 7289006"/>
                <a:gd name="connsiteY2" fmla="*/ 431007 h 1712119"/>
                <a:gd name="connsiteX3" fmla="*/ 569118 w 7289006"/>
                <a:gd name="connsiteY3" fmla="*/ 435769 h 1712119"/>
                <a:gd name="connsiteX4" fmla="*/ 592930 w 7289006"/>
                <a:gd name="connsiteY4" fmla="*/ 526257 h 1712119"/>
                <a:gd name="connsiteX5" fmla="*/ 728661 w 7289006"/>
                <a:gd name="connsiteY5" fmla="*/ 535782 h 1712119"/>
                <a:gd name="connsiteX6" fmla="*/ 823911 w 7289006"/>
                <a:gd name="connsiteY6" fmla="*/ 545307 h 1712119"/>
                <a:gd name="connsiteX7" fmla="*/ 938211 w 7289006"/>
                <a:gd name="connsiteY7" fmla="*/ 542925 h 1712119"/>
                <a:gd name="connsiteX8" fmla="*/ 1085849 w 7289006"/>
                <a:gd name="connsiteY8" fmla="*/ 547688 h 1712119"/>
                <a:gd name="connsiteX9" fmla="*/ 1112043 w 7289006"/>
                <a:gd name="connsiteY9" fmla="*/ 619125 h 1712119"/>
                <a:gd name="connsiteX10" fmla="*/ 1159668 w 7289006"/>
                <a:gd name="connsiteY10" fmla="*/ 640557 h 1712119"/>
                <a:gd name="connsiteX11" fmla="*/ 1204911 w 7289006"/>
                <a:gd name="connsiteY11" fmla="*/ 681038 h 1712119"/>
                <a:gd name="connsiteX12" fmla="*/ 1264443 w 7289006"/>
                <a:gd name="connsiteY12" fmla="*/ 704850 h 1712119"/>
                <a:gd name="connsiteX13" fmla="*/ 1364455 w 7289006"/>
                <a:gd name="connsiteY13" fmla="*/ 719138 h 1712119"/>
                <a:gd name="connsiteX14" fmla="*/ 1483518 w 7289006"/>
                <a:gd name="connsiteY14" fmla="*/ 728663 h 1712119"/>
                <a:gd name="connsiteX15" fmla="*/ 1652586 w 7289006"/>
                <a:gd name="connsiteY15" fmla="*/ 738188 h 1712119"/>
                <a:gd name="connsiteX16" fmla="*/ 1671636 w 7289006"/>
                <a:gd name="connsiteY16" fmla="*/ 788194 h 1712119"/>
                <a:gd name="connsiteX17" fmla="*/ 1740693 w 7289006"/>
                <a:gd name="connsiteY17" fmla="*/ 797719 h 1712119"/>
                <a:gd name="connsiteX18" fmla="*/ 1788318 w 7289006"/>
                <a:gd name="connsiteY18" fmla="*/ 831057 h 1712119"/>
                <a:gd name="connsiteX19" fmla="*/ 1876424 w 7289006"/>
                <a:gd name="connsiteY19" fmla="*/ 842963 h 1712119"/>
                <a:gd name="connsiteX20" fmla="*/ 1969293 w 7289006"/>
                <a:gd name="connsiteY20" fmla="*/ 862013 h 1712119"/>
                <a:gd name="connsiteX21" fmla="*/ 2057399 w 7289006"/>
                <a:gd name="connsiteY21" fmla="*/ 876300 h 1712119"/>
                <a:gd name="connsiteX22" fmla="*/ 2197893 w 7289006"/>
                <a:gd name="connsiteY22" fmla="*/ 876300 h 1712119"/>
                <a:gd name="connsiteX23" fmla="*/ 2245518 w 7289006"/>
                <a:gd name="connsiteY23" fmla="*/ 912019 h 1712119"/>
                <a:gd name="connsiteX24" fmla="*/ 2297905 w 7289006"/>
                <a:gd name="connsiteY24" fmla="*/ 921544 h 1712119"/>
                <a:gd name="connsiteX25" fmla="*/ 2352674 w 7289006"/>
                <a:gd name="connsiteY25" fmla="*/ 926307 h 1712119"/>
                <a:gd name="connsiteX26" fmla="*/ 2390774 w 7289006"/>
                <a:gd name="connsiteY26" fmla="*/ 950119 h 1712119"/>
                <a:gd name="connsiteX27" fmla="*/ 2457449 w 7289006"/>
                <a:gd name="connsiteY27" fmla="*/ 962025 h 1712119"/>
                <a:gd name="connsiteX28" fmla="*/ 2493168 w 7289006"/>
                <a:gd name="connsiteY28" fmla="*/ 976313 h 1712119"/>
                <a:gd name="connsiteX29" fmla="*/ 2612230 w 7289006"/>
                <a:gd name="connsiteY29" fmla="*/ 981075 h 1712119"/>
                <a:gd name="connsiteX30" fmla="*/ 2757486 w 7289006"/>
                <a:gd name="connsiteY30" fmla="*/ 990600 h 1712119"/>
                <a:gd name="connsiteX31" fmla="*/ 2790824 w 7289006"/>
                <a:gd name="connsiteY31" fmla="*/ 1012032 h 1712119"/>
                <a:gd name="connsiteX32" fmla="*/ 2871786 w 7289006"/>
                <a:gd name="connsiteY32" fmla="*/ 1028700 h 1712119"/>
                <a:gd name="connsiteX33" fmla="*/ 2964655 w 7289006"/>
                <a:gd name="connsiteY33" fmla="*/ 1042988 h 1712119"/>
                <a:gd name="connsiteX34" fmla="*/ 3019424 w 7289006"/>
                <a:gd name="connsiteY34" fmla="*/ 1064420 h 1712119"/>
                <a:gd name="connsiteX35" fmla="*/ 3164680 w 7289006"/>
                <a:gd name="connsiteY35" fmla="*/ 1076325 h 1712119"/>
                <a:gd name="connsiteX36" fmla="*/ 3314699 w 7289006"/>
                <a:gd name="connsiteY36" fmla="*/ 1095375 h 1712119"/>
                <a:gd name="connsiteX37" fmla="*/ 3359943 w 7289006"/>
                <a:gd name="connsiteY37" fmla="*/ 1116807 h 1712119"/>
                <a:gd name="connsiteX38" fmla="*/ 3424236 w 7289006"/>
                <a:gd name="connsiteY38" fmla="*/ 1123950 h 1712119"/>
                <a:gd name="connsiteX39" fmla="*/ 3509961 w 7289006"/>
                <a:gd name="connsiteY39" fmla="*/ 1147763 h 1712119"/>
                <a:gd name="connsiteX40" fmla="*/ 3581399 w 7289006"/>
                <a:gd name="connsiteY40" fmla="*/ 1150144 h 1712119"/>
                <a:gd name="connsiteX41" fmla="*/ 3636168 w 7289006"/>
                <a:gd name="connsiteY41" fmla="*/ 1166813 h 1712119"/>
                <a:gd name="connsiteX42" fmla="*/ 3717130 w 7289006"/>
                <a:gd name="connsiteY42" fmla="*/ 1178719 h 1712119"/>
                <a:gd name="connsiteX43" fmla="*/ 3800474 w 7289006"/>
                <a:gd name="connsiteY43" fmla="*/ 1183482 h 1712119"/>
                <a:gd name="connsiteX44" fmla="*/ 3879055 w 7289006"/>
                <a:gd name="connsiteY44" fmla="*/ 1195388 h 1712119"/>
                <a:gd name="connsiteX45" fmla="*/ 3960018 w 7289006"/>
                <a:gd name="connsiteY45" fmla="*/ 1216819 h 1712119"/>
                <a:gd name="connsiteX46" fmla="*/ 4062411 w 7289006"/>
                <a:gd name="connsiteY46" fmla="*/ 1235869 h 1712119"/>
                <a:gd name="connsiteX47" fmla="*/ 4145755 w 7289006"/>
                <a:gd name="connsiteY47" fmla="*/ 1259682 h 1712119"/>
                <a:gd name="connsiteX48" fmla="*/ 4236243 w 7289006"/>
                <a:gd name="connsiteY48" fmla="*/ 1278732 h 1712119"/>
                <a:gd name="connsiteX49" fmla="*/ 4324349 w 7289006"/>
                <a:gd name="connsiteY49" fmla="*/ 1290638 h 1712119"/>
                <a:gd name="connsiteX50" fmla="*/ 4436268 w 7289006"/>
                <a:gd name="connsiteY50" fmla="*/ 1290638 h 1712119"/>
                <a:gd name="connsiteX51" fmla="*/ 4495799 w 7289006"/>
                <a:gd name="connsiteY51" fmla="*/ 1323975 h 1712119"/>
                <a:gd name="connsiteX52" fmla="*/ 4567236 w 7289006"/>
                <a:gd name="connsiteY52" fmla="*/ 1316832 h 1712119"/>
                <a:gd name="connsiteX53" fmla="*/ 4648199 w 7289006"/>
                <a:gd name="connsiteY53" fmla="*/ 1343025 h 1712119"/>
                <a:gd name="connsiteX54" fmla="*/ 4712493 w 7289006"/>
                <a:gd name="connsiteY54" fmla="*/ 1352550 h 1712119"/>
                <a:gd name="connsiteX55" fmla="*/ 4767261 w 7289006"/>
                <a:gd name="connsiteY55" fmla="*/ 1352550 h 1712119"/>
                <a:gd name="connsiteX56" fmla="*/ 4838699 w 7289006"/>
                <a:gd name="connsiteY56" fmla="*/ 1373982 h 1712119"/>
                <a:gd name="connsiteX57" fmla="*/ 4926805 w 7289006"/>
                <a:gd name="connsiteY57" fmla="*/ 1378744 h 1712119"/>
                <a:gd name="connsiteX58" fmla="*/ 5017293 w 7289006"/>
                <a:gd name="connsiteY58" fmla="*/ 1381125 h 1712119"/>
                <a:gd name="connsiteX59" fmla="*/ 5105399 w 7289006"/>
                <a:gd name="connsiteY59" fmla="*/ 1419225 h 1712119"/>
                <a:gd name="connsiteX60" fmla="*/ 5200649 w 7289006"/>
                <a:gd name="connsiteY60" fmla="*/ 1419225 h 1712119"/>
                <a:gd name="connsiteX61" fmla="*/ 5322093 w 7289006"/>
                <a:gd name="connsiteY61" fmla="*/ 1438275 h 1712119"/>
                <a:gd name="connsiteX62" fmla="*/ 5424486 w 7289006"/>
                <a:gd name="connsiteY62" fmla="*/ 1450182 h 1712119"/>
                <a:gd name="connsiteX63" fmla="*/ 5467349 w 7289006"/>
                <a:gd name="connsiteY63" fmla="*/ 1466850 h 1712119"/>
                <a:gd name="connsiteX64" fmla="*/ 5534024 w 7289006"/>
                <a:gd name="connsiteY64" fmla="*/ 1459707 h 1712119"/>
                <a:gd name="connsiteX65" fmla="*/ 5614986 w 7289006"/>
                <a:gd name="connsiteY65" fmla="*/ 1493044 h 1712119"/>
                <a:gd name="connsiteX66" fmla="*/ 5700711 w 7289006"/>
                <a:gd name="connsiteY66" fmla="*/ 1509713 h 1712119"/>
                <a:gd name="connsiteX67" fmla="*/ 5762624 w 7289006"/>
                <a:gd name="connsiteY67" fmla="*/ 1509713 h 1712119"/>
                <a:gd name="connsiteX68" fmla="*/ 5838824 w 7289006"/>
                <a:gd name="connsiteY68" fmla="*/ 1521619 h 1712119"/>
                <a:gd name="connsiteX69" fmla="*/ 5900736 w 7289006"/>
                <a:gd name="connsiteY69" fmla="*/ 1533525 h 1712119"/>
                <a:gd name="connsiteX70" fmla="*/ 5995986 w 7289006"/>
                <a:gd name="connsiteY70" fmla="*/ 1533525 h 1712119"/>
                <a:gd name="connsiteX71" fmla="*/ 6067424 w 7289006"/>
                <a:gd name="connsiteY71" fmla="*/ 1550194 h 1712119"/>
                <a:gd name="connsiteX72" fmla="*/ 6134099 w 7289006"/>
                <a:gd name="connsiteY72" fmla="*/ 1557338 h 1712119"/>
                <a:gd name="connsiteX73" fmla="*/ 6215061 w 7289006"/>
                <a:gd name="connsiteY73" fmla="*/ 1576388 h 1712119"/>
                <a:gd name="connsiteX74" fmla="*/ 6272211 w 7289006"/>
                <a:gd name="connsiteY74" fmla="*/ 1585913 h 1712119"/>
                <a:gd name="connsiteX75" fmla="*/ 6369843 w 7289006"/>
                <a:gd name="connsiteY75" fmla="*/ 1604963 h 1712119"/>
                <a:gd name="connsiteX76" fmla="*/ 6443661 w 7289006"/>
                <a:gd name="connsiteY76" fmla="*/ 1604963 h 1712119"/>
                <a:gd name="connsiteX77" fmla="*/ 6534149 w 7289006"/>
                <a:gd name="connsiteY77" fmla="*/ 1621632 h 1712119"/>
                <a:gd name="connsiteX78" fmla="*/ 6650830 w 7289006"/>
                <a:gd name="connsiteY78" fmla="*/ 1635919 h 1712119"/>
                <a:gd name="connsiteX79" fmla="*/ 6727030 w 7289006"/>
                <a:gd name="connsiteY79" fmla="*/ 1650207 h 1712119"/>
                <a:gd name="connsiteX80" fmla="*/ 6834186 w 7289006"/>
                <a:gd name="connsiteY80" fmla="*/ 1666875 h 1712119"/>
                <a:gd name="connsiteX81" fmla="*/ 6915149 w 7289006"/>
                <a:gd name="connsiteY81" fmla="*/ 1674019 h 1712119"/>
                <a:gd name="connsiteX82" fmla="*/ 7003255 w 7289006"/>
                <a:gd name="connsiteY82" fmla="*/ 1695450 h 1712119"/>
                <a:gd name="connsiteX83" fmla="*/ 7289006 w 7289006"/>
                <a:gd name="connsiteY83" fmla="*/ 1712119 h 1712119"/>
                <a:gd name="connsiteX0" fmla="*/ 0 w 7289006"/>
                <a:gd name="connsiteY0" fmla="*/ 0 h 1716882"/>
                <a:gd name="connsiteX1" fmla="*/ 535781 w 7289006"/>
                <a:gd name="connsiteY1" fmla="*/ 23813 h 1716882"/>
                <a:gd name="connsiteX2" fmla="*/ 540543 w 7289006"/>
                <a:gd name="connsiteY2" fmla="*/ 431007 h 1716882"/>
                <a:gd name="connsiteX3" fmla="*/ 569118 w 7289006"/>
                <a:gd name="connsiteY3" fmla="*/ 435769 h 1716882"/>
                <a:gd name="connsiteX4" fmla="*/ 592930 w 7289006"/>
                <a:gd name="connsiteY4" fmla="*/ 526257 h 1716882"/>
                <a:gd name="connsiteX5" fmla="*/ 728661 w 7289006"/>
                <a:gd name="connsiteY5" fmla="*/ 535782 h 1716882"/>
                <a:gd name="connsiteX6" fmla="*/ 823911 w 7289006"/>
                <a:gd name="connsiteY6" fmla="*/ 545307 h 1716882"/>
                <a:gd name="connsiteX7" fmla="*/ 938211 w 7289006"/>
                <a:gd name="connsiteY7" fmla="*/ 542925 h 1716882"/>
                <a:gd name="connsiteX8" fmla="*/ 1085849 w 7289006"/>
                <a:gd name="connsiteY8" fmla="*/ 547688 h 1716882"/>
                <a:gd name="connsiteX9" fmla="*/ 1112043 w 7289006"/>
                <a:gd name="connsiteY9" fmla="*/ 619125 h 1716882"/>
                <a:gd name="connsiteX10" fmla="*/ 1159668 w 7289006"/>
                <a:gd name="connsiteY10" fmla="*/ 640557 h 1716882"/>
                <a:gd name="connsiteX11" fmla="*/ 1204911 w 7289006"/>
                <a:gd name="connsiteY11" fmla="*/ 681038 h 1716882"/>
                <a:gd name="connsiteX12" fmla="*/ 1264443 w 7289006"/>
                <a:gd name="connsiteY12" fmla="*/ 704850 h 1716882"/>
                <a:gd name="connsiteX13" fmla="*/ 1364455 w 7289006"/>
                <a:gd name="connsiteY13" fmla="*/ 719138 h 1716882"/>
                <a:gd name="connsiteX14" fmla="*/ 1483518 w 7289006"/>
                <a:gd name="connsiteY14" fmla="*/ 728663 h 1716882"/>
                <a:gd name="connsiteX15" fmla="*/ 1652586 w 7289006"/>
                <a:gd name="connsiteY15" fmla="*/ 738188 h 1716882"/>
                <a:gd name="connsiteX16" fmla="*/ 1671636 w 7289006"/>
                <a:gd name="connsiteY16" fmla="*/ 788194 h 1716882"/>
                <a:gd name="connsiteX17" fmla="*/ 1740693 w 7289006"/>
                <a:gd name="connsiteY17" fmla="*/ 797719 h 1716882"/>
                <a:gd name="connsiteX18" fmla="*/ 1788318 w 7289006"/>
                <a:gd name="connsiteY18" fmla="*/ 831057 h 1716882"/>
                <a:gd name="connsiteX19" fmla="*/ 1876424 w 7289006"/>
                <a:gd name="connsiteY19" fmla="*/ 842963 h 1716882"/>
                <a:gd name="connsiteX20" fmla="*/ 1969293 w 7289006"/>
                <a:gd name="connsiteY20" fmla="*/ 862013 h 1716882"/>
                <a:gd name="connsiteX21" fmla="*/ 2057399 w 7289006"/>
                <a:gd name="connsiteY21" fmla="*/ 876300 h 1716882"/>
                <a:gd name="connsiteX22" fmla="*/ 2197893 w 7289006"/>
                <a:gd name="connsiteY22" fmla="*/ 876300 h 1716882"/>
                <a:gd name="connsiteX23" fmla="*/ 2245518 w 7289006"/>
                <a:gd name="connsiteY23" fmla="*/ 912019 h 1716882"/>
                <a:gd name="connsiteX24" fmla="*/ 2297905 w 7289006"/>
                <a:gd name="connsiteY24" fmla="*/ 921544 h 1716882"/>
                <a:gd name="connsiteX25" fmla="*/ 2352674 w 7289006"/>
                <a:gd name="connsiteY25" fmla="*/ 926307 h 1716882"/>
                <a:gd name="connsiteX26" fmla="*/ 2390774 w 7289006"/>
                <a:gd name="connsiteY26" fmla="*/ 950119 h 1716882"/>
                <a:gd name="connsiteX27" fmla="*/ 2457449 w 7289006"/>
                <a:gd name="connsiteY27" fmla="*/ 962025 h 1716882"/>
                <a:gd name="connsiteX28" fmla="*/ 2493168 w 7289006"/>
                <a:gd name="connsiteY28" fmla="*/ 976313 h 1716882"/>
                <a:gd name="connsiteX29" fmla="*/ 2612230 w 7289006"/>
                <a:gd name="connsiteY29" fmla="*/ 981075 h 1716882"/>
                <a:gd name="connsiteX30" fmla="*/ 2757486 w 7289006"/>
                <a:gd name="connsiteY30" fmla="*/ 990600 h 1716882"/>
                <a:gd name="connsiteX31" fmla="*/ 2790824 w 7289006"/>
                <a:gd name="connsiteY31" fmla="*/ 1012032 h 1716882"/>
                <a:gd name="connsiteX32" fmla="*/ 2871786 w 7289006"/>
                <a:gd name="connsiteY32" fmla="*/ 1028700 h 1716882"/>
                <a:gd name="connsiteX33" fmla="*/ 2964655 w 7289006"/>
                <a:gd name="connsiteY33" fmla="*/ 1042988 h 1716882"/>
                <a:gd name="connsiteX34" fmla="*/ 3019424 w 7289006"/>
                <a:gd name="connsiteY34" fmla="*/ 1064420 h 1716882"/>
                <a:gd name="connsiteX35" fmla="*/ 3164680 w 7289006"/>
                <a:gd name="connsiteY35" fmla="*/ 1076325 h 1716882"/>
                <a:gd name="connsiteX36" fmla="*/ 3314699 w 7289006"/>
                <a:gd name="connsiteY36" fmla="*/ 1095375 h 1716882"/>
                <a:gd name="connsiteX37" fmla="*/ 3359943 w 7289006"/>
                <a:gd name="connsiteY37" fmla="*/ 1116807 h 1716882"/>
                <a:gd name="connsiteX38" fmla="*/ 3424236 w 7289006"/>
                <a:gd name="connsiteY38" fmla="*/ 1123950 h 1716882"/>
                <a:gd name="connsiteX39" fmla="*/ 3509961 w 7289006"/>
                <a:gd name="connsiteY39" fmla="*/ 1147763 h 1716882"/>
                <a:gd name="connsiteX40" fmla="*/ 3581399 w 7289006"/>
                <a:gd name="connsiteY40" fmla="*/ 1150144 h 1716882"/>
                <a:gd name="connsiteX41" fmla="*/ 3636168 w 7289006"/>
                <a:gd name="connsiteY41" fmla="*/ 1166813 h 1716882"/>
                <a:gd name="connsiteX42" fmla="*/ 3717130 w 7289006"/>
                <a:gd name="connsiteY42" fmla="*/ 1178719 h 1716882"/>
                <a:gd name="connsiteX43" fmla="*/ 3800474 w 7289006"/>
                <a:gd name="connsiteY43" fmla="*/ 1183482 h 1716882"/>
                <a:gd name="connsiteX44" fmla="*/ 3879055 w 7289006"/>
                <a:gd name="connsiteY44" fmla="*/ 1195388 h 1716882"/>
                <a:gd name="connsiteX45" fmla="*/ 3960018 w 7289006"/>
                <a:gd name="connsiteY45" fmla="*/ 1216819 h 1716882"/>
                <a:gd name="connsiteX46" fmla="*/ 4062411 w 7289006"/>
                <a:gd name="connsiteY46" fmla="*/ 1235869 h 1716882"/>
                <a:gd name="connsiteX47" fmla="*/ 4145755 w 7289006"/>
                <a:gd name="connsiteY47" fmla="*/ 1259682 h 1716882"/>
                <a:gd name="connsiteX48" fmla="*/ 4236243 w 7289006"/>
                <a:gd name="connsiteY48" fmla="*/ 1278732 h 1716882"/>
                <a:gd name="connsiteX49" fmla="*/ 4324349 w 7289006"/>
                <a:gd name="connsiteY49" fmla="*/ 1290638 h 1716882"/>
                <a:gd name="connsiteX50" fmla="*/ 4436268 w 7289006"/>
                <a:gd name="connsiteY50" fmla="*/ 1290638 h 1716882"/>
                <a:gd name="connsiteX51" fmla="*/ 4495799 w 7289006"/>
                <a:gd name="connsiteY51" fmla="*/ 1323975 h 1716882"/>
                <a:gd name="connsiteX52" fmla="*/ 4567236 w 7289006"/>
                <a:gd name="connsiteY52" fmla="*/ 1316832 h 1716882"/>
                <a:gd name="connsiteX53" fmla="*/ 4648199 w 7289006"/>
                <a:gd name="connsiteY53" fmla="*/ 1343025 h 1716882"/>
                <a:gd name="connsiteX54" fmla="*/ 4712493 w 7289006"/>
                <a:gd name="connsiteY54" fmla="*/ 1352550 h 1716882"/>
                <a:gd name="connsiteX55" fmla="*/ 4767261 w 7289006"/>
                <a:gd name="connsiteY55" fmla="*/ 1352550 h 1716882"/>
                <a:gd name="connsiteX56" fmla="*/ 4838699 w 7289006"/>
                <a:gd name="connsiteY56" fmla="*/ 1373982 h 1716882"/>
                <a:gd name="connsiteX57" fmla="*/ 4926805 w 7289006"/>
                <a:gd name="connsiteY57" fmla="*/ 1378744 h 1716882"/>
                <a:gd name="connsiteX58" fmla="*/ 5017293 w 7289006"/>
                <a:gd name="connsiteY58" fmla="*/ 1381125 h 1716882"/>
                <a:gd name="connsiteX59" fmla="*/ 5105399 w 7289006"/>
                <a:gd name="connsiteY59" fmla="*/ 1419225 h 1716882"/>
                <a:gd name="connsiteX60" fmla="*/ 5200649 w 7289006"/>
                <a:gd name="connsiteY60" fmla="*/ 1419225 h 1716882"/>
                <a:gd name="connsiteX61" fmla="*/ 5322093 w 7289006"/>
                <a:gd name="connsiteY61" fmla="*/ 1438275 h 1716882"/>
                <a:gd name="connsiteX62" fmla="*/ 5424486 w 7289006"/>
                <a:gd name="connsiteY62" fmla="*/ 1450182 h 1716882"/>
                <a:gd name="connsiteX63" fmla="*/ 5467349 w 7289006"/>
                <a:gd name="connsiteY63" fmla="*/ 1466850 h 1716882"/>
                <a:gd name="connsiteX64" fmla="*/ 5534024 w 7289006"/>
                <a:gd name="connsiteY64" fmla="*/ 1459707 h 1716882"/>
                <a:gd name="connsiteX65" fmla="*/ 5614986 w 7289006"/>
                <a:gd name="connsiteY65" fmla="*/ 1493044 h 1716882"/>
                <a:gd name="connsiteX66" fmla="*/ 5700711 w 7289006"/>
                <a:gd name="connsiteY66" fmla="*/ 1509713 h 1716882"/>
                <a:gd name="connsiteX67" fmla="*/ 5762624 w 7289006"/>
                <a:gd name="connsiteY67" fmla="*/ 1509713 h 1716882"/>
                <a:gd name="connsiteX68" fmla="*/ 5838824 w 7289006"/>
                <a:gd name="connsiteY68" fmla="*/ 1521619 h 1716882"/>
                <a:gd name="connsiteX69" fmla="*/ 5900736 w 7289006"/>
                <a:gd name="connsiteY69" fmla="*/ 1533525 h 1716882"/>
                <a:gd name="connsiteX70" fmla="*/ 5995986 w 7289006"/>
                <a:gd name="connsiteY70" fmla="*/ 1533525 h 1716882"/>
                <a:gd name="connsiteX71" fmla="*/ 6067424 w 7289006"/>
                <a:gd name="connsiteY71" fmla="*/ 1550194 h 1716882"/>
                <a:gd name="connsiteX72" fmla="*/ 6134099 w 7289006"/>
                <a:gd name="connsiteY72" fmla="*/ 1557338 h 1716882"/>
                <a:gd name="connsiteX73" fmla="*/ 6215061 w 7289006"/>
                <a:gd name="connsiteY73" fmla="*/ 1576388 h 1716882"/>
                <a:gd name="connsiteX74" fmla="*/ 6272211 w 7289006"/>
                <a:gd name="connsiteY74" fmla="*/ 1585913 h 1716882"/>
                <a:gd name="connsiteX75" fmla="*/ 6369843 w 7289006"/>
                <a:gd name="connsiteY75" fmla="*/ 1604963 h 1716882"/>
                <a:gd name="connsiteX76" fmla="*/ 6443661 w 7289006"/>
                <a:gd name="connsiteY76" fmla="*/ 1604963 h 1716882"/>
                <a:gd name="connsiteX77" fmla="*/ 6534149 w 7289006"/>
                <a:gd name="connsiteY77" fmla="*/ 1621632 h 1716882"/>
                <a:gd name="connsiteX78" fmla="*/ 6650830 w 7289006"/>
                <a:gd name="connsiteY78" fmla="*/ 1635919 h 1716882"/>
                <a:gd name="connsiteX79" fmla="*/ 6727030 w 7289006"/>
                <a:gd name="connsiteY79" fmla="*/ 1650207 h 1716882"/>
                <a:gd name="connsiteX80" fmla="*/ 6834186 w 7289006"/>
                <a:gd name="connsiteY80" fmla="*/ 1666875 h 1716882"/>
                <a:gd name="connsiteX81" fmla="*/ 6915149 w 7289006"/>
                <a:gd name="connsiteY81" fmla="*/ 1674019 h 1716882"/>
                <a:gd name="connsiteX82" fmla="*/ 7003255 w 7289006"/>
                <a:gd name="connsiteY82" fmla="*/ 1695450 h 1716882"/>
                <a:gd name="connsiteX83" fmla="*/ 7181849 w 7289006"/>
                <a:gd name="connsiteY83" fmla="*/ 1716882 h 1716882"/>
                <a:gd name="connsiteX84" fmla="*/ 7289006 w 7289006"/>
                <a:gd name="connsiteY84" fmla="*/ 1712119 h 1716882"/>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69293 w 7281862"/>
                <a:gd name="connsiteY20" fmla="*/ 862013 h 1724026"/>
                <a:gd name="connsiteX21" fmla="*/ 2057399 w 7281862"/>
                <a:gd name="connsiteY21" fmla="*/ 876300 h 1724026"/>
                <a:gd name="connsiteX22" fmla="*/ 2197893 w 7281862"/>
                <a:gd name="connsiteY22" fmla="*/ 876300 h 1724026"/>
                <a:gd name="connsiteX23" fmla="*/ 2245518 w 7281862"/>
                <a:gd name="connsiteY23" fmla="*/ 912019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57486 w 7281862"/>
                <a:gd name="connsiteY30" fmla="*/ 9906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14699 w 7281862"/>
                <a:gd name="connsiteY36" fmla="*/ 10953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05399 w 7281862"/>
                <a:gd name="connsiteY59" fmla="*/ 14192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181849 w 7281862"/>
                <a:gd name="connsiteY83" fmla="*/ 1716882 h 1724026"/>
                <a:gd name="connsiteX84" fmla="*/ 7281862 w 7281862"/>
                <a:gd name="connsiteY84"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69293 w 7281862"/>
                <a:gd name="connsiteY20" fmla="*/ 862013 h 1724026"/>
                <a:gd name="connsiteX21" fmla="*/ 2057399 w 7281862"/>
                <a:gd name="connsiteY21" fmla="*/ 876300 h 1724026"/>
                <a:gd name="connsiteX22" fmla="*/ 2197893 w 7281862"/>
                <a:gd name="connsiteY22" fmla="*/ 876300 h 1724026"/>
                <a:gd name="connsiteX23" fmla="*/ 2245518 w 7281862"/>
                <a:gd name="connsiteY23" fmla="*/ 912019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57486 w 7281862"/>
                <a:gd name="connsiteY30" fmla="*/ 9906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14699 w 7281862"/>
                <a:gd name="connsiteY36" fmla="*/ 10953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05399 w 7281862"/>
                <a:gd name="connsiteY59" fmla="*/ 14192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69293 w 7281862"/>
                <a:gd name="connsiteY20" fmla="*/ 862013 h 1724026"/>
                <a:gd name="connsiteX21" fmla="*/ 2057399 w 7281862"/>
                <a:gd name="connsiteY21" fmla="*/ 876300 h 1724026"/>
                <a:gd name="connsiteX22" fmla="*/ 2197893 w 7281862"/>
                <a:gd name="connsiteY22" fmla="*/ 860425 h 1724026"/>
                <a:gd name="connsiteX23" fmla="*/ 2245518 w 7281862"/>
                <a:gd name="connsiteY23" fmla="*/ 912019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57486 w 7281862"/>
                <a:gd name="connsiteY30" fmla="*/ 9906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14699 w 7281862"/>
                <a:gd name="connsiteY36" fmla="*/ 10953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05399 w 7281862"/>
                <a:gd name="connsiteY59" fmla="*/ 14192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76300 h 1724026"/>
                <a:gd name="connsiteX22" fmla="*/ 2197893 w 7281862"/>
                <a:gd name="connsiteY22" fmla="*/ 860425 h 1724026"/>
                <a:gd name="connsiteX23" fmla="*/ 2245518 w 7281862"/>
                <a:gd name="connsiteY23" fmla="*/ 912019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57486 w 7281862"/>
                <a:gd name="connsiteY30" fmla="*/ 9906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14699 w 7281862"/>
                <a:gd name="connsiteY36" fmla="*/ 10953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05399 w 7281862"/>
                <a:gd name="connsiteY59" fmla="*/ 14192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45518 w 7281862"/>
                <a:gd name="connsiteY23" fmla="*/ 912019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57486 w 7281862"/>
                <a:gd name="connsiteY30" fmla="*/ 9906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14699 w 7281862"/>
                <a:gd name="connsiteY36" fmla="*/ 10953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05399 w 7281862"/>
                <a:gd name="connsiteY59" fmla="*/ 14192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57486 w 7281862"/>
                <a:gd name="connsiteY30" fmla="*/ 9906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14699 w 7281862"/>
                <a:gd name="connsiteY36" fmla="*/ 10953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05399 w 7281862"/>
                <a:gd name="connsiteY59" fmla="*/ 14192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57486 w 7281862"/>
                <a:gd name="connsiteY30" fmla="*/ 9906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14699 w 7281862"/>
                <a:gd name="connsiteY36" fmla="*/ 10953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05399 w 7281862"/>
                <a:gd name="connsiteY59" fmla="*/ 14192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57486 w 7281862"/>
                <a:gd name="connsiteY30" fmla="*/ 9906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05399 w 7281862"/>
                <a:gd name="connsiteY59" fmla="*/ 14192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05399 w 7281862"/>
                <a:gd name="connsiteY59" fmla="*/ 14192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67349 w 7281862"/>
                <a:gd name="connsiteY63" fmla="*/ 1466850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700711 w 7281862"/>
                <a:gd name="connsiteY66" fmla="*/ 1509713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69843 w 7281862"/>
                <a:gd name="connsiteY75" fmla="*/ 1604963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23911 w 7281862"/>
                <a:gd name="connsiteY6" fmla="*/ 5453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28661 w 7281862"/>
                <a:gd name="connsiteY5" fmla="*/ 53578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2930 w 7281862"/>
                <a:gd name="connsiteY4" fmla="*/ 526257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71636 w 7281862"/>
                <a:gd name="connsiteY16" fmla="*/ 7881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788318 w 7281862"/>
                <a:gd name="connsiteY18" fmla="*/ 83105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57449 w 7281862"/>
                <a:gd name="connsiteY27" fmla="*/ 962025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60624 w 7281862"/>
                <a:gd name="connsiteY27" fmla="*/ 946150 h 1724026"/>
                <a:gd name="connsiteX28" fmla="*/ 2493168 w 7281862"/>
                <a:gd name="connsiteY28" fmla="*/ 976313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297905 w 7281862"/>
                <a:gd name="connsiteY24" fmla="*/ 921544 h 1724026"/>
                <a:gd name="connsiteX25" fmla="*/ 2352674 w 7281862"/>
                <a:gd name="connsiteY25" fmla="*/ 926307 h 1724026"/>
                <a:gd name="connsiteX26" fmla="*/ 2390774 w 7281862"/>
                <a:gd name="connsiteY26" fmla="*/ 95011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52674 w 7281862"/>
                <a:gd name="connsiteY25" fmla="*/ 926307 h 1724026"/>
                <a:gd name="connsiteX26" fmla="*/ 2390774 w 7281862"/>
                <a:gd name="connsiteY26" fmla="*/ 95011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0774 w 7281862"/>
                <a:gd name="connsiteY26" fmla="*/ 95011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71786 w 7281862"/>
                <a:gd name="connsiteY32" fmla="*/ 1028700 h 1724026"/>
                <a:gd name="connsiteX33" fmla="*/ 2964655 w 7281862"/>
                <a:gd name="connsiteY33" fmla="*/ 1042988 h 1724026"/>
                <a:gd name="connsiteX34" fmla="*/ 3019424 w 7281862"/>
                <a:gd name="connsiteY34" fmla="*/ 1064420 h 1724026"/>
                <a:gd name="connsiteX35" fmla="*/ 3164680 w 7281862"/>
                <a:gd name="connsiteY35" fmla="*/ 1076325 h 1724026"/>
                <a:gd name="connsiteX36" fmla="*/ 3327399 w 7281862"/>
                <a:gd name="connsiteY36" fmla="*/ 1082675 h 1724026"/>
                <a:gd name="connsiteX37" fmla="*/ 3359943 w 7281862"/>
                <a:gd name="connsiteY37" fmla="*/ 1116807 h 1724026"/>
                <a:gd name="connsiteX38" fmla="*/ 3424236 w 7281862"/>
                <a:gd name="connsiteY38" fmla="*/ 1123950 h 1724026"/>
                <a:gd name="connsiteX39" fmla="*/ 3509961 w 7281862"/>
                <a:gd name="connsiteY39" fmla="*/ 1147763 h 1724026"/>
                <a:gd name="connsiteX40" fmla="*/ 3581399 w 7281862"/>
                <a:gd name="connsiteY40" fmla="*/ 1150144 h 1724026"/>
                <a:gd name="connsiteX41" fmla="*/ 3636168 w 7281862"/>
                <a:gd name="connsiteY41" fmla="*/ 1166813 h 1724026"/>
                <a:gd name="connsiteX42" fmla="*/ 3717130 w 7281862"/>
                <a:gd name="connsiteY42" fmla="*/ 1178719 h 1724026"/>
                <a:gd name="connsiteX43" fmla="*/ 3800474 w 7281862"/>
                <a:gd name="connsiteY43" fmla="*/ 1183482 h 1724026"/>
                <a:gd name="connsiteX44" fmla="*/ 3879055 w 7281862"/>
                <a:gd name="connsiteY44" fmla="*/ 1195388 h 1724026"/>
                <a:gd name="connsiteX45" fmla="*/ 3960018 w 7281862"/>
                <a:gd name="connsiteY45" fmla="*/ 1216819 h 1724026"/>
                <a:gd name="connsiteX46" fmla="*/ 4062411 w 7281862"/>
                <a:gd name="connsiteY46" fmla="*/ 1235869 h 1724026"/>
                <a:gd name="connsiteX47" fmla="*/ 4145755 w 7281862"/>
                <a:gd name="connsiteY47" fmla="*/ 1259682 h 1724026"/>
                <a:gd name="connsiteX48" fmla="*/ 4236243 w 7281862"/>
                <a:gd name="connsiteY48" fmla="*/ 1278732 h 1724026"/>
                <a:gd name="connsiteX49" fmla="*/ 4324349 w 7281862"/>
                <a:gd name="connsiteY49" fmla="*/ 1290638 h 1724026"/>
                <a:gd name="connsiteX50" fmla="*/ 4436268 w 7281862"/>
                <a:gd name="connsiteY50" fmla="*/ 1290638 h 1724026"/>
                <a:gd name="connsiteX51" fmla="*/ 4495799 w 7281862"/>
                <a:gd name="connsiteY51" fmla="*/ 1323975 h 1724026"/>
                <a:gd name="connsiteX52" fmla="*/ 4567236 w 7281862"/>
                <a:gd name="connsiteY52" fmla="*/ 1316832 h 1724026"/>
                <a:gd name="connsiteX53" fmla="*/ 4648199 w 7281862"/>
                <a:gd name="connsiteY53" fmla="*/ 1343025 h 1724026"/>
                <a:gd name="connsiteX54" fmla="*/ 4712493 w 7281862"/>
                <a:gd name="connsiteY54" fmla="*/ 1352550 h 1724026"/>
                <a:gd name="connsiteX55" fmla="*/ 4767261 w 7281862"/>
                <a:gd name="connsiteY55" fmla="*/ 1352550 h 1724026"/>
                <a:gd name="connsiteX56" fmla="*/ 4838699 w 7281862"/>
                <a:gd name="connsiteY56" fmla="*/ 1373982 h 1724026"/>
                <a:gd name="connsiteX57" fmla="*/ 4926805 w 7281862"/>
                <a:gd name="connsiteY57" fmla="*/ 1378744 h 1724026"/>
                <a:gd name="connsiteX58" fmla="*/ 5017293 w 7281862"/>
                <a:gd name="connsiteY58" fmla="*/ 1381125 h 1724026"/>
                <a:gd name="connsiteX59" fmla="*/ 5124449 w 7281862"/>
                <a:gd name="connsiteY59" fmla="*/ 1406525 h 1724026"/>
                <a:gd name="connsiteX60" fmla="*/ 5200649 w 7281862"/>
                <a:gd name="connsiteY60" fmla="*/ 1419225 h 1724026"/>
                <a:gd name="connsiteX61" fmla="*/ 5322093 w 7281862"/>
                <a:gd name="connsiteY61" fmla="*/ 1438275 h 1724026"/>
                <a:gd name="connsiteX62" fmla="*/ 5424486 w 7281862"/>
                <a:gd name="connsiteY62" fmla="*/ 1450182 h 1724026"/>
                <a:gd name="connsiteX63" fmla="*/ 5476874 w 7281862"/>
                <a:gd name="connsiteY63" fmla="*/ 1463675 h 1724026"/>
                <a:gd name="connsiteX64" fmla="*/ 5534024 w 7281862"/>
                <a:gd name="connsiteY64" fmla="*/ 1459707 h 1724026"/>
                <a:gd name="connsiteX65" fmla="*/ 5614986 w 7281862"/>
                <a:gd name="connsiteY65" fmla="*/ 1493044 h 1724026"/>
                <a:gd name="connsiteX66" fmla="*/ 5697536 w 7281862"/>
                <a:gd name="connsiteY66" fmla="*/ 1493838 h 1724026"/>
                <a:gd name="connsiteX67" fmla="*/ 5762624 w 7281862"/>
                <a:gd name="connsiteY67" fmla="*/ 1509713 h 1724026"/>
                <a:gd name="connsiteX68" fmla="*/ 5838824 w 7281862"/>
                <a:gd name="connsiteY68" fmla="*/ 1521619 h 1724026"/>
                <a:gd name="connsiteX69" fmla="*/ 5900736 w 7281862"/>
                <a:gd name="connsiteY69" fmla="*/ 1533525 h 1724026"/>
                <a:gd name="connsiteX70" fmla="*/ 5995986 w 7281862"/>
                <a:gd name="connsiteY70" fmla="*/ 1533525 h 1724026"/>
                <a:gd name="connsiteX71" fmla="*/ 6067424 w 7281862"/>
                <a:gd name="connsiteY71" fmla="*/ 1550194 h 1724026"/>
                <a:gd name="connsiteX72" fmla="*/ 6134099 w 7281862"/>
                <a:gd name="connsiteY72" fmla="*/ 1557338 h 1724026"/>
                <a:gd name="connsiteX73" fmla="*/ 6215061 w 7281862"/>
                <a:gd name="connsiteY73" fmla="*/ 1576388 h 1724026"/>
                <a:gd name="connsiteX74" fmla="*/ 6272211 w 7281862"/>
                <a:gd name="connsiteY74" fmla="*/ 1585913 h 1724026"/>
                <a:gd name="connsiteX75" fmla="*/ 6373018 w 7281862"/>
                <a:gd name="connsiteY75" fmla="*/ 1589088 h 1724026"/>
                <a:gd name="connsiteX76" fmla="*/ 6443661 w 7281862"/>
                <a:gd name="connsiteY76" fmla="*/ 1604963 h 1724026"/>
                <a:gd name="connsiteX77" fmla="*/ 6534149 w 7281862"/>
                <a:gd name="connsiteY77" fmla="*/ 1621632 h 1724026"/>
                <a:gd name="connsiteX78" fmla="*/ 6650830 w 7281862"/>
                <a:gd name="connsiteY78" fmla="*/ 1635919 h 1724026"/>
                <a:gd name="connsiteX79" fmla="*/ 6727030 w 7281862"/>
                <a:gd name="connsiteY79" fmla="*/ 1650207 h 1724026"/>
                <a:gd name="connsiteX80" fmla="*/ 6834186 w 7281862"/>
                <a:gd name="connsiteY80" fmla="*/ 1666875 h 1724026"/>
                <a:gd name="connsiteX81" fmla="*/ 6915149 w 7281862"/>
                <a:gd name="connsiteY81" fmla="*/ 1674019 h 1724026"/>
                <a:gd name="connsiteX82" fmla="*/ 7003255 w 7281862"/>
                <a:gd name="connsiteY82" fmla="*/ 1695450 h 1724026"/>
                <a:gd name="connsiteX83" fmla="*/ 7091361 w 7281862"/>
                <a:gd name="connsiteY83" fmla="*/ 1700212 h 1724026"/>
                <a:gd name="connsiteX84" fmla="*/ 7181849 w 7281862"/>
                <a:gd name="connsiteY84" fmla="*/ 1716882 h 1724026"/>
                <a:gd name="connsiteX85" fmla="*/ 7281862 w 7281862"/>
                <a:gd name="connsiteY85"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71786 w 7281862"/>
                <a:gd name="connsiteY33" fmla="*/ 1028700 h 1724026"/>
                <a:gd name="connsiteX34" fmla="*/ 2964655 w 7281862"/>
                <a:gd name="connsiteY34" fmla="*/ 1042988 h 1724026"/>
                <a:gd name="connsiteX35" fmla="*/ 3019424 w 7281862"/>
                <a:gd name="connsiteY35" fmla="*/ 1064420 h 1724026"/>
                <a:gd name="connsiteX36" fmla="*/ 3164680 w 7281862"/>
                <a:gd name="connsiteY36" fmla="*/ 1076325 h 1724026"/>
                <a:gd name="connsiteX37" fmla="*/ 3327399 w 7281862"/>
                <a:gd name="connsiteY37" fmla="*/ 1082675 h 1724026"/>
                <a:gd name="connsiteX38" fmla="*/ 3359943 w 7281862"/>
                <a:gd name="connsiteY38" fmla="*/ 1116807 h 1724026"/>
                <a:gd name="connsiteX39" fmla="*/ 3424236 w 7281862"/>
                <a:gd name="connsiteY39" fmla="*/ 1123950 h 1724026"/>
                <a:gd name="connsiteX40" fmla="*/ 3509961 w 7281862"/>
                <a:gd name="connsiteY40" fmla="*/ 1147763 h 1724026"/>
                <a:gd name="connsiteX41" fmla="*/ 3581399 w 7281862"/>
                <a:gd name="connsiteY41" fmla="*/ 1150144 h 1724026"/>
                <a:gd name="connsiteX42" fmla="*/ 3636168 w 7281862"/>
                <a:gd name="connsiteY42" fmla="*/ 1166813 h 1724026"/>
                <a:gd name="connsiteX43" fmla="*/ 3717130 w 7281862"/>
                <a:gd name="connsiteY43" fmla="*/ 117871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19424 w 7281862"/>
                <a:gd name="connsiteY35" fmla="*/ 1064420 h 1724026"/>
                <a:gd name="connsiteX36" fmla="*/ 3164680 w 7281862"/>
                <a:gd name="connsiteY36" fmla="*/ 1076325 h 1724026"/>
                <a:gd name="connsiteX37" fmla="*/ 3327399 w 7281862"/>
                <a:gd name="connsiteY37" fmla="*/ 1082675 h 1724026"/>
                <a:gd name="connsiteX38" fmla="*/ 3359943 w 7281862"/>
                <a:gd name="connsiteY38" fmla="*/ 1116807 h 1724026"/>
                <a:gd name="connsiteX39" fmla="*/ 3424236 w 7281862"/>
                <a:gd name="connsiteY39" fmla="*/ 1123950 h 1724026"/>
                <a:gd name="connsiteX40" fmla="*/ 3509961 w 7281862"/>
                <a:gd name="connsiteY40" fmla="*/ 1147763 h 1724026"/>
                <a:gd name="connsiteX41" fmla="*/ 3581399 w 7281862"/>
                <a:gd name="connsiteY41" fmla="*/ 1150144 h 1724026"/>
                <a:gd name="connsiteX42" fmla="*/ 3636168 w 7281862"/>
                <a:gd name="connsiteY42" fmla="*/ 1166813 h 1724026"/>
                <a:gd name="connsiteX43" fmla="*/ 3717130 w 7281862"/>
                <a:gd name="connsiteY43" fmla="*/ 117871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59943 w 7281862"/>
                <a:gd name="connsiteY38" fmla="*/ 1116807 h 1724026"/>
                <a:gd name="connsiteX39" fmla="*/ 3424236 w 7281862"/>
                <a:gd name="connsiteY39" fmla="*/ 1123950 h 1724026"/>
                <a:gd name="connsiteX40" fmla="*/ 3509961 w 7281862"/>
                <a:gd name="connsiteY40" fmla="*/ 1147763 h 1724026"/>
                <a:gd name="connsiteX41" fmla="*/ 3581399 w 7281862"/>
                <a:gd name="connsiteY41" fmla="*/ 1150144 h 1724026"/>
                <a:gd name="connsiteX42" fmla="*/ 3636168 w 7281862"/>
                <a:gd name="connsiteY42" fmla="*/ 1166813 h 1724026"/>
                <a:gd name="connsiteX43" fmla="*/ 3717130 w 7281862"/>
                <a:gd name="connsiteY43" fmla="*/ 117871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88518 w 7281862"/>
                <a:gd name="connsiteY38" fmla="*/ 1104107 h 1724026"/>
                <a:gd name="connsiteX39" fmla="*/ 3424236 w 7281862"/>
                <a:gd name="connsiteY39" fmla="*/ 1123950 h 1724026"/>
                <a:gd name="connsiteX40" fmla="*/ 3509961 w 7281862"/>
                <a:gd name="connsiteY40" fmla="*/ 1147763 h 1724026"/>
                <a:gd name="connsiteX41" fmla="*/ 3581399 w 7281862"/>
                <a:gd name="connsiteY41" fmla="*/ 1150144 h 1724026"/>
                <a:gd name="connsiteX42" fmla="*/ 3636168 w 7281862"/>
                <a:gd name="connsiteY42" fmla="*/ 1166813 h 1724026"/>
                <a:gd name="connsiteX43" fmla="*/ 3717130 w 7281862"/>
                <a:gd name="connsiteY43" fmla="*/ 117871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88518 w 7281862"/>
                <a:gd name="connsiteY38" fmla="*/ 1104107 h 1724026"/>
                <a:gd name="connsiteX39" fmla="*/ 3424236 w 7281862"/>
                <a:gd name="connsiteY39" fmla="*/ 1123950 h 1724026"/>
                <a:gd name="connsiteX40" fmla="*/ 3522661 w 7281862"/>
                <a:gd name="connsiteY40" fmla="*/ 1131888 h 1724026"/>
                <a:gd name="connsiteX41" fmla="*/ 3581399 w 7281862"/>
                <a:gd name="connsiteY41" fmla="*/ 1150144 h 1724026"/>
                <a:gd name="connsiteX42" fmla="*/ 3636168 w 7281862"/>
                <a:gd name="connsiteY42" fmla="*/ 1166813 h 1724026"/>
                <a:gd name="connsiteX43" fmla="*/ 3717130 w 7281862"/>
                <a:gd name="connsiteY43" fmla="*/ 117871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19138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88518 w 7281862"/>
                <a:gd name="connsiteY38" fmla="*/ 1104107 h 1724026"/>
                <a:gd name="connsiteX39" fmla="*/ 3424236 w 7281862"/>
                <a:gd name="connsiteY39" fmla="*/ 1123950 h 1724026"/>
                <a:gd name="connsiteX40" fmla="*/ 3522661 w 7281862"/>
                <a:gd name="connsiteY40" fmla="*/ 1131888 h 1724026"/>
                <a:gd name="connsiteX41" fmla="*/ 3581399 w 7281862"/>
                <a:gd name="connsiteY41" fmla="*/ 1150144 h 1724026"/>
                <a:gd name="connsiteX42" fmla="*/ 3636168 w 7281862"/>
                <a:gd name="connsiteY42" fmla="*/ 1166813 h 1724026"/>
                <a:gd name="connsiteX43" fmla="*/ 3723480 w 7281862"/>
                <a:gd name="connsiteY43" fmla="*/ 117236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4443 w 7281862"/>
                <a:gd name="connsiteY12" fmla="*/ 704850 h 1724026"/>
                <a:gd name="connsiteX13" fmla="*/ 1364455 w 7281862"/>
                <a:gd name="connsiteY13" fmla="*/ 709613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88518 w 7281862"/>
                <a:gd name="connsiteY38" fmla="*/ 1104107 h 1724026"/>
                <a:gd name="connsiteX39" fmla="*/ 3424236 w 7281862"/>
                <a:gd name="connsiteY39" fmla="*/ 1123950 h 1724026"/>
                <a:gd name="connsiteX40" fmla="*/ 3522661 w 7281862"/>
                <a:gd name="connsiteY40" fmla="*/ 1131888 h 1724026"/>
                <a:gd name="connsiteX41" fmla="*/ 3581399 w 7281862"/>
                <a:gd name="connsiteY41" fmla="*/ 1150144 h 1724026"/>
                <a:gd name="connsiteX42" fmla="*/ 3636168 w 7281862"/>
                <a:gd name="connsiteY42" fmla="*/ 1166813 h 1724026"/>
                <a:gd name="connsiteX43" fmla="*/ 3723480 w 7281862"/>
                <a:gd name="connsiteY43" fmla="*/ 117236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7618 w 7281862"/>
                <a:gd name="connsiteY12" fmla="*/ 685800 h 1724026"/>
                <a:gd name="connsiteX13" fmla="*/ 1364455 w 7281862"/>
                <a:gd name="connsiteY13" fmla="*/ 709613 h 1724026"/>
                <a:gd name="connsiteX14" fmla="*/ 1483518 w 7281862"/>
                <a:gd name="connsiteY14" fmla="*/ 728663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88518 w 7281862"/>
                <a:gd name="connsiteY38" fmla="*/ 1104107 h 1724026"/>
                <a:gd name="connsiteX39" fmla="*/ 3424236 w 7281862"/>
                <a:gd name="connsiteY39" fmla="*/ 1123950 h 1724026"/>
                <a:gd name="connsiteX40" fmla="*/ 3522661 w 7281862"/>
                <a:gd name="connsiteY40" fmla="*/ 1131888 h 1724026"/>
                <a:gd name="connsiteX41" fmla="*/ 3581399 w 7281862"/>
                <a:gd name="connsiteY41" fmla="*/ 1150144 h 1724026"/>
                <a:gd name="connsiteX42" fmla="*/ 3636168 w 7281862"/>
                <a:gd name="connsiteY42" fmla="*/ 1166813 h 1724026"/>
                <a:gd name="connsiteX43" fmla="*/ 3723480 w 7281862"/>
                <a:gd name="connsiteY43" fmla="*/ 117236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38211 w 7281862"/>
                <a:gd name="connsiteY7" fmla="*/ 54292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7618 w 7281862"/>
                <a:gd name="connsiteY12" fmla="*/ 685800 h 1724026"/>
                <a:gd name="connsiteX13" fmla="*/ 1364455 w 7281862"/>
                <a:gd name="connsiteY13" fmla="*/ 709613 h 1724026"/>
                <a:gd name="connsiteX14" fmla="*/ 1499393 w 7281862"/>
                <a:gd name="connsiteY14" fmla="*/ 719138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88518 w 7281862"/>
                <a:gd name="connsiteY38" fmla="*/ 1104107 h 1724026"/>
                <a:gd name="connsiteX39" fmla="*/ 3424236 w 7281862"/>
                <a:gd name="connsiteY39" fmla="*/ 1123950 h 1724026"/>
                <a:gd name="connsiteX40" fmla="*/ 3522661 w 7281862"/>
                <a:gd name="connsiteY40" fmla="*/ 1131888 h 1724026"/>
                <a:gd name="connsiteX41" fmla="*/ 3581399 w 7281862"/>
                <a:gd name="connsiteY41" fmla="*/ 1150144 h 1724026"/>
                <a:gd name="connsiteX42" fmla="*/ 3636168 w 7281862"/>
                <a:gd name="connsiteY42" fmla="*/ 1166813 h 1724026"/>
                <a:gd name="connsiteX43" fmla="*/ 3723480 w 7281862"/>
                <a:gd name="connsiteY43" fmla="*/ 117236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19136 w 7281862"/>
                <a:gd name="connsiteY5" fmla="*/ 529432 h 1724026"/>
                <a:gd name="connsiteX6" fmla="*/ 830261 w 7281862"/>
                <a:gd name="connsiteY6" fmla="*/ 532607 h 1724026"/>
                <a:gd name="connsiteX7" fmla="*/ 954086 w 7281862"/>
                <a:gd name="connsiteY7" fmla="*/ 53657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7618 w 7281862"/>
                <a:gd name="connsiteY12" fmla="*/ 685800 h 1724026"/>
                <a:gd name="connsiteX13" fmla="*/ 1364455 w 7281862"/>
                <a:gd name="connsiteY13" fmla="*/ 709613 h 1724026"/>
                <a:gd name="connsiteX14" fmla="*/ 1499393 w 7281862"/>
                <a:gd name="connsiteY14" fmla="*/ 719138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88518 w 7281862"/>
                <a:gd name="connsiteY38" fmla="*/ 1104107 h 1724026"/>
                <a:gd name="connsiteX39" fmla="*/ 3424236 w 7281862"/>
                <a:gd name="connsiteY39" fmla="*/ 1123950 h 1724026"/>
                <a:gd name="connsiteX40" fmla="*/ 3522661 w 7281862"/>
                <a:gd name="connsiteY40" fmla="*/ 1131888 h 1724026"/>
                <a:gd name="connsiteX41" fmla="*/ 3581399 w 7281862"/>
                <a:gd name="connsiteY41" fmla="*/ 1150144 h 1724026"/>
                <a:gd name="connsiteX42" fmla="*/ 3636168 w 7281862"/>
                <a:gd name="connsiteY42" fmla="*/ 1166813 h 1724026"/>
                <a:gd name="connsiteX43" fmla="*/ 3723480 w 7281862"/>
                <a:gd name="connsiteY43" fmla="*/ 117236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31836 w 7281862"/>
                <a:gd name="connsiteY5" fmla="*/ 523082 h 1724026"/>
                <a:gd name="connsiteX6" fmla="*/ 830261 w 7281862"/>
                <a:gd name="connsiteY6" fmla="*/ 532607 h 1724026"/>
                <a:gd name="connsiteX7" fmla="*/ 954086 w 7281862"/>
                <a:gd name="connsiteY7" fmla="*/ 536575 h 1724026"/>
                <a:gd name="connsiteX8" fmla="*/ 1085849 w 7281862"/>
                <a:gd name="connsiteY8" fmla="*/ 547688 h 1724026"/>
                <a:gd name="connsiteX9" fmla="*/ 1112043 w 7281862"/>
                <a:gd name="connsiteY9" fmla="*/ 619125 h 1724026"/>
                <a:gd name="connsiteX10" fmla="*/ 1159668 w 7281862"/>
                <a:gd name="connsiteY10" fmla="*/ 640557 h 1724026"/>
                <a:gd name="connsiteX11" fmla="*/ 1204911 w 7281862"/>
                <a:gd name="connsiteY11" fmla="*/ 681038 h 1724026"/>
                <a:gd name="connsiteX12" fmla="*/ 1267618 w 7281862"/>
                <a:gd name="connsiteY12" fmla="*/ 685800 h 1724026"/>
                <a:gd name="connsiteX13" fmla="*/ 1364455 w 7281862"/>
                <a:gd name="connsiteY13" fmla="*/ 709613 h 1724026"/>
                <a:gd name="connsiteX14" fmla="*/ 1499393 w 7281862"/>
                <a:gd name="connsiteY14" fmla="*/ 719138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88518 w 7281862"/>
                <a:gd name="connsiteY38" fmla="*/ 1104107 h 1724026"/>
                <a:gd name="connsiteX39" fmla="*/ 3424236 w 7281862"/>
                <a:gd name="connsiteY39" fmla="*/ 1123950 h 1724026"/>
                <a:gd name="connsiteX40" fmla="*/ 3522661 w 7281862"/>
                <a:gd name="connsiteY40" fmla="*/ 1131888 h 1724026"/>
                <a:gd name="connsiteX41" fmla="*/ 3581399 w 7281862"/>
                <a:gd name="connsiteY41" fmla="*/ 1150144 h 1724026"/>
                <a:gd name="connsiteX42" fmla="*/ 3636168 w 7281862"/>
                <a:gd name="connsiteY42" fmla="*/ 1166813 h 1724026"/>
                <a:gd name="connsiteX43" fmla="*/ 3723480 w 7281862"/>
                <a:gd name="connsiteY43" fmla="*/ 117236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 name="connsiteX0" fmla="*/ 0 w 7281862"/>
                <a:gd name="connsiteY0" fmla="*/ 0 h 1724026"/>
                <a:gd name="connsiteX1" fmla="*/ 535781 w 7281862"/>
                <a:gd name="connsiteY1" fmla="*/ 23813 h 1724026"/>
                <a:gd name="connsiteX2" fmla="*/ 540543 w 7281862"/>
                <a:gd name="connsiteY2" fmla="*/ 431007 h 1724026"/>
                <a:gd name="connsiteX3" fmla="*/ 569118 w 7281862"/>
                <a:gd name="connsiteY3" fmla="*/ 435769 h 1724026"/>
                <a:gd name="connsiteX4" fmla="*/ 596105 w 7281862"/>
                <a:gd name="connsiteY4" fmla="*/ 516732 h 1724026"/>
                <a:gd name="connsiteX5" fmla="*/ 731836 w 7281862"/>
                <a:gd name="connsiteY5" fmla="*/ 523082 h 1724026"/>
                <a:gd name="connsiteX6" fmla="*/ 830261 w 7281862"/>
                <a:gd name="connsiteY6" fmla="*/ 532607 h 1724026"/>
                <a:gd name="connsiteX7" fmla="*/ 954086 w 7281862"/>
                <a:gd name="connsiteY7" fmla="*/ 536575 h 1724026"/>
                <a:gd name="connsiteX8" fmla="*/ 1085849 w 7281862"/>
                <a:gd name="connsiteY8" fmla="*/ 547688 h 1724026"/>
                <a:gd name="connsiteX9" fmla="*/ 1112043 w 7281862"/>
                <a:gd name="connsiteY9" fmla="*/ 619125 h 1724026"/>
                <a:gd name="connsiteX10" fmla="*/ 1156493 w 7281862"/>
                <a:gd name="connsiteY10" fmla="*/ 627857 h 1724026"/>
                <a:gd name="connsiteX11" fmla="*/ 1204911 w 7281862"/>
                <a:gd name="connsiteY11" fmla="*/ 681038 h 1724026"/>
                <a:gd name="connsiteX12" fmla="*/ 1267618 w 7281862"/>
                <a:gd name="connsiteY12" fmla="*/ 685800 h 1724026"/>
                <a:gd name="connsiteX13" fmla="*/ 1364455 w 7281862"/>
                <a:gd name="connsiteY13" fmla="*/ 709613 h 1724026"/>
                <a:gd name="connsiteX14" fmla="*/ 1499393 w 7281862"/>
                <a:gd name="connsiteY14" fmla="*/ 719138 h 1724026"/>
                <a:gd name="connsiteX15" fmla="*/ 1652586 w 7281862"/>
                <a:gd name="connsiteY15" fmla="*/ 738188 h 1724026"/>
                <a:gd name="connsiteX16" fmla="*/ 1681161 w 7281862"/>
                <a:gd name="connsiteY16" fmla="*/ 775494 h 1724026"/>
                <a:gd name="connsiteX17" fmla="*/ 1740693 w 7281862"/>
                <a:gd name="connsiteY17" fmla="*/ 797719 h 1724026"/>
                <a:gd name="connsiteX18" fmla="*/ 1804193 w 7281862"/>
                <a:gd name="connsiteY18" fmla="*/ 824707 h 1724026"/>
                <a:gd name="connsiteX19" fmla="*/ 1876424 w 7281862"/>
                <a:gd name="connsiteY19" fmla="*/ 842963 h 1724026"/>
                <a:gd name="connsiteX20" fmla="*/ 1981993 w 7281862"/>
                <a:gd name="connsiteY20" fmla="*/ 855663 h 1724026"/>
                <a:gd name="connsiteX21" fmla="*/ 2057399 w 7281862"/>
                <a:gd name="connsiteY21" fmla="*/ 863600 h 1724026"/>
                <a:gd name="connsiteX22" fmla="*/ 2197893 w 7281862"/>
                <a:gd name="connsiteY22" fmla="*/ 860425 h 1724026"/>
                <a:gd name="connsiteX23" fmla="*/ 2255043 w 7281862"/>
                <a:gd name="connsiteY23" fmla="*/ 902494 h 1724026"/>
                <a:gd name="connsiteX24" fmla="*/ 2307430 w 7281862"/>
                <a:gd name="connsiteY24" fmla="*/ 915194 h 1724026"/>
                <a:gd name="connsiteX25" fmla="*/ 2365374 w 7281862"/>
                <a:gd name="connsiteY25" fmla="*/ 916782 h 1724026"/>
                <a:gd name="connsiteX26" fmla="*/ 2397124 w 7281862"/>
                <a:gd name="connsiteY26" fmla="*/ 943769 h 1724026"/>
                <a:gd name="connsiteX27" fmla="*/ 2460624 w 7281862"/>
                <a:gd name="connsiteY27" fmla="*/ 946150 h 1724026"/>
                <a:gd name="connsiteX28" fmla="*/ 2509043 w 7281862"/>
                <a:gd name="connsiteY28" fmla="*/ 966788 h 1724026"/>
                <a:gd name="connsiteX29" fmla="*/ 2612230 w 7281862"/>
                <a:gd name="connsiteY29" fmla="*/ 981075 h 1724026"/>
                <a:gd name="connsiteX30" fmla="*/ 2760661 w 7281862"/>
                <a:gd name="connsiteY30" fmla="*/ 977900 h 1724026"/>
                <a:gd name="connsiteX31" fmla="*/ 2790824 w 7281862"/>
                <a:gd name="connsiteY31" fmla="*/ 1012032 h 1724026"/>
                <a:gd name="connsiteX32" fmla="*/ 2837655 w 7281862"/>
                <a:gd name="connsiteY32" fmla="*/ 1010919 h 1724026"/>
                <a:gd name="connsiteX33" fmla="*/ 2897186 w 7281862"/>
                <a:gd name="connsiteY33" fmla="*/ 1016000 h 1724026"/>
                <a:gd name="connsiteX34" fmla="*/ 2964655 w 7281862"/>
                <a:gd name="connsiteY34" fmla="*/ 1042988 h 1724026"/>
                <a:gd name="connsiteX35" fmla="*/ 3022599 w 7281862"/>
                <a:gd name="connsiteY35" fmla="*/ 1051720 h 1724026"/>
                <a:gd name="connsiteX36" fmla="*/ 3164680 w 7281862"/>
                <a:gd name="connsiteY36" fmla="*/ 1076325 h 1724026"/>
                <a:gd name="connsiteX37" fmla="*/ 3327399 w 7281862"/>
                <a:gd name="connsiteY37" fmla="*/ 1082675 h 1724026"/>
                <a:gd name="connsiteX38" fmla="*/ 3388518 w 7281862"/>
                <a:gd name="connsiteY38" fmla="*/ 1104107 h 1724026"/>
                <a:gd name="connsiteX39" fmla="*/ 3424236 w 7281862"/>
                <a:gd name="connsiteY39" fmla="*/ 1123950 h 1724026"/>
                <a:gd name="connsiteX40" fmla="*/ 3522661 w 7281862"/>
                <a:gd name="connsiteY40" fmla="*/ 1131888 h 1724026"/>
                <a:gd name="connsiteX41" fmla="*/ 3581399 w 7281862"/>
                <a:gd name="connsiteY41" fmla="*/ 1150144 h 1724026"/>
                <a:gd name="connsiteX42" fmla="*/ 3636168 w 7281862"/>
                <a:gd name="connsiteY42" fmla="*/ 1166813 h 1724026"/>
                <a:gd name="connsiteX43" fmla="*/ 3723480 w 7281862"/>
                <a:gd name="connsiteY43" fmla="*/ 1172369 h 1724026"/>
                <a:gd name="connsiteX44" fmla="*/ 3800474 w 7281862"/>
                <a:gd name="connsiteY44" fmla="*/ 1183482 h 1724026"/>
                <a:gd name="connsiteX45" fmla="*/ 3879055 w 7281862"/>
                <a:gd name="connsiteY45" fmla="*/ 1195388 h 1724026"/>
                <a:gd name="connsiteX46" fmla="*/ 3960018 w 7281862"/>
                <a:gd name="connsiteY46" fmla="*/ 1216819 h 1724026"/>
                <a:gd name="connsiteX47" fmla="*/ 4062411 w 7281862"/>
                <a:gd name="connsiteY47" fmla="*/ 1235869 h 1724026"/>
                <a:gd name="connsiteX48" fmla="*/ 4145755 w 7281862"/>
                <a:gd name="connsiteY48" fmla="*/ 1259682 h 1724026"/>
                <a:gd name="connsiteX49" fmla="*/ 4236243 w 7281862"/>
                <a:gd name="connsiteY49" fmla="*/ 1278732 h 1724026"/>
                <a:gd name="connsiteX50" fmla="*/ 4324349 w 7281862"/>
                <a:gd name="connsiteY50" fmla="*/ 1290638 h 1724026"/>
                <a:gd name="connsiteX51" fmla="*/ 4436268 w 7281862"/>
                <a:gd name="connsiteY51" fmla="*/ 1290638 h 1724026"/>
                <a:gd name="connsiteX52" fmla="*/ 4495799 w 7281862"/>
                <a:gd name="connsiteY52" fmla="*/ 1323975 h 1724026"/>
                <a:gd name="connsiteX53" fmla="*/ 4567236 w 7281862"/>
                <a:gd name="connsiteY53" fmla="*/ 1316832 h 1724026"/>
                <a:gd name="connsiteX54" fmla="*/ 4648199 w 7281862"/>
                <a:gd name="connsiteY54" fmla="*/ 1343025 h 1724026"/>
                <a:gd name="connsiteX55" fmla="*/ 4712493 w 7281862"/>
                <a:gd name="connsiteY55" fmla="*/ 1352550 h 1724026"/>
                <a:gd name="connsiteX56" fmla="*/ 4767261 w 7281862"/>
                <a:gd name="connsiteY56" fmla="*/ 1352550 h 1724026"/>
                <a:gd name="connsiteX57" fmla="*/ 4838699 w 7281862"/>
                <a:gd name="connsiteY57" fmla="*/ 1373982 h 1724026"/>
                <a:gd name="connsiteX58" fmla="*/ 4926805 w 7281862"/>
                <a:gd name="connsiteY58" fmla="*/ 1378744 h 1724026"/>
                <a:gd name="connsiteX59" fmla="*/ 5017293 w 7281862"/>
                <a:gd name="connsiteY59" fmla="*/ 1381125 h 1724026"/>
                <a:gd name="connsiteX60" fmla="*/ 5124449 w 7281862"/>
                <a:gd name="connsiteY60" fmla="*/ 1406525 h 1724026"/>
                <a:gd name="connsiteX61" fmla="*/ 5200649 w 7281862"/>
                <a:gd name="connsiteY61" fmla="*/ 1419225 h 1724026"/>
                <a:gd name="connsiteX62" fmla="*/ 5322093 w 7281862"/>
                <a:gd name="connsiteY62" fmla="*/ 1438275 h 1724026"/>
                <a:gd name="connsiteX63" fmla="*/ 5424486 w 7281862"/>
                <a:gd name="connsiteY63" fmla="*/ 1450182 h 1724026"/>
                <a:gd name="connsiteX64" fmla="*/ 5476874 w 7281862"/>
                <a:gd name="connsiteY64" fmla="*/ 1463675 h 1724026"/>
                <a:gd name="connsiteX65" fmla="*/ 5534024 w 7281862"/>
                <a:gd name="connsiteY65" fmla="*/ 1459707 h 1724026"/>
                <a:gd name="connsiteX66" fmla="*/ 5614986 w 7281862"/>
                <a:gd name="connsiteY66" fmla="*/ 1493044 h 1724026"/>
                <a:gd name="connsiteX67" fmla="*/ 5697536 w 7281862"/>
                <a:gd name="connsiteY67" fmla="*/ 1493838 h 1724026"/>
                <a:gd name="connsiteX68" fmla="*/ 5762624 w 7281862"/>
                <a:gd name="connsiteY68" fmla="*/ 1509713 h 1724026"/>
                <a:gd name="connsiteX69" fmla="*/ 5838824 w 7281862"/>
                <a:gd name="connsiteY69" fmla="*/ 1521619 h 1724026"/>
                <a:gd name="connsiteX70" fmla="*/ 5900736 w 7281862"/>
                <a:gd name="connsiteY70" fmla="*/ 1533525 h 1724026"/>
                <a:gd name="connsiteX71" fmla="*/ 5995986 w 7281862"/>
                <a:gd name="connsiteY71" fmla="*/ 1533525 h 1724026"/>
                <a:gd name="connsiteX72" fmla="*/ 6067424 w 7281862"/>
                <a:gd name="connsiteY72" fmla="*/ 1550194 h 1724026"/>
                <a:gd name="connsiteX73" fmla="*/ 6134099 w 7281862"/>
                <a:gd name="connsiteY73" fmla="*/ 1557338 h 1724026"/>
                <a:gd name="connsiteX74" fmla="*/ 6215061 w 7281862"/>
                <a:gd name="connsiteY74" fmla="*/ 1576388 h 1724026"/>
                <a:gd name="connsiteX75" fmla="*/ 6272211 w 7281862"/>
                <a:gd name="connsiteY75" fmla="*/ 1585913 h 1724026"/>
                <a:gd name="connsiteX76" fmla="*/ 6373018 w 7281862"/>
                <a:gd name="connsiteY76" fmla="*/ 1589088 h 1724026"/>
                <a:gd name="connsiteX77" fmla="*/ 6443661 w 7281862"/>
                <a:gd name="connsiteY77" fmla="*/ 1604963 h 1724026"/>
                <a:gd name="connsiteX78" fmla="*/ 6534149 w 7281862"/>
                <a:gd name="connsiteY78" fmla="*/ 1621632 h 1724026"/>
                <a:gd name="connsiteX79" fmla="*/ 6650830 w 7281862"/>
                <a:gd name="connsiteY79" fmla="*/ 1635919 h 1724026"/>
                <a:gd name="connsiteX80" fmla="*/ 6727030 w 7281862"/>
                <a:gd name="connsiteY80" fmla="*/ 1650207 h 1724026"/>
                <a:gd name="connsiteX81" fmla="*/ 6834186 w 7281862"/>
                <a:gd name="connsiteY81" fmla="*/ 1666875 h 1724026"/>
                <a:gd name="connsiteX82" fmla="*/ 6915149 w 7281862"/>
                <a:gd name="connsiteY82" fmla="*/ 1674019 h 1724026"/>
                <a:gd name="connsiteX83" fmla="*/ 7003255 w 7281862"/>
                <a:gd name="connsiteY83" fmla="*/ 1695450 h 1724026"/>
                <a:gd name="connsiteX84" fmla="*/ 7091361 w 7281862"/>
                <a:gd name="connsiteY84" fmla="*/ 1700212 h 1724026"/>
                <a:gd name="connsiteX85" fmla="*/ 7181849 w 7281862"/>
                <a:gd name="connsiteY85" fmla="*/ 1716882 h 1724026"/>
                <a:gd name="connsiteX86" fmla="*/ 7281862 w 7281862"/>
                <a:gd name="connsiteY86" fmla="*/ 1724026 h 17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281862" h="1724026">
                  <a:moveTo>
                    <a:pt x="0" y="0"/>
                  </a:moveTo>
                  <a:cubicBezTo>
                    <a:pt x="84931" y="20638"/>
                    <a:pt x="450850" y="3175"/>
                    <a:pt x="535781" y="23813"/>
                  </a:cubicBezTo>
                  <a:cubicBezTo>
                    <a:pt x="566737" y="30163"/>
                    <a:pt x="509587" y="424657"/>
                    <a:pt x="540543" y="431007"/>
                  </a:cubicBezTo>
                  <a:cubicBezTo>
                    <a:pt x="558005" y="435769"/>
                    <a:pt x="551656" y="431007"/>
                    <a:pt x="569118" y="435769"/>
                  </a:cubicBezTo>
                  <a:cubicBezTo>
                    <a:pt x="583405" y="439738"/>
                    <a:pt x="581818" y="512763"/>
                    <a:pt x="596105" y="516732"/>
                  </a:cubicBezTo>
                  <a:cubicBezTo>
                    <a:pt x="634205" y="523876"/>
                    <a:pt x="693736" y="515938"/>
                    <a:pt x="731836" y="523082"/>
                  </a:cubicBezTo>
                  <a:cubicBezTo>
                    <a:pt x="750092" y="525463"/>
                    <a:pt x="812005" y="530226"/>
                    <a:pt x="830261" y="532607"/>
                  </a:cubicBezTo>
                  <a:cubicBezTo>
                    <a:pt x="851692" y="535782"/>
                    <a:pt x="932655" y="533400"/>
                    <a:pt x="954086" y="536575"/>
                  </a:cubicBezTo>
                  <a:cubicBezTo>
                    <a:pt x="977105" y="539750"/>
                    <a:pt x="1062830" y="544513"/>
                    <a:pt x="1085849" y="547688"/>
                  </a:cubicBezTo>
                  <a:cubicBezTo>
                    <a:pt x="1114424" y="551657"/>
                    <a:pt x="1083468" y="615156"/>
                    <a:pt x="1112043" y="619125"/>
                  </a:cubicBezTo>
                  <a:cubicBezTo>
                    <a:pt x="1130299" y="623094"/>
                    <a:pt x="1138237" y="623888"/>
                    <a:pt x="1156493" y="627857"/>
                  </a:cubicBezTo>
                  <a:cubicBezTo>
                    <a:pt x="1171574" y="630238"/>
                    <a:pt x="1189830" y="678657"/>
                    <a:pt x="1204911" y="681038"/>
                  </a:cubicBezTo>
                  <a:cubicBezTo>
                    <a:pt x="1220786" y="684213"/>
                    <a:pt x="1251743" y="682625"/>
                    <a:pt x="1267618" y="685800"/>
                  </a:cubicBezTo>
                  <a:cubicBezTo>
                    <a:pt x="1285874" y="689769"/>
                    <a:pt x="1346199" y="705644"/>
                    <a:pt x="1364455" y="709613"/>
                  </a:cubicBezTo>
                  <a:cubicBezTo>
                    <a:pt x="1377949" y="710407"/>
                    <a:pt x="1485899" y="718344"/>
                    <a:pt x="1499393" y="719138"/>
                  </a:cubicBezTo>
                  <a:lnTo>
                    <a:pt x="1652586" y="738188"/>
                  </a:lnTo>
                  <a:cubicBezTo>
                    <a:pt x="1669255" y="741363"/>
                    <a:pt x="1664492" y="772319"/>
                    <a:pt x="1681161" y="775494"/>
                  </a:cubicBezTo>
                  <a:cubicBezTo>
                    <a:pt x="1695449" y="777875"/>
                    <a:pt x="1726405" y="795338"/>
                    <a:pt x="1740693" y="797719"/>
                  </a:cubicBezTo>
                  <a:cubicBezTo>
                    <a:pt x="1758949" y="800894"/>
                    <a:pt x="1785937" y="821532"/>
                    <a:pt x="1804193" y="824707"/>
                  </a:cubicBezTo>
                  <a:cubicBezTo>
                    <a:pt x="1822449" y="828676"/>
                    <a:pt x="1858168" y="838994"/>
                    <a:pt x="1876424" y="842963"/>
                  </a:cubicBezTo>
                  <a:cubicBezTo>
                    <a:pt x="1894680" y="846932"/>
                    <a:pt x="1956593" y="852885"/>
                    <a:pt x="1981993" y="855663"/>
                  </a:cubicBezTo>
                  <a:cubicBezTo>
                    <a:pt x="2001043" y="858044"/>
                    <a:pt x="2038349" y="861219"/>
                    <a:pt x="2057399" y="863600"/>
                  </a:cubicBezTo>
                  <a:cubicBezTo>
                    <a:pt x="2068511" y="866775"/>
                    <a:pt x="2186781" y="857250"/>
                    <a:pt x="2197893" y="860425"/>
                  </a:cubicBezTo>
                  <a:cubicBezTo>
                    <a:pt x="2211387" y="861219"/>
                    <a:pt x="2241549" y="901700"/>
                    <a:pt x="2255043" y="902494"/>
                  </a:cubicBezTo>
                  <a:lnTo>
                    <a:pt x="2307430" y="915194"/>
                  </a:lnTo>
                  <a:cubicBezTo>
                    <a:pt x="2318543" y="915988"/>
                    <a:pt x="2354261" y="915988"/>
                    <a:pt x="2365374" y="916782"/>
                  </a:cubicBezTo>
                  <a:cubicBezTo>
                    <a:pt x="2376486" y="917576"/>
                    <a:pt x="2383233" y="938610"/>
                    <a:pt x="2397124" y="943769"/>
                  </a:cubicBezTo>
                  <a:cubicBezTo>
                    <a:pt x="2412205" y="946150"/>
                    <a:pt x="2445543" y="943769"/>
                    <a:pt x="2460624" y="946150"/>
                  </a:cubicBezTo>
                  <a:cubicBezTo>
                    <a:pt x="2472530" y="947738"/>
                    <a:pt x="2497137" y="965200"/>
                    <a:pt x="2509043" y="966788"/>
                  </a:cubicBezTo>
                  <a:cubicBezTo>
                    <a:pt x="2520949" y="968375"/>
                    <a:pt x="2584449" y="978694"/>
                    <a:pt x="2612230" y="981075"/>
                  </a:cubicBezTo>
                  <a:cubicBezTo>
                    <a:pt x="2628105" y="984250"/>
                    <a:pt x="2744786" y="974725"/>
                    <a:pt x="2760661" y="977900"/>
                  </a:cubicBezTo>
                  <a:cubicBezTo>
                    <a:pt x="2774155" y="978694"/>
                    <a:pt x="2777330" y="1011238"/>
                    <a:pt x="2790824" y="1012032"/>
                  </a:cubicBezTo>
                  <a:cubicBezTo>
                    <a:pt x="2802598" y="1019123"/>
                    <a:pt x="2824161" y="1008141"/>
                    <a:pt x="2837655" y="1010919"/>
                  </a:cubicBezTo>
                  <a:cubicBezTo>
                    <a:pt x="2851149" y="1013697"/>
                    <a:pt x="2874961" y="1012243"/>
                    <a:pt x="2897186" y="1016000"/>
                  </a:cubicBezTo>
                  <a:cubicBezTo>
                    <a:pt x="2914649" y="1019969"/>
                    <a:pt x="2947192" y="1039019"/>
                    <a:pt x="2964655" y="1042988"/>
                  </a:cubicBezTo>
                  <a:cubicBezTo>
                    <a:pt x="2974180" y="1046163"/>
                    <a:pt x="3013074" y="1048545"/>
                    <a:pt x="3022599" y="1051720"/>
                  </a:cubicBezTo>
                  <a:lnTo>
                    <a:pt x="3164680" y="1076325"/>
                  </a:lnTo>
                  <a:cubicBezTo>
                    <a:pt x="3186905" y="1078706"/>
                    <a:pt x="3305174" y="1080294"/>
                    <a:pt x="3327399" y="1082675"/>
                  </a:cubicBezTo>
                  <a:cubicBezTo>
                    <a:pt x="3342480" y="1084263"/>
                    <a:pt x="3373437" y="1102519"/>
                    <a:pt x="3388518" y="1104107"/>
                  </a:cubicBezTo>
                  <a:cubicBezTo>
                    <a:pt x="3401218" y="1104901"/>
                    <a:pt x="3411536" y="1123156"/>
                    <a:pt x="3424236" y="1123950"/>
                  </a:cubicBezTo>
                  <a:cubicBezTo>
                    <a:pt x="3438524" y="1124744"/>
                    <a:pt x="3508373" y="1131094"/>
                    <a:pt x="3522661" y="1131888"/>
                  </a:cubicBezTo>
                  <a:cubicBezTo>
                    <a:pt x="3536949" y="1133475"/>
                    <a:pt x="3567111" y="1148557"/>
                    <a:pt x="3581399" y="1150144"/>
                  </a:cubicBezTo>
                  <a:cubicBezTo>
                    <a:pt x="3595686" y="1152525"/>
                    <a:pt x="3621881" y="1164432"/>
                    <a:pt x="3636168" y="1166813"/>
                  </a:cubicBezTo>
                  <a:cubicBezTo>
                    <a:pt x="3651249" y="1169194"/>
                    <a:pt x="3708399" y="1169988"/>
                    <a:pt x="3723480" y="1172369"/>
                  </a:cubicBezTo>
                  <a:cubicBezTo>
                    <a:pt x="3749674" y="1174750"/>
                    <a:pt x="3774280" y="1181101"/>
                    <a:pt x="3800474" y="1183482"/>
                  </a:cubicBezTo>
                  <a:cubicBezTo>
                    <a:pt x="3819524" y="1186657"/>
                    <a:pt x="3860005" y="1192213"/>
                    <a:pt x="3879055" y="1195388"/>
                  </a:cubicBezTo>
                  <a:cubicBezTo>
                    <a:pt x="3894136" y="1196182"/>
                    <a:pt x="3944937" y="1216025"/>
                    <a:pt x="3960018" y="1216819"/>
                  </a:cubicBezTo>
                  <a:cubicBezTo>
                    <a:pt x="3983830" y="1219994"/>
                    <a:pt x="4038599" y="1232694"/>
                    <a:pt x="4062411" y="1235869"/>
                  </a:cubicBezTo>
                  <a:cubicBezTo>
                    <a:pt x="4080667" y="1236663"/>
                    <a:pt x="4127499" y="1258888"/>
                    <a:pt x="4145755" y="1259682"/>
                  </a:cubicBezTo>
                  <a:cubicBezTo>
                    <a:pt x="4167980" y="1262857"/>
                    <a:pt x="4214018" y="1275557"/>
                    <a:pt x="4236243" y="1278732"/>
                  </a:cubicBezTo>
                  <a:cubicBezTo>
                    <a:pt x="4255293" y="1279526"/>
                    <a:pt x="4305299" y="1289844"/>
                    <a:pt x="4324349" y="1290638"/>
                  </a:cubicBezTo>
                  <a:cubicBezTo>
                    <a:pt x="4341018" y="1293813"/>
                    <a:pt x="4419599" y="1287463"/>
                    <a:pt x="4436268" y="1290638"/>
                  </a:cubicBezTo>
                  <a:cubicBezTo>
                    <a:pt x="4453730" y="1293019"/>
                    <a:pt x="4478337" y="1321594"/>
                    <a:pt x="4495799" y="1323975"/>
                  </a:cubicBezTo>
                  <a:cubicBezTo>
                    <a:pt x="4517230" y="1327944"/>
                    <a:pt x="4545805" y="1312863"/>
                    <a:pt x="4567236" y="1316832"/>
                  </a:cubicBezTo>
                  <a:cubicBezTo>
                    <a:pt x="4585492" y="1320007"/>
                    <a:pt x="4629943" y="1339850"/>
                    <a:pt x="4648199" y="1343025"/>
                  </a:cubicBezTo>
                  <a:lnTo>
                    <a:pt x="4712493" y="1352550"/>
                  </a:lnTo>
                  <a:lnTo>
                    <a:pt x="4767261" y="1352550"/>
                  </a:lnTo>
                  <a:cubicBezTo>
                    <a:pt x="4780755" y="1353344"/>
                    <a:pt x="4825205" y="1373188"/>
                    <a:pt x="4838699" y="1373982"/>
                  </a:cubicBezTo>
                  <a:cubicBezTo>
                    <a:pt x="4856955" y="1377951"/>
                    <a:pt x="4908549" y="1374775"/>
                    <a:pt x="4926805" y="1378744"/>
                  </a:cubicBezTo>
                  <a:lnTo>
                    <a:pt x="5017293" y="1381125"/>
                  </a:lnTo>
                  <a:cubicBezTo>
                    <a:pt x="5031580" y="1384300"/>
                    <a:pt x="5110162" y="1403350"/>
                    <a:pt x="5124449" y="1406525"/>
                  </a:cubicBezTo>
                  <a:cubicBezTo>
                    <a:pt x="5139530" y="1408113"/>
                    <a:pt x="5185568" y="1417637"/>
                    <a:pt x="5200649" y="1419225"/>
                  </a:cubicBezTo>
                  <a:cubicBezTo>
                    <a:pt x="5226843" y="1421606"/>
                    <a:pt x="5295899" y="1435894"/>
                    <a:pt x="5322093" y="1438275"/>
                  </a:cubicBezTo>
                  <a:cubicBezTo>
                    <a:pt x="5334793" y="1440656"/>
                    <a:pt x="5411786" y="1447801"/>
                    <a:pt x="5424486" y="1450182"/>
                  </a:cubicBezTo>
                  <a:cubicBezTo>
                    <a:pt x="5438774" y="1453357"/>
                    <a:pt x="5462586" y="1460500"/>
                    <a:pt x="5476874" y="1463675"/>
                  </a:cubicBezTo>
                  <a:cubicBezTo>
                    <a:pt x="5497511" y="1466056"/>
                    <a:pt x="5513387" y="1457326"/>
                    <a:pt x="5534024" y="1459707"/>
                  </a:cubicBezTo>
                  <a:cubicBezTo>
                    <a:pt x="5555455" y="1462882"/>
                    <a:pt x="5593555" y="1489869"/>
                    <a:pt x="5614986" y="1493044"/>
                  </a:cubicBezTo>
                  <a:cubicBezTo>
                    <a:pt x="5630067" y="1493838"/>
                    <a:pt x="5682455" y="1493044"/>
                    <a:pt x="5697536" y="1493838"/>
                  </a:cubicBezTo>
                  <a:cubicBezTo>
                    <a:pt x="5710236" y="1495425"/>
                    <a:pt x="5749924" y="1508126"/>
                    <a:pt x="5762624" y="1509713"/>
                  </a:cubicBezTo>
                  <a:cubicBezTo>
                    <a:pt x="5779293" y="1512094"/>
                    <a:pt x="5822155" y="1519238"/>
                    <a:pt x="5838824" y="1521619"/>
                  </a:cubicBezTo>
                  <a:lnTo>
                    <a:pt x="5900736" y="1533525"/>
                  </a:lnTo>
                  <a:cubicBezTo>
                    <a:pt x="5919786" y="1536700"/>
                    <a:pt x="5976936" y="1530350"/>
                    <a:pt x="5995986" y="1533525"/>
                  </a:cubicBezTo>
                  <a:cubicBezTo>
                    <a:pt x="6014242" y="1534319"/>
                    <a:pt x="6049168" y="1549400"/>
                    <a:pt x="6067424" y="1550194"/>
                  </a:cubicBezTo>
                  <a:cubicBezTo>
                    <a:pt x="6081711" y="1550988"/>
                    <a:pt x="6119812" y="1556544"/>
                    <a:pt x="6134099" y="1557338"/>
                  </a:cubicBezTo>
                  <a:cubicBezTo>
                    <a:pt x="6149180" y="1558925"/>
                    <a:pt x="6199980" y="1574801"/>
                    <a:pt x="6215061" y="1576388"/>
                  </a:cubicBezTo>
                  <a:lnTo>
                    <a:pt x="6272211" y="1585913"/>
                  </a:lnTo>
                  <a:cubicBezTo>
                    <a:pt x="6289674" y="1588294"/>
                    <a:pt x="6355555" y="1586707"/>
                    <a:pt x="6373018" y="1589088"/>
                  </a:cubicBezTo>
                  <a:cubicBezTo>
                    <a:pt x="6393655" y="1593057"/>
                    <a:pt x="6423024" y="1600994"/>
                    <a:pt x="6443661" y="1604963"/>
                  </a:cubicBezTo>
                  <a:cubicBezTo>
                    <a:pt x="6466680" y="1607344"/>
                    <a:pt x="6511130" y="1619251"/>
                    <a:pt x="6534149" y="1621632"/>
                  </a:cubicBezTo>
                  <a:cubicBezTo>
                    <a:pt x="6557961" y="1625601"/>
                    <a:pt x="6627018" y="1631950"/>
                    <a:pt x="6650830" y="1635919"/>
                  </a:cubicBezTo>
                  <a:cubicBezTo>
                    <a:pt x="6669086" y="1639094"/>
                    <a:pt x="6708774" y="1647032"/>
                    <a:pt x="6727030" y="1650207"/>
                  </a:cubicBezTo>
                  <a:cubicBezTo>
                    <a:pt x="6744493" y="1651794"/>
                    <a:pt x="6816723" y="1665288"/>
                    <a:pt x="6834186" y="1666875"/>
                  </a:cubicBezTo>
                  <a:cubicBezTo>
                    <a:pt x="6853236" y="1669256"/>
                    <a:pt x="6896099" y="1671638"/>
                    <a:pt x="6915149" y="1674019"/>
                  </a:cubicBezTo>
                  <a:cubicBezTo>
                    <a:pt x="6932611" y="1677194"/>
                    <a:pt x="6985793" y="1692275"/>
                    <a:pt x="7003255" y="1695450"/>
                  </a:cubicBezTo>
                  <a:cubicBezTo>
                    <a:pt x="7029052" y="1699419"/>
                    <a:pt x="7061595" y="1696640"/>
                    <a:pt x="7091361" y="1700212"/>
                  </a:cubicBezTo>
                  <a:cubicBezTo>
                    <a:pt x="7121127" y="1703784"/>
                    <a:pt x="7146527" y="1712516"/>
                    <a:pt x="7181849" y="1716882"/>
                  </a:cubicBezTo>
                  <a:lnTo>
                    <a:pt x="7281862" y="1724026"/>
                  </a:lnTo>
                </a:path>
              </a:pathLst>
            </a:custGeom>
            <a:noFill/>
            <a:ln w="31750" cap="flat" cmpd="sng" algn="ctr">
              <a:solidFill>
                <a:srgbClr val="C369A9"/>
              </a:solidFill>
              <a:prstDash val="solid"/>
            </a:ln>
            <a:effectLst/>
          </p:spPr>
          <p:txBody>
            <a:bodyPr rtlCol="0" anchor="ctr"/>
            <a:lstStyle/>
            <a:p>
              <a:pPr marL="0" marR="0" lvl="0" indent="0" algn="ctr" defTabSz="685800" eaLnBrk="1" fontAlgn="base" latinLnBrk="0" hangingPunct="1">
                <a:lnSpc>
                  <a:spcPct val="100000"/>
                </a:lnSpc>
                <a:spcBef>
                  <a:spcPct val="0"/>
                </a:spcBef>
                <a:spcAft>
                  <a:spcPct val="0"/>
                </a:spcAft>
                <a:buClrTx/>
                <a:buSzTx/>
                <a:buFontTx/>
                <a:buNone/>
                <a:tabLst/>
                <a:defRPr/>
              </a:pPr>
              <a:endParaRPr kumimoji="0" lang="en-CA"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232" name="Freeform 8">
              <a:extLst>
                <a:ext uri="{FF2B5EF4-FFF2-40B4-BE49-F238E27FC236}">
                  <a16:creationId xmlns:a16="http://schemas.microsoft.com/office/drawing/2014/main" id="{DD748430-334C-4F24-AD33-08201DA58E8A}"/>
                </a:ext>
              </a:extLst>
            </p:cNvPr>
            <p:cNvSpPr/>
            <p:nvPr/>
          </p:nvSpPr>
          <p:spPr>
            <a:xfrm>
              <a:off x="2043554" y="1861549"/>
              <a:ext cx="5511939" cy="1405920"/>
            </a:xfrm>
            <a:custGeom>
              <a:avLst/>
              <a:gdLst>
                <a:gd name="connsiteX0" fmla="*/ 0 w 7284720"/>
                <a:gd name="connsiteY0" fmla="*/ 0 h 1851660"/>
                <a:gd name="connsiteX1" fmla="*/ 7284720 w 7284720"/>
                <a:gd name="connsiteY1" fmla="*/ 1851660 h 1851660"/>
                <a:gd name="connsiteX0" fmla="*/ 0 w 7284720"/>
                <a:gd name="connsiteY0" fmla="*/ 0 h 1851660"/>
                <a:gd name="connsiteX1" fmla="*/ 550069 w 7284720"/>
                <a:gd name="connsiteY1" fmla="*/ 14764 h 1851660"/>
                <a:gd name="connsiteX2" fmla="*/ 7284720 w 7284720"/>
                <a:gd name="connsiteY2" fmla="*/ 1851660 h 1851660"/>
                <a:gd name="connsiteX0" fmla="*/ 0 w 7284720"/>
                <a:gd name="connsiteY0" fmla="*/ 0 h 1851660"/>
                <a:gd name="connsiteX1" fmla="*/ 550069 w 7284720"/>
                <a:gd name="connsiteY1" fmla="*/ 14764 h 1851660"/>
                <a:gd name="connsiteX2" fmla="*/ 588169 w 7284720"/>
                <a:gd name="connsiteY2" fmla="*/ 557689 h 1851660"/>
                <a:gd name="connsiteX3" fmla="*/ 7284720 w 7284720"/>
                <a:gd name="connsiteY3" fmla="*/ 1851660 h 1851660"/>
                <a:gd name="connsiteX0" fmla="*/ 0 w 7284720"/>
                <a:gd name="connsiteY0" fmla="*/ 0 h 1851660"/>
                <a:gd name="connsiteX1" fmla="*/ 550069 w 7284720"/>
                <a:gd name="connsiteY1" fmla="*/ 14764 h 1851660"/>
                <a:gd name="connsiteX2" fmla="*/ 588169 w 7284720"/>
                <a:gd name="connsiteY2" fmla="*/ 557689 h 1851660"/>
                <a:gd name="connsiteX3" fmla="*/ 1095375 w 7284720"/>
                <a:gd name="connsiteY3" fmla="*/ 583883 h 1851660"/>
                <a:gd name="connsiteX4" fmla="*/ 7284720 w 7284720"/>
                <a:gd name="connsiteY4"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7284720 w 7284720"/>
                <a:gd name="connsiteY4"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7284720 w 7284720"/>
                <a:gd name="connsiteY5"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7284720 w 7284720"/>
                <a:gd name="connsiteY6"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7284720 w 7284720"/>
                <a:gd name="connsiteY7"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7284720 w 7284720"/>
                <a:gd name="connsiteY8"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7284720 w 7284720"/>
                <a:gd name="connsiteY9"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7284720 w 7284720"/>
                <a:gd name="connsiteY10"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7284720 w 7284720"/>
                <a:gd name="connsiteY11"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7284720 w 7284720"/>
                <a:gd name="connsiteY12"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7284720 w 7284720"/>
                <a:gd name="connsiteY13"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7284720 w 7284720"/>
                <a:gd name="connsiteY14"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7284720 w 7284720"/>
                <a:gd name="connsiteY15"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7284720 w 7284720"/>
                <a:gd name="connsiteY16"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7284720 w 7284720"/>
                <a:gd name="connsiteY17"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7284720 w 7284720"/>
                <a:gd name="connsiteY18"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7284720 w 7284720"/>
                <a:gd name="connsiteY19"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7284720 w 7284720"/>
                <a:gd name="connsiteY20"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7284720 w 7284720"/>
                <a:gd name="connsiteY21"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7284720 w 7284720"/>
                <a:gd name="connsiteY22"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7284720 w 7284720"/>
                <a:gd name="connsiteY23"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7284720 w 7284720"/>
                <a:gd name="connsiteY24"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7284720 w 7284720"/>
                <a:gd name="connsiteY25"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7284720 w 7284720"/>
                <a:gd name="connsiteY26"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7284720 w 7284720"/>
                <a:gd name="connsiteY27"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7284720 w 7284720"/>
                <a:gd name="connsiteY28"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7284720 w 7284720"/>
                <a:gd name="connsiteY29"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7284720 w 7284720"/>
                <a:gd name="connsiteY30"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7284720 w 7284720"/>
                <a:gd name="connsiteY31"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7284720 w 7284720"/>
                <a:gd name="connsiteY32"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7284720 w 7284720"/>
                <a:gd name="connsiteY33"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7284720 w 7284720"/>
                <a:gd name="connsiteY34"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7284720 w 7284720"/>
                <a:gd name="connsiteY35"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7284720 w 7284720"/>
                <a:gd name="connsiteY36"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7284720 w 7284720"/>
                <a:gd name="connsiteY37"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7284720 w 7284720"/>
                <a:gd name="connsiteY38"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7284720 w 7284720"/>
                <a:gd name="connsiteY39"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7284720 w 7284720"/>
                <a:gd name="connsiteY40"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7284720 w 7284720"/>
                <a:gd name="connsiteY41"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7284720 w 7284720"/>
                <a:gd name="connsiteY42"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7284720 w 7284720"/>
                <a:gd name="connsiteY43"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7284720 w 7284720"/>
                <a:gd name="connsiteY44"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7284720 w 7284720"/>
                <a:gd name="connsiteY45"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7284720 w 7284720"/>
                <a:gd name="connsiteY46"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7284720 w 7284720"/>
                <a:gd name="connsiteY47"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7284720 w 7284720"/>
                <a:gd name="connsiteY48"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7284720 w 7284720"/>
                <a:gd name="connsiteY49"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7284720 w 7284720"/>
                <a:gd name="connsiteY50"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7284720 w 7284720"/>
                <a:gd name="connsiteY51"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7284720 w 7284720"/>
                <a:gd name="connsiteY52"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7284720 w 7284720"/>
                <a:gd name="connsiteY53"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7284720 w 7284720"/>
                <a:gd name="connsiteY54"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7284720 w 7284720"/>
                <a:gd name="connsiteY55"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7284720 w 7284720"/>
                <a:gd name="connsiteY56"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69769 w 7284720"/>
                <a:gd name="connsiteY56" fmla="*/ 1622108 h 1851660"/>
                <a:gd name="connsiteX57" fmla="*/ 7284720 w 7284720"/>
                <a:gd name="connsiteY57"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69769 w 7284720"/>
                <a:gd name="connsiteY56" fmla="*/ 1622108 h 1851660"/>
                <a:gd name="connsiteX57" fmla="*/ 5881688 w 7284720"/>
                <a:gd name="connsiteY57" fmla="*/ 1617345 h 1851660"/>
                <a:gd name="connsiteX58" fmla="*/ 7284720 w 7284720"/>
                <a:gd name="connsiteY58"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81688 w 7284720"/>
                <a:gd name="connsiteY57" fmla="*/ 1617345 h 1851660"/>
                <a:gd name="connsiteX58" fmla="*/ 7284720 w 7284720"/>
                <a:gd name="connsiteY58"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7284720 w 7284720"/>
                <a:gd name="connsiteY58"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7284720 w 7284720"/>
                <a:gd name="connsiteY59"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7284720 w 7284720"/>
                <a:gd name="connsiteY60"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7284720 w 7284720"/>
                <a:gd name="connsiteY61"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6331744 w 7284720"/>
                <a:gd name="connsiteY61" fmla="*/ 1705451 h 1851660"/>
                <a:gd name="connsiteX62" fmla="*/ 7284720 w 7284720"/>
                <a:gd name="connsiteY62"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6331744 w 7284720"/>
                <a:gd name="connsiteY61" fmla="*/ 1705451 h 1851660"/>
                <a:gd name="connsiteX62" fmla="*/ 6455569 w 7284720"/>
                <a:gd name="connsiteY62" fmla="*/ 1719739 h 1851660"/>
                <a:gd name="connsiteX63" fmla="*/ 7284720 w 7284720"/>
                <a:gd name="connsiteY63"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6331744 w 7284720"/>
                <a:gd name="connsiteY61" fmla="*/ 1705451 h 1851660"/>
                <a:gd name="connsiteX62" fmla="*/ 6455569 w 7284720"/>
                <a:gd name="connsiteY62" fmla="*/ 1719739 h 1851660"/>
                <a:gd name="connsiteX63" fmla="*/ 6557963 w 7284720"/>
                <a:gd name="connsiteY63" fmla="*/ 1731645 h 1851660"/>
                <a:gd name="connsiteX64" fmla="*/ 7284720 w 7284720"/>
                <a:gd name="connsiteY64"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6331744 w 7284720"/>
                <a:gd name="connsiteY61" fmla="*/ 1705451 h 1851660"/>
                <a:gd name="connsiteX62" fmla="*/ 6455569 w 7284720"/>
                <a:gd name="connsiteY62" fmla="*/ 1719739 h 1851660"/>
                <a:gd name="connsiteX63" fmla="*/ 6557963 w 7284720"/>
                <a:gd name="connsiteY63" fmla="*/ 1731645 h 1851660"/>
                <a:gd name="connsiteX64" fmla="*/ 6629400 w 7284720"/>
                <a:gd name="connsiteY64" fmla="*/ 1750695 h 1851660"/>
                <a:gd name="connsiteX65" fmla="*/ 7284720 w 7284720"/>
                <a:gd name="connsiteY65"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6331744 w 7284720"/>
                <a:gd name="connsiteY61" fmla="*/ 1705451 h 1851660"/>
                <a:gd name="connsiteX62" fmla="*/ 6455569 w 7284720"/>
                <a:gd name="connsiteY62" fmla="*/ 1719739 h 1851660"/>
                <a:gd name="connsiteX63" fmla="*/ 6557963 w 7284720"/>
                <a:gd name="connsiteY63" fmla="*/ 1731645 h 1851660"/>
                <a:gd name="connsiteX64" fmla="*/ 6629400 w 7284720"/>
                <a:gd name="connsiteY64" fmla="*/ 1750695 h 1851660"/>
                <a:gd name="connsiteX65" fmla="*/ 6707981 w 7284720"/>
                <a:gd name="connsiteY65" fmla="*/ 1748314 h 1851660"/>
                <a:gd name="connsiteX66" fmla="*/ 7284720 w 7284720"/>
                <a:gd name="connsiteY66"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6331744 w 7284720"/>
                <a:gd name="connsiteY61" fmla="*/ 1705451 h 1851660"/>
                <a:gd name="connsiteX62" fmla="*/ 6455569 w 7284720"/>
                <a:gd name="connsiteY62" fmla="*/ 1719739 h 1851660"/>
                <a:gd name="connsiteX63" fmla="*/ 6557963 w 7284720"/>
                <a:gd name="connsiteY63" fmla="*/ 1731645 h 1851660"/>
                <a:gd name="connsiteX64" fmla="*/ 6629400 w 7284720"/>
                <a:gd name="connsiteY64" fmla="*/ 1750695 h 1851660"/>
                <a:gd name="connsiteX65" fmla="*/ 6707981 w 7284720"/>
                <a:gd name="connsiteY65" fmla="*/ 1748314 h 1851660"/>
                <a:gd name="connsiteX66" fmla="*/ 6774656 w 7284720"/>
                <a:gd name="connsiteY66" fmla="*/ 1776889 h 1851660"/>
                <a:gd name="connsiteX67" fmla="*/ 7284720 w 7284720"/>
                <a:gd name="connsiteY67"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6331744 w 7284720"/>
                <a:gd name="connsiteY61" fmla="*/ 1705451 h 1851660"/>
                <a:gd name="connsiteX62" fmla="*/ 6455569 w 7284720"/>
                <a:gd name="connsiteY62" fmla="*/ 1719739 h 1851660"/>
                <a:gd name="connsiteX63" fmla="*/ 6557963 w 7284720"/>
                <a:gd name="connsiteY63" fmla="*/ 1731645 h 1851660"/>
                <a:gd name="connsiteX64" fmla="*/ 6629400 w 7284720"/>
                <a:gd name="connsiteY64" fmla="*/ 1750695 h 1851660"/>
                <a:gd name="connsiteX65" fmla="*/ 6707981 w 7284720"/>
                <a:gd name="connsiteY65" fmla="*/ 1748314 h 1851660"/>
                <a:gd name="connsiteX66" fmla="*/ 6774656 w 7284720"/>
                <a:gd name="connsiteY66" fmla="*/ 1776889 h 1851660"/>
                <a:gd name="connsiteX67" fmla="*/ 6874669 w 7284720"/>
                <a:gd name="connsiteY67" fmla="*/ 1781651 h 1851660"/>
                <a:gd name="connsiteX68" fmla="*/ 7284720 w 7284720"/>
                <a:gd name="connsiteY68"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6331744 w 7284720"/>
                <a:gd name="connsiteY61" fmla="*/ 1705451 h 1851660"/>
                <a:gd name="connsiteX62" fmla="*/ 6455569 w 7284720"/>
                <a:gd name="connsiteY62" fmla="*/ 1719739 h 1851660"/>
                <a:gd name="connsiteX63" fmla="*/ 6557963 w 7284720"/>
                <a:gd name="connsiteY63" fmla="*/ 1731645 h 1851660"/>
                <a:gd name="connsiteX64" fmla="*/ 6629400 w 7284720"/>
                <a:gd name="connsiteY64" fmla="*/ 1750695 h 1851660"/>
                <a:gd name="connsiteX65" fmla="*/ 6707981 w 7284720"/>
                <a:gd name="connsiteY65" fmla="*/ 1748314 h 1851660"/>
                <a:gd name="connsiteX66" fmla="*/ 6774656 w 7284720"/>
                <a:gd name="connsiteY66" fmla="*/ 1776889 h 1851660"/>
                <a:gd name="connsiteX67" fmla="*/ 6874669 w 7284720"/>
                <a:gd name="connsiteY67" fmla="*/ 1781651 h 1851660"/>
                <a:gd name="connsiteX68" fmla="*/ 6991350 w 7284720"/>
                <a:gd name="connsiteY68" fmla="*/ 1812608 h 1851660"/>
                <a:gd name="connsiteX69" fmla="*/ 7284720 w 7284720"/>
                <a:gd name="connsiteY69" fmla="*/ 1851660 h 1851660"/>
                <a:gd name="connsiteX0" fmla="*/ 0 w 7284720"/>
                <a:gd name="connsiteY0" fmla="*/ 0 h 1851660"/>
                <a:gd name="connsiteX1" fmla="*/ 550069 w 7284720"/>
                <a:gd name="connsiteY1" fmla="*/ 14764 h 1851660"/>
                <a:gd name="connsiteX2" fmla="*/ 600075 w 7284720"/>
                <a:gd name="connsiteY2" fmla="*/ 569595 h 1851660"/>
                <a:gd name="connsiteX3" fmla="*/ 1095375 w 7284720"/>
                <a:gd name="connsiteY3" fmla="*/ 583883 h 1851660"/>
                <a:gd name="connsiteX4" fmla="*/ 1138238 w 7284720"/>
                <a:gd name="connsiteY4" fmla="*/ 674370 h 1851660"/>
                <a:gd name="connsiteX5" fmla="*/ 1259681 w 7284720"/>
                <a:gd name="connsiteY5" fmla="*/ 736283 h 1851660"/>
                <a:gd name="connsiteX6" fmla="*/ 1343025 w 7284720"/>
                <a:gd name="connsiteY6" fmla="*/ 760095 h 1851660"/>
                <a:gd name="connsiteX7" fmla="*/ 1450181 w 7284720"/>
                <a:gd name="connsiteY7" fmla="*/ 779145 h 1851660"/>
                <a:gd name="connsiteX8" fmla="*/ 1664494 w 7284720"/>
                <a:gd name="connsiteY8" fmla="*/ 791051 h 1851660"/>
                <a:gd name="connsiteX9" fmla="*/ 1714500 w 7284720"/>
                <a:gd name="connsiteY9" fmla="*/ 831533 h 1851660"/>
                <a:gd name="connsiteX10" fmla="*/ 1835944 w 7284720"/>
                <a:gd name="connsiteY10" fmla="*/ 869633 h 1851660"/>
                <a:gd name="connsiteX11" fmla="*/ 1966913 w 7284720"/>
                <a:gd name="connsiteY11" fmla="*/ 891064 h 1851660"/>
                <a:gd name="connsiteX12" fmla="*/ 2112169 w 7284720"/>
                <a:gd name="connsiteY12" fmla="*/ 910114 h 1851660"/>
                <a:gd name="connsiteX13" fmla="*/ 2205038 w 7284720"/>
                <a:gd name="connsiteY13" fmla="*/ 907733 h 1851660"/>
                <a:gd name="connsiteX14" fmla="*/ 2257425 w 7284720"/>
                <a:gd name="connsiteY14" fmla="*/ 945833 h 1851660"/>
                <a:gd name="connsiteX15" fmla="*/ 2359819 w 7284720"/>
                <a:gd name="connsiteY15" fmla="*/ 974408 h 1851660"/>
                <a:gd name="connsiteX16" fmla="*/ 2431256 w 7284720"/>
                <a:gd name="connsiteY16" fmla="*/ 1000601 h 1851660"/>
                <a:gd name="connsiteX17" fmla="*/ 2555081 w 7284720"/>
                <a:gd name="connsiteY17" fmla="*/ 1022033 h 1851660"/>
                <a:gd name="connsiteX18" fmla="*/ 2662238 w 7284720"/>
                <a:gd name="connsiteY18" fmla="*/ 1029176 h 1851660"/>
                <a:gd name="connsiteX19" fmla="*/ 2793206 w 7284720"/>
                <a:gd name="connsiteY19" fmla="*/ 1048226 h 1851660"/>
                <a:gd name="connsiteX20" fmla="*/ 2850356 w 7284720"/>
                <a:gd name="connsiteY20" fmla="*/ 1076801 h 1851660"/>
                <a:gd name="connsiteX21" fmla="*/ 2917031 w 7284720"/>
                <a:gd name="connsiteY21" fmla="*/ 1081564 h 1851660"/>
                <a:gd name="connsiteX22" fmla="*/ 2993231 w 7284720"/>
                <a:gd name="connsiteY22" fmla="*/ 1110139 h 1851660"/>
                <a:gd name="connsiteX23" fmla="*/ 3071813 w 7284720"/>
                <a:gd name="connsiteY23" fmla="*/ 1126808 h 1851660"/>
                <a:gd name="connsiteX24" fmla="*/ 3109913 w 7284720"/>
                <a:gd name="connsiteY24" fmla="*/ 1141095 h 1851660"/>
                <a:gd name="connsiteX25" fmla="*/ 3217069 w 7284720"/>
                <a:gd name="connsiteY25" fmla="*/ 1150620 h 1851660"/>
                <a:gd name="connsiteX26" fmla="*/ 3340894 w 7284720"/>
                <a:gd name="connsiteY26" fmla="*/ 1157764 h 1851660"/>
                <a:gd name="connsiteX27" fmla="*/ 3381375 w 7284720"/>
                <a:gd name="connsiteY27" fmla="*/ 1188720 h 1851660"/>
                <a:gd name="connsiteX28" fmla="*/ 3462338 w 7284720"/>
                <a:gd name="connsiteY28" fmla="*/ 1191101 h 1851660"/>
                <a:gd name="connsiteX29" fmla="*/ 3540919 w 7284720"/>
                <a:gd name="connsiteY29" fmla="*/ 1224439 h 1851660"/>
                <a:gd name="connsiteX30" fmla="*/ 3602831 w 7284720"/>
                <a:gd name="connsiteY30" fmla="*/ 1226820 h 1851660"/>
                <a:gd name="connsiteX31" fmla="*/ 3700463 w 7284720"/>
                <a:gd name="connsiteY31" fmla="*/ 1248251 h 1851660"/>
                <a:gd name="connsiteX32" fmla="*/ 3786188 w 7284720"/>
                <a:gd name="connsiteY32" fmla="*/ 1260158 h 1851660"/>
                <a:gd name="connsiteX33" fmla="*/ 3871913 w 7284720"/>
                <a:gd name="connsiteY33" fmla="*/ 1272064 h 1851660"/>
                <a:gd name="connsiteX34" fmla="*/ 3929063 w 7284720"/>
                <a:gd name="connsiteY34" fmla="*/ 1281589 h 1851660"/>
                <a:gd name="connsiteX35" fmla="*/ 3990975 w 7284720"/>
                <a:gd name="connsiteY35" fmla="*/ 1295876 h 1851660"/>
                <a:gd name="connsiteX36" fmla="*/ 4064794 w 7284720"/>
                <a:gd name="connsiteY36" fmla="*/ 1303020 h 1851660"/>
                <a:gd name="connsiteX37" fmla="*/ 4136231 w 7284720"/>
                <a:gd name="connsiteY37" fmla="*/ 1329214 h 1851660"/>
                <a:gd name="connsiteX38" fmla="*/ 4200525 w 7284720"/>
                <a:gd name="connsiteY38" fmla="*/ 1336358 h 1851660"/>
                <a:gd name="connsiteX39" fmla="*/ 4274344 w 7284720"/>
                <a:gd name="connsiteY39" fmla="*/ 1345883 h 1851660"/>
                <a:gd name="connsiteX40" fmla="*/ 4336256 w 7284720"/>
                <a:gd name="connsiteY40" fmla="*/ 1357789 h 1851660"/>
                <a:gd name="connsiteX41" fmla="*/ 4395788 w 7284720"/>
                <a:gd name="connsiteY41" fmla="*/ 1372076 h 1851660"/>
                <a:gd name="connsiteX42" fmla="*/ 4464844 w 7284720"/>
                <a:gd name="connsiteY42" fmla="*/ 1376839 h 1851660"/>
                <a:gd name="connsiteX43" fmla="*/ 4519613 w 7284720"/>
                <a:gd name="connsiteY43" fmla="*/ 1393508 h 1851660"/>
                <a:gd name="connsiteX44" fmla="*/ 4602956 w 7284720"/>
                <a:gd name="connsiteY44" fmla="*/ 1407795 h 1851660"/>
                <a:gd name="connsiteX45" fmla="*/ 4683919 w 7284720"/>
                <a:gd name="connsiteY45" fmla="*/ 1429226 h 1851660"/>
                <a:gd name="connsiteX46" fmla="*/ 4817269 w 7284720"/>
                <a:gd name="connsiteY46" fmla="*/ 1445895 h 1851660"/>
                <a:gd name="connsiteX47" fmla="*/ 4912519 w 7284720"/>
                <a:gd name="connsiteY47" fmla="*/ 1460183 h 1851660"/>
                <a:gd name="connsiteX48" fmla="*/ 5057775 w 7284720"/>
                <a:gd name="connsiteY48" fmla="*/ 1479233 h 1851660"/>
                <a:gd name="connsiteX49" fmla="*/ 5162550 w 7284720"/>
                <a:gd name="connsiteY49" fmla="*/ 1503045 h 1851660"/>
                <a:gd name="connsiteX50" fmla="*/ 5245894 w 7284720"/>
                <a:gd name="connsiteY50" fmla="*/ 1522095 h 1851660"/>
                <a:gd name="connsiteX51" fmla="*/ 5317331 w 7284720"/>
                <a:gd name="connsiteY51" fmla="*/ 1541145 h 1851660"/>
                <a:gd name="connsiteX52" fmla="*/ 5400675 w 7284720"/>
                <a:gd name="connsiteY52" fmla="*/ 1553051 h 1851660"/>
                <a:gd name="connsiteX53" fmla="*/ 5495925 w 7284720"/>
                <a:gd name="connsiteY53" fmla="*/ 1562576 h 1851660"/>
                <a:gd name="connsiteX54" fmla="*/ 5586413 w 7284720"/>
                <a:gd name="connsiteY54" fmla="*/ 1572101 h 1851660"/>
                <a:gd name="connsiteX55" fmla="*/ 5676900 w 7284720"/>
                <a:gd name="connsiteY55" fmla="*/ 1591151 h 1851660"/>
                <a:gd name="connsiteX56" fmla="*/ 5779294 w 7284720"/>
                <a:gd name="connsiteY56" fmla="*/ 1610202 h 1851660"/>
                <a:gd name="connsiteX57" fmla="*/ 5891213 w 7284720"/>
                <a:gd name="connsiteY57" fmla="*/ 1626870 h 1851660"/>
                <a:gd name="connsiteX58" fmla="*/ 6041231 w 7284720"/>
                <a:gd name="connsiteY58" fmla="*/ 1645920 h 1851660"/>
                <a:gd name="connsiteX59" fmla="*/ 6131719 w 7284720"/>
                <a:gd name="connsiteY59" fmla="*/ 1662589 h 1851660"/>
                <a:gd name="connsiteX60" fmla="*/ 6210300 w 7284720"/>
                <a:gd name="connsiteY60" fmla="*/ 1686401 h 1851660"/>
                <a:gd name="connsiteX61" fmla="*/ 6331744 w 7284720"/>
                <a:gd name="connsiteY61" fmla="*/ 1705451 h 1851660"/>
                <a:gd name="connsiteX62" fmla="*/ 6455569 w 7284720"/>
                <a:gd name="connsiteY62" fmla="*/ 1719739 h 1851660"/>
                <a:gd name="connsiteX63" fmla="*/ 6557963 w 7284720"/>
                <a:gd name="connsiteY63" fmla="*/ 1731645 h 1851660"/>
                <a:gd name="connsiteX64" fmla="*/ 6629400 w 7284720"/>
                <a:gd name="connsiteY64" fmla="*/ 1750695 h 1851660"/>
                <a:gd name="connsiteX65" fmla="*/ 6707981 w 7284720"/>
                <a:gd name="connsiteY65" fmla="*/ 1748314 h 1851660"/>
                <a:gd name="connsiteX66" fmla="*/ 6774656 w 7284720"/>
                <a:gd name="connsiteY66" fmla="*/ 1776889 h 1851660"/>
                <a:gd name="connsiteX67" fmla="*/ 6874669 w 7284720"/>
                <a:gd name="connsiteY67" fmla="*/ 1781651 h 1851660"/>
                <a:gd name="connsiteX68" fmla="*/ 6991350 w 7284720"/>
                <a:gd name="connsiteY68" fmla="*/ 1812608 h 1851660"/>
                <a:gd name="connsiteX69" fmla="*/ 7174706 w 7284720"/>
                <a:gd name="connsiteY69" fmla="*/ 1831658 h 1851660"/>
                <a:gd name="connsiteX70" fmla="*/ 7284720 w 7284720"/>
                <a:gd name="connsiteY70" fmla="*/ 1851660 h 1851660"/>
                <a:gd name="connsiteX0" fmla="*/ 0 w 7284720"/>
                <a:gd name="connsiteY0" fmla="*/ 0 h 1857851"/>
                <a:gd name="connsiteX1" fmla="*/ 550069 w 7284720"/>
                <a:gd name="connsiteY1" fmla="*/ 14764 h 1857851"/>
                <a:gd name="connsiteX2" fmla="*/ 600075 w 7284720"/>
                <a:gd name="connsiteY2" fmla="*/ 569595 h 1857851"/>
                <a:gd name="connsiteX3" fmla="*/ 1095375 w 7284720"/>
                <a:gd name="connsiteY3" fmla="*/ 583883 h 1857851"/>
                <a:gd name="connsiteX4" fmla="*/ 1138238 w 7284720"/>
                <a:gd name="connsiteY4" fmla="*/ 674370 h 1857851"/>
                <a:gd name="connsiteX5" fmla="*/ 1259681 w 7284720"/>
                <a:gd name="connsiteY5" fmla="*/ 736283 h 1857851"/>
                <a:gd name="connsiteX6" fmla="*/ 1343025 w 7284720"/>
                <a:gd name="connsiteY6" fmla="*/ 760095 h 1857851"/>
                <a:gd name="connsiteX7" fmla="*/ 1450181 w 7284720"/>
                <a:gd name="connsiteY7" fmla="*/ 779145 h 1857851"/>
                <a:gd name="connsiteX8" fmla="*/ 1664494 w 7284720"/>
                <a:gd name="connsiteY8" fmla="*/ 791051 h 1857851"/>
                <a:gd name="connsiteX9" fmla="*/ 1714500 w 7284720"/>
                <a:gd name="connsiteY9" fmla="*/ 831533 h 1857851"/>
                <a:gd name="connsiteX10" fmla="*/ 1835944 w 7284720"/>
                <a:gd name="connsiteY10" fmla="*/ 869633 h 1857851"/>
                <a:gd name="connsiteX11" fmla="*/ 1966913 w 7284720"/>
                <a:gd name="connsiteY11" fmla="*/ 891064 h 1857851"/>
                <a:gd name="connsiteX12" fmla="*/ 2112169 w 7284720"/>
                <a:gd name="connsiteY12" fmla="*/ 910114 h 1857851"/>
                <a:gd name="connsiteX13" fmla="*/ 2205038 w 7284720"/>
                <a:gd name="connsiteY13" fmla="*/ 907733 h 1857851"/>
                <a:gd name="connsiteX14" fmla="*/ 2257425 w 7284720"/>
                <a:gd name="connsiteY14" fmla="*/ 945833 h 1857851"/>
                <a:gd name="connsiteX15" fmla="*/ 2359819 w 7284720"/>
                <a:gd name="connsiteY15" fmla="*/ 974408 h 1857851"/>
                <a:gd name="connsiteX16" fmla="*/ 2431256 w 7284720"/>
                <a:gd name="connsiteY16" fmla="*/ 1000601 h 1857851"/>
                <a:gd name="connsiteX17" fmla="*/ 2555081 w 7284720"/>
                <a:gd name="connsiteY17" fmla="*/ 1022033 h 1857851"/>
                <a:gd name="connsiteX18" fmla="*/ 2662238 w 7284720"/>
                <a:gd name="connsiteY18" fmla="*/ 1029176 h 1857851"/>
                <a:gd name="connsiteX19" fmla="*/ 2793206 w 7284720"/>
                <a:gd name="connsiteY19" fmla="*/ 1048226 h 1857851"/>
                <a:gd name="connsiteX20" fmla="*/ 2850356 w 7284720"/>
                <a:gd name="connsiteY20" fmla="*/ 1076801 h 1857851"/>
                <a:gd name="connsiteX21" fmla="*/ 2917031 w 7284720"/>
                <a:gd name="connsiteY21" fmla="*/ 1081564 h 1857851"/>
                <a:gd name="connsiteX22" fmla="*/ 2993231 w 7284720"/>
                <a:gd name="connsiteY22" fmla="*/ 1110139 h 1857851"/>
                <a:gd name="connsiteX23" fmla="*/ 3071813 w 7284720"/>
                <a:gd name="connsiteY23" fmla="*/ 1126808 h 1857851"/>
                <a:gd name="connsiteX24" fmla="*/ 3109913 w 7284720"/>
                <a:gd name="connsiteY24" fmla="*/ 1141095 h 1857851"/>
                <a:gd name="connsiteX25" fmla="*/ 3217069 w 7284720"/>
                <a:gd name="connsiteY25" fmla="*/ 1150620 h 1857851"/>
                <a:gd name="connsiteX26" fmla="*/ 3340894 w 7284720"/>
                <a:gd name="connsiteY26" fmla="*/ 1157764 h 1857851"/>
                <a:gd name="connsiteX27" fmla="*/ 3381375 w 7284720"/>
                <a:gd name="connsiteY27" fmla="*/ 1188720 h 1857851"/>
                <a:gd name="connsiteX28" fmla="*/ 3462338 w 7284720"/>
                <a:gd name="connsiteY28" fmla="*/ 1191101 h 1857851"/>
                <a:gd name="connsiteX29" fmla="*/ 3540919 w 7284720"/>
                <a:gd name="connsiteY29" fmla="*/ 1224439 h 1857851"/>
                <a:gd name="connsiteX30" fmla="*/ 3602831 w 7284720"/>
                <a:gd name="connsiteY30" fmla="*/ 1226820 h 1857851"/>
                <a:gd name="connsiteX31" fmla="*/ 3700463 w 7284720"/>
                <a:gd name="connsiteY31" fmla="*/ 1248251 h 1857851"/>
                <a:gd name="connsiteX32" fmla="*/ 3786188 w 7284720"/>
                <a:gd name="connsiteY32" fmla="*/ 1260158 h 1857851"/>
                <a:gd name="connsiteX33" fmla="*/ 3871913 w 7284720"/>
                <a:gd name="connsiteY33" fmla="*/ 1272064 h 1857851"/>
                <a:gd name="connsiteX34" fmla="*/ 3929063 w 7284720"/>
                <a:gd name="connsiteY34" fmla="*/ 1281589 h 1857851"/>
                <a:gd name="connsiteX35" fmla="*/ 3990975 w 7284720"/>
                <a:gd name="connsiteY35" fmla="*/ 1295876 h 1857851"/>
                <a:gd name="connsiteX36" fmla="*/ 4064794 w 7284720"/>
                <a:gd name="connsiteY36" fmla="*/ 1303020 h 1857851"/>
                <a:gd name="connsiteX37" fmla="*/ 4136231 w 7284720"/>
                <a:gd name="connsiteY37" fmla="*/ 1329214 h 1857851"/>
                <a:gd name="connsiteX38" fmla="*/ 4200525 w 7284720"/>
                <a:gd name="connsiteY38" fmla="*/ 1336358 h 1857851"/>
                <a:gd name="connsiteX39" fmla="*/ 4274344 w 7284720"/>
                <a:gd name="connsiteY39" fmla="*/ 1345883 h 1857851"/>
                <a:gd name="connsiteX40" fmla="*/ 4336256 w 7284720"/>
                <a:gd name="connsiteY40" fmla="*/ 1357789 h 1857851"/>
                <a:gd name="connsiteX41" fmla="*/ 4395788 w 7284720"/>
                <a:gd name="connsiteY41" fmla="*/ 1372076 h 1857851"/>
                <a:gd name="connsiteX42" fmla="*/ 4464844 w 7284720"/>
                <a:gd name="connsiteY42" fmla="*/ 1376839 h 1857851"/>
                <a:gd name="connsiteX43" fmla="*/ 4519613 w 7284720"/>
                <a:gd name="connsiteY43" fmla="*/ 1393508 h 1857851"/>
                <a:gd name="connsiteX44" fmla="*/ 4602956 w 7284720"/>
                <a:gd name="connsiteY44" fmla="*/ 1407795 h 1857851"/>
                <a:gd name="connsiteX45" fmla="*/ 4683919 w 7284720"/>
                <a:gd name="connsiteY45" fmla="*/ 1429226 h 1857851"/>
                <a:gd name="connsiteX46" fmla="*/ 4817269 w 7284720"/>
                <a:gd name="connsiteY46" fmla="*/ 1445895 h 1857851"/>
                <a:gd name="connsiteX47" fmla="*/ 4912519 w 7284720"/>
                <a:gd name="connsiteY47" fmla="*/ 1460183 h 1857851"/>
                <a:gd name="connsiteX48" fmla="*/ 5057775 w 7284720"/>
                <a:gd name="connsiteY48" fmla="*/ 1479233 h 1857851"/>
                <a:gd name="connsiteX49" fmla="*/ 5162550 w 7284720"/>
                <a:gd name="connsiteY49" fmla="*/ 1503045 h 1857851"/>
                <a:gd name="connsiteX50" fmla="*/ 5245894 w 7284720"/>
                <a:gd name="connsiteY50" fmla="*/ 1522095 h 1857851"/>
                <a:gd name="connsiteX51" fmla="*/ 5317331 w 7284720"/>
                <a:gd name="connsiteY51" fmla="*/ 1541145 h 1857851"/>
                <a:gd name="connsiteX52" fmla="*/ 5400675 w 7284720"/>
                <a:gd name="connsiteY52" fmla="*/ 1553051 h 1857851"/>
                <a:gd name="connsiteX53" fmla="*/ 5495925 w 7284720"/>
                <a:gd name="connsiteY53" fmla="*/ 1562576 h 1857851"/>
                <a:gd name="connsiteX54" fmla="*/ 5586413 w 7284720"/>
                <a:gd name="connsiteY54" fmla="*/ 1572101 h 1857851"/>
                <a:gd name="connsiteX55" fmla="*/ 5676900 w 7284720"/>
                <a:gd name="connsiteY55" fmla="*/ 1591151 h 1857851"/>
                <a:gd name="connsiteX56" fmla="*/ 5779294 w 7284720"/>
                <a:gd name="connsiteY56" fmla="*/ 1610202 h 1857851"/>
                <a:gd name="connsiteX57" fmla="*/ 5891213 w 7284720"/>
                <a:gd name="connsiteY57" fmla="*/ 1626870 h 1857851"/>
                <a:gd name="connsiteX58" fmla="*/ 6041231 w 7284720"/>
                <a:gd name="connsiteY58" fmla="*/ 1645920 h 1857851"/>
                <a:gd name="connsiteX59" fmla="*/ 6131719 w 7284720"/>
                <a:gd name="connsiteY59" fmla="*/ 1662589 h 1857851"/>
                <a:gd name="connsiteX60" fmla="*/ 6210300 w 7284720"/>
                <a:gd name="connsiteY60" fmla="*/ 1686401 h 1857851"/>
                <a:gd name="connsiteX61" fmla="*/ 6331744 w 7284720"/>
                <a:gd name="connsiteY61" fmla="*/ 1705451 h 1857851"/>
                <a:gd name="connsiteX62" fmla="*/ 6455569 w 7284720"/>
                <a:gd name="connsiteY62" fmla="*/ 1719739 h 1857851"/>
                <a:gd name="connsiteX63" fmla="*/ 6557963 w 7284720"/>
                <a:gd name="connsiteY63" fmla="*/ 1731645 h 1857851"/>
                <a:gd name="connsiteX64" fmla="*/ 6629400 w 7284720"/>
                <a:gd name="connsiteY64" fmla="*/ 1750695 h 1857851"/>
                <a:gd name="connsiteX65" fmla="*/ 6707981 w 7284720"/>
                <a:gd name="connsiteY65" fmla="*/ 1748314 h 1857851"/>
                <a:gd name="connsiteX66" fmla="*/ 6774656 w 7284720"/>
                <a:gd name="connsiteY66" fmla="*/ 1776889 h 1857851"/>
                <a:gd name="connsiteX67" fmla="*/ 6874669 w 7284720"/>
                <a:gd name="connsiteY67" fmla="*/ 1781651 h 1857851"/>
                <a:gd name="connsiteX68" fmla="*/ 6991350 w 7284720"/>
                <a:gd name="connsiteY68" fmla="*/ 1812608 h 1857851"/>
                <a:gd name="connsiteX69" fmla="*/ 7174706 w 7284720"/>
                <a:gd name="connsiteY69" fmla="*/ 1831658 h 1857851"/>
                <a:gd name="connsiteX70" fmla="*/ 7243763 w 7284720"/>
                <a:gd name="connsiteY70" fmla="*/ 1857851 h 1857851"/>
                <a:gd name="connsiteX71" fmla="*/ 7284720 w 7284720"/>
                <a:gd name="connsiteY71" fmla="*/ 1851660 h 1857851"/>
                <a:gd name="connsiteX0" fmla="*/ 0 w 7306152"/>
                <a:gd name="connsiteY0" fmla="*/ 0 h 1863566"/>
                <a:gd name="connsiteX1" fmla="*/ 550069 w 7306152"/>
                <a:gd name="connsiteY1" fmla="*/ 14764 h 1863566"/>
                <a:gd name="connsiteX2" fmla="*/ 600075 w 7306152"/>
                <a:gd name="connsiteY2" fmla="*/ 569595 h 1863566"/>
                <a:gd name="connsiteX3" fmla="*/ 1095375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664494 w 7306152"/>
                <a:gd name="connsiteY8" fmla="*/ 791051 h 1863566"/>
                <a:gd name="connsiteX9" fmla="*/ 1714500 w 7306152"/>
                <a:gd name="connsiteY9" fmla="*/ 831533 h 1863566"/>
                <a:gd name="connsiteX10" fmla="*/ 1835944 w 7306152"/>
                <a:gd name="connsiteY10" fmla="*/ 869633 h 1863566"/>
                <a:gd name="connsiteX11" fmla="*/ 1966913 w 7306152"/>
                <a:gd name="connsiteY11" fmla="*/ 891064 h 1863566"/>
                <a:gd name="connsiteX12" fmla="*/ 2112169 w 7306152"/>
                <a:gd name="connsiteY12" fmla="*/ 910114 h 1863566"/>
                <a:gd name="connsiteX13" fmla="*/ 2205038 w 7306152"/>
                <a:gd name="connsiteY13" fmla="*/ 907733 h 1863566"/>
                <a:gd name="connsiteX14" fmla="*/ 2257425 w 7306152"/>
                <a:gd name="connsiteY14" fmla="*/ 945833 h 1863566"/>
                <a:gd name="connsiteX15" fmla="*/ 2359819 w 7306152"/>
                <a:gd name="connsiteY15" fmla="*/ 974408 h 1863566"/>
                <a:gd name="connsiteX16" fmla="*/ 2431256 w 7306152"/>
                <a:gd name="connsiteY16" fmla="*/ 1000601 h 1863566"/>
                <a:gd name="connsiteX17" fmla="*/ 2555081 w 7306152"/>
                <a:gd name="connsiteY17" fmla="*/ 1022033 h 1863566"/>
                <a:gd name="connsiteX18" fmla="*/ 2662238 w 7306152"/>
                <a:gd name="connsiteY18" fmla="*/ 1029176 h 1863566"/>
                <a:gd name="connsiteX19" fmla="*/ 2793206 w 7306152"/>
                <a:gd name="connsiteY19" fmla="*/ 1048226 h 1863566"/>
                <a:gd name="connsiteX20" fmla="*/ 2850356 w 7306152"/>
                <a:gd name="connsiteY20" fmla="*/ 1076801 h 1863566"/>
                <a:gd name="connsiteX21" fmla="*/ 2917031 w 7306152"/>
                <a:gd name="connsiteY21" fmla="*/ 1081564 h 1863566"/>
                <a:gd name="connsiteX22" fmla="*/ 2993231 w 7306152"/>
                <a:gd name="connsiteY22" fmla="*/ 1110139 h 1863566"/>
                <a:gd name="connsiteX23" fmla="*/ 3071813 w 7306152"/>
                <a:gd name="connsiteY23" fmla="*/ 1126808 h 1863566"/>
                <a:gd name="connsiteX24" fmla="*/ 3109913 w 7306152"/>
                <a:gd name="connsiteY24" fmla="*/ 1141095 h 1863566"/>
                <a:gd name="connsiteX25" fmla="*/ 3217069 w 7306152"/>
                <a:gd name="connsiteY25" fmla="*/ 1150620 h 1863566"/>
                <a:gd name="connsiteX26" fmla="*/ 3340894 w 7306152"/>
                <a:gd name="connsiteY26" fmla="*/ 1157764 h 1863566"/>
                <a:gd name="connsiteX27" fmla="*/ 3381375 w 7306152"/>
                <a:gd name="connsiteY27" fmla="*/ 1188720 h 1863566"/>
                <a:gd name="connsiteX28" fmla="*/ 3462338 w 7306152"/>
                <a:gd name="connsiteY28" fmla="*/ 1191101 h 1863566"/>
                <a:gd name="connsiteX29" fmla="*/ 3540919 w 7306152"/>
                <a:gd name="connsiteY29" fmla="*/ 1224439 h 1863566"/>
                <a:gd name="connsiteX30" fmla="*/ 3602831 w 7306152"/>
                <a:gd name="connsiteY30" fmla="*/ 1226820 h 1863566"/>
                <a:gd name="connsiteX31" fmla="*/ 3700463 w 7306152"/>
                <a:gd name="connsiteY31" fmla="*/ 1248251 h 1863566"/>
                <a:gd name="connsiteX32" fmla="*/ 3786188 w 7306152"/>
                <a:gd name="connsiteY32" fmla="*/ 1260158 h 1863566"/>
                <a:gd name="connsiteX33" fmla="*/ 3871913 w 7306152"/>
                <a:gd name="connsiteY33" fmla="*/ 1272064 h 1863566"/>
                <a:gd name="connsiteX34" fmla="*/ 3929063 w 7306152"/>
                <a:gd name="connsiteY34" fmla="*/ 1281589 h 1863566"/>
                <a:gd name="connsiteX35" fmla="*/ 3990975 w 7306152"/>
                <a:gd name="connsiteY35" fmla="*/ 1295876 h 1863566"/>
                <a:gd name="connsiteX36" fmla="*/ 4064794 w 7306152"/>
                <a:gd name="connsiteY36" fmla="*/ 1303020 h 1863566"/>
                <a:gd name="connsiteX37" fmla="*/ 4136231 w 7306152"/>
                <a:gd name="connsiteY37" fmla="*/ 1329214 h 1863566"/>
                <a:gd name="connsiteX38" fmla="*/ 4200525 w 7306152"/>
                <a:gd name="connsiteY38" fmla="*/ 1336358 h 1863566"/>
                <a:gd name="connsiteX39" fmla="*/ 4274344 w 7306152"/>
                <a:gd name="connsiteY39" fmla="*/ 1345883 h 1863566"/>
                <a:gd name="connsiteX40" fmla="*/ 4336256 w 7306152"/>
                <a:gd name="connsiteY40" fmla="*/ 1357789 h 1863566"/>
                <a:gd name="connsiteX41" fmla="*/ 4395788 w 7306152"/>
                <a:gd name="connsiteY41" fmla="*/ 1372076 h 1863566"/>
                <a:gd name="connsiteX42" fmla="*/ 4464844 w 7306152"/>
                <a:gd name="connsiteY42" fmla="*/ 1376839 h 1863566"/>
                <a:gd name="connsiteX43" fmla="*/ 4519613 w 7306152"/>
                <a:gd name="connsiteY43" fmla="*/ 1393508 h 1863566"/>
                <a:gd name="connsiteX44" fmla="*/ 4602956 w 7306152"/>
                <a:gd name="connsiteY44" fmla="*/ 1407795 h 1863566"/>
                <a:gd name="connsiteX45" fmla="*/ 4683919 w 7306152"/>
                <a:gd name="connsiteY45" fmla="*/ 1429226 h 1863566"/>
                <a:gd name="connsiteX46" fmla="*/ 4817269 w 7306152"/>
                <a:gd name="connsiteY46" fmla="*/ 1445895 h 1863566"/>
                <a:gd name="connsiteX47" fmla="*/ 4912519 w 7306152"/>
                <a:gd name="connsiteY47" fmla="*/ 1460183 h 1863566"/>
                <a:gd name="connsiteX48" fmla="*/ 5057775 w 7306152"/>
                <a:gd name="connsiteY48" fmla="*/ 1479233 h 1863566"/>
                <a:gd name="connsiteX49" fmla="*/ 5162550 w 7306152"/>
                <a:gd name="connsiteY49" fmla="*/ 1503045 h 1863566"/>
                <a:gd name="connsiteX50" fmla="*/ 5245894 w 7306152"/>
                <a:gd name="connsiteY50" fmla="*/ 1522095 h 1863566"/>
                <a:gd name="connsiteX51" fmla="*/ 5317331 w 7306152"/>
                <a:gd name="connsiteY51" fmla="*/ 1541145 h 1863566"/>
                <a:gd name="connsiteX52" fmla="*/ 5400675 w 7306152"/>
                <a:gd name="connsiteY52" fmla="*/ 1553051 h 1863566"/>
                <a:gd name="connsiteX53" fmla="*/ 5495925 w 7306152"/>
                <a:gd name="connsiteY53" fmla="*/ 1562576 h 1863566"/>
                <a:gd name="connsiteX54" fmla="*/ 5586413 w 7306152"/>
                <a:gd name="connsiteY54" fmla="*/ 1572101 h 1863566"/>
                <a:gd name="connsiteX55" fmla="*/ 5676900 w 7306152"/>
                <a:gd name="connsiteY55" fmla="*/ 1591151 h 1863566"/>
                <a:gd name="connsiteX56" fmla="*/ 5779294 w 7306152"/>
                <a:gd name="connsiteY56" fmla="*/ 1610202 h 1863566"/>
                <a:gd name="connsiteX57" fmla="*/ 5891213 w 7306152"/>
                <a:gd name="connsiteY57" fmla="*/ 1626870 h 1863566"/>
                <a:gd name="connsiteX58" fmla="*/ 6041231 w 7306152"/>
                <a:gd name="connsiteY58" fmla="*/ 1645920 h 1863566"/>
                <a:gd name="connsiteX59" fmla="*/ 6131719 w 7306152"/>
                <a:gd name="connsiteY59" fmla="*/ 1662589 h 1863566"/>
                <a:gd name="connsiteX60" fmla="*/ 6210300 w 7306152"/>
                <a:gd name="connsiteY60" fmla="*/ 1686401 h 1863566"/>
                <a:gd name="connsiteX61" fmla="*/ 6331744 w 7306152"/>
                <a:gd name="connsiteY61" fmla="*/ 1705451 h 1863566"/>
                <a:gd name="connsiteX62" fmla="*/ 6455569 w 7306152"/>
                <a:gd name="connsiteY62" fmla="*/ 1719739 h 1863566"/>
                <a:gd name="connsiteX63" fmla="*/ 6557963 w 7306152"/>
                <a:gd name="connsiteY63" fmla="*/ 1731645 h 1863566"/>
                <a:gd name="connsiteX64" fmla="*/ 6629400 w 7306152"/>
                <a:gd name="connsiteY64" fmla="*/ 1750695 h 1863566"/>
                <a:gd name="connsiteX65" fmla="*/ 6707981 w 7306152"/>
                <a:gd name="connsiteY65" fmla="*/ 1748314 h 1863566"/>
                <a:gd name="connsiteX66" fmla="*/ 6774656 w 7306152"/>
                <a:gd name="connsiteY66" fmla="*/ 1776889 h 1863566"/>
                <a:gd name="connsiteX67" fmla="*/ 6874669 w 7306152"/>
                <a:gd name="connsiteY67" fmla="*/ 1781651 h 1863566"/>
                <a:gd name="connsiteX68" fmla="*/ 6991350 w 7306152"/>
                <a:gd name="connsiteY68" fmla="*/ 1812608 h 1863566"/>
                <a:gd name="connsiteX69" fmla="*/ 7174706 w 7306152"/>
                <a:gd name="connsiteY69" fmla="*/ 1831658 h 1863566"/>
                <a:gd name="connsiteX70" fmla="*/ 7243763 w 7306152"/>
                <a:gd name="connsiteY70" fmla="*/ 1857851 h 1863566"/>
                <a:gd name="connsiteX71" fmla="*/ 7306152 w 7306152"/>
                <a:gd name="connsiteY71" fmla="*/ 1863566 h 1863566"/>
                <a:gd name="connsiteX0" fmla="*/ 0 w 7306152"/>
                <a:gd name="connsiteY0" fmla="*/ 0 h 1863566"/>
                <a:gd name="connsiteX1" fmla="*/ 550069 w 7306152"/>
                <a:gd name="connsiteY1" fmla="*/ 14764 h 1863566"/>
                <a:gd name="connsiteX2" fmla="*/ 600075 w 7306152"/>
                <a:gd name="connsiteY2" fmla="*/ 569595 h 1863566"/>
                <a:gd name="connsiteX3" fmla="*/ 1095375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664494 w 7306152"/>
                <a:gd name="connsiteY8" fmla="*/ 791051 h 1863566"/>
                <a:gd name="connsiteX9" fmla="*/ 1714500 w 7306152"/>
                <a:gd name="connsiteY9" fmla="*/ 831533 h 1863566"/>
                <a:gd name="connsiteX10" fmla="*/ 1835944 w 7306152"/>
                <a:gd name="connsiteY10" fmla="*/ 869633 h 1863566"/>
                <a:gd name="connsiteX11" fmla="*/ 1966913 w 7306152"/>
                <a:gd name="connsiteY11" fmla="*/ 891064 h 1863566"/>
                <a:gd name="connsiteX12" fmla="*/ 2112169 w 7306152"/>
                <a:gd name="connsiteY12" fmla="*/ 910114 h 1863566"/>
                <a:gd name="connsiteX13" fmla="*/ 2205038 w 7306152"/>
                <a:gd name="connsiteY13" fmla="*/ 907733 h 1863566"/>
                <a:gd name="connsiteX14" fmla="*/ 2257425 w 7306152"/>
                <a:gd name="connsiteY14" fmla="*/ 945833 h 1863566"/>
                <a:gd name="connsiteX15" fmla="*/ 2359819 w 7306152"/>
                <a:gd name="connsiteY15" fmla="*/ 974408 h 1863566"/>
                <a:gd name="connsiteX16" fmla="*/ 2431256 w 7306152"/>
                <a:gd name="connsiteY16" fmla="*/ 1000601 h 1863566"/>
                <a:gd name="connsiteX17" fmla="*/ 2555081 w 7306152"/>
                <a:gd name="connsiteY17" fmla="*/ 1022033 h 1863566"/>
                <a:gd name="connsiteX18" fmla="*/ 2662238 w 7306152"/>
                <a:gd name="connsiteY18" fmla="*/ 1029176 h 1863566"/>
                <a:gd name="connsiteX19" fmla="*/ 2793206 w 7306152"/>
                <a:gd name="connsiteY19" fmla="*/ 1048226 h 1863566"/>
                <a:gd name="connsiteX20" fmla="*/ 2850356 w 7306152"/>
                <a:gd name="connsiteY20" fmla="*/ 1076801 h 1863566"/>
                <a:gd name="connsiteX21" fmla="*/ 2917031 w 7306152"/>
                <a:gd name="connsiteY21" fmla="*/ 1081564 h 1863566"/>
                <a:gd name="connsiteX22" fmla="*/ 2993231 w 7306152"/>
                <a:gd name="connsiteY22" fmla="*/ 1110139 h 1863566"/>
                <a:gd name="connsiteX23" fmla="*/ 3071813 w 7306152"/>
                <a:gd name="connsiteY23" fmla="*/ 1126808 h 1863566"/>
                <a:gd name="connsiteX24" fmla="*/ 3109913 w 7306152"/>
                <a:gd name="connsiteY24" fmla="*/ 1141095 h 1863566"/>
                <a:gd name="connsiteX25" fmla="*/ 3217069 w 7306152"/>
                <a:gd name="connsiteY25" fmla="*/ 1150620 h 1863566"/>
                <a:gd name="connsiteX26" fmla="*/ 3340894 w 7306152"/>
                <a:gd name="connsiteY26" fmla="*/ 1157764 h 1863566"/>
                <a:gd name="connsiteX27" fmla="*/ 3381375 w 7306152"/>
                <a:gd name="connsiteY27" fmla="*/ 1188720 h 1863566"/>
                <a:gd name="connsiteX28" fmla="*/ 3462338 w 7306152"/>
                <a:gd name="connsiteY28" fmla="*/ 1191101 h 1863566"/>
                <a:gd name="connsiteX29" fmla="*/ 3540919 w 7306152"/>
                <a:gd name="connsiteY29" fmla="*/ 1224439 h 1863566"/>
                <a:gd name="connsiteX30" fmla="*/ 3602831 w 7306152"/>
                <a:gd name="connsiteY30" fmla="*/ 1226820 h 1863566"/>
                <a:gd name="connsiteX31" fmla="*/ 3700463 w 7306152"/>
                <a:gd name="connsiteY31" fmla="*/ 1248251 h 1863566"/>
                <a:gd name="connsiteX32" fmla="*/ 3786188 w 7306152"/>
                <a:gd name="connsiteY32" fmla="*/ 1260158 h 1863566"/>
                <a:gd name="connsiteX33" fmla="*/ 3871913 w 7306152"/>
                <a:gd name="connsiteY33" fmla="*/ 1272064 h 1863566"/>
                <a:gd name="connsiteX34" fmla="*/ 3929063 w 7306152"/>
                <a:gd name="connsiteY34" fmla="*/ 1281589 h 1863566"/>
                <a:gd name="connsiteX35" fmla="*/ 3990975 w 7306152"/>
                <a:gd name="connsiteY35" fmla="*/ 1295876 h 1863566"/>
                <a:gd name="connsiteX36" fmla="*/ 4064794 w 7306152"/>
                <a:gd name="connsiteY36" fmla="*/ 1303020 h 1863566"/>
                <a:gd name="connsiteX37" fmla="*/ 4136231 w 7306152"/>
                <a:gd name="connsiteY37" fmla="*/ 1329214 h 1863566"/>
                <a:gd name="connsiteX38" fmla="*/ 4200525 w 7306152"/>
                <a:gd name="connsiteY38" fmla="*/ 1336358 h 1863566"/>
                <a:gd name="connsiteX39" fmla="*/ 4274344 w 7306152"/>
                <a:gd name="connsiteY39" fmla="*/ 1345883 h 1863566"/>
                <a:gd name="connsiteX40" fmla="*/ 4336256 w 7306152"/>
                <a:gd name="connsiteY40" fmla="*/ 1357789 h 1863566"/>
                <a:gd name="connsiteX41" fmla="*/ 4395788 w 7306152"/>
                <a:gd name="connsiteY41" fmla="*/ 1372076 h 1863566"/>
                <a:gd name="connsiteX42" fmla="*/ 4464844 w 7306152"/>
                <a:gd name="connsiteY42" fmla="*/ 1376839 h 1863566"/>
                <a:gd name="connsiteX43" fmla="*/ 4519613 w 7306152"/>
                <a:gd name="connsiteY43" fmla="*/ 1393508 h 1863566"/>
                <a:gd name="connsiteX44" fmla="*/ 4602956 w 7306152"/>
                <a:gd name="connsiteY44" fmla="*/ 1407795 h 1863566"/>
                <a:gd name="connsiteX45" fmla="*/ 4683919 w 7306152"/>
                <a:gd name="connsiteY45" fmla="*/ 1429226 h 1863566"/>
                <a:gd name="connsiteX46" fmla="*/ 4817269 w 7306152"/>
                <a:gd name="connsiteY46" fmla="*/ 1445895 h 1863566"/>
                <a:gd name="connsiteX47" fmla="*/ 4912519 w 7306152"/>
                <a:gd name="connsiteY47" fmla="*/ 1460183 h 1863566"/>
                <a:gd name="connsiteX48" fmla="*/ 5057775 w 7306152"/>
                <a:gd name="connsiteY48" fmla="*/ 1479233 h 1863566"/>
                <a:gd name="connsiteX49" fmla="*/ 5162550 w 7306152"/>
                <a:gd name="connsiteY49" fmla="*/ 1503045 h 1863566"/>
                <a:gd name="connsiteX50" fmla="*/ 5245894 w 7306152"/>
                <a:gd name="connsiteY50" fmla="*/ 1522095 h 1863566"/>
                <a:gd name="connsiteX51" fmla="*/ 5317331 w 7306152"/>
                <a:gd name="connsiteY51" fmla="*/ 1541145 h 1863566"/>
                <a:gd name="connsiteX52" fmla="*/ 5400675 w 7306152"/>
                <a:gd name="connsiteY52" fmla="*/ 1553051 h 1863566"/>
                <a:gd name="connsiteX53" fmla="*/ 5495925 w 7306152"/>
                <a:gd name="connsiteY53" fmla="*/ 1562576 h 1863566"/>
                <a:gd name="connsiteX54" fmla="*/ 5586413 w 7306152"/>
                <a:gd name="connsiteY54" fmla="*/ 1572101 h 1863566"/>
                <a:gd name="connsiteX55" fmla="*/ 5676900 w 7306152"/>
                <a:gd name="connsiteY55" fmla="*/ 1591151 h 1863566"/>
                <a:gd name="connsiteX56" fmla="*/ 5779294 w 7306152"/>
                <a:gd name="connsiteY56" fmla="*/ 1610202 h 1863566"/>
                <a:gd name="connsiteX57" fmla="*/ 5891213 w 7306152"/>
                <a:gd name="connsiteY57" fmla="*/ 1626870 h 1863566"/>
                <a:gd name="connsiteX58" fmla="*/ 6041231 w 7306152"/>
                <a:gd name="connsiteY58" fmla="*/ 1645920 h 1863566"/>
                <a:gd name="connsiteX59" fmla="*/ 6131719 w 7306152"/>
                <a:gd name="connsiteY59" fmla="*/ 1662589 h 1863566"/>
                <a:gd name="connsiteX60" fmla="*/ 6210300 w 7306152"/>
                <a:gd name="connsiteY60" fmla="*/ 1686401 h 1863566"/>
                <a:gd name="connsiteX61" fmla="*/ 6331744 w 7306152"/>
                <a:gd name="connsiteY61" fmla="*/ 1705451 h 1863566"/>
                <a:gd name="connsiteX62" fmla="*/ 6455569 w 7306152"/>
                <a:gd name="connsiteY62" fmla="*/ 1719739 h 1863566"/>
                <a:gd name="connsiteX63" fmla="*/ 6557963 w 7306152"/>
                <a:gd name="connsiteY63" fmla="*/ 1731645 h 1863566"/>
                <a:gd name="connsiteX64" fmla="*/ 6629400 w 7306152"/>
                <a:gd name="connsiteY64" fmla="*/ 1750695 h 1863566"/>
                <a:gd name="connsiteX65" fmla="*/ 6707981 w 7306152"/>
                <a:gd name="connsiteY65" fmla="*/ 1748314 h 1863566"/>
                <a:gd name="connsiteX66" fmla="*/ 6774656 w 7306152"/>
                <a:gd name="connsiteY66" fmla="*/ 1776889 h 1863566"/>
                <a:gd name="connsiteX67" fmla="*/ 6874669 w 7306152"/>
                <a:gd name="connsiteY67" fmla="*/ 1781651 h 1863566"/>
                <a:gd name="connsiteX68" fmla="*/ 6991350 w 7306152"/>
                <a:gd name="connsiteY68" fmla="*/ 1812608 h 1863566"/>
                <a:gd name="connsiteX69" fmla="*/ 7174706 w 7306152"/>
                <a:gd name="connsiteY69" fmla="*/ 1831658 h 1863566"/>
                <a:gd name="connsiteX70" fmla="*/ 7243763 w 7306152"/>
                <a:gd name="connsiteY70" fmla="*/ 1857851 h 1863566"/>
                <a:gd name="connsiteX71" fmla="*/ 7306152 w 7306152"/>
                <a:gd name="connsiteY71" fmla="*/ 1863566 h 1863566"/>
                <a:gd name="connsiteX0" fmla="*/ 0 w 7306152"/>
                <a:gd name="connsiteY0" fmla="*/ 0 h 1863566"/>
                <a:gd name="connsiteX1" fmla="*/ 550069 w 7306152"/>
                <a:gd name="connsiteY1" fmla="*/ 14764 h 1863566"/>
                <a:gd name="connsiteX2" fmla="*/ 600075 w 7306152"/>
                <a:gd name="connsiteY2" fmla="*/ 569595 h 1863566"/>
                <a:gd name="connsiteX3" fmla="*/ 1095375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664494 w 7306152"/>
                <a:gd name="connsiteY8" fmla="*/ 791051 h 1863566"/>
                <a:gd name="connsiteX9" fmla="*/ 1714500 w 7306152"/>
                <a:gd name="connsiteY9" fmla="*/ 831533 h 1863566"/>
                <a:gd name="connsiteX10" fmla="*/ 1835944 w 7306152"/>
                <a:gd name="connsiteY10" fmla="*/ 869633 h 1863566"/>
                <a:gd name="connsiteX11" fmla="*/ 1966913 w 7306152"/>
                <a:gd name="connsiteY11" fmla="*/ 891064 h 1863566"/>
                <a:gd name="connsiteX12" fmla="*/ 2112169 w 7306152"/>
                <a:gd name="connsiteY12" fmla="*/ 910114 h 1863566"/>
                <a:gd name="connsiteX13" fmla="*/ 2205038 w 7306152"/>
                <a:gd name="connsiteY13" fmla="*/ 907733 h 1863566"/>
                <a:gd name="connsiteX14" fmla="*/ 2257425 w 7306152"/>
                <a:gd name="connsiteY14" fmla="*/ 945833 h 1863566"/>
                <a:gd name="connsiteX15" fmla="*/ 2359819 w 7306152"/>
                <a:gd name="connsiteY15" fmla="*/ 974408 h 1863566"/>
                <a:gd name="connsiteX16" fmla="*/ 2431256 w 7306152"/>
                <a:gd name="connsiteY16" fmla="*/ 1000601 h 1863566"/>
                <a:gd name="connsiteX17" fmla="*/ 2555081 w 7306152"/>
                <a:gd name="connsiteY17" fmla="*/ 1022033 h 1863566"/>
                <a:gd name="connsiteX18" fmla="*/ 2662238 w 7306152"/>
                <a:gd name="connsiteY18" fmla="*/ 1029176 h 1863566"/>
                <a:gd name="connsiteX19" fmla="*/ 2793206 w 7306152"/>
                <a:gd name="connsiteY19" fmla="*/ 1048226 h 1863566"/>
                <a:gd name="connsiteX20" fmla="*/ 2850356 w 7306152"/>
                <a:gd name="connsiteY20" fmla="*/ 1076801 h 1863566"/>
                <a:gd name="connsiteX21" fmla="*/ 2917031 w 7306152"/>
                <a:gd name="connsiteY21" fmla="*/ 1081564 h 1863566"/>
                <a:gd name="connsiteX22" fmla="*/ 2993231 w 7306152"/>
                <a:gd name="connsiteY22" fmla="*/ 1110139 h 1863566"/>
                <a:gd name="connsiteX23" fmla="*/ 3071813 w 7306152"/>
                <a:gd name="connsiteY23" fmla="*/ 1126808 h 1863566"/>
                <a:gd name="connsiteX24" fmla="*/ 3109913 w 7306152"/>
                <a:gd name="connsiteY24" fmla="*/ 1141095 h 1863566"/>
                <a:gd name="connsiteX25" fmla="*/ 3217069 w 7306152"/>
                <a:gd name="connsiteY25" fmla="*/ 1150620 h 1863566"/>
                <a:gd name="connsiteX26" fmla="*/ 3340894 w 7306152"/>
                <a:gd name="connsiteY26" fmla="*/ 1157764 h 1863566"/>
                <a:gd name="connsiteX27" fmla="*/ 3381375 w 7306152"/>
                <a:gd name="connsiteY27" fmla="*/ 1188720 h 1863566"/>
                <a:gd name="connsiteX28" fmla="*/ 3462338 w 7306152"/>
                <a:gd name="connsiteY28" fmla="*/ 1191101 h 1863566"/>
                <a:gd name="connsiteX29" fmla="*/ 3540919 w 7306152"/>
                <a:gd name="connsiteY29" fmla="*/ 1224439 h 1863566"/>
                <a:gd name="connsiteX30" fmla="*/ 3602831 w 7306152"/>
                <a:gd name="connsiteY30" fmla="*/ 1226820 h 1863566"/>
                <a:gd name="connsiteX31" fmla="*/ 3700463 w 7306152"/>
                <a:gd name="connsiteY31" fmla="*/ 1248251 h 1863566"/>
                <a:gd name="connsiteX32" fmla="*/ 3786188 w 7306152"/>
                <a:gd name="connsiteY32" fmla="*/ 1260158 h 1863566"/>
                <a:gd name="connsiteX33" fmla="*/ 3871913 w 7306152"/>
                <a:gd name="connsiteY33" fmla="*/ 1272064 h 1863566"/>
                <a:gd name="connsiteX34" fmla="*/ 3929063 w 7306152"/>
                <a:gd name="connsiteY34" fmla="*/ 1281589 h 1863566"/>
                <a:gd name="connsiteX35" fmla="*/ 3990975 w 7306152"/>
                <a:gd name="connsiteY35" fmla="*/ 1295876 h 1863566"/>
                <a:gd name="connsiteX36" fmla="*/ 4064794 w 7306152"/>
                <a:gd name="connsiteY36" fmla="*/ 1303020 h 1863566"/>
                <a:gd name="connsiteX37" fmla="*/ 4136231 w 7306152"/>
                <a:gd name="connsiteY37" fmla="*/ 1329214 h 1863566"/>
                <a:gd name="connsiteX38" fmla="*/ 4200525 w 7306152"/>
                <a:gd name="connsiteY38" fmla="*/ 1336358 h 1863566"/>
                <a:gd name="connsiteX39" fmla="*/ 4274344 w 7306152"/>
                <a:gd name="connsiteY39" fmla="*/ 1345883 h 1863566"/>
                <a:gd name="connsiteX40" fmla="*/ 4336256 w 7306152"/>
                <a:gd name="connsiteY40" fmla="*/ 1357789 h 1863566"/>
                <a:gd name="connsiteX41" fmla="*/ 4395788 w 7306152"/>
                <a:gd name="connsiteY41" fmla="*/ 1372076 h 1863566"/>
                <a:gd name="connsiteX42" fmla="*/ 4464844 w 7306152"/>
                <a:gd name="connsiteY42" fmla="*/ 1376839 h 1863566"/>
                <a:gd name="connsiteX43" fmla="*/ 4519613 w 7306152"/>
                <a:gd name="connsiteY43" fmla="*/ 1393508 h 1863566"/>
                <a:gd name="connsiteX44" fmla="*/ 4602956 w 7306152"/>
                <a:gd name="connsiteY44" fmla="*/ 1407795 h 1863566"/>
                <a:gd name="connsiteX45" fmla="*/ 4683919 w 7306152"/>
                <a:gd name="connsiteY45" fmla="*/ 1429226 h 1863566"/>
                <a:gd name="connsiteX46" fmla="*/ 4817269 w 7306152"/>
                <a:gd name="connsiteY46" fmla="*/ 1445895 h 1863566"/>
                <a:gd name="connsiteX47" fmla="*/ 4912519 w 7306152"/>
                <a:gd name="connsiteY47" fmla="*/ 1460183 h 1863566"/>
                <a:gd name="connsiteX48" fmla="*/ 5057775 w 7306152"/>
                <a:gd name="connsiteY48" fmla="*/ 1479233 h 1863566"/>
                <a:gd name="connsiteX49" fmla="*/ 5162550 w 7306152"/>
                <a:gd name="connsiteY49" fmla="*/ 1503045 h 1863566"/>
                <a:gd name="connsiteX50" fmla="*/ 5245894 w 7306152"/>
                <a:gd name="connsiteY50" fmla="*/ 1522095 h 1863566"/>
                <a:gd name="connsiteX51" fmla="*/ 5317331 w 7306152"/>
                <a:gd name="connsiteY51" fmla="*/ 1541145 h 1863566"/>
                <a:gd name="connsiteX52" fmla="*/ 5400675 w 7306152"/>
                <a:gd name="connsiteY52" fmla="*/ 1553051 h 1863566"/>
                <a:gd name="connsiteX53" fmla="*/ 5495925 w 7306152"/>
                <a:gd name="connsiteY53" fmla="*/ 1562576 h 1863566"/>
                <a:gd name="connsiteX54" fmla="*/ 5586413 w 7306152"/>
                <a:gd name="connsiteY54" fmla="*/ 1572101 h 1863566"/>
                <a:gd name="connsiteX55" fmla="*/ 5676900 w 7306152"/>
                <a:gd name="connsiteY55" fmla="*/ 1591151 h 1863566"/>
                <a:gd name="connsiteX56" fmla="*/ 5779294 w 7306152"/>
                <a:gd name="connsiteY56" fmla="*/ 1610202 h 1863566"/>
                <a:gd name="connsiteX57" fmla="*/ 5891213 w 7306152"/>
                <a:gd name="connsiteY57" fmla="*/ 1626870 h 1863566"/>
                <a:gd name="connsiteX58" fmla="*/ 6041231 w 7306152"/>
                <a:gd name="connsiteY58" fmla="*/ 1645920 h 1863566"/>
                <a:gd name="connsiteX59" fmla="*/ 6131719 w 7306152"/>
                <a:gd name="connsiteY59" fmla="*/ 1662589 h 1863566"/>
                <a:gd name="connsiteX60" fmla="*/ 6210300 w 7306152"/>
                <a:gd name="connsiteY60" fmla="*/ 1686401 h 1863566"/>
                <a:gd name="connsiteX61" fmla="*/ 6331744 w 7306152"/>
                <a:gd name="connsiteY61" fmla="*/ 1705451 h 1863566"/>
                <a:gd name="connsiteX62" fmla="*/ 6455569 w 7306152"/>
                <a:gd name="connsiteY62" fmla="*/ 1719739 h 1863566"/>
                <a:gd name="connsiteX63" fmla="*/ 6557963 w 7306152"/>
                <a:gd name="connsiteY63" fmla="*/ 1731645 h 1863566"/>
                <a:gd name="connsiteX64" fmla="*/ 6629400 w 7306152"/>
                <a:gd name="connsiteY64" fmla="*/ 1750695 h 1863566"/>
                <a:gd name="connsiteX65" fmla="*/ 6707981 w 7306152"/>
                <a:gd name="connsiteY65" fmla="*/ 1748314 h 1863566"/>
                <a:gd name="connsiteX66" fmla="*/ 6774656 w 7306152"/>
                <a:gd name="connsiteY66" fmla="*/ 1776889 h 1863566"/>
                <a:gd name="connsiteX67" fmla="*/ 6874669 w 7306152"/>
                <a:gd name="connsiteY67" fmla="*/ 1781651 h 1863566"/>
                <a:gd name="connsiteX68" fmla="*/ 6991350 w 7306152"/>
                <a:gd name="connsiteY68" fmla="*/ 1812608 h 1863566"/>
                <a:gd name="connsiteX69" fmla="*/ 7148513 w 7306152"/>
                <a:gd name="connsiteY69" fmla="*/ 1831658 h 1863566"/>
                <a:gd name="connsiteX70" fmla="*/ 7243763 w 7306152"/>
                <a:gd name="connsiteY70" fmla="*/ 1857851 h 1863566"/>
                <a:gd name="connsiteX71" fmla="*/ 7306152 w 7306152"/>
                <a:gd name="connsiteY71" fmla="*/ 1863566 h 1863566"/>
                <a:gd name="connsiteX0" fmla="*/ 0 w 7306152"/>
                <a:gd name="connsiteY0" fmla="*/ 0 h 1863566"/>
                <a:gd name="connsiteX1" fmla="*/ 550069 w 7306152"/>
                <a:gd name="connsiteY1" fmla="*/ 14764 h 1863566"/>
                <a:gd name="connsiteX2" fmla="*/ 600075 w 7306152"/>
                <a:gd name="connsiteY2" fmla="*/ 569595 h 1863566"/>
                <a:gd name="connsiteX3" fmla="*/ 1095375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664494 w 7306152"/>
                <a:gd name="connsiteY8" fmla="*/ 791051 h 1863566"/>
                <a:gd name="connsiteX9" fmla="*/ 1714500 w 7306152"/>
                <a:gd name="connsiteY9" fmla="*/ 831533 h 1863566"/>
                <a:gd name="connsiteX10" fmla="*/ 1835944 w 7306152"/>
                <a:gd name="connsiteY10" fmla="*/ 869633 h 1863566"/>
                <a:gd name="connsiteX11" fmla="*/ 1966913 w 7306152"/>
                <a:gd name="connsiteY11" fmla="*/ 891064 h 1863566"/>
                <a:gd name="connsiteX12" fmla="*/ 2112169 w 7306152"/>
                <a:gd name="connsiteY12" fmla="*/ 910114 h 1863566"/>
                <a:gd name="connsiteX13" fmla="*/ 2205038 w 7306152"/>
                <a:gd name="connsiteY13" fmla="*/ 907733 h 1863566"/>
                <a:gd name="connsiteX14" fmla="*/ 2257425 w 7306152"/>
                <a:gd name="connsiteY14" fmla="*/ 945833 h 1863566"/>
                <a:gd name="connsiteX15" fmla="*/ 2359819 w 7306152"/>
                <a:gd name="connsiteY15" fmla="*/ 974408 h 1863566"/>
                <a:gd name="connsiteX16" fmla="*/ 2431256 w 7306152"/>
                <a:gd name="connsiteY16" fmla="*/ 1000601 h 1863566"/>
                <a:gd name="connsiteX17" fmla="*/ 2555081 w 7306152"/>
                <a:gd name="connsiteY17" fmla="*/ 1022033 h 1863566"/>
                <a:gd name="connsiteX18" fmla="*/ 2662238 w 7306152"/>
                <a:gd name="connsiteY18" fmla="*/ 1029176 h 1863566"/>
                <a:gd name="connsiteX19" fmla="*/ 2793206 w 7306152"/>
                <a:gd name="connsiteY19" fmla="*/ 1048226 h 1863566"/>
                <a:gd name="connsiteX20" fmla="*/ 2850356 w 7306152"/>
                <a:gd name="connsiteY20" fmla="*/ 1076801 h 1863566"/>
                <a:gd name="connsiteX21" fmla="*/ 2917031 w 7306152"/>
                <a:gd name="connsiteY21" fmla="*/ 1081564 h 1863566"/>
                <a:gd name="connsiteX22" fmla="*/ 2993231 w 7306152"/>
                <a:gd name="connsiteY22" fmla="*/ 1110139 h 1863566"/>
                <a:gd name="connsiteX23" fmla="*/ 3071813 w 7306152"/>
                <a:gd name="connsiteY23" fmla="*/ 1126808 h 1863566"/>
                <a:gd name="connsiteX24" fmla="*/ 3109913 w 7306152"/>
                <a:gd name="connsiteY24" fmla="*/ 1141095 h 1863566"/>
                <a:gd name="connsiteX25" fmla="*/ 3217069 w 7306152"/>
                <a:gd name="connsiteY25" fmla="*/ 1150620 h 1863566"/>
                <a:gd name="connsiteX26" fmla="*/ 3340894 w 7306152"/>
                <a:gd name="connsiteY26" fmla="*/ 1157764 h 1863566"/>
                <a:gd name="connsiteX27" fmla="*/ 3393281 w 7306152"/>
                <a:gd name="connsiteY27" fmla="*/ 1183958 h 1863566"/>
                <a:gd name="connsiteX28" fmla="*/ 3462338 w 7306152"/>
                <a:gd name="connsiteY28" fmla="*/ 1191101 h 1863566"/>
                <a:gd name="connsiteX29" fmla="*/ 3540919 w 7306152"/>
                <a:gd name="connsiteY29" fmla="*/ 1224439 h 1863566"/>
                <a:gd name="connsiteX30" fmla="*/ 3602831 w 7306152"/>
                <a:gd name="connsiteY30" fmla="*/ 1226820 h 1863566"/>
                <a:gd name="connsiteX31" fmla="*/ 3700463 w 7306152"/>
                <a:gd name="connsiteY31" fmla="*/ 1248251 h 1863566"/>
                <a:gd name="connsiteX32" fmla="*/ 3786188 w 7306152"/>
                <a:gd name="connsiteY32" fmla="*/ 1260158 h 1863566"/>
                <a:gd name="connsiteX33" fmla="*/ 3871913 w 7306152"/>
                <a:gd name="connsiteY33" fmla="*/ 1272064 h 1863566"/>
                <a:gd name="connsiteX34" fmla="*/ 3929063 w 7306152"/>
                <a:gd name="connsiteY34" fmla="*/ 1281589 h 1863566"/>
                <a:gd name="connsiteX35" fmla="*/ 3990975 w 7306152"/>
                <a:gd name="connsiteY35" fmla="*/ 1295876 h 1863566"/>
                <a:gd name="connsiteX36" fmla="*/ 4064794 w 7306152"/>
                <a:gd name="connsiteY36" fmla="*/ 1303020 h 1863566"/>
                <a:gd name="connsiteX37" fmla="*/ 4136231 w 7306152"/>
                <a:gd name="connsiteY37" fmla="*/ 1329214 h 1863566"/>
                <a:gd name="connsiteX38" fmla="*/ 4200525 w 7306152"/>
                <a:gd name="connsiteY38" fmla="*/ 1336358 h 1863566"/>
                <a:gd name="connsiteX39" fmla="*/ 4274344 w 7306152"/>
                <a:gd name="connsiteY39" fmla="*/ 1345883 h 1863566"/>
                <a:gd name="connsiteX40" fmla="*/ 4336256 w 7306152"/>
                <a:gd name="connsiteY40" fmla="*/ 1357789 h 1863566"/>
                <a:gd name="connsiteX41" fmla="*/ 4395788 w 7306152"/>
                <a:gd name="connsiteY41" fmla="*/ 1372076 h 1863566"/>
                <a:gd name="connsiteX42" fmla="*/ 4464844 w 7306152"/>
                <a:gd name="connsiteY42" fmla="*/ 1376839 h 1863566"/>
                <a:gd name="connsiteX43" fmla="*/ 4519613 w 7306152"/>
                <a:gd name="connsiteY43" fmla="*/ 1393508 h 1863566"/>
                <a:gd name="connsiteX44" fmla="*/ 4602956 w 7306152"/>
                <a:gd name="connsiteY44" fmla="*/ 1407795 h 1863566"/>
                <a:gd name="connsiteX45" fmla="*/ 4683919 w 7306152"/>
                <a:gd name="connsiteY45" fmla="*/ 1429226 h 1863566"/>
                <a:gd name="connsiteX46" fmla="*/ 4817269 w 7306152"/>
                <a:gd name="connsiteY46" fmla="*/ 1445895 h 1863566"/>
                <a:gd name="connsiteX47" fmla="*/ 4912519 w 7306152"/>
                <a:gd name="connsiteY47" fmla="*/ 1460183 h 1863566"/>
                <a:gd name="connsiteX48" fmla="*/ 5057775 w 7306152"/>
                <a:gd name="connsiteY48" fmla="*/ 1479233 h 1863566"/>
                <a:gd name="connsiteX49" fmla="*/ 5162550 w 7306152"/>
                <a:gd name="connsiteY49" fmla="*/ 1503045 h 1863566"/>
                <a:gd name="connsiteX50" fmla="*/ 5245894 w 7306152"/>
                <a:gd name="connsiteY50" fmla="*/ 1522095 h 1863566"/>
                <a:gd name="connsiteX51" fmla="*/ 5317331 w 7306152"/>
                <a:gd name="connsiteY51" fmla="*/ 1541145 h 1863566"/>
                <a:gd name="connsiteX52" fmla="*/ 5400675 w 7306152"/>
                <a:gd name="connsiteY52" fmla="*/ 1553051 h 1863566"/>
                <a:gd name="connsiteX53" fmla="*/ 5495925 w 7306152"/>
                <a:gd name="connsiteY53" fmla="*/ 1562576 h 1863566"/>
                <a:gd name="connsiteX54" fmla="*/ 5586413 w 7306152"/>
                <a:gd name="connsiteY54" fmla="*/ 1572101 h 1863566"/>
                <a:gd name="connsiteX55" fmla="*/ 5676900 w 7306152"/>
                <a:gd name="connsiteY55" fmla="*/ 1591151 h 1863566"/>
                <a:gd name="connsiteX56" fmla="*/ 5779294 w 7306152"/>
                <a:gd name="connsiteY56" fmla="*/ 1610202 h 1863566"/>
                <a:gd name="connsiteX57" fmla="*/ 5891213 w 7306152"/>
                <a:gd name="connsiteY57" fmla="*/ 1626870 h 1863566"/>
                <a:gd name="connsiteX58" fmla="*/ 6041231 w 7306152"/>
                <a:gd name="connsiteY58" fmla="*/ 1645920 h 1863566"/>
                <a:gd name="connsiteX59" fmla="*/ 6131719 w 7306152"/>
                <a:gd name="connsiteY59" fmla="*/ 1662589 h 1863566"/>
                <a:gd name="connsiteX60" fmla="*/ 6210300 w 7306152"/>
                <a:gd name="connsiteY60" fmla="*/ 1686401 h 1863566"/>
                <a:gd name="connsiteX61" fmla="*/ 6331744 w 7306152"/>
                <a:gd name="connsiteY61" fmla="*/ 1705451 h 1863566"/>
                <a:gd name="connsiteX62" fmla="*/ 6455569 w 7306152"/>
                <a:gd name="connsiteY62" fmla="*/ 1719739 h 1863566"/>
                <a:gd name="connsiteX63" fmla="*/ 6557963 w 7306152"/>
                <a:gd name="connsiteY63" fmla="*/ 1731645 h 1863566"/>
                <a:gd name="connsiteX64" fmla="*/ 6629400 w 7306152"/>
                <a:gd name="connsiteY64" fmla="*/ 1750695 h 1863566"/>
                <a:gd name="connsiteX65" fmla="*/ 6707981 w 7306152"/>
                <a:gd name="connsiteY65" fmla="*/ 1748314 h 1863566"/>
                <a:gd name="connsiteX66" fmla="*/ 6774656 w 7306152"/>
                <a:gd name="connsiteY66" fmla="*/ 1776889 h 1863566"/>
                <a:gd name="connsiteX67" fmla="*/ 6874669 w 7306152"/>
                <a:gd name="connsiteY67" fmla="*/ 1781651 h 1863566"/>
                <a:gd name="connsiteX68" fmla="*/ 6991350 w 7306152"/>
                <a:gd name="connsiteY68" fmla="*/ 1812608 h 1863566"/>
                <a:gd name="connsiteX69" fmla="*/ 7148513 w 7306152"/>
                <a:gd name="connsiteY69" fmla="*/ 1831658 h 1863566"/>
                <a:gd name="connsiteX70" fmla="*/ 7243763 w 7306152"/>
                <a:gd name="connsiteY70" fmla="*/ 1857851 h 1863566"/>
                <a:gd name="connsiteX71" fmla="*/ 7306152 w 7306152"/>
                <a:gd name="connsiteY71" fmla="*/ 1863566 h 1863566"/>
                <a:gd name="connsiteX0" fmla="*/ 0 w 7306152"/>
                <a:gd name="connsiteY0" fmla="*/ 0 h 1863566"/>
                <a:gd name="connsiteX1" fmla="*/ 550069 w 7306152"/>
                <a:gd name="connsiteY1" fmla="*/ 14764 h 1863566"/>
                <a:gd name="connsiteX2" fmla="*/ 602457 w 7306152"/>
                <a:gd name="connsiteY2" fmla="*/ 564832 h 1863566"/>
                <a:gd name="connsiteX3" fmla="*/ 1095375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664494 w 7306152"/>
                <a:gd name="connsiteY8" fmla="*/ 791051 h 1863566"/>
                <a:gd name="connsiteX9" fmla="*/ 1714500 w 7306152"/>
                <a:gd name="connsiteY9" fmla="*/ 831533 h 1863566"/>
                <a:gd name="connsiteX10" fmla="*/ 1835944 w 7306152"/>
                <a:gd name="connsiteY10" fmla="*/ 869633 h 1863566"/>
                <a:gd name="connsiteX11" fmla="*/ 1966913 w 7306152"/>
                <a:gd name="connsiteY11" fmla="*/ 891064 h 1863566"/>
                <a:gd name="connsiteX12" fmla="*/ 2112169 w 7306152"/>
                <a:gd name="connsiteY12" fmla="*/ 910114 h 1863566"/>
                <a:gd name="connsiteX13" fmla="*/ 2205038 w 7306152"/>
                <a:gd name="connsiteY13" fmla="*/ 907733 h 1863566"/>
                <a:gd name="connsiteX14" fmla="*/ 2257425 w 7306152"/>
                <a:gd name="connsiteY14" fmla="*/ 945833 h 1863566"/>
                <a:gd name="connsiteX15" fmla="*/ 2359819 w 7306152"/>
                <a:gd name="connsiteY15" fmla="*/ 974408 h 1863566"/>
                <a:gd name="connsiteX16" fmla="*/ 2431256 w 7306152"/>
                <a:gd name="connsiteY16" fmla="*/ 1000601 h 1863566"/>
                <a:gd name="connsiteX17" fmla="*/ 2555081 w 7306152"/>
                <a:gd name="connsiteY17" fmla="*/ 1022033 h 1863566"/>
                <a:gd name="connsiteX18" fmla="*/ 2662238 w 7306152"/>
                <a:gd name="connsiteY18" fmla="*/ 1029176 h 1863566"/>
                <a:gd name="connsiteX19" fmla="*/ 2793206 w 7306152"/>
                <a:gd name="connsiteY19" fmla="*/ 1048226 h 1863566"/>
                <a:gd name="connsiteX20" fmla="*/ 2850356 w 7306152"/>
                <a:gd name="connsiteY20" fmla="*/ 1076801 h 1863566"/>
                <a:gd name="connsiteX21" fmla="*/ 2917031 w 7306152"/>
                <a:gd name="connsiteY21" fmla="*/ 1081564 h 1863566"/>
                <a:gd name="connsiteX22" fmla="*/ 2993231 w 7306152"/>
                <a:gd name="connsiteY22" fmla="*/ 1110139 h 1863566"/>
                <a:gd name="connsiteX23" fmla="*/ 3071813 w 7306152"/>
                <a:gd name="connsiteY23" fmla="*/ 1126808 h 1863566"/>
                <a:gd name="connsiteX24" fmla="*/ 3109913 w 7306152"/>
                <a:gd name="connsiteY24" fmla="*/ 1141095 h 1863566"/>
                <a:gd name="connsiteX25" fmla="*/ 3217069 w 7306152"/>
                <a:gd name="connsiteY25" fmla="*/ 1150620 h 1863566"/>
                <a:gd name="connsiteX26" fmla="*/ 3340894 w 7306152"/>
                <a:gd name="connsiteY26" fmla="*/ 1157764 h 1863566"/>
                <a:gd name="connsiteX27" fmla="*/ 3393281 w 7306152"/>
                <a:gd name="connsiteY27" fmla="*/ 1183958 h 1863566"/>
                <a:gd name="connsiteX28" fmla="*/ 3462338 w 7306152"/>
                <a:gd name="connsiteY28" fmla="*/ 1191101 h 1863566"/>
                <a:gd name="connsiteX29" fmla="*/ 3540919 w 7306152"/>
                <a:gd name="connsiteY29" fmla="*/ 1224439 h 1863566"/>
                <a:gd name="connsiteX30" fmla="*/ 3602831 w 7306152"/>
                <a:gd name="connsiteY30" fmla="*/ 1226820 h 1863566"/>
                <a:gd name="connsiteX31" fmla="*/ 3700463 w 7306152"/>
                <a:gd name="connsiteY31" fmla="*/ 1248251 h 1863566"/>
                <a:gd name="connsiteX32" fmla="*/ 3786188 w 7306152"/>
                <a:gd name="connsiteY32" fmla="*/ 1260158 h 1863566"/>
                <a:gd name="connsiteX33" fmla="*/ 3871913 w 7306152"/>
                <a:gd name="connsiteY33" fmla="*/ 1272064 h 1863566"/>
                <a:gd name="connsiteX34" fmla="*/ 3929063 w 7306152"/>
                <a:gd name="connsiteY34" fmla="*/ 1281589 h 1863566"/>
                <a:gd name="connsiteX35" fmla="*/ 3990975 w 7306152"/>
                <a:gd name="connsiteY35" fmla="*/ 1295876 h 1863566"/>
                <a:gd name="connsiteX36" fmla="*/ 4064794 w 7306152"/>
                <a:gd name="connsiteY36" fmla="*/ 1303020 h 1863566"/>
                <a:gd name="connsiteX37" fmla="*/ 4136231 w 7306152"/>
                <a:gd name="connsiteY37" fmla="*/ 1329214 h 1863566"/>
                <a:gd name="connsiteX38" fmla="*/ 4200525 w 7306152"/>
                <a:gd name="connsiteY38" fmla="*/ 1336358 h 1863566"/>
                <a:gd name="connsiteX39" fmla="*/ 4274344 w 7306152"/>
                <a:gd name="connsiteY39" fmla="*/ 1345883 h 1863566"/>
                <a:gd name="connsiteX40" fmla="*/ 4336256 w 7306152"/>
                <a:gd name="connsiteY40" fmla="*/ 1357789 h 1863566"/>
                <a:gd name="connsiteX41" fmla="*/ 4395788 w 7306152"/>
                <a:gd name="connsiteY41" fmla="*/ 1372076 h 1863566"/>
                <a:gd name="connsiteX42" fmla="*/ 4464844 w 7306152"/>
                <a:gd name="connsiteY42" fmla="*/ 1376839 h 1863566"/>
                <a:gd name="connsiteX43" fmla="*/ 4519613 w 7306152"/>
                <a:gd name="connsiteY43" fmla="*/ 1393508 h 1863566"/>
                <a:gd name="connsiteX44" fmla="*/ 4602956 w 7306152"/>
                <a:gd name="connsiteY44" fmla="*/ 1407795 h 1863566"/>
                <a:gd name="connsiteX45" fmla="*/ 4683919 w 7306152"/>
                <a:gd name="connsiteY45" fmla="*/ 1429226 h 1863566"/>
                <a:gd name="connsiteX46" fmla="*/ 4817269 w 7306152"/>
                <a:gd name="connsiteY46" fmla="*/ 1445895 h 1863566"/>
                <a:gd name="connsiteX47" fmla="*/ 4912519 w 7306152"/>
                <a:gd name="connsiteY47" fmla="*/ 1460183 h 1863566"/>
                <a:gd name="connsiteX48" fmla="*/ 5057775 w 7306152"/>
                <a:gd name="connsiteY48" fmla="*/ 1479233 h 1863566"/>
                <a:gd name="connsiteX49" fmla="*/ 5162550 w 7306152"/>
                <a:gd name="connsiteY49" fmla="*/ 1503045 h 1863566"/>
                <a:gd name="connsiteX50" fmla="*/ 5245894 w 7306152"/>
                <a:gd name="connsiteY50" fmla="*/ 1522095 h 1863566"/>
                <a:gd name="connsiteX51" fmla="*/ 5317331 w 7306152"/>
                <a:gd name="connsiteY51" fmla="*/ 1541145 h 1863566"/>
                <a:gd name="connsiteX52" fmla="*/ 5400675 w 7306152"/>
                <a:gd name="connsiteY52" fmla="*/ 1553051 h 1863566"/>
                <a:gd name="connsiteX53" fmla="*/ 5495925 w 7306152"/>
                <a:gd name="connsiteY53" fmla="*/ 1562576 h 1863566"/>
                <a:gd name="connsiteX54" fmla="*/ 5586413 w 7306152"/>
                <a:gd name="connsiteY54" fmla="*/ 1572101 h 1863566"/>
                <a:gd name="connsiteX55" fmla="*/ 5676900 w 7306152"/>
                <a:gd name="connsiteY55" fmla="*/ 1591151 h 1863566"/>
                <a:gd name="connsiteX56" fmla="*/ 5779294 w 7306152"/>
                <a:gd name="connsiteY56" fmla="*/ 1610202 h 1863566"/>
                <a:gd name="connsiteX57" fmla="*/ 5891213 w 7306152"/>
                <a:gd name="connsiteY57" fmla="*/ 1626870 h 1863566"/>
                <a:gd name="connsiteX58" fmla="*/ 6041231 w 7306152"/>
                <a:gd name="connsiteY58" fmla="*/ 1645920 h 1863566"/>
                <a:gd name="connsiteX59" fmla="*/ 6131719 w 7306152"/>
                <a:gd name="connsiteY59" fmla="*/ 1662589 h 1863566"/>
                <a:gd name="connsiteX60" fmla="*/ 6210300 w 7306152"/>
                <a:gd name="connsiteY60" fmla="*/ 1686401 h 1863566"/>
                <a:gd name="connsiteX61" fmla="*/ 6331744 w 7306152"/>
                <a:gd name="connsiteY61" fmla="*/ 1705451 h 1863566"/>
                <a:gd name="connsiteX62" fmla="*/ 6455569 w 7306152"/>
                <a:gd name="connsiteY62" fmla="*/ 1719739 h 1863566"/>
                <a:gd name="connsiteX63" fmla="*/ 6557963 w 7306152"/>
                <a:gd name="connsiteY63" fmla="*/ 1731645 h 1863566"/>
                <a:gd name="connsiteX64" fmla="*/ 6629400 w 7306152"/>
                <a:gd name="connsiteY64" fmla="*/ 1750695 h 1863566"/>
                <a:gd name="connsiteX65" fmla="*/ 6707981 w 7306152"/>
                <a:gd name="connsiteY65" fmla="*/ 1748314 h 1863566"/>
                <a:gd name="connsiteX66" fmla="*/ 6774656 w 7306152"/>
                <a:gd name="connsiteY66" fmla="*/ 1776889 h 1863566"/>
                <a:gd name="connsiteX67" fmla="*/ 6874669 w 7306152"/>
                <a:gd name="connsiteY67" fmla="*/ 1781651 h 1863566"/>
                <a:gd name="connsiteX68" fmla="*/ 6991350 w 7306152"/>
                <a:gd name="connsiteY68" fmla="*/ 1812608 h 1863566"/>
                <a:gd name="connsiteX69" fmla="*/ 7148513 w 7306152"/>
                <a:gd name="connsiteY69" fmla="*/ 1831658 h 1863566"/>
                <a:gd name="connsiteX70" fmla="*/ 7243763 w 7306152"/>
                <a:gd name="connsiteY70" fmla="*/ 1857851 h 1863566"/>
                <a:gd name="connsiteX71" fmla="*/ 7306152 w 7306152"/>
                <a:gd name="connsiteY71" fmla="*/ 1863566 h 1863566"/>
                <a:gd name="connsiteX0" fmla="*/ 0 w 7306152"/>
                <a:gd name="connsiteY0" fmla="*/ 0 h 1863566"/>
                <a:gd name="connsiteX1" fmla="*/ 550069 w 7306152"/>
                <a:gd name="connsiteY1" fmla="*/ 14764 h 1863566"/>
                <a:gd name="connsiteX2" fmla="*/ 602457 w 7306152"/>
                <a:gd name="connsiteY2" fmla="*/ 564832 h 1863566"/>
                <a:gd name="connsiteX3" fmla="*/ 1066800 w 7306152"/>
                <a:gd name="connsiteY3" fmla="*/ 593408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664494 w 7306152"/>
                <a:gd name="connsiteY8" fmla="*/ 791051 h 1863566"/>
                <a:gd name="connsiteX9" fmla="*/ 1714500 w 7306152"/>
                <a:gd name="connsiteY9" fmla="*/ 831533 h 1863566"/>
                <a:gd name="connsiteX10" fmla="*/ 1835944 w 7306152"/>
                <a:gd name="connsiteY10" fmla="*/ 869633 h 1863566"/>
                <a:gd name="connsiteX11" fmla="*/ 1966913 w 7306152"/>
                <a:gd name="connsiteY11" fmla="*/ 891064 h 1863566"/>
                <a:gd name="connsiteX12" fmla="*/ 2112169 w 7306152"/>
                <a:gd name="connsiteY12" fmla="*/ 910114 h 1863566"/>
                <a:gd name="connsiteX13" fmla="*/ 2205038 w 7306152"/>
                <a:gd name="connsiteY13" fmla="*/ 907733 h 1863566"/>
                <a:gd name="connsiteX14" fmla="*/ 2257425 w 7306152"/>
                <a:gd name="connsiteY14" fmla="*/ 945833 h 1863566"/>
                <a:gd name="connsiteX15" fmla="*/ 2359819 w 7306152"/>
                <a:gd name="connsiteY15" fmla="*/ 974408 h 1863566"/>
                <a:gd name="connsiteX16" fmla="*/ 2431256 w 7306152"/>
                <a:gd name="connsiteY16" fmla="*/ 1000601 h 1863566"/>
                <a:gd name="connsiteX17" fmla="*/ 2555081 w 7306152"/>
                <a:gd name="connsiteY17" fmla="*/ 1022033 h 1863566"/>
                <a:gd name="connsiteX18" fmla="*/ 2662238 w 7306152"/>
                <a:gd name="connsiteY18" fmla="*/ 1029176 h 1863566"/>
                <a:gd name="connsiteX19" fmla="*/ 2793206 w 7306152"/>
                <a:gd name="connsiteY19" fmla="*/ 1048226 h 1863566"/>
                <a:gd name="connsiteX20" fmla="*/ 2850356 w 7306152"/>
                <a:gd name="connsiteY20" fmla="*/ 1076801 h 1863566"/>
                <a:gd name="connsiteX21" fmla="*/ 2917031 w 7306152"/>
                <a:gd name="connsiteY21" fmla="*/ 1081564 h 1863566"/>
                <a:gd name="connsiteX22" fmla="*/ 2993231 w 7306152"/>
                <a:gd name="connsiteY22" fmla="*/ 1110139 h 1863566"/>
                <a:gd name="connsiteX23" fmla="*/ 3071813 w 7306152"/>
                <a:gd name="connsiteY23" fmla="*/ 1126808 h 1863566"/>
                <a:gd name="connsiteX24" fmla="*/ 3109913 w 7306152"/>
                <a:gd name="connsiteY24" fmla="*/ 1141095 h 1863566"/>
                <a:gd name="connsiteX25" fmla="*/ 3217069 w 7306152"/>
                <a:gd name="connsiteY25" fmla="*/ 1150620 h 1863566"/>
                <a:gd name="connsiteX26" fmla="*/ 3340894 w 7306152"/>
                <a:gd name="connsiteY26" fmla="*/ 1157764 h 1863566"/>
                <a:gd name="connsiteX27" fmla="*/ 3393281 w 7306152"/>
                <a:gd name="connsiteY27" fmla="*/ 1183958 h 1863566"/>
                <a:gd name="connsiteX28" fmla="*/ 3462338 w 7306152"/>
                <a:gd name="connsiteY28" fmla="*/ 1191101 h 1863566"/>
                <a:gd name="connsiteX29" fmla="*/ 3540919 w 7306152"/>
                <a:gd name="connsiteY29" fmla="*/ 1224439 h 1863566"/>
                <a:gd name="connsiteX30" fmla="*/ 3602831 w 7306152"/>
                <a:gd name="connsiteY30" fmla="*/ 1226820 h 1863566"/>
                <a:gd name="connsiteX31" fmla="*/ 3700463 w 7306152"/>
                <a:gd name="connsiteY31" fmla="*/ 1248251 h 1863566"/>
                <a:gd name="connsiteX32" fmla="*/ 3786188 w 7306152"/>
                <a:gd name="connsiteY32" fmla="*/ 1260158 h 1863566"/>
                <a:gd name="connsiteX33" fmla="*/ 3871913 w 7306152"/>
                <a:gd name="connsiteY33" fmla="*/ 1272064 h 1863566"/>
                <a:gd name="connsiteX34" fmla="*/ 3929063 w 7306152"/>
                <a:gd name="connsiteY34" fmla="*/ 1281589 h 1863566"/>
                <a:gd name="connsiteX35" fmla="*/ 3990975 w 7306152"/>
                <a:gd name="connsiteY35" fmla="*/ 1295876 h 1863566"/>
                <a:gd name="connsiteX36" fmla="*/ 4064794 w 7306152"/>
                <a:gd name="connsiteY36" fmla="*/ 1303020 h 1863566"/>
                <a:gd name="connsiteX37" fmla="*/ 4136231 w 7306152"/>
                <a:gd name="connsiteY37" fmla="*/ 1329214 h 1863566"/>
                <a:gd name="connsiteX38" fmla="*/ 4200525 w 7306152"/>
                <a:gd name="connsiteY38" fmla="*/ 1336358 h 1863566"/>
                <a:gd name="connsiteX39" fmla="*/ 4274344 w 7306152"/>
                <a:gd name="connsiteY39" fmla="*/ 1345883 h 1863566"/>
                <a:gd name="connsiteX40" fmla="*/ 4336256 w 7306152"/>
                <a:gd name="connsiteY40" fmla="*/ 1357789 h 1863566"/>
                <a:gd name="connsiteX41" fmla="*/ 4395788 w 7306152"/>
                <a:gd name="connsiteY41" fmla="*/ 1372076 h 1863566"/>
                <a:gd name="connsiteX42" fmla="*/ 4464844 w 7306152"/>
                <a:gd name="connsiteY42" fmla="*/ 1376839 h 1863566"/>
                <a:gd name="connsiteX43" fmla="*/ 4519613 w 7306152"/>
                <a:gd name="connsiteY43" fmla="*/ 1393508 h 1863566"/>
                <a:gd name="connsiteX44" fmla="*/ 4602956 w 7306152"/>
                <a:gd name="connsiteY44" fmla="*/ 1407795 h 1863566"/>
                <a:gd name="connsiteX45" fmla="*/ 4683919 w 7306152"/>
                <a:gd name="connsiteY45" fmla="*/ 1429226 h 1863566"/>
                <a:gd name="connsiteX46" fmla="*/ 4817269 w 7306152"/>
                <a:gd name="connsiteY46" fmla="*/ 1445895 h 1863566"/>
                <a:gd name="connsiteX47" fmla="*/ 4912519 w 7306152"/>
                <a:gd name="connsiteY47" fmla="*/ 1460183 h 1863566"/>
                <a:gd name="connsiteX48" fmla="*/ 5057775 w 7306152"/>
                <a:gd name="connsiteY48" fmla="*/ 1479233 h 1863566"/>
                <a:gd name="connsiteX49" fmla="*/ 5162550 w 7306152"/>
                <a:gd name="connsiteY49" fmla="*/ 1503045 h 1863566"/>
                <a:gd name="connsiteX50" fmla="*/ 5245894 w 7306152"/>
                <a:gd name="connsiteY50" fmla="*/ 1522095 h 1863566"/>
                <a:gd name="connsiteX51" fmla="*/ 5317331 w 7306152"/>
                <a:gd name="connsiteY51" fmla="*/ 1541145 h 1863566"/>
                <a:gd name="connsiteX52" fmla="*/ 5400675 w 7306152"/>
                <a:gd name="connsiteY52" fmla="*/ 1553051 h 1863566"/>
                <a:gd name="connsiteX53" fmla="*/ 5495925 w 7306152"/>
                <a:gd name="connsiteY53" fmla="*/ 1562576 h 1863566"/>
                <a:gd name="connsiteX54" fmla="*/ 5586413 w 7306152"/>
                <a:gd name="connsiteY54" fmla="*/ 1572101 h 1863566"/>
                <a:gd name="connsiteX55" fmla="*/ 5676900 w 7306152"/>
                <a:gd name="connsiteY55" fmla="*/ 1591151 h 1863566"/>
                <a:gd name="connsiteX56" fmla="*/ 5779294 w 7306152"/>
                <a:gd name="connsiteY56" fmla="*/ 1610202 h 1863566"/>
                <a:gd name="connsiteX57" fmla="*/ 5891213 w 7306152"/>
                <a:gd name="connsiteY57" fmla="*/ 1626870 h 1863566"/>
                <a:gd name="connsiteX58" fmla="*/ 6041231 w 7306152"/>
                <a:gd name="connsiteY58" fmla="*/ 1645920 h 1863566"/>
                <a:gd name="connsiteX59" fmla="*/ 6131719 w 7306152"/>
                <a:gd name="connsiteY59" fmla="*/ 1662589 h 1863566"/>
                <a:gd name="connsiteX60" fmla="*/ 6210300 w 7306152"/>
                <a:gd name="connsiteY60" fmla="*/ 1686401 h 1863566"/>
                <a:gd name="connsiteX61" fmla="*/ 6331744 w 7306152"/>
                <a:gd name="connsiteY61" fmla="*/ 1705451 h 1863566"/>
                <a:gd name="connsiteX62" fmla="*/ 6455569 w 7306152"/>
                <a:gd name="connsiteY62" fmla="*/ 1719739 h 1863566"/>
                <a:gd name="connsiteX63" fmla="*/ 6557963 w 7306152"/>
                <a:gd name="connsiteY63" fmla="*/ 1731645 h 1863566"/>
                <a:gd name="connsiteX64" fmla="*/ 6629400 w 7306152"/>
                <a:gd name="connsiteY64" fmla="*/ 1750695 h 1863566"/>
                <a:gd name="connsiteX65" fmla="*/ 6707981 w 7306152"/>
                <a:gd name="connsiteY65" fmla="*/ 1748314 h 1863566"/>
                <a:gd name="connsiteX66" fmla="*/ 6774656 w 7306152"/>
                <a:gd name="connsiteY66" fmla="*/ 1776889 h 1863566"/>
                <a:gd name="connsiteX67" fmla="*/ 6874669 w 7306152"/>
                <a:gd name="connsiteY67" fmla="*/ 1781651 h 1863566"/>
                <a:gd name="connsiteX68" fmla="*/ 6991350 w 7306152"/>
                <a:gd name="connsiteY68" fmla="*/ 1812608 h 1863566"/>
                <a:gd name="connsiteX69" fmla="*/ 7148513 w 7306152"/>
                <a:gd name="connsiteY69" fmla="*/ 1831658 h 1863566"/>
                <a:gd name="connsiteX70" fmla="*/ 7243763 w 7306152"/>
                <a:gd name="connsiteY70" fmla="*/ 1857851 h 1863566"/>
                <a:gd name="connsiteX71" fmla="*/ 7306152 w 7306152"/>
                <a:gd name="connsiteY71" fmla="*/ 1863566 h 1863566"/>
                <a:gd name="connsiteX0" fmla="*/ 0 w 7306152"/>
                <a:gd name="connsiteY0" fmla="*/ 0 h 1863566"/>
                <a:gd name="connsiteX1" fmla="*/ 550069 w 7306152"/>
                <a:gd name="connsiteY1" fmla="*/ 14764 h 1863566"/>
                <a:gd name="connsiteX2" fmla="*/ 602457 w 7306152"/>
                <a:gd name="connsiteY2" fmla="*/ 564832 h 1863566"/>
                <a:gd name="connsiteX3" fmla="*/ 1090613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664494 w 7306152"/>
                <a:gd name="connsiteY8" fmla="*/ 791051 h 1863566"/>
                <a:gd name="connsiteX9" fmla="*/ 1714500 w 7306152"/>
                <a:gd name="connsiteY9" fmla="*/ 831533 h 1863566"/>
                <a:gd name="connsiteX10" fmla="*/ 1835944 w 7306152"/>
                <a:gd name="connsiteY10" fmla="*/ 869633 h 1863566"/>
                <a:gd name="connsiteX11" fmla="*/ 1966913 w 7306152"/>
                <a:gd name="connsiteY11" fmla="*/ 891064 h 1863566"/>
                <a:gd name="connsiteX12" fmla="*/ 2112169 w 7306152"/>
                <a:gd name="connsiteY12" fmla="*/ 910114 h 1863566"/>
                <a:gd name="connsiteX13" fmla="*/ 2205038 w 7306152"/>
                <a:gd name="connsiteY13" fmla="*/ 907733 h 1863566"/>
                <a:gd name="connsiteX14" fmla="*/ 2257425 w 7306152"/>
                <a:gd name="connsiteY14" fmla="*/ 945833 h 1863566"/>
                <a:gd name="connsiteX15" fmla="*/ 2359819 w 7306152"/>
                <a:gd name="connsiteY15" fmla="*/ 974408 h 1863566"/>
                <a:gd name="connsiteX16" fmla="*/ 2431256 w 7306152"/>
                <a:gd name="connsiteY16" fmla="*/ 1000601 h 1863566"/>
                <a:gd name="connsiteX17" fmla="*/ 2555081 w 7306152"/>
                <a:gd name="connsiteY17" fmla="*/ 1022033 h 1863566"/>
                <a:gd name="connsiteX18" fmla="*/ 2662238 w 7306152"/>
                <a:gd name="connsiteY18" fmla="*/ 1029176 h 1863566"/>
                <a:gd name="connsiteX19" fmla="*/ 2793206 w 7306152"/>
                <a:gd name="connsiteY19" fmla="*/ 1048226 h 1863566"/>
                <a:gd name="connsiteX20" fmla="*/ 2850356 w 7306152"/>
                <a:gd name="connsiteY20" fmla="*/ 1076801 h 1863566"/>
                <a:gd name="connsiteX21" fmla="*/ 2917031 w 7306152"/>
                <a:gd name="connsiteY21" fmla="*/ 1081564 h 1863566"/>
                <a:gd name="connsiteX22" fmla="*/ 2993231 w 7306152"/>
                <a:gd name="connsiteY22" fmla="*/ 1110139 h 1863566"/>
                <a:gd name="connsiteX23" fmla="*/ 3071813 w 7306152"/>
                <a:gd name="connsiteY23" fmla="*/ 1126808 h 1863566"/>
                <a:gd name="connsiteX24" fmla="*/ 3109913 w 7306152"/>
                <a:gd name="connsiteY24" fmla="*/ 1141095 h 1863566"/>
                <a:gd name="connsiteX25" fmla="*/ 3217069 w 7306152"/>
                <a:gd name="connsiteY25" fmla="*/ 1150620 h 1863566"/>
                <a:gd name="connsiteX26" fmla="*/ 3340894 w 7306152"/>
                <a:gd name="connsiteY26" fmla="*/ 1157764 h 1863566"/>
                <a:gd name="connsiteX27" fmla="*/ 3393281 w 7306152"/>
                <a:gd name="connsiteY27" fmla="*/ 1183958 h 1863566"/>
                <a:gd name="connsiteX28" fmla="*/ 3462338 w 7306152"/>
                <a:gd name="connsiteY28" fmla="*/ 1191101 h 1863566"/>
                <a:gd name="connsiteX29" fmla="*/ 3540919 w 7306152"/>
                <a:gd name="connsiteY29" fmla="*/ 1224439 h 1863566"/>
                <a:gd name="connsiteX30" fmla="*/ 3602831 w 7306152"/>
                <a:gd name="connsiteY30" fmla="*/ 1226820 h 1863566"/>
                <a:gd name="connsiteX31" fmla="*/ 3700463 w 7306152"/>
                <a:gd name="connsiteY31" fmla="*/ 1248251 h 1863566"/>
                <a:gd name="connsiteX32" fmla="*/ 3786188 w 7306152"/>
                <a:gd name="connsiteY32" fmla="*/ 1260158 h 1863566"/>
                <a:gd name="connsiteX33" fmla="*/ 3871913 w 7306152"/>
                <a:gd name="connsiteY33" fmla="*/ 1272064 h 1863566"/>
                <a:gd name="connsiteX34" fmla="*/ 3929063 w 7306152"/>
                <a:gd name="connsiteY34" fmla="*/ 1281589 h 1863566"/>
                <a:gd name="connsiteX35" fmla="*/ 3990975 w 7306152"/>
                <a:gd name="connsiteY35" fmla="*/ 1295876 h 1863566"/>
                <a:gd name="connsiteX36" fmla="*/ 4064794 w 7306152"/>
                <a:gd name="connsiteY36" fmla="*/ 1303020 h 1863566"/>
                <a:gd name="connsiteX37" fmla="*/ 4136231 w 7306152"/>
                <a:gd name="connsiteY37" fmla="*/ 1329214 h 1863566"/>
                <a:gd name="connsiteX38" fmla="*/ 4200525 w 7306152"/>
                <a:gd name="connsiteY38" fmla="*/ 1336358 h 1863566"/>
                <a:gd name="connsiteX39" fmla="*/ 4274344 w 7306152"/>
                <a:gd name="connsiteY39" fmla="*/ 1345883 h 1863566"/>
                <a:gd name="connsiteX40" fmla="*/ 4336256 w 7306152"/>
                <a:gd name="connsiteY40" fmla="*/ 1357789 h 1863566"/>
                <a:gd name="connsiteX41" fmla="*/ 4395788 w 7306152"/>
                <a:gd name="connsiteY41" fmla="*/ 1372076 h 1863566"/>
                <a:gd name="connsiteX42" fmla="*/ 4464844 w 7306152"/>
                <a:gd name="connsiteY42" fmla="*/ 1376839 h 1863566"/>
                <a:gd name="connsiteX43" fmla="*/ 4519613 w 7306152"/>
                <a:gd name="connsiteY43" fmla="*/ 1393508 h 1863566"/>
                <a:gd name="connsiteX44" fmla="*/ 4602956 w 7306152"/>
                <a:gd name="connsiteY44" fmla="*/ 1407795 h 1863566"/>
                <a:gd name="connsiteX45" fmla="*/ 4683919 w 7306152"/>
                <a:gd name="connsiteY45" fmla="*/ 1429226 h 1863566"/>
                <a:gd name="connsiteX46" fmla="*/ 4817269 w 7306152"/>
                <a:gd name="connsiteY46" fmla="*/ 1445895 h 1863566"/>
                <a:gd name="connsiteX47" fmla="*/ 4912519 w 7306152"/>
                <a:gd name="connsiteY47" fmla="*/ 1460183 h 1863566"/>
                <a:gd name="connsiteX48" fmla="*/ 5057775 w 7306152"/>
                <a:gd name="connsiteY48" fmla="*/ 1479233 h 1863566"/>
                <a:gd name="connsiteX49" fmla="*/ 5162550 w 7306152"/>
                <a:gd name="connsiteY49" fmla="*/ 1503045 h 1863566"/>
                <a:gd name="connsiteX50" fmla="*/ 5245894 w 7306152"/>
                <a:gd name="connsiteY50" fmla="*/ 1522095 h 1863566"/>
                <a:gd name="connsiteX51" fmla="*/ 5317331 w 7306152"/>
                <a:gd name="connsiteY51" fmla="*/ 1541145 h 1863566"/>
                <a:gd name="connsiteX52" fmla="*/ 5400675 w 7306152"/>
                <a:gd name="connsiteY52" fmla="*/ 1553051 h 1863566"/>
                <a:gd name="connsiteX53" fmla="*/ 5495925 w 7306152"/>
                <a:gd name="connsiteY53" fmla="*/ 1562576 h 1863566"/>
                <a:gd name="connsiteX54" fmla="*/ 5586413 w 7306152"/>
                <a:gd name="connsiteY54" fmla="*/ 1572101 h 1863566"/>
                <a:gd name="connsiteX55" fmla="*/ 5676900 w 7306152"/>
                <a:gd name="connsiteY55" fmla="*/ 1591151 h 1863566"/>
                <a:gd name="connsiteX56" fmla="*/ 5779294 w 7306152"/>
                <a:gd name="connsiteY56" fmla="*/ 1610202 h 1863566"/>
                <a:gd name="connsiteX57" fmla="*/ 5891213 w 7306152"/>
                <a:gd name="connsiteY57" fmla="*/ 1626870 h 1863566"/>
                <a:gd name="connsiteX58" fmla="*/ 6041231 w 7306152"/>
                <a:gd name="connsiteY58" fmla="*/ 1645920 h 1863566"/>
                <a:gd name="connsiteX59" fmla="*/ 6131719 w 7306152"/>
                <a:gd name="connsiteY59" fmla="*/ 1662589 h 1863566"/>
                <a:gd name="connsiteX60" fmla="*/ 6210300 w 7306152"/>
                <a:gd name="connsiteY60" fmla="*/ 1686401 h 1863566"/>
                <a:gd name="connsiteX61" fmla="*/ 6331744 w 7306152"/>
                <a:gd name="connsiteY61" fmla="*/ 1705451 h 1863566"/>
                <a:gd name="connsiteX62" fmla="*/ 6455569 w 7306152"/>
                <a:gd name="connsiteY62" fmla="*/ 1719739 h 1863566"/>
                <a:gd name="connsiteX63" fmla="*/ 6557963 w 7306152"/>
                <a:gd name="connsiteY63" fmla="*/ 1731645 h 1863566"/>
                <a:gd name="connsiteX64" fmla="*/ 6629400 w 7306152"/>
                <a:gd name="connsiteY64" fmla="*/ 1750695 h 1863566"/>
                <a:gd name="connsiteX65" fmla="*/ 6707981 w 7306152"/>
                <a:gd name="connsiteY65" fmla="*/ 1748314 h 1863566"/>
                <a:gd name="connsiteX66" fmla="*/ 6774656 w 7306152"/>
                <a:gd name="connsiteY66" fmla="*/ 1776889 h 1863566"/>
                <a:gd name="connsiteX67" fmla="*/ 6874669 w 7306152"/>
                <a:gd name="connsiteY67" fmla="*/ 1781651 h 1863566"/>
                <a:gd name="connsiteX68" fmla="*/ 6991350 w 7306152"/>
                <a:gd name="connsiteY68" fmla="*/ 1812608 h 1863566"/>
                <a:gd name="connsiteX69" fmla="*/ 7148513 w 7306152"/>
                <a:gd name="connsiteY69" fmla="*/ 1831658 h 1863566"/>
                <a:gd name="connsiteX70" fmla="*/ 7243763 w 7306152"/>
                <a:gd name="connsiteY70" fmla="*/ 1857851 h 1863566"/>
                <a:gd name="connsiteX71" fmla="*/ 7306152 w 7306152"/>
                <a:gd name="connsiteY71" fmla="*/ 1863566 h 1863566"/>
                <a:gd name="connsiteX0" fmla="*/ 0 w 7306152"/>
                <a:gd name="connsiteY0" fmla="*/ 0 h 1863566"/>
                <a:gd name="connsiteX1" fmla="*/ 550069 w 7306152"/>
                <a:gd name="connsiteY1" fmla="*/ 14764 h 1863566"/>
                <a:gd name="connsiteX2" fmla="*/ 602457 w 7306152"/>
                <a:gd name="connsiteY2" fmla="*/ 564832 h 1863566"/>
                <a:gd name="connsiteX3" fmla="*/ 1090613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550194 w 7306152"/>
                <a:gd name="connsiteY8" fmla="*/ 791050 h 1863566"/>
                <a:gd name="connsiteX9" fmla="*/ 1664494 w 7306152"/>
                <a:gd name="connsiteY9" fmla="*/ 791051 h 1863566"/>
                <a:gd name="connsiteX10" fmla="*/ 1714500 w 7306152"/>
                <a:gd name="connsiteY10" fmla="*/ 831533 h 1863566"/>
                <a:gd name="connsiteX11" fmla="*/ 1835944 w 7306152"/>
                <a:gd name="connsiteY11" fmla="*/ 869633 h 1863566"/>
                <a:gd name="connsiteX12" fmla="*/ 1966913 w 7306152"/>
                <a:gd name="connsiteY12" fmla="*/ 891064 h 1863566"/>
                <a:gd name="connsiteX13" fmla="*/ 2112169 w 7306152"/>
                <a:gd name="connsiteY13" fmla="*/ 910114 h 1863566"/>
                <a:gd name="connsiteX14" fmla="*/ 2205038 w 7306152"/>
                <a:gd name="connsiteY14" fmla="*/ 907733 h 1863566"/>
                <a:gd name="connsiteX15" fmla="*/ 2257425 w 7306152"/>
                <a:gd name="connsiteY15" fmla="*/ 945833 h 1863566"/>
                <a:gd name="connsiteX16" fmla="*/ 2359819 w 7306152"/>
                <a:gd name="connsiteY16" fmla="*/ 974408 h 1863566"/>
                <a:gd name="connsiteX17" fmla="*/ 2431256 w 7306152"/>
                <a:gd name="connsiteY17" fmla="*/ 1000601 h 1863566"/>
                <a:gd name="connsiteX18" fmla="*/ 2555081 w 7306152"/>
                <a:gd name="connsiteY18" fmla="*/ 1022033 h 1863566"/>
                <a:gd name="connsiteX19" fmla="*/ 2662238 w 7306152"/>
                <a:gd name="connsiteY19" fmla="*/ 1029176 h 1863566"/>
                <a:gd name="connsiteX20" fmla="*/ 2793206 w 7306152"/>
                <a:gd name="connsiteY20" fmla="*/ 1048226 h 1863566"/>
                <a:gd name="connsiteX21" fmla="*/ 2850356 w 7306152"/>
                <a:gd name="connsiteY21" fmla="*/ 1076801 h 1863566"/>
                <a:gd name="connsiteX22" fmla="*/ 2917031 w 7306152"/>
                <a:gd name="connsiteY22" fmla="*/ 1081564 h 1863566"/>
                <a:gd name="connsiteX23" fmla="*/ 2993231 w 7306152"/>
                <a:gd name="connsiteY23" fmla="*/ 1110139 h 1863566"/>
                <a:gd name="connsiteX24" fmla="*/ 3071813 w 7306152"/>
                <a:gd name="connsiteY24" fmla="*/ 1126808 h 1863566"/>
                <a:gd name="connsiteX25" fmla="*/ 3109913 w 7306152"/>
                <a:gd name="connsiteY25" fmla="*/ 1141095 h 1863566"/>
                <a:gd name="connsiteX26" fmla="*/ 3217069 w 7306152"/>
                <a:gd name="connsiteY26" fmla="*/ 1150620 h 1863566"/>
                <a:gd name="connsiteX27" fmla="*/ 3340894 w 7306152"/>
                <a:gd name="connsiteY27" fmla="*/ 1157764 h 1863566"/>
                <a:gd name="connsiteX28" fmla="*/ 3393281 w 7306152"/>
                <a:gd name="connsiteY28" fmla="*/ 1183958 h 1863566"/>
                <a:gd name="connsiteX29" fmla="*/ 3462338 w 7306152"/>
                <a:gd name="connsiteY29" fmla="*/ 1191101 h 1863566"/>
                <a:gd name="connsiteX30" fmla="*/ 3540919 w 7306152"/>
                <a:gd name="connsiteY30" fmla="*/ 1224439 h 1863566"/>
                <a:gd name="connsiteX31" fmla="*/ 3602831 w 7306152"/>
                <a:gd name="connsiteY31" fmla="*/ 1226820 h 1863566"/>
                <a:gd name="connsiteX32" fmla="*/ 3700463 w 7306152"/>
                <a:gd name="connsiteY32" fmla="*/ 1248251 h 1863566"/>
                <a:gd name="connsiteX33" fmla="*/ 3786188 w 7306152"/>
                <a:gd name="connsiteY33" fmla="*/ 1260158 h 1863566"/>
                <a:gd name="connsiteX34" fmla="*/ 3871913 w 7306152"/>
                <a:gd name="connsiteY34" fmla="*/ 1272064 h 1863566"/>
                <a:gd name="connsiteX35" fmla="*/ 3929063 w 7306152"/>
                <a:gd name="connsiteY35" fmla="*/ 1281589 h 1863566"/>
                <a:gd name="connsiteX36" fmla="*/ 3990975 w 7306152"/>
                <a:gd name="connsiteY36" fmla="*/ 1295876 h 1863566"/>
                <a:gd name="connsiteX37" fmla="*/ 4064794 w 7306152"/>
                <a:gd name="connsiteY37" fmla="*/ 1303020 h 1863566"/>
                <a:gd name="connsiteX38" fmla="*/ 4136231 w 7306152"/>
                <a:gd name="connsiteY38" fmla="*/ 1329214 h 1863566"/>
                <a:gd name="connsiteX39" fmla="*/ 4200525 w 7306152"/>
                <a:gd name="connsiteY39" fmla="*/ 1336358 h 1863566"/>
                <a:gd name="connsiteX40" fmla="*/ 4274344 w 7306152"/>
                <a:gd name="connsiteY40" fmla="*/ 1345883 h 1863566"/>
                <a:gd name="connsiteX41" fmla="*/ 4336256 w 7306152"/>
                <a:gd name="connsiteY41" fmla="*/ 1357789 h 1863566"/>
                <a:gd name="connsiteX42" fmla="*/ 4395788 w 7306152"/>
                <a:gd name="connsiteY42" fmla="*/ 1372076 h 1863566"/>
                <a:gd name="connsiteX43" fmla="*/ 4464844 w 7306152"/>
                <a:gd name="connsiteY43" fmla="*/ 1376839 h 1863566"/>
                <a:gd name="connsiteX44" fmla="*/ 4519613 w 7306152"/>
                <a:gd name="connsiteY44" fmla="*/ 1393508 h 1863566"/>
                <a:gd name="connsiteX45" fmla="*/ 4602956 w 7306152"/>
                <a:gd name="connsiteY45" fmla="*/ 1407795 h 1863566"/>
                <a:gd name="connsiteX46" fmla="*/ 4683919 w 7306152"/>
                <a:gd name="connsiteY46" fmla="*/ 1429226 h 1863566"/>
                <a:gd name="connsiteX47" fmla="*/ 4817269 w 7306152"/>
                <a:gd name="connsiteY47" fmla="*/ 1445895 h 1863566"/>
                <a:gd name="connsiteX48" fmla="*/ 4912519 w 7306152"/>
                <a:gd name="connsiteY48" fmla="*/ 1460183 h 1863566"/>
                <a:gd name="connsiteX49" fmla="*/ 5057775 w 7306152"/>
                <a:gd name="connsiteY49" fmla="*/ 1479233 h 1863566"/>
                <a:gd name="connsiteX50" fmla="*/ 5162550 w 7306152"/>
                <a:gd name="connsiteY50" fmla="*/ 1503045 h 1863566"/>
                <a:gd name="connsiteX51" fmla="*/ 5245894 w 7306152"/>
                <a:gd name="connsiteY51" fmla="*/ 1522095 h 1863566"/>
                <a:gd name="connsiteX52" fmla="*/ 5317331 w 7306152"/>
                <a:gd name="connsiteY52" fmla="*/ 1541145 h 1863566"/>
                <a:gd name="connsiteX53" fmla="*/ 5400675 w 7306152"/>
                <a:gd name="connsiteY53" fmla="*/ 1553051 h 1863566"/>
                <a:gd name="connsiteX54" fmla="*/ 5495925 w 7306152"/>
                <a:gd name="connsiteY54" fmla="*/ 1562576 h 1863566"/>
                <a:gd name="connsiteX55" fmla="*/ 5586413 w 7306152"/>
                <a:gd name="connsiteY55" fmla="*/ 1572101 h 1863566"/>
                <a:gd name="connsiteX56" fmla="*/ 5676900 w 7306152"/>
                <a:gd name="connsiteY56" fmla="*/ 1591151 h 1863566"/>
                <a:gd name="connsiteX57" fmla="*/ 5779294 w 7306152"/>
                <a:gd name="connsiteY57" fmla="*/ 1610202 h 1863566"/>
                <a:gd name="connsiteX58" fmla="*/ 5891213 w 7306152"/>
                <a:gd name="connsiteY58" fmla="*/ 1626870 h 1863566"/>
                <a:gd name="connsiteX59" fmla="*/ 6041231 w 7306152"/>
                <a:gd name="connsiteY59" fmla="*/ 1645920 h 1863566"/>
                <a:gd name="connsiteX60" fmla="*/ 6131719 w 7306152"/>
                <a:gd name="connsiteY60" fmla="*/ 1662589 h 1863566"/>
                <a:gd name="connsiteX61" fmla="*/ 6210300 w 7306152"/>
                <a:gd name="connsiteY61" fmla="*/ 1686401 h 1863566"/>
                <a:gd name="connsiteX62" fmla="*/ 6331744 w 7306152"/>
                <a:gd name="connsiteY62" fmla="*/ 1705451 h 1863566"/>
                <a:gd name="connsiteX63" fmla="*/ 6455569 w 7306152"/>
                <a:gd name="connsiteY63" fmla="*/ 1719739 h 1863566"/>
                <a:gd name="connsiteX64" fmla="*/ 6557963 w 7306152"/>
                <a:gd name="connsiteY64" fmla="*/ 1731645 h 1863566"/>
                <a:gd name="connsiteX65" fmla="*/ 6629400 w 7306152"/>
                <a:gd name="connsiteY65" fmla="*/ 1750695 h 1863566"/>
                <a:gd name="connsiteX66" fmla="*/ 6707981 w 7306152"/>
                <a:gd name="connsiteY66" fmla="*/ 1748314 h 1863566"/>
                <a:gd name="connsiteX67" fmla="*/ 6774656 w 7306152"/>
                <a:gd name="connsiteY67" fmla="*/ 1776889 h 1863566"/>
                <a:gd name="connsiteX68" fmla="*/ 6874669 w 7306152"/>
                <a:gd name="connsiteY68" fmla="*/ 1781651 h 1863566"/>
                <a:gd name="connsiteX69" fmla="*/ 6991350 w 7306152"/>
                <a:gd name="connsiteY69" fmla="*/ 1812608 h 1863566"/>
                <a:gd name="connsiteX70" fmla="*/ 7148513 w 7306152"/>
                <a:gd name="connsiteY70" fmla="*/ 1831658 h 1863566"/>
                <a:gd name="connsiteX71" fmla="*/ 7243763 w 7306152"/>
                <a:gd name="connsiteY71" fmla="*/ 1857851 h 1863566"/>
                <a:gd name="connsiteX72" fmla="*/ 7306152 w 7306152"/>
                <a:gd name="connsiteY72" fmla="*/ 1863566 h 1863566"/>
                <a:gd name="connsiteX0" fmla="*/ 0 w 7306152"/>
                <a:gd name="connsiteY0" fmla="*/ 0 h 1863566"/>
                <a:gd name="connsiteX1" fmla="*/ 550069 w 7306152"/>
                <a:gd name="connsiteY1" fmla="*/ 14764 h 1863566"/>
                <a:gd name="connsiteX2" fmla="*/ 602457 w 7306152"/>
                <a:gd name="connsiteY2" fmla="*/ 564832 h 1863566"/>
                <a:gd name="connsiteX3" fmla="*/ 1090613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564482 w 7306152"/>
                <a:gd name="connsiteY8" fmla="*/ 774382 h 1863566"/>
                <a:gd name="connsiteX9" fmla="*/ 1664494 w 7306152"/>
                <a:gd name="connsiteY9" fmla="*/ 791051 h 1863566"/>
                <a:gd name="connsiteX10" fmla="*/ 1714500 w 7306152"/>
                <a:gd name="connsiteY10" fmla="*/ 831533 h 1863566"/>
                <a:gd name="connsiteX11" fmla="*/ 1835944 w 7306152"/>
                <a:gd name="connsiteY11" fmla="*/ 869633 h 1863566"/>
                <a:gd name="connsiteX12" fmla="*/ 1966913 w 7306152"/>
                <a:gd name="connsiteY12" fmla="*/ 891064 h 1863566"/>
                <a:gd name="connsiteX13" fmla="*/ 2112169 w 7306152"/>
                <a:gd name="connsiteY13" fmla="*/ 910114 h 1863566"/>
                <a:gd name="connsiteX14" fmla="*/ 2205038 w 7306152"/>
                <a:gd name="connsiteY14" fmla="*/ 907733 h 1863566"/>
                <a:gd name="connsiteX15" fmla="*/ 2257425 w 7306152"/>
                <a:gd name="connsiteY15" fmla="*/ 945833 h 1863566"/>
                <a:gd name="connsiteX16" fmla="*/ 2359819 w 7306152"/>
                <a:gd name="connsiteY16" fmla="*/ 974408 h 1863566"/>
                <a:gd name="connsiteX17" fmla="*/ 2431256 w 7306152"/>
                <a:gd name="connsiteY17" fmla="*/ 1000601 h 1863566"/>
                <a:gd name="connsiteX18" fmla="*/ 2555081 w 7306152"/>
                <a:gd name="connsiteY18" fmla="*/ 1022033 h 1863566"/>
                <a:gd name="connsiteX19" fmla="*/ 2662238 w 7306152"/>
                <a:gd name="connsiteY19" fmla="*/ 1029176 h 1863566"/>
                <a:gd name="connsiteX20" fmla="*/ 2793206 w 7306152"/>
                <a:gd name="connsiteY20" fmla="*/ 1048226 h 1863566"/>
                <a:gd name="connsiteX21" fmla="*/ 2850356 w 7306152"/>
                <a:gd name="connsiteY21" fmla="*/ 1076801 h 1863566"/>
                <a:gd name="connsiteX22" fmla="*/ 2917031 w 7306152"/>
                <a:gd name="connsiteY22" fmla="*/ 1081564 h 1863566"/>
                <a:gd name="connsiteX23" fmla="*/ 2993231 w 7306152"/>
                <a:gd name="connsiteY23" fmla="*/ 1110139 h 1863566"/>
                <a:gd name="connsiteX24" fmla="*/ 3071813 w 7306152"/>
                <a:gd name="connsiteY24" fmla="*/ 1126808 h 1863566"/>
                <a:gd name="connsiteX25" fmla="*/ 3109913 w 7306152"/>
                <a:gd name="connsiteY25" fmla="*/ 1141095 h 1863566"/>
                <a:gd name="connsiteX26" fmla="*/ 3217069 w 7306152"/>
                <a:gd name="connsiteY26" fmla="*/ 1150620 h 1863566"/>
                <a:gd name="connsiteX27" fmla="*/ 3340894 w 7306152"/>
                <a:gd name="connsiteY27" fmla="*/ 1157764 h 1863566"/>
                <a:gd name="connsiteX28" fmla="*/ 3393281 w 7306152"/>
                <a:gd name="connsiteY28" fmla="*/ 1183958 h 1863566"/>
                <a:gd name="connsiteX29" fmla="*/ 3462338 w 7306152"/>
                <a:gd name="connsiteY29" fmla="*/ 1191101 h 1863566"/>
                <a:gd name="connsiteX30" fmla="*/ 3540919 w 7306152"/>
                <a:gd name="connsiteY30" fmla="*/ 1224439 h 1863566"/>
                <a:gd name="connsiteX31" fmla="*/ 3602831 w 7306152"/>
                <a:gd name="connsiteY31" fmla="*/ 1226820 h 1863566"/>
                <a:gd name="connsiteX32" fmla="*/ 3700463 w 7306152"/>
                <a:gd name="connsiteY32" fmla="*/ 1248251 h 1863566"/>
                <a:gd name="connsiteX33" fmla="*/ 3786188 w 7306152"/>
                <a:gd name="connsiteY33" fmla="*/ 1260158 h 1863566"/>
                <a:gd name="connsiteX34" fmla="*/ 3871913 w 7306152"/>
                <a:gd name="connsiteY34" fmla="*/ 1272064 h 1863566"/>
                <a:gd name="connsiteX35" fmla="*/ 3929063 w 7306152"/>
                <a:gd name="connsiteY35" fmla="*/ 1281589 h 1863566"/>
                <a:gd name="connsiteX36" fmla="*/ 3990975 w 7306152"/>
                <a:gd name="connsiteY36" fmla="*/ 1295876 h 1863566"/>
                <a:gd name="connsiteX37" fmla="*/ 4064794 w 7306152"/>
                <a:gd name="connsiteY37" fmla="*/ 1303020 h 1863566"/>
                <a:gd name="connsiteX38" fmla="*/ 4136231 w 7306152"/>
                <a:gd name="connsiteY38" fmla="*/ 1329214 h 1863566"/>
                <a:gd name="connsiteX39" fmla="*/ 4200525 w 7306152"/>
                <a:gd name="connsiteY39" fmla="*/ 1336358 h 1863566"/>
                <a:gd name="connsiteX40" fmla="*/ 4274344 w 7306152"/>
                <a:gd name="connsiteY40" fmla="*/ 1345883 h 1863566"/>
                <a:gd name="connsiteX41" fmla="*/ 4336256 w 7306152"/>
                <a:gd name="connsiteY41" fmla="*/ 1357789 h 1863566"/>
                <a:gd name="connsiteX42" fmla="*/ 4395788 w 7306152"/>
                <a:gd name="connsiteY42" fmla="*/ 1372076 h 1863566"/>
                <a:gd name="connsiteX43" fmla="*/ 4464844 w 7306152"/>
                <a:gd name="connsiteY43" fmla="*/ 1376839 h 1863566"/>
                <a:gd name="connsiteX44" fmla="*/ 4519613 w 7306152"/>
                <a:gd name="connsiteY44" fmla="*/ 1393508 h 1863566"/>
                <a:gd name="connsiteX45" fmla="*/ 4602956 w 7306152"/>
                <a:gd name="connsiteY45" fmla="*/ 1407795 h 1863566"/>
                <a:gd name="connsiteX46" fmla="*/ 4683919 w 7306152"/>
                <a:gd name="connsiteY46" fmla="*/ 1429226 h 1863566"/>
                <a:gd name="connsiteX47" fmla="*/ 4817269 w 7306152"/>
                <a:gd name="connsiteY47" fmla="*/ 1445895 h 1863566"/>
                <a:gd name="connsiteX48" fmla="*/ 4912519 w 7306152"/>
                <a:gd name="connsiteY48" fmla="*/ 1460183 h 1863566"/>
                <a:gd name="connsiteX49" fmla="*/ 5057775 w 7306152"/>
                <a:gd name="connsiteY49" fmla="*/ 1479233 h 1863566"/>
                <a:gd name="connsiteX50" fmla="*/ 5162550 w 7306152"/>
                <a:gd name="connsiteY50" fmla="*/ 1503045 h 1863566"/>
                <a:gd name="connsiteX51" fmla="*/ 5245894 w 7306152"/>
                <a:gd name="connsiteY51" fmla="*/ 1522095 h 1863566"/>
                <a:gd name="connsiteX52" fmla="*/ 5317331 w 7306152"/>
                <a:gd name="connsiteY52" fmla="*/ 1541145 h 1863566"/>
                <a:gd name="connsiteX53" fmla="*/ 5400675 w 7306152"/>
                <a:gd name="connsiteY53" fmla="*/ 1553051 h 1863566"/>
                <a:gd name="connsiteX54" fmla="*/ 5495925 w 7306152"/>
                <a:gd name="connsiteY54" fmla="*/ 1562576 h 1863566"/>
                <a:gd name="connsiteX55" fmla="*/ 5586413 w 7306152"/>
                <a:gd name="connsiteY55" fmla="*/ 1572101 h 1863566"/>
                <a:gd name="connsiteX56" fmla="*/ 5676900 w 7306152"/>
                <a:gd name="connsiteY56" fmla="*/ 1591151 h 1863566"/>
                <a:gd name="connsiteX57" fmla="*/ 5779294 w 7306152"/>
                <a:gd name="connsiteY57" fmla="*/ 1610202 h 1863566"/>
                <a:gd name="connsiteX58" fmla="*/ 5891213 w 7306152"/>
                <a:gd name="connsiteY58" fmla="*/ 1626870 h 1863566"/>
                <a:gd name="connsiteX59" fmla="*/ 6041231 w 7306152"/>
                <a:gd name="connsiteY59" fmla="*/ 1645920 h 1863566"/>
                <a:gd name="connsiteX60" fmla="*/ 6131719 w 7306152"/>
                <a:gd name="connsiteY60" fmla="*/ 1662589 h 1863566"/>
                <a:gd name="connsiteX61" fmla="*/ 6210300 w 7306152"/>
                <a:gd name="connsiteY61" fmla="*/ 1686401 h 1863566"/>
                <a:gd name="connsiteX62" fmla="*/ 6331744 w 7306152"/>
                <a:gd name="connsiteY62" fmla="*/ 1705451 h 1863566"/>
                <a:gd name="connsiteX63" fmla="*/ 6455569 w 7306152"/>
                <a:gd name="connsiteY63" fmla="*/ 1719739 h 1863566"/>
                <a:gd name="connsiteX64" fmla="*/ 6557963 w 7306152"/>
                <a:gd name="connsiteY64" fmla="*/ 1731645 h 1863566"/>
                <a:gd name="connsiteX65" fmla="*/ 6629400 w 7306152"/>
                <a:gd name="connsiteY65" fmla="*/ 1750695 h 1863566"/>
                <a:gd name="connsiteX66" fmla="*/ 6707981 w 7306152"/>
                <a:gd name="connsiteY66" fmla="*/ 1748314 h 1863566"/>
                <a:gd name="connsiteX67" fmla="*/ 6774656 w 7306152"/>
                <a:gd name="connsiteY67" fmla="*/ 1776889 h 1863566"/>
                <a:gd name="connsiteX68" fmla="*/ 6874669 w 7306152"/>
                <a:gd name="connsiteY68" fmla="*/ 1781651 h 1863566"/>
                <a:gd name="connsiteX69" fmla="*/ 6991350 w 7306152"/>
                <a:gd name="connsiteY69" fmla="*/ 1812608 h 1863566"/>
                <a:gd name="connsiteX70" fmla="*/ 7148513 w 7306152"/>
                <a:gd name="connsiteY70" fmla="*/ 1831658 h 1863566"/>
                <a:gd name="connsiteX71" fmla="*/ 7243763 w 7306152"/>
                <a:gd name="connsiteY71" fmla="*/ 1857851 h 1863566"/>
                <a:gd name="connsiteX72" fmla="*/ 7306152 w 7306152"/>
                <a:gd name="connsiteY72" fmla="*/ 1863566 h 1863566"/>
                <a:gd name="connsiteX0" fmla="*/ 0 w 7306152"/>
                <a:gd name="connsiteY0" fmla="*/ 0 h 1863566"/>
                <a:gd name="connsiteX1" fmla="*/ 550069 w 7306152"/>
                <a:gd name="connsiteY1" fmla="*/ 14764 h 1863566"/>
                <a:gd name="connsiteX2" fmla="*/ 602457 w 7306152"/>
                <a:gd name="connsiteY2" fmla="*/ 564832 h 1863566"/>
                <a:gd name="connsiteX3" fmla="*/ 1090613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581151 w 7306152"/>
                <a:gd name="connsiteY8" fmla="*/ 788670 h 1863566"/>
                <a:gd name="connsiteX9" fmla="*/ 1664494 w 7306152"/>
                <a:gd name="connsiteY9" fmla="*/ 791051 h 1863566"/>
                <a:gd name="connsiteX10" fmla="*/ 1714500 w 7306152"/>
                <a:gd name="connsiteY10" fmla="*/ 831533 h 1863566"/>
                <a:gd name="connsiteX11" fmla="*/ 1835944 w 7306152"/>
                <a:gd name="connsiteY11" fmla="*/ 869633 h 1863566"/>
                <a:gd name="connsiteX12" fmla="*/ 1966913 w 7306152"/>
                <a:gd name="connsiteY12" fmla="*/ 891064 h 1863566"/>
                <a:gd name="connsiteX13" fmla="*/ 2112169 w 7306152"/>
                <a:gd name="connsiteY13" fmla="*/ 910114 h 1863566"/>
                <a:gd name="connsiteX14" fmla="*/ 2205038 w 7306152"/>
                <a:gd name="connsiteY14" fmla="*/ 907733 h 1863566"/>
                <a:gd name="connsiteX15" fmla="*/ 2257425 w 7306152"/>
                <a:gd name="connsiteY15" fmla="*/ 945833 h 1863566"/>
                <a:gd name="connsiteX16" fmla="*/ 2359819 w 7306152"/>
                <a:gd name="connsiteY16" fmla="*/ 974408 h 1863566"/>
                <a:gd name="connsiteX17" fmla="*/ 2431256 w 7306152"/>
                <a:gd name="connsiteY17" fmla="*/ 1000601 h 1863566"/>
                <a:gd name="connsiteX18" fmla="*/ 2555081 w 7306152"/>
                <a:gd name="connsiteY18" fmla="*/ 1022033 h 1863566"/>
                <a:gd name="connsiteX19" fmla="*/ 2662238 w 7306152"/>
                <a:gd name="connsiteY19" fmla="*/ 1029176 h 1863566"/>
                <a:gd name="connsiteX20" fmla="*/ 2793206 w 7306152"/>
                <a:gd name="connsiteY20" fmla="*/ 1048226 h 1863566"/>
                <a:gd name="connsiteX21" fmla="*/ 2850356 w 7306152"/>
                <a:gd name="connsiteY21" fmla="*/ 1076801 h 1863566"/>
                <a:gd name="connsiteX22" fmla="*/ 2917031 w 7306152"/>
                <a:gd name="connsiteY22" fmla="*/ 1081564 h 1863566"/>
                <a:gd name="connsiteX23" fmla="*/ 2993231 w 7306152"/>
                <a:gd name="connsiteY23" fmla="*/ 1110139 h 1863566"/>
                <a:gd name="connsiteX24" fmla="*/ 3071813 w 7306152"/>
                <a:gd name="connsiteY24" fmla="*/ 1126808 h 1863566"/>
                <a:gd name="connsiteX25" fmla="*/ 3109913 w 7306152"/>
                <a:gd name="connsiteY25" fmla="*/ 1141095 h 1863566"/>
                <a:gd name="connsiteX26" fmla="*/ 3217069 w 7306152"/>
                <a:gd name="connsiteY26" fmla="*/ 1150620 h 1863566"/>
                <a:gd name="connsiteX27" fmla="*/ 3340894 w 7306152"/>
                <a:gd name="connsiteY27" fmla="*/ 1157764 h 1863566"/>
                <a:gd name="connsiteX28" fmla="*/ 3393281 w 7306152"/>
                <a:gd name="connsiteY28" fmla="*/ 1183958 h 1863566"/>
                <a:gd name="connsiteX29" fmla="*/ 3462338 w 7306152"/>
                <a:gd name="connsiteY29" fmla="*/ 1191101 h 1863566"/>
                <a:gd name="connsiteX30" fmla="*/ 3540919 w 7306152"/>
                <a:gd name="connsiteY30" fmla="*/ 1224439 h 1863566"/>
                <a:gd name="connsiteX31" fmla="*/ 3602831 w 7306152"/>
                <a:gd name="connsiteY31" fmla="*/ 1226820 h 1863566"/>
                <a:gd name="connsiteX32" fmla="*/ 3700463 w 7306152"/>
                <a:gd name="connsiteY32" fmla="*/ 1248251 h 1863566"/>
                <a:gd name="connsiteX33" fmla="*/ 3786188 w 7306152"/>
                <a:gd name="connsiteY33" fmla="*/ 1260158 h 1863566"/>
                <a:gd name="connsiteX34" fmla="*/ 3871913 w 7306152"/>
                <a:gd name="connsiteY34" fmla="*/ 1272064 h 1863566"/>
                <a:gd name="connsiteX35" fmla="*/ 3929063 w 7306152"/>
                <a:gd name="connsiteY35" fmla="*/ 1281589 h 1863566"/>
                <a:gd name="connsiteX36" fmla="*/ 3990975 w 7306152"/>
                <a:gd name="connsiteY36" fmla="*/ 1295876 h 1863566"/>
                <a:gd name="connsiteX37" fmla="*/ 4064794 w 7306152"/>
                <a:gd name="connsiteY37" fmla="*/ 1303020 h 1863566"/>
                <a:gd name="connsiteX38" fmla="*/ 4136231 w 7306152"/>
                <a:gd name="connsiteY38" fmla="*/ 1329214 h 1863566"/>
                <a:gd name="connsiteX39" fmla="*/ 4200525 w 7306152"/>
                <a:gd name="connsiteY39" fmla="*/ 1336358 h 1863566"/>
                <a:gd name="connsiteX40" fmla="*/ 4274344 w 7306152"/>
                <a:gd name="connsiteY40" fmla="*/ 1345883 h 1863566"/>
                <a:gd name="connsiteX41" fmla="*/ 4336256 w 7306152"/>
                <a:gd name="connsiteY41" fmla="*/ 1357789 h 1863566"/>
                <a:gd name="connsiteX42" fmla="*/ 4395788 w 7306152"/>
                <a:gd name="connsiteY42" fmla="*/ 1372076 h 1863566"/>
                <a:gd name="connsiteX43" fmla="*/ 4464844 w 7306152"/>
                <a:gd name="connsiteY43" fmla="*/ 1376839 h 1863566"/>
                <a:gd name="connsiteX44" fmla="*/ 4519613 w 7306152"/>
                <a:gd name="connsiteY44" fmla="*/ 1393508 h 1863566"/>
                <a:gd name="connsiteX45" fmla="*/ 4602956 w 7306152"/>
                <a:gd name="connsiteY45" fmla="*/ 1407795 h 1863566"/>
                <a:gd name="connsiteX46" fmla="*/ 4683919 w 7306152"/>
                <a:gd name="connsiteY46" fmla="*/ 1429226 h 1863566"/>
                <a:gd name="connsiteX47" fmla="*/ 4817269 w 7306152"/>
                <a:gd name="connsiteY47" fmla="*/ 1445895 h 1863566"/>
                <a:gd name="connsiteX48" fmla="*/ 4912519 w 7306152"/>
                <a:gd name="connsiteY48" fmla="*/ 1460183 h 1863566"/>
                <a:gd name="connsiteX49" fmla="*/ 5057775 w 7306152"/>
                <a:gd name="connsiteY49" fmla="*/ 1479233 h 1863566"/>
                <a:gd name="connsiteX50" fmla="*/ 5162550 w 7306152"/>
                <a:gd name="connsiteY50" fmla="*/ 1503045 h 1863566"/>
                <a:gd name="connsiteX51" fmla="*/ 5245894 w 7306152"/>
                <a:gd name="connsiteY51" fmla="*/ 1522095 h 1863566"/>
                <a:gd name="connsiteX52" fmla="*/ 5317331 w 7306152"/>
                <a:gd name="connsiteY52" fmla="*/ 1541145 h 1863566"/>
                <a:gd name="connsiteX53" fmla="*/ 5400675 w 7306152"/>
                <a:gd name="connsiteY53" fmla="*/ 1553051 h 1863566"/>
                <a:gd name="connsiteX54" fmla="*/ 5495925 w 7306152"/>
                <a:gd name="connsiteY54" fmla="*/ 1562576 h 1863566"/>
                <a:gd name="connsiteX55" fmla="*/ 5586413 w 7306152"/>
                <a:gd name="connsiteY55" fmla="*/ 1572101 h 1863566"/>
                <a:gd name="connsiteX56" fmla="*/ 5676900 w 7306152"/>
                <a:gd name="connsiteY56" fmla="*/ 1591151 h 1863566"/>
                <a:gd name="connsiteX57" fmla="*/ 5779294 w 7306152"/>
                <a:gd name="connsiteY57" fmla="*/ 1610202 h 1863566"/>
                <a:gd name="connsiteX58" fmla="*/ 5891213 w 7306152"/>
                <a:gd name="connsiteY58" fmla="*/ 1626870 h 1863566"/>
                <a:gd name="connsiteX59" fmla="*/ 6041231 w 7306152"/>
                <a:gd name="connsiteY59" fmla="*/ 1645920 h 1863566"/>
                <a:gd name="connsiteX60" fmla="*/ 6131719 w 7306152"/>
                <a:gd name="connsiteY60" fmla="*/ 1662589 h 1863566"/>
                <a:gd name="connsiteX61" fmla="*/ 6210300 w 7306152"/>
                <a:gd name="connsiteY61" fmla="*/ 1686401 h 1863566"/>
                <a:gd name="connsiteX62" fmla="*/ 6331744 w 7306152"/>
                <a:gd name="connsiteY62" fmla="*/ 1705451 h 1863566"/>
                <a:gd name="connsiteX63" fmla="*/ 6455569 w 7306152"/>
                <a:gd name="connsiteY63" fmla="*/ 1719739 h 1863566"/>
                <a:gd name="connsiteX64" fmla="*/ 6557963 w 7306152"/>
                <a:gd name="connsiteY64" fmla="*/ 1731645 h 1863566"/>
                <a:gd name="connsiteX65" fmla="*/ 6629400 w 7306152"/>
                <a:gd name="connsiteY65" fmla="*/ 1750695 h 1863566"/>
                <a:gd name="connsiteX66" fmla="*/ 6707981 w 7306152"/>
                <a:gd name="connsiteY66" fmla="*/ 1748314 h 1863566"/>
                <a:gd name="connsiteX67" fmla="*/ 6774656 w 7306152"/>
                <a:gd name="connsiteY67" fmla="*/ 1776889 h 1863566"/>
                <a:gd name="connsiteX68" fmla="*/ 6874669 w 7306152"/>
                <a:gd name="connsiteY68" fmla="*/ 1781651 h 1863566"/>
                <a:gd name="connsiteX69" fmla="*/ 6991350 w 7306152"/>
                <a:gd name="connsiteY69" fmla="*/ 1812608 h 1863566"/>
                <a:gd name="connsiteX70" fmla="*/ 7148513 w 7306152"/>
                <a:gd name="connsiteY70" fmla="*/ 1831658 h 1863566"/>
                <a:gd name="connsiteX71" fmla="*/ 7243763 w 7306152"/>
                <a:gd name="connsiteY71" fmla="*/ 1857851 h 1863566"/>
                <a:gd name="connsiteX72" fmla="*/ 7306152 w 7306152"/>
                <a:gd name="connsiteY72" fmla="*/ 1863566 h 1863566"/>
                <a:gd name="connsiteX0" fmla="*/ 0 w 7306152"/>
                <a:gd name="connsiteY0" fmla="*/ 0 h 1863566"/>
                <a:gd name="connsiteX1" fmla="*/ 550069 w 7306152"/>
                <a:gd name="connsiteY1" fmla="*/ 14764 h 1863566"/>
                <a:gd name="connsiteX2" fmla="*/ 602457 w 7306152"/>
                <a:gd name="connsiteY2" fmla="*/ 564832 h 1863566"/>
                <a:gd name="connsiteX3" fmla="*/ 1090613 w 7306152"/>
                <a:gd name="connsiteY3" fmla="*/ 583883 h 1863566"/>
                <a:gd name="connsiteX4" fmla="*/ 1138238 w 7306152"/>
                <a:gd name="connsiteY4" fmla="*/ 674370 h 1863566"/>
                <a:gd name="connsiteX5" fmla="*/ 1259681 w 7306152"/>
                <a:gd name="connsiteY5" fmla="*/ 736283 h 1863566"/>
                <a:gd name="connsiteX6" fmla="*/ 1343025 w 7306152"/>
                <a:gd name="connsiteY6" fmla="*/ 760095 h 1863566"/>
                <a:gd name="connsiteX7" fmla="*/ 1450181 w 7306152"/>
                <a:gd name="connsiteY7" fmla="*/ 779145 h 1863566"/>
                <a:gd name="connsiteX8" fmla="*/ 1581151 w 7306152"/>
                <a:gd name="connsiteY8" fmla="*/ 788670 h 1863566"/>
                <a:gd name="connsiteX9" fmla="*/ 1664494 w 7306152"/>
                <a:gd name="connsiteY9" fmla="*/ 791051 h 1863566"/>
                <a:gd name="connsiteX10" fmla="*/ 1714500 w 7306152"/>
                <a:gd name="connsiteY10" fmla="*/ 831533 h 1863566"/>
                <a:gd name="connsiteX11" fmla="*/ 1835944 w 7306152"/>
                <a:gd name="connsiteY11" fmla="*/ 869633 h 1863566"/>
                <a:gd name="connsiteX12" fmla="*/ 1966913 w 7306152"/>
                <a:gd name="connsiteY12" fmla="*/ 891064 h 1863566"/>
                <a:gd name="connsiteX13" fmla="*/ 2112169 w 7306152"/>
                <a:gd name="connsiteY13" fmla="*/ 900589 h 1863566"/>
                <a:gd name="connsiteX14" fmla="*/ 2205038 w 7306152"/>
                <a:gd name="connsiteY14" fmla="*/ 907733 h 1863566"/>
                <a:gd name="connsiteX15" fmla="*/ 2257425 w 7306152"/>
                <a:gd name="connsiteY15" fmla="*/ 945833 h 1863566"/>
                <a:gd name="connsiteX16" fmla="*/ 2359819 w 7306152"/>
                <a:gd name="connsiteY16" fmla="*/ 974408 h 1863566"/>
                <a:gd name="connsiteX17" fmla="*/ 2431256 w 7306152"/>
                <a:gd name="connsiteY17" fmla="*/ 1000601 h 1863566"/>
                <a:gd name="connsiteX18" fmla="*/ 2555081 w 7306152"/>
                <a:gd name="connsiteY18" fmla="*/ 1022033 h 1863566"/>
                <a:gd name="connsiteX19" fmla="*/ 2662238 w 7306152"/>
                <a:gd name="connsiteY19" fmla="*/ 1029176 h 1863566"/>
                <a:gd name="connsiteX20" fmla="*/ 2793206 w 7306152"/>
                <a:gd name="connsiteY20" fmla="*/ 1048226 h 1863566"/>
                <a:gd name="connsiteX21" fmla="*/ 2850356 w 7306152"/>
                <a:gd name="connsiteY21" fmla="*/ 1076801 h 1863566"/>
                <a:gd name="connsiteX22" fmla="*/ 2917031 w 7306152"/>
                <a:gd name="connsiteY22" fmla="*/ 1081564 h 1863566"/>
                <a:gd name="connsiteX23" fmla="*/ 2993231 w 7306152"/>
                <a:gd name="connsiteY23" fmla="*/ 1110139 h 1863566"/>
                <a:gd name="connsiteX24" fmla="*/ 3071813 w 7306152"/>
                <a:gd name="connsiteY24" fmla="*/ 1126808 h 1863566"/>
                <a:gd name="connsiteX25" fmla="*/ 3109913 w 7306152"/>
                <a:gd name="connsiteY25" fmla="*/ 1141095 h 1863566"/>
                <a:gd name="connsiteX26" fmla="*/ 3217069 w 7306152"/>
                <a:gd name="connsiteY26" fmla="*/ 1150620 h 1863566"/>
                <a:gd name="connsiteX27" fmla="*/ 3340894 w 7306152"/>
                <a:gd name="connsiteY27" fmla="*/ 1157764 h 1863566"/>
                <a:gd name="connsiteX28" fmla="*/ 3393281 w 7306152"/>
                <a:gd name="connsiteY28" fmla="*/ 1183958 h 1863566"/>
                <a:gd name="connsiteX29" fmla="*/ 3462338 w 7306152"/>
                <a:gd name="connsiteY29" fmla="*/ 1191101 h 1863566"/>
                <a:gd name="connsiteX30" fmla="*/ 3540919 w 7306152"/>
                <a:gd name="connsiteY30" fmla="*/ 1224439 h 1863566"/>
                <a:gd name="connsiteX31" fmla="*/ 3602831 w 7306152"/>
                <a:gd name="connsiteY31" fmla="*/ 1226820 h 1863566"/>
                <a:gd name="connsiteX32" fmla="*/ 3700463 w 7306152"/>
                <a:gd name="connsiteY32" fmla="*/ 1248251 h 1863566"/>
                <a:gd name="connsiteX33" fmla="*/ 3786188 w 7306152"/>
                <a:gd name="connsiteY33" fmla="*/ 1260158 h 1863566"/>
                <a:gd name="connsiteX34" fmla="*/ 3871913 w 7306152"/>
                <a:gd name="connsiteY34" fmla="*/ 1272064 h 1863566"/>
                <a:gd name="connsiteX35" fmla="*/ 3929063 w 7306152"/>
                <a:gd name="connsiteY35" fmla="*/ 1281589 h 1863566"/>
                <a:gd name="connsiteX36" fmla="*/ 3990975 w 7306152"/>
                <a:gd name="connsiteY36" fmla="*/ 1295876 h 1863566"/>
                <a:gd name="connsiteX37" fmla="*/ 4064794 w 7306152"/>
                <a:gd name="connsiteY37" fmla="*/ 1303020 h 1863566"/>
                <a:gd name="connsiteX38" fmla="*/ 4136231 w 7306152"/>
                <a:gd name="connsiteY38" fmla="*/ 1329214 h 1863566"/>
                <a:gd name="connsiteX39" fmla="*/ 4200525 w 7306152"/>
                <a:gd name="connsiteY39" fmla="*/ 1336358 h 1863566"/>
                <a:gd name="connsiteX40" fmla="*/ 4274344 w 7306152"/>
                <a:gd name="connsiteY40" fmla="*/ 1345883 h 1863566"/>
                <a:gd name="connsiteX41" fmla="*/ 4336256 w 7306152"/>
                <a:gd name="connsiteY41" fmla="*/ 1357789 h 1863566"/>
                <a:gd name="connsiteX42" fmla="*/ 4395788 w 7306152"/>
                <a:gd name="connsiteY42" fmla="*/ 1372076 h 1863566"/>
                <a:gd name="connsiteX43" fmla="*/ 4464844 w 7306152"/>
                <a:gd name="connsiteY43" fmla="*/ 1376839 h 1863566"/>
                <a:gd name="connsiteX44" fmla="*/ 4519613 w 7306152"/>
                <a:gd name="connsiteY44" fmla="*/ 1393508 h 1863566"/>
                <a:gd name="connsiteX45" fmla="*/ 4602956 w 7306152"/>
                <a:gd name="connsiteY45" fmla="*/ 1407795 h 1863566"/>
                <a:gd name="connsiteX46" fmla="*/ 4683919 w 7306152"/>
                <a:gd name="connsiteY46" fmla="*/ 1429226 h 1863566"/>
                <a:gd name="connsiteX47" fmla="*/ 4817269 w 7306152"/>
                <a:gd name="connsiteY47" fmla="*/ 1445895 h 1863566"/>
                <a:gd name="connsiteX48" fmla="*/ 4912519 w 7306152"/>
                <a:gd name="connsiteY48" fmla="*/ 1460183 h 1863566"/>
                <a:gd name="connsiteX49" fmla="*/ 5057775 w 7306152"/>
                <a:gd name="connsiteY49" fmla="*/ 1479233 h 1863566"/>
                <a:gd name="connsiteX50" fmla="*/ 5162550 w 7306152"/>
                <a:gd name="connsiteY50" fmla="*/ 1503045 h 1863566"/>
                <a:gd name="connsiteX51" fmla="*/ 5245894 w 7306152"/>
                <a:gd name="connsiteY51" fmla="*/ 1522095 h 1863566"/>
                <a:gd name="connsiteX52" fmla="*/ 5317331 w 7306152"/>
                <a:gd name="connsiteY52" fmla="*/ 1541145 h 1863566"/>
                <a:gd name="connsiteX53" fmla="*/ 5400675 w 7306152"/>
                <a:gd name="connsiteY53" fmla="*/ 1553051 h 1863566"/>
                <a:gd name="connsiteX54" fmla="*/ 5495925 w 7306152"/>
                <a:gd name="connsiteY54" fmla="*/ 1562576 h 1863566"/>
                <a:gd name="connsiteX55" fmla="*/ 5586413 w 7306152"/>
                <a:gd name="connsiteY55" fmla="*/ 1572101 h 1863566"/>
                <a:gd name="connsiteX56" fmla="*/ 5676900 w 7306152"/>
                <a:gd name="connsiteY56" fmla="*/ 1591151 h 1863566"/>
                <a:gd name="connsiteX57" fmla="*/ 5779294 w 7306152"/>
                <a:gd name="connsiteY57" fmla="*/ 1610202 h 1863566"/>
                <a:gd name="connsiteX58" fmla="*/ 5891213 w 7306152"/>
                <a:gd name="connsiteY58" fmla="*/ 1626870 h 1863566"/>
                <a:gd name="connsiteX59" fmla="*/ 6041231 w 7306152"/>
                <a:gd name="connsiteY59" fmla="*/ 1645920 h 1863566"/>
                <a:gd name="connsiteX60" fmla="*/ 6131719 w 7306152"/>
                <a:gd name="connsiteY60" fmla="*/ 1662589 h 1863566"/>
                <a:gd name="connsiteX61" fmla="*/ 6210300 w 7306152"/>
                <a:gd name="connsiteY61" fmla="*/ 1686401 h 1863566"/>
                <a:gd name="connsiteX62" fmla="*/ 6331744 w 7306152"/>
                <a:gd name="connsiteY62" fmla="*/ 1705451 h 1863566"/>
                <a:gd name="connsiteX63" fmla="*/ 6455569 w 7306152"/>
                <a:gd name="connsiteY63" fmla="*/ 1719739 h 1863566"/>
                <a:gd name="connsiteX64" fmla="*/ 6557963 w 7306152"/>
                <a:gd name="connsiteY64" fmla="*/ 1731645 h 1863566"/>
                <a:gd name="connsiteX65" fmla="*/ 6629400 w 7306152"/>
                <a:gd name="connsiteY65" fmla="*/ 1750695 h 1863566"/>
                <a:gd name="connsiteX66" fmla="*/ 6707981 w 7306152"/>
                <a:gd name="connsiteY66" fmla="*/ 1748314 h 1863566"/>
                <a:gd name="connsiteX67" fmla="*/ 6774656 w 7306152"/>
                <a:gd name="connsiteY67" fmla="*/ 1776889 h 1863566"/>
                <a:gd name="connsiteX68" fmla="*/ 6874669 w 7306152"/>
                <a:gd name="connsiteY68" fmla="*/ 1781651 h 1863566"/>
                <a:gd name="connsiteX69" fmla="*/ 6991350 w 7306152"/>
                <a:gd name="connsiteY69" fmla="*/ 1812608 h 1863566"/>
                <a:gd name="connsiteX70" fmla="*/ 7148513 w 7306152"/>
                <a:gd name="connsiteY70" fmla="*/ 1831658 h 1863566"/>
                <a:gd name="connsiteX71" fmla="*/ 7243763 w 7306152"/>
                <a:gd name="connsiteY71" fmla="*/ 1857851 h 1863566"/>
                <a:gd name="connsiteX72" fmla="*/ 7306152 w 7306152"/>
                <a:gd name="connsiteY72" fmla="*/ 1863566 h 186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306152" h="1863566">
                  <a:moveTo>
                    <a:pt x="0" y="0"/>
                  </a:moveTo>
                  <a:cubicBezTo>
                    <a:pt x="118269" y="29528"/>
                    <a:pt x="431800" y="-14764"/>
                    <a:pt x="550069" y="14764"/>
                  </a:cubicBezTo>
                  <a:cubicBezTo>
                    <a:pt x="593725" y="26670"/>
                    <a:pt x="558801" y="552926"/>
                    <a:pt x="602457" y="564832"/>
                  </a:cubicBezTo>
                  <a:cubicBezTo>
                    <a:pt x="666751" y="577532"/>
                    <a:pt x="1026319" y="571183"/>
                    <a:pt x="1090613" y="583883"/>
                  </a:cubicBezTo>
                  <a:cubicBezTo>
                    <a:pt x="1122363" y="591027"/>
                    <a:pt x="1106488" y="667226"/>
                    <a:pt x="1138238" y="674370"/>
                  </a:cubicBezTo>
                  <a:cubicBezTo>
                    <a:pt x="1171575" y="679926"/>
                    <a:pt x="1226344" y="730727"/>
                    <a:pt x="1259681" y="736283"/>
                  </a:cubicBezTo>
                  <a:cubicBezTo>
                    <a:pt x="1275556" y="738664"/>
                    <a:pt x="1327150" y="757714"/>
                    <a:pt x="1343025" y="760095"/>
                  </a:cubicBezTo>
                  <a:cubicBezTo>
                    <a:pt x="1368425" y="763270"/>
                    <a:pt x="1424781" y="775970"/>
                    <a:pt x="1450181" y="779145"/>
                  </a:cubicBezTo>
                  <a:cubicBezTo>
                    <a:pt x="1483518" y="782320"/>
                    <a:pt x="1545432" y="786686"/>
                    <a:pt x="1581151" y="788670"/>
                  </a:cubicBezTo>
                  <a:cubicBezTo>
                    <a:pt x="1616870" y="790654"/>
                    <a:pt x="1635919" y="782320"/>
                    <a:pt x="1664494" y="791051"/>
                  </a:cubicBezTo>
                  <a:cubicBezTo>
                    <a:pt x="1680369" y="795814"/>
                    <a:pt x="1698625" y="826770"/>
                    <a:pt x="1714500" y="831533"/>
                  </a:cubicBezTo>
                  <a:cubicBezTo>
                    <a:pt x="1731963" y="835502"/>
                    <a:pt x="1818481" y="865664"/>
                    <a:pt x="1835944" y="869633"/>
                  </a:cubicBezTo>
                  <a:lnTo>
                    <a:pt x="1966913" y="891064"/>
                  </a:lnTo>
                  <a:cubicBezTo>
                    <a:pt x="1987550" y="895826"/>
                    <a:pt x="2091532" y="895827"/>
                    <a:pt x="2112169" y="900589"/>
                  </a:cubicBezTo>
                  <a:cubicBezTo>
                    <a:pt x="2129631" y="902970"/>
                    <a:pt x="2187576" y="905352"/>
                    <a:pt x="2205038" y="907733"/>
                  </a:cubicBezTo>
                  <a:cubicBezTo>
                    <a:pt x="2224882" y="910908"/>
                    <a:pt x="2237581" y="942658"/>
                    <a:pt x="2257425" y="945833"/>
                  </a:cubicBezTo>
                  <a:cubicBezTo>
                    <a:pt x="2283619" y="951389"/>
                    <a:pt x="2333625" y="968852"/>
                    <a:pt x="2359819" y="974408"/>
                  </a:cubicBezTo>
                  <a:cubicBezTo>
                    <a:pt x="2378075" y="977583"/>
                    <a:pt x="2413000" y="997426"/>
                    <a:pt x="2431256" y="1000601"/>
                  </a:cubicBezTo>
                  <a:cubicBezTo>
                    <a:pt x="2453481" y="1006157"/>
                    <a:pt x="2532856" y="1016477"/>
                    <a:pt x="2555081" y="1022033"/>
                  </a:cubicBezTo>
                  <a:cubicBezTo>
                    <a:pt x="2574131" y="1024414"/>
                    <a:pt x="2643188" y="1026795"/>
                    <a:pt x="2662238" y="1029176"/>
                  </a:cubicBezTo>
                  <a:lnTo>
                    <a:pt x="2793206" y="1048226"/>
                  </a:lnTo>
                  <a:cubicBezTo>
                    <a:pt x="2810669" y="1050607"/>
                    <a:pt x="2832893" y="1074420"/>
                    <a:pt x="2850356" y="1076801"/>
                  </a:cubicBezTo>
                  <a:cubicBezTo>
                    <a:pt x="2863850" y="1076801"/>
                    <a:pt x="2903537" y="1081564"/>
                    <a:pt x="2917031" y="1081564"/>
                  </a:cubicBezTo>
                  <a:cubicBezTo>
                    <a:pt x="2938462" y="1086326"/>
                    <a:pt x="2971800" y="1105377"/>
                    <a:pt x="2993231" y="1110139"/>
                  </a:cubicBezTo>
                  <a:cubicBezTo>
                    <a:pt x="3009900" y="1112520"/>
                    <a:pt x="3055144" y="1124427"/>
                    <a:pt x="3071813" y="1126808"/>
                  </a:cubicBezTo>
                  <a:cubicBezTo>
                    <a:pt x="3082132" y="1129189"/>
                    <a:pt x="3099594" y="1138714"/>
                    <a:pt x="3109913" y="1141095"/>
                  </a:cubicBezTo>
                  <a:cubicBezTo>
                    <a:pt x="3125788" y="1145064"/>
                    <a:pt x="3201194" y="1146651"/>
                    <a:pt x="3217069" y="1150620"/>
                  </a:cubicBezTo>
                  <a:cubicBezTo>
                    <a:pt x="3231356" y="1153001"/>
                    <a:pt x="3326607" y="1155383"/>
                    <a:pt x="3340894" y="1157764"/>
                  </a:cubicBezTo>
                  <a:cubicBezTo>
                    <a:pt x="3355975" y="1158558"/>
                    <a:pt x="3378200" y="1183164"/>
                    <a:pt x="3393281" y="1183958"/>
                  </a:cubicBezTo>
                  <a:cubicBezTo>
                    <a:pt x="3407569" y="1186339"/>
                    <a:pt x="3448050" y="1188720"/>
                    <a:pt x="3462338" y="1191101"/>
                  </a:cubicBezTo>
                  <a:cubicBezTo>
                    <a:pt x="3482182" y="1194276"/>
                    <a:pt x="3521075" y="1221264"/>
                    <a:pt x="3540919" y="1224439"/>
                  </a:cubicBezTo>
                  <a:cubicBezTo>
                    <a:pt x="3557588" y="1227614"/>
                    <a:pt x="3586162" y="1223645"/>
                    <a:pt x="3602831" y="1226820"/>
                  </a:cubicBezTo>
                  <a:cubicBezTo>
                    <a:pt x="3622675" y="1228408"/>
                    <a:pt x="3680619" y="1246663"/>
                    <a:pt x="3700463" y="1248251"/>
                  </a:cubicBezTo>
                  <a:cubicBezTo>
                    <a:pt x="3717132" y="1249839"/>
                    <a:pt x="3769519" y="1258570"/>
                    <a:pt x="3786188" y="1260158"/>
                  </a:cubicBezTo>
                  <a:cubicBezTo>
                    <a:pt x="3804444" y="1264127"/>
                    <a:pt x="3853657" y="1268095"/>
                    <a:pt x="3871913" y="1272064"/>
                  </a:cubicBezTo>
                  <a:cubicBezTo>
                    <a:pt x="3887788" y="1275239"/>
                    <a:pt x="3913188" y="1278414"/>
                    <a:pt x="3929063" y="1281589"/>
                  </a:cubicBezTo>
                  <a:cubicBezTo>
                    <a:pt x="3948113" y="1283970"/>
                    <a:pt x="3971925" y="1293495"/>
                    <a:pt x="3990975" y="1295876"/>
                  </a:cubicBezTo>
                  <a:cubicBezTo>
                    <a:pt x="4012406" y="1297464"/>
                    <a:pt x="4043363" y="1301432"/>
                    <a:pt x="4064794" y="1303020"/>
                  </a:cubicBezTo>
                  <a:cubicBezTo>
                    <a:pt x="4084638" y="1307783"/>
                    <a:pt x="4116387" y="1324451"/>
                    <a:pt x="4136231" y="1329214"/>
                  </a:cubicBezTo>
                  <a:cubicBezTo>
                    <a:pt x="4150519" y="1331595"/>
                    <a:pt x="4186237" y="1333977"/>
                    <a:pt x="4200525" y="1336358"/>
                  </a:cubicBezTo>
                  <a:lnTo>
                    <a:pt x="4274344" y="1345883"/>
                  </a:lnTo>
                  <a:cubicBezTo>
                    <a:pt x="4289425" y="1347470"/>
                    <a:pt x="4321175" y="1356202"/>
                    <a:pt x="4336256" y="1357789"/>
                  </a:cubicBezTo>
                  <a:cubicBezTo>
                    <a:pt x="4348956" y="1359376"/>
                    <a:pt x="4383088" y="1370489"/>
                    <a:pt x="4395788" y="1372076"/>
                  </a:cubicBezTo>
                  <a:cubicBezTo>
                    <a:pt x="4413250" y="1374457"/>
                    <a:pt x="4447382" y="1374458"/>
                    <a:pt x="4464844" y="1376839"/>
                  </a:cubicBezTo>
                  <a:cubicBezTo>
                    <a:pt x="4479131" y="1379220"/>
                    <a:pt x="4505326" y="1391127"/>
                    <a:pt x="4519613" y="1393508"/>
                  </a:cubicBezTo>
                  <a:lnTo>
                    <a:pt x="4602956" y="1407795"/>
                  </a:lnTo>
                  <a:cubicBezTo>
                    <a:pt x="4621212" y="1410970"/>
                    <a:pt x="4665663" y="1426051"/>
                    <a:pt x="4683919" y="1429226"/>
                  </a:cubicBezTo>
                  <a:cubicBezTo>
                    <a:pt x="4703763" y="1433195"/>
                    <a:pt x="4797425" y="1441926"/>
                    <a:pt x="4817269" y="1445895"/>
                  </a:cubicBezTo>
                  <a:lnTo>
                    <a:pt x="4912519" y="1460183"/>
                  </a:lnTo>
                  <a:lnTo>
                    <a:pt x="5057775" y="1479233"/>
                  </a:lnTo>
                  <a:cubicBezTo>
                    <a:pt x="5086350" y="1482408"/>
                    <a:pt x="5133975" y="1499870"/>
                    <a:pt x="5162550" y="1503045"/>
                  </a:cubicBezTo>
                  <a:cubicBezTo>
                    <a:pt x="5180013" y="1506220"/>
                    <a:pt x="5228431" y="1518920"/>
                    <a:pt x="5245894" y="1522095"/>
                  </a:cubicBezTo>
                  <a:cubicBezTo>
                    <a:pt x="5259388" y="1523683"/>
                    <a:pt x="5303837" y="1539557"/>
                    <a:pt x="5317331" y="1541145"/>
                  </a:cubicBezTo>
                  <a:lnTo>
                    <a:pt x="5400675" y="1553051"/>
                  </a:lnTo>
                  <a:cubicBezTo>
                    <a:pt x="5421313" y="1557020"/>
                    <a:pt x="5475287" y="1558607"/>
                    <a:pt x="5495925" y="1562576"/>
                  </a:cubicBezTo>
                  <a:cubicBezTo>
                    <a:pt x="5515769" y="1564957"/>
                    <a:pt x="5566569" y="1569720"/>
                    <a:pt x="5586413" y="1572101"/>
                  </a:cubicBezTo>
                  <a:cubicBezTo>
                    <a:pt x="5605463" y="1574482"/>
                    <a:pt x="5657850" y="1588770"/>
                    <a:pt x="5676900" y="1591151"/>
                  </a:cubicBezTo>
                  <a:cubicBezTo>
                    <a:pt x="5697538" y="1593532"/>
                    <a:pt x="5758656" y="1607821"/>
                    <a:pt x="5779294" y="1610202"/>
                  </a:cubicBezTo>
                  <a:cubicBezTo>
                    <a:pt x="5799138" y="1611789"/>
                    <a:pt x="5871369" y="1625283"/>
                    <a:pt x="5891213" y="1626870"/>
                  </a:cubicBezTo>
                  <a:cubicBezTo>
                    <a:pt x="5930107" y="1633220"/>
                    <a:pt x="6002337" y="1639570"/>
                    <a:pt x="6041231" y="1645920"/>
                  </a:cubicBezTo>
                  <a:cubicBezTo>
                    <a:pt x="6055519" y="1647508"/>
                    <a:pt x="6117431" y="1661001"/>
                    <a:pt x="6131719" y="1662589"/>
                  </a:cubicBezTo>
                  <a:cubicBezTo>
                    <a:pt x="6153944" y="1665764"/>
                    <a:pt x="6188075" y="1683226"/>
                    <a:pt x="6210300" y="1686401"/>
                  </a:cubicBezTo>
                  <a:cubicBezTo>
                    <a:pt x="6242844" y="1690370"/>
                    <a:pt x="6299200" y="1701482"/>
                    <a:pt x="6331744" y="1705451"/>
                  </a:cubicBezTo>
                  <a:cubicBezTo>
                    <a:pt x="6357938" y="1709420"/>
                    <a:pt x="6429375" y="1715770"/>
                    <a:pt x="6455569" y="1719739"/>
                  </a:cubicBezTo>
                  <a:cubicBezTo>
                    <a:pt x="6480175" y="1721326"/>
                    <a:pt x="6533357" y="1730058"/>
                    <a:pt x="6557963" y="1731645"/>
                  </a:cubicBezTo>
                  <a:cubicBezTo>
                    <a:pt x="6573044" y="1734026"/>
                    <a:pt x="6614319" y="1748314"/>
                    <a:pt x="6629400" y="1750695"/>
                  </a:cubicBezTo>
                  <a:cubicBezTo>
                    <a:pt x="6650831" y="1753076"/>
                    <a:pt x="6686550" y="1745933"/>
                    <a:pt x="6707981" y="1748314"/>
                  </a:cubicBezTo>
                  <a:cubicBezTo>
                    <a:pt x="6724650" y="1751489"/>
                    <a:pt x="6757987" y="1773714"/>
                    <a:pt x="6774656" y="1776889"/>
                  </a:cubicBezTo>
                  <a:cubicBezTo>
                    <a:pt x="6806406" y="1780858"/>
                    <a:pt x="6842919" y="1777682"/>
                    <a:pt x="6874669" y="1781651"/>
                  </a:cubicBezTo>
                  <a:cubicBezTo>
                    <a:pt x="6899275" y="1785620"/>
                    <a:pt x="6966744" y="1808639"/>
                    <a:pt x="6991350" y="1812608"/>
                  </a:cubicBezTo>
                  <a:lnTo>
                    <a:pt x="7148513" y="1831658"/>
                  </a:lnTo>
                  <a:cubicBezTo>
                    <a:pt x="7169944" y="1835627"/>
                    <a:pt x="7222332" y="1853882"/>
                    <a:pt x="7243763" y="1857851"/>
                  </a:cubicBezTo>
                  <a:lnTo>
                    <a:pt x="7306152" y="1863566"/>
                  </a:lnTo>
                </a:path>
              </a:pathLst>
            </a:custGeom>
            <a:noFill/>
            <a:ln w="31750" cap="flat" cmpd="sng" algn="ctr">
              <a:solidFill>
                <a:srgbClr val="947F95"/>
              </a:solidFill>
              <a:prstDash val="solid"/>
            </a:ln>
            <a:effectLst/>
          </p:spPr>
          <p:txBody>
            <a:bodyPr rtlCol="0" anchor="ctr"/>
            <a:lstStyle/>
            <a:p>
              <a:pPr marL="0" marR="0" lvl="0" indent="0" algn="ctr" defTabSz="685800" eaLnBrk="1" fontAlgn="base" latinLnBrk="0" hangingPunct="1">
                <a:lnSpc>
                  <a:spcPct val="100000"/>
                </a:lnSpc>
                <a:spcBef>
                  <a:spcPct val="0"/>
                </a:spcBef>
                <a:spcAft>
                  <a:spcPct val="0"/>
                </a:spcAft>
                <a:buClrTx/>
                <a:buSzTx/>
                <a:buFontTx/>
                <a:buNone/>
                <a:tabLst/>
                <a:defRPr/>
              </a:pPr>
              <a:endParaRPr kumimoji="0" lang="en-CA"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cxnSp>
          <p:nvCxnSpPr>
            <p:cNvPr id="233" name="Straight Connector 232">
              <a:extLst>
                <a:ext uri="{FF2B5EF4-FFF2-40B4-BE49-F238E27FC236}">
                  <a16:creationId xmlns:a16="http://schemas.microsoft.com/office/drawing/2014/main" id="{004ED596-6B55-4F86-B6FC-4E453A647B2A}"/>
                </a:ext>
              </a:extLst>
            </p:cNvPr>
            <p:cNvCxnSpPr/>
            <p:nvPr/>
          </p:nvCxnSpPr>
          <p:spPr>
            <a:xfrm>
              <a:off x="2058450" y="1838553"/>
              <a:ext cx="0" cy="3921111"/>
            </a:xfrm>
            <a:prstGeom prst="line">
              <a:avLst/>
            </a:prstGeom>
            <a:noFill/>
            <a:ln w="19050" cap="flat" cmpd="sng" algn="ctr">
              <a:solidFill>
                <a:sysClr val="windowText" lastClr="000000"/>
              </a:solidFill>
              <a:prstDash val="solid"/>
            </a:ln>
            <a:effectLst/>
          </p:spPr>
        </p:cxnSp>
        <p:cxnSp>
          <p:nvCxnSpPr>
            <p:cNvPr id="234" name="Straight Connector 233">
              <a:extLst>
                <a:ext uri="{FF2B5EF4-FFF2-40B4-BE49-F238E27FC236}">
                  <a16:creationId xmlns:a16="http://schemas.microsoft.com/office/drawing/2014/main" id="{B68D0FBB-4953-4CF0-9C4F-96DA79CA8846}"/>
                </a:ext>
              </a:extLst>
            </p:cNvPr>
            <p:cNvCxnSpPr/>
            <p:nvPr/>
          </p:nvCxnSpPr>
          <p:spPr>
            <a:xfrm>
              <a:off x="2058450" y="5759665"/>
              <a:ext cx="5503869" cy="0"/>
            </a:xfrm>
            <a:prstGeom prst="line">
              <a:avLst/>
            </a:prstGeom>
            <a:noFill/>
            <a:ln w="19050" cap="flat" cmpd="sng" algn="ctr">
              <a:solidFill>
                <a:sysClr val="windowText" lastClr="000000"/>
              </a:solidFill>
              <a:prstDash val="solid"/>
            </a:ln>
            <a:effectLst/>
          </p:spPr>
        </p:cxnSp>
        <p:sp>
          <p:nvSpPr>
            <p:cNvPr id="235" name="Freeform 11">
              <a:extLst>
                <a:ext uri="{FF2B5EF4-FFF2-40B4-BE49-F238E27FC236}">
                  <a16:creationId xmlns:a16="http://schemas.microsoft.com/office/drawing/2014/main" id="{54C7FB8F-7FF8-4C0B-B4DE-552276AEE6FB}"/>
                </a:ext>
              </a:extLst>
            </p:cNvPr>
            <p:cNvSpPr/>
            <p:nvPr/>
          </p:nvSpPr>
          <p:spPr>
            <a:xfrm>
              <a:off x="2057926" y="1845739"/>
              <a:ext cx="5490022" cy="2385717"/>
            </a:xfrm>
            <a:custGeom>
              <a:avLst/>
              <a:gdLst>
                <a:gd name="connsiteX0" fmla="*/ 0 w 7277100"/>
                <a:gd name="connsiteY0" fmla="*/ 0 h 3162300"/>
                <a:gd name="connsiteX1" fmla="*/ 7277100 w 7277100"/>
                <a:gd name="connsiteY1" fmla="*/ 3162300 h 3162300"/>
                <a:gd name="connsiteX0" fmla="*/ 0 w 7277100"/>
                <a:gd name="connsiteY0" fmla="*/ 0 h 3162300"/>
                <a:gd name="connsiteX1" fmla="*/ 40481 w 7277100"/>
                <a:gd name="connsiteY1" fmla="*/ 28575 h 3162300"/>
                <a:gd name="connsiteX2" fmla="*/ 7277100 w 7277100"/>
                <a:gd name="connsiteY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7277100 w 7277100"/>
                <a:gd name="connsiteY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7277100 w 7277100"/>
                <a:gd name="connsiteY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7277100 w 7277100"/>
                <a:gd name="connsiteY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7277100 w 7277100"/>
                <a:gd name="connsiteY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7277100 w 7277100"/>
                <a:gd name="connsiteY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81013 w 7277100"/>
                <a:gd name="connsiteY7" fmla="*/ 78581 h 3162300"/>
                <a:gd name="connsiteX8" fmla="*/ 7277100 w 7277100"/>
                <a:gd name="connsiteY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81013 w 7277100"/>
                <a:gd name="connsiteY7" fmla="*/ 78581 h 3162300"/>
                <a:gd name="connsiteX8" fmla="*/ 528638 w 7277100"/>
                <a:gd name="connsiteY8" fmla="*/ 69056 h 3162300"/>
                <a:gd name="connsiteX9" fmla="*/ 7277100 w 7277100"/>
                <a:gd name="connsiteY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7277100 w 7277100"/>
                <a:gd name="connsiteY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7277100 w 7277100"/>
                <a:gd name="connsiteY1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7277100 w 7277100"/>
                <a:gd name="connsiteY1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7277100 w 7277100"/>
                <a:gd name="connsiteY1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7277100 w 7277100"/>
                <a:gd name="connsiteY1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77100 w 7277100"/>
                <a:gd name="connsiteY1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7277100 w 7277100"/>
                <a:gd name="connsiteY1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7277100 w 7277100"/>
                <a:gd name="connsiteY1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16794 h 3162300"/>
                <a:gd name="connsiteX17" fmla="*/ 7277100 w 7277100"/>
                <a:gd name="connsiteY1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16794 h 3162300"/>
                <a:gd name="connsiteX17" fmla="*/ 954881 w 7277100"/>
                <a:gd name="connsiteY17" fmla="*/ 995363 h 3162300"/>
                <a:gd name="connsiteX18" fmla="*/ 7277100 w 7277100"/>
                <a:gd name="connsiteY1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7277100 w 7277100"/>
                <a:gd name="connsiteY1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7277100 w 7277100"/>
                <a:gd name="connsiteY1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7277100 w 7277100"/>
                <a:gd name="connsiteY2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7277100 w 7277100"/>
                <a:gd name="connsiteY2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7277100 w 7277100"/>
                <a:gd name="connsiteY2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7277100 w 7277100"/>
                <a:gd name="connsiteY2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7277100 w 7277100"/>
                <a:gd name="connsiteY2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7277100 w 7277100"/>
                <a:gd name="connsiteY2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7277100 w 7277100"/>
                <a:gd name="connsiteY2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7277100 w 7277100"/>
                <a:gd name="connsiteY2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7277100 w 7277100"/>
                <a:gd name="connsiteY2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7277100 w 7277100"/>
                <a:gd name="connsiteY2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7277100 w 7277100"/>
                <a:gd name="connsiteY3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7277100 w 7277100"/>
                <a:gd name="connsiteY3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7277100 w 7277100"/>
                <a:gd name="connsiteY3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7277100 w 7277100"/>
                <a:gd name="connsiteY3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7277100 w 7277100"/>
                <a:gd name="connsiteY3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7277100 w 7277100"/>
                <a:gd name="connsiteY3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7277100 w 7277100"/>
                <a:gd name="connsiteY3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7277100 w 7277100"/>
                <a:gd name="connsiteY3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45506 w 7277100"/>
                <a:gd name="connsiteY37" fmla="*/ 1554956 h 3162300"/>
                <a:gd name="connsiteX38" fmla="*/ 7277100 w 7277100"/>
                <a:gd name="connsiteY3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45506 w 7277100"/>
                <a:gd name="connsiteY37" fmla="*/ 1554956 h 3162300"/>
                <a:gd name="connsiteX38" fmla="*/ 2209800 w 7277100"/>
                <a:gd name="connsiteY38" fmla="*/ 1535906 h 3162300"/>
                <a:gd name="connsiteX39" fmla="*/ 7277100 w 7277100"/>
                <a:gd name="connsiteY3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7277100 w 7277100"/>
                <a:gd name="connsiteY3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7277100 w 7277100"/>
                <a:gd name="connsiteY4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7277100 w 7277100"/>
                <a:gd name="connsiteY4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7277100 w 7277100"/>
                <a:gd name="connsiteY4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7277100 w 7277100"/>
                <a:gd name="connsiteY4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7277100 w 7277100"/>
                <a:gd name="connsiteY4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7277100 w 7277100"/>
                <a:gd name="connsiteY4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7277100 w 7277100"/>
                <a:gd name="connsiteY4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43188 w 7277100"/>
                <a:gd name="connsiteY46" fmla="*/ 1716881 h 3162300"/>
                <a:gd name="connsiteX47" fmla="*/ 7277100 w 7277100"/>
                <a:gd name="connsiteY4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43188 w 7277100"/>
                <a:gd name="connsiteY46" fmla="*/ 1716881 h 3162300"/>
                <a:gd name="connsiteX47" fmla="*/ 2700338 w 7277100"/>
                <a:gd name="connsiteY47" fmla="*/ 1757363 h 3162300"/>
                <a:gd name="connsiteX48" fmla="*/ 7277100 w 7277100"/>
                <a:gd name="connsiteY4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7277100 w 7277100"/>
                <a:gd name="connsiteY4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7277100 w 7277100"/>
                <a:gd name="connsiteY4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7277100 w 7277100"/>
                <a:gd name="connsiteY5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7277100 w 7277100"/>
                <a:gd name="connsiteY5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7277100 w 7277100"/>
                <a:gd name="connsiteY5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7277100 w 7277100"/>
                <a:gd name="connsiteY5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7277100 w 7277100"/>
                <a:gd name="connsiteY5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7277100 w 7277100"/>
                <a:gd name="connsiteY5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7277100 w 7277100"/>
                <a:gd name="connsiteY5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7277100 w 7277100"/>
                <a:gd name="connsiteY5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7277100 w 7277100"/>
                <a:gd name="connsiteY5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7277100 w 7277100"/>
                <a:gd name="connsiteY5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7277100 w 7277100"/>
                <a:gd name="connsiteY6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7277100 w 7277100"/>
                <a:gd name="connsiteY6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7277100 w 7277100"/>
                <a:gd name="connsiteY6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7277100 w 7277100"/>
                <a:gd name="connsiteY6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7277100 w 7277100"/>
                <a:gd name="connsiteY6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7277100 w 7277100"/>
                <a:gd name="connsiteY6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7277100 w 7277100"/>
                <a:gd name="connsiteY6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7277100 w 7277100"/>
                <a:gd name="connsiteY6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7277100 w 7277100"/>
                <a:gd name="connsiteY6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7277100 w 7277100"/>
                <a:gd name="connsiteY6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7277100 w 7277100"/>
                <a:gd name="connsiteY7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7277100 w 7277100"/>
                <a:gd name="connsiteY7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7277100 w 7277100"/>
                <a:gd name="connsiteY7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7277100 w 7277100"/>
                <a:gd name="connsiteY7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7277100 w 7277100"/>
                <a:gd name="connsiteY7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95750 w 7277100"/>
                <a:gd name="connsiteY74" fmla="*/ 2302669 h 3162300"/>
                <a:gd name="connsiteX75" fmla="*/ 7277100 w 7277100"/>
                <a:gd name="connsiteY7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95750 w 7277100"/>
                <a:gd name="connsiteY74" fmla="*/ 2302669 h 3162300"/>
                <a:gd name="connsiteX75" fmla="*/ 4126706 w 7277100"/>
                <a:gd name="connsiteY75" fmla="*/ 2352675 h 3162300"/>
                <a:gd name="connsiteX76" fmla="*/ 7277100 w 7277100"/>
                <a:gd name="connsiteY7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7277100 w 7277100"/>
                <a:gd name="connsiteY7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7277100 w 7277100"/>
                <a:gd name="connsiteY7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90775 h 3162300"/>
                <a:gd name="connsiteX78" fmla="*/ 7277100 w 7277100"/>
                <a:gd name="connsiteY7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90775 h 3162300"/>
                <a:gd name="connsiteX78" fmla="*/ 4248150 w 7277100"/>
                <a:gd name="connsiteY78" fmla="*/ 2381250 h 3162300"/>
                <a:gd name="connsiteX79" fmla="*/ 7277100 w 7277100"/>
                <a:gd name="connsiteY7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7277100 w 7277100"/>
                <a:gd name="connsiteY7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7277100 w 7277100"/>
                <a:gd name="connsiteY8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7277100 w 7277100"/>
                <a:gd name="connsiteY8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7277100 w 7277100"/>
                <a:gd name="connsiteY8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7277100 w 7277100"/>
                <a:gd name="connsiteY8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7277100 w 7277100"/>
                <a:gd name="connsiteY8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7277100 w 7277100"/>
                <a:gd name="connsiteY8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7277100 w 7277100"/>
                <a:gd name="connsiteY8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7277100 w 7277100"/>
                <a:gd name="connsiteY8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7277100 w 7277100"/>
                <a:gd name="connsiteY8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7277100 w 7277100"/>
                <a:gd name="connsiteY8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7277100 w 7277100"/>
                <a:gd name="connsiteY9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7277100 w 7277100"/>
                <a:gd name="connsiteY9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7277100 w 7277100"/>
                <a:gd name="connsiteY9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7277100 w 7277100"/>
                <a:gd name="connsiteY9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7277100 w 7277100"/>
                <a:gd name="connsiteY9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7277100 w 7277100"/>
                <a:gd name="connsiteY9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7277100 w 7277100"/>
                <a:gd name="connsiteY9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7277100 w 7277100"/>
                <a:gd name="connsiteY9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7277100 w 7277100"/>
                <a:gd name="connsiteY9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7277100 w 7277100"/>
                <a:gd name="connsiteY9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7277100 w 7277100"/>
                <a:gd name="connsiteY10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7277100 w 7277100"/>
                <a:gd name="connsiteY10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7277100 w 7277100"/>
                <a:gd name="connsiteY10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7277100 w 7277100"/>
                <a:gd name="connsiteY10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7277100 w 7277100"/>
                <a:gd name="connsiteY10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500688 w 7277100"/>
                <a:gd name="connsiteY104" fmla="*/ 2702719 h 3162300"/>
                <a:gd name="connsiteX105" fmla="*/ 7277100 w 7277100"/>
                <a:gd name="connsiteY10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500688 w 7277100"/>
                <a:gd name="connsiteY104" fmla="*/ 2702719 h 3162300"/>
                <a:gd name="connsiteX105" fmla="*/ 5536406 w 7277100"/>
                <a:gd name="connsiteY105" fmla="*/ 2693194 h 3162300"/>
                <a:gd name="connsiteX106" fmla="*/ 7277100 w 7277100"/>
                <a:gd name="connsiteY10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7277100 w 7277100"/>
                <a:gd name="connsiteY10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88794 w 7277100"/>
                <a:gd name="connsiteY106" fmla="*/ 2721769 h 3162300"/>
                <a:gd name="connsiteX107" fmla="*/ 7277100 w 7277100"/>
                <a:gd name="connsiteY10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88794 w 7277100"/>
                <a:gd name="connsiteY106" fmla="*/ 2721769 h 3162300"/>
                <a:gd name="connsiteX107" fmla="*/ 5643563 w 7277100"/>
                <a:gd name="connsiteY107" fmla="*/ 2702719 h 3162300"/>
                <a:gd name="connsiteX108" fmla="*/ 7277100 w 7277100"/>
                <a:gd name="connsiteY10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7277100 w 7277100"/>
                <a:gd name="connsiteY10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7277100 w 7277100"/>
                <a:gd name="connsiteY10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7277100 w 7277100"/>
                <a:gd name="connsiteY11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7277100 w 7277100"/>
                <a:gd name="connsiteY11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7277100 w 7277100"/>
                <a:gd name="connsiteY11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7277100 w 7277100"/>
                <a:gd name="connsiteY11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7277100 w 7277100"/>
                <a:gd name="connsiteY11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7277100 w 7277100"/>
                <a:gd name="connsiteY11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7277100 w 7277100"/>
                <a:gd name="connsiteY11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7277100 w 7277100"/>
                <a:gd name="connsiteY11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7277100 w 7277100"/>
                <a:gd name="connsiteY11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7277100 w 7277100"/>
                <a:gd name="connsiteY11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7277100 w 7277100"/>
                <a:gd name="connsiteY12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7277100 w 7277100"/>
                <a:gd name="connsiteY12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7277100 w 7277100"/>
                <a:gd name="connsiteY12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7277100 w 7277100"/>
                <a:gd name="connsiteY12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7277100 w 7277100"/>
                <a:gd name="connsiteY12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7277100 w 7277100"/>
                <a:gd name="connsiteY12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6836569 w 7277100"/>
                <a:gd name="connsiteY125" fmla="*/ 3057525 h 3162300"/>
                <a:gd name="connsiteX126" fmla="*/ 7277100 w 7277100"/>
                <a:gd name="connsiteY12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6836569 w 7277100"/>
                <a:gd name="connsiteY125" fmla="*/ 3057525 h 3162300"/>
                <a:gd name="connsiteX126" fmla="*/ 6872288 w 7277100"/>
                <a:gd name="connsiteY126" fmla="*/ 3076575 h 3162300"/>
                <a:gd name="connsiteX127" fmla="*/ 7277100 w 7277100"/>
                <a:gd name="connsiteY12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6836569 w 7277100"/>
                <a:gd name="connsiteY125" fmla="*/ 3057525 h 3162300"/>
                <a:gd name="connsiteX126" fmla="*/ 6872288 w 7277100"/>
                <a:gd name="connsiteY126" fmla="*/ 3076575 h 3162300"/>
                <a:gd name="connsiteX127" fmla="*/ 7031831 w 7277100"/>
                <a:gd name="connsiteY127" fmla="*/ 3069431 h 3162300"/>
                <a:gd name="connsiteX128" fmla="*/ 7277100 w 7277100"/>
                <a:gd name="connsiteY12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6836569 w 7277100"/>
                <a:gd name="connsiteY125" fmla="*/ 3057525 h 3162300"/>
                <a:gd name="connsiteX126" fmla="*/ 6872288 w 7277100"/>
                <a:gd name="connsiteY126" fmla="*/ 3076575 h 3162300"/>
                <a:gd name="connsiteX127" fmla="*/ 7031831 w 7277100"/>
                <a:gd name="connsiteY127" fmla="*/ 3069431 h 3162300"/>
                <a:gd name="connsiteX128" fmla="*/ 7050881 w 7277100"/>
                <a:gd name="connsiteY128" fmla="*/ 3102769 h 3162300"/>
                <a:gd name="connsiteX129" fmla="*/ 7277100 w 7277100"/>
                <a:gd name="connsiteY12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61975 w 7277100"/>
                <a:gd name="connsiteY10" fmla="*/ 812006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6836569 w 7277100"/>
                <a:gd name="connsiteY125" fmla="*/ 3057525 h 3162300"/>
                <a:gd name="connsiteX126" fmla="*/ 6872288 w 7277100"/>
                <a:gd name="connsiteY126" fmla="*/ 3076575 h 3162300"/>
                <a:gd name="connsiteX127" fmla="*/ 7031831 w 7277100"/>
                <a:gd name="connsiteY127" fmla="*/ 3069431 h 3162300"/>
                <a:gd name="connsiteX128" fmla="*/ 7050881 w 7277100"/>
                <a:gd name="connsiteY128" fmla="*/ 3102769 h 3162300"/>
                <a:gd name="connsiteX129" fmla="*/ 7246144 w 7277100"/>
                <a:gd name="connsiteY129" fmla="*/ 3086100 h 3162300"/>
                <a:gd name="connsiteX130" fmla="*/ 7277100 w 7277100"/>
                <a:gd name="connsiteY13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59631 w 7277100"/>
                <a:gd name="connsiteY16" fmla="*/ 1007269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6836569 w 7277100"/>
                <a:gd name="connsiteY125" fmla="*/ 3057525 h 3162300"/>
                <a:gd name="connsiteX126" fmla="*/ 6872288 w 7277100"/>
                <a:gd name="connsiteY126" fmla="*/ 3076575 h 3162300"/>
                <a:gd name="connsiteX127" fmla="*/ 7031831 w 7277100"/>
                <a:gd name="connsiteY127" fmla="*/ 3069431 h 3162300"/>
                <a:gd name="connsiteX128" fmla="*/ 7050881 w 7277100"/>
                <a:gd name="connsiteY128" fmla="*/ 3102769 h 3162300"/>
                <a:gd name="connsiteX129" fmla="*/ 7246144 w 7277100"/>
                <a:gd name="connsiteY129" fmla="*/ 3086100 h 3162300"/>
                <a:gd name="connsiteX130" fmla="*/ 7277100 w 7277100"/>
                <a:gd name="connsiteY13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16756 w 7277100"/>
                <a:gd name="connsiteY14" fmla="*/ 995363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6836569 w 7277100"/>
                <a:gd name="connsiteY125" fmla="*/ 3057525 h 3162300"/>
                <a:gd name="connsiteX126" fmla="*/ 6872288 w 7277100"/>
                <a:gd name="connsiteY126" fmla="*/ 3076575 h 3162300"/>
                <a:gd name="connsiteX127" fmla="*/ 7031831 w 7277100"/>
                <a:gd name="connsiteY127" fmla="*/ 3069431 h 3162300"/>
                <a:gd name="connsiteX128" fmla="*/ 7050881 w 7277100"/>
                <a:gd name="connsiteY128" fmla="*/ 3102769 h 3162300"/>
                <a:gd name="connsiteX129" fmla="*/ 7246144 w 7277100"/>
                <a:gd name="connsiteY129" fmla="*/ 3086100 h 3162300"/>
                <a:gd name="connsiteX130" fmla="*/ 7277100 w 7277100"/>
                <a:gd name="connsiteY13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209675 w 7277100"/>
                <a:gd name="connsiteY21" fmla="*/ 1178719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6836569 w 7277100"/>
                <a:gd name="connsiteY125" fmla="*/ 3057525 h 3162300"/>
                <a:gd name="connsiteX126" fmla="*/ 6872288 w 7277100"/>
                <a:gd name="connsiteY126" fmla="*/ 3076575 h 3162300"/>
                <a:gd name="connsiteX127" fmla="*/ 7031831 w 7277100"/>
                <a:gd name="connsiteY127" fmla="*/ 3069431 h 3162300"/>
                <a:gd name="connsiteX128" fmla="*/ 7050881 w 7277100"/>
                <a:gd name="connsiteY128" fmla="*/ 3102769 h 3162300"/>
                <a:gd name="connsiteX129" fmla="*/ 7246144 w 7277100"/>
                <a:gd name="connsiteY129" fmla="*/ 3086100 h 3162300"/>
                <a:gd name="connsiteX130" fmla="*/ 7277100 w 7277100"/>
                <a:gd name="connsiteY13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97769 w 7277100"/>
                <a:gd name="connsiteY21" fmla="*/ 1183481 h 3162300"/>
                <a:gd name="connsiteX22" fmla="*/ 1247775 w 7277100"/>
                <a:gd name="connsiteY22" fmla="*/ 1228725 h 3162300"/>
                <a:gd name="connsiteX23" fmla="*/ 1295400 w 7277100"/>
                <a:gd name="connsiteY23" fmla="*/ 1233488 h 3162300"/>
                <a:gd name="connsiteX24" fmla="*/ 1335881 w 7277100"/>
                <a:gd name="connsiteY24" fmla="*/ 1262063 h 3162300"/>
                <a:gd name="connsiteX25" fmla="*/ 1404938 w 7277100"/>
                <a:gd name="connsiteY25" fmla="*/ 1269206 h 3162300"/>
                <a:gd name="connsiteX26" fmla="*/ 1471613 w 7277100"/>
                <a:gd name="connsiteY26" fmla="*/ 1273969 h 3162300"/>
                <a:gd name="connsiteX27" fmla="*/ 1531144 w 7277100"/>
                <a:gd name="connsiteY27" fmla="*/ 1285875 h 3162300"/>
                <a:gd name="connsiteX28" fmla="*/ 1652588 w 7277100"/>
                <a:gd name="connsiteY28" fmla="*/ 1281113 h 3162300"/>
                <a:gd name="connsiteX29" fmla="*/ 1669256 w 7277100"/>
                <a:gd name="connsiteY29" fmla="*/ 1359694 h 3162300"/>
                <a:gd name="connsiteX30" fmla="*/ 1726406 w 7277100"/>
                <a:gd name="connsiteY30" fmla="*/ 1369219 h 3162300"/>
                <a:gd name="connsiteX31" fmla="*/ 1769269 w 7277100"/>
                <a:gd name="connsiteY31" fmla="*/ 1402556 h 3162300"/>
                <a:gd name="connsiteX32" fmla="*/ 1840706 w 7277100"/>
                <a:gd name="connsiteY32" fmla="*/ 1454944 h 3162300"/>
                <a:gd name="connsiteX33" fmla="*/ 1905000 w 7277100"/>
                <a:gd name="connsiteY33" fmla="*/ 1478756 h 3162300"/>
                <a:gd name="connsiteX34" fmla="*/ 1985963 w 7277100"/>
                <a:gd name="connsiteY34" fmla="*/ 1500188 h 3162300"/>
                <a:gd name="connsiteX35" fmla="*/ 2055019 w 7277100"/>
                <a:gd name="connsiteY35" fmla="*/ 1512094 h 3162300"/>
                <a:gd name="connsiteX36" fmla="*/ 2109788 w 7277100"/>
                <a:gd name="connsiteY36" fmla="*/ 1526381 h 3162300"/>
                <a:gd name="connsiteX37" fmla="*/ 2150268 w 7277100"/>
                <a:gd name="connsiteY37" fmla="*/ 1540668 h 3162300"/>
                <a:gd name="connsiteX38" fmla="*/ 2209800 w 7277100"/>
                <a:gd name="connsiteY38" fmla="*/ 1535906 h 3162300"/>
                <a:gd name="connsiteX39" fmla="*/ 2243138 w 7277100"/>
                <a:gd name="connsiteY39" fmla="*/ 1588294 h 3162300"/>
                <a:gd name="connsiteX40" fmla="*/ 2309813 w 7277100"/>
                <a:gd name="connsiteY40" fmla="*/ 1612106 h 3162300"/>
                <a:gd name="connsiteX41" fmla="*/ 2371725 w 7277100"/>
                <a:gd name="connsiteY41" fmla="*/ 1638300 h 3162300"/>
                <a:gd name="connsiteX42" fmla="*/ 2428875 w 7277100"/>
                <a:gd name="connsiteY42" fmla="*/ 1671638 h 3162300"/>
                <a:gd name="connsiteX43" fmla="*/ 2478881 w 7277100"/>
                <a:gd name="connsiteY43" fmla="*/ 1683544 h 3162300"/>
                <a:gd name="connsiteX44" fmla="*/ 2533650 w 7277100"/>
                <a:gd name="connsiteY44" fmla="*/ 1690688 h 3162300"/>
                <a:gd name="connsiteX45" fmla="*/ 2566988 w 7277100"/>
                <a:gd name="connsiteY45" fmla="*/ 1716881 h 3162300"/>
                <a:gd name="connsiteX46" fmla="*/ 2633663 w 7277100"/>
                <a:gd name="connsiteY46" fmla="*/ 1726406 h 3162300"/>
                <a:gd name="connsiteX47" fmla="*/ 2700338 w 7277100"/>
                <a:gd name="connsiteY47" fmla="*/ 1757363 h 3162300"/>
                <a:gd name="connsiteX48" fmla="*/ 2762250 w 7277100"/>
                <a:gd name="connsiteY48" fmla="*/ 1766888 h 3162300"/>
                <a:gd name="connsiteX49" fmla="*/ 2817019 w 7277100"/>
                <a:gd name="connsiteY49" fmla="*/ 1800225 h 3162300"/>
                <a:gd name="connsiteX50" fmla="*/ 2857500 w 7277100"/>
                <a:gd name="connsiteY50" fmla="*/ 1812131 h 3162300"/>
                <a:gd name="connsiteX51" fmla="*/ 2893219 w 7277100"/>
                <a:gd name="connsiteY51" fmla="*/ 1847850 h 3162300"/>
                <a:gd name="connsiteX52" fmla="*/ 2938463 w 7277100"/>
                <a:gd name="connsiteY52" fmla="*/ 1852613 h 3162300"/>
                <a:gd name="connsiteX53" fmla="*/ 2974181 w 7277100"/>
                <a:gd name="connsiteY53" fmla="*/ 1854994 h 3162300"/>
                <a:gd name="connsiteX54" fmla="*/ 3007519 w 7277100"/>
                <a:gd name="connsiteY54" fmla="*/ 1871663 h 3162300"/>
                <a:gd name="connsiteX55" fmla="*/ 3050381 w 7277100"/>
                <a:gd name="connsiteY55" fmla="*/ 1883569 h 3162300"/>
                <a:gd name="connsiteX56" fmla="*/ 3088481 w 7277100"/>
                <a:gd name="connsiteY56" fmla="*/ 1909763 h 3162300"/>
                <a:gd name="connsiteX57" fmla="*/ 3119438 w 7277100"/>
                <a:gd name="connsiteY57" fmla="*/ 1943100 h 3162300"/>
                <a:gd name="connsiteX58" fmla="*/ 3181350 w 7277100"/>
                <a:gd name="connsiteY58" fmla="*/ 1957388 h 3162300"/>
                <a:gd name="connsiteX59" fmla="*/ 3252788 w 7277100"/>
                <a:gd name="connsiteY59" fmla="*/ 1983581 h 3162300"/>
                <a:gd name="connsiteX60" fmla="*/ 3321844 w 7277100"/>
                <a:gd name="connsiteY60" fmla="*/ 2000250 h 3162300"/>
                <a:gd name="connsiteX61" fmla="*/ 3378994 w 7277100"/>
                <a:gd name="connsiteY61" fmla="*/ 2019300 h 3162300"/>
                <a:gd name="connsiteX62" fmla="*/ 3438525 w 7277100"/>
                <a:gd name="connsiteY62" fmla="*/ 2035969 h 3162300"/>
                <a:gd name="connsiteX63" fmla="*/ 3486150 w 7277100"/>
                <a:gd name="connsiteY63" fmla="*/ 2035969 h 3162300"/>
                <a:gd name="connsiteX64" fmla="*/ 3540919 w 7277100"/>
                <a:gd name="connsiteY64" fmla="*/ 2050256 h 3162300"/>
                <a:gd name="connsiteX65" fmla="*/ 3593306 w 7277100"/>
                <a:gd name="connsiteY65" fmla="*/ 2085975 h 3162300"/>
                <a:gd name="connsiteX66" fmla="*/ 3638550 w 7277100"/>
                <a:gd name="connsiteY66" fmla="*/ 2131219 h 3162300"/>
                <a:gd name="connsiteX67" fmla="*/ 3695700 w 7277100"/>
                <a:gd name="connsiteY67" fmla="*/ 2159794 h 3162300"/>
                <a:gd name="connsiteX68" fmla="*/ 3759994 w 7277100"/>
                <a:gd name="connsiteY68" fmla="*/ 2171700 h 3162300"/>
                <a:gd name="connsiteX69" fmla="*/ 3821906 w 7277100"/>
                <a:gd name="connsiteY69" fmla="*/ 2190750 h 3162300"/>
                <a:gd name="connsiteX70" fmla="*/ 3900488 w 7277100"/>
                <a:gd name="connsiteY70" fmla="*/ 2197894 h 3162300"/>
                <a:gd name="connsiteX71" fmla="*/ 3933825 w 7277100"/>
                <a:gd name="connsiteY71" fmla="*/ 2240756 h 3162300"/>
                <a:gd name="connsiteX72" fmla="*/ 3988594 w 7277100"/>
                <a:gd name="connsiteY72" fmla="*/ 2257425 h 3162300"/>
                <a:gd name="connsiteX73" fmla="*/ 4038600 w 7277100"/>
                <a:gd name="connsiteY73" fmla="*/ 2300288 h 3162300"/>
                <a:gd name="connsiteX74" fmla="*/ 4083844 w 7277100"/>
                <a:gd name="connsiteY74" fmla="*/ 2302669 h 3162300"/>
                <a:gd name="connsiteX75" fmla="*/ 4126706 w 7277100"/>
                <a:gd name="connsiteY75" fmla="*/ 2352675 h 3162300"/>
                <a:gd name="connsiteX76" fmla="*/ 4176713 w 7277100"/>
                <a:gd name="connsiteY76" fmla="*/ 2347913 h 3162300"/>
                <a:gd name="connsiteX77" fmla="*/ 4207669 w 7277100"/>
                <a:gd name="connsiteY77" fmla="*/ 2386012 h 3162300"/>
                <a:gd name="connsiteX78" fmla="*/ 4248150 w 7277100"/>
                <a:gd name="connsiteY78" fmla="*/ 2381250 h 3162300"/>
                <a:gd name="connsiteX79" fmla="*/ 4312444 w 7277100"/>
                <a:gd name="connsiteY79" fmla="*/ 2409825 h 3162300"/>
                <a:gd name="connsiteX80" fmla="*/ 4357688 w 7277100"/>
                <a:gd name="connsiteY80" fmla="*/ 2395538 h 3162300"/>
                <a:gd name="connsiteX81" fmla="*/ 4386263 w 7277100"/>
                <a:gd name="connsiteY81" fmla="*/ 2414588 h 3162300"/>
                <a:gd name="connsiteX82" fmla="*/ 4436269 w 7277100"/>
                <a:gd name="connsiteY82" fmla="*/ 2414588 h 3162300"/>
                <a:gd name="connsiteX83" fmla="*/ 4479131 w 7277100"/>
                <a:gd name="connsiteY83" fmla="*/ 2431256 h 3162300"/>
                <a:gd name="connsiteX84" fmla="*/ 4529138 w 7277100"/>
                <a:gd name="connsiteY84" fmla="*/ 2440781 h 3162300"/>
                <a:gd name="connsiteX85" fmla="*/ 4560094 w 7277100"/>
                <a:gd name="connsiteY85" fmla="*/ 2466975 h 3162300"/>
                <a:gd name="connsiteX86" fmla="*/ 4602956 w 7277100"/>
                <a:gd name="connsiteY86" fmla="*/ 2459831 h 3162300"/>
                <a:gd name="connsiteX87" fmla="*/ 4657725 w 7277100"/>
                <a:gd name="connsiteY87" fmla="*/ 2476500 h 3162300"/>
                <a:gd name="connsiteX88" fmla="*/ 4707731 w 7277100"/>
                <a:gd name="connsiteY88" fmla="*/ 2495550 h 3162300"/>
                <a:gd name="connsiteX89" fmla="*/ 4748213 w 7277100"/>
                <a:gd name="connsiteY89" fmla="*/ 2512219 h 3162300"/>
                <a:gd name="connsiteX90" fmla="*/ 4776788 w 7277100"/>
                <a:gd name="connsiteY90" fmla="*/ 2502694 h 3162300"/>
                <a:gd name="connsiteX91" fmla="*/ 4805363 w 7277100"/>
                <a:gd name="connsiteY91" fmla="*/ 2540794 h 3162300"/>
                <a:gd name="connsiteX92" fmla="*/ 4881563 w 7277100"/>
                <a:gd name="connsiteY92" fmla="*/ 2538413 h 3162300"/>
                <a:gd name="connsiteX93" fmla="*/ 4955381 w 7277100"/>
                <a:gd name="connsiteY93" fmla="*/ 2578894 h 3162300"/>
                <a:gd name="connsiteX94" fmla="*/ 5014913 w 7277100"/>
                <a:gd name="connsiteY94" fmla="*/ 2578894 h 3162300"/>
                <a:gd name="connsiteX95" fmla="*/ 5074444 w 7277100"/>
                <a:gd name="connsiteY95" fmla="*/ 2583656 h 3162300"/>
                <a:gd name="connsiteX96" fmla="*/ 5122069 w 7277100"/>
                <a:gd name="connsiteY96" fmla="*/ 2593181 h 3162300"/>
                <a:gd name="connsiteX97" fmla="*/ 5153025 w 7277100"/>
                <a:gd name="connsiteY97" fmla="*/ 2588419 h 3162300"/>
                <a:gd name="connsiteX98" fmla="*/ 5174456 w 7277100"/>
                <a:gd name="connsiteY98" fmla="*/ 2624138 h 3162300"/>
                <a:gd name="connsiteX99" fmla="*/ 5255419 w 7277100"/>
                <a:gd name="connsiteY99" fmla="*/ 2631281 h 3162300"/>
                <a:gd name="connsiteX100" fmla="*/ 5291138 w 7277100"/>
                <a:gd name="connsiteY100" fmla="*/ 2659856 h 3162300"/>
                <a:gd name="connsiteX101" fmla="*/ 5336381 w 7277100"/>
                <a:gd name="connsiteY101" fmla="*/ 2652713 h 3162300"/>
                <a:gd name="connsiteX102" fmla="*/ 5364956 w 7277100"/>
                <a:gd name="connsiteY102" fmla="*/ 2678906 h 3162300"/>
                <a:gd name="connsiteX103" fmla="*/ 5450681 w 7277100"/>
                <a:gd name="connsiteY103" fmla="*/ 2676525 h 3162300"/>
                <a:gd name="connsiteX104" fmla="*/ 5491163 w 7277100"/>
                <a:gd name="connsiteY104" fmla="*/ 2690813 h 3162300"/>
                <a:gd name="connsiteX105" fmla="*/ 5536406 w 7277100"/>
                <a:gd name="connsiteY105" fmla="*/ 2693194 h 3162300"/>
                <a:gd name="connsiteX106" fmla="*/ 5591175 w 7277100"/>
                <a:gd name="connsiteY106" fmla="*/ 2709862 h 3162300"/>
                <a:gd name="connsiteX107" fmla="*/ 5643563 w 7277100"/>
                <a:gd name="connsiteY107" fmla="*/ 2702719 h 3162300"/>
                <a:gd name="connsiteX108" fmla="*/ 5667375 w 7277100"/>
                <a:gd name="connsiteY108" fmla="*/ 2740819 h 3162300"/>
                <a:gd name="connsiteX109" fmla="*/ 5776913 w 7277100"/>
                <a:gd name="connsiteY109" fmla="*/ 2740819 h 3162300"/>
                <a:gd name="connsiteX110" fmla="*/ 5812631 w 7277100"/>
                <a:gd name="connsiteY110" fmla="*/ 2788444 h 3162300"/>
                <a:gd name="connsiteX111" fmla="*/ 5857875 w 7277100"/>
                <a:gd name="connsiteY111" fmla="*/ 2805113 h 3162300"/>
                <a:gd name="connsiteX112" fmla="*/ 5976938 w 7277100"/>
                <a:gd name="connsiteY112" fmla="*/ 2805113 h 3162300"/>
                <a:gd name="connsiteX113" fmla="*/ 6019800 w 7277100"/>
                <a:gd name="connsiteY113" fmla="*/ 2857500 h 3162300"/>
                <a:gd name="connsiteX114" fmla="*/ 6150769 w 7277100"/>
                <a:gd name="connsiteY114" fmla="*/ 2845594 h 3162300"/>
                <a:gd name="connsiteX115" fmla="*/ 6172200 w 7277100"/>
                <a:gd name="connsiteY115" fmla="*/ 2867025 h 3162300"/>
                <a:gd name="connsiteX116" fmla="*/ 6229350 w 7277100"/>
                <a:gd name="connsiteY116" fmla="*/ 2852738 h 3162300"/>
                <a:gd name="connsiteX117" fmla="*/ 6267450 w 7277100"/>
                <a:gd name="connsiteY117" fmla="*/ 2924175 h 3162300"/>
                <a:gd name="connsiteX118" fmla="*/ 6348413 w 7277100"/>
                <a:gd name="connsiteY118" fmla="*/ 2919413 h 3162300"/>
                <a:gd name="connsiteX119" fmla="*/ 6384131 w 7277100"/>
                <a:gd name="connsiteY119" fmla="*/ 2964656 h 3162300"/>
                <a:gd name="connsiteX120" fmla="*/ 6579394 w 7277100"/>
                <a:gd name="connsiteY120" fmla="*/ 2955131 h 3162300"/>
                <a:gd name="connsiteX121" fmla="*/ 6586538 w 7277100"/>
                <a:gd name="connsiteY121" fmla="*/ 3005138 h 3162300"/>
                <a:gd name="connsiteX122" fmla="*/ 6638925 w 7277100"/>
                <a:gd name="connsiteY122" fmla="*/ 2997994 h 3162300"/>
                <a:gd name="connsiteX123" fmla="*/ 6662738 w 7277100"/>
                <a:gd name="connsiteY123" fmla="*/ 3033713 h 3162300"/>
                <a:gd name="connsiteX124" fmla="*/ 6786563 w 7277100"/>
                <a:gd name="connsiteY124" fmla="*/ 3028950 h 3162300"/>
                <a:gd name="connsiteX125" fmla="*/ 6836569 w 7277100"/>
                <a:gd name="connsiteY125" fmla="*/ 3057525 h 3162300"/>
                <a:gd name="connsiteX126" fmla="*/ 6872288 w 7277100"/>
                <a:gd name="connsiteY126" fmla="*/ 3076575 h 3162300"/>
                <a:gd name="connsiteX127" fmla="*/ 7031831 w 7277100"/>
                <a:gd name="connsiteY127" fmla="*/ 3069431 h 3162300"/>
                <a:gd name="connsiteX128" fmla="*/ 7050881 w 7277100"/>
                <a:gd name="connsiteY128" fmla="*/ 3102769 h 3162300"/>
                <a:gd name="connsiteX129" fmla="*/ 7246144 w 7277100"/>
                <a:gd name="connsiteY129" fmla="*/ 3086100 h 3162300"/>
                <a:gd name="connsiteX130" fmla="*/ 7277100 w 7277100"/>
                <a:gd name="connsiteY130"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3138 w 7277100"/>
                <a:gd name="connsiteY40" fmla="*/ 1588294 h 3162300"/>
                <a:gd name="connsiteX41" fmla="*/ 2309813 w 7277100"/>
                <a:gd name="connsiteY41" fmla="*/ 1612106 h 3162300"/>
                <a:gd name="connsiteX42" fmla="*/ 2371725 w 7277100"/>
                <a:gd name="connsiteY42" fmla="*/ 1638300 h 3162300"/>
                <a:gd name="connsiteX43" fmla="*/ 2428875 w 7277100"/>
                <a:gd name="connsiteY43" fmla="*/ 1671638 h 3162300"/>
                <a:gd name="connsiteX44" fmla="*/ 2478881 w 7277100"/>
                <a:gd name="connsiteY44" fmla="*/ 1683544 h 3162300"/>
                <a:gd name="connsiteX45" fmla="*/ 2533650 w 7277100"/>
                <a:gd name="connsiteY45" fmla="*/ 1690688 h 3162300"/>
                <a:gd name="connsiteX46" fmla="*/ 2566988 w 7277100"/>
                <a:gd name="connsiteY46" fmla="*/ 1716881 h 3162300"/>
                <a:gd name="connsiteX47" fmla="*/ 2633663 w 7277100"/>
                <a:gd name="connsiteY47" fmla="*/ 1726406 h 3162300"/>
                <a:gd name="connsiteX48" fmla="*/ 2700338 w 7277100"/>
                <a:gd name="connsiteY48" fmla="*/ 1757363 h 3162300"/>
                <a:gd name="connsiteX49" fmla="*/ 2762250 w 7277100"/>
                <a:gd name="connsiteY49" fmla="*/ 1766888 h 3162300"/>
                <a:gd name="connsiteX50" fmla="*/ 2817019 w 7277100"/>
                <a:gd name="connsiteY50" fmla="*/ 1800225 h 3162300"/>
                <a:gd name="connsiteX51" fmla="*/ 2857500 w 7277100"/>
                <a:gd name="connsiteY51" fmla="*/ 1812131 h 3162300"/>
                <a:gd name="connsiteX52" fmla="*/ 2893219 w 7277100"/>
                <a:gd name="connsiteY52" fmla="*/ 1847850 h 3162300"/>
                <a:gd name="connsiteX53" fmla="*/ 2938463 w 7277100"/>
                <a:gd name="connsiteY53" fmla="*/ 1852613 h 3162300"/>
                <a:gd name="connsiteX54" fmla="*/ 2974181 w 7277100"/>
                <a:gd name="connsiteY54" fmla="*/ 1854994 h 3162300"/>
                <a:gd name="connsiteX55" fmla="*/ 3007519 w 7277100"/>
                <a:gd name="connsiteY55" fmla="*/ 1871663 h 3162300"/>
                <a:gd name="connsiteX56" fmla="*/ 3050381 w 7277100"/>
                <a:gd name="connsiteY56" fmla="*/ 1883569 h 3162300"/>
                <a:gd name="connsiteX57" fmla="*/ 3088481 w 7277100"/>
                <a:gd name="connsiteY57" fmla="*/ 1909763 h 3162300"/>
                <a:gd name="connsiteX58" fmla="*/ 3119438 w 7277100"/>
                <a:gd name="connsiteY58" fmla="*/ 1943100 h 3162300"/>
                <a:gd name="connsiteX59" fmla="*/ 3181350 w 7277100"/>
                <a:gd name="connsiteY59" fmla="*/ 1957388 h 3162300"/>
                <a:gd name="connsiteX60" fmla="*/ 3252788 w 7277100"/>
                <a:gd name="connsiteY60" fmla="*/ 1983581 h 3162300"/>
                <a:gd name="connsiteX61" fmla="*/ 3321844 w 7277100"/>
                <a:gd name="connsiteY61" fmla="*/ 2000250 h 3162300"/>
                <a:gd name="connsiteX62" fmla="*/ 3378994 w 7277100"/>
                <a:gd name="connsiteY62" fmla="*/ 2019300 h 3162300"/>
                <a:gd name="connsiteX63" fmla="*/ 3438525 w 7277100"/>
                <a:gd name="connsiteY63" fmla="*/ 2035969 h 3162300"/>
                <a:gd name="connsiteX64" fmla="*/ 3486150 w 7277100"/>
                <a:gd name="connsiteY64" fmla="*/ 2035969 h 3162300"/>
                <a:gd name="connsiteX65" fmla="*/ 3540919 w 7277100"/>
                <a:gd name="connsiteY65" fmla="*/ 2050256 h 3162300"/>
                <a:gd name="connsiteX66" fmla="*/ 3593306 w 7277100"/>
                <a:gd name="connsiteY66" fmla="*/ 2085975 h 3162300"/>
                <a:gd name="connsiteX67" fmla="*/ 3638550 w 7277100"/>
                <a:gd name="connsiteY67" fmla="*/ 2131219 h 3162300"/>
                <a:gd name="connsiteX68" fmla="*/ 3695700 w 7277100"/>
                <a:gd name="connsiteY68" fmla="*/ 2159794 h 3162300"/>
                <a:gd name="connsiteX69" fmla="*/ 3759994 w 7277100"/>
                <a:gd name="connsiteY69" fmla="*/ 2171700 h 3162300"/>
                <a:gd name="connsiteX70" fmla="*/ 3821906 w 7277100"/>
                <a:gd name="connsiteY70" fmla="*/ 2190750 h 3162300"/>
                <a:gd name="connsiteX71" fmla="*/ 3900488 w 7277100"/>
                <a:gd name="connsiteY71" fmla="*/ 2197894 h 3162300"/>
                <a:gd name="connsiteX72" fmla="*/ 3933825 w 7277100"/>
                <a:gd name="connsiteY72" fmla="*/ 2240756 h 3162300"/>
                <a:gd name="connsiteX73" fmla="*/ 3988594 w 7277100"/>
                <a:gd name="connsiteY73" fmla="*/ 2257425 h 3162300"/>
                <a:gd name="connsiteX74" fmla="*/ 4038600 w 7277100"/>
                <a:gd name="connsiteY74" fmla="*/ 2300288 h 3162300"/>
                <a:gd name="connsiteX75" fmla="*/ 4083844 w 7277100"/>
                <a:gd name="connsiteY75" fmla="*/ 2302669 h 3162300"/>
                <a:gd name="connsiteX76" fmla="*/ 4126706 w 7277100"/>
                <a:gd name="connsiteY76" fmla="*/ 2352675 h 3162300"/>
                <a:gd name="connsiteX77" fmla="*/ 4176713 w 7277100"/>
                <a:gd name="connsiteY77" fmla="*/ 2347913 h 3162300"/>
                <a:gd name="connsiteX78" fmla="*/ 4207669 w 7277100"/>
                <a:gd name="connsiteY78" fmla="*/ 2386012 h 3162300"/>
                <a:gd name="connsiteX79" fmla="*/ 4248150 w 7277100"/>
                <a:gd name="connsiteY79" fmla="*/ 2381250 h 3162300"/>
                <a:gd name="connsiteX80" fmla="*/ 4312444 w 7277100"/>
                <a:gd name="connsiteY80" fmla="*/ 2409825 h 3162300"/>
                <a:gd name="connsiteX81" fmla="*/ 4357688 w 7277100"/>
                <a:gd name="connsiteY81" fmla="*/ 2395538 h 3162300"/>
                <a:gd name="connsiteX82" fmla="*/ 4386263 w 7277100"/>
                <a:gd name="connsiteY82" fmla="*/ 2414588 h 3162300"/>
                <a:gd name="connsiteX83" fmla="*/ 4436269 w 7277100"/>
                <a:gd name="connsiteY83" fmla="*/ 2414588 h 3162300"/>
                <a:gd name="connsiteX84" fmla="*/ 4479131 w 7277100"/>
                <a:gd name="connsiteY84" fmla="*/ 2431256 h 3162300"/>
                <a:gd name="connsiteX85" fmla="*/ 4529138 w 7277100"/>
                <a:gd name="connsiteY85" fmla="*/ 2440781 h 3162300"/>
                <a:gd name="connsiteX86" fmla="*/ 4560094 w 7277100"/>
                <a:gd name="connsiteY86" fmla="*/ 2466975 h 3162300"/>
                <a:gd name="connsiteX87" fmla="*/ 4602956 w 7277100"/>
                <a:gd name="connsiteY87" fmla="*/ 2459831 h 3162300"/>
                <a:gd name="connsiteX88" fmla="*/ 4657725 w 7277100"/>
                <a:gd name="connsiteY88" fmla="*/ 2476500 h 3162300"/>
                <a:gd name="connsiteX89" fmla="*/ 4707731 w 7277100"/>
                <a:gd name="connsiteY89" fmla="*/ 2495550 h 3162300"/>
                <a:gd name="connsiteX90" fmla="*/ 4748213 w 7277100"/>
                <a:gd name="connsiteY90" fmla="*/ 2512219 h 3162300"/>
                <a:gd name="connsiteX91" fmla="*/ 4776788 w 7277100"/>
                <a:gd name="connsiteY91" fmla="*/ 2502694 h 3162300"/>
                <a:gd name="connsiteX92" fmla="*/ 4805363 w 7277100"/>
                <a:gd name="connsiteY92" fmla="*/ 2540794 h 3162300"/>
                <a:gd name="connsiteX93" fmla="*/ 4881563 w 7277100"/>
                <a:gd name="connsiteY93" fmla="*/ 2538413 h 3162300"/>
                <a:gd name="connsiteX94" fmla="*/ 4955381 w 7277100"/>
                <a:gd name="connsiteY94" fmla="*/ 2578894 h 3162300"/>
                <a:gd name="connsiteX95" fmla="*/ 5014913 w 7277100"/>
                <a:gd name="connsiteY95" fmla="*/ 2578894 h 3162300"/>
                <a:gd name="connsiteX96" fmla="*/ 5074444 w 7277100"/>
                <a:gd name="connsiteY96" fmla="*/ 2583656 h 3162300"/>
                <a:gd name="connsiteX97" fmla="*/ 5122069 w 7277100"/>
                <a:gd name="connsiteY97" fmla="*/ 2593181 h 3162300"/>
                <a:gd name="connsiteX98" fmla="*/ 5153025 w 7277100"/>
                <a:gd name="connsiteY98" fmla="*/ 2588419 h 3162300"/>
                <a:gd name="connsiteX99" fmla="*/ 5174456 w 7277100"/>
                <a:gd name="connsiteY99" fmla="*/ 2624138 h 3162300"/>
                <a:gd name="connsiteX100" fmla="*/ 5255419 w 7277100"/>
                <a:gd name="connsiteY100" fmla="*/ 2631281 h 3162300"/>
                <a:gd name="connsiteX101" fmla="*/ 5291138 w 7277100"/>
                <a:gd name="connsiteY101" fmla="*/ 2659856 h 3162300"/>
                <a:gd name="connsiteX102" fmla="*/ 5336381 w 7277100"/>
                <a:gd name="connsiteY102" fmla="*/ 2652713 h 3162300"/>
                <a:gd name="connsiteX103" fmla="*/ 5364956 w 7277100"/>
                <a:gd name="connsiteY103" fmla="*/ 2678906 h 3162300"/>
                <a:gd name="connsiteX104" fmla="*/ 5450681 w 7277100"/>
                <a:gd name="connsiteY104" fmla="*/ 2676525 h 3162300"/>
                <a:gd name="connsiteX105" fmla="*/ 5491163 w 7277100"/>
                <a:gd name="connsiteY105" fmla="*/ 2690813 h 3162300"/>
                <a:gd name="connsiteX106" fmla="*/ 5536406 w 7277100"/>
                <a:gd name="connsiteY106" fmla="*/ 2693194 h 3162300"/>
                <a:gd name="connsiteX107" fmla="*/ 5591175 w 7277100"/>
                <a:gd name="connsiteY107" fmla="*/ 2709862 h 3162300"/>
                <a:gd name="connsiteX108" fmla="*/ 5643563 w 7277100"/>
                <a:gd name="connsiteY108" fmla="*/ 2702719 h 3162300"/>
                <a:gd name="connsiteX109" fmla="*/ 5667375 w 7277100"/>
                <a:gd name="connsiteY109" fmla="*/ 2740819 h 3162300"/>
                <a:gd name="connsiteX110" fmla="*/ 5776913 w 7277100"/>
                <a:gd name="connsiteY110" fmla="*/ 2740819 h 3162300"/>
                <a:gd name="connsiteX111" fmla="*/ 5812631 w 7277100"/>
                <a:gd name="connsiteY111" fmla="*/ 2788444 h 3162300"/>
                <a:gd name="connsiteX112" fmla="*/ 5857875 w 7277100"/>
                <a:gd name="connsiteY112" fmla="*/ 2805113 h 3162300"/>
                <a:gd name="connsiteX113" fmla="*/ 5976938 w 7277100"/>
                <a:gd name="connsiteY113" fmla="*/ 2805113 h 3162300"/>
                <a:gd name="connsiteX114" fmla="*/ 6019800 w 7277100"/>
                <a:gd name="connsiteY114" fmla="*/ 2857500 h 3162300"/>
                <a:gd name="connsiteX115" fmla="*/ 6150769 w 7277100"/>
                <a:gd name="connsiteY115" fmla="*/ 2845594 h 3162300"/>
                <a:gd name="connsiteX116" fmla="*/ 6172200 w 7277100"/>
                <a:gd name="connsiteY116" fmla="*/ 2867025 h 3162300"/>
                <a:gd name="connsiteX117" fmla="*/ 6229350 w 7277100"/>
                <a:gd name="connsiteY117" fmla="*/ 2852738 h 3162300"/>
                <a:gd name="connsiteX118" fmla="*/ 6267450 w 7277100"/>
                <a:gd name="connsiteY118" fmla="*/ 2924175 h 3162300"/>
                <a:gd name="connsiteX119" fmla="*/ 6348413 w 7277100"/>
                <a:gd name="connsiteY119" fmla="*/ 2919413 h 3162300"/>
                <a:gd name="connsiteX120" fmla="*/ 6384131 w 7277100"/>
                <a:gd name="connsiteY120" fmla="*/ 2964656 h 3162300"/>
                <a:gd name="connsiteX121" fmla="*/ 6579394 w 7277100"/>
                <a:gd name="connsiteY121" fmla="*/ 2955131 h 3162300"/>
                <a:gd name="connsiteX122" fmla="*/ 6586538 w 7277100"/>
                <a:gd name="connsiteY122" fmla="*/ 3005138 h 3162300"/>
                <a:gd name="connsiteX123" fmla="*/ 6638925 w 7277100"/>
                <a:gd name="connsiteY123" fmla="*/ 2997994 h 3162300"/>
                <a:gd name="connsiteX124" fmla="*/ 6662738 w 7277100"/>
                <a:gd name="connsiteY124" fmla="*/ 3033713 h 3162300"/>
                <a:gd name="connsiteX125" fmla="*/ 6786563 w 7277100"/>
                <a:gd name="connsiteY125" fmla="*/ 3028950 h 3162300"/>
                <a:gd name="connsiteX126" fmla="*/ 6836569 w 7277100"/>
                <a:gd name="connsiteY126" fmla="*/ 3057525 h 3162300"/>
                <a:gd name="connsiteX127" fmla="*/ 6872288 w 7277100"/>
                <a:gd name="connsiteY127" fmla="*/ 3076575 h 3162300"/>
                <a:gd name="connsiteX128" fmla="*/ 7031831 w 7277100"/>
                <a:gd name="connsiteY128" fmla="*/ 3069431 h 3162300"/>
                <a:gd name="connsiteX129" fmla="*/ 7050881 w 7277100"/>
                <a:gd name="connsiteY129" fmla="*/ 3102769 h 3162300"/>
                <a:gd name="connsiteX130" fmla="*/ 7246144 w 7277100"/>
                <a:gd name="connsiteY130" fmla="*/ 3086100 h 3162300"/>
                <a:gd name="connsiteX131" fmla="*/ 7277100 w 7277100"/>
                <a:gd name="connsiteY13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57425 w 7277100"/>
                <a:gd name="connsiteY40" fmla="*/ 1574007 h 3162300"/>
                <a:gd name="connsiteX41" fmla="*/ 2309813 w 7277100"/>
                <a:gd name="connsiteY41" fmla="*/ 1612106 h 3162300"/>
                <a:gd name="connsiteX42" fmla="*/ 2371725 w 7277100"/>
                <a:gd name="connsiteY42" fmla="*/ 1638300 h 3162300"/>
                <a:gd name="connsiteX43" fmla="*/ 2428875 w 7277100"/>
                <a:gd name="connsiteY43" fmla="*/ 1671638 h 3162300"/>
                <a:gd name="connsiteX44" fmla="*/ 2478881 w 7277100"/>
                <a:gd name="connsiteY44" fmla="*/ 1683544 h 3162300"/>
                <a:gd name="connsiteX45" fmla="*/ 2533650 w 7277100"/>
                <a:gd name="connsiteY45" fmla="*/ 1690688 h 3162300"/>
                <a:gd name="connsiteX46" fmla="*/ 2566988 w 7277100"/>
                <a:gd name="connsiteY46" fmla="*/ 1716881 h 3162300"/>
                <a:gd name="connsiteX47" fmla="*/ 2633663 w 7277100"/>
                <a:gd name="connsiteY47" fmla="*/ 1726406 h 3162300"/>
                <a:gd name="connsiteX48" fmla="*/ 2700338 w 7277100"/>
                <a:gd name="connsiteY48" fmla="*/ 1757363 h 3162300"/>
                <a:gd name="connsiteX49" fmla="*/ 2762250 w 7277100"/>
                <a:gd name="connsiteY49" fmla="*/ 1766888 h 3162300"/>
                <a:gd name="connsiteX50" fmla="*/ 2817019 w 7277100"/>
                <a:gd name="connsiteY50" fmla="*/ 1800225 h 3162300"/>
                <a:gd name="connsiteX51" fmla="*/ 2857500 w 7277100"/>
                <a:gd name="connsiteY51" fmla="*/ 1812131 h 3162300"/>
                <a:gd name="connsiteX52" fmla="*/ 2893219 w 7277100"/>
                <a:gd name="connsiteY52" fmla="*/ 1847850 h 3162300"/>
                <a:gd name="connsiteX53" fmla="*/ 2938463 w 7277100"/>
                <a:gd name="connsiteY53" fmla="*/ 1852613 h 3162300"/>
                <a:gd name="connsiteX54" fmla="*/ 2974181 w 7277100"/>
                <a:gd name="connsiteY54" fmla="*/ 1854994 h 3162300"/>
                <a:gd name="connsiteX55" fmla="*/ 3007519 w 7277100"/>
                <a:gd name="connsiteY55" fmla="*/ 1871663 h 3162300"/>
                <a:gd name="connsiteX56" fmla="*/ 3050381 w 7277100"/>
                <a:gd name="connsiteY56" fmla="*/ 1883569 h 3162300"/>
                <a:gd name="connsiteX57" fmla="*/ 3088481 w 7277100"/>
                <a:gd name="connsiteY57" fmla="*/ 1909763 h 3162300"/>
                <a:gd name="connsiteX58" fmla="*/ 3119438 w 7277100"/>
                <a:gd name="connsiteY58" fmla="*/ 1943100 h 3162300"/>
                <a:gd name="connsiteX59" fmla="*/ 3181350 w 7277100"/>
                <a:gd name="connsiteY59" fmla="*/ 1957388 h 3162300"/>
                <a:gd name="connsiteX60" fmla="*/ 3252788 w 7277100"/>
                <a:gd name="connsiteY60" fmla="*/ 1983581 h 3162300"/>
                <a:gd name="connsiteX61" fmla="*/ 3321844 w 7277100"/>
                <a:gd name="connsiteY61" fmla="*/ 2000250 h 3162300"/>
                <a:gd name="connsiteX62" fmla="*/ 3378994 w 7277100"/>
                <a:gd name="connsiteY62" fmla="*/ 2019300 h 3162300"/>
                <a:gd name="connsiteX63" fmla="*/ 3438525 w 7277100"/>
                <a:gd name="connsiteY63" fmla="*/ 2035969 h 3162300"/>
                <a:gd name="connsiteX64" fmla="*/ 3486150 w 7277100"/>
                <a:gd name="connsiteY64" fmla="*/ 2035969 h 3162300"/>
                <a:gd name="connsiteX65" fmla="*/ 3540919 w 7277100"/>
                <a:gd name="connsiteY65" fmla="*/ 2050256 h 3162300"/>
                <a:gd name="connsiteX66" fmla="*/ 3593306 w 7277100"/>
                <a:gd name="connsiteY66" fmla="*/ 2085975 h 3162300"/>
                <a:gd name="connsiteX67" fmla="*/ 3638550 w 7277100"/>
                <a:gd name="connsiteY67" fmla="*/ 2131219 h 3162300"/>
                <a:gd name="connsiteX68" fmla="*/ 3695700 w 7277100"/>
                <a:gd name="connsiteY68" fmla="*/ 2159794 h 3162300"/>
                <a:gd name="connsiteX69" fmla="*/ 3759994 w 7277100"/>
                <a:gd name="connsiteY69" fmla="*/ 2171700 h 3162300"/>
                <a:gd name="connsiteX70" fmla="*/ 3821906 w 7277100"/>
                <a:gd name="connsiteY70" fmla="*/ 2190750 h 3162300"/>
                <a:gd name="connsiteX71" fmla="*/ 3900488 w 7277100"/>
                <a:gd name="connsiteY71" fmla="*/ 2197894 h 3162300"/>
                <a:gd name="connsiteX72" fmla="*/ 3933825 w 7277100"/>
                <a:gd name="connsiteY72" fmla="*/ 2240756 h 3162300"/>
                <a:gd name="connsiteX73" fmla="*/ 3988594 w 7277100"/>
                <a:gd name="connsiteY73" fmla="*/ 2257425 h 3162300"/>
                <a:gd name="connsiteX74" fmla="*/ 4038600 w 7277100"/>
                <a:gd name="connsiteY74" fmla="*/ 2300288 h 3162300"/>
                <a:gd name="connsiteX75" fmla="*/ 4083844 w 7277100"/>
                <a:gd name="connsiteY75" fmla="*/ 2302669 h 3162300"/>
                <a:gd name="connsiteX76" fmla="*/ 4126706 w 7277100"/>
                <a:gd name="connsiteY76" fmla="*/ 2352675 h 3162300"/>
                <a:gd name="connsiteX77" fmla="*/ 4176713 w 7277100"/>
                <a:gd name="connsiteY77" fmla="*/ 2347913 h 3162300"/>
                <a:gd name="connsiteX78" fmla="*/ 4207669 w 7277100"/>
                <a:gd name="connsiteY78" fmla="*/ 2386012 h 3162300"/>
                <a:gd name="connsiteX79" fmla="*/ 4248150 w 7277100"/>
                <a:gd name="connsiteY79" fmla="*/ 2381250 h 3162300"/>
                <a:gd name="connsiteX80" fmla="*/ 4312444 w 7277100"/>
                <a:gd name="connsiteY80" fmla="*/ 2409825 h 3162300"/>
                <a:gd name="connsiteX81" fmla="*/ 4357688 w 7277100"/>
                <a:gd name="connsiteY81" fmla="*/ 2395538 h 3162300"/>
                <a:gd name="connsiteX82" fmla="*/ 4386263 w 7277100"/>
                <a:gd name="connsiteY82" fmla="*/ 2414588 h 3162300"/>
                <a:gd name="connsiteX83" fmla="*/ 4436269 w 7277100"/>
                <a:gd name="connsiteY83" fmla="*/ 2414588 h 3162300"/>
                <a:gd name="connsiteX84" fmla="*/ 4479131 w 7277100"/>
                <a:gd name="connsiteY84" fmla="*/ 2431256 h 3162300"/>
                <a:gd name="connsiteX85" fmla="*/ 4529138 w 7277100"/>
                <a:gd name="connsiteY85" fmla="*/ 2440781 h 3162300"/>
                <a:gd name="connsiteX86" fmla="*/ 4560094 w 7277100"/>
                <a:gd name="connsiteY86" fmla="*/ 2466975 h 3162300"/>
                <a:gd name="connsiteX87" fmla="*/ 4602956 w 7277100"/>
                <a:gd name="connsiteY87" fmla="*/ 2459831 h 3162300"/>
                <a:gd name="connsiteX88" fmla="*/ 4657725 w 7277100"/>
                <a:gd name="connsiteY88" fmla="*/ 2476500 h 3162300"/>
                <a:gd name="connsiteX89" fmla="*/ 4707731 w 7277100"/>
                <a:gd name="connsiteY89" fmla="*/ 2495550 h 3162300"/>
                <a:gd name="connsiteX90" fmla="*/ 4748213 w 7277100"/>
                <a:gd name="connsiteY90" fmla="*/ 2512219 h 3162300"/>
                <a:gd name="connsiteX91" fmla="*/ 4776788 w 7277100"/>
                <a:gd name="connsiteY91" fmla="*/ 2502694 h 3162300"/>
                <a:gd name="connsiteX92" fmla="*/ 4805363 w 7277100"/>
                <a:gd name="connsiteY92" fmla="*/ 2540794 h 3162300"/>
                <a:gd name="connsiteX93" fmla="*/ 4881563 w 7277100"/>
                <a:gd name="connsiteY93" fmla="*/ 2538413 h 3162300"/>
                <a:gd name="connsiteX94" fmla="*/ 4955381 w 7277100"/>
                <a:gd name="connsiteY94" fmla="*/ 2578894 h 3162300"/>
                <a:gd name="connsiteX95" fmla="*/ 5014913 w 7277100"/>
                <a:gd name="connsiteY95" fmla="*/ 2578894 h 3162300"/>
                <a:gd name="connsiteX96" fmla="*/ 5074444 w 7277100"/>
                <a:gd name="connsiteY96" fmla="*/ 2583656 h 3162300"/>
                <a:gd name="connsiteX97" fmla="*/ 5122069 w 7277100"/>
                <a:gd name="connsiteY97" fmla="*/ 2593181 h 3162300"/>
                <a:gd name="connsiteX98" fmla="*/ 5153025 w 7277100"/>
                <a:gd name="connsiteY98" fmla="*/ 2588419 h 3162300"/>
                <a:gd name="connsiteX99" fmla="*/ 5174456 w 7277100"/>
                <a:gd name="connsiteY99" fmla="*/ 2624138 h 3162300"/>
                <a:gd name="connsiteX100" fmla="*/ 5255419 w 7277100"/>
                <a:gd name="connsiteY100" fmla="*/ 2631281 h 3162300"/>
                <a:gd name="connsiteX101" fmla="*/ 5291138 w 7277100"/>
                <a:gd name="connsiteY101" fmla="*/ 2659856 h 3162300"/>
                <a:gd name="connsiteX102" fmla="*/ 5336381 w 7277100"/>
                <a:gd name="connsiteY102" fmla="*/ 2652713 h 3162300"/>
                <a:gd name="connsiteX103" fmla="*/ 5364956 w 7277100"/>
                <a:gd name="connsiteY103" fmla="*/ 2678906 h 3162300"/>
                <a:gd name="connsiteX104" fmla="*/ 5450681 w 7277100"/>
                <a:gd name="connsiteY104" fmla="*/ 2676525 h 3162300"/>
                <a:gd name="connsiteX105" fmla="*/ 5491163 w 7277100"/>
                <a:gd name="connsiteY105" fmla="*/ 2690813 h 3162300"/>
                <a:gd name="connsiteX106" fmla="*/ 5536406 w 7277100"/>
                <a:gd name="connsiteY106" fmla="*/ 2693194 h 3162300"/>
                <a:gd name="connsiteX107" fmla="*/ 5591175 w 7277100"/>
                <a:gd name="connsiteY107" fmla="*/ 2709862 h 3162300"/>
                <a:gd name="connsiteX108" fmla="*/ 5643563 w 7277100"/>
                <a:gd name="connsiteY108" fmla="*/ 2702719 h 3162300"/>
                <a:gd name="connsiteX109" fmla="*/ 5667375 w 7277100"/>
                <a:gd name="connsiteY109" fmla="*/ 2740819 h 3162300"/>
                <a:gd name="connsiteX110" fmla="*/ 5776913 w 7277100"/>
                <a:gd name="connsiteY110" fmla="*/ 2740819 h 3162300"/>
                <a:gd name="connsiteX111" fmla="*/ 5812631 w 7277100"/>
                <a:gd name="connsiteY111" fmla="*/ 2788444 h 3162300"/>
                <a:gd name="connsiteX112" fmla="*/ 5857875 w 7277100"/>
                <a:gd name="connsiteY112" fmla="*/ 2805113 h 3162300"/>
                <a:gd name="connsiteX113" fmla="*/ 5976938 w 7277100"/>
                <a:gd name="connsiteY113" fmla="*/ 2805113 h 3162300"/>
                <a:gd name="connsiteX114" fmla="*/ 6019800 w 7277100"/>
                <a:gd name="connsiteY114" fmla="*/ 2857500 h 3162300"/>
                <a:gd name="connsiteX115" fmla="*/ 6150769 w 7277100"/>
                <a:gd name="connsiteY115" fmla="*/ 2845594 h 3162300"/>
                <a:gd name="connsiteX116" fmla="*/ 6172200 w 7277100"/>
                <a:gd name="connsiteY116" fmla="*/ 2867025 h 3162300"/>
                <a:gd name="connsiteX117" fmla="*/ 6229350 w 7277100"/>
                <a:gd name="connsiteY117" fmla="*/ 2852738 h 3162300"/>
                <a:gd name="connsiteX118" fmla="*/ 6267450 w 7277100"/>
                <a:gd name="connsiteY118" fmla="*/ 2924175 h 3162300"/>
                <a:gd name="connsiteX119" fmla="*/ 6348413 w 7277100"/>
                <a:gd name="connsiteY119" fmla="*/ 2919413 h 3162300"/>
                <a:gd name="connsiteX120" fmla="*/ 6384131 w 7277100"/>
                <a:gd name="connsiteY120" fmla="*/ 2964656 h 3162300"/>
                <a:gd name="connsiteX121" fmla="*/ 6579394 w 7277100"/>
                <a:gd name="connsiteY121" fmla="*/ 2955131 h 3162300"/>
                <a:gd name="connsiteX122" fmla="*/ 6586538 w 7277100"/>
                <a:gd name="connsiteY122" fmla="*/ 3005138 h 3162300"/>
                <a:gd name="connsiteX123" fmla="*/ 6638925 w 7277100"/>
                <a:gd name="connsiteY123" fmla="*/ 2997994 h 3162300"/>
                <a:gd name="connsiteX124" fmla="*/ 6662738 w 7277100"/>
                <a:gd name="connsiteY124" fmla="*/ 3033713 h 3162300"/>
                <a:gd name="connsiteX125" fmla="*/ 6786563 w 7277100"/>
                <a:gd name="connsiteY125" fmla="*/ 3028950 h 3162300"/>
                <a:gd name="connsiteX126" fmla="*/ 6836569 w 7277100"/>
                <a:gd name="connsiteY126" fmla="*/ 3057525 h 3162300"/>
                <a:gd name="connsiteX127" fmla="*/ 6872288 w 7277100"/>
                <a:gd name="connsiteY127" fmla="*/ 3076575 h 3162300"/>
                <a:gd name="connsiteX128" fmla="*/ 7031831 w 7277100"/>
                <a:gd name="connsiteY128" fmla="*/ 3069431 h 3162300"/>
                <a:gd name="connsiteX129" fmla="*/ 7050881 w 7277100"/>
                <a:gd name="connsiteY129" fmla="*/ 3102769 h 3162300"/>
                <a:gd name="connsiteX130" fmla="*/ 7246144 w 7277100"/>
                <a:gd name="connsiteY130" fmla="*/ 3086100 h 3162300"/>
                <a:gd name="connsiteX131" fmla="*/ 7277100 w 7277100"/>
                <a:gd name="connsiteY13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71725 w 7277100"/>
                <a:gd name="connsiteY42" fmla="*/ 1638300 h 3162300"/>
                <a:gd name="connsiteX43" fmla="*/ 2428875 w 7277100"/>
                <a:gd name="connsiteY43" fmla="*/ 1671638 h 3162300"/>
                <a:gd name="connsiteX44" fmla="*/ 2478881 w 7277100"/>
                <a:gd name="connsiteY44" fmla="*/ 1683544 h 3162300"/>
                <a:gd name="connsiteX45" fmla="*/ 2533650 w 7277100"/>
                <a:gd name="connsiteY45" fmla="*/ 1690688 h 3162300"/>
                <a:gd name="connsiteX46" fmla="*/ 2566988 w 7277100"/>
                <a:gd name="connsiteY46" fmla="*/ 1716881 h 3162300"/>
                <a:gd name="connsiteX47" fmla="*/ 2633663 w 7277100"/>
                <a:gd name="connsiteY47" fmla="*/ 1726406 h 3162300"/>
                <a:gd name="connsiteX48" fmla="*/ 2700338 w 7277100"/>
                <a:gd name="connsiteY48" fmla="*/ 1757363 h 3162300"/>
                <a:gd name="connsiteX49" fmla="*/ 2762250 w 7277100"/>
                <a:gd name="connsiteY49" fmla="*/ 1766888 h 3162300"/>
                <a:gd name="connsiteX50" fmla="*/ 2817019 w 7277100"/>
                <a:gd name="connsiteY50" fmla="*/ 1800225 h 3162300"/>
                <a:gd name="connsiteX51" fmla="*/ 2857500 w 7277100"/>
                <a:gd name="connsiteY51" fmla="*/ 1812131 h 3162300"/>
                <a:gd name="connsiteX52" fmla="*/ 2893219 w 7277100"/>
                <a:gd name="connsiteY52" fmla="*/ 1847850 h 3162300"/>
                <a:gd name="connsiteX53" fmla="*/ 2938463 w 7277100"/>
                <a:gd name="connsiteY53" fmla="*/ 1852613 h 3162300"/>
                <a:gd name="connsiteX54" fmla="*/ 2974181 w 7277100"/>
                <a:gd name="connsiteY54" fmla="*/ 1854994 h 3162300"/>
                <a:gd name="connsiteX55" fmla="*/ 3007519 w 7277100"/>
                <a:gd name="connsiteY55" fmla="*/ 1871663 h 3162300"/>
                <a:gd name="connsiteX56" fmla="*/ 3050381 w 7277100"/>
                <a:gd name="connsiteY56" fmla="*/ 1883569 h 3162300"/>
                <a:gd name="connsiteX57" fmla="*/ 3088481 w 7277100"/>
                <a:gd name="connsiteY57" fmla="*/ 1909763 h 3162300"/>
                <a:gd name="connsiteX58" fmla="*/ 3119438 w 7277100"/>
                <a:gd name="connsiteY58" fmla="*/ 1943100 h 3162300"/>
                <a:gd name="connsiteX59" fmla="*/ 3181350 w 7277100"/>
                <a:gd name="connsiteY59" fmla="*/ 1957388 h 3162300"/>
                <a:gd name="connsiteX60" fmla="*/ 3252788 w 7277100"/>
                <a:gd name="connsiteY60" fmla="*/ 1983581 h 3162300"/>
                <a:gd name="connsiteX61" fmla="*/ 3321844 w 7277100"/>
                <a:gd name="connsiteY61" fmla="*/ 2000250 h 3162300"/>
                <a:gd name="connsiteX62" fmla="*/ 3378994 w 7277100"/>
                <a:gd name="connsiteY62" fmla="*/ 2019300 h 3162300"/>
                <a:gd name="connsiteX63" fmla="*/ 3438525 w 7277100"/>
                <a:gd name="connsiteY63" fmla="*/ 2035969 h 3162300"/>
                <a:gd name="connsiteX64" fmla="*/ 3486150 w 7277100"/>
                <a:gd name="connsiteY64" fmla="*/ 2035969 h 3162300"/>
                <a:gd name="connsiteX65" fmla="*/ 3540919 w 7277100"/>
                <a:gd name="connsiteY65" fmla="*/ 2050256 h 3162300"/>
                <a:gd name="connsiteX66" fmla="*/ 3593306 w 7277100"/>
                <a:gd name="connsiteY66" fmla="*/ 2085975 h 3162300"/>
                <a:gd name="connsiteX67" fmla="*/ 3638550 w 7277100"/>
                <a:gd name="connsiteY67" fmla="*/ 2131219 h 3162300"/>
                <a:gd name="connsiteX68" fmla="*/ 3695700 w 7277100"/>
                <a:gd name="connsiteY68" fmla="*/ 2159794 h 3162300"/>
                <a:gd name="connsiteX69" fmla="*/ 3759994 w 7277100"/>
                <a:gd name="connsiteY69" fmla="*/ 2171700 h 3162300"/>
                <a:gd name="connsiteX70" fmla="*/ 3821906 w 7277100"/>
                <a:gd name="connsiteY70" fmla="*/ 2190750 h 3162300"/>
                <a:gd name="connsiteX71" fmla="*/ 3900488 w 7277100"/>
                <a:gd name="connsiteY71" fmla="*/ 2197894 h 3162300"/>
                <a:gd name="connsiteX72" fmla="*/ 3933825 w 7277100"/>
                <a:gd name="connsiteY72" fmla="*/ 2240756 h 3162300"/>
                <a:gd name="connsiteX73" fmla="*/ 3988594 w 7277100"/>
                <a:gd name="connsiteY73" fmla="*/ 2257425 h 3162300"/>
                <a:gd name="connsiteX74" fmla="*/ 4038600 w 7277100"/>
                <a:gd name="connsiteY74" fmla="*/ 2300288 h 3162300"/>
                <a:gd name="connsiteX75" fmla="*/ 4083844 w 7277100"/>
                <a:gd name="connsiteY75" fmla="*/ 2302669 h 3162300"/>
                <a:gd name="connsiteX76" fmla="*/ 4126706 w 7277100"/>
                <a:gd name="connsiteY76" fmla="*/ 2352675 h 3162300"/>
                <a:gd name="connsiteX77" fmla="*/ 4176713 w 7277100"/>
                <a:gd name="connsiteY77" fmla="*/ 2347913 h 3162300"/>
                <a:gd name="connsiteX78" fmla="*/ 4207669 w 7277100"/>
                <a:gd name="connsiteY78" fmla="*/ 2386012 h 3162300"/>
                <a:gd name="connsiteX79" fmla="*/ 4248150 w 7277100"/>
                <a:gd name="connsiteY79" fmla="*/ 2381250 h 3162300"/>
                <a:gd name="connsiteX80" fmla="*/ 4312444 w 7277100"/>
                <a:gd name="connsiteY80" fmla="*/ 2409825 h 3162300"/>
                <a:gd name="connsiteX81" fmla="*/ 4357688 w 7277100"/>
                <a:gd name="connsiteY81" fmla="*/ 2395538 h 3162300"/>
                <a:gd name="connsiteX82" fmla="*/ 4386263 w 7277100"/>
                <a:gd name="connsiteY82" fmla="*/ 2414588 h 3162300"/>
                <a:gd name="connsiteX83" fmla="*/ 4436269 w 7277100"/>
                <a:gd name="connsiteY83" fmla="*/ 2414588 h 3162300"/>
                <a:gd name="connsiteX84" fmla="*/ 4479131 w 7277100"/>
                <a:gd name="connsiteY84" fmla="*/ 2431256 h 3162300"/>
                <a:gd name="connsiteX85" fmla="*/ 4529138 w 7277100"/>
                <a:gd name="connsiteY85" fmla="*/ 2440781 h 3162300"/>
                <a:gd name="connsiteX86" fmla="*/ 4560094 w 7277100"/>
                <a:gd name="connsiteY86" fmla="*/ 2466975 h 3162300"/>
                <a:gd name="connsiteX87" fmla="*/ 4602956 w 7277100"/>
                <a:gd name="connsiteY87" fmla="*/ 2459831 h 3162300"/>
                <a:gd name="connsiteX88" fmla="*/ 4657725 w 7277100"/>
                <a:gd name="connsiteY88" fmla="*/ 2476500 h 3162300"/>
                <a:gd name="connsiteX89" fmla="*/ 4707731 w 7277100"/>
                <a:gd name="connsiteY89" fmla="*/ 2495550 h 3162300"/>
                <a:gd name="connsiteX90" fmla="*/ 4748213 w 7277100"/>
                <a:gd name="connsiteY90" fmla="*/ 2512219 h 3162300"/>
                <a:gd name="connsiteX91" fmla="*/ 4776788 w 7277100"/>
                <a:gd name="connsiteY91" fmla="*/ 2502694 h 3162300"/>
                <a:gd name="connsiteX92" fmla="*/ 4805363 w 7277100"/>
                <a:gd name="connsiteY92" fmla="*/ 2540794 h 3162300"/>
                <a:gd name="connsiteX93" fmla="*/ 4881563 w 7277100"/>
                <a:gd name="connsiteY93" fmla="*/ 2538413 h 3162300"/>
                <a:gd name="connsiteX94" fmla="*/ 4955381 w 7277100"/>
                <a:gd name="connsiteY94" fmla="*/ 2578894 h 3162300"/>
                <a:gd name="connsiteX95" fmla="*/ 5014913 w 7277100"/>
                <a:gd name="connsiteY95" fmla="*/ 2578894 h 3162300"/>
                <a:gd name="connsiteX96" fmla="*/ 5074444 w 7277100"/>
                <a:gd name="connsiteY96" fmla="*/ 2583656 h 3162300"/>
                <a:gd name="connsiteX97" fmla="*/ 5122069 w 7277100"/>
                <a:gd name="connsiteY97" fmla="*/ 2593181 h 3162300"/>
                <a:gd name="connsiteX98" fmla="*/ 5153025 w 7277100"/>
                <a:gd name="connsiteY98" fmla="*/ 2588419 h 3162300"/>
                <a:gd name="connsiteX99" fmla="*/ 5174456 w 7277100"/>
                <a:gd name="connsiteY99" fmla="*/ 2624138 h 3162300"/>
                <a:gd name="connsiteX100" fmla="*/ 5255419 w 7277100"/>
                <a:gd name="connsiteY100" fmla="*/ 2631281 h 3162300"/>
                <a:gd name="connsiteX101" fmla="*/ 5291138 w 7277100"/>
                <a:gd name="connsiteY101" fmla="*/ 2659856 h 3162300"/>
                <a:gd name="connsiteX102" fmla="*/ 5336381 w 7277100"/>
                <a:gd name="connsiteY102" fmla="*/ 2652713 h 3162300"/>
                <a:gd name="connsiteX103" fmla="*/ 5364956 w 7277100"/>
                <a:gd name="connsiteY103" fmla="*/ 2678906 h 3162300"/>
                <a:gd name="connsiteX104" fmla="*/ 5450681 w 7277100"/>
                <a:gd name="connsiteY104" fmla="*/ 2676525 h 3162300"/>
                <a:gd name="connsiteX105" fmla="*/ 5491163 w 7277100"/>
                <a:gd name="connsiteY105" fmla="*/ 2690813 h 3162300"/>
                <a:gd name="connsiteX106" fmla="*/ 5536406 w 7277100"/>
                <a:gd name="connsiteY106" fmla="*/ 2693194 h 3162300"/>
                <a:gd name="connsiteX107" fmla="*/ 5591175 w 7277100"/>
                <a:gd name="connsiteY107" fmla="*/ 2709862 h 3162300"/>
                <a:gd name="connsiteX108" fmla="*/ 5643563 w 7277100"/>
                <a:gd name="connsiteY108" fmla="*/ 2702719 h 3162300"/>
                <a:gd name="connsiteX109" fmla="*/ 5667375 w 7277100"/>
                <a:gd name="connsiteY109" fmla="*/ 2740819 h 3162300"/>
                <a:gd name="connsiteX110" fmla="*/ 5776913 w 7277100"/>
                <a:gd name="connsiteY110" fmla="*/ 2740819 h 3162300"/>
                <a:gd name="connsiteX111" fmla="*/ 5812631 w 7277100"/>
                <a:gd name="connsiteY111" fmla="*/ 2788444 h 3162300"/>
                <a:gd name="connsiteX112" fmla="*/ 5857875 w 7277100"/>
                <a:gd name="connsiteY112" fmla="*/ 2805113 h 3162300"/>
                <a:gd name="connsiteX113" fmla="*/ 5976938 w 7277100"/>
                <a:gd name="connsiteY113" fmla="*/ 2805113 h 3162300"/>
                <a:gd name="connsiteX114" fmla="*/ 6019800 w 7277100"/>
                <a:gd name="connsiteY114" fmla="*/ 2857500 h 3162300"/>
                <a:gd name="connsiteX115" fmla="*/ 6150769 w 7277100"/>
                <a:gd name="connsiteY115" fmla="*/ 2845594 h 3162300"/>
                <a:gd name="connsiteX116" fmla="*/ 6172200 w 7277100"/>
                <a:gd name="connsiteY116" fmla="*/ 2867025 h 3162300"/>
                <a:gd name="connsiteX117" fmla="*/ 6229350 w 7277100"/>
                <a:gd name="connsiteY117" fmla="*/ 2852738 h 3162300"/>
                <a:gd name="connsiteX118" fmla="*/ 6267450 w 7277100"/>
                <a:gd name="connsiteY118" fmla="*/ 2924175 h 3162300"/>
                <a:gd name="connsiteX119" fmla="*/ 6348413 w 7277100"/>
                <a:gd name="connsiteY119" fmla="*/ 2919413 h 3162300"/>
                <a:gd name="connsiteX120" fmla="*/ 6384131 w 7277100"/>
                <a:gd name="connsiteY120" fmla="*/ 2964656 h 3162300"/>
                <a:gd name="connsiteX121" fmla="*/ 6579394 w 7277100"/>
                <a:gd name="connsiteY121" fmla="*/ 2955131 h 3162300"/>
                <a:gd name="connsiteX122" fmla="*/ 6586538 w 7277100"/>
                <a:gd name="connsiteY122" fmla="*/ 3005138 h 3162300"/>
                <a:gd name="connsiteX123" fmla="*/ 6638925 w 7277100"/>
                <a:gd name="connsiteY123" fmla="*/ 2997994 h 3162300"/>
                <a:gd name="connsiteX124" fmla="*/ 6662738 w 7277100"/>
                <a:gd name="connsiteY124" fmla="*/ 3033713 h 3162300"/>
                <a:gd name="connsiteX125" fmla="*/ 6786563 w 7277100"/>
                <a:gd name="connsiteY125" fmla="*/ 3028950 h 3162300"/>
                <a:gd name="connsiteX126" fmla="*/ 6836569 w 7277100"/>
                <a:gd name="connsiteY126" fmla="*/ 3057525 h 3162300"/>
                <a:gd name="connsiteX127" fmla="*/ 6872288 w 7277100"/>
                <a:gd name="connsiteY127" fmla="*/ 3076575 h 3162300"/>
                <a:gd name="connsiteX128" fmla="*/ 7031831 w 7277100"/>
                <a:gd name="connsiteY128" fmla="*/ 3069431 h 3162300"/>
                <a:gd name="connsiteX129" fmla="*/ 7050881 w 7277100"/>
                <a:gd name="connsiteY129" fmla="*/ 3102769 h 3162300"/>
                <a:gd name="connsiteX130" fmla="*/ 7246144 w 7277100"/>
                <a:gd name="connsiteY130" fmla="*/ 3086100 h 3162300"/>
                <a:gd name="connsiteX131" fmla="*/ 7277100 w 7277100"/>
                <a:gd name="connsiteY131"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8875 w 7277100"/>
                <a:gd name="connsiteY44" fmla="*/ 1671638 h 3162300"/>
                <a:gd name="connsiteX45" fmla="*/ 2478881 w 7277100"/>
                <a:gd name="connsiteY45" fmla="*/ 1683544 h 3162300"/>
                <a:gd name="connsiteX46" fmla="*/ 2533650 w 7277100"/>
                <a:gd name="connsiteY46" fmla="*/ 1690688 h 3162300"/>
                <a:gd name="connsiteX47" fmla="*/ 2566988 w 7277100"/>
                <a:gd name="connsiteY47" fmla="*/ 1716881 h 3162300"/>
                <a:gd name="connsiteX48" fmla="*/ 2633663 w 7277100"/>
                <a:gd name="connsiteY48" fmla="*/ 1726406 h 3162300"/>
                <a:gd name="connsiteX49" fmla="*/ 2700338 w 7277100"/>
                <a:gd name="connsiteY49" fmla="*/ 1757363 h 3162300"/>
                <a:gd name="connsiteX50" fmla="*/ 2762250 w 7277100"/>
                <a:gd name="connsiteY50" fmla="*/ 1766888 h 3162300"/>
                <a:gd name="connsiteX51" fmla="*/ 2817019 w 7277100"/>
                <a:gd name="connsiteY51" fmla="*/ 1800225 h 3162300"/>
                <a:gd name="connsiteX52" fmla="*/ 2857500 w 7277100"/>
                <a:gd name="connsiteY52" fmla="*/ 1812131 h 3162300"/>
                <a:gd name="connsiteX53" fmla="*/ 2893219 w 7277100"/>
                <a:gd name="connsiteY53" fmla="*/ 1847850 h 3162300"/>
                <a:gd name="connsiteX54" fmla="*/ 2938463 w 7277100"/>
                <a:gd name="connsiteY54" fmla="*/ 1852613 h 3162300"/>
                <a:gd name="connsiteX55" fmla="*/ 2974181 w 7277100"/>
                <a:gd name="connsiteY55" fmla="*/ 1854994 h 3162300"/>
                <a:gd name="connsiteX56" fmla="*/ 3007519 w 7277100"/>
                <a:gd name="connsiteY56" fmla="*/ 1871663 h 3162300"/>
                <a:gd name="connsiteX57" fmla="*/ 3050381 w 7277100"/>
                <a:gd name="connsiteY57" fmla="*/ 1883569 h 3162300"/>
                <a:gd name="connsiteX58" fmla="*/ 3088481 w 7277100"/>
                <a:gd name="connsiteY58" fmla="*/ 1909763 h 3162300"/>
                <a:gd name="connsiteX59" fmla="*/ 3119438 w 7277100"/>
                <a:gd name="connsiteY59" fmla="*/ 1943100 h 3162300"/>
                <a:gd name="connsiteX60" fmla="*/ 3181350 w 7277100"/>
                <a:gd name="connsiteY60" fmla="*/ 1957388 h 3162300"/>
                <a:gd name="connsiteX61" fmla="*/ 3252788 w 7277100"/>
                <a:gd name="connsiteY61" fmla="*/ 1983581 h 3162300"/>
                <a:gd name="connsiteX62" fmla="*/ 3321844 w 7277100"/>
                <a:gd name="connsiteY62" fmla="*/ 2000250 h 3162300"/>
                <a:gd name="connsiteX63" fmla="*/ 3378994 w 7277100"/>
                <a:gd name="connsiteY63" fmla="*/ 2019300 h 3162300"/>
                <a:gd name="connsiteX64" fmla="*/ 3438525 w 7277100"/>
                <a:gd name="connsiteY64" fmla="*/ 2035969 h 3162300"/>
                <a:gd name="connsiteX65" fmla="*/ 3486150 w 7277100"/>
                <a:gd name="connsiteY65" fmla="*/ 2035969 h 3162300"/>
                <a:gd name="connsiteX66" fmla="*/ 3540919 w 7277100"/>
                <a:gd name="connsiteY66" fmla="*/ 2050256 h 3162300"/>
                <a:gd name="connsiteX67" fmla="*/ 3593306 w 7277100"/>
                <a:gd name="connsiteY67" fmla="*/ 2085975 h 3162300"/>
                <a:gd name="connsiteX68" fmla="*/ 3638550 w 7277100"/>
                <a:gd name="connsiteY68" fmla="*/ 2131219 h 3162300"/>
                <a:gd name="connsiteX69" fmla="*/ 3695700 w 7277100"/>
                <a:gd name="connsiteY69" fmla="*/ 2159794 h 3162300"/>
                <a:gd name="connsiteX70" fmla="*/ 3759994 w 7277100"/>
                <a:gd name="connsiteY70" fmla="*/ 2171700 h 3162300"/>
                <a:gd name="connsiteX71" fmla="*/ 3821906 w 7277100"/>
                <a:gd name="connsiteY71" fmla="*/ 2190750 h 3162300"/>
                <a:gd name="connsiteX72" fmla="*/ 3900488 w 7277100"/>
                <a:gd name="connsiteY72" fmla="*/ 2197894 h 3162300"/>
                <a:gd name="connsiteX73" fmla="*/ 3933825 w 7277100"/>
                <a:gd name="connsiteY73" fmla="*/ 2240756 h 3162300"/>
                <a:gd name="connsiteX74" fmla="*/ 3988594 w 7277100"/>
                <a:gd name="connsiteY74" fmla="*/ 2257425 h 3162300"/>
                <a:gd name="connsiteX75" fmla="*/ 4038600 w 7277100"/>
                <a:gd name="connsiteY75" fmla="*/ 2300288 h 3162300"/>
                <a:gd name="connsiteX76" fmla="*/ 4083844 w 7277100"/>
                <a:gd name="connsiteY76" fmla="*/ 2302669 h 3162300"/>
                <a:gd name="connsiteX77" fmla="*/ 4126706 w 7277100"/>
                <a:gd name="connsiteY77" fmla="*/ 2352675 h 3162300"/>
                <a:gd name="connsiteX78" fmla="*/ 4176713 w 7277100"/>
                <a:gd name="connsiteY78" fmla="*/ 2347913 h 3162300"/>
                <a:gd name="connsiteX79" fmla="*/ 4207669 w 7277100"/>
                <a:gd name="connsiteY79" fmla="*/ 2386012 h 3162300"/>
                <a:gd name="connsiteX80" fmla="*/ 4248150 w 7277100"/>
                <a:gd name="connsiteY80" fmla="*/ 2381250 h 3162300"/>
                <a:gd name="connsiteX81" fmla="*/ 4312444 w 7277100"/>
                <a:gd name="connsiteY81" fmla="*/ 2409825 h 3162300"/>
                <a:gd name="connsiteX82" fmla="*/ 4357688 w 7277100"/>
                <a:gd name="connsiteY82" fmla="*/ 2395538 h 3162300"/>
                <a:gd name="connsiteX83" fmla="*/ 4386263 w 7277100"/>
                <a:gd name="connsiteY83" fmla="*/ 2414588 h 3162300"/>
                <a:gd name="connsiteX84" fmla="*/ 4436269 w 7277100"/>
                <a:gd name="connsiteY84" fmla="*/ 2414588 h 3162300"/>
                <a:gd name="connsiteX85" fmla="*/ 4479131 w 7277100"/>
                <a:gd name="connsiteY85" fmla="*/ 2431256 h 3162300"/>
                <a:gd name="connsiteX86" fmla="*/ 4529138 w 7277100"/>
                <a:gd name="connsiteY86" fmla="*/ 2440781 h 3162300"/>
                <a:gd name="connsiteX87" fmla="*/ 4560094 w 7277100"/>
                <a:gd name="connsiteY87" fmla="*/ 2466975 h 3162300"/>
                <a:gd name="connsiteX88" fmla="*/ 4602956 w 7277100"/>
                <a:gd name="connsiteY88" fmla="*/ 2459831 h 3162300"/>
                <a:gd name="connsiteX89" fmla="*/ 4657725 w 7277100"/>
                <a:gd name="connsiteY89" fmla="*/ 2476500 h 3162300"/>
                <a:gd name="connsiteX90" fmla="*/ 4707731 w 7277100"/>
                <a:gd name="connsiteY90" fmla="*/ 2495550 h 3162300"/>
                <a:gd name="connsiteX91" fmla="*/ 4748213 w 7277100"/>
                <a:gd name="connsiteY91" fmla="*/ 2512219 h 3162300"/>
                <a:gd name="connsiteX92" fmla="*/ 4776788 w 7277100"/>
                <a:gd name="connsiteY92" fmla="*/ 2502694 h 3162300"/>
                <a:gd name="connsiteX93" fmla="*/ 4805363 w 7277100"/>
                <a:gd name="connsiteY93" fmla="*/ 2540794 h 3162300"/>
                <a:gd name="connsiteX94" fmla="*/ 4881563 w 7277100"/>
                <a:gd name="connsiteY94" fmla="*/ 2538413 h 3162300"/>
                <a:gd name="connsiteX95" fmla="*/ 4955381 w 7277100"/>
                <a:gd name="connsiteY95" fmla="*/ 2578894 h 3162300"/>
                <a:gd name="connsiteX96" fmla="*/ 5014913 w 7277100"/>
                <a:gd name="connsiteY96" fmla="*/ 2578894 h 3162300"/>
                <a:gd name="connsiteX97" fmla="*/ 5074444 w 7277100"/>
                <a:gd name="connsiteY97" fmla="*/ 2583656 h 3162300"/>
                <a:gd name="connsiteX98" fmla="*/ 5122069 w 7277100"/>
                <a:gd name="connsiteY98" fmla="*/ 2593181 h 3162300"/>
                <a:gd name="connsiteX99" fmla="*/ 5153025 w 7277100"/>
                <a:gd name="connsiteY99" fmla="*/ 2588419 h 3162300"/>
                <a:gd name="connsiteX100" fmla="*/ 5174456 w 7277100"/>
                <a:gd name="connsiteY100" fmla="*/ 2624138 h 3162300"/>
                <a:gd name="connsiteX101" fmla="*/ 5255419 w 7277100"/>
                <a:gd name="connsiteY101" fmla="*/ 2631281 h 3162300"/>
                <a:gd name="connsiteX102" fmla="*/ 5291138 w 7277100"/>
                <a:gd name="connsiteY102" fmla="*/ 2659856 h 3162300"/>
                <a:gd name="connsiteX103" fmla="*/ 5336381 w 7277100"/>
                <a:gd name="connsiteY103" fmla="*/ 2652713 h 3162300"/>
                <a:gd name="connsiteX104" fmla="*/ 5364956 w 7277100"/>
                <a:gd name="connsiteY104" fmla="*/ 2678906 h 3162300"/>
                <a:gd name="connsiteX105" fmla="*/ 5450681 w 7277100"/>
                <a:gd name="connsiteY105" fmla="*/ 2676525 h 3162300"/>
                <a:gd name="connsiteX106" fmla="*/ 5491163 w 7277100"/>
                <a:gd name="connsiteY106" fmla="*/ 2690813 h 3162300"/>
                <a:gd name="connsiteX107" fmla="*/ 5536406 w 7277100"/>
                <a:gd name="connsiteY107" fmla="*/ 2693194 h 3162300"/>
                <a:gd name="connsiteX108" fmla="*/ 5591175 w 7277100"/>
                <a:gd name="connsiteY108" fmla="*/ 2709862 h 3162300"/>
                <a:gd name="connsiteX109" fmla="*/ 5643563 w 7277100"/>
                <a:gd name="connsiteY109" fmla="*/ 2702719 h 3162300"/>
                <a:gd name="connsiteX110" fmla="*/ 5667375 w 7277100"/>
                <a:gd name="connsiteY110" fmla="*/ 2740819 h 3162300"/>
                <a:gd name="connsiteX111" fmla="*/ 5776913 w 7277100"/>
                <a:gd name="connsiteY111" fmla="*/ 2740819 h 3162300"/>
                <a:gd name="connsiteX112" fmla="*/ 5812631 w 7277100"/>
                <a:gd name="connsiteY112" fmla="*/ 2788444 h 3162300"/>
                <a:gd name="connsiteX113" fmla="*/ 5857875 w 7277100"/>
                <a:gd name="connsiteY113" fmla="*/ 2805113 h 3162300"/>
                <a:gd name="connsiteX114" fmla="*/ 5976938 w 7277100"/>
                <a:gd name="connsiteY114" fmla="*/ 2805113 h 3162300"/>
                <a:gd name="connsiteX115" fmla="*/ 6019800 w 7277100"/>
                <a:gd name="connsiteY115" fmla="*/ 2857500 h 3162300"/>
                <a:gd name="connsiteX116" fmla="*/ 6150769 w 7277100"/>
                <a:gd name="connsiteY116" fmla="*/ 2845594 h 3162300"/>
                <a:gd name="connsiteX117" fmla="*/ 6172200 w 7277100"/>
                <a:gd name="connsiteY117" fmla="*/ 2867025 h 3162300"/>
                <a:gd name="connsiteX118" fmla="*/ 6229350 w 7277100"/>
                <a:gd name="connsiteY118" fmla="*/ 2852738 h 3162300"/>
                <a:gd name="connsiteX119" fmla="*/ 6267450 w 7277100"/>
                <a:gd name="connsiteY119" fmla="*/ 2924175 h 3162300"/>
                <a:gd name="connsiteX120" fmla="*/ 6348413 w 7277100"/>
                <a:gd name="connsiteY120" fmla="*/ 2919413 h 3162300"/>
                <a:gd name="connsiteX121" fmla="*/ 6384131 w 7277100"/>
                <a:gd name="connsiteY121" fmla="*/ 2964656 h 3162300"/>
                <a:gd name="connsiteX122" fmla="*/ 6579394 w 7277100"/>
                <a:gd name="connsiteY122" fmla="*/ 2955131 h 3162300"/>
                <a:gd name="connsiteX123" fmla="*/ 6586538 w 7277100"/>
                <a:gd name="connsiteY123" fmla="*/ 3005138 h 3162300"/>
                <a:gd name="connsiteX124" fmla="*/ 6638925 w 7277100"/>
                <a:gd name="connsiteY124" fmla="*/ 2997994 h 3162300"/>
                <a:gd name="connsiteX125" fmla="*/ 6662738 w 7277100"/>
                <a:gd name="connsiteY125" fmla="*/ 3033713 h 3162300"/>
                <a:gd name="connsiteX126" fmla="*/ 6786563 w 7277100"/>
                <a:gd name="connsiteY126" fmla="*/ 3028950 h 3162300"/>
                <a:gd name="connsiteX127" fmla="*/ 6836569 w 7277100"/>
                <a:gd name="connsiteY127" fmla="*/ 3057525 h 3162300"/>
                <a:gd name="connsiteX128" fmla="*/ 6872288 w 7277100"/>
                <a:gd name="connsiteY128" fmla="*/ 3076575 h 3162300"/>
                <a:gd name="connsiteX129" fmla="*/ 7031831 w 7277100"/>
                <a:gd name="connsiteY129" fmla="*/ 3069431 h 3162300"/>
                <a:gd name="connsiteX130" fmla="*/ 7050881 w 7277100"/>
                <a:gd name="connsiteY130" fmla="*/ 3102769 h 3162300"/>
                <a:gd name="connsiteX131" fmla="*/ 7246144 w 7277100"/>
                <a:gd name="connsiteY131" fmla="*/ 3086100 h 3162300"/>
                <a:gd name="connsiteX132" fmla="*/ 7277100 w 7277100"/>
                <a:gd name="connsiteY132"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8881 w 7277100"/>
                <a:gd name="connsiteY46" fmla="*/ 1683544 h 3162300"/>
                <a:gd name="connsiteX47" fmla="*/ 2533650 w 7277100"/>
                <a:gd name="connsiteY47" fmla="*/ 1690688 h 3162300"/>
                <a:gd name="connsiteX48" fmla="*/ 2566988 w 7277100"/>
                <a:gd name="connsiteY48" fmla="*/ 1716881 h 3162300"/>
                <a:gd name="connsiteX49" fmla="*/ 2633663 w 7277100"/>
                <a:gd name="connsiteY49" fmla="*/ 1726406 h 3162300"/>
                <a:gd name="connsiteX50" fmla="*/ 2700338 w 7277100"/>
                <a:gd name="connsiteY50" fmla="*/ 1757363 h 3162300"/>
                <a:gd name="connsiteX51" fmla="*/ 2762250 w 7277100"/>
                <a:gd name="connsiteY51" fmla="*/ 1766888 h 3162300"/>
                <a:gd name="connsiteX52" fmla="*/ 2817019 w 7277100"/>
                <a:gd name="connsiteY52" fmla="*/ 1800225 h 3162300"/>
                <a:gd name="connsiteX53" fmla="*/ 2857500 w 7277100"/>
                <a:gd name="connsiteY53" fmla="*/ 1812131 h 3162300"/>
                <a:gd name="connsiteX54" fmla="*/ 2893219 w 7277100"/>
                <a:gd name="connsiteY54" fmla="*/ 1847850 h 3162300"/>
                <a:gd name="connsiteX55" fmla="*/ 2938463 w 7277100"/>
                <a:gd name="connsiteY55" fmla="*/ 1852613 h 3162300"/>
                <a:gd name="connsiteX56" fmla="*/ 2974181 w 7277100"/>
                <a:gd name="connsiteY56" fmla="*/ 1854994 h 3162300"/>
                <a:gd name="connsiteX57" fmla="*/ 3007519 w 7277100"/>
                <a:gd name="connsiteY57" fmla="*/ 1871663 h 3162300"/>
                <a:gd name="connsiteX58" fmla="*/ 3050381 w 7277100"/>
                <a:gd name="connsiteY58" fmla="*/ 1883569 h 3162300"/>
                <a:gd name="connsiteX59" fmla="*/ 3088481 w 7277100"/>
                <a:gd name="connsiteY59" fmla="*/ 1909763 h 3162300"/>
                <a:gd name="connsiteX60" fmla="*/ 3119438 w 7277100"/>
                <a:gd name="connsiteY60" fmla="*/ 1943100 h 3162300"/>
                <a:gd name="connsiteX61" fmla="*/ 3181350 w 7277100"/>
                <a:gd name="connsiteY61" fmla="*/ 1957388 h 3162300"/>
                <a:gd name="connsiteX62" fmla="*/ 3252788 w 7277100"/>
                <a:gd name="connsiteY62" fmla="*/ 1983581 h 3162300"/>
                <a:gd name="connsiteX63" fmla="*/ 3321844 w 7277100"/>
                <a:gd name="connsiteY63" fmla="*/ 2000250 h 3162300"/>
                <a:gd name="connsiteX64" fmla="*/ 3378994 w 7277100"/>
                <a:gd name="connsiteY64" fmla="*/ 2019300 h 3162300"/>
                <a:gd name="connsiteX65" fmla="*/ 3438525 w 7277100"/>
                <a:gd name="connsiteY65" fmla="*/ 2035969 h 3162300"/>
                <a:gd name="connsiteX66" fmla="*/ 3486150 w 7277100"/>
                <a:gd name="connsiteY66" fmla="*/ 2035969 h 3162300"/>
                <a:gd name="connsiteX67" fmla="*/ 3540919 w 7277100"/>
                <a:gd name="connsiteY67" fmla="*/ 2050256 h 3162300"/>
                <a:gd name="connsiteX68" fmla="*/ 3593306 w 7277100"/>
                <a:gd name="connsiteY68" fmla="*/ 2085975 h 3162300"/>
                <a:gd name="connsiteX69" fmla="*/ 3638550 w 7277100"/>
                <a:gd name="connsiteY69" fmla="*/ 2131219 h 3162300"/>
                <a:gd name="connsiteX70" fmla="*/ 3695700 w 7277100"/>
                <a:gd name="connsiteY70" fmla="*/ 2159794 h 3162300"/>
                <a:gd name="connsiteX71" fmla="*/ 3759994 w 7277100"/>
                <a:gd name="connsiteY71" fmla="*/ 2171700 h 3162300"/>
                <a:gd name="connsiteX72" fmla="*/ 3821906 w 7277100"/>
                <a:gd name="connsiteY72" fmla="*/ 2190750 h 3162300"/>
                <a:gd name="connsiteX73" fmla="*/ 3900488 w 7277100"/>
                <a:gd name="connsiteY73" fmla="*/ 2197894 h 3162300"/>
                <a:gd name="connsiteX74" fmla="*/ 3933825 w 7277100"/>
                <a:gd name="connsiteY74" fmla="*/ 2240756 h 3162300"/>
                <a:gd name="connsiteX75" fmla="*/ 3988594 w 7277100"/>
                <a:gd name="connsiteY75" fmla="*/ 2257425 h 3162300"/>
                <a:gd name="connsiteX76" fmla="*/ 4038600 w 7277100"/>
                <a:gd name="connsiteY76" fmla="*/ 2300288 h 3162300"/>
                <a:gd name="connsiteX77" fmla="*/ 4083844 w 7277100"/>
                <a:gd name="connsiteY77" fmla="*/ 2302669 h 3162300"/>
                <a:gd name="connsiteX78" fmla="*/ 4126706 w 7277100"/>
                <a:gd name="connsiteY78" fmla="*/ 2352675 h 3162300"/>
                <a:gd name="connsiteX79" fmla="*/ 4176713 w 7277100"/>
                <a:gd name="connsiteY79" fmla="*/ 2347913 h 3162300"/>
                <a:gd name="connsiteX80" fmla="*/ 4207669 w 7277100"/>
                <a:gd name="connsiteY80" fmla="*/ 2386012 h 3162300"/>
                <a:gd name="connsiteX81" fmla="*/ 4248150 w 7277100"/>
                <a:gd name="connsiteY81" fmla="*/ 2381250 h 3162300"/>
                <a:gd name="connsiteX82" fmla="*/ 4312444 w 7277100"/>
                <a:gd name="connsiteY82" fmla="*/ 2409825 h 3162300"/>
                <a:gd name="connsiteX83" fmla="*/ 4357688 w 7277100"/>
                <a:gd name="connsiteY83" fmla="*/ 2395538 h 3162300"/>
                <a:gd name="connsiteX84" fmla="*/ 4386263 w 7277100"/>
                <a:gd name="connsiteY84" fmla="*/ 2414588 h 3162300"/>
                <a:gd name="connsiteX85" fmla="*/ 4436269 w 7277100"/>
                <a:gd name="connsiteY85" fmla="*/ 2414588 h 3162300"/>
                <a:gd name="connsiteX86" fmla="*/ 4479131 w 7277100"/>
                <a:gd name="connsiteY86" fmla="*/ 2431256 h 3162300"/>
                <a:gd name="connsiteX87" fmla="*/ 4529138 w 7277100"/>
                <a:gd name="connsiteY87" fmla="*/ 2440781 h 3162300"/>
                <a:gd name="connsiteX88" fmla="*/ 4560094 w 7277100"/>
                <a:gd name="connsiteY88" fmla="*/ 2466975 h 3162300"/>
                <a:gd name="connsiteX89" fmla="*/ 4602956 w 7277100"/>
                <a:gd name="connsiteY89" fmla="*/ 2459831 h 3162300"/>
                <a:gd name="connsiteX90" fmla="*/ 4657725 w 7277100"/>
                <a:gd name="connsiteY90" fmla="*/ 2476500 h 3162300"/>
                <a:gd name="connsiteX91" fmla="*/ 4707731 w 7277100"/>
                <a:gd name="connsiteY91" fmla="*/ 2495550 h 3162300"/>
                <a:gd name="connsiteX92" fmla="*/ 4748213 w 7277100"/>
                <a:gd name="connsiteY92" fmla="*/ 2512219 h 3162300"/>
                <a:gd name="connsiteX93" fmla="*/ 4776788 w 7277100"/>
                <a:gd name="connsiteY93" fmla="*/ 2502694 h 3162300"/>
                <a:gd name="connsiteX94" fmla="*/ 4805363 w 7277100"/>
                <a:gd name="connsiteY94" fmla="*/ 2540794 h 3162300"/>
                <a:gd name="connsiteX95" fmla="*/ 4881563 w 7277100"/>
                <a:gd name="connsiteY95" fmla="*/ 2538413 h 3162300"/>
                <a:gd name="connsiteX96" fmla="*/ 4955381 w 7277100"/>
                <a:gd name="connsiteY96" fmla="*/ 2578894 h 3162300"/>
                <a:gd name="connsiteX97" fmla="*/ 5014913 w 7277100"/>
                <a:gd name="connsiteY97" fmla="*/ 2578894 h 3162300"/>
                <a:gd name="connsiteX98" fmla="*/ 5074444 w 7277100"/>
                <a:gd name="connsiteY98" fmla="*/ 2583656 h 3162300"/>
                <a:gd name="connsiteX99" fmla="*/ 5122069 w 7277100"/>
                <a:gd name="connsiteY99" fmla="*/ 2593181 h 3162300"/>
                <a:gd name="connsiteX100" fmla="*/ 5153025 w 7277100"/>
                <a:gd name="connsiteY100" fmla="*/ 2588419 h 3162300"/>
                <a:gd name="connsiteX101" fmla="*/ 5174456 w 7277100"/>
                <a:gd name="connsiteY101" fmla="*/ 2624138 h 3162300"/>
                <a:gd name="connsiteX102" fmla="*/ 5255419 w 7277100"/>
                <a:gd name="connsiteY102" fmla="*/ 2631281 h 3162300"/>
                <a:gd name="connsiteX103" fmla="*/ 5291138 w 7277100"/>
                <a:gd name="connsiteY103" fmla="*/ 2659856 h 3162300"/>
                <a:gd name="connsiteX104" fmla="*/ 5336381 w 7277100"/>
                <a:gd name="connsiteY104" fmla="*/ 2652713 h 3162300"/>
                <a:gd name="connsiteX105" fmla="*/ 5364956 w 7277100"/>
                <a:gd name="connsiteY105" fmla="*/ 2678906 h 3162300"/>
                <a:gd name="connsiteX106" fmla="*/ 5450681 w 7277100"/>
                <a:gd name="connsiteY106" fmla="*/ 2676525 h 3162300"/>
                <a:gd name="connsiteX107" fmla="*/ 5491163 w 7277100"/>
                <a:gd name="connsiteY107" fmla="*/ 2690813 h 3162300"/>
                <a:gd name="connsiteX108" fmla="*/ 5536406 w 7277100"/>
                <a:gd name="connsiteY108" fmla="*/ 2693194 h 3162300"/>
                <a:gd name="connsiteX109" fmla="*/ 5591175 w 7277100"/>
                <a:gd name="connsiteY109" fmla="*/ 2709862 h 3162300"/>
                <a:gd name="connsiteX110" fmla="*/ 5643563 w 7277100"/>
                <a:gd name="connsiteY110" fmla="*/ 2702719 h 3162300"/>
                <a:gd name="connsiteX111" fmla="*/ 5667375 w 7277100"/>
                <a:gd name="connsiteY111" fmla="*/ 2740819 h 3162300"/>
                <a:gd name="connsiteX112" fmla="*/ 5776913 w 7277100"/>
                <a:gd name="connsiteY112" fmla="*/ 2740819 h 3162300"/>
                <a:gd name="connsiteX113" fmla="*/ 5812631 w 7277100"/>
                <a:gd name="connsiteY113" fmla="*/ 2788444 h 3162300"/>
                <a:gd name="connsiteX114" fmla="*/ 5857875 w 7277100"/>
                <a:gd name="connsiteY114" fmla="*/ 2805113 h 3162300"/>
                <a:gd name="connsiteX115" fmla="*/ 5976938 w 7277100"/>
                <a:gd name="connsiteY115" fmla="*/ 2805113 h 3162300"/>
                <a:gd name="connsiteX116" fmla="*/ 6019800 w 7277100"/>
                <a:gd name="connsiteY116" fmla="*/ 2857500 h 3162300"/>
                <a:gd name="connsiteX117" fmla="*/ 6150769 w 7277100"/>
                <a:gd name="connsiteY117" fmla="*/ 2845594 h 3162300"/>
                <a:gd name="connsiteX118" fmla="*/ 6172200 w 7277100"/>
                <a:gd name="connsiteY118" fmla="*/ 2867025 h 3162300"/>
                <a:gd name="connsiteX119" fmla="*/ 6229350 w 7277100"/>
                <a:gd name="connsiteY119" fmla="*/ 2852738 h 3162300"/>
                <a:gd name="connsiteX120" fmla="*/ 6267450 w 7277100"/>
                <a:gd name="connsiteY120" fmla="*/ 2924175 h 3162300"/>
                <a:gd name="connsiteX121" fmla="*/ 6348413 w 7277100"/>
                <a:gd name="connsiteY121" fmla="*/ 2919413 h 3162300"/>
                <a:gd name="connsiteX122" fmla="*/ 6384131 w 7277100"/>
                <a:gd name="connsiteY122" fmla="*/ 2964656 h 3162300"/>
                <a:gd name="connsiteX123" fmla="*/ 6579394 w 7277100"/>
                <a:gd name="connsiteY123" fmla="*/ 2955131 h 3162300"/>
                <a:gd name="connsiteX124" fmla="*/ 6586538 w 7277100"/>
                <a:gd name="connsiteY124" fmla="*/ 3005138 h 3162300"/>
                <a:gd name="connsiteX125" fmla="*/ 6638925 w 7277100"/>
                <a:gd name="connsiteY125" fmla="*/ 2997994 h 3162300"/>
                <a:gd name="connsiteX126" fmla="*/ 6662738 w 7277100"/>
                <a:gd name="connsiteY126" fmla="*/ 3033713 h 3162300"/>
                <a:gd name="connsiteX127" fmla="*/ 6786563 w 7277100"/>
                <a:gd name="connsiteY127" fmla="*/ 3028950 h 3162300"/>
                <a:gd name="connsiteX128" fmla="*/ 6836569 w 7277100"/>
                <a:gd name="connsiteY128" fmla="*/ 3057525 h 3162300"/>
                <a:gd name="connsiteX129" fmla="*/ 6872288 w 7277100"/>
                <a:gd name="connsiteY129" fmla="*/ 3076575 h 3162300"/>
                <a:gd name="connsiteX130" fmla="*/ 7031831 w 7277100"/>
                <a:gd name="connsiteY130" fmla="*/ 3069431 h 3162300"/>
                <a:gd name="connsiteX131" fmla="*/ 7050881 w 7277100"/>
                <a:gd name="connsiteY131" fmla="*/ 3102769 h 3162300"/>
                <a:gd name="connsiteX132" fmla="*/ 7246144 w 7277100"/>
                <a:gd name="connsiteY132" fmla="*/ 3086100 h 3162300"/>
                <a:gd name="connsiteX133" fmla="*/ 7277100 w 7277100"/>
                <a:gd name="connsiteY133"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1738 w 7277100"/>
                <a:gd name="connsiteY46" fmla="*/ 1662113 h 3162300"/>
                <a:gd name="connsiteX47" fmla="*/ 2478881 w 7277100"/>
                <a:gd name="connsiteY47" fmla="*/ 1683544 h 3162300"/>
                <a:gd name="connsiteX48" fmla="*/ 2533650 w 7277100"/>
                <a:gd name="connsiteY48" fmla="*/ 1690688 h 3162300"/>
                <a:gd name="connsiteX49" fmla="*/ 2566988 w 7277100"/>
                <a:gd name="connsiteY49" fmla="*/ 1716881 h 3162300"/>
                <a:gd name="connsiteX50" fmla="*/ 2633663 w 7277100"/>
                <a:gd name="connsiteY50" fmla="*/ 1726406 h 3162300"/>
                <a:gd name="connsiteX51" fmla="*/ 2700338 w 7277100"/>
                <a:gd name="connsiteY51" fmla="*/ 1757363 h 3162300"/>
                <a:gd name="connsiteX52" fmla="*/ 2762250 w 7277100"/>
                <a:gd name="connsiteY52" fmla="*/ 1766888 h 3162300"/>
                <a:gd name="connsiteX53" fmla="*/ 2817019 w 7277100"/>
                <a:gd name="connsiteY53" fmla="*/ 1800225 h 3162300"/>
                <a:gd name="connsiteX54" fmla="*/ 2857500 w 7277100"/>
                <a:gd name="connsiteY54" fmla="*/ 1812131 h 3162300"/>
                <a:gd name="connsiteX55" fmla="*/ 2893219 w 7277100"/>
                <a:gd name="connsiteY55" fmla="*/ 1847850 h 3162300"/>
                <a:gd name="connsiteX56" fmla="*/ 2938463 w 7277100"/>
                <a:gd name="connsiteY56" fmla="*/ 1852613 h 3162300"/>
                <a:gd name="connsiteX57" fmla="*/ 2974181 w 7277100"/>
                <a:gd name="connsiteY57" fmla="*/ 1854994 h 3162300"/>
                <a:gd name="connsiteX58" fmla="*/ 3007519 w 7277100"/>
                <a:gd name="connsiteY58" fmla="*/ 1871663 h 3162300"/>
                <a:gd name="connsiteX59" fmla="*/ 3050381 w 7277100"/>
                <a:gd name="connsiteY59" fmla="*/ 1883569 h 3162300"/>
                <a:gd name="connsiteX60" fmla="*/ 3088481 w 7277100"/>
                <a:gd name="connsiteY60" fmla="*/ 1909763 h 3162300"/>
                <a:gd name="connsiteX61" fmla="*/ 3119438 w 7277100"/>
                <a:gd name="connsiteY61" fmla="*/ 1943100 h 3162300"/>
                <a:gd name="connsiteX62" fmla="*/ 3181350 w 7277100"/>
                <a:gd name="connsiteY62" fmla="*/ 1957388 h 3162300"/>
                <a:gd name="connsiteX63" fmla="*/ 3252788 w 7277100"/>
                <a:gd name="connsiteY63" fmla="*/ 1983581 h 3162300"/>
                <a:gd name="connsiteX64" fmla="*/ 3321844 w 7277100"/>
                <a:gd name="connsiteY64" fmla="*/ 2000250 h 3162300"/>
                <a:gd name="connsiteX65" fmla="*/ 3378994 w 7277100"/>
                <a:gd name="connsiteY65" fmla="*/ 2019300 h 3162300"/>
                <a:gd name="connsiteX66" fmla="*/ 3438525 w 7277100"/>
                <a:gd name="connsiteY66" fmla="*/ 2035969 h 3162300"/>
                <a:gd name="connsiteX67" fmla="*/ 3486150 w 7277100"/>
                <a:gd name="connsiteY67" fmla="*/ 2035969 h 3162300"/>
                <a:gd name="connsiteX68" fmla="*/ 3540919 w 7277100"/>
                <a:gd name="connsiteY68" fmla="*/ 2050256 h 3162300"/>
                <a:gd name="connsiteX69" fmla="*/ 3593306 w 7277100"/>
                <a:gd name="connsiteY69" fmla="*/ 2085975 h 3162300"/>
                <a:gd name="connsiteX70" fmla="*/ 3638550 w 7277100"/>
                <a:gd name="connsiteY70" fmla="*/ 2131219 h 3162300"/>
                <a:gd name="connsiteX71" fmla="*/ 3695700 w 7277100"/>
                <a:gd name="connsiteY71" fmla="*/ 2159794 h 3162300"/>
                <a:gd name="connsiteX72" fmla="*/ 3759994 w 7277100"/>
                <a:gd name="connsiteY72" fmla="*/ 2171700 h 3162300"/>
                <a:gd name="connsiteX73" fmla="*/ 3821906 w 7277100"/>
                <a:gd name="connsiteY73" fmla="*/ 2190750 h 3162300"/>
                <a:gd name="connsiteX74" fmla="*/ 3900488 w 7277100"/>
                <a:gd name="connsiteY74" fmla="*/ 2197894 h 3162300"/>
                <a:gd name="connsiteX75" fmla="*/ 3933825 w 7277100"/>
                <a:gd name="connsiteY75" fmla="*/ 2240756 h 3162300"/>
                <a:gd name="connsiteX76" fmla="*/ 3988594 w 7277100"/>
                <a:gd name="connsiteY76" fmla="*/ 2257425 h 3162300"/>
                <a:gd name="connsiteX77" fmla="*/ 4038600 w 7277100"/>
                <a:gd name="connsiteY77" fmla="*/ 2300288 h 3162300"/>
                <a:gd name="connsiteX78" fmla="*/ 4083844 w 7277100"/>
                <a:gd name="connsiteY78" fmla="*/ 2302669 h 3162300"/>
                <a:gd name="connsiteX79" fmla="*/ 4126706 w 7277100"/>
                <a:gd name="connsiteY79" fmla="*/ 2352675 h 3162300"/>
                <a:gd name="connsiteX80" fmla="*/ 4176713 w 7277100"/>
                <a:gd name="connsiteY80" fmla="*/ 2347913 h 3162300"/>
                <a:gd name="connsiteX81" fmla="*/ 4207669 w 7277100"/>
                <a:gd name="connsiteY81" fmla="*/ 2386012 h 3162300"/>
                <a:gd name="connsiteX82" fmla="*/ 4248150 w 7277100"/>
                <a:gd name="connsiteY82" fmla="*/ 2381250 h 3162300"/>
                <a:gd name="connsiteX83" fmla="*/ 4312444 w 7277100"/>
                <a:gd name="connsiteY83" fmla="*/ 2409825 h 3162300"/>
                <a:gd name="connsiteX84" fmla="*/ 4357688 w 7277100"/>
                <a:gd name="connsiteY84" fmla="*/ 2395538 h 3162300"/>
                <a:gd name="connsiteX85" fmla="*/ 4386263 w 7277100"/>
                <a:gd name="connsiteY85" fmla="*/ 2414588 h 3162300"/>
                <a:gd name="connsiteX86" fmla="*/ 4436269 w 7277100"/>
                <a:gd name="connsiteY86" fmla="*/ 2414588 h 3162300"/>
                <a:gd name="connsiteX87" fmla="*/ 4479131 w 7277100"/>
                <a:gd name="connsiteY87" fmla="*/ 2431256 h 3162300"/>
                <a:gd name="connsiteX88" fmla="*/ 4529138 w 7277100"/>
                <a:gd name="connsiteY88" fmla="*/ 2440781 h 3162300"/>
                <a:gd name="connsiteX89" fmla="*/ 4560094 w 7277100"/>
                <a:gd name="connsiteY89" fmla="*/ 2466975 h 3162300"/>
                <a:gd name="connsiteX90" fmla="*/ 4602956 w 7277100"/>
                <a:gd name="connsiteY90" fmla="*/ 2459831 h 3162300"/>
                <a:gd name="connsiteX91" fmla="*/ 4657725 w 7277100"/>
                <a:gd name="connsiteY91" fmla="*/ 2476500 h 3162300"/>
                <a:gd name="connsiteX92" fmla="*/ 4707731 w 7277100"/>
                <a:gd name="connsiteY92" fmla="*/ 2495550 h 3162300"/>
                <a:gd name="connsiteX93" fmla="*/ 4748213 w 7277100"/>
                <a:gd name="connsiteY93" fmla="*/ 2512219 h 3162300"/>
                <a:gd name="connsiteX94" fmla="*/ 4776788 w 7277100"/>
                <a:gd name="connsiteY94" fmla="*/ 2502694 h 3162300"/>
                <a:gd name="connsiteX95" fmla="*/ 4805363 w 7277100"/>
                <a:gd name="connsiteY95" fmla="*/ 2540794 h 3162300"/>
                <a:gd name="connsiteX96" fmla="*/ 4881563 w 7277100"/>
                <a:gd name="connsiteY96" fmla="*/ 2538413 h 3162300"/>
                <a:gd name="connsiteX97" fmla="*/ 4955381 w 7277100"/>
                <a:gd name="connsiteY97" fmla="*/ 2578894 h 3162300"/>
                <a:gd name="connsiteX98" fmla="*/ 5014913 w 7277100"/>
                <a:gd name="connsiteY98" fmla="*/ 2578894 h 3162300"/>
                <a:gd name="connsiteX99" fmla="*/ 5074444 w 7277100"/>
                <a:gd name="connsiteY99" fmla="*/ 2583656 h 3162300"/>
                <a:gd name="connsiteX100" fmla="*/ 5122069 w 7277100"/>
                <a:gd name="connsiteY100" fmla="*/ 2593181 h 3162300"/>
                <a:gd name="connsiteX101" fmla="*/ 5153025 w 7277100"/>
                <a:gd name="connsiteY101" fmla="*/ 2588419 h 3162300"/>
                <a:gd name="connsiteX102" fmla="*/ 5174456 w 7277100"/>
                <a:gd name="connsiteY102" fmla="*/ 2624138 h 3162300"/>
                <a:gd name="connsiteX103" fmla="*/ 5255419 w 7277100"/>
                <a:gd name="connsiteY103" fmla="*/ 2631281 h 3162300"/>
                <a:gd name="connsiteX104" fmla="*/ 5291138 w 7277100"/>
                <a:gd name="connsiteY104" fmla="*/ 2659856 h 3162300"/>
                <a:gd name="connsiteX105" fmla="*/ 5336381 w 7277100"/>
                <a:gd name="connsiteY105" fmla="*/ 2652713 h 3162300"/>
                <a:gd name="connsiteX106" fmla="*/ 5364956 w 7277100"/>
                <a:gd name="connsiteY106" fmla="*/ 2678906 h 3162300"/>
                <a:gd name="connsiteX107" fmla="*/ 5450681 w 7277100"/>
                <a:gd name="connsiteY107" fmla="*/ 2676525 h 3162300"/>
                <a:gd name="connsiteX108" fmla="*/ 5491163 w 7277100"/>
                <a:gd name="connsiteY108" fmla="*/ 2690813 h 3162300"/>
                <a:gd name="connsiteX109" fmla="*/ 5536406 w 7277100"/>
                <a:gd name="connsiteY109" fmla="*/ 2693194 h 3162300"/>
                <a:gd name="connsiteX110" fmla="*/ 5591175 w 7277100"/>
                <a:gd name="connsiteY110" fmla="*/ 2709862 h 3162300"/>
                <a:gd name="connsiteX111" fmla="*/ 5643563 w 7277100"/>
                <a:gd name="connsiteY111" fmla="*/ 2702719 h 3162300"/>
                <a:gd name="connsiteX112" fmla="*/ 5667375 w 7277100"/>
                <a:gd name="connsiteY112" fmla="*/ 2740819 h 3162300"/>
                <a:gd name="connsiteX113" fmla="*/ 5776913 w 7277100"/>
                <a:gd name="connsiteY113" fmla="*/ 2740819 h 3162300"/>
                <a:gd name="connsiteX114" fmla="*/ 5812631 w 7277100"/>
                <a:gd name="connsiteY114" fmla="*/ 2788444 h 3162300"/>
                <a:gd name="connsiteX115" fmla="*/ 5857875 w 7277100"/>
                <a:gd name="connsiteY115" fmla="*/ 2805113 h 3162300"/>
                <a:gd name="connsiteX116" fmla="*/ 5976938 w 7277100"/>
                <a:gd name="connsiteY116" fmla="*/ 2805113 h 3162300"/>
                <a:gd name="connsiteX117" fmla="*/ 6019800 w 7277100"/>
                <a:gd name="connsiteY117" fmla="*/ 2857500 h 3162300"/>
                <a:gd name="connsiteX118" fmla="*/ 6150769 w 7277100"/>
                <a:gd name="connsiteY118" fmla="*/ 2845594 h 3162300"/>
                <a:gd name="connsiteX119" fmla="*/ 6172200 w 7277100"/>
                <a:gd name="connsiteY119" fmla="*/ 2867025 h 3162300"/>
                <a:gd name="connsiteX120" fmla="*/ 6229350 w 7277100"/>
                <a:gd name="connsiteY120" fmla="*/ 2852738 h 3162300"/>
                <a:gd name="connsiteX121" fmla="*/ 6267450 w 7277100"/>
                <a:gd name="connsiteY121" fmla="*/ 2924175 h 3162300"/>
                <a:gd name="connsiteX122" fmla="*/ 6348413 w 7277100"/>
                <a:gd name="connsiteY122" fmla="*/ 2919413 h 3162300"/>
                <a:gd name="connsiteX123" fmla="*/ 6384131 w 7277100"/>
                <a:gd name="connsiteY123" fmla="*/ 2964656 h 3162300"/>
                <a:gd name="connsiteX124" fmla="*/ 6579394 w 7277100"/>
                <a:gd name="connsiteY124" fmla="*/ 2955131 h 3162300"/>
                <a:gd name="connsiteX125" fmla="*/ 6586538 w 7277100"/>
                <a:gd name="connsiteY125" fmla="*/ 3005138 h 3162300"/>
                <a:gd name="connsiteX126" fmla="*/ 6638925 w 7277100"/>
                <a:gd name="connsiteY126" fmla="*/ 2997994 h 3162300"/>
                <a:gd name="connsiteX127" fmla="*/ 6662738 w 7277100"/>
                <a:gd name="connsiteY127" fmla="*/ 3033713 h 3162300"/>
                <a:gd name="connsiteX128" fmla="*/ 6786563 w 7277100"/>
                <a:gd name="connsiteY128" fmla="*/ 3028950 h 3162300"/>
                <a:gd name="connsiteX129" fmla="*/ 6836569 w 7277100"/>
                <a:gd name="connsiteY129" fmla="*/ 3057525 h 3162300"/>
                <a:gd name="connsiteX130" fmla="*/ 6872288 w 7277100"/>
                <a:gd name="connsiteY130" fmla="*/ 3076575 h 3162300"/>
                <a:gd name="connsiteX131" fmla="*/ 7031831 w 7277100"/>
                <a:gd name="connsiteY131" fmla="*/ 3069431 h 3162300"/>
                <a:gd name="connsiteX132" fmla="*/ 7050881 w 7277100"/>
                <a:gd name="connsiteY132" fmla="*/ 3102769 h 3162300"/>
                <a:gd name="connsiteX133" fmla="*/ 7246144 w 7277100"/>
                <a:gd name="connsiteY133" fmla="*/ 3086100 h 3162300"/>
                <a:gd name="connsiteX134" fmla="*/ 7277100 w 7277100"/>
                <a:gd name="connsiteY134"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1738 w 7277100"/>
                <a:gd name="connsiteY46" fmla="*/ 1662113 h 3162300"/>
                <a:gd name="connsiteX47" fmla="*/ 2478881 w 7277100"/>
                <a:gd name="connsiteY47" fmla="*/ 1683544 h 3162300"/>
                <a:gd name="connsiteX48" fmla="*/ 2533650 w 7277100"/>
                <a:gd name="connsiteY48" fmla="*/ 1690688 h 3162300"/>
                <a:gd name="connsiteX49" fmla="*/ 2566988 w 7277100"/>
                <a:gd name="connsiteY49" fmla="*/ 1716881 h 3162300"/>
                <a:gd name="connsiteX50" fmla="*/ 2633663 w 7277100"/>
                <a:gd name="connsiteY50" fmla="*/ 1726406 h 3162300"/>
                <a:gd name="connsiteX51" fmla="*/ 2700338 w 7277100"/>
                <a:gd name="connsiteY51" fmla="*/ 1757363 h 3162300"/>
                <a:gd name="connsiteX52" fmla="*/ 2762250 w 7277100"/>
                <a:gd name="connsiteY52" fmla="*/ 1766888 h 3162300"/>
                <a:gd name="connsiteX53" fmla="*/ 2817019 w 7277100"/>
                <a:gd name="connsiteY53" fmla="*/ 1800225 h 3162300"/>
                <a:gd name="connsiteX54" fmla="*/ 2857500 w 7277100"/>
                <a:gd name="connsiteY54" fmla="*/ 1812131 h 3162300"/>
                <a:gd name="connsiteX55" fmla="*/ 2893219 w 7277100"/>
                <a:gd name="connsiteY55" fmla="*/ 1847850 h 3162300"/>
                <a:gd name="connsiteX56" fmla="*/ 2938463 w 7277100"/>
                <a:gd name="connsiteY56" fmla="*/ 1852613 h 3162300"/>
                <a:gd name="connsiteX57" fmla="*/ 2974181 w 7277100"/>
                <a:gd name="connsiteY57" fmla="*/ 1854994 h 3162300"/>
                <a:gd name="connsiteX58" fmla="*/ 3007519 w 7277100"/>
                <a:gd name="connsiteY58" fmla="*/ 1871663 h 3162300"/>
                <a:gd name="connsiteX59" fmla="*/ 3050381 w 7277100"/>
                <a:gd name="connsiteY59" fmla="*/ 1883569 h 3162300"/>
                <a:gd name="connsiteX60" fmla="*/ 3088481 w 7277100"/>
                <a:gd name="connsiteY60" fmla="*/ 1909763 h 3162300"/>
                <a:gd name="connsiteX61" fmla="*/ 3119438 w 7277100"/>
                <a:gd name="connsiteY61" fmla="*/ 1943100 h 3162300"/>
                <a:gd name="connsiteX62" fmla="*/ 3181350 w 7277100"/>
                <a:gd name="connsiteY62" fmla="*/ 1957388 h 3162300"/>
                <a:gd name="connsiteX63" fmla="*/ 3228975 w 7277100"/>
                <a:gd name="connsiteY63" fmla="*/ 1962150 h 3162300"/>
                <a:gd name="connsiteX64" fmla="*/ 3252788 w 7277100"/>
                <a:gd name="connsiteY64" fmla="*/ 1983581 h 3162300"/>
                <a:gd name="connsiteX65" fmla="*/ 3321844 w 7277100"/>
                <a:gd name="connsiteY65" fmla="*/ 2000250 h 3162300"/>
                <a:gd name="connsiteX66" fmla="*/ 3378994 w 7277100"/>
                <a:gd name="connsiteY66" fmla="*/ 2019300 h 3162300"/>
                <a:gd name="connsiteX67" fmla="*/ 3438525 w 7277100"/>
                <a:gd name="connsiteY67" fmla="*/ 2035969 h 3162300"/>
                <a:gd name="connsiteX68" fmla="*/ 3486150 w 7277100"/>
                <a:gd name="connsiteY68" fmla="*/ 2035969 h 3162300"/>
                <a:gd name="connsiteX69" fmla="*/ 3540919 w 7277100"/>
                <a:gd name="connsiteY69" fmla="*/ 2050256 h 3162300"/>
                <a:gd name="connsiteX70" fmla="*/ 3593306 w 7277100"/>
                <a:gd name="connsiteY70" fmla="*/ 2085975 h 3162300"/>
                <a:gd name="connsiteX71" fmla="*/ 3638550 w 7277100"/>
                <a:gd name="connsiteY71" fmla="*/ 2131219 h 3162300"/>
                <a:gd name="connsiteX72" fmla="*/ 3695700 w 7277100"/>
                <a:gd name="connsiteY72" fmla="*/ 2159794 h 3162300"/>
                <a:gd name="connsiteX73" fmla="*/ 3759994 w 7277100"/>
                <a:gd name="connsiteY73" fmla="*/ 2171700 h 3162300"/>
                <a:gd name="connsiteX74" fmla="*/ 3821906 w 7277100"/>
                <a:gd name="connsiteY74" fmla="*/ 2190750 h 3162300"/>
                <a:gd name="connsiteX75" fmla="*/ 3900488 w 7277100"/>
                <a:gd name="connsiteY75" fmla="*/ 2197894 h 3162300"/>
                <a:gd name="connsiteX76" fmla="*/ 3933825 w 7277100"/>
                <a:gd name="connsiteY76" fmla="*/ 2240756 h 3162300"/>
                <a:gd name="connsiteX77" fmla="*/ 3988594 w 7277100"/>
                <a:gd name="connsiteY77" fmla="*/ 2257425 h 3162300"/>
                <a:gd name="connsiteX78" fmla="*/ 4038600 w 7277100"/>
                <a:gd name="connsiteY78" fmla="*/ 2300288 h 3162300"/>
                <a:gd name="connsiteX79" fmla="*/ 4083844 w 7277100"/>
                <a:gd name="connsiteY79" fmla="*/ 2302669 h 3162300"/>
                <a:gd name="connsiteX80" fmla="*/ 4126706 w 7277100"/>
                <a:gd name="connsiteY80" fmla="*/ 2352675 h 3162300"/>
                <a:gd name="connsiteX81" fmla="*/ 4176713 w 7277100"/>
                <a:gd name="connsiteY81" fmla="*/ 2347913 h 3162300"/>
                <a:gd name="connsiteX82" fmla="*/ 4207669 w 7277100"/>
                <a:gd name="connsiteY82" fmla="*/ 2386012 h 3162300"/>
                <a:gd name="connsiteX83" fmla="*/ 4248150 w 7277100"/>
                <a:gd name="connsiteY83" fmla="*/ 2381250 h 3162300"/>
                <a:gd name="connsiteX84" fmla="*/ 4312444 w 7277100"/>
                <a:gd name="connsiteY84" fmla="*/ 2409825 h 3162300"/>
                <a:gd name="connsiteX85" fmla="*/ 4357688 w 7277100"/>
                <a:gd name="connsiteY85" fmla="*/ 2395538 h 3162300"/>
                <a:gd name="connsiteX86" fmla="*/ 4386263 w 7277100"/>
                <a:gd name="connsiteY86" fmla="*/ 2414588 h 3162300"/>
                <a:gd name="connsiteX87" fmla="*/ 4436269 w 7277100"/>
                <a:gd name="connsiteY87" fmla="*/ 2414588 h 3162300"/>
                <a:gd name="connsiteX88" fmla="*/ 4479131 w 7277100"/>
                <a:gd name="connsiteY88" fmla="*/ 2431256 h 3162300"/>
                <a:gd name="connsiteX89" fmla="*/ 4529138 w 7277100"/>
                <a:gd name="connsiteY89" fmla="*/ 2440781 h 3162300"/>
                <a:gd name="connsiteX90" fmla="*/ 4560094 w 7277100"/>
                <a:gd name="connsiteY90" fmla="*/ 2466975 h 3162300"/>
                <a:gd name="connsiteX91" fmla="*/ 4602956 w 7277100"/>
                <a:gd name="connsiteY91" fmla="*/ 2459831 h 3162300"/>
                <a:gd name="connsiteX92" fmla="*/ 4657725 w 7277100"/>
                <a:gd name="connsiteY92" fmla="*/ 2476500 h 3162300"/>
                <a:gd name="connsiteX93" fmla="*/ 4707731 w 7277100"/>
                <a:gd name="connsiteY93" fmla="*/ 2495550 h 3162300"/>
                <a:gd name="connsiteX94" fmla="*/ 4748213 w 7277100"/>
                <a:gd name="connsiteY94" fmla="*/ 2512219 h 3162300"/>
                <a:gd name="connsiteX95" fmla="*/ 4776788 w 7277100"/>
                <a:gd name="connsiteY95" fmla="*/ 2502694 h 3162300"/>
                <a:gd name="connsiteX96" fmla="*/ 4805363 w 7277100"/>
                <a:gd name="connsiteY96" fmla="*/ 2540794 h 3162300"/>
                <a:gd name="connsiteX97" fmla="*/ 4881563 w 7277100"/>
                <a:gd name="connsiteY97" fmla="*/ 2538413 h 3162300"/>
                <a:gd name="connsiteX98" fmla="*/ 4955381 w 7277100"/>
                <a:gd name="connsiteY98" fmla="*/ 2578894 h 3162300"/>
                <a:gd name="connsiteX99" fmla="*/ 5014913 w 7277100"/>
                <a:gd name="connsiteY99" fmla="*/ 2578894 h 3162300"/>
                <a:gd name="connsiteX100" fmla="*/ 5074444 w 7277100"/>
                <a:gd name="connsiteY100" fmla="*/ 2583656 h 3162300"/>
                <a:gd name="connsiteX101" fmla="*/ 5122069 w 7277100"/>
                <a:gd name="connsiteY101" fmla="*/ 2593181 h 3162300"/>
                <a:gd name="connsiteX102" fmla="*/ 5153025 w 7277100"/>
                <a:gd name="connsiteY102" fmla="*/ 2588419 h 3162300"/>
                <a:gd name="connsiteX103" fmla="*/ 5174456 w 7277100"/>
                <a:gd name="connsiteY103" fmla="*/ 2624138 h 3162300"/>
                <a:gd name="connsiteX104" fmla="*/ 5255419 w 7277100"/>
                <a:gd name="connsiteY104" fmla="*/ 2631281 h 3162300"/>
                <a:gd name="connsiteX105" fmla="*/ 5291138 w 7277100"/>
                <a:gd name="connsiteY105" fmla="*/ 2659856 h 3162300"/>
                <a:gd name="connsiteX106" fmla="*/ 5336381 w 7277100"/>
                <a:gd name="connsiteY106" fmla="*/ 2652713 h 3162300"/>
                <a:gd name="connsiteX107" fmla="*/ 5364956 w 7277100"/>
                <a:gd name="connsiteY107" fmla="*/ 2678906 h 3162300"/>
                <a:gd name="connsiteX108" fmla="*/ 5450681 w 7277100"/>
                <a:gd name="connsiteY108" fmla="*/ 2676525 h 3162300"/>
                <a:gd name="connsiteX109" fmla="*/ 5491163 w 7277100"/>
                <a:gd name="connsiteY109" fmla="*/ 2690813 h 3162300"/>
                <a:gd name="connsiteX110" fmla="*/ 5536406 w 7277100"/>
                <a:gd name="connsiteY110" fmla="*/ 2693194 h 3162300"/>
                <a:gd name="connsiteX111" fmla="*/ 5591175 w 7277100"/>
                <a:gd name="connsiteY111" fmla="*/ 2709862 h 3162300"/>
                <a:gd name="connsiteX112" fmla="*/ 5643563 w 7277100"/>
                <a:gd name="connsiteY112" fmla="*/ 2702719 h 3162300"/>
                <a:gd name="connsiteX113" fmla="*/ 5667375 w 7277100"/>
                <a:gd name="connsiteY113" fmla="*/ 2740819 h 3162300"/>
                <a:gd name="connsiteX114" fmla="*/ 5776913 w 7277100"/>
                <a:gd name="connsiteY114" fmla="*/ 2740819 h 3162300"/>
                <a:gd name="connsiteX115" fmla="*/ 5812631 w 7277100"/>
                <a:gd name="connsiteY115" fmla="*/ 2788444 h 3162300"/>
                <a:gd name="connsiteX116" fmla="*/ 5857875 w 7277100"/>
                <a:gd name="connsiteY116" fmla="*/ 2805113 h 3162300"/>
                <a:gd name="connsiteX117" fmla="*/ 5976938 w 7277100"/>
                <a:gd name="connsiteY117" fmla="*/ 2805113 h 3162300"/>
                <a:gd name="connsiteX118" fmla="*/ 6019800 w 7277100"/>
                <a:gd name="connsiteY118" fmla="*/ 2857500 h 3162300"/>
                <a:gd name="connsiteX119" fmla="*/ 6150769 w 7277100"/>
                <a:gd name="connsiteY119" fmla="*/ 2845594 h 3162300"/>
                <a:gd name="connsiteX120" fmla="*/ 6172200 w 7277100"/>
                <a:gd name="connsiteY120" fmla="*/ 2867025 h 3162300"/>
                <a:gd name="connsiteX121" fmla="*/ 6229350 w 7277100"/>
                <a:gd name="connsiteY121" fmla="*/ 2852738 h 3162300"/>
                <a:gd name="connsiteX122" fmla="*/ 6267450 w 7277100"/>
                <a:gd name="connsiteY122" fmla="*/ 2924175 h 3162300"/>
                <a:gd name="connsiteX123" fmla="*/ 6348413 w 7277100"/>
                <a:gd name="connsiteY123" fmla="*/ 2919413 h 3162300"/>
                <a:gd name="connsiteX124" fmla="*/ 6384131 w 7277100"/>
                <a:gd name="connsiteY124" fmla="*/ 2964656 h 3162300"/>
                <a:gd name="connsiteX125" fmla="*/ 6579394 w 7277100"/>
                <a:gd name="connsiteY125" fmla="*/ 2955131 h 3162300"/>
                <a:gd name="connsiteX126" fmla="*/ 6586538 w 7277100"/>
                <a:gd name="connsiteY126" fmla="*/ 3005138 h 3162300"/>
                <a:gd name="connsiteX127" fmla="*/ 6638925 w 7277100"/>
                <a:gd name="connsiteY127" fmla="*/ 2997994 h 3162300"/>
                <a:gd name="connsiteX128" fmla="*/ 6662738 w 7277100"/>
                <a:gd name="connsiteY128" fmla="*/ 3033713 h 3162300"/>
                <a:gd name="connsiteX129" fmla="*/ 6786563 w 7277100"/>
                <a:gd name="connsiteY129" fmla="*/ 3028950 h 3162300"/>
                <a:gd name="connsiteX130" fmla="*/ 6836569 w 7277100"/>
                <a:gd name="connsiteY130" fmla="*/ 3057525 h 3162300"/>
                <a:gd name="connsiteX131" fmla="*/ 6872288 w 7277100"/>
                <a:gd name="connsiteY131" fmla="*/ 3076575 h 3162300"/>
                <a:gd name="connsiteX132" fmla="*/ 7031831 w 7277100"/>
                <a:gd name="connsiteY132" fmla="*/ 3069431 h 3162300"/>
                <a:gd name="connsiteX133" fmla="*/ 7050881 w 7277100"/>
                <a:gd name="connsiteY133" fmla="*/ 3102769 h 3162300"/>
                <a:gd name="connsiteX134" fmla="*/ 7246144 w 7277100"/>
                <a:gd name="connsiteY134" fmla="*/ 3086100 h 3162300"/>
                <a:gd name="connsiteX135" fmla="*/ 7277100 w 7277100"/>
                <a:gd name="connsiteY135"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1738 w 7277100"/>
                <a:gd name="connsiteY46" fmla="*/ 1662113 h 3162300"/>
                <a:gd name="connsiteX47" fmla="*/ 2478881 w 7277100"/>
                <a:gd name="connsiteY47" fmla="*/ 1683544 h 3162300"/>
                <a:gd name="connsiteX48" fmla="*/ 2533650 w 7277100"/>
                <a:gd name="connsiteY48" fmla="*/ 1690688 h 3162300"/>
                <a:gd name="connsiteX49" fmla="*/ 2566988 w 7277100"/>
                <a:gd name="connsiteY49" fmla="*/ 1716881 h 3162300"/>
                <a:gd name="connsiteX50" fmla="*/ 2633663 w 7277100"/>
                <a:gd name="connsiteY50" fmla="*/ 1726406 h 3162300"/>
                <a:gd name="connsiteX51" fmla="*/ 2700338 w 7277100"/>
                <a:gd name="connsiteY51" fmla="*/ 1757363 h 3162300"/>
                <a:gd name="connsiteX52" fmla="*/ 2762250 w 7277100"/>
                <a:gd name="connsiteY52" fmla="*/ 1766888 h 3162300"/>
                <a:gd name="connsiteX53" fmla="*/ 2817019 w 7277100"/>
                <a:gd name="connsiteY53" fmla="*/ 1800225 h 3162300"/>
                <a:gd name="connsiteX54" fmla="*/ 2857500 w 7277100"/>
                <a:gd name="connsiteY54" fmla="*/ 1812131 h 3162300"/>
                <a:gd name="connsiteX55" fmla="*/ 2893219 w 7277100"/>
                <a:gd name="connsiteY55" fmla="*/ 1847850 h 3162300"/>
                <a:gd name="connsiteX56" fmla="*/ 2938463 w 7277100"/>
                <a:gd name="connsiteY56" fmla="*/ 1852613 h 3162300"/>
                <a:gd name="connsiteX57" fmla="*/ 2974181 w 7277100"/>
                <a:gd name="connsiteY57" fmla="*/ 1854994 h 3162300"/>
                <a:gd name="connsiteX58" fmla="*/ 3007519 w 7277100"/>
                <a:gd name="connsiteY58" fmla="*/ 1871663 h 3162300"/>
                <a:gd name="connsiteX59" fmla="*/ 3050381 w 7277100"/>
                <a:gd name="connsiteY59" fmla="*/ 1883569 h 3162300"/>
                <a:gd name="connsiteX60" fmla="*/ 3088481 w 7277100"/>
                <a:gd name="connsiteY60" fmla="*/ 1909763 h 3162300"/>
                <a:gd name="connsiteX61" fmla="*/ 3119438 w 7277100"/>
                <a:gd name="connsiteY61" fmla="*/ 1943100 h 3162300"/>
                <a:gd name="connsiteX62" fmla="*/ 3181350 w 7277100"/>
                <a:gd name="connsiteY62" fmla="*/ 1957388 h 3162300"/>
                <a:gd name="connsiteX63" fmla="*/ 3228975 w 7277100"/>
                <a:gd name="connsiteY63" fmla="*/ 1962150 h 3162300"/>
                <a:gd name="connsiteX64" fmla="*/ 3252788 w 7277100"/>
                <a:gd name="connsiteY64" fmla="*/ 1983581 h 3162300"/>
                <a:gd name="connsiteX65" fmla="*/ 3293269 w 7277100"/>
                <a:gd name="connsiteY65" fmla="*/ 1983581 h 3162300"/>
                <a:gd name="connsiteX66" fmla="*/ 3321844 w 7277100"/>
                <a:gd name="connsiteY66" fmla="*/ 2000250 h 3162300"/>
                <a:gd name="connsiteX67" fmla="*/ 3378994 w 7277100"/>
                <a:gd name="connsiteY67" fmla="*/ 2019300 h 3162300"/>
                <a:gd name="connsiteX68" fmla="*/ 3438525 w 7277100"/>
                <a:gd name="connsiteY68" fmla="*/ 2035969 h 3162300"/>
                <a:gd name="connsiteX69" fmla="*/ 3486150 w 7277100"/>
                <a:gd name="connsiteY69" fmla="*/ 2035969 h 3162300"/>
                <a:gd name="connsiteX70" fmla="*/ 3540919 w 7277100"/>
                <a:gd name="connsiteY70" fmla="*/ 2050256 h 3162300"/>
                <a:gd name="connsiteX71" fmla="*/ 3593306 w 7277100"/>
                <a:gd name="connsiteY71" fmla="*/ 2085975 h 3162300"/>
                <a:gd name="connsiteX72" fmla="*/ 3638550 w 7277100"/>
                <a:gd name="connsiteY72" fmla="*/ 2131219 h 3162300"/>
                <a:gd name="connsiteX73" fmla="*/ 3695700 w 7277100"/>
                <a:gd name="connsiteY73" fmla="*/ 2159794 h 3162300"/>
                <a:gd name="connsiteX74" fmla="*/ 3759994 w 7277100"/>
                <a:gd name="connsiteY74" fmla="*/ 2171700 h 3162300"/>
                <a:gd name="connsiteX75" fmla="*/ 3821906 w 7277100"/>
                <a:gd name="connsiteY75" fmla="*/ 2190750 h 3162300"/>
                <a:gd name="connsiteX76" fmla="*/ 3900488 w 7277100"/>
                <a:gd name="connsiteY76" fmla="*/ 2197894 h 3162300"/>
                <a:gd name="connsiteX77" fmla="*/ 3933825 w 7277100"/>
                <a:gd name="connsiteY77" fmla="*/ 2240756 h 3162300"/>
                <a:gd name="connsiteX78" fmla="*/ 3988594 w 7277100"/>
                <a:gd name="connsiteY78" fmla="*/ 2257425 h 3162300"/>
                <a:gd name="connsiteX79" fmla="*/ 4038600 w 7277100"/>
                <a:gd name="connsiteY79" fmla="*/ 2300288 h 3162300"/>
                <a:gd name="connsiteX80" fmla="*/ 4083844 w 7277100"/>
                <a:gd name="connsiteY80" fmla="*/ 2302669 h 3162300"/>
                <a:gd name="connsiteX81" fmla="*/ 4126706 w 7277100"/>
                <a:gd name="connsiteY81" fmla="*/ 2352675 h 3162300"/>
                <a:gd name="connsiteX82" fmla="*/ 4176713 w 7277100"/>
                <a:gd name="connsiteY82" fmla="*/ 2347913 h 3162300"/>
                <a:gd name="connsiteX83" fmla="*/ 4207669 w 7277100"/>
                <a:gd name="connsiteY83" fmla="*/ 2386012 h 3162300"/>
                <a:gd name="connsiteX84" fmla="*/ 4248150 w 7277100"/>
                <a:gd name="connsiteY84" fmla="*/ 2381250 h 3162300"/>
                <a:gd name="connsiteX85" fmla="*/ 4312444 w 7277100"/>
                <a:gd name="connsiteY85" fmla="*/ 2409825 h 3162300"/>
                <a:gd name="connsiteX86" fmla="*/ 4357688 w 7277100"/>
                <a:gd name="connsiteY86" fmla="*/ 2395538 h 3162300"/>
                <a:gd name="connsiteX87" fmla="*/ 4386263 w 7277100"/>
                <a:gd name="connsiteY87" fmla="*/ 2414588 h 3162300"/>
                <a:gd name="connsiteX88" fmla="*/ 4436269 w 7277100"/>
                <a:gd name="connsiteY88" fmla="*/ 2414588 h 3162300"/>
                <a:gd name="connsiteX89" fmla="*/ 4479131 w 7277100"/>
                <a:gd name="connsiteY89" fmla="*/ 2431256 h 3162300"/>
                <a:gd name="connsiteX90" fmla="*/ 4529138 w 7277100"/>
                <a:gd name="connsiteY90" fmla="*/ 2440781 h 3162300"/>
                <a:gd name="connsiteX91" fmla="*/ 4560094 w 7277100"/>
                <a:gd name="connsiteY91" fmla="*/ 2466975 h 3162300"/>
                <a:gd name="connsiteX92" fmla="*/ 4602956 w 7277100"/>
                <a:gd name="connsiteY92" fmla="*/ 2459831 h 3162300"/>
                <a:gd name="connsiteX93" fmla="*/ 4657725 w 7277100"/>
                <a:gd name="connsiteY93" fmla="*/ 2476500 h 3162300"/>
                <a:gd name="connsiteX94" fmla="*/ 4707731 w 7277100"/>
                <a:gd name="connsiteY94" fmla="*/ 2495550 h 3162300"/>
                <a:gd name="connsiteX95" fmla="*/ 4748213 w 7277100"/>
                <a:gd name="connsiteY95" fmla="*/ 2512219 h 3162300"/>
                <a:gd name="connsiteX96" fmla="*/ 4776788 w 7277100"/>
                <a:gd name="connsiteY96" fmla="*/ 2502694 h 3162300"/>
                <a:gd name="connsiteX97" fmla="*/ 4805363 w 7277100"/>
                <a:gd name="connsiteY97" fmla="*/ 2540794 h 3162300"/>
                <a:gd name="connsiteX98" fmla="*/ 4881563 w 7277100"/>
                <a:gd name="connsiteY98" fmla="*/ 2538413 h 3162300"/>
                <a:gd name="connsiteX99" fmla="*/ 4955381 w 7277100"/>
                <a:gd name="connsiteY99" fmla="*/ 2578894 h 3162300"/>
                <a:gd name="connsiteX100" fmla="*/ 5014913 w 7277100"/>
                <a:gd name="connsiteY100" fmla="*/ 2578894 h 3162300"/>
                <a:gd name="connsiteX101" fmla="*/ 5074444 w 7277100"/>
                <a:gd name="connsiteY101" fmla="*/ 2583656 h 3162300"/>
                <a:gd name="connsiteX102" fmla="*/ 5122069 w 7277100"/>
                <a:gd name="connsiteY102" fmla="*/ 2593181 h 3162300"/>
                <a:gd name="connsiteX103" fmla="*/ 5153025 w 7277100"/>
                <a:gd name="connsiteY103" fmla="*/ 2588419 h 3162300"/>
                <a:gd name="connsiteX104" fmla="*/ 5174456 w 7277100"/>
                <a:gd name="connsiteY104" fmla="*/ 2624138 h 3162300"/>
                <a:gd name="connsiteX105" fmla="*/ 5255419 w 7277100"/>
                <a:gd name="connsiteY105" fmla="*/ 2631281 h 3162300"/>
                <a:gd name="connsiteX106" fmla="*/ 5291138 w 7277100"/>
                <a:gd name="connsiteY106" fmla="*/ 2659856 h 3162300"/>
                <a:gd name="connsiteX107" fmla="*/ 5336381 w 7277100"/>
                <a:gd name="connsiteY107" fmla="*/ 2652713 h 3162300"/>
                <a:gd name="connsiteX108" fmla="*/ 5364956 w 7277100"/>
                <a:gd name="connsiteY108" fmla="*/ 2678906 h 3162300"/>
                <a:gd name="connsiteX109" fmla="*/ 5450681 w 7277100"/>
                <a:gd name="connsiteY109" fmla="*/ 2676525 h 3162300"/>
                <a:gd name="connsiteX110" fmla="*/ 5491163 w 7277100"/>
                <a:gd name="connsiteY110" fmla="*/ 2690813 h 3162300"/>
                <a:gd name="connsiteX111" fmla="*/ 5536406 w 7277100"/>
                <a:gd name="connsiteY111" fmla="*/ 2693194 h 3162300"/>
                <a:gd name="connsiteX112" fmla="*/ 5591175 w 7277100"/>
                <a:gd name="connsiteY112" fmla="*/ 2709862 h 3162300"/>
                <a:gd name="connsiteX113" fmla="*/ 5643563 w 7277100"/>
                <a:gd name="connsiteY113" fmla="*/ 2702719 h 3162300"/>
                <a:gd name="connsiteX114" fmla="*/ 5667375 w 7277100"/>
                <a:gd name="connsiteY114" fmla="*/ 2740819 h 3162300"/>
                <a:gd name="connsiteX115" fmla="*/ 5776913 w 7277100"/>
                <a:gd name="connsiteY115" fmla="*/ 2740819 h 3162300"/>
                <a:gd name="connsiteX116" fmla="*/ 5812631 w 7277100"/>
                <a:gd name="connsiteY116" fmla="*/ 2788444 h 3162300"/>
                <a:gd name="connsiteX117" fmla="*/ 5857875 w 7277100"/>
                <a:gd name="connsiteY117" fmla="*/ 2805113 h 3162300"/>
                <a:gd name="connsiteX118" fmla="*/ 5976938 w 7277100"/>
                <a:gd name="connsiteY118" fmla="*/ 2805113 h 3162300"/>
                <a:gd name="connsiteX119" fmla="*/ 6019800 w 7277100"/>
                <a:gd name="connsiteY119" fmla="*/ 2857500 h 3162300"/>
                <a:gd name="connsiteX120" fmla="*/ 6150769 w 7277100"/>
                <a:gd name="connsiteY120" fmla="*/ 2845594 h 3162300"/>
                <a:gd name="connsiteX121" fmla="*/ 6172200 w 7277100"/>
                <a:gd name="connsiteY121" fmla="*/ 2867025 h 3162300"/>
                <a:gd name="connsiteX122" fmla="*/ 6229350 w 7277100"/>
                <a:gd name="connsiteY122" fmla="*/ 2852738 h 3162300"/>
                <a:gd name="connsiteX123" fmla="*/ 6267450 w 7277100"/>
                <a:gd name="connsiteY123" fmla="*/ 2924175 h 3162300"/>
                <a:gd name="connsiteX124" fmla="*/ 6348413 w 7277100"/>
                <a:gd name="connsiteY124" fmla="*/ 2919413 h 3162300"/>
                <a:gd name="connsiteX125" fmla="*/ 6384131 w 7277100"/>
                <a:gd name="connsiteY125" fmla="*/ 2964656 h 3162300"/>
                <a:gd name="connsiteX126" fmla="*/ 6579394 w 7277100"/>
                <a:gd name="connsiteY126" fmla="*/ 2955131 h 3162300"/>
                <a:gd name="connsiteX127" fmla="*/ 6586538 w 7277100"/>
                <a:gd name="connsiteY127" fmla="*/ 3005138 h 3162300"/>
                <a:gd name="connsiteX128" fmla="*/ 6638925 w 7277100"/>
                <a:gd name="connsiteY128" fmla="*/ 2997994 h 3162300"/>
                <a:gd name="connsiteX129" fmla="*/ 6662738 w 7277100"/>
                <a:gd name="connsiteY129" fmla="*/ 3033713 h 3162300"/>
                <a:gd name="connsiteX130" fmla="*/ 6786563 w 7277100"/>
                <a:gd name="connsiteY130" fmla="*/ 3028950 h 3162300"/>
                <a:gd name="connsiteX131" fmla="*/ 6836569 w 7277100"/>
                <a:gd name="connsiteY131" fmla="*/ 3057525 h 3162300"/>
                <a:gd name="connsiteX132" fmla="*/ 6872288 w 7277100"/>
                <a:gd name="connsiteY132" fmla="*/ 3076575 h 3162300"/>
                <a:gd name="connsiteX133" fmla="*/ 7031831 w 7277100"/>
                <a:gd name="connsiteY133" fmla="*/ 3069431 h 3162300"/>
                <a:gd name="connsiteX134" fmla="*/ 7050881 w 7277100"/>
                <a:gd name="connsiteY134" fmla="*/ 3102769 h 3162300"/>
                <a:gd name="connsiteX135" fmla="*/ 7246144 w 7277100"/>
                <a:gd name="connsiteY135" fmla="*/ 3086100 h 3162300"/>
                <a:gd name="connsiteX136" fmla="*/ 7277100 w 7277100"/>
                <a:gd name="connsiteY136"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1738 w 7277100"/>
                <a:gd name="connsiteY46" fmla="*/ 1662113 h 3162300"/>
                <a:gd name="connsiteX47" fmla="*/ 2478881 w 7277100"/>
                <a:gd name="connsiteY47" fmla="*/ 1683544 h 3162300"/>
                <a:gd name="connsiteX48" fmla="*/ 2533650 w 7277100"/>
                <a:gd name="connsiteY48" fmla="*/ 1690688 h 3162300"/>
                <a:gd name="connsiteX49" fmla="*/ 2566988 w 7277100"/>
                <a:gd name="connsiteY49" fmla="*/ 1716881 h 3162300"/>
                <a:gd name="connsiteX50" fmla="*/ 2633663 w 7277100"/>
                <a:gd name="connsiteY50" fmla="*/ 1726406 h 3162300"/>
                <a:gd name="connsiteX51" fmla="*/ 2700338 w 7277100"/>
                <a:gd name="connsiteY51" fmla="*/ 1757363 h 3162300"/>
                <a:gd name="connsiteX52" fmla="*/ 2762250 w 7277100"/>
                <a:gd name="connsiteY52" fmla="*/ 1766888 h 3162300"/>
                <a:gd name="connsiteX53" fmla="*/ 2817019 w 7277100"/>
                <a:gd name="connsiteY53" fmla="*/ 1800225 h 3162300"/>
                <a:gd name="connsiteX54" fmla="*/ 2857500 w 7277100"/>
                <a:gd name="connsiteY54" fmla="*/ 1812131 h 3162300"/>
                <a:gd name="connsiteX55" fmla="*/ 2893219 w 7277100"/>
                <a:gd name="connsiteY55" fmla="*/ 1847850 h 3162300"/>
                <a:gd name="connsiteX56" fmla="*/ 2938463 w 7277100"/>
                <a:gd name="connsiteY56" fmla="*/ 1852613 h 3162300"/>
                <a:gd name="connsiteX57" fmla="*/ 2974181 w 7277100"/>
                <a:gd name="connsiteY57" fmla="*/ 1854994 h 3162300"/>
                <a:gd name="connsiteX58" fmla="*/ 3007519 w 7277100"/>
                <a:gd name="connsiteY58" fmla="*/ 1871663 h 3162300"/>
                <a:gd name="connsiteX59" fmla="*/ 3050381 w 7277100"/>
                <a:gd name="connsiteY59" fmla="*/ 1883569 h 3162300"/>
                <a:gd name="connsiteX60" fmla="*/ 3088481 w 7277100"/>
                <a:gd name="connsiteY60" fmla="*/ 1909763 h 3162300"/>
                <a:gd name="connsiteX61" fmla="*/ 3119438 w 7277100"/>
                <a:gd name="connsiteY61" fmla="*/ 1943100 h 3162300"/>
                <a:gd name="connsiteX62" fmla="*/ 3181350 w 7277100"/>
                <a:gd name="connsiteY62" fmla="*/ 1957388 h 3162300"/>
                <a:gd name="connsiteX63" fmla="*/ 3228975 w 7277100"/>
                <a:gd name="connsiteY63" fmla="*/ 1962150 h 3162300"/>
                <a:gd name="connsiteX64" fmla="*/ 3252788 w 7277100"/>
                <a:gd name="connsiteY64" fmla="*/ 1983581 h 3162300"/>
                <a:gd name="connsiteX65" fmla="*/ 3293269 w 7277100"/>
                <a:gd name="connsiteY65" fmla="*/ 1983581 h 3162300"/>
                <a:gd name="connsiteX66" fmla="*/ 3321844 w 7277100"/>
                <a:gd name="connsiteY66" fmla="*/ 2000250 h 3162300"/>
                <a:gd name="connsiteX67" fmla="*/ 3378994 w 7277100"/>
                <a:gd name="connsiteY67" fmla="*/ 2019300 h 3162300"/>
                <a:gd name="connsiteX68" fmla="*/ 3421856 w 7277100"/>
                <a:gd name="connsiteY68" fmla="*/ 2014538 h 3162300"/>
                <a:gd name="connsiteX69" fmla="*/ 3438525 w 7277100"/>
                <a:gd name="connsiteY69" fmla="*/ 2035969 h 3162300"/>
                <a:gd name="connsiteX70" fmla="*/ 3486150 w 7277100"/>
                <a:gd name="connsiteY70" fmla="*/ 2035969 h 3162300"/>
                <a:gd name="connsiteX71" fmla="*/ 3540919 w 7277100"/>
                <a:gd name="connsiteY71" fmla="*/ 2050256 h 3162300"/>
                <a:gd name="connsiteX72" fmla="*/ 3593306 w 7277100"/>
                <a:gd name="connsiteY72" fmla="*/ 2085975 h 3162300"/>
                <a:gd name="connsiteX73" fmla="*/ 3638550 w 7277100"/>
                <a:gd name="connsiteY73" fmla="*/ 2131219 h 3162300"/>
                <a:gd name="connsiteX74" fmla="*/ 3695700 w 7277100"/>
                <a:gd name="connsiteY74" fmla="*/ 2159794 h 3162300"/>
                <a:gd name="connsiteX75" fmla="*/ 3759994 w 7277100"/>
                <a:gd name="connsiteY75" fmla="*/ 2171700 h 3162300"/>
                <a:gd name="connsiteX76" fmla="*/ 3821906 w 7277100"/>
                <a:gd name="connsiteY76" fmla="*/ 2190750 h 3162300"/>
                <a:gd name="connsiteX77" fmla="*/ 3900488 w 7277100"/>
                <a:gd name="connsiteY77" fmla="*/ 2197894 h 3162300"/>
                <a:gd name="connsiteX78" fmla="*/ 3933825 w 7277100"/>
                <a:gd name="connsiteY78" fmla="*/ 2240756 h 3162300"/>
                <a:gd name="connsiteX79" fmla="*/ 3988594 w 7277100"/>
                <a:gd name="connsiteY79" fmla="*/ 2257425 h 3162300"/>
                <a:gd name="connsiteX80" fmla="*/ 4038600 w 7277100"/>
                <a:gd name="connsiteY80" fmla="*/ 2300288 h 3162300"/>
                <a:gd name="connsiteX81" fmla="*/ 4083844 w 7277100"/>
                <a:gd name="connsiteY81" fmla="*/ 2302669 h 3162300"/>
                <a:gd name="connsiteX82" fmla="*/ 4126706 w 7277100"/>
                <a:gd name="connsiteY82" fmla="*/ 2352675 h 3162300"/>
                <a:gd name="connsiteX83" fmla="*/ 4176713 w 7277100"/>
                <a:gd name="connsiteY83" fmla="*/ 2347913 h 3162300"/>
                <a:gd name="connsiteX84" fmla="*/ 4207669 w 7277100"/>
                <a:gd name="connsiteY84" fmla="*/ 2386012 h 3162300"/>
                <a:gd name="connsiteX85" fmla="*/ 4248150 w 7277100"/>
                <a:gd name="connsiteY85" fmla="*/ 2381250 h 3162300"/>
                <a:gd name="connsiteX86" fmla="*/ 4312444 w 7277100"/>
                <a:gd name="connsiteY86" fmla="*/ 2409825 h 3162300"/>
                <a:gd name="connsiteX87" fmla="*/ 4357688 w 7277100"/>
                <a:gd name="connsiteY87" fmla="*/ 2395538 h 3162300"/>
                <a:gd name="connsiteX88" fmla="*/ 4386263 w 7277100"/>
                <a:gd name="connsiteY88" fmla="*/ 2414588 h 3162300"/>
                <a:gd name="connsiteX89" fmla="*/ 4436269 w 7277100"/>
                <a:gd name="connsiteY89" fmla="*/ 2414588 h 3162300"/>
                <a:gd name="connsiteX90" fmla="*/ 4479131 w 7277100"/>
                <a:gd name="connsiteY90" fmla="*/ 2431256 h 3162300"/>
                <a:gd name="connsiteX91" fmla="*/ 4529138 w 7277100"/>
                <a:gd name="connsiteY91" fmla="*/ 2440781 h 3162300"/>
                <a:gd name="connsiteX92" fmla="*/ 4560094 w 7277100"/>
                <a:gd name="connsiteY92" fmla="*/ 2466975 h 3162300"/>
                <a:gd name="connsiteX93" fmla="*/ 4602956 w 7277100"/>
                <a:gd name="connsiteY93" fmla="*/ 2459831 h 3162300"/>
                <a:gd name="connsiteX94" fmla="*/ 4657725 w 7277100"/>
                <a:gd name="connsiteY94" fmla="*/ 2476500 h 3162300"/>
                <a:gd name="connsiteX95" fmla="*/ 4707731 w 7277100"/>
                <a:gd name="connsiteY95" fmla="*/ 2495550 h 3162300"/>
                <a:gd name="connsiteX96" fmla="*/ 4748213 w 7277100"/>
                <a:gd name="connsiteY96" fmla="*/ 2512219 h 3162300"/>
                <a:gd name="connsiteX97" fmla="*/ 4776788 w 7277100"/>
                <a:gd name="connsiteY97" fmla="*/ 2502694 h 3162300"/>
                <a:gd name="connsiteX98" fmla="*/ 4805363 w 7277100"/>
                <a:gd name="connsiteY98" fmla="*/ 2540794 h 3162300"/>
                <a:gd name="connsiteX99" fmla="*/ 4881563 w 7277100"/>
                <a:gd name="connsiteY99" fmla="*/ 2538413 h 3162300"/>
                <a:gd name="connsiteX100" fmla="*/ 4955381 w 7277100"/>
                <a:gd name="connsiteY100" fmla="*/ 2578894 h 3162300"/>
                <a:gd name="connsiteX101" fmla="*/ 5014913 w 7277100"/>
                <a:gd name="connsiteY101" fmla="*/ 2578894 h 3162300"/>
                <a:gd name="connsiteX102" fmla="*/ 5074444 w 7277100"/>
                <a:gd name="connsiteY102" fmla="*/ 2583656 h 3162300"/>
                <a:gd name="connsiteX103" fmla="*/ 5122069 w 7277100"/>
                <a:gd name="connsiteY103" fmla="*/ 2593181 h 3162300"/>
                <a:gd name="connsiteX104" fmla="*/ 5153025 w 7277100"/>
                <a:gd name="connsiteY104" fmla="*/ 2588419 h 3162300"/>
                <a:gd name="connsiteX105" fmla="*/ 5174456 w 7277100"/>
                <a:gd name="connsiteY105" fmla="*/ 2624138 h 3162300"/>
                <a:gd name="connsiteX106" fmla="*/ 5255419 w 7277100"/>
                <a:gd name="connsiteY106" fmla="*/ 2631281 h 3162300"/>
                <a:gd name="connsiteX107" fmla="*/ 5291138 w 7277100"/>
                <a:gd name="connsiteY107" fmla="*/ 2659856 h 3162300"/>
                <a:gd name="connsiteX108" fmla="*/ 5336381 w 7277100"/>
                <a:gd name="connsiteY108" fmla="*/ 2652713 h 3162300"/>
                <a:gd name="connsiteX109" fmla="*/ 5364956 w 7277100"/>
                <a:gd name="connsiteY109" fmla="*/ 2678906 h 3162300"/>
                <a:gd name="connsiteX110" fmla="*/ 5450681 w 7277100"/>
                <a:gd name="connsiteY110" fmla="*/ 2676525 h 3162300"/>
                <a:gd name="connsiteX111" fmla="*/ 5491163 w 7277100"/>
                <a:gd name="connsiteY111" fmla="*/ 2690813 h 3162300"/>
                <a:gd name="connsiteX112" fmla="*/ 5536406 w 7277100"/>
                <a:gd name="connsiteY112" fmla="*/ 2693194 h 3162300"/>
                <a:gd name="connsiteX113" fmla="*/ 5591175 w 7277100"/>
                <a:gd name="connsiteY113" fmla="*/ 2709862 h 3162300"/>
                <a:gd name="connsiteX114" fmla="*/ 5643563 w 7277100"/>
                <a:gd name="connsiteY114" fmla="*/ 2702719 h 3162300"/>
                <a:gd name="connsiteX115" fmla="*/ 5667375 w 7277100"/>
                <a:gd name="connsiteY115" fmla="*/ 2740819 h 3162300"/>
                <a:gd name="connsiteX116" fmla="*/ 5776913 w 7277100"/>
                <a:gd name="connsiteY116" fmla="*/ 2740819 h 3162300"/>
                <a:gd name="connsiteX117" fmla="*/ 5812631 w 7277100"/>
                <a:gd name="connsiteY117" fmla="*/ 2788444 h 3162300"/>
                <a:gd name="connsiteX118" fmla="*/ 5857875 w 7277100"/>
                <a:gd name="connsiteY118" fmla="*/ 2805113 h 3162300"/>
                <a:gd name="connsiteX119" fmla="*/ 5976938 w 7277100"/>
                <a:gd name="connsiteY119" fmla="*/ 2805113 h 3162300"/>
                <a:gd name="connsiteX120" fmla="*/ 6019800 w 7277100"/>
                <a:gd name="connsiteY120" fmla="*/ 2857500 h 3162300"/>
                <a:gd name="connsiteX121" fmla="*/ 6150769 w 7277100"/>
                <a:gd name="connsiteY121" fmla="*/ 2845594 h 3162300"/>
                <a:gd name="connsiteX122" fmla="*/ 6172200 w 7277100"/>
                <a:gd name="connsiteY122" fmla="*/ 2867025 h 3162300"/>
                <a:gd name="connsiteX123" fmla="*/ 6229350 w 7277100"/>
                <a:gd name="connsiteY123" fmla="*/ 2852738 h 3162300"/>
                <a:gd name="connsiteX124" fmla="*/ 6267450 w 7277100"/>
                <a:gd name="connsiteY124" fmla="*/ 2924175 h 3162300"/>
                <a:gd name="connsiteX125" fmla="*/ 6348413 w 7277100"/>
                <a:gd name="connsiteY125" fmla="*/ 2919413 h 3162300"/>
                <a:gd name="connsiteX126" fmla="*/ 6384131 w 7277100"/>
                <a:gd name="connsiteY126" fmla="*/ 2964656 h 3162300"/>
                <a:gd name="connsiteX127" fmla="*/ 6579394 w 7277100"/>
                <a:gd name="connsiteY127" fmla="*/ 2955131 h 3162300"/>
                <a:gd name="connsiteX128" fmla="*/ 6586538 w 7277100"/>
                <a:gd name="connsiteY128" fmla="*/ 3005138 h 3162300"/>
                <a:gd name="connsiteX129" fmla="*/ 6638925 w 7277100"/>
                <a:gd name="connsiteY129" fmla="*/ 2997994 h 3162300"/>
                <a:gd name="connsiteX130" fmla="*/ 6662738 w 7277100"/>
                <a:gd name="connsiteY130" fmla="*/ 3033713 h 3162300"/>
                <a:gd name="connsiteX131" fmla="*/ 6786563 w 7277100"/>
                <a:gd name="connsiteY131" fmla="*/ 3028950 h 3162300"/>
                <a:gd name="connsiteX132" fmla="*/ 6836569 w 7277100"/>
                <a:gd name="connsiteY132" fmla="*/ 3057525 h 3162300"/>
                <a:gd name="connsiteX133" fmla="*/ 6872288 w 7277100"/>
                <a:gd name="connsiteY133" fmla="*/ 3076575 h 3162300"/>
                <a:gd name="connsiteX134" fmla="*/ 7031831 w 7277100"/>
                <a:gd name="connsiteY134" fmla="*/ 3069431 h 3162300"/>
                <a:gd name="connsiteX135" fmla="*/ 7050881 w 7277100"/>
                <a:gd name="connsiteY135" fmla="*/ 3102769 h 3162300"/>
                <a:gd name="connsiteX136" fmla="*/ 7246144 w 7277100"/>
                <a:gd name="connsiteY136" fmla="*/ 3086100 h 3162300"/>
                <a:gd name="connsiteX137" fmla="*/ 7277100 w 7277100"/>
                <a:gd name="connsiteY137"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1738 w 7277100"/>
                <a:gd name="connsiteY46" fmla="*/ 1662113 h 3162300"/>
                <a:gd name="connsiteX47" fmla="*/ 2478881 w 7277100"/>
                <a:gd name="connsiteY47" fmla="*/ 1683544 h 3162300"/>
                <a:gd name="connsiteX48" fmla="*/ 2533650 w 7277100"/>
                <a:gd name="connsiteY48" fmla="*/ 1690688 h 3162300"/>
                <a:gd name="connsiteX49" fmla="*/ 2566988 w 7277100"/>
                <a:gd name="connsiteY49" fmla="*/ 1716881 h 3162300"/>
                <a:gd name="connsiteX50" fmla="*/ 2633663 w 7277100"/>
                <a:gd name="connsiteY50" fmla="*/ 1726406 h 3162300"/>
                <a:gd name="connsiteX51" fmla="*/ 2700338 w 7277100"/>
                <a:gd name="connsiteY51" fmla="*/ 1757363 h 3162300"/>
                <a:gd name="connsiteX52" fmla="*/ 2762250 w 7277100"/>
                <a:gd name="connsiteY52" fmla="*/ 1766888 h 3162300"/>
                <a:gd name="connsiteX53" fmla="*/ 2817019 w 7277100"/>
                <a:gd name="connsiteY53" fmla="*/ 1800225 h 3162300"/>
                <a:gd name="connsiteX54" fmla="*/ 2857500 w 7277100"/>
                <a:gd name="connsiteY54" fmla="*/ 1812131 h 3162300"/>
                <a:gd name="connsiteX55" fmla="*/ 2893219 w 7277100"/>
                <a:gd name="connsiteY55" fmla="*/ 1847850 h 3162300"/>
                <a:gd name="connsiteX56" fmla="*/ 2938463 w 7277100"/>
                <a:gd name="connsiteY56" fmla="*/ 1852613 h 3162300"/>
                <a:gd name="connsiteX57" fmla="*/ 2974181 w 7277100"/>
                <a:gd name="connsiteY57" fmla="*/ 1854994 h 3162300"/>
                <a:gd name="connsiteX58" fmla="*/ 3007519 w 7277100"/>
                <a:gd name="connsiteY58" fmla="*/ 1871663 h 3162300"/>
                <a:gd name="connsiteX59" fmla="*/ 3050381 w 7277100"/>
                <a:gd name="connsiteY59" fmla="*/ 1883569 h 3162300"/>
                <a:gd name="connsiteX60" fmla="*/ 3088481 w 7277100"/>
                <a:gd name="connsiteY60" fmla="*/ 1909763 h 3162300"/>
                <a:gd name="connsiteX61" fmla="*/ 3119438 w 7277100"/>
                <a:gd name="connsiteY61" fmla="*/ 1943100 h 3162300"/>
                <a:gd name="connsiteX62" fmla="*/ 3181350 w 7277100"/>
                <a:gd name="connsiteY62" fmla="*/ 1957388 h 3162300"/>
                <a:gd name="connsiteX63" fmla="*/ 3228975 w 7277100"/>
                <a:gd name="connsiteY63" fmla="*/ 1962150 h 3162300"/>
                <a:gd name="connsiteX64" fmla="*/ 3252788 w 7277100"/>
                <a:gd name="connsiteY64" fmla="*/ 1983581 h 3162300"/>
                <a:gd name="connsiteX65" fmla="*/ 3293269 w 7277100"/>
                <a:gd name="connsiteY65" fmla="*/ 1983581 h 3162300"/>
                <a:gd name="connsiteX66" fmla="*/ 3321844 w 7277100"/>
                <a:gd name="connsiteY66" fmla="*/ 2000250 h 3162300"/>
                <a:gd name="connsiteX67" fmla="*/ 3378994 w 7277100"/>
                <a:gd name="connsiteY67" fmla="*/ 2019300 h 3162300"/>
                <a:gd name="connsiteX68" fmla="*/ 3421856 w 7277100"/>
                <a:gd name="connsiteY68" fmla="*/ 2014538 h 3162300"/>
                <a:gd name="connsiteX69" fmla="*/ 3438525 w 7277100"/>
                <a:gd name="connsiteY69" fmla="*/ 2035969 h 3162300"/>
                <a:gd name="connsiteX70" fmla="*/ 3486150 w 7277100"/>
                <a:gd name="connsiteY70" fmla="*/ 2035969 h 3162300"/>
                <a:gd name="connsiteX71" fmla="*/ 3540919 w 7277100"/>
                <a:gd name="connsiteY71" fmla="*/ 2050256 h 3162300"/>
                <a:gd name="connsiteX72" fmla="*/ 3569494 w 7277100"/>
                <a:gd name="connsiteY72" fmla="*/ 2083594 h 3162300"/>
                <a:gd name="connsiteX73" fmla="*/ 3593306 w 7277100"/>
                <a:gd name="connsiteY73" fmla="*/ 2085975 h 3162300"/>
                <a:gd name="connsiteX74" fmla="*/ 3638550 w 7277100"/>
                <a:gd name="connsiteY74" fmla="*/ 2131219 h 3162300"/>
                <a:gd name="connsiteX75" fmla="*/ 3695700 w 7277100"/>
                <a:gd name="connsiteY75" fmla="*/ 2159794 h 3162300"/>
                <a:gd name="connsiteX76" fmla="*/ 3759994 w 7277100"/>
                <a:gd name="connsiteY76" fmla="*/ 2171700 h 3162300"/>
                <a:gd name="connsiteX77" fmla="*/ 3821906 w 7277100"/>
                <a:gd name="connsiteY77" fmla="*/ 2190750 h 3162300"/>
                <a:gd name="connsiteX78" fmla="*/ 3900488 w 7277100"/>
                <a:gd name="connsiteY78" fmla="*/ 2197894 h 3162300"/>
                <a:gd name="connsiteX79" fmla="*/ 3933825 w 7277100"/>
                <a:gd name="connsiteY79" fmla="*/ 2240756 h 3162300"/>
                <a:gd name="connsiteX80" fmla="*/ 3988594 w 7277100"/>
                <a:gd name="connsiteY80" fmla="*/ 2257425 h 3162300"/>
                <a:gd name="connsiteX81" fmla="*/ 4038600 w 7277100"/>
                <a:gd name="connsiteY81" fmla="*/ 2300288 h 3162300"/>
                <a:gd name="connsiteX82" fmla="*/ 4083844 w 7277100"/>
                <a:gd name="connsiteY82" fmla="*/ 2302669 h 3162300"/>
                <a:gd name="connsiteX83" fmla="*/ 4126706 w 7277100"/>
                <a:gd name="connsiteY83" fmla="*/ 2352675 h 3162300"/>
                <a:gd name="connsiteX84" fmla="*/ 4176713 w 7277100"/>
                <a:gd name="connsiteY84" fmla="*/ 2347913 h 3162300"/>
                <a:gd name="connsiteX85" fmla="*/ 4207669 w 7277100"/>
                <a:gd name="connsiteY85" fmla="*/ 2386012 h 3162300"/>
                <a:gd name="connsiteX86" fmla="*/ 4248150 w 7277100"/>
                <a:gd name="connsiteY86" fmla="*/ 2381250 h 3162300"/>
                <a:gd name="connsiteX87" fmla="*/ 4312444 w 7277100"/>
                <a:gd name="connsiteY87" fmla="*/ 2409825 h 3162300"/>
                <a:gd name="connsiteX88" fmla="*/ 4357688 w 7277100"/>
                <a:gd name="connsiteY88" fmla="*/ 2395538 h 3162300"/>
                <a:gd name="connsiteX89" fmla="*/ 4386263 w 7277100"/>
                <a:gd name="connsiteY89" fmla="*/ 2414588 h 3162300"/>
                <a:gd name="connsiteX90" fmla="*/ 4436269 w 7277100"/>
                <a:gd name="connsiteY90" fmla="*/ 2414588 h 3162300"/>
                <a:gd name="connsiteX91" fmla="*/ 4479131 w 7277100"/>
                <a:gd name="connsiteY91" fmla="*/ 2431256 h 3162300"/>
                <a:gd name="connsiteX92" fmla="*/ 4529138 w 7277100"/>
                <a:gd name="connsiteY92" fmla="*/ 2440781 h 3162300"/>
                <a:gd name="connsiteX93" fmla="*/ 4560094 w 7277100"/>
                <a:gd name="connsiteY93" fmla="*/ 2466975 h 3162300"/>
                <a:gd name="connsiteX94" fmla="*/ 4602956 w 7277100"/>
                <a:gd name="connsiteY94" fmla="*/ 2459831 h 3162300"/>
                <a:gd name="connsiteX95" fmla="*/ 4657725 w 7277100"/>
                <a:gd name="connsiteY95" fmla="*/ 2476500 h 3162300"/>
                <a:gd name="connsiteX96" fmla="*/ 4707731 w 7277100"/>
                <a:gd name="connsiteY96" fmla="*/ 2495550 h 3162300"/>
                <a:gd name="connsiteX97" fmla="*/ 4748213 w 7277100"/>
                <a:gd name="connsiteY97" fmla="*/ 2512219 h 3162300"/>
                <a:gd name="connsiteX98" fmla="*/ 4776788 w 7277100"/>
                <a:gd name="connsiteY98" fmla="*/ 2502694 h 3162300"/>
                <a:gd name="connsiteX99" fmla="*/ 4805363 w 7277100"/>
                <a:gd name="connsiteY99" fmla="*/ 2540794 h 3162300"/>
                <a:gd name="connsiteX100" fmla="*/ 4881563 w 7277100"/>
                <a:gd name="connsiteY100" fmla="*/ 2538413 h 3162300"/>
                <a:gd name="connsiteX101" fmla="*/ 4955381 w 7277100"/>
                <a:gd name="connsiteY101" fmla="*/ 2578894 h 3162300"/>
                <a:gd name="connsiteX102" fmla="*/ 5014913 w 7277100"/>
                <a:gd name="connsiteY102" fmla="*/ 2578894 h 3162300"/>
                <a:gd name="connsiteX103" fmla="*/ 5074444 w 7277100"/>
                <a:gd name="connsiteY103" fmla="*/ 2583656 h 3162300"/>
                <a:gd name="connsiteX104" fmla="*/ 5122069 w 7277100"/>
                <a:gd name="connsiteY104" fmla="*/ 2593181 h 3162300"/>
                <a:gd name="connsiteX105" fmla="*/ 5153025 w 7277100"/>
                <a:gd name="connsiteY105" fmla="*/ 2588419 h 3162300"/>
                <a:gd name="connsiteX106" fmla="*/ 5174456 w 7277100"/>
                <a:gd name="connsiteY106" fmla="*/ 2624138 h 3162300"/>
                <a:gd name="connsiteX107" fmla="*/ 5255419 w 7277100"/>
                <a:gd name="connsiteY107" fmla="*/ 2631281 h 3162300"/>
                <a:gd name="connsiteX108" fmla="*/ 5291138 w 7277100"/>
                <a:gd name="connsiteY108" fmla="*/ 2659856 h 3162300"/>
                <a:gd name="connsiteX109" fmla="*/ 5336381 w 7277100"/>
                <a:gd name="connsiteY109" fmla="*/ 2652713 h 3162300"/>
                <a:gd name="connsiteX110" fmla="*/ 5364956 w 7277100"/>
                <a:gd name="connsiteY110" fmla="*/ 2678906 h 3162300"/>
                <a:gd name="connsiteX111" fmla="*/ 5450681 w 7277100"/>
                <a:gd name="connsiteY111" fmla="*/ 2676525 h 3162300"/>
                <a:gd name="connsiteX112" fmla="*/ 5491163 w 7277100"/>
                <a:gd name="connsiteY112" fmla="*/ 2690813 h 3162300"/>
                <a:gd name="connsiteX113" fmla="*/ 5536406 w 7277100"/>
                <a:gd name="connsiteY113" fmla="*/ 2693194 h 3162300"/>
                <a:gd name="connsiteX114" fmla="*/ 5591175 w 7277100"/>
                <a:gd name="connsiteY114" fmla="*/ 2709862 h 3162300"/>
                <a:gd name="connsiteX115" fmla="*/ 5643563 w 7277100"/>
                <a:gd name="connsiteY115" fmla="*/ 2702719 h 3162300"/>
                <a:gd name="connsiteX116" fmla="*/ 5667375 w 7277100"/>
                <a:gd name="connsiteY116" fmla="*/ 2740819 h 3162300"/>
                <a:gd name="connsiteX117" fmla="*/ 5776913 w 7277100"/>
                <a:gd name="connsiteY117" fmla="*/ 2740819 h 3162300"/>
                <a:gd name="connsiteX118" fmla="*/ 5812631 w 7277100"/>
                <a:gd name="connsiteY118" fmla="*/ 2788444 h 3162300"/>
                <a:gd name="connsiteX119" fmla="*/ 5857875 w 7277100"/>
                <a:gd name="connsiteY119" fmla="*/ 2805113 h 3162300"/>
                <a:gd name="connsiteX120" fmla="*/ 5976938 w 7277100"/>
                <a:gd name="connsiteY120" fmla="*/ 2805113 h 3162300"/>
                <a:gd name="connsiteX121" fmla="*/ 6019800 w 7277100"/>
                <a:gd name="connsiteY121" fmla="*/ 2857500 h 3162300"/>
                <a:gd name="connsiteX122" fmla="*/ 6150769 w 7277100"/>
                <a:gd name="connsiteY122" fmla="*/ 2845594 h 3162300"/>
                <a:gd name="connsiteX123" fmla="*/ 6172200 w 7277100"/>
                <a:gd name="connsiteY123" fmla="*/ 2867025 h 3162300"/>
                <a:gd name="connsiteX124" fmla="*/ 6229350 w 7277100"/>
                <a:gd name="connsiteY124" fmla="*/ 2852738 h 3162300"/>
                <a:gd name="connsiteX125" fmla="*/ 6267450 w 7277100"/>
                <a:gd name="connsiteY125" fmla="*/ 2924175 h 3162300"/>
                <a:gd name="connsiteX126" fmla="*/ 6348413 w 7277100"/>
                <a:gd name="connsiteY126" fmla="*/ 2919413 h 3162300"/>
                <a:gd name="connsiteX127" fmla="*/ 6384131 w 7277100"/>
                <a:gd name="connsiteY127" fmla="*/ 2964656 h 3162300"/>
                <a:gd name="connsiteX128" fmla="*/ 6579394 w 7277100"/>
                <a:gd name="connsiteY128" fmla="*/ 2955131 h 3162300"/>
                <a:gd name="connsiteX129" fmla="*/ 6586538 w 7277100"/>
                <a:gd name="connsiteY129" fmla="*/ 3005138 h 3162300"/>
                <a:gd name="connsiteX130" fmla="*/ 6638925 w 7277100"/>
                <a:gd name="connsiteY130" fmla="*/ 2997994 h 3162300"/>
                <a:gd name="connsiteX131" fmla="*/ 6662738 w 7277100"/>
                <a:gd name="connsiteY131" fmla="*/ 3033713 h 3162300"/>
                <a:gd name="connsiteX132" fmla="*/ 6786563 w 7277100"/>
                <a:gd name="connsiteY132" fmla="*/ 3028950 h 3162300"/>
                <a:gd name="connsiteX133" fmla="*/ 6836569 w 7277100"/>
                <a:gd name="connsiteY133" fmla="*/ 3057525 h 3162300"/>
                <a:gd name="connsiteX134" fmla="*/ 6872288 w 7277100"/>
                <a:gd name="connsiteY134" fmla="*/ 3076575 h 3162300"/>
                <a:gd name="connsiteX135" fmla="*/ 7031831 w 7277100"/>
                <a:gd name="connsiteY135" fmla="*/ 3069431 h 3162300"/>
                <a:gd name="connsiteX136" fmla="*/ 7050881 w 7277100"/>
                <a:gd name="connsiteY136" fmla="*/ 3102769 h 3162300"/>
                <a:gd name="connsiteX137" fmla="*/ 7246144 w 7277100"/>
                <a:gd name="connsiteY137" fmla="*/ 3086100 h 3162300"/>
                <a:gd name="connsiteX138" fmla="*/ 7277100 w 7277100"/>
                <a:gd name="connsiteY138"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1738 w 7277100"/>
                <a:gd name="connsiteY46" fmla="*/ 1662113 h 3162300"/>
                <a:gd name="connsiteX47" fmla="*/ 2478881 w 7277100"/>
                <a:gd name="connsiteY47" fmla="*/ 1683544 h 3162300"/>
                <a:gd name="connsiteX48" fmla="*/ 2533650 w 7277100"/>
                <a:gd name="connsiteY48" fmla="*/ 1690688 h 3162300"/>
                <a:gd name="connsiteX49" fmla="*/ 2566988 w 7277100"/>
                <a:gd name="connsiteY49" fmla="*/ 1716881 h 3162300"/>
                <a:gd name="connsiteX50" fmla="*/ 2633663 w 7277100"/>
                <a:gd name="connsiteY50" fmla="*/ 1726406 h 3162300"/>
                <a:gd name="connsiteX51" fmla="*/ 2700338 w 7277100"/>
                <a:gd name="connsiteY51" fmla="*/ 1757363 h 3162300"/>
                <a:gd name="connsiteX52" fmla="*/ 2762250 w 7277100"/>
                <a:gd name="connsiteY52" fmla="*/ 1766888 h 3162300"/>
                <a:gd name="connsiteX53" fmla="*/ 2817019 w 7277100"/>
                <a:gd name="connsiteY53" fmla="*/ 1800225 h 3162300"/>
                <a:gd name="connsiteX54" fmla="*/ 2857500 w 7277100"/>
                <a:gd name="connsiteY54" fmla="*/ 1812131 h 3162300"/>
                <a:gd name="connsiteX55" fmla="*/ 2893219 w 7277100"/>
                <a:gd name="connsiteY55" fmla="*/ 1847850 h 3162300"/>
                <a:gd name="connsiteX56" fmla="*/ 2938463 w 7277100"/>
                <a:gd name="connsiteY56" fmla="*/ 1852613 h 3162300"/>
                <a:gd name="connsiteX57" fmla="*/ 2974181 w 7277100"/>
                <a:gd name="connsiteY57" fmla="*/ 1854994 h 3162300"/>
                <a:gd name="connsiteX58" fmla="*/ 3007519 w 7277100"/>
                <a:gd name="connsiteY58" fmla="*/ 1871663 h 3162300"/>
                <a:gd name="connsiteX59" fmla="*/ 3050381 w 7277100"/>
                <a:gd name="connsiteY59" fmla="*/ 1883569 h 3162300"/>
                <a:gd name="connsiteX60" fmla="*/ 3088481 w 7277100"/>
                <a:gd name="connsiteY60" fmla="*/ 1909763 h 3162300"/>
                <a:gd name="connsiteX61" fmla="*/ 3119438 w 7277100"/>
                <a:gd name="connsiteY61" fmla="*/ 1943100 h 3162300"/>
                <a:gd name="connsiteX62" fmla="*/ 3181350 w 7277100"/>
                <a:gd name="connsiteY62" fmla="*/ 1957388 h 3162300"/>
                <a:gd name="connsiteX63" fmla="*/ 3228975 w 7277100"/>
                <a:gd name="connsiteY63" fmla="*/ 1962150 h 3162300"/>
                <a:gd name="connsiteX64" fmla="*/ 3252788 w 7277100"/>
                <a:gd name="connsiteY64" fmla="*/ 1983581 h 3162300"/>
                <a:gd name="connsiteX65" fmla="*/ 3293269 w 7277100"/>
                <a:gd name="connsiteY65" fmla="*/ 1983581 h 3162300"/>
                <a:gd name="connsiteX66" fmla="*/ 3321844 w 7277100"/>
                <a:gd name="connsiteY66" fmla="*/ 2000250 h 3162300"/>
                <a:gd name="connsiteX67" fmla="*/ 3378994 w 7277100"/>
                <a:gd name="connsiteY67" fmla="*/ 2019300 h 3162300"/>
                <a:gd name="connsiteX68" fmla="*/ 3421856 w 7277100"/>
                <a:gd name="connsiteY68" fmla="*/ 2014538 h 3162300"/>
                <a:gd name="connsiteX69" fmla="*/ 3438525 w 7277100"/>
                <a:gd name="connsiteY69" fmla="*/ 2035969 h 3162300"/>
                <a:gd name="connsiteX70" fmla="*/ 3486150 w 7277100"/>
                <a:gd name="connsiteY70" fmla="*/ 2035969 h 3162300"/>
                <a:gd name="connsiteX71" fmla="*/ 3540919 w 7277100"/>
                <a:gd name="connsiteY71" fmla="*/ 2050256 h 3162300"/>
                <a:gd name="connsiteX72" fmla="*/ 3569494 w 7277100"/>
                <a:gd name="connsiteY72" fmla="*/ 2083594 h 3162300"/>
                <a:gd name="connsiteX73" fmla="*/ 3593306 w 7277100"/>
                <a:gd name="connsiteY73" fmla="*/ 2085975 h 3162300"/>
                <a:gd name="connsiteX74" fmla="*/ 3638550 w 7277100"/>
                <a:gd name="connsiteY74" fmla="*/ 2131219 h 3162300"/>
                <a:gd name="connsiteX75" fmla="*/ 3693319 w 7277100"/>
                <a:gd name="connsiteY75" fmla="*/ 2133600 h 3162300"/>
                <a:gd name="connsiteX76" fmla="*/ 3695700 w 7277100"/>
                <a:gd name="connsiteY76" fmla="*/ 2159794 h 3162300"/>
                <a:gd name="connsiteX77" fmla="*/ 3759994 w 7277100"/>
                <a:gd name="connsiteY77" fmla="*/ 2171700 h 3162300"/>
                <a:gd name="connsiteX78" fmla="*/ 3821906 w 7277100"/>
                <a:gd name="connsiteY78" fmla="*/ 2190750 h 3162300"/>
                <a:gd name="connsiteX79" fmla="*/ 3900488 w 7277100"/>
                <a:gd name="connsiteY79" fmla="*/ 2197894 h 3162300"/>
                <a:gd name="connsiteX80" fmla="*/ 3933825 w 7277100"/>
                <a:gd name="connsiteY80" fmla="*/ 2240756 h 3162300"/>
                <a:gd name="connsiteX81" fmla="*/ 3988594 w 7277100"/>
                <a:gd name="connsiteY81" fmla="*/ 2257425 h 3162300"/>
                <a:gd name="connsiteX82" fmla="*/ 4038600 w 7277100"/>
                <a:gd name="connsiteY82" fmla="*/ 2300288 h 3162300"/>
                <a:gd name="connsiteX83" fmla="*/ 4083844 w 7277100"/>
                <a:gd name="connsiteY83" fmla="*/ 2302669 h 3162300"/>
                <a:gd name="connsiteX84" fmla="*/ 4126706 w 7277100"/>
                <a:gd name="connsiteY84" fmla="*/ 2352675 h 3162300"/>
                <a:gd name="connsiteX85" fmla="*/ 4176713 w 7277100"/>
                <a:gd name="connsiteY85" fmla="*/ 2347913 h 3162300"/>
                <a:gd name="connsiteX86" fmla="*/ 4207669 w 7277100"/>
                <a:gd name="connsiteY86" fmla="*/ 2386012 h 3162300"/>
                <a:gd name="connsiteX87" fmla="*/ 4248150 w 7277100"/>
                <a:gd name="connsiteY87" fmla="*/ 2381250 h 3162300"/>
                <a:gd name="connsiteX88" fmla="*/ 4312444 w 7277100"/>
                <a:gd name="connsiteY88" fmla="*/ 2409825 h 3162300"/>
                <a:gd name="connsiteX89" fmla="*/ 4357688 w 7277100"/>
                <a:gd name="connsiteY89" fmla="*/ 2395538 h 3162300"/>
                <a:gd name="connsiteX90" fmla="*/ 4386263 w 7277100"/>
                <a:gd name="connsiteY90" fmla="*/ 2414588 h 3162300"/>
                <a:gd name="connsiteX91" fmla="*/ 4436269 w 7277100"/>
                <a:gd name="connsiteY91" fmla="*/ 2414588 h 3162300"/>
                <a:gd name="connsiteX92" fmla="*/ 4479131 w 7277100"/>
                <a:gd name="connsiteY92" fmla="*/ 2431256 h 3162300"/>
                <a:gd name="connsiteX93" fmla="*/ 4529138 w 7277100"/>
                <a:gd name="connsiteY93" fmla="*/ 2440781 h 3162300"/>
                <a:gd name="connsiteX94" fmla="*/ 4560094 w 7277100"/>
                <a:gd name="connsiteY94" fmla="*/ 2466975 h 3162300"/>
                <a:gd name="connsiteX95" fmla="*/ 4602956 w 7277100"/>
                <a:gd name="connsiteY95" fmla="*/ 2459831 h 3162300"/>
                <a:gd name="connsiteX96" fmla="*/ 4657725 w 7277100"/>
                <a:gd name="connsiteY96" fmla="*/ 2476500 h 3162300"/>
                <a:gd name="connsiteX97" fmla="*/ 4707731 w 7277100"/>
                <a:gd name="connsiteY97" fmla="*/ 2495550 h 3162300"/>
                <a:gd name="connsiteX98" fmla="*/ 4748213 w 7277100"/>
                <a:gd name="connsiteY98" fmla="*/ 2512219 h 3162300"/>
                <a:gd name="connsiteX99" fmla="*/ 4776788 w 7277100"/>
                <a:gd name="connsiteY99" fmla="*/ 2502694 h 3162300"/>
                <a:gd name="connsiteX100" fmla="*/ 4805363 w 7277100"/>
                <a:gd name="connsiteY100" fmla="*/ 2540794 h 3162300"/>
                <a:gd name="connsiteX101" fmla="*/ 4881563 w 7277100"/>
                <a:gd name="connsiteY101" fmla="*/ 2538413 h 3162300"/>
                <a:gd name="connsiteX102" fmla="*/ 4955381 w 7277100"/>
                <a:gd name="connsiteY102" fmla="*/ 2578894 h 3162300"/>
                <a:gd name="connsiteX103" fmla="*/ 5014913 w 7277100"/>
                <a:gd name="connsiteY103" fmla="*/ 2578894 h 3162300"/>
                <a:gd name="connsiteX104" fmla="*/ 5074444 w 7277100"/>
                <a:gd name="connsiteY104" fmla="*/ 2583656 h 3162300"/>
                <a:gd name="connsiteX105" fmla="*/ 5122069 w 7277100"/>
                <a:gd name="connsiteY105" fmla="*/ 2593181 h 3162300"/>
                <a:gd name="connsiteX106" fmla="*/ 5153025 w 7277100"/>
                <a:gd name="connsiteY106" fmla="*/ 2588419 h 3162300"/>
                <a:gd name="connsiteX107" fmla="*/ 5174456 w 7277100"/>
                <a:gd name="connsiteY107" fmla="*/ 2624138 h 3162300"/>
                <a:gd name="connsiteX108" fmla="*/ 5255419 w 7277100"/>
                <a:gd name="connsiteY108" fmla="*/ 2631281 h 3162300"/>
                <a:gd name="connsiteX109" fmla="*/ 5291138 w 7277100"/>
                <a:gd name="connsiteY109" fmla="*/ 2659856 h 3162300"/>
                <a:gd name="connsiteX110" fmla="*/ 5336381 w 7277100"/>
                <a:gd name="connsiteY110" fmla="*/ 2652713 h 3162300"/>
                <a:gd name="connsiteX111" fmla="*/ 5364956 w 7277100"/>
                <a:gd name="connsiteY111" fmla="*/ 2678906 h 3162300"/>
                <a:gd name="connsiteX112" fmla="*/ 5450681 w 7277100"/>
                <a:gd name="connsiteY112" fmla="*/ 2676525 h 3162300"/>
                <a:gd name="connsiteX113" fmla="*/ 5491163 w 7277100"/>
                <a:gd name="connsiteY113" fmla="*/ 2690813 h 3162300"/>
                <a:gd name="connsiteX114" fmla="*/ 5536406 w 7277100"/>
                <a:gd name="connsiteY114" fmla="*/ 2693194 h 3162300"/>
                <a:gd name="connsiteX115" fmla="*/ 5591175 w 7277100"/>
                <a:gd name="connsiteY115" fmla="*/ 2709862 h 3162300"/>
                <a:gd name="connsiteX116" fmla="*/ 5643563 w 7277100"/>
                <a:gd name="connsiteY116" fmla="*/ 2702719 h 3162300"/>
                <a:gd name="connsiteX117" fmla="*/ 5667375 w 7277100"/>
                <a:gd name="connsiteY117" fmla="*/ 2740819 h 3162300"/>
                <a:gd name="connsiteX118" fmla="*/ 5776913 w 7277100"/>
                <a:gd name="connsiteY118" fmla="*/ 2740819 h 3162300"/>
                <a:gd name="connsiteX119" fmla="*/ 5812631 w 7277100"/>
                <a:gd name="connsiteY119" fmla="*/ 2788444 h 3162300"/>
                <a:gd name="connsiteX120" fmla="*/ 5857875 w 7277100"/>
                <a:gd name="connsiteY120" fmla="*/ 2805113 h 3162300"/>
                <a:gd name="connsiteX121" fmla="*/ 5976938 w 7277100"/>
                <a:gd name="connsiteY121" fmla="*/ 2805113 h 3162300"/>
                <a:gd name="connsiteX122" fmla="*/ 6019800 w 7277100"/>
                <a:gd name="connsiteY122" fmla="*/ 2857500 h 3162300"/>
                <a:gd name="connsiteX123" fmla="*/ 6150769 w 7277100"/>
                <a:gd name="connsiteY123" fmla="*/ 2845594 h 3162300"/>
                <a:gd name="connsiteX124" fmla="*/ 6172200 w 7277100"/>
                <a:gd name="connsiteY124" fmla="*/ 2867025 h 3162300"/>
                <a:gd name="connsiteX125" fmla="*/ 6229350 w 7277100"/>
                <a:gd name="connsiteY125" fmla="*/ 2852738 h 3162300"/>
                <a:gd name="connsiteX126" fmla="*/ 6267450 w 7277100"/>
                <a:gd name="connsiteY126" fmla="*/ 2924175 h 3162300"/>
                <a:gd name="connsiteX127" fmla="*/ 6348413 w 7277100"/>
                <a:gd name="connsiteY127" fmla="*/ 2919413 h 3162300"/>
                <a:gd name="connsiteX128" fmla="*/ 6384131 w 7277100"/>
                <a:gd name="connsiteY128" fmla="*/ 2964656 h 3162300"/>
                <a:gd name="connsiteX129" fmla="*/ 6579394 w 7277100"/>
                <a:gd name="connsiteY129" fmla="*/ 2955131 h 3162300"/>
                <a:gd name="connsiteX130" fmla="*/ 6586538 w 7277100"/>
                <a:gd name="connsiteY130" fmla="*/ 3005138 h 3162300"/>
                <a:gd name="connsiteX131" fmla="*/ 6638925 w 7277100"/>
                <a:gd name="connsiteY131" fmla="*/ 2997994 h 3162300"/>
                <a:gd name="connsiteX132" fmla="*/ 6662738 w 7277100"/>
                <a:gd name="connsiteY132" fmla="*/ 3033713 h 3162300"/>
                <a:gd name="connsiteX133" fmla="*/ 6786563 w 7277100"/>
                <a:gd name="connsiteY133" fmla="*/ 3028950 h 3162300"/>
                <a:gd name="connsiteX134" fmla="*/ 6836569 w 7277100"/>
                <a:gd name="connsiteY134" fmla="*/ 3057525 h 3162300"/>
                <a:gd name="connsiteX135" fmla="*/ 6872288 w 7277100"/>
                <a:gd name="connsiteY135" fmla="*/ 3076575 h 3162300"/>
                <a:gd name="connsiteX136" fmla="*/ 7031831 w 7277100"/>
                <a:gd name="connsiteY136" fmla="*/ 3069431 h 3162300"/>
                <a:gd name="connsiteX137" fmla="*/ 7050881 w 7277100"/>
                <a:gd name="connsiteY137" fmla="*/ 3102769 h 3162300"/>
                <a:gd name="connsiteX138" fmla="*/ 7246144 w 7277100"/>
                <a:gd name="connsiteY138" fmla="*/ 3086100 h 3162300"/>
                <a:gd name="connsiteX139" fmla="*/ 7277100 w 7277100"/>
                <a:gd name="connsiteY13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1738 w 7277100"/>
                <a:gd name="connsiteY46" fmla="*/ 1662113 h 3162300"/>
                <a:gd name="connsiteX47" fmla="*/ 2478881 w 7277100"/>
                <a:gd name="connsiteY47" fmla="*/ 1683544 h 3162300"/>
                <a:gd name="connsiteX48" fmla="*/ 2533650 w 7277100"/>
                <a:gd name="connsiteY48" fmla="*/ 1690688 h 3162300"/>
                <a:gd name="connsiteX49" fmla="*/ 2566988 w 7277100"/>
                <a:gd name="connsiteY49" fmla="*/ 1716881 h 3162300"/>
                <a:gd name="connsiteX50" fmla="*/ 2633663 w 7277100"/>
                <a:gd name="connsiteY50" fmla="*/ 1726406 h 3162300"/>
                <a:gd name="connsiteX51" fmla="*/ 2700338 w 7277100"/>
                <a:gd name="connsiteY51" fmla="*/ 1757363 h 3162300"/>
                <a:gd name="connsiteX52" fmla="*/ 2762250 w 7277100"/>
                <a:gd name="connsiteY52" fmla="*/ 1766888 h 3162300"/>
                <a:gd name="connsiteX53" fmla="*/ 2817019 w 7277100"/>
                <a:gd name="connsiteY53" fmla="*/ 1800225 h 3162300"/>
                <a:gd name="connsiteX54" fmla="*/ 2857500 w 7277100"/>
                <a:gd name="connsiteY54" fmla="*/ 1812131 h 3162300"/>
                <a:gd name="connsiteX55" fmla="*/ 2893219 w 7277100"/>
                <a:gd name="connsiteY55" fmla="*/ 1847850 h 3162300"/>
                <a:gd name="connsiteX56" fmla="*/ 2938463 w 7277100"/>
                <a:gd name="connsiteY56" fmla="*/ 1852613 h 3162300"/>
                <a:gd name="connsiteX57" fmla="*/ 2974181 w 7277100"/>
                <a:gd name="connsiteY57" fmla="*/ 1854994 h 3162300"/>
                <a:gd name="connsiteX58" fmla="*/ 3007519 w 7277100"/>
                <a:gd name="connsiteY58" fmla="*/ 1871663 h 3162300"/>
                <a:gd name="connsiteX59" fmla="*/ 3050381 w 7277100"/>
                <a:gd name="connsiteY59" fmla="*/ 1883569 h 3162300"/>
                <a:gd name="connsiteX60" fmla="*/ 3088481 w 7277100"/>
                <a:gd name="connsiteY60" fmla="*/ 1909763 h 3162300"/>
                <a:gd name="connsiteX61" fmla="*/ 3119438 w 7277100"/>
                <a:gd name="connsiteY61" fmla="*/ 1943100 h 3162300"/>
                <a:gd name="connsiteX62" fmla="*/ 3181350 w 7277100"/>
                <a:gd name="connsiteY62" fmla="*/ 1957388 h 3162300"/>
                <a:gd name="connsiteX63" fmla="*/ 3228975 w 7277100"/>
                <a:gd name="connsiteY63" fmla="*/ 1962150 h 3162300"/>
                <a:gd name="connsiteX64" fmla="*/ 3252788 w 7277100"/>
                <a:gd name="connsiteY64" fmla="*/ 1983581 h 3162300"/>
                <a:gd name="connsiteX65" fmla="*/ 3293269 w 7277100"/>
                <a:gd name="connsiteY65" fmla="*/ 1983581 h 3162300"/>
                <a:gd name="connsiteX66" fmla="*/ 3321844 w 7277100"/>
                <a:gd name="connsiteY66" fmla="*/ 2000250 h 3162300"/>
                <a:gd name="connsiteX67" fmla="*/ 3378994 w 7277100"/>
                <a:gd name="connsiteY67" fmla="*/ 2019300 h 3162300"/>
                <a:gd name="connsiteX68" fmla="*/ 3421856 w 7277100"/>
                <a:gd name="connsiteY68" fmla="*/ 2014538 h 3162300"/>
                <a:gd name="connsiteX69" fmla="*/ 3438525 w 7277100"/>
                <a:gd name="connsiteY69" fmla="*/ 2035969 h 3162300"/>
                <a:gd name="connsiteX70" fmla="*/ 3486150 w 7277100"/>
                <a:gd name="connsiteY70" fmla="*/ 2035969 h 3162300"/>
                <a:gd name="connsiteX71" fmla="*/ 3540919 w 7277100"/>
                <a:gd name="connsiteY71" fmla="*/ 2050256 h 3162300"/>
                <a:gd name="connsiteX72" fmla="*/ 3569494 w 7277100"/>
                <a:gd name="connsiteY72" fmla="*/ 2083594 h 3162300"/>
                <a:gd name="connsiteX73" fmla="*/ 3593306 w 7277100"/>
                <a:gd name="connsiteY73" fmla="*/ 2085975 h 3162300"/>
                <a:gd name="connsiteX74" fmla="*/ 3638550 w 7277100"/>
                <a:gd name="connsiteY74" fmla="*/ 2131219 h 3162300"/>
                <a:gd name="connsiteX75" fmla="*/ 3693319 w 7277100"/>
                <a:gd name="connsiteY75" fmla="*/ 2133600 h 3162300"/>
                <a:gd name="connsiteX76" fmla="*/ 3695700 w 7277100"/>
                <a:gd name="connsiteY76" fmla="*/ 2159794 h 3162300"/>
                <a:gd name="connsiteX77" fmla="*/ 3769519 w 7277100"/>
                <a:gd name="connsiteY77" fmla="*/ 2166937 h 3162300"/>
                <a:gd name="connsiteX78" fmla="*/ 3821906 w 7277100"/>
                <a:gd name="connsiteY78" fmla="*/ 2190750 h 3162300"/>
                <a:gd name="connsiteX79" fmla="*/ 3900488 w 7277100"/>
                <a:gd name="connsiteY79" fmla="*/ 2197894 h 3162300"/>
                <a:gd name="connsiteX80" fmla="*/ 3933825 w 7277100"/>
                <a:gd name="connsiteY80" fmla="*/ 2240756 h 3162300"/>
                <a:gd name="connsiteX81" fmla="*/ 3988594 w 7277100"/>
                <a:gd name="connsiteY81" fmla="*/ 2257425 h 3162300"/>
                <a:gd name="connsiteX82" fmla="*/ 4038600 w 7277100"/>
                <a:gd name="connsiteY82" fmla="*/ 2300288 h 3162300"/>
                <a:gd name="connsiteX83" fmla="*/ 4083844 w 7277100"/>
                <a:gd name="connsiteY83" fmla="*/ 2302669 h 3162300"/>
                <a:gd name="connsiteX84" fmla="*/ 4126706 w 7277100"/>
                <a:gd name="connsiteY84" fmla="*/ 2352675 h 3162300"/>
                <a:gd name="connsiteX85" fmla="*/ 4176713 w 7277100"/>
                <a:gd name="connsiteY85" fmla="*/ 2347913 h 3162300"/>
                <a:gd name="connsiteX86" fmla="*/ 4207669 w 7277100"/>
                <a:gd name="connsiteY86" fmla="*/ 2386012 h 3162300"/>
                <a:gd name="connsiteX87" fmla="*/ 4248150 w 7277100"/>
                <a:gd name="connsiteY87" fmla="*/ 2381250 h 3162300"/>
                <a:gd name="connsiteX88" fmla="*/ 4312444 w 7277100"/>
                <a:gd name="connsiteY88" fmla="*/ 2409825 h 3162300"/>
                <a:gd name="connsiteX89" fmla="*/ 4357688 w 7277100"/>
                <a:gd name="connsiteY89" fmla="*/ 2395538 h 3162300"/>
                <a:gd name="connsiteX90" fmla="*/ 4386263 w 7277100"/>
                <a:gd name="connsiteY90" fmla="*/ 2414588 h 3162300"/>
                <a:gd name="connsiteX91" fmla="*/ 4436269 w 7277100"/>
                <a:gd name="connsiteY91" fmla="*/ 2414588 h 3162300"/>
                <a:gd name="connsiteX92" fmla="*/ 4479131 w 7277100"/>
                <a:gd name="connsiteY92" fmla="*/ 2431256 h 3162300"/>
                <a:gd name="connsiteX93" fmla="*/ 4529138 w 7277100"/>
                <a:gd name="connsiteY93" fmla="*/ 2440781 h 3162300"/>
                <a:gd name="connsiteX94" fmla="*/ 4560094 w 7277100"/>
                <a:gd name="connsiteY94" fmla="*/ 2466975 h 3162300"/>
                <a:gd name="connsiteX95" fmla="*/ 4602956 w 7277100"/>
                <a:gd name="connsiteY95" fmla="*/ 2459831 h 3162300"/>
                <a:gd name="connsiteX96" fmla="*/ 4657725 w 7277100"/>
                <a:gd name="connsiteY96" fmla="*/ 2476500 h 3162300"/>
                <a:gd name="connsiteX97" fmla="*/ 4707731 w 7277100"/>
                <a:gd name="connsiteY97" fmla="*/ 2495550 h 3162300"/>
                <a:gd name="connsiteX98" fmla="*/ 4748213 w 7277100"/>
                <a:gd name="connsiteY98" fmla="*/ 2512219 h 3162300"/>
                <a:gd name="connsiteX99" fmla="*/ 4776788 w 7277100"/>
                <a:gd name="connsiteY99" fmla="*/ 2502694 h 3162300"/>
                <a:gd name="connsiteX100" fmla="*/ 4805363 w 7277100"/>
                <a:gd name="connsiteY100" fmla="*/ 2540794 h 3162300"/>
                <a:gd name="connsiteX101" fmla="*/ 4881563 w 7277100"/>
                <a:gd name="connsiteY101" fmla="*/ 2538413 h 3162300"/>
                <a:gd name="connsiteX102" fmla="*/ 4955381 w 7277100"/>
                <a:gd name="connsiteY102" fmla="*/ 2578894 h 3162300"/>
                <a:gd name="connsiteX103" fmla="*/ 5014913 w 7277100"/>
                <a:gd name="connsiteY103" fmla="*/ 2578894 h 3162300"/>
                <a:gd name="connsiteX104" fmla="*/ 5074444 w 7277100"/>
                <a:gd name="connsiteY104" fmla="*/ 2583656 h 3162300"/>
                <a:gd name="connsiteX105" fmla="*/ 5122069 w 7277100"/>
                <a:gd name="connsiteY105" fmla="*/ 2593181 h 3162300"/>
                <a:gd name="connsiteX106" fmla="*/ 5153025 w 7277100"/>
                <a:gd name="connsiteY106" fmla="*/ 2588419 h 3162300"/>
                <a:gd name="connsiteX107" fmla="*/ 5174456 w 7277100"/>
                <a:gd name="connsiteY107" fmla="*/ 2624138 h 3162300"/>
                <a:gd name="connsiteX108" fmla="*/ 5255419 w 7277100"/>
                <a:gd name="connsiteY108" fmla="*/ 2631281 h 3162300"/>
                <a:gd name="connsiteX109" fmla="*/ 5291138 w 7277100"/>
                <a:gd name="connsiteY109" fmla="*/ 2659856 h 3162300"/>
                <a:gd name="connsiteX110" fmla="*/ 5336381 w 7277100"/>
                <a:gd name="connsiteY110" fmla="*/ 2652713 h 3162300"/>
                <a:gd name="connsiteX111" fmla="*/ 5364956 w 7277100"/>
                <a:gd name="connsiteY111" fmla="*/ 2678906 h 3162300"/>
                <a:gd name="connsiteX112" fmla="*/ 5450681 w 7277100"/>
                <a:gd name="connsiteY112" fmla="*/ 2676525 h 3162300"/>
                <a:gd name="connsiteX113" fmla="*/ 5491163 w 7277100"/>
                <a:gd name="connsiteY113" fmla="*/ 2690813 h 3162300"/>
                <a:gd name="connsiteX114" fmla="*/ 5536406 w 7277100"/>
                <a:gd name="connsiteY114" fmla="*/ 2693194 h 3162300"/>
                <a:gd name="connsiteX115" fmla="*/ 5591175 w 7277100"/>
                <a:gd name="connsiteY115" fmla="*/ 2709862 h 3162300"/>
                <a:gd name="connsiteX116" fmla="*/ 5643563 w 7277100"/>
                <a:gd name="connsiteY116" fmla="*/ 2702719 h 3162300"/>
                <a:gd name="connsiteX117" fmla="*/ 5667375 w 7277100"/>
                <a:gd name="connsiteY117" fmla="*/ 2740819 h 3162300"/>
                <a:gd name="connsiteX118" fmla="*/ 5776913 w 7277100"/>
                <a:gd name="connsiteY118" fmla="*/ 2740819 h 3162300"/>
                <a:gd name="connsiteX119" fmla="*/ 5812631 w 7277100"/>
                <a:gd name="connsiteY119" fmla="*/ 2788444 h 3162300"/>
                <a:gd name="connsiteX120" fmla="*/ 5857875 w 7277100"/>
                <a:gd name="connsiteY120" fmla="*/ 2805113 h 3162300"/>
                <a:gd name="connsiteX121" fmla="*/ 5976938 w 7277100"/>
                <a:gd name="connsiteY121" fmla="*/ 2805113 h 3162300"/>
                <a:gd name="connsiteX122" fmla="*/ 6019800 w 7277100"/>
                <a:gd name="connsiteY122" fmla="*/ 2857500 h 3162300"/>
                <a:gd name="connsiteX123" fmla="*/ 6150769 w 7277100"/>
                <a:gd name="connsiteY123" fmla="*/ 2845594 h 3162300"/>
                <a:gd name="connsiteX124" fmla="*/ 6172200 w 7277100"/>
                <a:gd name="connsiteY124" fmla="*/ 2867025 h 3162300"/>
                <a:gd name="connsiteX125" fmla="*/ 6229350 w 7277100"/>
                <a:gd name="connsiteY125" fmla="*/ 2852738 h 3162300"/>
                <a:gd name="connsiteX126" fmla="*/ 6267450 w 7277100"/>
                <a:gd name="connsiteY126" fmla="*/ 2924175 h 3162300"/>
                <a:gd name="connsiteX127" fmla="*/ 6348413 w 7277100"/>
                <a:gd name="connsiteY127" fmla="*/ 2919413 h 3162300"/>
                <a:gd name="connsiteX128" fmla="*/ 6384131 w 7277100"/>
                <a:gd name="connsiteY128" fmla="*/ 2964656 h 3162300"/>
                <a:gd name="connsiteX129" fmla="*/ 6579394 w 7277100"/>
                <a:gd name="connsiteY129" fmla="*/ 2955131 h 3162300"/>
                <a:gd name="connsiteX130" fmla="*/ 6586538 w 7277100"/>
                <a:gd name="connsiteY130" fmla="*/ 3005138 h 3162300"/>
                <a:gd name="connsiteX131" fmla="*/ 6638925 w 7277100"/>
                <a:gd name="connsiteY131" fmla="*/ 2997994 h 3162300"/>
                <a:gd name="connsiteX132" fmla="*/ 6662738 w 7277100"/>
                <a:gd name="connsiteY132" fmla="*/ 3033713 h 3162300"/>
                <a:gd name="connsiteX133" fmla="*/ 6786563 w 7277100"/>
                <a:gd name="connsiteY133" fmla="*/ 3028950 h 3162300"/>
                <a:gd name="connsiteX134" fmla="*/ 6836569 w 7277100"/>
                <a:gd name="connsiteY134" fmla="*/ 3057525 h 3162300"/>
                <a:gd name="connsiteX135" fmla="*/ 6872288 w 7277100"/>
                <a:gd name="connsiteY135" fmla="*/ 3076575 h 3162300"/>
                <a:gd name="connsiteX136" fmla="*/ 7031831 w 7277100"/>
                <a:gd name="connsiteY136" fmla="*/ 3069431 h 3162300"/>
                <a:gd name="connsiteX137" fmla="*/ 7050881 w 7277100"/>
                <a:gd name="connsiteY137" fmla="*/ 3102769 h 3162300"/>
                <a:gd name="connsiteX138" fmla="*/ 7246144 w 7277100"/>
                <a:gd name="connsiteY138" fmla="*/ 3086100 h 3162300"/>
                <a:gd name="connsiteX139" fmla="*/ 7277100 w 7277100"/>
                <a:gd name="connsiteY13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1738 w 7277100"/>
                <a:gd name="connsiteY46" fmla="*/ 1662113 h 3162300"/>
                <a:gd name="connsiteX47" fmla="*/ 2478881 w 7277100"/>
                <a:gd name="connsiteY47" fmla="*/ 1683544 h 3162300"/>
                <a:gd name="connsiteX48" fmla="*/ 2533650 w 7277100"/>
                <a:gd name="connsiteY48" fmla="*/ 1690688 h 3162300"/>
                <a:gd name="connsiteX49" fmla="*/ 2566988 w 7277100"/>
                <a:gd name="connsiteY49" fmla="*/ 1716881 h 3162300"/>
                <a:gd name="connsiteX50" fmla="*/ 2633663 w 7277100"/>
                <a:gd name="connsiteY50" fmla="*/ 1726406 h 3162300"/>
                <a:gd name="connsiteX51" fmla="*/ 2700338 w 7277100"/>
                <a:gd name="connsiteY51" fmla="*/ 1757363 h 3162300"/>
                <a:gd name="connsiteX52" fmla="*/ 2762250 w 7277100"/>
                <a:gd name="connsiteY52" fmla="*/ 1766888 h 3162300"/>
                <a:gd name="connsiteX53" fmla="*/ 2817019 w 7277100"/>
                <a:gd name="connsiteY53" fmla="*/ 1800225 h 3162300"/>
                <a:gd name="connsiteX54" fmla="*/ 2857500 w 7277100"/>
                <a:gd name="connsiteY54" fmla="*/ 1812131 h 3162300"/>
                <a:gd name="connsiteX55" fmla="*/ 2893219 w 7277100"/>
                <a:gd name="connsiteY55" fmla="*/ 1847850 h 3162300"/>
                <a:gd name="connsiteX56" fmla="*/ 2938463 w 7277100"/>
                <a:gd name="connsiteY56" fmla="*/ 1852613 h 3162300"/>
                <a:gd name="connsiteX57" fmla="*/ 2974181 w 7277100"/>
                <a:gd name="connsiteY57" fmla="*/ 1854994 h 3162300"/>
                <a:gd name="connsiteX58" fmla="*/ 3007519 w 7277100"/>
                <a:gd name="connsiteY58" fmla="*/ 1871663 h 3162300"/>
                <a:gd name="connsiteX59" fmla="*/ 3050381 w 7277100"/>
                <a:gd name="connsiteY59" fmla="*/ 1883569 h 3162300"/>
                <a:gd name="connsiteX60" fmla="*/ 3088481 w 7277100"/>
                <a:gd name="connsiteY60" fmla="*/ 1909763 h 3162300"/>
                <a:gd name="connsiteX61" fmla="*/ 3119438 w 7277100"/>
                <a:gd name="connsiteY61" fmla="*/ 1943100 h 3162300"/>
                <a:gd name="connsiteX62" fmla="*/ 3181350 w 7277100"/>
                <a:gd name="connsiteY62" fmla="*/ 1957388 h 3162300"/>
                <a:gd name="connsiteX63" fmla="*/ 3228975 w 7277100"/>
                <a:gd name="connsiteY63" fmla="*/ 1962150 h 3162300"/>
                <a:gd name="connsiteX64" fmla="*/ 3252788 w 7277100"/>
                <a:gd name="connsiteY64" fmla="*/ 1983581 h 3162300"/>
                <a:gd name="connsiteX65" fmla="*/ 3293269 w 7277100"/>
                <a:gd name="connsiteY65" fmla="*/ 1983581 h 3162300"/>
                <a:gd name="connsiteX66" fmla="*/ 3321844 w 7277100"/>
                <a:gd name="connsiteY66" fmla="*/ 2000250 h 3162300"/>
                <a:gd name="connsiteX67" fmla="*/ 3378994 w 7277100"/>
                <a:gd name="connsiteY67" fmla="*/ 2019300 h 3162300"/>
                <a:gd name="connsiteX68" fmla="*/ 3421856 w 7277100"/>
                <a:gd name="connsiteY68" fmla="*/ 2014538 h 3162300"/>
                <a:gd name="connsiteX69" fmla="*/ 3438525 w 7277100"/>
                <a:gd name="connsiteY69" fmla="*/ 2035969 h 3162300"/>
                <a:gd name="connsiteX70" fmla="*/ 3486150 w 7277100"/>
                <a:gd name="connsiteY70" fmla="*/ 2035969 h 3162300"/>
                <a:gd name="connsiteX71" fmla="*/ 3540919 w 7277100"/>
                <a:gd name="connsiteY71" fmla="*/ 2050256 h 3162300"/>
                <a:gd name="connsiteX72" fmla="*/ 3569494 w 7277100"/>
                <a:gd name="connsiteY72" fmla="*/ 2083594 h 3162300"/>
                <a:gd name="connsiteX73" fmla="*/ 3593306 w 7277100"/>
                <a:gd name="connsiteY73" fmla="*/ 2085975 h 3162300"/>
                <a:gd name="connsiteX74" fmla="*/ 3638550 w 7277100"/>
                <a:gd name="connsiteY74" fmla="*/ 2131219 h 3162300"/>
                <a:gd name="connsiteX75" fmla="*/ 3693319 w 7277100"/>
                <a:gd name="connsiteY75" fmla="*/ 2133600 h 3162300"/>
                <a:gd name="connsiteX76" fmla="*/ 3695700 w 7277100"/>
                <a:gd name="connsiteY76" fmla="*/ 2159794 h 3162300"/>
                <a:gd name="connsiteX77" fmla="*/ 3769519 w 7277100"/>
                <a:gd name="connsiteY77" fmla="*/ 2166937 h 3162300"/>
                <a:gd name="connsiteX78" fmla="*/ 3821906 w 7277100"/>
                <a:gd name="connsiteY78" fmla="*/ 2190750 h 3162300"/>
                <a:gd name="connsiteX79" fmla="*/ 3900488 w 7277100"/>
                <a:gd name="connsiteY79" fmla="*/ 2197894 h 3162300"/>
                <a:gd name="connsiteX80" fmla="*/ 3933825 w 7277100"/>
                <a:gd name="connsiteY80" fmla="*/ 2240756 h 3162300"/>
                <a:gd name="connsiteX81" fmla="*/ 3988594 w 7277100"/>
                <a:gd name="connsiteY81" fmla="*/ 2257425 h 3162300"/>
                <a:gd name="connsiteX82" fmla="*/ 4038600 w 7277100"/>
                <a:gd name="connsiteY82" fmla="*/ 2300288 h 3162300"/>
                <a:gd name="connsiteX83" fmla="*/ 4083844 w 7277100"/>
                <a:gd name="connsiteY83" fmla="*/ 2302669 h 3162300"/>
                <a:gd name="connsiteX84" fmla="*/ 4126706 w 7277100"/>
                <a:gd name="connsiteY84" fmla="*/ 2352675 h 3162300"/>
                <a:gd name="connsiteX85" fmla="*/ 4176713 w 7277100"/>
                <a:gd name="connsiteY85" fmla="*/ 2347913 h 3162300"/>
                <a:gd name="connsiteX86" fmla="*/ 4207669 w 7277100"/>
                <a:gd name="connsiteY86" fmla="*/ 2386012 h 3162300"/>
                <a:gd name="connsiteX87" fmla="*/ 4248150 w 7277100"/>
                <a:gd name="connsiteY87" fmla="*/ 2381250 h 3162300"/>
                <a:gd name="connsiteX88" fmla="*/ 4312444 w 7277100"/>
                <a:gd name="connsiteY88" fmla="*/ 2409825 h 3162300"/>
                <a:gd name="connsiteX89" fmla="*/ 4357688 w 7277100"/>
                <a:gd name="connsiteY89" fmla="*/ 2395538 h 3162300"/>
                <a:gd name="connsiteX90" fmla="*/ 4386263 w 7277100"/>
                <a:gd name="connsiteY90" fmla="*/ 2414588 h 3162300"/>
                <a:gd name="connsiteX91" fmla="*/ 4436269 w 7277100"/>
                <a:gd name="connsiteY91" fmla="*/ 2414588 h 3162300"/>
                <a:gd name="connsiteX92" fmla="*/ 4479131 w 7277100"/>
                <a:gd name="connsiteY92" fmla="*/ 2431256 h 3162300"/>
                <a:gd name="connsiteX93" fmla="*/ 4529138 w 7277100"/>
                <a:gd name="connsiteY93" fmla="*/ 2440781 h 3162300"/>
                <a:gd name="connsiteX94" fmla="*/ 4560094 w 7277100"/>
                <a:gd name="connsiteY94" fmla="*/ 2466975 h 3162300"/>
                <a:gd name="connsiteX95" fmla="*/ 4602956 w 7277100"/>
                <a:gd name="connsiteY95" fmla="*/ 2459831 h 3162300"/>
                <a:gd name="connsiteX96" fmla="*/ 4657725 w 7277100"/>
                <a:gd name="connsiteY96" fmla="*/ 2476500 h 3162300"/>
                <a:gd name="connsiteX97" fmla="*/ 4707731 w 7277100"/>
                <a:gd name="connsiteY97" fmla="*/ 2495550 h 3162300"/>
                <a:gd name="connsiteX98" fmla="*/ 4748213 w 7277100"/>
                <a:gd name="connsiteY98" fmla="*/ 2512219 h 3162300"/>
                <a:gd name="connsiteX99" fmla="*/ 4776788 w 7277100"/>
                <a:gd name="connsiteY99" fmla="*/ 2502694 h 3162300"/>
                <a:gd name="connsiteX100" fmla="*/ 4805363 w 7277100"/>
                <a:gd name="connsiteY100" fmla="*/ 2540794 h 3162300"/>
                <a:gd name="connsiteX101" fmla="*/ 4881563 w 7277100"/>
                <a:gd name="connsiteY101" fmla="*/ 2538413 h 3162300"/>
                <a:gd name="connsiteX102" fmla="*/ 4955381 w 7277100"/>
                <a:gd name="connsiteY102" fmla="*/ 2578894 h 3162300"/>
                <a:gd name="connsiteX103" fmla="*/ 5014913 w 7277100"/>
                <a:gd name="connsiteY103" fmla="*/ 2578894 h 3162300"/>
                <a:gd name="connsiteX104" fmla="*/ 5074444 w 7277100"/>
                <a:gd name="connsiteY104" fmla="*/ 2583656 h 3162300"/>
                <a:gd name="connsiteX105" fmla="*/ 5122069 w 7277100"/>
                <a:gd name="connsiteY105" fmla="*/ 2593181 h 3162300"/>
                <a:gd name="connsiteX106" fmla="*/ 5153025 w 7277100"/>
                <a:gd name="connsiteY106" fmla="*/ 2588419 h 3162300"/>
                <a:gd name="connsiteX107" fmla="*/ 5174456 w 7277100"/>
                <a:gd name="connsiteY107" fmla="*/ 2624138 h 3162300"/>
                <a:gd name="connsiteX108" fmla="*/ 5255419 w 7277100"/>
                <a:gd name="connsiteY108" fmla="*/ 2631281 h 3162300"/>
                <a:gd name="connsiteX109" fmla="*/ 5291138 w 7277100"/>
                <a:gd name="connsiteY109" fmla="*/ 2659856 h 3162300"/>
                <a:gd name="connsiteX110" fmla="*/ 5336381 w 7277100"/>
                <a:gd name="connsiteY110" fmla="*/ 2652713 h 3162300"/>
                <a:gd name="connsiteX111" fmla="*/ 5364956 w 7277100"/>
                <a:gd name="connsiteY111" fmla="*/ 2678906 h 3162300"/>
                <a:gd name="connsiteX112" fmla="*/ 5450681 w 7277100"/>
                <a:gd name="connsiteY112" fmla="*/ 2676525 h 3162300"/>
                <a:gd name="connsiteX113" fmla="*/ 5491163 w 7277100"/>
                <a:gd name="connsiteY113" fmla="*/ 2690813 h 3162300"/>
                <a:gd name="connsiteX114" fmla="*/ 5536406 w 7277100"/>
                <a:gd name="connsiteY114" fmla="*/ 2693194 h 3162300"/>
                <a:gd name="connsiteX115" fmla="*/ 5591175 w 7277100"/>
                <a:gd name="connsiteY115" fmla="*/ 2709862 h 3162300"/>
                <a:gd name="connsiteX116" fmla="*/ 5643563 w 7277100"/>
                <a:gd name="connsiteY116" fmla="*/ 2702719 h 3162300"/>
                <a:gd name="connsiteX117" fmla="*/ 5667375 w 7277100"/>
                <a:gd name="connsiteY117" fmla="*/ 2740819 h 3162300"/>
                <a:gd name="connsiteX118" fmla="*/ 5776913 w 7277100"/>
                <a:gd name="connsiteY118" fmla="*/ 2740819 h 3162300"/>
                <a:gd name="connsiteX119" fmla="*/ 5812631 w 7277100"/>
                <a:gd name="connsiteY119" fmla="*/ 2788444 h 3162300"/>
                <a:gd name="connsiteX120" fmla="*/ 5857875 w 7277100"/>
                <a:gd name="connsiteY120" fmla="*/ 2805113 h 3162300"/>
                <a:gd name="connsiteX121" fmla="*/ 5976938 w 7277100"/>
                <a:gd name="connsiteY121" fmla="*/ 2805113 h 3162300"/>
                <a:gd name="connsiteX122" fmla="*/ 6019800 w 7277100"/>
                <a:gd name="connsiteY122" fmla="*/ 2857500 h 3162300"/>
                <a:gd name="connsiteX123" fmla="*/ 6150769 w 7277100"/>
                <a:gd name="connsiteY123" fmla="*/ 2845594 h 3162300"/>
                <a:gd name="connsiteX124" fmla="*/ 6172200 w 7277100"/>
                <a:gd name="connsiteY124" fmla="*/ 2867025 h 3162300"/>
                <a:gd name="connsiteX125" fmla="*/ 6229350 w 7277100"/>
                <a:gd name="connsiteY125" fmla="*/ 2852738 h 3162300"/>
                <a:gd name="connsiteX126" fmla="*/ 6267450 w 7277100"/>
                <a:gd name="connsiteY126" fmla="*/ 2924175 h 3162300"/>
                <a:gd name="connsiteX127" fmla="*/ 6348413 w 7277100"/>
                <a:gd name="connsiteY127" fmla="*/ 2919413 h 3162300"/>
                <a:gd name="connsiteX128" fmla="*/ 6384131 w 7277100"/>
                <a:gd name="connsiteY128" fmla="*/ 2964656 h 3162300"/>
                <a:gd name="connsiteX129" fmla="*/ 6579394 w 7277100"/>
                <a:gd name="connsiteY129" fmla="*/ 2955131 h 3162300"/>
                <a:gd name="connsiteX130" fmla="*/ 6586538 w 7277100"/>
                <a:gd name="connsiteY130" fmla="*/ 3005138 h 3162300"/>
                <a:gd name="connsiteX131" fmla="*/ 6638925 w 7277100"/>
                <a:gd name="connsiteY131" fmla="*/ 2997994 h 3162300"/>
                <a:gd name="connsiteX132" fmla="*/ 6662738 w 7277100"/>
                <a:gd name="connsiteY132" fmla="*/ 3033713 h 3162300"/>
                <a:gd name="connsiteX133" fmla="*/ 6786563 w 7277100"/>
                <a:gd name="connsiteY133" fmla="*/ 3014663 h 3162300"/>
                <a:gd name="connsiteX134" fmla="*/ 6836569 w 7277100"/>
                <a:gd name="connsiteY134" fmla="*/ 3057525 h 3162300"/>
                <a:gd name="connsiteX135" fmla="*/ 6872288 w 7277100"/>
                <a:gd name="connsiteY135" fmla="*/ 3076575 h 3162300"/>
                <a:gd name="connsiteX136" fmla="*/ 7031831 w 7277100"/>
                <a:gd name="connsiteY136" fmla="*/ 3069431 h 3162300"/>
                <a:gd name="connsiteX137" fmla="*/ 7050881 w 7277100"/>
                <a:gd name="connsiteY137" fmla="*/ 3102769 h 3162300"/>
                <a:gd name="connsiteX138" fmla="*/ 7246144 w 7277100"/>
                <a:gd name="connsiteY138" fmla="*/ 3086100 h 3162300"/>
                <a:gd name="connsiteX139" fmla="*/ 7277100 w 7277100"/>
                <a:gd name="connsiteY139" fmla="*/ 3162300 h 3162300"/>
                <a:gd name="connsiteX0" fmla="*/ 0 w 7277100"/>
                <a:gd name="connsiteY0" fmla="*/ 0 h 3162300"/>
                <a:gd name="connsiteX1" fmla="*/ 40481 w 7277100"/>
                <a:gd name="connsiteY1" fmla="*/ 28575 h 3162300"/>
                <a:gd name="connsiteX2" fmla="*/ 123825 w 7277100"/>
                <a:gd name="connsiteY2" fmla="*/ 23813 h 3162300"/>
                <a:gd name="connsiteX3" fmla="*/ 138113 w 7277100"/>
                <a:gd name="connsiteY3" fmla="*/ 54769 h 3162300"/>
                <a:gd name="connsiteX4" fmla="*/ 228600 w 7277100"/>
                <a:gd name="connsiteY4" fmla="*/ 47625 h 3162300"/>
                <a:gd name="connsiteX5" fmla="*/ 254794 w 7277100"/>
                <a:gd name="connsiteY5" fmla="*/ 66675 h 3162300"/>
                <a:gd name="connsiteX6" fmla="*/ 376238 w 7277100"/>
                <a:gd name="connsiteY6" fmla="*/ 66675 h 3162300"/>
                <a:gd name="connsiteX7" fmla="*/ 476251 w 7277100"/>
                <a:gd name="connsiteY7" fmla="*/ 69056 h 3162300"/>
                <a:gd name="connsiteX8" fmla="*/ 528638 w 7277100"/>
                <a:gd name="connsiteY8" fmla="*/ 69056 h 3162300"/>
                <a:gd name="connsiteX9" fmla="*/ 550069 w 7277100"/>
                <a:gd name="connsiteY9" fmla="*/ 611981 h 3162300"/>
                <a:gd name="connsiteX10" fmla="*/ 559594 w 7277100"/>
                <a:gd name="connsiteY10" fmla="*/ 833437 h 3162300"/>
                <a:gd name="connsiteX11" fmla="*/ 592931 w 7277100"/>
                <a:gd name="connsiteY11" fmla="*/ 883444 h 3162300"/>
                <a:gd name="connsiteX12" fmla="*/ 600075 w 7277100"/>
                <a:gd name="connsiteY12" fmla="*/ 950119 h 3162300"/>
                <a:gd name="connsiteX13" fmla="*/ 671513 w 7277100"/>
                <a:gd name="connsiteY13" fmla="*/ 952500 h 3162300"/>
                <a:gd name="connsiteX14" fmla="*/ 723900 w 7277100"/>
                <a:gd name="connsiteY14" fmla="*/ 988219 h 3162300"/>
                <a:gd name="connsiteX15" fmla="*/ 826294 w 7277100"/>
                <a:gd name="connsiteY15" fmla="*/ 988219 h 3162300"/>
                <a:gd name="connsiteX16" fmla="*/ 847725 w 7277100"/>
                <a:gd name="connsiteY16" fmla="*/ 1014413 h 3162300"/>
                <a:gd name="connsiteX17" fmla="*/ 954881 w 7277100"/>
                <a:gd name="connsiteY17" fmla="*/ 995363 h 3162300"/>
                <a:gd name="connsiteX18" fmla="*/ 997744 w 7277100"/>
                <a:gd name="connsiteY18" fmla="*/ 1014413 h 3162300"/>
                <a:gd name="connsiteX19" fmla="*/ 1088231 w 7277100"/>
                <a:gd name="connsiteY19" fmla="*/ 1016794 h 3162300"/>
                <a:gd name="connsiteX20" fmla="*/ 1128713 w 7277100"/>
                <a:gd name="connsiteY20" fmla="*/ 1119188 h 3162300"/>
                <a:gd name="connsiteX21" fmla="*/ 1178719 w 7277100"/>
                <a:gd name="connsiteY21" fmla="*/ 1145381 h 3162300"/>
                <a:gd name="connsiteX22" fmla="*/ 1197769 w 7277100"/>
                <a:gd name="connsiteY22" fmla="*/ 1183481 h 3162300"/>
                <a:gd name="connsiteX23" fmla="*/ 1247775 w 7277100"/>
                <a:gd name="connsiteY23" fmla="*/ 1228725 h 3162300"/>
                <a:gd name="connsiteX24" fmla="*/ 1295400 w 7277100"/>
                <a:gd name="connsiteY24" fmla="*/ 1233488 h 3162300"/>
                <a:gd name="connsiteX25" fmla="*/ 1335881 w 7277100"/>
                <a:gd name="connsiteY25" fmla="*/ 1262063 h 3162300"/>
                <a:gd name="connsiteX26" fmla="*/ 1404938 w 7277100"/>
                <a:gd name="connsiteY26" fmla="*/ 1269206 h 3162300"/>
                <a:gd name="connsiteX27" fmla="*/ 1471613 w 7277100"/>
                <a:gd name="connsiteY27" fmla="*/ 1273969 h 3162300"/>
                <a:gd name="connsiteX28" fmla="*/ 1531144 w 7277100"/>
                <a:gd name="connsiteY28" fmla="*/ 1285875 h 3162300"/>
                <a:gd name="connsiteX29" fmla="*/ 1652588 w 7277100"/>
                <a:gd name="connsiteY29" fmla="*/ 1281113 h 3162300"/>
                <a:gd name="connsiteX30" fmla="*/ 1669256 w 7277100"/>
                <a:gd name="connsiteY30" fmla="*/ 1359694 h 3162300"/>
                <a:gd name="connsiteX31" fmla="*/ 1726406 w 7277100"/>
                <a:gd name="connsiteY31" fmla="*/ 1369219 h 3162300"/>
                <a:gd name="connsiteX32" fmla="*/ 1769269 w 7277100"/>
                <a:gd name="connsiteY32" fmla="*/ 1402556 h 3162300"/>
                <a:gd name="connsiteX33" fmla="*/ 1840706 w 7277100"/>
                <a:gd name="connsiteY33" fmla="*/ 1454944 h 3162300"/>
                <a:gd name="connsiteX34" fmla="*/ 1905000 w 7277100"/>
                <a:gd name="connsiteY34" fmla="*/ 1478756 h 3162300"/>
                <a:gd name="connsiteX35" fmla="*/ 1985963 w 7277100"/>
                <a:gd name="connsiteY35" fmla="*/ 1500188 h 3162300"/>
                <a:gd name="connsiteX36" fmla="*/ 2055019 w 7277100"/>
                <a:gd name="connsiteY36" fmla="*/ 1512094 h 3162300"/>
                <a:gd name="connsiteX37" fmla="*/ 2109788 w 7277100"/>
                <a:gd name="connsiteY37" fmla="*/ 1526381 h 3162300"/>
                <a:gd name="connsiteX38" fmla="*/ 2150268 w 7277100"/>
                <a:gd name="connsiteY38" fmla="*/ 1540668 h 3162300"/>
                <a:gd name="connsiteX39" fmla="*/ 2209800 w 7277100"/>
                <a:gd name="connsiteY39" fmla="*/ 1535906 h 3162300"/>
                <a:gd name="connsiteX40" fmla="*/ 2247900 w 7277100"/>
                <a:gd name="connsiteY40" fmla="*/ 1576388 h 3162300"/>
                <a:gd name="connsiteX41" fmla="*/ 2309813 w 7277100"/>
                <a:gd name="connsiteY41" fmla="*/ 1612106 h 3162300"/>
                <a:gd name="connsiteX42" fmla="*/ 2362200 w 7277100"/>
                <a:gd name="connsiteY42" fmla="*/ 1614488 h 3162300"/>
                <a:gd name="connsiteX43" fmla="*/ 2371725 w 7277100"/>
                <a:gd name="connsiteY43" fmla="*/ 1638300 h 3162300"/>
                <a:gd name="connsiteX44" fmla="*/ 2421731 w 7277100"/>
                <a:gd name="connsiteY44" fmla="*/ 1650206 h 3162300"/>
                <a:gd name="connsiteX45" fmla="*/ 2428875 w 7277100"/>
                <a:gd name="connsiteY45" fmla="*/ 1671638 h 3162300"/>
                <a:gd name="connsiteX46" fmla="*/ 2471738 w 7277100"/>
                <a:gd name="connsiteY46" fmla="*/ 1662113 h 3162300"/>
                <a:gd name="connsiteX47" fmla="*/ 2478881 w 7277100"/>
                <a:gd name="connsiteY47" fmla="*/ 1683544 h 3162300"/>
                <a:gd name="connsiteX48" fmla="*/ 2533650 w 7277100"/>
                <a:gd name="connsiteY48" fmla="*/ 1690688 h 3162300"/>
                <a:gd name="connsiteX49" fmla="*/ 2566988 w 7277100"/>
                <a:gd name="connsiteY49" fmla="*/ 1716881 h 3162300"/>
                <a:gd name="connsiteX50" fmla="*/ 2633663 w 7277100"/>
                <a:gd name="connsiteY50" fmla="*/ 1726406 h 3162300"/>
                <a:gd name="connsiteX51" fmla="*/ 2700338 w 7277100"/>
                <a:gd name="connsiteY51" fmla="*/ 1757363 h 3162300"/>
                <a:gd name="connsiteX52" fmla="*/ 2762250 w 7277100"/>
                <a:gd name="connsiteY52" fmla="*/ 1766888 h 3162300"/>
                <a:gd name="connsiteX53" fmla="*/ 2817019 w 7277100"/>
                <a:gd name="connsiteY53" fmla="*/ 1800225 h 3162300"/>
                <a:gd name="connsiteX54" fmla="*/ 2857500 w 7277100"/>
                <a:gd name="connsiteY54" fmla="*/ 1812131 h 3162300"/>
                <a:gd name="connsiteX55" fmla="*/ 2893219 w 7277100"/>
                <a:gd name="connsiteY55" fmla="*/ 1847850 h 3162300"/>
                <a:gd name="connsiteX56" fmla="*/ 2938463 w 7277100"/>
                <a:gd name="connsiteY56" fmla="*/ 1852613 h 3162300"/>
                <a:gd name="connsiteX57" fmla="*/ 2974181 w 7277100"/>
                <a:gd name="connsiteY57" fmla="*/ 1854994 h 3162300"/>
                <a:gd name="connsiteX58" fmla="*/ 3007519 w 7277100"/>
                <a:gd name="connsiteY58" fmla="*/ 1871663 h 3162300"/>
                <a:gd name="connsiteX59" fmla="*/ 3050381 w 7277100"/>
                <a:gd name="connsiteY59" fmla="*/ 1883569 h 3162300"/>
                <a:gd name="connsiteX60" fmla="*/ 3088481 w 7277100"/>
                <a:gd name="connsiteY60" fmla="*/ 1909763 h 3162300"/>
                <a:gd name="connsiteX61" fmla="*/ 3119438 w 7277100"/>
                <a:gd name="connsiteY61" fmla="*/ 1943100 h 3162300"/>
                <a:gd name="connsiteX62" fmla="*/ 3181350 w 7277100"/>
                <a:gd name="connsiteY62" fmla="*/ 1957388 h 3162300"/>
                <a:gd name="connsiteX63" fmla="*/ 3228975 w 7277100"/>
                <a:gd name="connsiteY63" fmla="*/ 1962150 h 3162300"/>
                <a:gd name="connsiteX64" fmla="*/ 3252788 w 7277100"/>
                <a:gd name="connsiteY64" fmla="*/ 1983581 h 3162300"/>
                <a:gd name="connsiteX65" fmla="*/ 3293269 w 7277100"/>
                <a:gd name="connsiteY65" fmla="*/ 1983581 h 3162300"/>
                <a:gd name="connsiteX66" fmla="*/ 3321844 w 7277100"/>
                <a:gd name="connsiteY66" fmla="*/ 2000250 h 3162300"/>
                <a:gd name="connsiteX67" fmla="*/ 3378994 w 7277100"/>
                <a:gd name="connsiteY67" fmla="*/ 2019300 h 3162300"/>
                <a:gd name="connsiteX68" fmla="*/ 3421856 w 7277100"/>
                <a:gd name="connsiteY68" fmla="*/ 2014538 h 3162300"/>
                <a:gd name="connsiteX69" fmla="*/ 3438525 w 7277100"/>
                <a:gd name="connsiteY69" fmla="*/ 2035969 h 3162300"/>
                <a:gd name="connsiteX70" fmla="*/ 3486150 w 7277100"/>
                <a:gd name="connsiteY70" fmla="*/ 2035969 h 3162300"/>
                <a:gd name="connsiteX71" fmla="*/ 3540919 w 7277100"/>
                <a:gd name="connsiteY71" fmla="*/ 2050256 h 3162300"/>
                <a:gd name="connsiteX72" fmla="*/ 3569494 w 7277100"/>
                <a:gd name="connsiteY72" fmla="*/ 2083594 h 3162300"/>
                <a:gd name="connsiteX73" fmla="*/ 3593306 w 7277100"/>
                <a:gd name="connsiteY73" fmla="*/ 2085975 h 3162300"/>
                <a:gd name="connsiteX74" fmla="*/ 3638550 w 7277100"/>
                <a:gd name="connsiteY74" fmla="*/ 2131219 h 3162300"/>
                <a:gd name="connsiteX75" fmla="*/ 3693319 w 7277100"/>
                <a:gd name="connsiteY75" fmla="*/ 2133600 h 3162300"/>
                <a:gd name="connsiteX76" fmla="*/ 3695700 w 7277100"/>
                <a:gd name="connsiteY76" fmla="*/ 2159794 h 3162300"/>
                <a:gd name="connsiteX77" fmla="*/ 3769519 w 7277100"/>
                <a:gd name="connsiteY77" fmla="*/ 2166937 h 3162300"/>
                <a:gd name="connsiteX78" fmla="*/ 3821906 w 7277100"/>
                <a:gd name="connsiteY78" fmla="*/ 2190750 h 3162300"/>
                <a:gd name="connsiteX79" fmla="*/ 3900488 w 7277100"/>
                <a:gd name="connsiteY79" fmla="*/ 2197894 h 3162300"/>
                <a:gd name="connsiteX80" fmla="*/ 3933825 w 7277100"/>
                <a:gd name="connsiteY80" fmla="*/ 2240756 h 3162300"/>
                <a:gd name="connsiteX81" fmla="*/ 3988594 w 7277100"/>
                <a:gd name="connsiteY81" fmla="*/ 2257425 h 3162300"/>
                <a:gd name="connsiteX82" fmla="*/ 4038600 w 7277100"/>
                <a:gd name="connsiteY82" fmla="*/ 2300288 h 3162300"/>
                <a:gd name="connsiteX83" fmla="*/ 4083844 w 7277100"/>
                <a:gd name="connsiteY83" fmla="*/ 2302669 h 3162300"/>
                <a:gd name="connsiteX84" fmla="*/ 4126706 w 7277100"/>
                <a:gd name="connsiteY84" fmla="*/ 2352675 h 3162300"/>
                <a:gd name="connsiteX85" fmla="*/ 4176713 w 7277100"/>
                <a:gd name="connsiteY85" fmla="*/ 2347913 h 3162300"/>
                <a:gd name="connsiteX86" fmla="*/ 4207669 w 7277100"/>
                <a:gd name="connsiteY86" fmla="*/ 2386012 h 3162300"/>
                <a:gd name="connsiteX87" fmla="*/ 4248150 w 7277100"/>
                <a:gd name="connsiteY87" fmla="*/ 2381250 h 3162300"/>
                <a:gd name="connsiteX88" fmla="*/ 4312444 w 7277100"/>
                <a:gd name="connsiteY88" fmla="*/ 2409825 h 3162300"/>
                <a:gd name="connsiteX89" fmla="*/ 4357688 w 7277100"/>
                <a:gd name="connsiteY89" fmla="*/ 2395538 h 3162300"/>
                <a:gd name="connsiteX90" fmla="*/ 4386263 w 7277100"/>
                <a:gd name="connsiteY90" fmla="*/ 2414588 h 3162300"/>
                <a:gd name="connsiteX91" fmla="*/ 4436269 w 7277100"/>
                <a:gd name="connsiteY91" fmla="*/ 2414588 h 3162300"/>
                <a:gd name="connsiteX92" fmla="*/ 4479131 w 7277100"/>
                <a:gd name="connsiteY92" fmla="*/ 2431256 h 3162300"/>
                <a:gd name="connsiteX93" fmla="*/ 4529138 w 7277100"/>
                <a:gd name="connsiteY93" fmla="*/ 2440781 h 3162300"/>
                <a:gd name="connsiteX94" fmla="*/ 4560094 w 7277100"/>
                <a:gd name="connsiteY94" fmla="*/ 2466975 h 3162300"/>
                <a:gd name="connsiteX95" fmla="*/ 4602956 w 7277100"/>
                <a:gd name="connsiteY95" fmla="*/ 2459831 h 3162300"/>
                <a:gd name="connsiteX96" fmla="*/ 4657725 w 7277100"/>
                <a:gd name="connsiteY96" fmla="*/ 2476500 h 3162300"/>
                <a:gd name="connsiteX97" fmla="*/ 4707731 w 7277100"/>
                <a:gd name="connsiteY97" fmla="*/ 2495550 h 3162300"/>
                <a:gd name="connsiteX98" fmla="*/ 4748213 w 7277100"/>
                <a:gd name="connsiteY98" fmla="*/ 2512219 h 3162300"/>
                <a:gd name="connsiteX99" fmla="*/ 4776788 w 7277100"/>
                <a:gd name="connsiteY99" fmla="*/ 2502694 h 3162300"/>
                <a:gd name="connsiteX100" fmla="*/ 4805363 w 7277100"/>
                <a:gd name="connsiteY100" fmla="*/ 2540794 h 3162300"/>
                <a:gd name="connsiteX101" fmla="*/ 4881563 w 7277100"/>
                <a:gd name="connsiteY101" fmla="*/ 2538413 h 3162300"/>
                <a:gd name="connsiteX102" fmla="*/ 4955381 w 7277100"/>
                <a:gd name="connsiteY102" fmla="*/ 2578894 h 3162300"/>
                <a:gd name="connsiteX103" fmla="*/ 5014913 w 7277100"/>
                <a:gd name="connsiteY103" fmla="*/ 2578894 h 3162300"/>
                <a:gd name="connsiteX104" fmla="*/ 5074444 w 7277100"/>
                <a:gd name="connsiteY104" fmla="*/ 2583656 h 3162300"/>
                <a:gd name="connsiteX105" fmla="*/ 5122069 w 7277100"/>
                <a:gd name="connsiteY105" fmla="*/ 2593181 h 3162300"/>
                <a:gd name="connsiteX106" fmla="*/ 5153025 w 7277100"/>
                <a:gd name="connsiteY106" fmla="*/ 2588419 h 3162300"/>
                <a:gd name="connsiteX107" fmla="*/ 5174456 w 7277100"/>
                <a:gd name="connsiteY107" fmla="*/ 2624138 h 3162300"/>
                <a:gd name="connsiteX108" fmla="*/ 5255419 w 7277100"/>
                <a:gd name="connsiteY108" fmla="*/ 2631281 h 3162300"/>
                <a:gd name="connsiteX109" fmla="*/ 5291138 w 7277100"/>
                <a:gd name="connsiteY109" fmla="*/ 2659856 h 3162300"/>
                <a:gd name="connsiteX110" fmla="*/ 5336381 w 7277100"/>
                <a:gd name="connsiteY110" fmla="*/ 2652713 h 3162300"/>
                <a:gd name="connsiteX111" fmla="*/ 5364956 w 7277100"/>
                <a:gd name="connsiteY111" fmla="*/ 2678906 h 3162300"/>
                <a:gd name="connsiteX112" fmla="*/ 5450681 w 7277100"/>
                <a:gd name="connsiteY112" fmla="*/ 2676525 h 3162300"/>
                <a:gd name="connsiteX113" fmla="*/ 5491163 w 7277100"/>
                <a:gd name="connsiteY113" fmla="*/ 2690813 h 3162300"/>
                <a:gd name="connsiteX114" fmla="*/ 5536406 w 7277100"/>
                <a:gd name="connsiteY114" fmla="*/ 2693194 h 3162300"/>
                <a:gd name="connsiteX115" fmla="*/ 5591175 w 7277100"/>
                <a:gd name="connsiteY115" fmla="*/ 2709862 h 3162300"/>
                <a:gd name="connsiteX116" fmla="*/ 5643563 w 7277100"/>
                <a:gd name="connsiteY116" fmla="*/ 2702719 h 3162300"/>
                <a:gd name="connsiteX117" fmla="*/ 5667375 w 7277100"/>
                <a:gd name="connsiteY117" fmla="*/ 2740819 h 3162300"/>
                <a:gd name="connsiteX118" fmla="*/ 5776913 w 7277100"/>
                <a:gd name="connsiteY118" fmla="*/ 2740819 h 3162300"/>
                <a:gd name="connsiteX119" fmla="*/ 5812631 w 7277100"/>
                <a:gd name="connsiteY119" fmla="*/ 2788444 h 3162300"/>
                <a:gd name="connsiteX120" fmla="*/ 5857875 w 7277100"/>
                <a:gd name="connsiteY120" fmla="*/ 2805113 h 3162300"/>
                <a:gd name="connsiteX121" fmla="*/ 5976938 w 7277100"/>
                <a:gd name="connsiteY121" fmla="*/ 2805113 h 3162300"/>
                <a:gd name="connsiteX122" fmla="*/ 6019800 w 7277100"/>
                <a:gd name="connsiteY122" fmla="*/ 2857500 h 3162300"/>
                <a:gd name="connsiteX123" fmla="*/ 6150769 w 7277100"/>
                <a:gd name="connsiteY123" fmla="*/ 2845594 h 3162300"/>
                <a:gd name="connsiteX124" fmla="*/ 6172200 w 7277100"/>
                <a:gd name="connsiteY124" fmla="*/ 2867025 h 3162300"/>
                <a:gd name="connsiteX125" fmla="*/ 6229350 w 7277100"/>
                <a:gd name="connsiteY125" fmla="*/ 2852738 h 3162300"/>
                <a:gd name="connsiteX126" fmla="*/ 6267450 w 7277100"/>
                <a:gd name="connsiteY126" fmla="*/ 2924175 h 3162300"/>
                <a:gd name="connsiteX127" fmla="*/ 6348413 w 7277100"/>
                <a:gd name="connsiteY127" fmla="*/ 2919413 h 3162300"/>
                <a:gd name="connsiteX128" fmla="*/ 6384131 w 7277100"/>
                <a:gd name="connsiteY128" fmla="*/ 2964656 h 3162300"/>
                <a:gd name="connsiteX129" fmla="*/ 6579394 w 7277100"/>
                <a:gd name="connsiteY129" fmla="*/ 2955131 h 3162300"/>
                <a:gd name="connsiteX130" fmla="*/ 6586538 w 7277100"/>
                <a:gd name="connsiteY130" fmla="*/ 3005138 h 3162300"/>
                <a:gd name="connsiteX131" fmla="*/ 6638925 w 7277100"/>
                <a:gd name="connsiteY131" fmla="*/ 2997994 h 3162300"/>
                <a:gd name="connsiteX132" fmla="*/ 6665119 w 7277100"/>
                <a:gd name="connsiteY132" fmla="*/ 3024188 h 3162300"/>
                <a:gd name="connsiteX133" fmla="*/ 6786563 w 7277100"/>
                <a:gd name="connsiteY133" fmla="*/ 3014663 h 3162300"/>
                <a:gd name="connsiteX134" fmla="*/ 6836569 w 7277100"/>
                <a:gd name="connsiteY134" fmla="*/ 3057525 h 3162300"/>
                <a:gd name="connsiteX135" fmla="*/ 6872288 w 7277100"/>
                <a:gd name="connsiteY135" fmla="*/ 3076575 h 3162300"/>
                <a:gd name="connsiteX136" fmla="*/ 7031831 w 7277100"/>
                <a:gd name="connsiteY136" fmla="*/ 3069431 h 3162300"/>
                <a:gd name="connsiteX137" fmla="*/ 7050881 w 7277100"/>
                <a:gd name="connsiteY137" fmla="*/ 3102769 h 3162300"/>
                <a:gd name="connsiteX138" fmla="*/ 7246144 w 7277100"/>
                <a:gd name="connsiteY138" fmla="*/ 3086100 h 3162300"/>
                <a:gd name="connsiteX139" fmla="*/ 7277100 w 7277100"/>
                <a:gd name="connsiteY139" fmla="*/ 3162300 h 316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7277100" h="3162300">
                  <a:moveTo>
                    <a:pt x="0" y="0"/>
                  </a:moveTo>
                  <a:cubicBezTo>
                    <a:pt x="15875" y="7938"/>
                    <a:pt x="24606" y="20637"/>
                    <a:pt x="40481" y="28575"/>
                  </a:cubicBezTo>
                  <a:cubicBezTo>
                    <a:pt x="52387" y="34131"/>
                    <a:pt x="111919" y="18257"/>
                    <a:pt x="123825" y="23813"/>
                  </a:cubicBezTo>
                  <a:cubicBezTo>
                    <a:pt x="132556" y="26988"/>
                    <a:pt x="129382" y="51594"/>
                    <a:pt x="138113" y="54769"/>
                  </a:cubicBezTo>
                  <a:cubicBezTo>
                    <a:pt x="150813" y="61119"/>
                    <a:pt x="215900" y="41275"/>
                    <a:pt x="228600" y="47625"/>
                  </a:cubicBezTo>
                  <a:cubicBezTo>
                    <a:pt x="237331" y="50800"/>
                    <a:pt x="246063" y="63500"/>
                    <a:pt x="254794" y="66675"/>
                  </a:cubicBezTo>
                  <a:cubicBezTo>
                    <a:pt x="273844" y="73025"/>
                    <a:pt x="357188" y="60325"/>
                    <a:pt x="376238" y="66675"/>
                  </a:cubicBezTo>
                  <a:cubicBezTo>
                    <a:pt x="392907" y="73025"/>
                    <a:pt x="459582" y="62706"/>
                    <a:pt x="476251" y="69056"/>
                  </a:cubicBezTo>
                  <a:cubicBezTo>
                    <a:pt x="486570" y="73025"/>
                    <a:pt x="518319" y="65087"/>
                    <a:pt x="528638" y="69056"/>
                  </a:cubicBezTo>
                  <a:cubicBezTo>
                    <a:pt x="566738" y="86519"/>
                    <a:pt x="511969" y="594518"/>
                    <a:pt x="550069" y="611981"/>
                  </a:cubicBezTo>
                  <a:cubicBezTo>
                    <a:pt x="569119" y="619125"/>
                    <a:pt x="540544" y="826293"/>
                    <a:pt x="559594" y="833437"/>
                  </a:cubicBezTo>
                  <a:cubicBezTo>
                    <a:pt x="577850" y="839787"/>
                    <a:pt x="574675" y="877094"/>
                    <a:pt x="592931" y="883444"/>
                  </a:cubicBezTo>
                  <a:cubicBezTo>
                    <a:pt x="606425" y="889000"/>
                    <a:pt x="586581" y="944563"/>
                    <a:pt x="600075" y="950119"/>
                  </a:cubicBezTo>
                  <a:cubicBezTo>
                    <a:pt x="614363" y="954881"/>
                    <a:pt x="657225" y="947738"/>
                    <a:pt x="671513" y="952500"/>
                  </a:cubicBezTo>
                  <a:cubicBezTo>
                    <a:pt x="692944" y="959644"/>
                    <a:pt x="702469" y="981075"/>
                    <a:pt x="723900" y="988219"/>
                  </a:cubicBezTo>
                  <a:cubicBezTo>
                    <a:pt x="742950" y="994569"/>
                    <a:pt x="807244" y="981869"/>
                    <a:pt x="826294" y="988219"/>
                  </a:cubicBezTo>
                  <a:cubicBezTo>
                    <a:pt x="838994" y="993775"/>
                    <a:pt x="835025" y="1008857"/>
                    <a:pt x="847725" y="1014413"/>
                  </a:cubicBezTo>
                  <a:cubicBezTo>
                    <a:pt x="860425" y="1018382"/>
                    <a:pt x="942181" y="991394"/>
                    <a:pt x="954881" y="995363"/>
                  </a:cubicBezTo>
                  <a:cubicBezTo>
                    <a:pt x="968375" y="1000125"/>
                    <a:pt x="984250" y="1009651"/>
                    <a:pt x="997744" y="1014413"/>
                  </a:cubicBezTo>
                  <a:cubicBezTo>
                    <a:pt x="1014413" y="1019175"/>
                    <a:pt x="1071562" y="1012032"/>
                    <a:pt x="1088231" y="1016794"/>
                  </a:cubicBezTo>
                  <a:cubicBezTo>
                    <a:pt x="1105694" y="1023144"/>
                    <a:pt x="1111250" y="1112838"/>
                    <a:pt x="1128713" y="1119188"/>
                  </a:cubicBezTo>
                  <a:cubicBezTo>
                    <a:pt x="1139429" y="1140619"/>
                    <a:pt x="1167210" y="1134666"/>
                    <a:pt x="1178719" y="1145381"/>
                  </a:cubicBezTo>
                  <a:cubicBezTo>
                    <a:pt x="1190228" y="1156096"/>
                    <a:pt x="1181894" y="1169590"/>
                    <a:pt x="1197769" y="1183481"/>
                  </a:cubicBezTo>
                  <a:cubicBezTo>
                    <a:pt x="1212850" y="1187450"/>
                    <a:pt x="1232694" y="1224756"/>
                    <a:pt x="1247775" y="1228725"/>
                  </a:cubicBezTo>
                  <a:cubicBezTo>
                    <a:pt x="1262063" y="1233488"/>
                    <a:pt x="1281112" y="1228725"/>
                    <a:pt x="1295400" y="1233488"/>
                  </a:cubicBezTo>
                  <a:cubicBezTo>
                    <a:pt x="1311275" y="1239044"/>
                    <a:pt x="1320006" y="1256507"/>
                    <a:pt x="1335881" y="1262063"/>
                  </a:cubicBezTo>
                  <a:cubicBezTo>
                    <a:pt x="1349375" y="1267619"/>
                    <a:pt x="1391444" y="1263650"/>
                    <a:pt x="1404938" y="1269206"/>
                  </a:cubicBezTo>
                  <a:cubicBezTo>
                    <a:pt x="1418432" y="1271587"/>
                    <a:pt x="1458119" y="1271588"/>
                    <a:pt x="1471613" y="1273969"/>
                  </a:cubicBezTo>
                  <a:cubicBezTo>
                    <a:pt x="1486694" y="1276350"/>
                    <a:pt x="1516063" y="1283494"/>
                    <a:pt x="1531144" y="1285875"/>
                  </a:cubicBezTo>
                  <a:cubicBezTo>
                    <a:pt x="1553369" y="1293813"/>
                    <a:pt x="1630363" y="1273175"/>
                    <a:pt x="1652588" y="1281113"/>
                  </a:cubicBezTo>
                  <a:cubicBezTo>
                    <a:pt x="1666875" y="1285082"/>
                    <a:pt x="1654969" y="1355725"/>
                    <a:pt x="1669256" y="1359694"/>
                  </a:cubicBezTo>
                  <a:cubicBezTo>
                    <a:pt x="1678781" y="1362869"/>
                    <a:pt x="1716881" y="1366044"/>
                    <a:pt x="1726406" y="1369219"/>
                  </a:cubicBezTo>
                  <a:cubicBezTo>
                    <a:pt x="1740694" y="1373981"/>
                    <a:pt x="1754981" y="1397794"/>
                    <a:pt x="1769269" y="1402556"/>
                  </a:cubicBezTo>
                  <a:cubicBezTo>
                    <a:pt x="1784350" y="1407319"/>
                    <a:pt x="1825625" y="1450181"/>
                    <a:pt x="1840706" y="1454944"/>
                  </a:cubicBezTo>
                  <a:cubicBezTo>
                    <a:pt x="1855787" y="1461294"/>
                    <a:pt x="1889919" y="1472406"/>
                    <a:pt x="1905000" y="1478756"/>
                  </a:cubicBezTo>
                  <a:cubicBezTo>
                    <a:pt x="1924050" y="1485106"/>
                    <a:pt x="1966913" y="1493838"/>
                    <a:pt x="1985963" y="1500188"/>
                  </a:cubicBezTo>
                  <a:cubicBezTo>
                    <a:pt x="1999457" y="1504950"/>
                    <a:pt x="2041525" y="1507332"/>
                    <a:pt x="2055019" y="1512094"/>
                  </a:cubicBezTo>
                  <a:cubicBezTo>
                    <a:pt x="2072481" y="1516856"/>
                    <a:pt x="2092326" y="1521619"/>
                    <a:pt x="2109788" y="1526381"/>
                  </a:cubicBezTo>
                  <a:cubicBezTo>
                    <a:pt x="2123282" y="1530350"/>
                    <a:pt x="2136774" y="1536699"/>
                    <a:pt x="2150268" y="1540668"/>
                  </a:cubicBezTo>
                  <a:cubicBezTo>
                    <a:pt x="2159793" y="1544637"/>
                    <a:pt x="2200275" y="1531937"/>
                    <a:pt x="2209800" y="1535906"/>
                  </a:cubicBezTo>
                  <a:cubicBezTo>
                    <a:pt x="2221706" y="1541462"/>
                    <a:pt x="2235994" y="1570832"/>
                    <a:pt x="2247900" y="1576388"/>
                  </a:cubicBezTo>
                  <a:lnTo>
                    <a:pt x="2309813" y="1612106"/>
                  </a:lnTo>
                  <a:cubicBezTo>
                    <a:pt x="2326482" y="1620043"/>
                    <a:pt x="2351881" y="1610122"/>
                    <a:pt x="2362200" y="1614488"/>
                  </a:cubicBezTo>
                  <a:cubicBezTo>
                    <a:pt x="2372519" y="1618854"/>
                    <a:pt x="2364978" y="1631156"/>
                    <a:pt x="2371725" y="1638300"/>
                  </a:cubicBezTo>
                  <a:cubicBezTo>
                    <a:pt x="2378472" y="1645444"/>
                    <a:pt x="2412206" y="1644650"/>
                    <a:pt x="2421731" y="1650206"/>
                  </a:cubicBezTo>
                  <a:cubicBezTo>
                    <a:pt x="2431256" y="1655762"/>
                    <a:pt x="2422922" y="1667669"/>
                    <a:pt x="2428875" y="1671638"/>
                  </a:cubicBezTo>
                  <a:cubicBezTo>
                    <a:pt x="2434828" y="1675607"/>
                    <a:pt x="2463404" y="1660129"/>
                    <a:pt x="2471738" y="1662113"/>
                  </a:cubicBezTo>
                  <a:cubicBezTo>
                    <a:pt x="2480072" y="1664097"/>
                    <a:pt x="2466181" y="1680766"/>
                    <a:pt x="2478881" y="1683544"/>
                  </a:cubicBezTo>
                  <a:cubicBezTo>
                    <a:pt x="2491581" y="1688306"/>
                    <a:pt x="2520950" y="1685926"/>
                    <a:pt x="2533650" y="1690688"/>
                  </a:cubicBezTo>
                  <a:cubicBezTo>
                    <a:pt x="2546350" y="1694657"/>
                    <a:pt x="2554288" y="1712912"/>
                    <a:pt x="2566988" y="1716881"/>
                  </a:cubicBezTo>
                  <a:cubicBezTo>
                    <a:pt x="2579688" y="1721644"/>
                    <a:pt x="2620963" y="1721643"/>
                    <a:pt x="2633663" y="1726406"/>
                  </a:cubicBezTo>
                  <a:cubicBezTo>
                    <a:pt x="2650332" y="1731169"/>
                    <a:pt x="2683669" y="1752600"/>
                    <a:pt x="2700338" y="1757363"/>
                  </a:cubicBezTo>
                  <a:cubicBezTo>
                    <a:pt x="2720182" y="1762919"/>
                    <a:pt x="2742406" y="1761332"/>
                    <a:pt x="2762250" y="1766888"/>
                  </a:cubicBezTo>
                  <a:cubicBezTo>
                    <a:pt x="2772569" y="1769269"/>
                    <a:pt x="2806700" y="1797844"/>
                    <a:pt x="2817019" y="1800225"/>
                  </a:cubicBezTo>
                  <a:lnTo>
                    <a:pt x="2857500" y="1812131"/>
                  </a:lnTo>
                  <a:cubicBezTo>
                    <a:pt x="2869406" y="1815306"/>
                    <a:pt x="2881313" y="1844675"/>
                    <a:pt x="2893219" y="1847850"/>
                  </a:cubicBezTo>
                  <a:cubicBezTo>
                    <a:pt x="2902744" y="1852613"/>
                    <a:pt x="2928938" y="1847850"/>
                    <a:pt x="2938463" y="1852613"/>
                  </a:cubicBezTo>
                  <a:cubicBezTo>
                    <a:pt x="2944813" y="1852613"/>
                    <a:pt x="2967831" y="1854994"/>
                    <a:pt x="2974181" y="1854994"/>
                  </a:cubicBezTo>
                  <a:cubicBezTo>
                    <a:pt x="2982119" y="1855788"/>
                    <a:pt x="2999581" y="1870869"/>
                    <a:pt x="3007519" y="1871663"/>
                  </a:cubicBezTo>
                  <a:cubicBezTo>
                    <a:pt x="3017044" y="1875632"/>
                    <a:pt x="3040856" y="1879600"/>
                    <a:pt x="3050381" y="1883569"/>
                  </a:cubicBezTo>
                  <a:cubicBezTo>
                    <a:pt x="3061494" y="1887538"/>
                    <a:pt x="3077368" y="1905794"/>
                    <a:pt x="3088481" y="1909763"/>
                  </a:cubicBezTo>
                  <a:cubicBezTo>
                    <a:pt x="3101181" y="1912938"/>
                    <a:pt x="3106738" y="1939925"/>
                    <a:pt x="3119438" y="1943100"/>
                  </a:cubicBezTo>
                  <a:cubicBezTo>
                    <a:pt x="3130550" y="1946275"/>
                    <a:pt x="3170238" y="1954213"/>
                    <a:pt x="3181350" y="1957388"/>
                  </a:cubicBezTo>
                  <a:cubicBezTo>
                    <a:pt x="3196828" y="1961754"/>
                    <a:pt x="3217069" y="1957785"/>
                    <a:pt x="3228975" y="1962150"/>
                  </a:cubicBezTo>
                  <a:cubicBezTo>
                    <a:pt x="3240881" y="1966515"/>
                    <a:pt x="3242866" y="1978422"/>
                    <a:pt x="3252788" y="1983581"/>
                  </a:cubicBezTo>
                  <a:cubicBezTo>
                    <a:pt x="3262710" y="1988740"/>
                    <a:pt x="3281760" y="1980803"/>
                    <a:pt x="3293269" y="1983581"/>
                  </a:cubicBezTo>
                  <a:cubicBezTo>
                    <a:pt x="3304778" y="1986359"/>
                    <a:pt x="3306763" y="1995884"/>
                    <a:pt x="3321844" y="2000250"/>
                  </a:cubicBezTo>
                  <a:cubicBezTo>
                    <a:pt x="3334544" y="2005806"/>
                    <a:pt x="3366294" y="2013744"/>
                    <a:pt x="3378994" y="2019300"/>
                  </a:cubicBezTo>
                  <a:cubicBezTo>
                    <a:pt x="3394472" y="2023666"/>
                    <a:pt x="3411934" y="2011760"/>
                    <a:pt x="3421856" y="2014538"/>
                  </a:cubicBezTo>
                  <a:cubicBezTo>
                    <a:pt x="3431778" y="2017316"/>
                    <a:pt x="3426619" y="2034382"/>
                    <a:pt x="3438525" y="2035969"/>
                  </a:cubicBezTo>
                  <a:cubicBezTo>
                    <a:pt x="3446463" y="2038350"/>
                    <a:pt x="3478212" y="2033588"/>
                    <a:pt x="3486150" y="2035969"/>
                  </a:cubicBezTo>
                  <a:cubicBezTo>
                    <a:pt x="3505994" y="2039938"/>
                    <a:pt x="3521075" y="2046287"/>
                    <a:pt x="3540919" y="2050256"/>
                  </a:cubicBezTo>
                  <a:cubicBezTo>
                    <a:pt x="3555603" y="2055812"/>
                    <a:pt x="3560763" y="2077641"/>
                    <a:pt x="3569494" y="2083594"/>
                  </a:cubicBezTo>
                  <a:cubicBezTo>
                    <a:pt x="3578225" y="2089547"/>
                    <a:pt x="3582590" y="2075656"/>
                    <a:pt x="3593306" y="2085975"/>
                  </a:cubicBezTo>
                  <a:cubicBezTo>
                    <a:pt x="3602831" y="2089150"/>
                    <a:pt x="3629025" y="2128044"/>
                    <a:pt x="3638550" y="2131219"/>
                  </a:cubicBezTo>
                  <a:cubicBezTo>
                    <a:pt x="3650853" y="2140744"/>
                    <a:pt x="3683794" y="2128837"/>
                    <a:pt x="3693319" y="2133600"/>
                  </a:cubicBezTo>
                  <a:cubicBezTo>
                    <a:pt x="3702844" y="2138363"/>
                    <a:pt x="3680222" y="2155032"/>
                    <a:pt x="3695700" y="2159794"/>
                  </a:cubicBezTo>
                  <a:lnTo>
                    <a:pt x="3769519" y="2166937"/>
                  </a:lnTo>
                  <a:cubicBezTo>
                    <a:pt x="3783806" y="2169318"/>
                    <a:pt x="3807619" y="2188369"/>
                    <a:pt x="3821906" y="2190750"/>
                  </a:cubicBezTo>
                  <a:cubicBezTo>
                    <a:pt x="3834606" y="2193131"/>
                    <a:pt x="3887788" y="2195513"/>
                    <a:pt x="3900488" y="2197894"/>
                  </a:cubicBezTo>
                  <a:cubicBezTo>
                    <a:pt x="3912394" y="2200275"/>
                    <a:pt x="3921919" y="2238375"/>
                    <a:pt x="3933825" y="2240756"/>
                  </a:cubicBezTo>
                  <a:cubicBezTo>
                    <a:pt x="3943350" y="2242344"/>
                    <a:pt x="3979069" y="2255837"/>
                    <a:pt x="3988594" y="2257425"/>
                  </a:cubicBezTo>
                  <a:cubicBezTo>
                    <a:pt x="4002881" y="2262981"/>
                    <a:pt x="4024313" y="2294732"/>
                    <a:pt x="4038600" y="2300288"/>
                  </a:cubicBezTo>
                  <a:cubicBezTo>
                    <a:pt x="4053681" y="2304257"/>
                    <a:pt x="4068763" y="2298700"/>
                    <a:pt x="4083844" y="2302669"/>
                  </a:cubicBezTo>
                  <a:cubicBezTo>
                    <a:pt x="4094163" y="2306638"/>
                    <a:pt x="4116387" y="2348706"/>
                    <a:pt x="4126706" y="2352675"/>
                  </a:cubicBezTo>
                  <a:cubicBezTo>
                    <a:pt x="4140200" y="2357438"/>
                    <a:pt x="4163219" y="2343150"/>
                    <a:pt x="4176713" y="2347913"/>
                  </a:cubicBezTo>
                  <a:cubicBezTo>
                    <a:pt x="4190207" y="2349500"/>
                    <a:pt x="4194175" y="2384425"/>
                    <a:pt x="4207669" y="2386012"/>
                  </a:cubicBezTo>
                  <a:cubicBezTo>
                    <a:pt x="4215606" y="2389187"/>
                    <a:pt x="4240213" y="2378075"/>
                    <a:pt x="4248150" y="2381250"/>
                  </a:cubicBezTo>
                  <a:cubicBezTo>
                    <a:pt x="4262438" y="2384425"/>
                    <a:pt x="4298156" y="2406650"/>
                    <a:pt x="4312444" y="2409825"/>
                  </a:cubicBezTo>
                  <a:cubicBezTo>
                    <a:pt x="4319588" y="2410619"/>
                    <a:pt x="4350544" y="2394744"/>
                    <a:pt x="4357688" y="2395538"/>
                  </a:cubicBezTo>
                  <a:cubicBezTo>
                    <a:pt x="4365625" y="2396332"/>
                    <a:pt x="4378326" y="2413794"/>
                    <a:pt x="4386263" y="2414588"/>
                  </a:cubicBezTo>
                  <a:cubicBezTo>
                    <a:pt x="4400550" y="2417763"/>
                    <a:pt x="4421982" y="2411413"/>
                    <a:pt x="4436269" y="2414588"/>
                  </a:cubicBezTo>
                  <a:cubicBezTo>
                    <a:pt x="4447381" y="2416175"/>
                    <a:pt x="4468019" y="2429669"/>
                    <a:pt x="4479131" y="2431256"/>
                  </a:cubicBezTo>
                  <a:cubicBezTo>
                    <a:pt x="4491037" y="2435225"/>
                    <a:pt x="4517232" y="2436812"/>
                    <a:pt x="4529138" y="2440781"/>
                  </a:cubicBezTo>
                  <a:cubicBezTo>
                    <a:pt x="4540250" y="2444750"/>
                    <a:pt x="4548982" y="2463006"/>
                    <a:pt x="4560094" y="2466975"/>
                  </a:cubicBezTo>
                  <a:cubicBezTo>
                    <a:pt x="4572000" y="2469356"/>
                    <a:pt x="4591050" y="2457450"/>
                    <a:pt x="4602956" y="2459831"/>
                  </a:cubicBezTo>
                  <a:cubicBezTo>
                    <a:pt x="4618831" y="2463800"/>
                    <a:pt x="4641850" y="2472531"/>
                    <a:pt x="4657725" y="2476500"/>
                  </a:cubicBezTo>
                  <a:cubicBezTo>
                    <a:pt x="4668838" y="2478881"/>
                    <a:pt x="4696618" y="2493169"/>
                    <a:pt x="4707731" y="2495550"/>
                  </a:cubicBezTo>
                  <a:cubicBezTo>
                    <a:pt x="4715669" y="2498725"/>
                    <a:pt x="4740275" y="2509044"/>
                    <a:pt x="4748213" y="2512219"/>
                  </a:cubicBezTo>
                  <a:cubicBezTo>
                    <a:pt x="4757738" y="2513013"/>
                    <a:pt x="4767263" y="2501900"/>
                    <a:pt x="4776788" y="2502694"/>
                  </a:cubicBezTo>
                  <a:cubicBezTo>
                    <a:pt x="4785519" y="2504281"/>
                    <a:pt x="4796632" y="2539207"/>
                    <a:pt x="4805363" y="2540794"/>
                  </a:cubicBezTo>
                  <a:cubicBezTo>
                    <a:pt x="4823619" y="2545556"/>
                    <a:pt x="4863307" y="2533651"/>
                    <a:pt x="4881563" y="2538413"/>
                  </a:cubicBezTo>
                  <a:cubicBezTo>
                    <a:pt x="4895850" y="2540794"/>
                    <a:pt x="4941094" y="2576513"/>
                    <a:pt x="4955381" y="2578894"/>
                  </a:cubicBezTo>
                  <a:cubicBezTo>
                    <a:pt x="4968875" y="2582863"/>
                    <a:pt x="5001419" y="2574925"/>
                    <a:pt x="5014913" y="2578894"/>
                  </a:cubicBezTo>
                  <a:cubicBezTo>
                    <a:pt x="5029200" y="2583656"/>
                    <a:pt x="5060157" y="2578894"/>
                    <a:pt x="5074444" y="2583656"/>
                  </a:cubicBezTo>
                  <a:cubicBezTo>
                    <a:pt x="5086350" y="2586831"/>
                    <a:pt x="5110163" y="2590006"/>
                    <a:pt x="5122069" y="2593181"/>
                  </a:cubicBezTo>
                  <a:cubicBezTo>
                    <a:pt x="5131594" y="2597150"/>
                    <a:pt x="5143500" y="2584450"/>
                    <a:pt x="5153025" y="2588419"/>
                  </a:cubicBezTo>
                  <a:cubicBezTo>
                    <a:pt x="5164138" y="2590006"/>
                    <a:pt x="5163343" y="2622551"/>
                    <a:pt x="5174456" y="2624138"/>
                  </a:cubicBezTo>
                  <a:cubicBezTo>
                    <a:pt x="5195094" y="2629694"/>
                    <a:pt x="5234781" y="2625725"/>
                    <a:pt x="5255419" y="2631281"/>
                  </a:cubicBezTo>
                  <a:cubicBezTo>
                    <a:pt x="5268119" y="2633662"/>
                    <a:pt x="5278438" y="2657475"/>
                    <a:pt x="5291138" y="2659856"/>
                  </a:cubicBezTo>
                  <a:cubicBezTo>
                    <a:pt x="5305425" y="2663825"/>
                    <a:pt x="5322094" y="2648744"/>
                    <a:pt x="5336381" y="2652713"/>
                  </a:cubicBezTo>
                  <a:cubicBezTo>
                    <a:pt x="5346700" y="2655094"/>
                    <a:pt x="5354637" y="2676525"/>
                    <a:pt x="5364956" y="2678906"/>
                  </a:cubicBezTo>
                  <a:cubicBezTo>
                    <a:pt x="5381625" y="2683669"/>
                    <a:pt x="5434012" y="2671762"/>
                    <a:pt x="5450681" y="2676525"/>
                  </a:cubicBezTo>
                  <a:cubicBezTo>
                    <a:pt x="5467350" y="2679700"/>
                    <a:pt x="5474494" y="2687638"/>
                    <a:pt x="5491163" y="2690813"/>
                  </a:cubicBezTo>
                  <a:cubicBezTo>
                    <a:pt x="5508625" y="2693194"/>
                    <a:pt x="5518944" y="2690813"/>
                    <a:pt x="5536406" y="2693194"/>
                  </a:cubicBezTo>
                  <a:cubicBezTo>
                    <a:pt x="5545931" y="2695575"/>
                    <a:pt x="5581650" y="2707481"/>
                    <a:pt x="5591175" y="2709862"/>
                  </a:cubicBezTo>
                  <a:cubicBezTo>
                    <a:pt x="5600700" y="2712243"/>
                    <a:pt x="5628879" y="2701528"/>
                    <a:pt x="5643563" y="2702719"/>
                  </a:cubicBezTo>
                  <a:cubicBezTo>
                    <a:pt x="5655469" y="2707481"/>
                    <a:pt x="5655469" y="2736057"/>
                    <a:pt x="5667375" y="2740819"/>
                  </a:cubicBezTo>
                  <a:cubicBezTo>
                    <a:pt x="5685631" y="2745581"/>
                    <a:pt x="5758657" y="2736057"/>
                    <a:pt x="5776913" y="2740819"/>
                  </a:cubicBezTo>
                  <a:cubicBezTo>
                    <a:pt x="5801519" y="2747963"/>
                    <a:pt x="5788025" y="2781300"/>
                    <a:pt x="5812631" y="2788444"/>
                  </a:cubicBezTo>
                  <a:cubicBezTo>
                    <a:pt x="5834062" y="2794000"/>
                    <a:pt x="5836444" y="2799557"/>
                    <a:pt x="5857875" y="2805113"/>
                  </a:cubicBezTo>
                  <a:cubicBezTo>
                    <a:pt x="5872163" y="2809875"/>
                    <a:pt x="5962650" y="2800351"/>
                    <a:pt x="5976938" y="2805113"/>
                  </a:cubicBezTo>
                  <a:cubicBezTo>
                    <a:pt x="5995988" y="2809875"/>
                    <a:pt x="6000750" y="2852738"/>
                    <a:pt x="6019800" y="2857500"/>
                  </a:cubicBezTo>
                  <a:cubicBezTo>
                    <a:pt x="6045994" y="2863850"/>
                    <a:pt x="6124575" y="2839244"/>
                    <a:pt x="6150769" y="2845594"/>
                  </a:cubicBezTo>
                  <a:cubicBezTo>
                    <a:pt x="6164263" y="2850356"/>
                    <a:pt x="6158706" y="2862263"/>
                    <a:pt x="6172200" y="2867025"/>
                  </a:cubicBezTo>
                  <a:cubicBezTo>
                    <a:pt x="6183313" y="2869406"/>
                    <a:pt x="6218237" y="2850357"/>
                    <a:pt x="6229350" y="2852738"/>
                  </a:cubicBezTo>
                  <a:cubicBezTo>
                    <a:pt x="6261100" y="2861469"/>
                    <a:pt x="6235700" y="2915444"/>
                    <a:pt x="6267450" y="2924175"/>
                  </a:cubicBezTo>
                  <a:cubicBezTo>
                    <a:pt x="6287294" y="2929731"/>
                    <a:pt x="6328569" y="2913857"/>
                    <a:pt x="6348413" y="2919413"/>
                  </a:cubicBezTo>
                  <a:cubicBezTo>
                    <a:pt x="6370638" y="2925763"/>
                    <a:pt x="6361906" y="2958306"/>
                    <a:pt x="6384131" y="2964656"/>
                  </a:cubicBezTo>
                  <a:cubicBezTo>
                    <a:pt x="6424612" y="2974181"/>
                    <a:pt x="6538913" y="2945606"/>
                    <a:pt x="6579394" y="2955131"/>
                  </a:cubicBezTo>
                  <a:cubicBezTo>
                    <a:pt x="6600825" y="2961481"/>
                    <a:pt x="6565107" y="2998788"/>
                    <a:pt x="6586538" y="3005138"/>
                  </a:cubicBezTo>
                  <a:cubicBezTo>
                    <a:pt x="6600825" y="3009900"/>
                    <a:pt x="6624638" y="2993232"/>
                    <a:pt x="6638925" y="2997994"/>
                  </a:cubicBezTo>
                  <a:cubicBezTo>
                    <a:pt x="6655594" y="3002756"/>
                    <a:pt x="6648450" y="3019426"/>
                    <a:pt x="6665119" y="3024188"/>
                  </a:cubicBezTo>
                  <a:cubicBezTo>
                    <a:pt x="6692106" y="3030538"/>
                    <a:pt x="6759576" y="3008313"/>
                    <a:pt x="6786563" y="3014663"/>
                  </a:cubicBezTo>
                  <a:cubicBezTo>
                    <a:pt x="6801644" y="3018632"/>
                    <a:pt x="6821488" y="3053556"/>
                    <a:pt x="6836569" y="3057525"/>
                  </a:cubicBezTo>
                  <a:cubicBezTo>
                    <a:pt x="6858000" y="3063875"/>
                    <a:pt x="6850857" y="3070225"/>
                    <a:pt x="6872288" y="3076575"/>
                  </a:cubicBezTo>
                  <a:cubicBezTo>
                    <a:pt x="6888163" y="3079750"/>
                    <a:pt x="7015956" y="3066256"/>
                    <a:pt x="7031831" y="3069431"/>
                  </a:cubicBezTo>
                  <a:cubicBezTo>
                    <a:pt x="7047706" y="3076575"/>
                    <a:pt x="7035006" y="3095625"/>
                    <a:pt x="7050881" y="3102769"/>
                  </a:cubicBezTo>
                  <a:cubicBezTo>
                    <a:pt x="7088981" y="3113881"/>
                    <a:pt x="7208044" y="3074988"/>
                    <a:pt x="7246144" y="3086100"/>
                  </a:cubicBezTo>
                  <a:lnTo>
                    <a:pt x="7277100" y="3162300"/>
                  </a:lnTo>
                </a:path>
              </a:pathLst>
            </a:custGeom>
            <a:noFill/>
            <a:ln w="31750" cap="flat" cmpd="sng" algn="ctr">
              <a:solidFill>
                <a:srgbClr val="554856"/>
              </a:solidFill>
              <a:prstDash val="solid"/>
            </a:ln>
            <a:effectLst/>
          </p:spPr>
          <p:txBody>
            <a:bodyPr rtlCol="0" anchor="ctr"/>
            <a:lstStyle/>
            <a:p>
              <a:pPr marL="0" marR="0" lvl="0" indent="0" algn="ctr" defTabSz="685800" eaLnBrk="1" fontAlgn="base" latinLnBrk="0" hangingPunct="1">
                <a:lnSpc>
                  <a:spcPct val="100000"/>
                </a:lnSpc>
                <a:spcBef>
                  <a:spcPct val="0"/>
                </a:spcBef>
                <a:spcAft>
                  <a:spcPct val="0"/>
                </a:spcAft>
                <a:buClrTx/>
                <a:buSzTx/>
                <a:buFontTx/>
                <a:buNone/>
                <a:tabLst/>
                <a:defRPr/>
              </a:pPr>
              <a:endParaRPr kumimoji="0" lang="en-CA"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cxnSp>
          <p:nvCxnSpPr>
            <p:cNvPr id="236" name="Straight Connector 235">
              <a:extLst>
                <a:ext uri="{FF2B5EF4-FFF2-40B4-BE49-F238E27FC236}">
                  <a16:creationId xmlns:a16="http://schemas.microsoft.com/office/drawing/2014/main" id="{0970E4A5-144B-4E14-8098-DEAB5569EAB0}"/>
                </a:ext>
              </a:extLst>
            </p:cNvPr>
            <p:cNvCxnSpPr/>
            <p:nvPr/>
          </p:nvCxnSpPr>
          <p:spPr>
            <a:xfrm>
              <a:off x="1996216" y="5759664"/>
              <a:ext cx="67100" cy="0"/>
            </a:xfrm>
            <a:prstGeom prst="line">
              <a:avLst/>
            </a:prstGeom>
            <a:noFill/>
            <a:ln w="19050" cap="flat" cmpd="sng" algn="ctr">
              <a:solidFill>
                <a:sysClr val="windowText" lastClr="000000"/>
              </a:solidFill>
              <a:prstDash val="solid"/>
            </a:ln>
            <a:effectLst/>
          </p:spPr>
        </p:cxnSp>
        <p:cxnSp>
          <p:nvCxnSpPr>
            <p:cNvPr id="237" name="Straight Connector 236">
              <a:extLst>
                <a:ext uri="{FF2B5EF4-FFF2-40B4-BE49-F238E27FC236}">
                  <a16:creationId xmlns:a16="http://schemas.microsoft.com/office/drawing/2014/main" id="{49260DEC-CE81-420E-9B66-B39E8BEC28B6}"/>
                </a:ext>
              </a:extLst>
            </p:cNvPr>
            <p:cNvCxnSpPr/>
            <p:nvPr/>
          </p:nvCxnSpPr>
          <p:spPr>
            <a:xfrm>
              <a:off x="1996216" y="5361995"/>
              <a:ext cx="67100" cy="0"/>
            </a:xfrm>
            <a:prstGeom prst="line">
              <a:avLst/>
            </a:prstGeom>
            <a:noFill/>
            <a:ln w="19050" cap="flat" cmpd="sng" algn="ctr">
              <a:solidFill>
                <a:sysClr val="windowText" lastClr="000000"/>
              </a:solidFill>
              <a:prstDash val="solid"/>
            </a:ln>
            <a:effectLst/>
          </p:spPr>
        </p:cxnSp>
        <p:cxnSp>
          <p:nvCxnSpPr>
            <p:cNvPr id="238" name="Straight Connector 237">
              <a:extLst>
                <a:ext uri="{FF2B5EF4-FFF2-40B4-BE49-F238E27FC236}">
                  <a16:creationId xmlns:a16="http://schemas.microsoft.com/office/drawing/2014/main" id="{DC796C6A-CE41-4590-995C-A56B784F50C7}"/>
                </a:ext>
              </a:extLst>
            </p:cNvPr>
            <p:cNvCxnSpPr/>
            <p:nvPr/>
          </p:nvCxnSpPr>
          <p:spPr>
            <a:xfrm>
              <a:off x="1996216" y="4976232"/>
              <a:ext cx="67100" cy="0"/>
            </a:xfrm>
            <a:prstGeom prst="line">
              <a:avLst/>
            </a:prstGeom>
            <a:noFill/>
            <a:ln w="19050" cap="flat" cmpd="sng" algn="ctr">
              <a:solidFill>
                <a:sysClr val="windowText" lastClr="000000"/>
              </a:solidFill>
              <a:prstDash val="solid"/>
            </a:ln>
            <a:effectLst/>
          </p:spPr>
        </p:cxnSp>
        <p:cxnSp>
          <p:nvCxnSpPr>
            <p:cNvPr id="239" name="Straight Connector 238">
              <a:extLst>
                <a:ext uri="{FF2B5EF4-FFF2-40B4-BE49-F238E27FC236}">
                  <a16:creationId xmlns:a16="http://schemas.microsoft.com/office/drawing/2014/main" id="{F50A0788-D273-4B60-B100-B639390957E3}"/>
                </a:ext>
              </a:extLst>
            </p:cNvPr>
            <p:cNvCxnSpPr/>
            <p:nvPr/>
          </p:nvCxnSpPr>
          <p:spPr>
            <a:xfrm>
              <a:off x="1996216" y="4576182"/>
              <a:ext cx="67100" cy="0"/>
            </a:xfrm>
            <a:prstGeom prst="line">
              <a:avLst/>
            </a:prstGeom>
            <a:noFill/>
            <a:ln w="19050" cap="flat" cmpd="sng" algn="ctr">
              <a:solidFill>
                <a:sysClr val="windowText" lastClr="000000"/>
              </a:solidFill>
              <a:prstDash val="solid"/>
            </a:ln>
            <a:effectLst/>
          </p:spPr>
        </p:cxnSp>
        <p:cxnSp>
          <p:nvCxnSpPr>
            <p:cNvPr id="240" name="Straight Connector 239">
              <a:extLst>
                <a:ext uri="{FF2B5EF4-FFF2-40B4-BE49-F238E27FC236}">
                  <a16:creationId xmlns:a16="http://schemas.microsoft.com/office/drawing/2014/main" id="{F82B3D74-1465-4C60-BA10-3127B64EDB79}"/>
                </a:ext>
              </a:extLst>
            </p:cNvPr>
            <p:cNvCxnSpPr/>
            <p:nvPr/>
          </p:nvCxnSpPr>
          <p:spPr>
            <a:xfrm>
              <a:off x="1996216" y="4190420"/>
              <a:ext cx="67100" cy="0"/>
            </a:xfrm>
            <a:prstGeom prst="line">
              <a:avLst/>
            </a:prstGeom>
            <a:noFill/>
            <a:ln w="19050" cap="flat" cmpd="sng" algn="ctr">
              <a:solidFill>
                <a:sysClr val="windowText" lastClr="000000"/>
              </a:solidFill>
              <a:prstDash val="solid"/>
            </a:ln>
            <a:effectLst/>
          </p:spPr>
        </p:cxnSp>
        <p:cxnSp>
          <p:nvCxnSpPr>
            <p:cNvPr id="241" name="Straight Connector 240">
              <a:extLst>
                <a:ext uri="{FF2B5EF4-FFF2-40B4-BE49-F238E27FC236}">
                  <a16:creationId xmlns:a16="http://schemas.microsoft.com/office/drawing/2014/main" id="{FD531B6C-0671-4604-A7B5-D2A72B16F5BD}"/>
                </a:ext>
              </a:extLst>
            </p:cNvPr>
            <p:cNvCxnSpPr/>
            <p:nvPr/>
          </p:nvCxnSpPr>
          <p:spPr>
            <a:xfrm>
              <a:off x="1996216" y="3806251"/>
              <a:ext cx="67100" cy="0"/>
            </a:xfrm>
            <a:prstGeom prst="line">
              <a:avLst/>
            </a:prstGeom>
            <a:noFill/>
            <a:ln w="19050" cap="flat" cmpd="sng" algn="ctr">
              <a:solidFill>
                <a:sysClr val="windowText" lastClr="000000"/>
              </a:solidFill>
              <a:prstDash val="solid"/>
            </a:ln>
            <a:effectLst/>
          </p:spPr>
        </p:cxnSp>
        <p:cxnSp>
          <p:nvCxnSpPr>
            <p:cNvPr id="242" name="Straight Connector 241">
              <a:extLst>
                <a:ext uri="{FF2B5EF4-FFF2-40B4-BE49-F238E27FC236}">
                  <a16:creationId xmlns:a16="http://schemas.microsoft.com/office/drawing/2014/main" id="{8226AD60-BC14-4611-A8E3-6062F3E5209E}"/>
                </a:ext>
              </a:extLst>
            </p:cNvPr>
            <p:cNvCxnSpPr/>
            <p:nvPr/>
          </p:nvCxnSpPr>
          <p:spPr>
            <a:xfrm>
              <a:off x="1996216" y="3413344"/>
              <a:ext cx="67100" cy="0"/>
            </a:xfrm>
            <a:prstGeom prst="line">
              <a:avLst/>
            </a:prstGeom>
            <a:noFill/>
            <a:ln w="19050" cap="flat" cmpd="sng" algn="ctr">
              <a:solidFill>
                <a:sysClr val="windowText" lastClr="000000"/>
              </a:solidFill>
              <a:prstDash val="solid"/>
            </a:ln>
            <a:effectLst/>
          </p:spPr>
        </p:cxnSp>
        <p:cxnSp>
          <p:nvCxnSpPr>
            <p:cNvPr id="243" name="Straight Connector 242">
              <a:extLst>
                <a:ext uri="{FF2B5EF4-FFF2-40B4-BE49-F238E27FC236}">
                  <a16:creationId xmlns:a16="http://schemas.microsoft.com/office/drawing/2014/main" id="{6600AA45-C0FC-4D00-AEA9-E5AB67C62C1D}"/>
                </a:ext>
              </a:extLst>
            </p:cNvPr>
            <p:cNvCxnSpPr/>
            <p:nvPr/>
          </p:nvCxnSpPr>
          <p:spPr>
            <a:xfrm>
              <a:off x="1996216" y="3027704"/>
              <a:ext cx="67100" cy="0"/>
            </a:xfrm>
            <a:prstGeom prst="line">
              <a:avLst/>
            </a:prstGeom>
            <a:noFill/>
            <a:ln w="19050" cap="flat" cmpd="sng" algn="ctr">
              <a:solidFill>
                <a:sysClr val="windowText" lastClr="000000"/>
              </a:solidFill>
              <a:prstDash val="solid"/>
            </a:ln>
            <a:effectLst/>
          </p:spPr>
        </p:cxnSp>
        <p:cxnSp>
          <p:nvCxnSpPr>
            <p:cNvPr id="244" name="Straight Connector 243">
              <a:extLst>
                <a:ext uri="{FF2B5EF4-FFF2-40B4-BE49-F238E27FC236}">
                  <a16:creationId xmlns:a16="http://schemas.microsoft.com/office/drawing/2014/main" id="{332872D4-14F3-4C2B-A7CC-CA7D2AF2FAF9}"/>
                </a:ext>
              </a:extLst>
            </p:cNvPr>
            <p:cNvCxnSpPr/>
            <p:nvPr/>
          </p:nvCxnSpPr>
          <p:spPr>
            <a:xfrm>
              <a:off x="1996216" y="2632417"/>
              <a:ext cx="67100" cy="0"/>
            </a:xfrm>
            <a:prstGeom prst="line">
              <a:avLst/>
            </a:prstGeom>
            <a:noFill/>
            <a:ln w="19050" cap="flat" cmpd="sng" algn="ctr">
              <a:solidFill>
                <a:sysClr val="windowText" lastClr="000000"/>
              </a:solidFill>
              <a:prstDash val="solid"/>
            </a:ln>
            <a:effectLst/>
          </p:spPr>
        </p:cxnSp>
        <p:cxnSp>
          <p:nvCxnSpPr>
            <p:cNvPr id="245" name="Straight Connector 244">
              <a:extLst>
                <a:ext uri="{FF2B5EF4-FFF2-40B4-BE49-F238E27FC236}">
                  <a16:creationId xmlns:a16="http://schemas.microsoft.com/office/drawing/2014/main" id="{91E8E2B9-2565-4F28-AC27-515D749A2943}"/>
                </a:ext>
              </a:extLst>
            </p:cNvPr>
            <p:cNvCxnSpPr/>
            <p:nvPr/>
          </p:nvCxnSpPr>
          <p:spPr>
            <a:xfrm>
              <a:off x="1996216" y="2246655"/>
              <a:ext cx="67100" cy="0"/>
            </a:xfrm>
            <a:prstGeom prst="line">
              <a:avLst/>
            </a:prstGeom>
            <a:noFill/>
            <a:ln w="19050" cap="flat" cmpd="sng" algn="ctr">
              <a:solidFill>
                <a:sysClr val="windowText" lastClr="000000"/>
              </a:solidFill>
              <a:prstDash val="solid"/>
            </a:ln>
            <a:effectLst/>
          </p:spPr>
        </p:cxnSp>
        <p:cxnSp>
          <p:nvCxnSpPr>
            <p:cNvPr id="246" name="Straight Connector 245">
              <a:extLst>
                <a:ext uri="{FF2B5EF4-FFF2-40B4-BE49-F238E27FC236}">
                  <a16:creationId xmlns:a16="http://schemas.microsoft.com/office/drawing/2014/main" id="{85CA685E-6469-430C-93DA-E81CCC5D9C69}"/>
                </a:ext>
              </a:extLst>
            </p:cNvPr>
            <p:cNvCxnSpPr/>
            <p:nvPr/>
          </p:nvCxnSpPr>
          <p:spPr>
            <a:xfrm>
              <a:off x="1996216" y="1845739"/>
              <a:ext cx="67100" cy="0"/>
            </a:xfrm>
            <a:prstGeom prst="line">
              <a:avLst/>
            </a:prstGeom>
            <a:noFill/>
            <a:ln w="19050" cap="flat" cmpd="sng" algn="ctr">
              <a:solidFill>
                <a:sysClr val="windowText" lastClr="000000"/>
              </a:solidFill>
              <a:prstDash val="solid"/>
            </a:ln>
            <a:effectLst/>
          </p:spPr>
        </p:cxnSp>
        <p:cxnSp>
          <p:nvCxnSpPr>
            <p:cNvPr id="247" name="Straight Connector 246">
              <a:extLst>
                <a:ext uri="{FF2B5EF4-FFF2-40B4-BE49-F238E27FC236}">
                  <a16:creationId xmlns:a16="http://schemas.microsoft.com/office/drawing/2014/main" id="{E6A4B62B-8D8F-4969-AF31-884078910C63}"/>
                </a:ext>
              </a:extLst>
            </p:cNvPr>
            <p:cNvCxnSpPr/>
            <p:nvPr/>
          </p:nvCxnSpPr>
          <p:spPr>
            <a:xfrm flipV="1">
              <a:off x="2057926" y="5759664"/>
              <a:ext cx="0" cy="68476"/>
            </a:xfrm>
            <a:prstGeom prst="line">
              <a:avLst/>
            </a:prstGeom>
            <a:noFill/>
            <a:ln w="19050" cap="flat" cmpd="sng" algn="ctr">
              <a:solidFill>
                <a:sysClr val="windowText" lastClr="000000"/>
              </a:solidFill>
              <a:prstDash val="solid"/>
            </a:ln>
            <a:effectLst/>
          </p:spPr>
        </p:cxnSp>
        <p:cxnSp>
          <p:nvCxnSpPr>
            <p:cNvPr id="248" name="Straight Connector 247">
              <a:extLst>
                <a:ext uri="{FF2B5EF4-FFF2-40B4-BE49-F238E27FC236}">
                  <a16:creationId xmlns:a16="http://schemas.microsoft.com/office/drawing/2014/main" id="{AAC776F7-B71E-4354-93D4-4578F8BF1499}"/>
                </a:ext>
              </a:extLst>
            </p:cNvPr>
            <p:cNvCxnSpPr/>
            <p:nvPr/>
          </p:nvCxnSpPr>
          <p:spPr>
            <a:xfrm flipV="1">
              <a:off x="2500838" y="5759664"/>
              <a:ext cx="0" cy="68476"/>
            </a:xfrm>
            <a:prstGeom prst="line">
              <a:avLst/>
            </a:prstGeom>
            <a:noFill/>
            <a:ln w="19050" cap="flat" cmpd="sng" algn="ctr">
              <a:solidFill>
                <a:sysClr val="windowText" lastClr="000000"/>
              </a:solidFill>
              <a:prstDash val="solid"/>
            </a:ln>
            <a:effectLst/>
          </p:spPr>
        </p:cxnSp>
        <p:cxnSp>
          <p:nvCxnSpPr>
            <p:cNvPr id="249" name="Straight Connector 248">
              <a:extLst>
                <a:ext uri="{FF2B5EF4-FFF2-40B4-BE49-F238E27FC236}">
                  <a16:creationId xmlns:a16="http://schemas.microsoft.com/office/drawing/2014/main" id="{BB5827DC-AD64-4E56-AA34-53E418863FA5}"/>
                </a:ext>
              </a:extLst>
            </p:cNvPr>
            <p:cNvCxnSpPr/>
            <p:nvPr/>
          </p:nvCxnSpPr>
          <p:spPr>
            <a:xfrm flipV="1">
              <a:off x="2953276" y="5759664"/>
              <a:ext cx="0" cy="68476"/>
            </a:xfrm>
            <a:prstGeom prst="line">
              <a:avLst/>
            </a:prstGeom>
            <a:noFill/>
            <a:ln w="19050" cap="flat" cmpd="sng" algn="ctr">
              <a:solidFill>
                <a:sysClr val="windowText" lastClr="000000"/>
              </a:solidFill>
              <a:prstDash val="solid"/>
            </a:ln>
            <a:effectLst/>
          </p:spPr>
        </p:cxnSp>
        <p:cxnSp>
          <p:nvCxnSpPr>
            <p:cNvPr id="250" name="Straight Connector 249">
              <a:extLst>
                <a:ext uri="{FF2B5EF4-FFF2-40B4-BE49-F238E27FC236}">
                  <a16:creationId xmlns:a16="http://schemas.microsoft.com/office/drawing/2014/main" id="{FD801FAE-36E0-41E4-ADF1-0AFC877C117E}"/>
                </a:ext>
              </a:extLst>
            </p:cNvPr>
            <p:cNvCxnSpPr/>
            <p:nvPr/>
          </p:nvCxnSpPr>
          <p:spPr>
            <a:xfrm flipV="1">
              <a:off x="3408094" y="5759664"/>
              <a:ext cx="0" cy="68476"/>
            </a:xfrm>
            <a:prstGeom prst="line">
              <a:avLst/>
            </a:prstGeom>
            <a:noFill/>
            <a:ln w="19050" cap="flat" cmpd="sng" algn="ctr">
              <a:solidFill>
                <a:sysClr val="windowText" lastClr="000000"/>
              </a:solidFill>
              <a:prstDash val="solid"/>
            </a:ln>
            <a:effectLst/>
          </p:spPr>
        </p:cxnSp>
        <p:cxnSp>
          <p:nvCxnSpPr>
            <p:cNvPr id="251" name="Straight Connector 250">
              <a:extLst>
                <a:ext uri="{FF2B5EF4-FFF2-40B4-BE49-F238E27FC236}">
                  <a16:creationId xmlns:a16="http://schemas.microsoft.com/office/drawing/2014/main" id="{61AE0465-6A93-4A0E-8E96-4E448585EA31}"/>
                </a:ext>
              </a:extLst>
            </p:cNvPr>
            <p:cNvCxnSpPr/>
            <p:nvPr/>
          </p:nvCxnSpPr>
          <p:spPr>
            <a:xfrm flipV="1">
              <a:off x="3855770" y="5759664"/>
              <a:ext cx="0" cy="68476"/>
            </a:xfrm>
            <a:prstGeom prst="line">
              <a:avLst/>
            </a:prstGeom>
            <a:noFill/>
            <a:ln w="19050" cap="flat" cmpd="sng" algn="ctr">
              <a:solidFill>
                <a:sysClr val="windowText" lastClr="000000"/>
              </a:solidFill>
              <a:prstDash val="solid"/>
            </a:ln>
            <a:effectLst/>
          </p:spPr>
        </p:cxnSp>
        <p:cxnSp>
          <p:nvCxnSpPr>
            <p:cNvPr id="252" name="Straight Connector 251">
              <a:extLst>
                <a:ext uri="{FF2B5EF4-FFF2-40B4-BE49-F238E27FC236}">
                  <a16:creationId xmlns:a16="http://schemas.microsoft.com/office/drawing/2014/main" id="{73671E5D-C151-4715-B041-A7E3B6EBCE37}"/>
                </a:ext>
              </a:extLst>
            </p:cNvPr>
            <p:cNvCxnSpPr/>
            <p:nvPr/>
          </p:nvCxnSpPr>
          <p:spPr>
            <a:xfrm flipV="1">
              <a:off x="4312970" y="5759664"/>
              <a:ext cx="0" cy="68476"/>
            </a:xfrm>
            <a:prstGeom prst="line">
              <a:avLst/>
            </a:prstGeom>
            <a:noFill/>
            <a:ln w="19050" cap="flat" cmpd="sng" algn="ctr">
              <a:solidFill>
                <a:sysClr val="windowText" lastClr="000000"/>
              </a:solidFill>
              <a:prstDash val="solid"/>
            </a:ln>
            <a:effectLst/>
          </p:spPr>
        </p:cxnSp>
        <p:cxnSp>
          <p:nvCxnSpPr>
            <p:cNvPr id="253" name="Straight Connector 252">
              <a:extLst>
                <a:ext uri="{FF2B5EF4-FFF2-40B4-BE49-F238E27FC236}">
                  <a16:creationId xmlns:a16="http://schemas.microsoft.com/office/drawing/2014/main" id="{677D04A3-BD79-4A28-9A4E-C082F9E79987}"/>
                </a:ext>
              </a:extLst>
            </p:cNvPr>
            <p:cNvCxnSpPr/>
            <p:nvPr/>
          </p:nvCxnSpPr>
          <p:spPr>
            <a:xfrm flipV="1">
              <a:off x="4760645" y="5759664"/>
              <a:ext cx="0" cy="68476"/>
            </a:xfrm>
            <a:prstGeom prst="line">
              <a:avLst/>
            </a:prstGeom>
            <a:noFill/>
            <a:ln w="19050" cap="flat" cmpd="sng" algn="ctr">
              <a:solidFill>
                <a:sysClr val="windowText" lastClr="000000"/>
              </a:solidFill>
              <a:prstDash val="solid"/>
            </a:ln>
            <a:effectLst/>
          </p:spPr>
        </p:cxnSp>
        <p:cxnSp>
          <p:nvCxnSpPr>
            <p:cNvPr id="254" name="Straight Connector 253">
              <a:extLst>
                <a:ext uri="{FF2B5EF4-FFF2-40B4-BE49-F238E27FC236}">
                  <a16:creationId xmlns:a16="http://schemas.microsoft.com/office/drawing/2014/main" id="{3CD297B8-49AE-4976-9FA6-8D6E811705A5}"/>
                </a:ext>
              </a:extLst>
            </p:cNvPr>
            <p:cNvCxnSpPr/>
            <p:nvPr/>
          </p:nvCxnSpPr>
          <p:spPr>
            <a:xfrm flipV="1">
              <a:off x="5213082" y="5759664"/>
              <a:ext cx="0" cy="68476"/>
            </a:xfrm>
            <a:prstGeom prst="line">
              <a:avLst/>
            </a:prstGeom>
            <a:noFill/>
            <a:ln w="19050" cap="flat" cmpd="sng" algn="ctr">
              <a:solidFill>
                <a:sysClr val="windowText" lastClr="000000"/>
              </a:solidFill>
              <a:prstDash val="solid"/>
            </a:ln>
            <a:effectLst/>
          </p:spPr>
        </p:cxnSp>
        <p:cxnSp>
          <p:nvCxnSpPr>
            <p:cNvPr id="255" name="Straight Connector 254">
              <a:extLst>
                <a:ext uri="{FF2B5EF4-FFF2-40B4-BE49-F238E27FC236}">
                  <a16:creationId xmlns:a16="http://schemas.microsoft.com/office/drawing/2014/main" id="{010F125F-9A10-4627-874E-C8A764AACC06}"/>
                </a:ext>
              </a:extLst>
            </p:cNvPr>
            <p:cNvCxnSpPr/>
            <p:nvPr/>
          </p:nvCxnSpPr>
          <p:spPr>
            <a:xfrm flipV="1">
              <a:off x="5665519" y="5759664"/>
              <a:ext cx="0" cy="68476"/>
            </a:xfrm>
            <a:prstGeom prst="line">
              <a:avLst/>
            </a:prstGeom>
            <a:noFill/>
            <a:ln w="19050" cap="flat" cmpd="sng" algn="ctr">
              <a:solidFill>
                <a:sysClr val="windowText" lastClr="000000"/>
              </a:solidFill>
              <a:prstDash val="solid"/>
            </a:ln>
            <a:effectLst/>
          </p:spPr>
        </p:cxnSp>
        <p:cxnSp>
          <p:nvCxnSpPr>
            <p:cNvPr id="256" name="Straight Connector 255">
              <a:extLst>
                <a:ext uri="{FF2B5EF4-FFF2-40B4-BE49-F238E27FC236}">
                  <a16:creationId xmlns:a16="http://schemas.microsoft.com/office/drawing/2014/main" id="{9976C7D7-051C-4A86-BE3A-1FF3C307DEFB}"/>
                </a:ext>
              </a:extLst>
            </p:cNvPr>
            <p:cNvCxnSpPr/>
            <p:nvPr/>
          </p:nvCxnSpPr>
          <p:spPr>
            <a:xfrm flipV="1">
              <a:off x="6115575" y="5759664"/>
              <a:ext cx="0" cy="68476"/>
            </a:xfrm>
            <a:prstGeom prst="line">
              <a:avLst/>
            </a:prstGeom>
            <a:noFill/>
            <a:ln w="19050" cap="flat" cmpd="sng" algn="ctr">
              <a:solidFill>
                <a:sysClr val="windowText" lastClr="000000"/>
              </a:solidFill>
              <a:prstDash val="solid"/>
            </a:ln>
            <a:effectLst/>
          </p:spPr>
        </p:cxnSp>
        <p:cxnSp>
          <p:nvCxnSpPr>
            <p:cNvPr id="257" name="Straight Connector 256">
              <a:extLst>
                <a:ext uri="{FF2B5EF4-FFF2-40B4-BE49-F238E27FC236}">
                  <a16:creationId xmlns:a16="http://schemas.microsoft.com/office/drawing/2014/main" id="{C4567164-C94F-414B-86F9-B775497C39CC}"/>
                </a:ext>
              </a:extLst>
            </p:cNvPr>
            <p:cNvCxnSpPr/>
            <p:nvPr/>
          </p:nvCxnSpPr>
          <p:spPr>
            <a:xfrm flipV="1">
              <a:off x="6577538" y="5759664"/>
              <a:ext cx="0" cy="68476"/>
            </a:xfrm>
            <a:prstGeom prst="line">
              <a:avLst/>
            </a:prstGeom>
            <a:noFill/>
            <a:ln w="19050" cap="flat" cmpd="sng" algn="ctr">
              <a:solidFill>
                <a:sysClr val="windowText" lastClr="000000"/>
              </a:solidFill>
              <a:prstDash val="solid"/>
            </a:ln>
            <a:effectLst/>
          </p:spPr>
        </p:cxnSp>
        <p:cxnSp>
          <p:nvCxnSpPr>
            <p:cNvPr id="258" name="Straight Connector 257">
              <a:extLst>
                <a:ext uri="{FF2B5EF4-FFF2-40B4-BE49-F238E27FC236}">
                  <a16:creationId xmlns:a16="http://schemas.microsoft.com/office/drawing/2014/main" id="{8D7FC4E8-E20F-4F48-846C-7ED597144E7A}"/>
                </a:ext>
              </a:extLst>
            </p:cNvPr>
            <p:cNvCxnSpPr/>
            <p:nvPr/>
          </p:nvCxnSpPr>
          <p:spPr>
            <a:xfrm flipV="1">
              <a:off x="7022832" y="5759664"/>
              <a:ext cx="0" cy="68476"/>
            </a:xfrm>
            <a:prstGeom prst="line">
              <a:avLst/>
            </a:prstGeom>
            <a:noFill/>
            <a:ln w="19050" cap="flat" cmpd="sng" algn="ctr">
              <a:solidFill>
                <a:sysClr val="windowText" lastClr="000000"/>
              </a:solidFill>
              <a:prstDash val="solid"/>
            </a:ln>
            <a:effectLst/>
          </p:spPr>
        </p:cxnSp>
        <p:cxnSp>
          <p:nvCxnSpPr>
            <p:cNvPr id="259" name="Straight Connector 258">
              <a:extLst>
                <a:ext uri="{FF2B5EF4-FFF2-40B4-BE49-F238E27FC236}">
                  <a16:creationId xmlns:a16="http://schemas.microsoft.com/office/drawing/2014/main" id="{C4102259-259C-4291-8DAD-1F5785871F45}"/>
                </a:ext>
              </a:extLst>
            </p:cNvPr>
            <p:cNvCxnSpPr/>
            <p:nvPr/>
          </p:nvCxnSpPr>
          <p:spPr>
            <a:xfrm flipV="1">
              <a:off x="7477651" y="5759664"/>
              <a:ext cx="0" cy="68476"/>
            </a:xfrm>
            <a:prstGeom prst="line">
              <a:avLst/>
            </a:prstGeom>
            <a:noFill/>
            <a:ln w="19050" cap="flat" cmpd="sng" algn="ctr">
              <a:solidFill>
                <a:sysClr val="windowText" lastClr="000000"/>
              </a:solidFill>
              <a:prstDash val="solid"/>
            </a:ln>
            <a:effectLst/>
          </p:spPr>
        </p:cxnSp>
        <p:sp>
          <p:nvSpPr>
            <p:cNvPr id="260" name="TextBox 259">
              <a:extLst>
                <a:ext uri="{FF2B5EF4-FFF2-40B4-BE49-F238E27FC236}">
                  <a16:creationId xmlns:a16="http://schemas.microsoft.com/office/drawing/2014/main" id="{B38E3350-D01C-4B2B-98BC-DE961B54EF87}"/>
                </a:ext>
              </a:extLst>
            </p:cNvPr>
            <p:cNvSpPr txBox="1"/>
            <p:nvPr/>
          </p:nvSpPr>
          <p:spPr>
            <a:xfrm>
              <a:off x="1420922" y="1700054"/>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100%</a:t>
              </a:r>
            </a:p>
          </p:txBody>
        </p:sp>
        <p:sp>
          <p:nvSpPr>
            <p:cNvPr id="261" name="TextBox 260">
              <a:extLst>
                <a:ext uri="{FF2B5EF4-FFF2-40B4-BE49-F238E27FC236}">
                  <a16:creationId xmlns:a16="http://schemas.microsoft.com/office/drawing/2014/main" id="{C2E9CB1C-C79B-4CA4-BCCB-8C533914776C}"/>
                </a:ext>
              </a:extLst>
            </p:cNvPr>
            <p:cNvSpPr txBox="1"/>
            <p:nvPr/>
          </p:nvSpPr>
          <p:spPr>
            <a:xfrm>
              <a:off x="1420922" y="2097824"/>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90%</a:t>
              </a:r>
            </a:p>
          </p:txBody>
        </p:sp>
        <p:sp>
          <p:nvSpPr>
            <p:cNvPr id="262" name="TextBox 261">
              <a:extLst>
                <a:ext uri="{FF2B5EF4-FFF2-40B4-BE49-F238E27FC236}">
                  <a16:creationId xmlns:a16="http://schemas.microsoft.com/office/drawing/2014/main" id="{2444B7CF-B51B-49C8-A7FD-CA388C95F2A0}"/>
                </a:ext>
              </a:extLst>
            </p:cNvPr>
            <p:cNvSpPr txBox="1"/>
            <p:nvPr/>
          </p:nvSpPr>
          <p:spPr>
            <a:xfrm>
              <a:off x="1420922" y="2480544"/>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80%</a:t>
              </a:r>
            </a:p>
          </p:txBody>
        </p:sp>
        <p:sp>
          <p:nvSpPr>
            <p:cNvPr id="263" name="TextBox 262">
              <a:extLst>
                <a:ext uri="{FF2B5EF4-FFF2-40B4-BE49-F238E27FC236}">
                  <a16:creationId xmlns:a16="http://schemas.microsoft.com/office/drawing/2014/main" id="{207C502A-CB92-4073-9A17-D41343D27582}"/>
                </a:ext>
              </a:extLst>
            </p:cNvPr>
            <p:cNvSpPr txBox="1"/>
            <p:nvPr/>
          </p:nvSpPr>
          <p:spPr>
            <a:xfrm>
              <a:off x="1420922" y="2877176"/>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70%</a:t>
              </a:r>
            </a:p>
          </p:txBody>
        </p:sp>
        <p:sp>
          <p:nvSpPr>
            <p:cNvPr id="264" name="TextBox 263">
              <a:extLst>
                <a:ext uri="{FF2B5EF4-FFF2-40B4-BE49-F238E27FC236}">
                  <a16:creationId xmlns:a16="http://schemas.microsoft.com/office/drawing/2014/main" id="{0FA150F2-4E0A-450F-A0BE-6B6A3225EE2D}"/>
                </a:ext>
              </a:extLst>
            </p:cNvPr>
            <p:cNvSpPr txBox="1"/>
            <p:nvPr/>
          </p:nvSpPr>
          <p:spPr>
            <a:xfrm>
              <a:off x="1420922" y="3261344"/>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60%</a:t>
              </a:r>
            </a:p>
          </p:txBody>
        </p:sp>
        <p:sp>
          <p:nvSpPr>
            <p:cNvPr id="265" name="TextBox 264">
              <a:extLst>
                <a:ext uri="{FF2B5EF4-FFF2-40B4-BE49-F238E27FC236}">
                  <a16:creationId xmlns:a16="http://schemas.microsoft.com/office/drawing/2014/main" id="{5A459129-8007-48F4-89B9-F0473586B570}"/>
                </a:ext>
              </a:extLst>
            </p:cNvPr>
            <p:cNvSpPr txBox="1"/>
            <p:nvPr/>
          </p:nvSpPr>
          <p:spPr>
            <a:xfrm>
              <a:off x="1420922" y="3649300"/>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50%</a:t>
              </a:r>
            </a:p>
          </p:txBody>
        </p:sp>
        <p:sp>
          <p:nvSpPr>
            <p:cNvPr id="266" name="TextBox 265">
              <a:extLst>
                <a:ext uri="{FF2B5EF4-FFF2-40B4-BE49-F238E27FC236}">
                  <a16:creationId xmlns:a16="http://schemas.microsoft.com/office/drawing/2014/main" id="{5DE55FC6-5C92-4E01-BB7C-ADE51E43460A}"/>
                </a:ext>
              </a:extLst>
            </p:cNvPr>
            <p:cNvSpPr txBox="1"/>
            <p:nvPr/>
          </p:nvSpPr>
          <p:spPr>
            <a:xfrm>
              <a:off x="1420922" y="4041336"/>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40%</a:t>
              </a:r>
            </a:p>
          </p:txBody>
        </p:sp>
        <p:sp>
          <p:nvSpPr>
            <p:cNvPr id="267" name="TextBox 266">
              <a:extLst>
                <a:ext uri="{FF2B5EF4-FFF2-40B4-BE49-F238E27FC236}">
                  <a16:creationId xmlns:a16="http://schemas.microsoft.com/office/drawing/2014/main" id="{91103612-E2A4-4510-B79A-10EED0A0F197}"/>
                </a:ext>
              </a:extLst>
            </p:cNvPr>
            <p:cNvSpPr txBox="1"/>
            <p:nvPr/>
          </p:nvSpPr>
          <p:spPr>
            <a:xfrm>
              <a:off x="1420922" y="4427705"/>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30%</a:t>
              </a:r>
            </a:p>
          </p:txBody>
        </p:sp>
        <p:sp>
          <p:nvSpPr>
            <p:cNvPr id="268" name="TextBox 267">
              <a:extLst>
                <a:ext uri="{FF2B5EF4-FFF2-40B4-BE49-F238E27FC236}">
                  <a16:creationId xmlns:a16="http://schemas.microsoft.com/office/drawing/2014/main" id="{369FCB48-89AB-4079-87F8-B84C0EB6E43A}"/>
                </a:ext>
              </a:extLst>
            </p:cNvPr>
            <p:cNvSpPr txBox="1"/>
            <p:nvPr/>
          </p:nvSpPr>
          <p:spPr>
            <a:xfrm>
              <a:off x="1420922" y="4819967"/>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20%</a:t>
              </a:r>
            </a:p>
          </p:txBody>
        </p:sp>
        <p:sp>
          <p:nvSpPr>
            <p:cNvPr id="269" name="TextBox 268">
              <a:extLst>
                <a:ext uri="{FF2B5EF4-FFF2-40B4-BE49-F238E27FC236}">
                  <a16:creationId xmlns:a16="http://schemas.microsoft.com/office/drawing/2014/main" id="{8FDABDE4-412E-4348-9942-6B3F23AA4473}"/>
                </a:ext>
              </a:extLst>
            </p:cNvPr>
            <p:cNvSpPr txBox="1"/>
            <p:nvPr/>
          </p:nvSpPr>
          <p:spPr>
            <a:xfrm>
              <a:off x="1420922" y="5217635"/>
              <a:ext cx="651752"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10%</a:t>
              </a:r>
            </a:p>
          </p:txBody>
        </p:sp>
        <p:sp>
          <p:nvSpPr>
            <p:cNvPr id="270" name="TextBox 269">
              <a:extLst>
                <a:ext uri="{FF2B5EF4-FFF2-40B4-BE49-F238E27FC236}">
                  <a16:creationId xmlns:a16="http://schemas.microsoft.com/office/drawing/2014/main" id="{672981BB-DF12-45DD-AA48-71D5A34F1339}"/>
                </a:ext>
              </a:extLst>
            </p:cNvPr>
            <p:cNvSpPr txBox="1"/>
            <p:nvPr/>
          </p:nvSpPr>
          <p:spPr>
            <a:xfrm>
              <a:off x="1909795" y="5792009"/>
              <a:ext cx="272449"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0</a:t>
              </a:r>
            </a:p>
          </p:txBody>
        </p:sp>
        <p:sp>
          <p:nvSpPr>
            <p:cNvPr id="271" name="TextBox 270">
              <a:extLst>
                <a:ext uri="{FF2B5EF4-FFF2-40B4-BE49-F238E27FC236}">
                  <a16:creationId xmlns:a16="http://schemas.microsoft.com/office/drawing/2014/main" id="{7ECBA8EB-EA7D-49F9-876B-470CEEAFB70A}"/>
                </a:ext>
              </a:extLst>
            </p:cNvPr>
            <p:cNvSpPr txBox="1"/>
            <p:nvPr/>
          </p:nvSpPr>
          <p:spPr>
            <a:xfrm>
              <a:off x="2217166" y="5792009"/>
              <a:ext cx="473348"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30</a:t>
              </a:r>
            </a:p>
          </p:txBody>
        </p:sp>
        <p:sp>
          <p:nvSpPr>
            <p:cNvPr id="272" name="TextBox 271">
              <a:extLst>
                <a:ext uri="{FF2B5EF4-FFF2-40B4-BE49-F238E27FC236}">
                  <a16:creationId xmlns:a16="http://schemas.microsoft.com/office/drawing/2014/main" id="{D6EE7CAD-7039-4283-A1FF-46DB2C58E5C2}"/>
                </a:ext>
              </a:extLst>
            </p:cNvPr>
            <p:cNvSpPr txBox="1"/>
            <p:nvPr/>
          </p:nvSpPr>
          <p:spPr>
            <a:xfrm>
              <a:off x="2720753" y="5792009"/>
              <a:ext cx="433675"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60</a:t>
              </a:r>
            </a:p>
          </p:txBody>
        </p:sp>
        <p:sp>
          <p:nvSpPr>
            <p:cNvPr id="273" name="TextBox 272">
              <a:extLst>
                <a:ext uri="{FF2B5EF4-FFF2-40B4-BE49-F238E27FC236}">
                  <a16:creationId xmlns:a16="http://schemas.microsoft.com/office/drawing/2014/main" id="{83111367-72F8-409C-8020-3938EA052339}"/>
                </a:ext>
              </a:extLst>
            </p:cNvPr>
            <p:cNvSpPr txBox="1"/>
            <p:nvPr/>
          </p:nvSpPr>
          <p:spPr>
            <a:xfrm>
              <a:off x="3146138" y="5792009"/>
              <a:ext cx="473344"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90</a:t>
              </a:r>
            </a:p>
          </p:txBody>
        </p:sp>
        <p:sp>
          <p:nvSpPr>
            <p:cNvPr id="274" name="TextBox 273">
              <a:extLst>
                <a:ext uri="{FF2B5EF4-FFF2-40B4-BE49-F238E27FC236}">
                  <a16:creationId xmlns:a16="http://schemas.microsoft.com/office/drawing/2014/main" id="{138347EA-D4B7-4C4D-955C-1F41714457E2}"/>
                </a:ext>
              </a:extLst>
            </p:cNvPr>
            <p:cNvSpPr txBox="1"/>
            <p:nvPr/>
          </p:nvSpPr>
          <p:spPr>
            <a:xfrm>
              <a:off x="3609721" y="5792008"/>
              <a:ext cx="464220"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120</a:t>
              </a:r>
            </a:p>
          </p:txBody>
        </p:sp>
        <p:sp>
          <p:nvSpPr>
            <p:cNvPr id="275" name="TextBox 274">
              <a:extLst>
                <a:ext uri="{FF2B5EF4-FFF2-40B4-BE49-F238E27FC236}">
                  <a16:creationId xmlns:a16="http://schemas.microsoft.com/office/drawing/2014/main" id="{24F3C30E-94C8-4C1B-9835-68EDB21F4291}"/>
                </a:ext>
              </a:extLst>
            </p:cNvPr>
            <p:cNvSpPr txBox="1"/>
            <p:nvPr/>
          </p:nvSpPr>
          <p:spPr>
            <a:xfrm>
              <a:off x="4073941" y="5792008"/>
              <a:ext cx="464220"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150</a:t>
              </a:r>
            </a:p>
          </p:txBody>
        </p:sp>
        <p:sp>
          <p:nvSpPr>
            <p:cNvPr id="276" name="TextBox 275">
              <a:extLst>
                <a:ext uri="{FF2B5EF4-FFF2-40B4-BE49-F238E27FC236}">
                  <a16:creationId xmlns:a16="http://schemas.microsoft.com/office/drawing/2014/main" id="{37D735FC-6008-4481-8A84-B4209F3FB84B}"/>
                </a:ext>
              </a:extLst>
            </p:cNvPr>
            <p:cNvSpPr txBox="1"/>
            <p:nvPr/>
          </p:nvSpPr>
          <p:spPr>
            <a:xfrm>
              <a:off x="4528535" y="5792008"/>
              <a:ext cx="464220"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180</a:t>
              </a:r>
            </a:p>
          </p:txBody>
        </p:sp>
        <p:sp>
          <p:nvSpPr>
            <p:cNvPr id="277" name="TextBox 276">
              <a:extLst>
                <a:ext uri="{FF2B5EF4-FFF2-40B4-BE49-F238E27FC236}">
                  <a16:creationId xmlns:a16="http://schemas.microsoft.com/office/drawing/2014/main" id="{2793308D-5D8E-4F97-854F-E717E02F6070}"/>
                </a:ext>
              </a:extLst>
            </p:cNvPr>
            <p:cNvSpPr txBox="1"/>
            <p:nvPr/>
          </p:nvSpPr>
          <p:spPr>
            <a:xfrm>
              <a:off x="5447350" y="5792008"/>
              <a:ext cx="464220"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240</a:t>
              </a:r>
            </a:p>
          </p:txBody>
        </p:sp>
        <p:sp>
          <p:nvSpPr>
            <p:cNvPr id="278" name="TextBox 277">
              <a:extLst>
                <a:ext uri="{FF2B5EF4-FFF2-40B4-BE49-F238E27FC236}">
                  <a16:creationId xmlns:a16="http://schemas.microsoft.com/office/drawing/2014/main" id="{87FC451D-EF78-47CA-B96A-5BD44B5E0836}"/>
                </a:ext>
              </a:extLst>
            </p:cNvPr>
            <p:cNvSpPr txBox="1"/>
            <p:nvPr/>
          </p:nvSpPr>
          <p:spPr>
            <a:xfrm>
              <a:off x="4985673" y="5792008"/>
              <a:ext cx="464220"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210</a:t>
              </a:r>
            </a:p>
          </p:txBody>
        </p:sp>
        <p:sp>
          <p:nvSpPr>
            <p:cNvPr id="279" name="TextBox 278">
              <a:extLst>
                <a:ext uri="{FF2B5EF4-FFF2-40B4-BE49-F238E27FC236}">
                  <a16:creationId xmlns:a16="http://schemas.microsoft.com/office/drawing/2014/main" id="{BCF53C7C-FB14-4E6A-8186-625783D441A2}"/>
                </a:ext>
              </a:extLst>
            </p:cNvPr>
            <p:cNvSpPr txBox="1"/>
            <p:nvPr/>
          </p:nvSpPr>
          <p:spPr>
            <a:xfrm>
              <a:off x="5868099" y="5792008"/>
              <a:ext cx="464220"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270</a:t>
              </a:r>
            </a:p>
          </p:txBody>
        </p:sp>
        <p:sp>
          <p:nvSpPr>
            <p:cNvPr id="280" name="TextBox 279">
              <a:extLst>
                <a:ext uri="{FF2B5EF4-FFF2-40B4-BE49-F238E27FC236}">
                  <a16:creationId xmlns:a16="http://schemas.microsoft.com/office/drawing/2014/main" id="{877169E7-79C2-4906-9665-FFF47E4E6CC7}"/>
                </a:ext>
              </a:extLst>
            </p:cNvPr>
            <p:cNvSpPr txBox="1"/>
            <p:nvPr/>
          </p:nvSpPr>
          <p:spPr>
            <a:xfrm>
              <a:off x="6327618" y="5792008"/>
              <a:ext cx="464220"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300</a:t>
              </a:r>
            </a:p>
          </p:txBody>
        </p:sp>
        <p:sp>
          <p:nvSpPr>
            <p:cNvPr id="281" name="TextBox 280">
              <a:extLst>
                <a:ext uri="{FF2B5EF4-FFF2-40B4-BE49-F238E27FC236}">
                  <a16:creationId xmlns:a16="http://schemas.microsoft.com/office/drawing/2014/main" id="{1B70B3AE-DC89-4795-B61F-B046FD8A09CD}"/>
                </a:ext>
              </a:extLst>
            </p:cNvPr>
            <p:cNvSpPr txBox="1"/>
            <p:nvPr/>
          </p:nvSpPr>
          <p:spPr>
            <a:xfrm>
              <a:off x="6782437" y="5792008"/>
              <a:ext cx="464220"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330</a:t>
              </a:r>
            </a:p>
          </p:txBody>
        </p:sp>
        <p:sp>
          <p:nvSpPr>
            <p:cNvPr id="282" name="TextBox 281">
              <a:extLst>
                <a:ext uri="{FF2B5EF4-FFF2-40B4-BE49-F238E27FC236}">
                  <a16:creationId xmlns:a16="http://schemas.microsoft.com/office/drawing/2014/main" id="{17C4B88E-6462-446B-92EF-437E70C0C60D}"/>
                </a:ext>
              </a:extLst>
            </p:cNvPr>
            <p:cNvSpPr txBox="1"/>
            <p:nvPr/>
          </p:nvSpPr>
          <p:spPr>
            <a:xfrm>
              <a:off x="7225869" y="5792008"/>
              <a:ext cx="464220" cy="307776"/>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360</a:t>
              </a:r>
            </a:p>
          </p:txBody>
        </p:sp>
        <p:sp>
          <p:nvSpPr>
            <p:cNvPr id="283" name="Rectangle 9">
              <a:extLst>
                <a:ext uri="{FF2B5EF4-FFF2-40B4-BE49-F238E27FC236}">
                  <a16:creationId xmlns:a16="http://schemas.microsoft.com/office/drawing/2014/main" id="{8FA4700F-096D-4625-A57A-07DD8050445E}"/>
                </a:ext>
              </a:extLst>
            </p:cNvPr>
            <p:cNvSpPr>
              <a:spLocks noChangeArrowheads="1"/>
            </p:cNvSpPr>
            <p:nvPr/>
          </p:nvSpPr>
          <p:spPr bwMode="auto">
            <a:xfrm rot="16200000">
              <a:off x="-607856" y="3437387"/>
              <a:ext cx="3823125" cy="615553"/>
            </a:xfrm>
            <a:prstGeom prst="rect">
              <a:avLst/>
            </a:prstGeom>
            <a:noFill/>
            <a:ln w="9525">
              <a:noFill/>
              <a:miter lim="800000"/>
              <a:headEnd/>
              <a:tailEnd/>
            </a:ln>
          </p:spPr>
          <p:txBody>
            <a:bodyPr wrap="square">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Proportion of patients still on </a:t>
              </a:r>
            </a:p>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cs typeface="Helvetica" panose="020B0604020202020204" pitchFamily="34" charset="0"/>
                </a:rPr>
                <a:t>bisphosphonate</a:t>
              </a:r>
              <a:r>
                <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 therapy</a:t>
              </a:r>
            </a:p>
          </p:txBody>
        </p:sp>
        <p:sp>
          <p:nvSpPr>
            <p:cNvPr id="284" name="Rectangle 9">
              <a:extLst>
                <a:ext uri="{FF2B5EF4-FFF2-40B4-BE49-F238E27FC236}">
                  <a16:creationId xmlns:a16="http://schemas.microsoft.com/office/drawing/2014/main" id="{CC3EC2BB-E3FA-4978-9A0B-1B99866BD14C}"/>
                </a:ext>
              </a:extLst>
            </p:cNvPr>
            <p:cNvSpPr>
              <a:spLocks noChangeArrowheads="1"/>
            </p:cNvSpPr>
            <p:nvPr/>
          </p:nvSpPr>
          <p:spPr bwMode="auto">
            <a:xfrm>
              <a:off x="2491313" y="6239063"/>
              <a:ext cx="5022163" cy="369332"/>
            </a:xfrm>
            <a:prstGeom prst="rect">
              <a:avLst/>
            </a:prstGeom>
            <a:noFill/>
            <a:ln w="9525">
              <a:noFill/>
              <a:miter lim="800000"/>
              <a:headEnd/>
              <a:tailEnd/>
            </a:ln>
          </p:spPr>
          <p:txBody>
            <a:bodyPr wrap="square">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charset="-128"/>
                </a:rPr>
                <a:t>Time Since First Bisphosphonate Dispensation (Days)</a:t>
              </a:r>
            </a:p>
          </p:txBody>
        </p:sp>
        <p:grpSp>
          <p:nvGrpSpPr>
            <p:cNvPr id="285" name="Group 284">
              <a:extLst>
                <a:ext uri="{FF2B5EF4-FFF2-40B4-BE49-F238E27FC236}">
                  <a16:creationId xmlns:a16="http://schemas.microsoft.com/office/drawing/2014/main" id="{8A664705-2047-4356-9926-842C23743DBE}"/>
                </a:ext>
              </a:extLst>
            </p:cNvPr>
            <p:cNvGrpSpPr/>
            <p:nvPr/>
          </p:nvGrpSpPr>
          <p:grpSpPr>
            <a:xfrm>
              <a:off x="6197247" y="1968875"/>
              <a:ext cx="1992050" cy="923874"/>
              <a:chOff x="2562218" y="4551719"/>
              <a:chExt cx="1992050" cy="923874"/>
            </a:xfrm>
          </p:grpSpPr>
          <p:sp>
            <p:nvSpPr>
              <p:cNvPr id="288" name="TextBox 287">
                <a:extLst>
                  <a:ext uri="{FF2B5EF4-FFF2-40B4-BE49-F238E27FC236}">
                    <a16:creationId xmlns:a16="http://schemas.microsoft.com/office/drawing/2014/main" id="{D0D37FE7-8287-49A0-B3CF-A89D58CF95D6}"/>
                  </a:ext>
                </a:extLst>
              </p:cNvPr>
              <p:cNvSpPr txBox="1"/>
              <p:nvPr/>
            </p:nvSpPr>
            <p:spPr>
              <a:xfrm>
                <a:off x="2868782" y="4551719"/>
                <a:ext cx="1685484" cy="276998"/>
              </a:xfrm>
              <a:prstGeom prst="rect">
                <a:avLst/>
              </a:prstGeom>
              <a:noFill/>
            </p:spPr>
            <p:txBody>
              <a:bodyPr wrap="square" rtlCol="0">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7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Branded risedronate</a:t>
                </a:r>
              </a:p>
            </p:txBody>
          </p:sp>
          <p:sp>
            <p:nvSpPr>
              <p:cNvPr id="289" name="TextBox 288">
                <a:extLst>
                  <a:ext uri="{FF2B5EF4-FFF2-40B4-BE49-F238E27FC236}">
                    <a16:creationId xmlns:a16="http://schemas.microsoft.com/office/drawing/2014/main" id="{5A43E59E-7E59-4FF1-977C-CDBEC1A40888}"/>
                  </a:ext>
                </a:extLst>
              </p:cNvPr>
              <p:cNvSpPr txBox="1"/>
              <p:nvPr/>
            </p:nvSpPr>
            <p:spPr>
              <a:xfrm>
                <a:off x="2868782" y="4875157"/>
                <a:ext cx="1685486" cy="276998"/>
              </a:xfrm>
              <a:prstGeom prst="rect">
                <a:avLst/>
              </a:prstGeom>
              <a:noFill/>
            </p:spPr>
            <p:txBody>
              <a:bodyPr wrap="square" rtlCol="0">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7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Branded alendronate</a:t>
                </a:r>
              </a:p>
            </p:txBody>
          </p:sp>
          <p:sp>
            <p:nvSpPr>
              <p:cNvPr id="290" name="TextBox 289">
                <a:extLst>
                  <a:ext uri="{FF2B5EF4-FFF2-40B4-BE49-F238E27FC236}">
                    <a16:creationId xmlns:a16="http://schemas.microsoft.com/office/drawing/2014/main" id="{A10B238D-0B58-48D1-8F1A-A8E6D31133BD}"/>
                  </a:ext>
                </a:extLst>
              </p:cNvPr>
              <p:cNvSpPr txBox="1"/>
              <p:nvPr/>
            </p:nvSpPr>
            <p:spPr>
              <a:xfrm>
                <a:off x="2868782" y="5198595"/>
                <a:ext cx="1685486" cy="276998"/>
              </a:xfrm>
              <a:prstGeom prst="rect">
                <a:avLst/>
              </a:prstGeom>
              <a:noFill/>
            </p:spPr>
            <p:txBody>
              <a:bodyPr wrap="square" rtlCol="0">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7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Generic alendronate</a:t>
                </a:r>
              </a:p>
            </p:txBody>
          </p:sp>
          <p:cxnSp>
            <p:nvCxnSpPr>
              <p:cNvPr id="291" name="Straight Connector 290">
                <a:extLst>
                  <a:ext uri="{FF2B5EF4-FFF2-40B4-BE49-F238E27FC236}">
                    <a16:creationId xmlns:a16="http://schemas.microsoft.com/office/drawing/2014/main" id="{5737EEB7-741B-4768-9ED7-5C5D9D30C2E5}"/>
                  </a:ext>
                </a:extLst>
              </p:cNvPr>
              <p:cNvCxnSpPr/>
              <p:nvPr/>
            </p:nvCxnSpPr>
            <p:spPr>
              <a:xfrm>
                <a:off x="2562218" y="4674830"/>
                <a:ext cx="314325" cy="0"/>
              </a:xfrm>
              <a:prstGeom prst="line">
                <a:avLst/>
              </a:prstGeom>
              <a:noFill/>
              <a:ln w="38100" cap="flat" cmpd="sng" algn="ctr">
                <a:solidFill>
                  <a:srgbClr val="C369A9"/>
                </a:solidFill>
                <a:prstDash val="solid"/>
              </a:ln>
              <a:effectLst/>
            </p:spPr>
          </p:cxnSp>
          <p:cxnSp>
            <p:nvCxnSpPr>
              <p:cNvPr id="292" name="Straight Connector 291">
                <a:extLst>
                  <a:ext uri="{FF2B5EF4-FFF2-40B4-BE49-F238E27FC236}">
                    <a16:creationId xmlns:a16="http://schemas.microsoft.com/office/drawing/2014/main" id="{8BB217AE-19F4-407B-A7A2-AF26F27F0B4E}"/>
                  </a:ext>
                </a:extLst>
              </p:cNvPr>
              <p:cNvCxnSpPr/>
              <p:nvPr/>
            </p:nvCxnSpPr>
            <p:spPr>
              <a:xfrm>
                <a:off x="2562218" y="4998267"/>
                <a:ext cx="314325" cy="0"/>
              </a:xfrm>
              <a:prstGeom prst="line">
                <a:avLst/>
              </a:prstGeom>
              <a:noFill/>
              <a:ln w="38100" cap="flat" cmpd="sng" algn="ctr">
                <a:solidFill>
                  <a:srgbClr val="947F95"/>
                </a:solidFill>
                <a:prstDash val="solid"/>
              </a:ln>
              <a:effectLst/>
            </p:spPr>
          </p:cxnSp>
          <p:cxnSp>
            <p:nvCxnSpPr>
              <p:cNvPr id="293" name="Straight Connector 292">
                <a:extLst>
                  <a:ext uri="{FF2B5EF4-FFF2-40B4-BE49-F238E27FC236}">
                    <a16:creationId xmlns:a16="http://schemas.microsoft.com/office/drawing/2014/main" id="{8D316E13-3C8E-40D6-BA47-63AFEAE39A16}"/>
                  </a:ext>
                </a:extLst>
              </p:cNvPr>
              <p:cNvCxnSpPr/>
              <p:nvPr/>
            </p:nvCxnSpPr>
            <p:spPr>
              <a:xfrm>
                <a:off x="2562218" y="5321705"/>
                <a:ext cx="314325" cy="0"/>
              </a:xfrm>
              <a:prstGeom prst="line">
                <a:avLst/>
              </a:prstGeom>
              <a:noFill/>
              <a:ln w="38100" cap="flat" cmpd="sng" algn="ctr">
                <a:solidFill>
                  <a:srgbClr val="554856"/>
                </a:solidFill>
                <a:prstDash val="solid"/>
              </a:ln>
              <a:effectLst/>
            </p:spPr>
          </p:cxnSp>
        </p:grpSp>
        <p:sp>
          <p:nvSpPr>
            <p:cNvPr id="286" name="TextBox 285">
              <a:extLst>
                <a:ext uri="{FF2B5EF4-FFF2-40B4-BE49-F238E27FC236}">
                  <a16:creationId xmlns:a16="http://schemas.microsoft.com/office/drawing/2014/main" id="{EB344847-D1D0-4571-9452-E6685B3898F4}"/>
                </a:ext>
              </a:extLst>
            </p:cNvPr>
            <p:cNvSpPr txBox="1"/>
            <p:nvPr/>
          </p:nvSpPr>
          <p:spPr>
            <a:xfrm>
              <a:off x="6237714" y="1616063"/>
              <a:ext cx="1852183" cy="430887"/>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7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Log-Rank test</a:t>
              </a:r>
            </a:p>
            <a:p>
              <a:pPr marL="0" marR="0" lvl="0" indent="0" algn="r" defTabSz="685800" eaLnBrk="1" fontAlgn="base" latinLnBrk="0" hangingPunct="1">
                <a:lnSpc>
                  <a:spcPct val="100000"/>
                </a:lnSpc>
                <a:spcBef>
                  <a:spcPct val="0"/>
                </a:spcBef>
                <a:spcAft>
                  <a:spcPct val="0"/>
                </a:spcAft>
                <a:buClrTx/>
                <a:buSzTx/>
                <a:buFontTx/>
                <a:buNone/>
                <a:tabLst/>
                <a:defRPr/>
              </a:pPr>
              <a:r>
                <a:rPr kumimoji="0" lang="en-CA" sz="7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P &lt; 0.001</a:t>
              </a:r>
            </a:p>
          </p:txBody>
        </p:sp>
        <p:sp>
          <p:nvSpPr>
            <p:cNvPr id="287" name="TextBox 286">
              <a:extLst>
                <a:ext uri="{FF2B5EF4-FFF2-40B4-BE49-F238E27FC236}">
                  <a16:creationId xmlns:a16="http://schemas.microsoft.com/office/drawing/2014/main" id="{3C283640-D63C-41A4-8413-694595472DFE}"/>
                </a:ext>
              </a:extLst>
            </p:cNvPr>
            <p:cNvSpPr txBox="1"/>
            <p:nvPr/>
          </p:nvSpPr>
          <p:spPr>
            <a:xfrm>
              <a:off x="5276955" y="4706145"/>
              <a:ext cx="2324100" cy="800218"/>
            </a:xfrm>
            <a:prstGeom prst="rect">
              <a:avLst/>
            </a:prstGeom>
            <a:noFill/>
          </p:spPr>
          <p:txBody>
            <a:bodyPr wrap="square" rtlCol="0">
              <a:spAutoFit/>
            </a:bodyPr>
            <a:lstStyle/>
            <a:p>
              <a:pPr marL="0" marR="0" lvl="0" indent="0" algn="r" defTabSz="685800" eaLnBrk="1" fontAlgn="base" latinLnBrk="0" hangingPunct="1">
                <a:lnSpc>
                  <a:spcPct val="100000"/>
                </a:lnSpc>
                <a:spcBef>
                  <a:spcPct val="0"/>
                </a:spcBef>
                <a:spcAft>
                  <a:spcPct val="0"/>
                </a:spcAft>
                <a:buClrTx/>
                <a:buSzTx/>
                <a:buFontTx/>
                <a:buNone/>
                <a:tabLst/>
                <a:defRPr/>
              </a:pPr>
              <a:r>
                <a:rPr kumimoji="0" lang="en-CA" sz="825"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Kaplan-Meier curves for the risk of early discontinuation during the year following index date (first dispensation of bisphosphonate)</a:t>
              </a:r>
            </a:p>
          </p:txBody>
        </p:sp>
      </p:grpSp>
      <p:sp>
        <p:nvSpPr>
          <p:cNvPr id="294" name="Rectangle 293">
            <a:extLst>
              <a:ext uri="{FF2B5EF4-FFF2-40B4-BE49-F238E27FC236}">
                <a16:creationId xmlns:a16="http://schemas.microsoft.com/office/drawing/2014/main" id="{31262BEA-D4F8-4ADD-A03A-17A2516ED120}"/>
              </a:ext>
            </a:extLst>
          </p:cNvPr>
          <p:cNvSpPr/>
          <p:nvPr/>
        </p:nvSpPr>
        <p:spPr>
          <a:xfrm>
            <a:off x="2964195" y="3396787"/>
            <a:ext cx="1826080" cy="751317"/>
          </a:xfrm>
          <a:prstGeom prst="rect">
            <a:avLst/>
          </a:prstGeom>
          <a:solidFill>
            <a:srgbClr val="F93482">
              <a:lumMod val="60000"/>
              <a:lumOff val="40000"/>
            </a:srgbClr>
          </a:solidFill>
          <a:ln w="9525">
            <a:noFill/>
            <a:miter lim="800000"/>
            <a:headEnd/>
            <a:tailEnd/>
          </a:ln>
          <a:effectLst>
            <a:outerShdw blurRad="50800" dist="38100" dir="2700000" algn="tl" rotWithShape="0">
              <a:prstClr val="black">
                <a:alpha val="40000"/>
              </a:prstClr>
            </a:outerShdw>
          </a:effectLst>
        </p:spPr>
        <p:txBody>
          <a:bodyPr wrap="none" lIns="34290" rIns="34290" anchor="ctr"/>
          <a:lstStyle/>
          <a:p>
            <a:pPr marL="0" marR="0" lvl="0" indent="0" algn="ctr" defTabSz="685800" eaLnBrk="1" fontAlgn="base" latinLnBrk="0" hangingPunct="1">
              <a:lnSpc>
                <a:spcPct val="100000"/>
              </a:lnSpc>
              <a:spcBef>
                <a:spcPct val="0"/>
              </a:spcBef>
              <a:spcAft>
                <a:spcPct val="0"/>
              </a:spcAft>
              <a:buClrTx/>
              <a:buSzTx/>
              <a:buFontTx/>
              <a:buNone/>
              <a:tabLst/>
              <a:defRPr/>
            </a:pPr>
            <a:endPar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endParaRPr>
          </a:p>
        </p:txBody>
      </p:sp>
      <p:sp>
        <p:nvSpPr>
          <p:cNvPr id="295" name="TextBox 9">
            <a:extLst>
              <a:ext uri="{FF2B5EF4-FFF2-40B4-BE49-F238E27FC236}">
                <a16:creationId xmlns:a16="http://schemas.microsoft.com/office/drawing/2014/main" id="{F1460198-02ED-43B7-B045-8A01926BB8BA}"/>
              </a:ext>
            </a:extLst>
          </p:cNvPr>
          <p:cNvSpPr txBox="1">
            <a:spLocks noChangeArrowheads="1"/>
          </p:cNvSpPr>
          <p:nvPr/>
        </p:nvSpPr>
        <p:spPr bwMode="auto">
          <a:xfrm>
            <a:off x="2978144" y="3409382"/>
            <a:ext cx="1821656"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bg1"/>
                </a:solidFill>
                <a:latin typeface="Arial" pitchFamily="34" charset="0"/>
                <a:cs typeface="Arial" pitchFamily="34" charset="0"/>
              </a:defRPr>
            </a:lvl1pPr>
            <a:lvl2pPr marL="742950" indent="-285750" eaLnBrk="0" hangingPunct="0">
              <a:spcBef>
                <a:spcPct val="20000"/>
              </a:spcBef>
              <a:buChar char="–"/>
              <a:defRPr sz="2800">
                <a:solidFill>
                  <a:schemeClr val="bg1"/>
                </a:solidFill>
                <a:latin typeface="Arial" pitchFamily="34" charset="0"/>
                <a:cs typeface="Arial" pitchFamily="34" charset="0"/>
              </a:defRPr>
            </a:lvl2pPr>
            <a:lvl3pPr marL="1143000" indent="-228600" eaLnBrk="0" hangingPunct="0">
              <a:spcBef>
                <a:spcPct val="20000"/>
              </a:spcBef>
              <a:buChar char="•"/>
              <a:defRPr sz="2400">
                <a:solidFill>
                  <a:schemeClr val="bg1"/>
                </a:solidFill>
                <a:latin typeface="Arial" pitchFamily="34" charset="0"/>
                <a:cs typeface="Arial" pitchFamily="34" charset="0"/>
              </a:defRPr>
            </a:lvl3pPr>
            <a:lvl4pPr marL="1600200" indent="-228600" eaLnBrk="0" hangingPunct="0">
              <a:spcBef>
                <a:spcPct val="20000"/>
              </a:spcBef>
              <a:buChar char="–"/>
              <a:defRPr sz="2000">
                <a:solidFill>
                  <a:schemeClr val="bg1"/>
                </a:solidFill>
                <a:latin typeface="Arial" pitchFamily="34" charset="0"/>
                <a:cs typeface="Arial" pitchFamily="34" charset="0"/>
              </a:defRPr>
            </a:lvl4pPr>
            <a:lvl5pPr marL="2057400" indent="-228600" eaLnBrk="0" hangingPunct="0">
              <a:spcBef>
                <a:spcPct val="20000"/>
              </a:spcBef>
              <a:buChar char="»"/>
              <a:defRPr sz="2000">
                <a:solidFill>
                  <a:schemeClr val="bg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bg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bg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bg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bg1"/>
                </a:solidFill>
                <a:latin typeface="Arial" pitchFamily="34" charset="0"/>
                <a:cs typeface="Arial" pitchFamily="34" charset="0"/>
              </a:defRPr>
            </a:lvl9pPr>
          </a:lstStyle>
          <a:p>
            <a:pPr algn="ctr" defTabSz="685800" eaLnBrk="1" fontAlgn="base" hangingPunct="1">
              <a:spcBef>
                <a:spcPct val="0"/>
              </a:spcBef>
              <a:spcAft>
                <a:spcPct val="0"/>
              </a:spcAft>
              <a:buFontTx/>
              <a:buNone/>
            </a:pPr>
            <a:r>
              <a:rPr lang="en-CA" altLang="en-US" sz="1350" b="1" dirty="0">
                <a:solidFill>
                  <a:prstClr val="black">
                    <a:lumMod val="75000"/>
                    <a:lumOff val="25000"/>
                  </a:prstClr>
                </a:solidFill>
                <a:latin typeface="Arial Narrow" panose="020B0606020202030204" pitchFamily="34" charset="0"/>
              </a:rPr>
              <a:t>20% lower persistence after 1 year on generic vs branded BPs</a:t>
            </a:r>
          </a:p>
        </p:txBody>
      </p:sp>
    </p:spTree>
    <p:extLst>
      <p:ext uri="{BB962C8B-B14F-4D97-AF65-F5344CB8AC3E}">
        <p14:creationId xmlns:p14="http://schemas.microsoft.com/office/powerpoint/2010/main" val="21769056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2531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3895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Persistence* of New Users to </a:t>
            </a:r>
          </a:p>
          <a:p>
            <a:pPr lvl="0" algn="ctr">
              <a:lnSpc>
                <a:spcPct val="100000"/>
              </a:lnSpc>
            </a:pPr>
            <a:r>
              <a:rPr lang="en-CA" sz="3600" dirty="0">
                <a:solidFill>
                  <a:srgbClr val="725F73"/>
                </a:solidFill>
                <a:latin typeface="Arial Narrow" panose="020B0606020202030204" pitchFamily="34" charset="0"/>
              </a:rPr>
              <a:t>Osteoporosis Therapy</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352823"/>
            <a:ext cx="9144000" cy="5199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370109"/>
            <a:ext cx="8229600" cy="369587"/>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Adapted from Tremblay E.  INESS Report December 2014.</a:t>
            </a:r>
          </a:p>
        </p:txBody>
      </p:sp>
      <p:sp>
        <p:nvSpPr>
          <p:cNvPr id="76" name="TextBox 75">
            <a:extLst>
              <a:ext uri="{FF2B5EF4-FFF2-40B4-BE49-F238E27FC236}">
                <a16:creationId xmlns:a16="http://schemas.microsoft.com/office/drawing/2014/main" id="{91A6E27E-4314-438C-89FE-D86A7178154A}"/>
              </a:ext>
            </a:extLst>
          </p:cNvPr>
          <p:cNvSpPr txBox="1"/>
          <p:nvPr/>
        </p:nvSpPr>
        <p:spPr>
          <a:xfrm>
            <a:off x="7014306" y="2655711"/>
            <a:ext cx="1893030" cy="1384995"/>
          </a:xfrm>
          <a:prstGeom prst="rect">
            <a:avLst/>
          </a:prstGeom>
          <a:noFill/>
        </p:spPr>
        <p:txBody>
          <a:bodyPr wrap="square" rtlCol="0">
            <a:spAutoFit/>
          </a:bodyPr>
          <a:lstStyle/>
          <a:p>
            <a:pPr algn="ctr" defTabSz="685800" fontAlgn="base">
              <a:spcBef>
                <a:spcPct val="0"/>
              </a:spcBef>
              <a:spcAft>
                <a:spcPct val="0"/>
              </a:spcAft>
            </a:pPr>
            <a:r>
              <a:rPr lang="fr-FR" sz="1050" b="1" dirty="0">
                <a:solidFill>
                  <a:prstClr val="black">
                    <a:lumMod val="75000"/>
                    <a:lumOff val="25000"/>
                  </a:prstClr>
                </a:solidFill>
                <a:latin typeface="Arial Narrow" panose="020B0606020202030204" pitchFamily="34" charset="0"/>
              </a:rPr>
              <a:t>*</a:t>
            </a:r>
            <a:r>
              <a:rPr lang="en-US" sz="1050" b="1" dirty="0">
                <a:solidFill>
                  <a:prstClr val="black">
                    <a:lumMod val="75000"/>
                    <a:lumOff val="25000"/>
                  </a:prstClr>
                </a:solidFill>
                <a:latin typeface="Arial Narrow" panose="020B0606020202030204" pitchFamily="34" charset="0"/>
              </a:rPr>
              <a:t> Persistence defined as the renewal of treatment prior to expected end of current prescription with a 50% grace period</a:t>
            </a:r>
            <a:r>
              <a:rPr lang="fr-FR" sz="1050" b="1" dirty="0">
                <a:solidFill>
                  <a:prstClr val="black">
                    <a:lumMod val="75000"/>
                    <a:lumOff val="25000"/>
                  </a:prstClr>
                </a:solidFill>
                <a:latin typeface="Arial Narrow" panose="020B0606020202030204" pitchFamily="34" charset="0"/>
              </a:rPr>
              <a:t>. </a:t>
            </a:r>
          </a:p>
          <a:p>
            <a:pPr algn="ctr" defTabSz="685800" fontAlgn="base">
              <a:spcBef>
                <a:spcPct val="0"/>
              </a:spcBef>
              <a:spcAft>
                <a:spcPct val="0"/>
              </a:spcAft>
            </a:pPr>
            <a:endParaRPr lang="fr-FR" sz="1050" b="1" dirty="0">
              <a:solidFill>
                <a:prstClr val="black">
                  <a:lumMod val="75000"/>
                  <a:lumOff val="25000"/>
                </a:prstClr>
              </a:solidFill>
              <a:latin typeface="Arial Narrow" panose="020B0606020202030204" pitchFamily="34" charset="0"/>
            </a:endParaRPr>
          </a:p>
          <a:p>
            <a:pPr algn="ctr" defTabSz="685800" fontAlgn="base">
              <a:spcBef>
                <a:spcPct val="0"/>
              </a:spcBef>
              <a:spcAft>
                <a:spcPct val="0"/>
              </a:spcAft>
            </a:pPr>
            <a:r>
              <a:rPr lang="fr-FR" sz="1050" b="1" dirty="0">
                <a:solidFill>
                  <a:prstClr val="black">
                    <a:lumMod val="75000"/>
                    <a:lumOff val="25000"/>
                  </a:prstClr>
                </a:solidFill>
                <a:latin typeface="Arial Narrow" panose="020B0606020202030204" pitchFamily="34" charset="0"/>
              </a:rPr>
              <a:t>Patients were stratified by f</a:t>
            </a:r>
            <a:r>
              <a:rPr lang="en-US" sz="1050" b="1" dirty="0">
                <a:solidFill>
                  <a:prstClr val="black">
                    <a:lumMod val="75000"/>
                    <a:lumOff val="25000"/>
                  </a:prstClr>
                </a:solidFill>
                <a:latin typeface="Arial Narrow" panose="020B0606020202030204" pitchFamily="34" charset="0"/>
                <a:cs typeface="Helvetica" panose="020B0604020202020204" pitchFamily="34" charset="0"/>
              </a:rPr>
              <a:t>irst prescribed medication.</a:t>
            </a:r>
            <a:endParaRPr lang="fr-FR" sz="1050" b="1" dirty="0">
              <a:solidFill>
                <a:prstClr val="black">
                  <a:lumMod val="75000"/>
                  <a:lumOff val="25000"/>
                </a:prstClr>
              </a:solidFill>
              <a:latin typeface="Arial Narrow" panose="020B0606020202030204" pitchFamily="34" charset="0"/>
            </a:endParaRPr>
          </a:p>
        </p:txBody>
      </p:sp>
      <p:graphicFrame>
        <p:nvGraphicFramePr>
          <p:cNvPr id="77" name="Chart 76">
            <a:extLst>
              <a:ext uri="{FF2B5EF4-FFF2-40B4-BE49-F238E27FC236}">
                <a16:creationId xmlns:a16="http://schemas.microsoft.com/office/drawing/2014/main" id="{F45AC46B-2657-457E-99D5-0340BF7B890D}"/>
              </a:ext>
            </a:extLst>
          </p:cNvPr>
          <p:cNvGraphicFramePr/>
          <p:nvPr>
            <p:extLst>
              <p:ext uri="{D42A27DB-BD31-4B8C-83A1-F6EECF244321}">
                <p14:modId xmlns:p14="http://schemas.microsoft.com/office/powerpoint/2010/main" val="4095010349"/>
              </p:ext>
            </p:extLst>
          </p:nvPr>
        </p:nvGraphicFramePr>
        <p:xfrm>
          <a:off x="1399152" y="1548772"/>
          <a:ext cx="5445981" cy="3760456"/>
        </p:xfrm>
        <a:graphic>
          <a:graphicData uri="http://schemas.openxmlformats.org/drawingml/2006/chart">
            <c:chart xmlns:c="http://schemas.openxmlformats.org/drawingml/2006/chart" xmlns:r="http://schemas.openxmlformats.org/officeDocument/2006/relationships" r:id="rId3"/>
          </a:graphicData>
        </a:graphic>
      </p:graphicFrame>
      <p:sp>
        <p:nvSpPr>
          <p:cNvPr id="78" name="Rectangle 77">
            <a:extLst>
              <a:ext uri="{FF2B5EF4-FFF2-40B4-BE49-F238E27FC236}">
                <a16:creationId xmlns:a16="http://schemas.microsoft.com/office/drawing/2014/main" id="{3BC48869-63EC-45CF-9DD4-9F86F481DA96}"/>
              </a:ext>
            </a:extLst>
          </p:cNvPr>
          <p:cNvSpPr/>
          <p:nvPr/>
        </p:nvSpPr>
        <p:spPr>
          <a:xfrm>
            <a:off x="283464" y="5086150"/>
            <a:ext cx="7763256" cy="984885"/>
          </a:xfrm>
          <a:prstGeom prst="rect">
            <a:avLst/>
          </a:prstGeom>
        </p:spPr>
        <p:txBody>
          <a:bodyPr wrap="square">
            <a:spAutoFit/>
          </a:bodyPr>
          <a:lstStyle/>
          <a:p>
            <a:pPr>
              <a:spcBef>
                <a:spcPts val="400"/>
              </a:spcBef>
              <a:defRPr sz="2000" b="1"/>
            </a:pPr>
            <a:r>
              <a:rPr lang="fr-CA" sz="1200" b="1" dirty="0" err="1">
                <a:solidFill>
                  <a:prstClr val="black"/>
                </a:solidFill>
                <a:latin typeface="Arial Narrow" panose="020B0606020202030204" pitchFamily="34" charset="0"/>
              </a:rPr>
              <a:t>After</a:t>
            </a:r>
            <a:r>
              <a:rPr lang="fr-CA" sz="1200" b="1" dirty="0">
                <a:solidFill>
                  <a:prstClr val="black"/>
                </a:solidFill>
                <a:latin typeface="Arial Narrow" panose="020B0606020202030204" pitchFamily="34" charset="0"/>
              </a:rPr>
              <a:t> 2 </a:t>
            </a:r>
            <a:r>
              <a:rPr lang="fr-CA" sz="1200" b="1" dirty="0" err="1">
                <a:solidFill>
                  <a:prstClr val="black"/>
                </a:solidFill>
                <a:latin typeface="Arial Narrow" panose="020B0606020202030204" pitchFamily="34" charset="0"/>
              </a:rPr>
              <a:t>years</a:t>
            </a:r>
            <a:r>
              <a:rPr lang="fr-CA" sz="1200" b="1" dirty="0">
                <a:solidFill>
                  <a:prstClr val="black"/>
                </a:solidFill>
                <a:latin typeface="Arial Narrow" panose="020B0606020202030204" pitchFamily="34" charset="0"/>
              </a:rPr>
              <a:t>:</a:t>
            </a:r>
          </a:p>
          <a:p>
            <a:pPr marL="742950" lvl="1" indent="-285750">
              <a:spcBef>
                <a:spcPts val="400"/>
              </a:spcBef>
              <a:defRPr sz="2000"/>
            </a:pPr>
            <a:r>
              <a:rPr lang="fr-CA" sz="1200" dirty="0">
                <a:solidFill>
                  <a:prstClr val="black"/>
                </a:solidFill>
                <a:latin typeface="Arial Narrow" panose="020B0606020202030204" pitchFamily="34" charset="0"/>
              </a:rPr>
              <a:t>ALN/RIS:     	 	</a:t>
            </a:r>
            <a:r>
              <a:rPr lang="fr-CA" sz="1200" dirty="0" err="1">
                <a:solidFill>
                  <a:prstClr val="black"/>
                </a:solidFill>
                <a:latin typeface="Arial Narrow" panose="020B0606020202030204" pitchFamily="34" charset="0"/>
              </a:rPr>
              <a:t>Persistence</a:t>
            </a:r>
            <a:r>
              <a:rPr lang="fr-CA" sz="1200" dirty="0">
                <a:solidFill>
                  <a:prstClr val="black"/>
                </a:solidFill>
                <a:latin typeface="Arial Narrow" panose="020B0606020202030204" pitchFamily="34" charset="0"/>
              </a:rPr>
              <a:t> </a:t>
            </a:r>
            <a:r>
              <a:rPr lang="fr-CA" sz="1200" b="1" dirty="0">
                <a:solidFill>
                  <a:prstClr val="black"/>
                </a:solidFill>
                <a:latin typeface="Arial Narrow" panose="020B0606020202030204" pitchFamily="34" charset="0"/>
              </a:rPr>
              <a:t>35%    		</a:t>
            </a:r>
            <a:r>
              <a:rPr lang="fr-CA" sz="1200" dirty="0" err="1">
                <a:solidFill>
                  <a:prstClr val="black"/>
                </a:solidFill>
                <a:latin typeface="Arial Narrow" panose="020B0606020202030204" pitchFamily="34" charset="0"/>
              </a:rPr>
              <a:t>Adherence</a:t>
            </a:r>
            <a:r>
              <a:rPr lang="fr-CA" sz="1200" dirty="0">
                <a:solidFill>
                  <a:prstClr val="black"/>
                </a:solidFill>
                <a:latin typeface="Arial Narrow" panose="020B0606020202030204" pitchFamily="34" charset="0"/>
              </a:rPr>
              <a:t>&gt; 80% in </a:t>
            </a:r>
            <a:r>
              <a:rPr lang="fr-CA" sz="1200" b="1" dirty="0">
                <a:solidFill>
                  <a:prstClr val="black"/>
                </a:solidFill>
                <a:latin typeface="Arial Narrow" panose="020B0606020202030204" pitchFamily="34" charset="0"/>
              </a:rPr>
              <a:t>52.4%</a:t>
            </a:r>
            <a:endParaRPr lang="fr-CA" sz="1200" dirty="0">
              <a:solidFill>
                <a:prstClr val="black"/>
              </a:solidFill>
              <a:latin typeface="Arial Narrow" panose="020B0606020202030204" pitchFamily="34" charset="0"/>
            </a:endParaRPr>
          </a:p>
          <a:p>
            <a:pPr marL="742950" lvl="1" indent="-285750">
              <a:spcBef>
                <a:spcPts val="400"/>
              </a:spcBef>
              <a:defRPr sz="2000"/>
            </a:pPr>
            <a:r>
              <a:rPr lang="fr-CA" sz="1200" dirty="0">
                <a:solidFill>
                  <a:prstClr val="black"/>
                </a:solidFill>
                <a:latin typeface="Arial Narrow" panose="020B0606020202030204" pitchFamily="34" charset="0"/>
              </a:rPr>
              <a:t>ZOL:    	   		</a:t>
            </a:r>
            <a:r>
              <a:rPr lang="fr-CA" sz="1200" dirty="0" err="1">
                <a:solidFill>
                  <a:prstClr val="black"/>
                </a:solidFill>
                <a:latin typeface="Arial Narrow" panose="020B0606020202030204" pitchFamily="34" charset="0"/>
              </a:rPr>
              <a:t>Persistence</a:t>
            </a:r>
            <a:r>
              <a:rPr lang="fr-CA" sz="1200" dirty="0">
                <a:solidFill>
                  <a:prstClr val="black"/>
                </a:solidFill>
                <a:latin typeface="Arial Narrow" panose="020B0606020202030204" pitchFamily="34" charset="0"/>
              </a:rPr>
              <a:t> </a:t>
            </a:r>
            <a:r>
              <a:rPr lang="fr-CA" sz="1200" b="1" dirty="0">
                <a:solidFill>
                  <a:prstClr val="black"/>
                </a:solidFill>
                <a:latin typeface="Arial Narrow" panose="020B0606020202030204" pitchFamily="34" charset="0"/>
              </a:rPr>
              <a:t>79%</a:t>
            </a:r>
            <a:r>
              <a:rPr lang="fr-CA" sz="1200" dirty="0">
                <a:solidFill>
                  <a:prstClr val="black"/>
                </a:solidFill>
                <a:latin typeface="Arial Narrow" panose="020B0606020202030204" pitchFamily="34" charset="0"/>
              </a:rPr>
              <a:t>    		</a:t>
            </a:r>
            <a:r>
              <a:rPr lang="fr-CA" sz="1200" dirty="0" err="1">
                <a:solidFill>
                  <a:prstClr val="black"/>
                </a:solidFill>
                <a:latin typeface="Arial Narrow" panose="020B0606020202030204" pitchFamily="34" charset="0"/>
              </a:rPr>
              <a:t>Adherence</a:t>
            </a:r>
            <a:r>
              <a:rPr lang="fr-CA" sz="1200" dirty="0">
                <a:solidFill>
                  <a:prstClr val="black"/>
                </a:solidFill>
                <a:latin typeface="Arial Narrow" panose="020B0606020202030204" pitchFamily="34" charset="0"/>
              </a:rPr>
              <a:t> &gt; 80% in </a:t>
            </a:r>
            <a:r>
              <a:rPr lang="fr-CA" sz="1200" b="1" dirty="0">
                <a:solidFill>
                  <a:prstClr val="black"/>
                </a:solidFill>
                <a:latin typeface="Arial Narrow" panose="020B0606020202030204" pitchFamily="34" charset="0"/>
              </a:rPr>
              <a:t>81.8%</a:t>
            </a:r>
            <a:endParaRPr lang="fr-CA" sz="1200" dirty="0">
              <a:solidFill>
                <a:prstClr val="black"/>
              </a:solidFill>
              <a:latin typeface="Arial Narrow" panose="020B0606020202030204" pitchFamily="34" charset="0"/>
            </a:endParaRPr>
          </a:p>
          <a:p>
            <a:pPr marL="742950" lvl="1" indent="-285750">
              <a:spcBef>
                <a:spcPts val="400"/>
              </a:spcBef>
              <a:defRPr sz="2000"/>
            </a:pPr>
            <a:r>
              <a:rPr lang="fr-CA" sz="1200" dirty="0">
                <a:solidFill>
                  <a:prstClr val="black"/>
                </a:solidFill>
                <a:latin typeface="Arial Narrow" panose="020B0606020202030204" pitchFamily="34" charset="0"/>
              </a:rPr>
              <a:t>Denosumab:  		</a:t>
            </a:r>
            <a:r>
              <a:rPr lang="fr-CA" sz="1200" dirty="0" err="1">
                <a:solidFill>
                  <a:prstClr val="black"/>
                </a:solidFill>
                <a:latin typeface="Arial Narrow" panose="020B0606020202030204" pitchFamily="34" charset="0"/>
              </a:rPr>
              <a:t>Persistence</a:t>
            </a:r>
            <a:r>
              <a:rPr lang="fr-CA" sz="1200" dirty="0">
                <a:solidFill>
                  <a:prstClr val="black"/>
                </a:solidFill>
                <a:latin typeface="Arial Narrow" panose="020B0606020202030204" pitchFamily="34" charset="0"/>
              </a:rPr>
              <a:t> </a:t>
            </a:r>
            <a:r>
              <a:rPr lang="fr-CA" sz="1200" b="1" dirty="0">
                <a:solidFill>
                  <a:prstClr val="black"/>
                </a:solidFill>
                <a:latin typeface="Arial Narrow" panose="020B0606020202030204" pitchFamily="34" charset="0"/>
              </a:rPr>
              <a:t>67.5%</a:t>
            </a:r>
            <a:r>
              <a:rPr lang="fr-CA" sz="1200" dirty="0">
                <a:solidFill>
                  <a:prstClr val="black"/>
                </a:solidFill>
                <a:latin typeface="Arial Narrow" panose="020B0606020202030204" pitchFamily="34" charset="0"/>
              </a:rPr>
              <a:t> 		</a:t>
            </a:r>
            <a:r>
              <a:rPr lang="fr-CA" sz="1200" dirty="0" err="1">
                <a:solidFill>
                  <a:prstClr val="black"/>
                </a:solidFill>
                <a:latin typeface="Arial Narrow" panose="020B0606020202030204" pitchFamily="34" charset="0"/>
              </a:rPr>
              <a:t>Adherence</a:t>
            </a:r>
            <a:r>
              <a:rPr lang="fr-CA" sz="1200" dirty="0">
                <a:solidFill>
                  <a:prstClr val="black"/>
                </a:solidFill>
                <a:latin typeface="Arial Narrow" panose="020B0606020202030204" pitchFamily="34" charset="0"/>
              </a:rPr>
              <a:t> &gt; 80% in </a:t>
            </a:r>
            <a:r>
              <a:rPr lang="fr-CA" sz="1200" b="1" dirty="0">
                <a:solidFill>
                  <a:prstClr val="black"/>
                </a:solidFill>
                <a:latin typeface="Arial Narrow" panose="020B0606020202030204" pitchFamily="34" charset="0"/>
              </a:rPr>
              <a:t>81.8%</a:t>
            </a:r>
            <a:endParaRPr lang="fr-CA" sz="1600" b="1"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612901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2531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3895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Persistence to Denosumab for up to 24 Months: North American Prospective Observational Study </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177517"/>
            <a:ext cx="9144000" cy="6952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8" y="6217203"/>
            <a:ext cx="9058940" cy="45869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CA" dirty="0">
              <a:latin typeface="Arial Narrow" panose="020B0606020202030204" pitchFamily="34" charset="0"/>
            </a:endParaRPr>
          </a:p>
          <a:p>
            <a:pPr defTabSz="685800" fontAlgn="base"/>
            <a:r>
              <a:rPr lang="en-CA" sz="900" dirty="0">
                <a:solidFill>
                  <a:srgbClr val="000000"/>
                </a:solidFill>
                <a:latin typeface="Arial Narrow" panose="020B0606020202030204" pitchFamily="34" charset="0"/>
              </a:rPr>
              <a:t>N = number of patients who received ≥ 1 denosumab dose. Time window: 6 months + 8 weeks since previous injection. ~50% of patients in the study had participated in a patient support program.</a:t>
            </a:r>
          </a:p>
          <a:p>
            <a:r>
              <a:rPr lang="en-CA" sz="900" dirty="0">
                <a:solidFill>
                  <a:srgbClr val="000000"/>
                </a:solidFill>
                <a:latin typeface="Arial Narrow" panose="020B0606020202030204" pitchFamily="34" charset="0"/>
              </a:rPr>
              <a:t>Silverman SL, et al. </a:t>
            </a:r>
            <a:r>
              <a:rPr lang="en-CA" sz="900" i="1" dirty="0" err="1">
                <a:solidFill>
                  <a:srgbClr val="000000"/>
                </a:solidFill>
                <a:latin typeface="Arial Narrow" panose="020B0606020202030204" pitchFamily="34" charset="0"/>
              </a:rPr>
              <a:t>Osteoporos</a:t>
            </a:r>
            <a:r>
              <a:rPr lang="en-CA" sz="900" i="1" dirty="0">
                <a:solidFill>
                  <a:srgbClr val="000000"/>
                </a:solidFill>
                <a:latin typeface="Arial Narrow" panose="020B0606020202030204" pitchFamily="34" charset="0"/>
              </a:rPr>
              <a:t> Int</a:t>
            </a:r>
            <a:r>
              <a:rPr lang="en-CA" sz="900" dirty="0">
                <a:solidFill>
                  <a:srgbClr val="000000"/>
                </a:solidFill>
                <a:latin typeface="Arial Narrow" panose="020B0606020202030204" pitchFamily="34" charset="0"/>
              </a:rPr>
              <a:t>. 2015 Jan;26(1):361-72. </a:t>
            </a:r>
            <a:r>
              <a:rPr lang="en-CA" sz="900" dirty="0" err="1">
                <a:solidFill>
                  <a:srgbClr val="000000"/>
                </a:solidFill>
                <a:latin typeface="Arial Narrow" panose="020B0606020202030204" pitchFamily="34" charset="0"/>
              </a:rPr>
              <a:t>doi</a:t>
            </a:r>
            <a:r>
              <a:rPr lang="en-CA" sz="900" dirty="0">
                <a:solidFill>
                  <a:srgbClr val="000000"/>
                </a:solidFill>
                <a:latin typeface="Arial Narrow" panose="020B0606020202030204" pitchFamily="34" charset="0"/>
              </a:rPr>
              <a:t>: 10.1007/s00198-014-2871-6. </a:t>
            </a:r>
            <a:r>
              <a:rPr lang="en-CA" sz="900" dirty="0" err="1">
                <a:solidFill>
                  <a:srgbClr val="000000"/>
                </a:solidFill>
                <a:latin typeface="Arial Narrow" panose="020B0606020202030204" pitchFamily="34" charset="0"/>
              </a:rPr>
              <a:t>Epub</a:t>
            </a:r>
            <a:r>
              <a:rPr lang="en-CA" sz="900" dirty="0">
                <a:solidFill>
                  <a:srgbClr val="000000"/>
                </a:solidFill>
                <a:latin typeface="Arial Narrow" panose="020B0606020202030204" pitchFamily="34" charset="0"/>
              </a:rPr>
              <a:t> 2014 Sep 19.</a:t>
            </a:r>
          </a:p>
        </p:txBody>
      </p:sp>
      <p:grpSp>
        <p:nvGrpSpPr>
          <p:cNvPr id="18" name="Group 17">
            <a:extLst>
              <a:ext uri="{FF2B5EF4-FFF2-40B4-BE49-F238E27FC236}">
                <a16:creationId xmlns:a16="http://schemas.microsoft.com/office/drawing/2014/main" id="{6EEEFAA9-30BA-46A1-8AB1-FEBB0828FBC4}"/>
              </a:ext>
            </a:extLst>
          </p:cNvPr>
          <p:cNvGrpSpPr/>
          <p:nvPr/>
        </p:nvGrpSpPr>
        <p:grpSpPr>
          <a:xfrm>
            <a:off x="1741491" y="2088530"/>
            <a:ext cx="5894927" cy="3145124"/>
            <a:chOff x="1242463" y="1989493"/>
            <a:chExt cx="7200800" cy="3672409"/>
          </a:xfrm>
        </p:grpSpPr>
        <p:graphicFrame>
          <p:nvGraphicFramePr>
            <p:cNvPr id="19" name="Chart 18">
              <a:extLst>
                <a:ext uri="{FF2B5EF4-FFF2-40B4-BE49-F238E27FC236}">
                  <a16:creationId xmlns:a16="http://schemas.microsoft.com/office/drawing/2014/main" id="{B49EAE6C-D51A-489B-91CC-1E167F735BA5}"/>
                </a:ext>
              </a:extLst>
            </p:cNvPr>
            <p:cNvGraphicFramePr/>
            <p:nvPr>
              <p:extLst>
                <p:ext uri="{D42A27DB-BD31-4B8C-83A1-F6EECF244321}">
                  <p14:modId xmlns:p14="http://schemas.microsoft.com/office/powerpoint/2010/main" val="1152780535"/>
                </p:ext>
              </p:extLst>
            </p:nvPr>
          </p:nvGraphicFramePr>
          <p:xfrm>
            <a:off x="1242463" y="1989493"/>
            <a:ext cx="7200800" cy="3672409"/>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F4D6BE8C-DB7C-4E3B-8B04-01AD336AA696}"/>
                </a:ext>
              </a:extLst>
            </p:cNvPr>
            <p:cNvSpPr txBox="1"/>
            <p:nvPr/>
          </p:nvSpPr>
          <p:spPr>
            <a:xfrm>
              <a:off x="2498281" y="2729736"/>
              <a:ext cx="648071" cy="350391"/>
            </a:xfrm>
            <a:prstGeom prst="rect">
              <a:avLst/>
            </a:prstGeom>
            <a:noFill/>
          </p:spPr>
          <p:txBody>
            <a:bodyPr wrap="square" rtlCol="0">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13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82%</a:t>
              </a:r>
            </a:p>
          </p:txBody>
        </p:sp>
        <p:sp>
          <p:nvSpPr>
            <p:cNvPr id="21" name="TextBox 20">
              <a:extLst>
                <a:ext uri="{FF2B5EF4-FFF2-40B4-BE49-F238E27FC236}">
                  <a16:creationId xmlns:a16="http://schemas.microsoft.com/office/drawing/2014/main" id="{FD905833-7B51-49FE-A591-9F4B781585F3}"/>
                </a:ext>
              </a:extLst>
            </p:cNvPr>
            <p:cNvSpPr txBox="1"/>
            <p:nvPr/>
          </p:nvSpPr>
          <p:spPr>
            <a:xfrm>
              <a:off x="4634441" y="2832025"/>
              <a:ext cx="648071" cy="350391"/>
            </a:xfrm>
            <a:prstGeom prst="rect">
              <a:avLst/>
            </a:prstGeom>
            <a:noFill/>
          </p:spPr>
          <p:txBody>
            <a:bodyPr wrap="square" rtlCol="0">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13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79%</a:t>
              </a:r>
            </a:p>
          </p:txBody>
        </p:sp>
        <p:sp>
          <p:nvSpPr>
            <p:cNvPr id="22" name="TextBox 21">
              <a:extLst>
                <a:ext uri="{FF2B5EF4-FFF2-40B4-BE49-F238E27FC236}">
                  <a16:creationId xmlns:a16="http://schemas.microsoft.com/office/drawing/2014/main" id="{27C2B4CC-2D60-441E-BB00-36B1FF671A46}"/>
                </a:ext>
              </a:extLst>
            </p:cNvPr>
            <p:cNvSpPr txBox="1"/>
            <p:nvPr/>
          </p:nvSpPr>
          <p:spPr>
            <a:xfrm>
              <a:off x="6756836" y="2641660"/>
              <a:ext cx="648071" cy="350391"/>
            </a:xfrm>
            <a:prstGeom prst="rect">
              <a:avLst/>
            </a:prstGeom>
            <a:noFill/>
          </p:spPr>
          <p:txBody>
            <a:bodyPr wrap="square" rtlCol="0">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13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89%</a:t>
              </a:r>
            </a:p>
          </p:txBody>
        </p:sp>
        <p:sp>
          <p:nvSpPr>
            <p:cNvPr id="23" name="TextBox 22">
              <a:extLst>
                <a:ext uri="{FF2B5EF4-FFF2-40B4-BE49-F238E27FC236}">
                  <a16:creationId xmlns:a16="http://schemas.microsoft.com/office/drawing/2014/main" id="{B92DABA7-BD62-41C9-B749-D31BEA39900F}"/>
                </a:ext>
              </a:extLst>
            </p:cNvPr>
            <p:cNvSpPr txBox="1"/>
            <p:nvPr/>
          </p:nvSpPr>
          <p:spPr>
            <a:xfrm>
              <a:off x="7342854" y="2958602"/>
              <a:ext cx="648071" cy="350391"/>
            </a:xfrm>
            <a:prstGeom prst="rect">
              <a:avLst/>
            </a:prstGeom>
            <a:noFill/>
          </p:spPr>
          <p:txBody>
            <a:bodyPr wrap="square" rtlCol="0">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13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75%</a:t>
              </a:r>
            </a:p>
          </p:txBody>
        </p:sp>
        <p:sp>
          <p:nvSpPr>
            <p:cNvPr id="24" name="TextBox 23">
              <a:extLst>
                <a:ext uri="{FF2B5EF4-FFF2-40B4-BE49-F238E27FC236}">
                  <a16:creationId xmlns:a16="http://schemas.microsoft.com/office/drawing/2014/main" id="{E5404E6B-2551-4EB1-83E2-51C739DC2D27}"/>
                </a:ext>
              </a:extLst>
            </p:cNvPr>
            <p:cNvSpPr txBox="1"/>
            <p:nvPr/>
          </p:nvSpPr>
          <p:spPr>
            <a:xfrm>
              <a:off x="5229662" y="3638587"/>
              <a:ext cx="648071" cy="350391"/>
            </a:xfrm>
            <a:prstGeom prst="rect">
              <a:avLst/>
            </a:prstGeom>
            <a:noFill/>
          </p:spPr>
          <p:txBody>
            <a:bodyPr wrap="square" rtlCol="0">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13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50%</a:t>
              </a:r>
            </a:p>
          </p:txBody>
        </p:sp>
        <p:sp>
          <p:nvSpPr>
            <p:cNvPr id="25" name="TextBox 24">
              <a:extLst>
                <a:ext uri="{FF2B5EF4-FFF2-40B4-BE49-F238E27FC236}">
                  <a16:creationId xmlns:a16="http://schemas.microsoft.com/office/drawing/2014/main" id="{9B694D91-D510-44EA-80BE-C1481D34BC50}"/>
                </a:ext>
              </a:extLst>
            </p:cNvPr>
            <p:cNvSpPr txBox="1"/>
            <p:nvPr/>
          </p:nvSpPr>
          <p:spPr>
            <a:xfrm>
              <a:off x="3098596" y="3435725"/>
              <a:ext cx="648071" cy="350391"/>
            </a:xfrm>
            <a:prstGeom prst="rect">
              <a:avLst/>
            </a:prstGeom>
            <a:noFill/>
          </p:spPr>
          <p:txBody>
            <a:bodyPr wrap="square" rtlCol="0">
              <a:spAutoFit/>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en-CA" sz="135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58%</a:t>
              </a:r>
            </a:p>
          </p:txBody>
        </p:sp>
      </p:grpSp>
      <p:sp>
        <p:nvSpPr>
          <p:cNvPr id="26" name="TextBox 25">
            <a:extLst>
              <a:ext uri="{FF2B5EF4-FFF2-40B4-BE49-F238E27FC236}">
                <a16:creationId xmlns:a16="http://schemas.microsoft.com/office/drawing/2014/main" id="{EB672D0E-3286-49C1-B158-772784159943}"/>
              </a:ext>
            </a:extLst>
          </p:cNvPr>
          <p:cNvSpPr txBox="1"/>
          <p:nvPr/>
        </p:nvSpPr>
        <p:spPr>
          <a:xfrm rot="16200000">
            <a:off x="355587" y="3623210"/>
            <a:ext cx="2538335" cy="300082"/>
          </a:xfrm>
          <a:prstGeom prst="rect">
            <a:avLst/>
          </a:prstGeom>
          <a:noFill/>
        </p:spPr>
        <p:txBody>
          <a:bodyPr wrap="square" rtlCol="0">
            <a:spAutoFit/>
          </a:bodyPr>
          <a:lstStyle/>
          <a:p>
            <a:pPr algn="ctr" defTabSz="685800" fontAlgn="base">
              <a:spcBef>
                <a:spcPct val="0"/>
              </a:spcBef>
              <a:spcAft>
                <a:spcPct val="0"/>
              </a:spcAft>
            </a:pPr>
            <a:r>
              <a:rPr lang="en-CA" sz="1350" b="1" dirty="0">
                <a:solidFill>
                  <a:prstClr val="black">
                    <a:lumMod val="75000"/>
                    <a:lumOff val="25000"/>
                  </a:prstClr>
                </a:solidFill>
                <a:latin typeface="Arial Narrow" panose="020B0606020202030204" pitchFamily="34" charset="0"/>
                <a:cs typeface="Helvetica" panose="020B0604020202020204" pitchFamily="34" charset="0"/>
              </a:rPr>
              <a:t>Percentage of Patients </a:t>
            </a:r>
          </a:p>
        </p:txBody>
      </p:sp>
    </p:spTree>
    <p:extLst>
      <p:ext uri="{BB962C8B-B14F-4D97-AF65-F5344CB8AC3E}">
        <p14:creationId xmlns:p14="http://schemas.microsoft.com/office/powerpoint/2010/main" val="28612685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2531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3895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Patient Retention (Evaluated in Canadian Population): National data 2012-2017</a:t>
            </a:r>
            <a:r>
              <a:rPr kumimoji="0" lang="en-CA" sz="36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rPr>
              <a:t>1</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916" y="5733227"/>
            <a:ext cx="9144000" cy="11089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8" y="6302267"/>
            <a:ext cx="9058940" cy="45869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Adapted from QuintilesIMS longitudinal database, November 2012 to June 2017.</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*Comparative clinical significance is unknown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†Patient retention rate was evaluated in 60,167 Canadian patients that initiated denosumab or an oral bisphosphate drug from November 2012 to April 2013 and still active in the database 48 months later. Retention rate at 48 months was defined as the percent of selected patients that remained on therapy for 48 months following treatment initiation. Significance was determined using the chi-squared test: denosumab vs. individual oral bisphosphonate, p&lt;0.051.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QuintilesIMS longitudinal database. November 2012 to June 2017. Prolia</a:t>
            </a:r>
            <a:r>
              <a:rPr kumimoji="0" lang="en-CA"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Product Monograph Amgen Canada Inc. February 13, 2018. </a:t>
            </a:r>
          </a:p>
        </p:txBody>
      </p:sp>
      <p:sp>
        <p:nvSpPr>
          <p:cNvPr id="81" name="Freeform: Shape 80">
            <a:extLst>
              <a:ext uri="{FF2B5EF4-FFF2-40B4-BE49-F238E27FC236}">
                <a16:creationId xmlns:a16="http://schemas.microsoft.com/office/drawing/2014/main" id="{31AF90AE-A8B6-4BDD-B6E0-7F9E3BE25FA6}"/>
              </a:ext>
            </a:extLst>
          </p:cNvPr>
          <p:cNvSpPr/>
          <p:nvPr/>
        </p:nvSpPr>
        <p:spPr>
          <a:xfrm>
            <a:off x="2457334" y="2744824"/>
            <a:ext cx="5795962" cy="762000"/>
          </a:xfrm>
          <a:custGeom>
            <a:avLst/>
            <a:gdLst>
              <a:gd name="connsiteX0" fmla="*/ 0 w 5795962"/>
              <a:gd name="connsiteY0" fmla="*/ 0 h 762000"/>
              <a:gd name="connsiteX1" fmla="*/ 461962 w 5795962"/>
              <a:gd name="connsiteY1" fmla="*/ 76200 h 762000"/>
              <a:gd name="connsiteX2" fmla="*/ 1095375 w 5795962"/>
              <a:gd name="connsiteY2" fmla="*/ 190500 h 762000"/>
              <a:gd name="connsiteX3" fmla="*/ 1400175 w 5795962"/>
              <a:gd name="connsiteY3" fmla="*/ 238125 h 762000"/>
              <a:gd name="connsiteX4" fmla="*/ 1838325 w 5795962"/>
              <a:gd name="connsiteY4" fmla="*/ 280988 h 762000"/>
              <a:gd name="connsiteX5" fmla="*/ 2286000 w 5795962"/>
              <a:gd name="connsiteY5" fmla="*/ 352425 h 762000"/>
              <a:gd name="connsiteX6" fmla="*/ 2838450 w 5795962"/>
              <a:gd name="connsiteY6" fmla="*/ 447675 h 762000"/>
              <a:gd name="connsiteX7" fmla="*/ 4819650 w 5795962"/>
              <a:gd name="connsiteY7" fmla="*/ 676275 h 762000"/>
              <a:gd name="connsiteX8" fmla="*/ 5795962 w 5795962"/>
              <a:gd name="connsiteY8"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5962" h="762000">
                <a:moveTo>
                  <a:pt x="0" y="0"/>
                </a:moveTo>
                <a:lnTo>
                  <a:pt x="461962" y="76200"/>
                </a:lnTo>
                <a:lnTo>
                  <a:pt x="1095375" y="190500"/>
                </a:lnTo>
                <a:lnTo>
                  <a:pt x="1400175" y="238125"/>
                </a:lnTo>
                <a:lnTo>
                  <a:pt x="1838325" y="280988"/>
                </a:lnTo>
                <a:lnTo>
                  <a:pt x="2286000" y="352425"/>
                </a:lnTo>
                <a:lnTo>
                  <a:pt x="2838450" y="447675"/>
                </a:lnTo>
                <a:lnTo>
                  <a:pt x="4819650" y="676275"/>
                </a:lnTo>
                <a:lnTo>
                  <a:pt x="5795962" y="762000"/>
                </a:lnTo>
              </a:path>
            </a:pathLst>
          </a:custGeom>
          <a:noFill/>
          <a:ln w="28575" cap="flat" cmpd="sng" algn="ctr">
            <a:solidFill>
              <a:sysClr val="window" lastClr="FFFFFF">
                <a:lumMod val="50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82" name="Rectangle 81">
            <a:extLst>
              <a:ext uri="{FF2B5EF4-FFF2-40B4-BE49-F238E27FC236}">
                <a16:creationId xmlns:a16="http://schemas.microsoft.com/office/drawing/2014/main" id="{C71A77B0-3B45-4B41-A69B-7B67A4102D74}"/>
              </a:ext>
            </a:extLst>
          </p:cNvPr>
          <p:cNvSpPr/>
          <p:nvPr/>
        </p:nvSpPr>
        <p:spPr>
          <a:xfrm>
            <a:off x="413447" y="1291557"/>
            <a:ext cx="8405812" cy="584775"/>
          </a:xfrm>
          <a:prstGeom prst="rect">
            <a:avLst/>
          </a:prstGeom>
        </p:spPr>
        <p:txBody>
          <a:bodyPr wrap="square">
            <a:spAutoFit/>
          </a:body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16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Comparison</a:t>
            </a:r>
            <a:r>
              <a:rPr kumimoji="0" lang="en-CA" sz="1600" b="1" i="0" u="none" strike="noStrike" kern="1200" cap="none" spc="0" normalizeH="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of </a:t>
            </a:r>
            <a:r>
              <a:rPr lang="en-CA" sz="1600" b="1" dirty="0">
                <a:solidFill>
                  <a:sysClr val="windowText" lastClr="000000">
                    <a:lumMod val="75000"/>
                    <a:lumOff val="25000"/>
                  </a:sysClr>
                </a:solidFill>
                <a:latin typeface="Arial Narrow" panose="020B0606020202030204" pitchFamily="34" charset="0"/>
                <a:cs typeface="Verdana"/>
              </a:rPr>
              <a:t>Retention Rates for antiresorptive therapy: oral</a:t>
            </a:r>
            <a:r>
              <a:rPr kumimoji="0" lang="en-CA" sz="16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bisphosphonates (risedronate, alendronate 70mg) ,  etidronate with calcium kit and denosumab) </a:t>
            </a:r>
            <a:r>
              <a:rPr kumimoji="0" lang="en-CA" sz="16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1*†</a:t>
            </a:r>
          </a:p>
        </p:txBody>
      </p:sp>
      <p:sp>
        <p:nvSpPr>
          <p:cNvPr id="83" name="TextBox 82">
            <a:extLst>
              <a:ext uri="{FF2B5EF4-FFF2-40B4-BE49-F238E27FC236}">
                <a16:creationId xmlns:a16="http://schemas.microsoft.com/office/drawing/2014/main" id="{A037D26C-14B3-4D25-BCF7-0D886A1CB178}"/>
              </a:ext>
            </a:extLst>
          </p:cNvPr>
          <p:cNvSpPr txBox="1"/>
          <p:nvPr/>
        </p:nvSpPr>
        <p:spPr>
          <a:xfrm>
            <a:off x="609706" y="4943605"/>
            <a:ext cx="814089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A098DA"/>
                </a:solidFill>
                <a:effectLst/>
                <a:uLnTx/>
                <a:uFillTx/>
                <a:latin typeface="Arial Narrow" panose="020B0606020202030204" pitchFamily="34" charset="0"/>
                <a:ea typeface="+mn-ea"/>
                <a:cs typeface="+mn-cs"/>
              </a:rPr>
              <a:t>Slower decline in patient retention rate is observed with denosumab at 48 months following initiation compared with oral bisphosphates.</a:t>
            </a:r>
            <a:r>
              <a:rPr kumimoji="0" lang="en-CA" sz="1800" b="1" i="0" u="none" strike="noStrike" kern="1200" cap="none" spc="0" normalizeH="0" baseline="30000" noProof="0" dirty="0">
                <a:ln>
                  <a:noFill/>
                </a:ln>
                <a:solidFill>
                  <a:srgbClr val="A098DA"/>
                </a:solidFill>
                <a:effectLst/>
                <a:uLnTx/>
                <a:uFillTx/>
                <a:latin typeface="Arial Narrow" panose="020B0606020202030204" pitchFamily="34" charset="0"/>
                <a:ea typeface="+mn-ea"/>
                <a:cs typeface="+mn-cs"/>
              </a:rPr>
              <a:t>1*†</a:t>
            </a:r>
            <a:r>
              <a:rPr kumimoji="0" lang="en-CA" sz="1800" b="1" i="0" u="none" strike="noStrike" kern="1200" cap="none" spc="0" normalizeH="0" baseline="0" noProof="0" dirty="0">
                <a:ln>
                  <a:noFill/>
                </a:ln>
                <a:solidFill>
                  <a:srgbClr val="A098DA"/>
                </a:solidFill>
                <a:effectLst/>
                <a:uLnTx/>
                <a:uFillTx/>
                <a:latin typeface="Arial Narrow" panose="020B0606020202030204" pitchFamily="34" charset="0"/>
                <a:ea typeface="+mn-ea"/>
                <a:cs typeface="+mn-cs"/>
              </a:rPr>
              <a:t> </a:t>
            </a:r>
          </a:p>
        </p:txBody>
      </p:sp>
      <p:cxnSp>
        <p:nvCxnSpPr>
          <p:cNvPr id="84" name="Straight Connector 83">
            <a:extLst>
              <a:ext uri="{FF2B5EF4-FFF2-40B4-BE49-F238E27FC236}">
                <a16:creationId xmlns:a16="http://schemas.microsoft.com/office/drawing/2014/main" id="{0B18BCAE-5E0E-4F10-9FD1-5C6AD239DD56}"/>
              </a:ext>
            </a:extLst>
          </p:cNvPr>
          <p:cNvCxnSpPr/>
          <p:nvPr/>
        </p:nvCxnSpPr>
        <p:spPr>
          <a:xfrm>
            <a:off x="1702763" y="2482262"/>
            <a:ext cx="0" cy="1570154"/>
          </a:xfrm>
          <a:prstGeom prst="line">
            <a:avLst/>
          </a:prstGeom>
          <a:noFill/>
          <a:ln w="19050" cap="flat" cmpd="sng" algn="ctr">
            <a:solidFill>
              <a:sysClr val="windowText" lastClr="000000">
                <a:lumMod val="75000"/>
                <a:lumOff val="25000"/>
              </a:sysClr>
            </a:solidFill>
            <a:prstDash val="solid"/>
          </a:ln>
          <a:effectLst/>
        </p:spPr>
      </p:cxnSp>
      <p:cxnSp>
        <p:nvCxnSpPr>
          <p:cNvPr id="85" name="Straight Connector 84">
            <a:extLst>
              <a:ext uri="{FF2B5EF4-FFF2-40B4-BE49-F238E27FC236}">
                <a16:creationId xmlns:a16="http://schemas.microsoft.com/office/drawing/2014/main" id="{355F49EA-A16B-48F1-84FE-87B1417EB2C4}"/>
              </a:ext>
            </a:extLst>
          </p:cNvPr>
          <p:cNvCxnSpPr>
            <a:cxnSpLocks/>
          </p:cNvCxnSpPr>
          <p:nvPr/>
        </p:nvCxnSpPr>
        <p:spPr>
          <a:xfrm>
            <a:off x="1644851" y="4037176"/>
            <a:ext cx="6903719" cy="0"/>
          </a:xfrm>
          <a:prstGeom prst="line">
            <a:avLst/>
          </a:prstGeom>
          <a:noFill/>
          <a:ln w="19050" cap="flat" cmpd="sng" algn="ctr">
            <a:solidFill>
              <a:sysClr val="windowText" lastClr="000000">
                <a:lumMod val="75000"/>
                <a:lumOff val="25000"/>
              </a:sysClr>
            </a:solidFill>
            <a:prstDash val="solid"/>
          </a:ln>
          <a:effectLst/>
        </p:spPr>
      </p:cxnSp>
      <p:sp>
        <p:nvSpPr>
          <p:cNvPr id="86" name="TextBox 85">
            <a:extLst>
              <a:ext uri="{FF2B5EF4-FFF2-40B4-BE49-F238E27FC236}">
                <a16:creationId xmlns:a16="http://schemas.microsoft.com/office/drawing/2014/main" id="{1EE644F1-58D2-489E-9C2D-029D4D24E39B}"/>
              </a:ext>
            </a:extLst>
          </p:cNvPr>
          <p:cNvSpPr txBox="1"/>
          <p:nvPr/>
        </p:nvSpPr>
        <p:spPr>
          <a:xfrm>
            <a:off x="858533" y="2331767"/>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100%</a:t>
            </a:r>
          </a:p>
        </p:txBody>
      </p:sp>
      <p:sp>
        <p:nvSpPr>
          <p:cNvPr id="87" name="TextBox 86">
            <a:extLst>
              <a:ext uri="{FF2B5EF4-FFF2-40B4-BE49-F238E27FC236}">
                <a16:creationId xmlns:a16="http://schemas.microsoft.com/office/drawing/2014/main" id="{9E278920-D3B9-4CA0-9194-F2E95A324FB0}"/>
              </a:ext>
            </a:extLst>
          </p:cNvPr>
          <p:cNvSpPr txBox="1"/>
          <p:nvPr/>
        </p:nvSpPr>
        <p:spPr>
          <a:xfrm>
            <a:off x="858533" y="2636914"/>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p:txBody>
      </p:sp>
      <p:sp>
        <p:nvSpPr>
          <p:cNvPr id="88" name="TextBox 87">
            <a:extLst>
              <a:ext uri="{FF2B5EF4-FFF2-40B4-BE49-F238E27FC236}">
                <a16:creationId xmlns:a16="http://schemas.microsoft.com/office/drawing/2014/main" id="{0F4F36D2-D032-40D1-8AC6-359416403172}"/>
              </a:ext>
            </a:extLst>
          </p:cNvPr>
          <p:cNvSpPr txBox="1"/>
          <p:nvPr/>
        </p:nvSpPr>
        <p:spPr>
          <a:xfrm>
            <a:off x="858533" y="2950688"/>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a:t>
            </a:r>
          </a:p>
        </p:txBody>
      </p:sp>
      <p:sp>
        <p:nvSpPr>
          <p:cNvPr id="89" name="TextBox 88">
            <a:extLst>
              <a:ext uri="{FF2B5EF4-FFF2-40B4-BE49-F238E27FC236}">
                <a16:creationId xmlns:a16="http://schemas.microsoft.com/office/drawing/2014/main" id="{105626B7-2B0B-4A62-BAA4-DE6A9830A31A}"/>
              </a:ext>
            </a:extLst>
          </p:cNvPr>
          <p:cNvSpPr txBox="1"/>
          <p:nvPr/>
        </p:nvSpPr>
        <p:spPr>
          <a:xfrm>
            <a:off x="798813" y="3272163"/>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40%</a:t>
            </a:r>
          </a:p>
        </p:txBody>
      </p:sp>
      <p:sp>
        <p:nvSpPr>
          <p:cNvPr id="90" name="TextBox 89">
            <a:extLst>
              <a:ext uri="{FF2B5EF4-FFF2-40B4-BE49-F238E27FC236}">
                <a16:creationId xmlns:a16="http://schemas.microsoft.com/office/drawing/2014/main" id="{8818F2A1-333D-49B5-9F99-661A9093D06D}"/>
              </a:ext>
            </a:extLst>
          </p:cNvPr>
          <p:cNvSpPr txBox="1"/>
          <p:nvPr/>
        </p:nvSpPr>
        <p:spPr>
          <a:xfrm>
            <a:off x="858533" y="3585937"/>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a:t>
            </a:r>
          </a:p>
        </p:txBody>
      </p:sp>
      <p:sp>
        <p:nvSpPr>
          <p:cNvPr id="91" name="TextBox 90">
            <a:extLst>
              <a:ext uri="{FF2B5EF4-FFF2-40B4-BE49-F238E27FC236}">
                <a16:creationId xmlns:a16="http://schemas.microsoft.com/office/drawing/2014/main" id="{5B404710-35DD-4CDB-8685-A8E4136DCDB2}"/>
              </a:ext>
            </a:extLst>
          </p:cNvPr>
          <p:cNvSpPr txBox="1"/>
          <p:nvPr/>
        </p:nvSpPr>
        <p:spPr>
          <a:xfrm>
            <a:off x="858533" y="3899711"/>
            <a:ext cx="844230"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92" name="TextBox 91">
            <a:extLst>
              <a:ext uri="{FF2B5EF4-FFF2-40B4-BE49-F238E27FC236}">
                <a16:creationId xmlns:a16="http://schemas.microsoft.com/office/drawing/2014/main" id="{D3C97F5E-7B25-4305-96B7-DB48EE9DE79B}"/>
              </a:ext>
            </a:extLst>
          </p:cNvPr>
          <p:cNvSpPr txBox="1"/>
          <p:nvPr/>
        </p:nvSpPr>
        <p:spPr>
          <a:xfrm rot="16200000">
            <a:off x="127550" y="3113861"/>
            <a:ext cx="1846983"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Retention Rate</a:t>
            </a:r>
            <a:r>
              <a:rPr kumimoji="0" lang="en-CA" sz="11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p>
        </p:txBody>
      </p:sp>
      <p:sp>
        <p:nvSpPr>
          <p:cNvPr id="93" name="TextBox 92">
            <a:extLst>
              <a:ext uri="{FF2B5EF4-FFF2-40B4-BE49-F238E27FC236}">
                <a16:creationId xmlns:a16="http://schemas.microsoft.com/office/drawing/2014/main" id="{C4BDDE3F-48AD-46F9-AC93-604760DC318F}"/>
              </a:ext>
            </a:extLst>
          </p:cNvPr>
          <p:cNvSpPr txBox="1"/>
          <p:nvPr/>
        </p:nvSpPr>
        <p:spPr>
          <a:xfrm rot="16200000">
            <a:off x="879064" y="4804934"/>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New Patients</a:t>
            </a:r>
          </a:p>
        </p:txBody>
      </p:sp>
      <p:sp>
        <p:nvSpPr>
          <p:cNvPr id="94" name="TextBox 93">
            <a:extLst>
              <a:ext uri="{FF2B5EF4-FFF2-40B4-BE49-F238E27FC236}">
                <a16:creationId xmlns:a16="http://schemas.microsoft.com/office/drawing/2014/main" id="{D3422162-6E8D-4C5D-AFFB-784FF26698FE}"/>
              </a:ext>
            </a:extLst>
          </p:cNvPr>
          <p:cNvSpPr txBox="1"/>
          <p:nvPr/>
        </p:nvSpPr>
        <p:spPr>
          <a:xfrm rot="16200000">
            <a:off x="1142174" y="4804934"/>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16-30 Days</a:t>
            </a:r>
          </a:p>
        </p:txBody>
      </p:sp>
      <p:sp>
        <p:nvSpPr>
          <p:cNvPr id="95" name="TextBox 94">
            <a:extLst>
              <a:ext uri="{FF2B5EF4-FFF2-40B4-BE49-F238E27FC236}">
                <a16:creationId xmlns:a16="http://schemas.microsoft.com/office/drawing/2014/main" id="{5006AB67-F3B3-4C9F-ADF7-88BD1B52CC4D}"/>
              </a:ext>
            </a:extLst>
          </p:cNvPr>
          <p:cNvSpPr txBox="1"/>
          <p:nvPr/>
        </p:nvSpPr>
        <p:spPr>
          <a:xfrm rot="16200000">
            <a:off x="1418742" y="4804934"/>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61-90 Days</a:t>
            </a:r>
          </a:p>
        </p:txBody>
      </p:sp>
      <p:sp>
        <p:nvSpPr>
          <p:cNvPr id="96" name="TextBox 95">
            <a:extLst>
              <a:ext uri="{FF2B5EF4-FFF2-40B4-BE49-F238E27FC236}">
                <a16:creationId xmlns:a16="http://schemas.microsoft.com/office/drawing/2014/main" id="{5BB6A12A-1D28-4036-A944-743611F0856E}"/>
              </a:ext>
            </a:extLst>
          </p:cNvPr>
          <p:cNvSpPr txBox="1"/>
          <p:nvPr/>
        </p:nvSpPr>
        <p:spPr>
          <a:xfrm rot="16200000">
            <a:off x="1688605" y="4804935"/>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121-150 Days</a:t>
            </a:r>
          </a:p>
        </p:txBody>
      </p:sp>
      <p:sp>
        <p:nvSpPr>
          <p:cNvPr id="97" name="TextBox 96">
            <a:extLst>
              <a:ext uri="{FF2B5EF4-FFF2-40B4-BE49-F238E27FC236}">
                <a16:creationId xmlns:a16="http://schemas.microsoft.com/office/drawing/2014/main" id="{514D3D16-E08F-4561-A818-47BBB5D58E15}"/>
              </a:ext>
            </a:extLst>
          </p:cNvPr>
          <p:cNvSpPr txBox="1"/>
          <p:nvPr/>
        </p:nvSpPr>
        <p:spPr>
          <a:xfrm rot="16200000">
            <a:off x="1957554" y="4804935"/>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181-210 Days</a:t>
            </a:r>
          </a:p>
        </p:txBody>
      </p:sp>
      <p:sp>
        <p:nvSpPr>
          <p:cNvPr id="98" name="TextBox 97">
            <a:extLst>
              <a:ext uri="{FF2B5EF4-FFF2-40B4-BE49-F238E27FC236}">
                <a16:creationId xmlns:a16="http://schemas.microsoft.com/office/drawing/2014/main" id="{4FA4E73B-4674-4AE6-BBDC-5805213A940D}"/>
              </a:ext>
            </a:extLst>
          </p:cNvPr>
          <p:cNvSpPr txBox="1"/>
          <p:nvPr/>
        </p:nvSpPr>
        <p:spPr>
          <a:xfrm rot="16200000">
            <a:off x="2228916" y="4804935"/>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241-270 Days</a:t>
            </a:r>
          </a:p>
        </p:txBody>
      </p:sp>
      <p:sp>
        <p:nvSpPr>
          <p:cNvPr id="99" name="TextBox 98">
            <a:extLst>
              <a:ext uri="{FF2B5EF4-FFF2-40B4-BE49-F238E27FC236}">
                <a16:creationId xmlns:a16="http://schemas.microsoft.com/office/drawing/2014/main" id="{023B12B8-ED72-4EF3-8E29-6F29F646D64B}"/>
              </a:ext>
            </a:extLst>
          </p:cNvPr>
          <p:cNvSpPr txBox="1"/>
          <p:nvPr/>
        </p:nvSpPr>
        <p:spPr>
          <a:xfrm rot="16200000">
            <a:off x="2498147" y="4804935"/>
            <a:ext cx="1846983" cy="26161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301-330 Days</a:t>
            </a:r>
          </a:p>
        </p:txBody>
      </p:sp>
      <p:sp>
        <p:nvSpPr>
          <p:cNvPr id="100" name="TextBox 99">
            <a:extLst>
              <a:ext uri="{FF2B5EF4-FFF2-40B4-BE49-F238E27FC236}">
                <a16:creationId xmlns:a16="http://schemas.microsoft.com/office/drawing/2014/main" id="{61733AE8-FF30-40F6-B5FC-53506C138B62}"/>
              </a:ext>
            </a:extLst>
          </p:cNvPr>
          <p:cNvSpPr txBox="1"/>
          <p:nvPr/>
        </p:nvSpPr>
        <p:spPr>
          <a:xfrm rot="16200000">
            <a:off x="2756419"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361-390 Days</a:t>
            </a:r>
          </a:p>
        </p:txBody>
      </p:sp>
      <p:sp>
        <p:nvSpPr>
          <p:cNvPr id="101" name="TextBox 100">
            <a:extLst>
              <a:ext uri="{FF2B5EF4-FFF2-40B4-BE49-F238E27FC236}">
                <a16:creationId xmlns:a16="http://schemas.microsoft.com/office/drawing/2014/main" id="{4FF9A761-E1BA-46FF-AD8D-34EE616ED2C8}"/>
              </a:ext>
            </a:extLst>
          </p:cNvPr>
          <p:cNvSpPr txBox="1"/>
          <p:nvPr/>
        </p:nvSpPr>
        <p:spPr>
          <a:xfrm rot="16200000">
            <a:off x="3026288"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421-450 Days</a:t>
            </a:r>
          </a:p>
        </p:txBody>
      </p:sp>
      <p:sp>
        <p:nvSpPr>
          <p:cNvPr id="102" name="TextBox 101">
            <a:extLst>
              <a:ext uri="{FF2B5EF4-FFF2-40B4-BE49-F238E27FC236}">
                <a16:creationId xmlns:a16="http://schemas.microsoft.com/office/drawing/2014/main" id="{444C2087-F0C1-4014-AA93-F7461052C20F}"/>
              </a:ext>
            </a:extLst>
          </p:cNvPr>
          <p:cNvSpPr txBox="1"/>
          <p:nvPr/>
        </p:nvSpPr>
        <p:spPr>
          <a:xfrm rot="16200000">
            <a:off x="3298316"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481-510 Days</a:t>
            </a:r>
          </a:p>
        </p:txBody>
      </p:sp>
      <p:sp>
        <p:nvSpPr>
          <p:cNvPr id="103" name="TextBox 102">
            <a:extLst>
              <a:ext uri="{FF2B5EF4-FFF2-40B4-BE49-F238E27FC236}">
                <a16:creationId xmlns:a16="http://schemas.microsoft.com/office/drawing/2014/main" id="{A87FD90A-5098-4077-A0A0-1ACD278A6AC4}"/>
              </a:ext>
            </a:extLst>
          </p:cNvPr>
          <p:cNvSpPr txBox="1"/>
          <p:nvPr/>
        </p:nvSpPr>
        <p:spPr>
          <a:xfrm rot="16200000">
            <a:off x="3569887"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541-570 Days</a:t>
            </a:r>
          </a:p>
        </p:txBody>
      </p:sp>
      <p:sp>
        <p:nvSpPr>
          <p:cNvPr id="104" name="TextBox 103">
            <a:extLst>
              <a:ext uri="{FF2B5EF4-FFF2-40B4-BE49-F238E27FC236}">
                <a16:creationId xmlns:a16="http://schemas.microsoft.com/office/drawing/2014/main" id="{2A028FBD-F5DB-4009-A500-5FCE49941885}"/>
              </a:ext>
            </a:extLst>
          </p:cNvPr>
          <p:cNvSpPr txBox="1"/>
          <p:nvPr/>
        </p:nvSpPr>
        <p:spPr>
          <a:xfrm rot="16200000">
            <a:off x="3823804"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601-630 Days</a:t>
            </a:r>
          </a:p>
        </p:txBody>
      </p:sp>
      <p:sp>
        <p:nvSpPr>
          <p:cNvPr id="105" name="TextBox 104">
            <a:extLst>
              <a:ext uri="{FF2B5EF4-FFF2-40B4-BE49-F238E27FC236}">
                <a16:creationId xmlns:a16="http://schemas.microsoft.com/office/drawing/2014/main" id="{CA4C12BC-F209-4205-A888-0DF2C0B61CAD}"/>
              </a:ext>
            </a:extLst>
          </p:cNvPr>
          <p:cNvSpPr txBox="1"/>
          <p:nvPr/>
        </p:nvSpPr>
        <p:spPr>
          <a:xfrm rot="16200000">
            <a:off x="4095613"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661-690 Days</a:t>
            </a:r>
          </a:p>
        </p:txBody>
      </p:sp>
      <p:sp>
        <p:nvSpPr>
          <p:cNvPr id="106" name="TextBox 105">
            <a:extLst>
              <a:ext uri="{FF2B5EF4-FFF2-40B4-BE49-F238E27FC236}">
                <a16:creationId xmlns:a16="http://schemas.microsoft.com/office/drawing/2014/main" id="{175FE5E2-8FE6-4469-B478-F51E695424C5}"/>
              </a:ext>
            </a:extLst>
          </p:cNvPr>
          <p:cNvSpPr txBox="1"/>
          <p:nvPr/>
        </p:nvSpPr>
        <p:spPr>
          <a:xfrm rot="16200000">
            <a:off x="4368912"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721-750 Days</a:t>
            </a:r>
          </a:p>
        </p:txBody>
      </p:sp>
      <p:sp>
        <p:nvSpPr>
          <p:cNvPr id="107" name="TextBox 106">
            <a:extLst>
              <a:ext uri="{FF2B5EF4-FFF2-40B4-BE49-F238E27FC236}">
                <a16:creationId xmlns:a16="http://schemas.microsoft.com/office/drawing/2014/main" id="{4AB60712-42BA-43E3-9F0C-C3674AA0DD01}"/>
              </a:ext>
            </a:extLst>
          </p:cNvPr>
          <p:cNvSpPr txBox="1"/>
          <p:nvPr/>
        </p:nvSpPr>
        <p:spPr>
          <a:xfrm rot="16200000">
            <a:off x="4640377"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781-810 Days</a:t>
            </a:r>
          </a:p>
        </p:txBody>
      </p:sp>
      <p:sp>
        <p:nvSpPr>
          <p:cNvPr id="108" name="TextBox 107">
            <a:extLst>
              <a:ext uri="{FF2B5EF4-FFF2-40B4-BE49-F238E27FC236}">
                <a16:creationId xmlns:a16="http://schemas.microsoft.com/office/drawing/2014/main" id="{F8D8D6FE-D06D-44AD-B4DA-501B277BD7F8}"/>
              </a:ext>
            </a:extLst>
          </p:cNvPr>
          <p:cNvSpPr txBox="1"/>
          <p:nvPr/>
        </p:nvSpPr>
        <p:spPr>
          <a:xfrm rot="16200000">
            <a:off x="4911842"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841-870 Days</a:t>
            </a:r>
          </a:p>
        </p:txBody>
      </p:sp>
      <p:sp>
        <p:nvSpPr>
          <p:cNvPr id="109" name="TextBox 108">
            <a:extLst>
              <a:ext uri="{FF2B5EF4-FFF2-40B4-BE49-F238E27FC236}">
                <a16:creationId xmlns:a16="http://schemas.microsoft.com/office/drawing/2014/main" id="{3E9613D6-9F55-4CE5-B0E0-A9887A263177}"/>
              </a:ext>
            </a:extLst>
          </p:cNvPr>
          <p:cNvSpPr txBox="1"/>
          <p:nvPr/>
        </p:nvSpPr>
        <p:spPr>
          <a:xfrm rot="16200000">
            <a:off x="5192985"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901-930 Days</a:t>
            </a:r>
          </a:p>
        </p:txBody>
      </p:sp>
      <p:sp>
        <p:nvSpPr>
          <p:cNvPr id="110" name="TextBox 109">
            <a:extLst>
              <a:ext uri="{FF2B5EF4-FFF2-40B4-BE49-F238E27FC236}">
                <a16:creationId xmlns:a16="http://schemas.microsoft.com/office/drawing/2014/main" id="{D1F5077B-EF6D-488A-9AFB-CB12689E2C32}"/>
              </a:ext>
            </a:extLst>
          </p:cNvPr>
          <p:cNvSpPr txBox="1"/>
          <p:nvPr/>
        </p:nvSpPr>
        <p:spPr>
          <a:xfrm rot="16200000">
            <a:off x="5443894"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961-990 Days</a:t>
            </a:r>
          </a:p>
        </p:txBody>
      </p:sp>
      <p:sp>
        <p:nvSpPr>
          <p:cNvPr id="111" name="TextBox 110">
            <a:extLst>
              <a:ext uri="{FF2B5EF4-FFF2-40B4-BE49-F238E27FC236}">
                <a16:creationId xmlns:a16="http://schemas.microsoft.com/office/drawing/2014/main" id="{545D39D9-CACB-4A15-845E-5E3C2D0F2C0F}"/>
              </a:ext>
            </a:extLst>
          </p:cNvPr>
          <p:cNvSpPr txBox="1"/>
          <p:nvPr/>
        </p:nvSpPr>
        <p:spPr>
          <a:xfrm rot="16200000">
            <a:off x="5717620"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1021-1050 Days</a:t>
            </a:r>
          </a:p>
        </p:txBody>
      </p:sp>
      <p:sp>
        <p:nvSpPr>
          <p:cNvPr id="112" name="TextBox 111">
            <a:extLst>
              <a:ext uri="{FF2B5EF4-FFF2-40B4-BE49-F238E27FC236}">
                <a16:creationId xmlns:a16="http://schemas.microsoft.com/office/drawing/2014/main" id="{17BDD093-653C-463C-961D-2F3FCC57D6D8}"/>
              </a:ext>
            </a:extLst>
          </p:cNvPr>
          <p:cNvSpPr txBox="1"/>
          <p:nvPr/>
        </p:nvSpPr>
        <p:spPr>
          <a:xfrm rot="16200000">
            <a:off x="5971537"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1081-1110 Days</a:t>
            </a:r>
          </a:p>
        </p:txBody>
      </p:sp>
      <p:sp>
        <p:nvSpPr>
          <p:cNvPr id="113" name="TextBox 112">
            <a:extLst>
              <a:ext uri="{FF2B5EF4-FFF2-40B4-BE49-F238E27FC236}">
                <a16:creationId xmlns:a16="http://schemas.microsoft.com/office/drawing/2014/main" id="{81280A0C-5E8D-4A96-AA8D-6CC3ED1B6C8C}"/>
              </a:ext>
            </a:extLst>
          </p:cNvPr>
          <p:cNvSpPr txBox="1"/>
          <p:nvPr/>
        </p:nvSpPr>
        <p:spPr>
          <a:xfrm rot="16200000">
            <a:off x="6256600"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1141-1170 Days</a:t>
            </a:r>
          </a:p>
        </p:txBody>
      </p:sp>
      <p:sp>
        <p:nvSpPr>
          <p:cNvPr id="114" name="TextBox 113">
            <a:extLst>
              <a:ext uri="{FF2B5EF4-FFF2-40B4-BE49-F238E27FC236}">
                <a16:creationId xmlns:a16="http://schemas.microsoft.com/office/drawing/2014/main" id="{A03AA21C-CD88-4019-9CDC-0B3E697C4D14}"/>
              </a:ext>
            </a:extLst>
          </p:cNvPr>
          <p:cNvSpPr txBox="1"/>
          <p:nvPr/>
        </p:nvSpPr>
        <p:spPr>
          <a:xfrm rot="16200000">
            <a:off x="6514752" y="4808782"/>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1201-1230 Days</a:t>
            </a:r>
          </a:p>
        </p:txBody>
      </p:sp>
      <p:sp>
        <p:nvSpPr>
          <p:cNvPr id="115" name="TextBox 114">
            <a:extLst>
              <a:ext uri="{FF2B5EF4-FFF2-40B4-BE49-F238E27FC236}">
                <a16:creationId xmlns:a16="http://schemas.microsoft.com/office/drawing/2014/main" id="{D1EF1C12-B055-41F4-8DC2-0AB32648E6FA}"/>
              </a:ext>
            </a:extLst>
          </p:cNvPr>
          <p:cNvSpPr txBox="1"/>
          <p:nvPr/>
        </p:nvSpPr>
        <p:spPr>
          <a:xfrm rot="16200000">
            <a:off x="6797656" y="4808783"/>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1261-1290 Days</a:t>
            </a:r>
          </a:p>
        </p:txBody>
      </p:sp>
      <p:sp>
        <p:nvSpPr>
          <p:cNvPr id="116" name="TextBox 115">
            <a:extLst>
              <a:ext uri="{FF2B5EF4-FFF2-40B4-BE49-F238E27FC236}">
                <a16:creationId xmlns:a16="http://schemas.microsoft.com/office/drawing/2014/main" id="{F9C47A8B-B966-47F4-97FE-BE31D1D78E53}"/>
              </a:ext>
            </a:extLst>
          </p:cNvPr>
          <p:cNvSpPr txBox="1"/>
          <p:nvPr/>
        </p:nvSpPr>
        <p:spPr>
          <a:xfrm rot="16200000">
            <a:off x="7055808" y="4808783"/>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1321-1350 Days</a:t>
            </a:r>
          </a:p>
        </p:txBody>
      </p:sp>
      <p:sp>
        <p:nvSpPr>
          <p:cNvPr id="117" name="TextBox 116">
            <a:extLst>
              <a:ext uri="{FF2B5EF4-FFF2-40B4-BE49-F238E27FC236}">
                <a16:creationId xmlns:a16="http://schemas.microsoft.com/office/drawing/2014/main" id="{5A8B0EA0-35E6-4419-9B9E-B4F36F936346}"/>
              </a:ext>
            </a:extLst>
          </p:cNvPr>
          <p:cNvSpPr txBox="1"/>
          <p:nvPr/>
        </p:nvSpPr>
        <p:spPr>
          <a:xfrm rot="16200000">
            <a:off x="7326721" y="4808783"/>
            <a:ext cx="1846983" cy="25391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1381-1410 Days</a:t>
            </a:r>
          </a:p>
        </p:txBody>
      </p:sp>
      <p:sp>
        <p:nvSpPr>
          <p:cNvPr id="118" name="Freeform: Shape 117">
            <a:extLst>
              <a:ext uri="{FF2B5EF4-FFF2-40B4-BE49-F238E27FC236}">
                <a16:creationId xmlns:a16="http://schemas.microsoft.com/office/drawing/2014/main" id="{367A903C-CA4C-4D80-94FE-DA9D3E71E697}"/>
              </a:ext>
            </a:extLst>
          </p:cNvPr>
          <p:cNvSpPr/>
          <p:nvPr/>
        </p:nvSpPr>
        <p:spPr>
          <a:xfrm>
            <a:off x="1804871" y="2487649"/>
            <a:ext cx="6553200" cy="1233488"/>
          </a:xfrm>
          <a:custGeom>
            <a:avLst/>
            <a:gdLst>
              <a:gd name="connsiteX0" fmla="*/ 0 w 6553200"/>
              <a:gd name="connsiteY0" fmla="*/ 0 h 1233488"/>
              <a:gd name="connsiteX1" fmla="*/ 504825 w 6553200"/>
              <a:gd name="connsiteY1" fmla="*/ 47625 h 1233488"/>
              <a:gd name="connsiteX2" fmla="*/ 676275 w 6553200"/>
              <a:gd name="connsiteY2" fmla="*/ 385763 h 1233488"/>
              <a:gd name="connsiteX3" fmla="*/ 842963 w 6553200"/>
              <a:gd name="connsiteY3" fmla="*/ 376238 h 1233488"/>
              <a:gd name="connsiteX4" fmla="*/ 1047750 w 6553200"/>
              <a:gd name="connsiteY4" fmla="*/ 452438 h 1233488"/>
              <a:gd name="connsiteX5" fmla="*/ 1157288 w 6553200"/>
              <a:gd name="connsiteY5" fmla="*/ 476250 h 1233488"/>
              <a:gd name="connsiteX6" fmla="*/ 1381125 w 6553200"/>
              <a:gd name="connsiteY6" fmla="*/ 514350 h 1233488"/>
              <a:gd name="connsiteX7" fmla="*/ 1462088 w 6553200"/>
              <a:gd name="connsiteY7" fmla="*/ 552450 h 1233488"/>
              <a:gd name="connsiteX8" fmla="*/ 1619250 w 6553200"/>
              <a:gd name="connsiteY8" fmla="*/ 561975 h 1233488"/>
              <a:gd name="connsiteX9" fmla="*/ 1738313 w 6553200"/>
              <a:gd name="connsiteY9" fmla="*/ 576263 h 1233488"/>
              <a:gd name="connsiteX10" fmla="*/ 2024063 w 6553200"/>
              <a:gd name="connsiteY10" fmla="*/ 638175 h 1233488"/>
              <a:gd name="connsiteX11" fmla="*/ 2486025 w 6553200"/>
              <a:gd name="connsiteY11" fmla="*/ 747713 h 1233488"/>
              <a:gd name="connsiteX12" fmla="*/ 2619375 w 6553200"/>
              <a:gd name="connsiteY12" fmla="*/ 766763 h 1233488"/>
              <a:gd name="connsiteX13" fmla="*/ 2795588 w 6553200"/>
              <a:gd name="connsiteY13" fmla="*/ 785813 h 1233488"/>
              <a:gd name="connsiteX14" fmla="*/ 3171825 w 6553200"/>
              <a:gd name="connsiteY14" fmla="*/ 823913 h 1233488"/>
              <a:gd name="connsiteX15" fmla="*/ 3657600 w 6553200"/>
              <a:gd name="connsiteY15" fmla="*/ 890588 h 1233488"/>
              <a:gd name="connsiteX16" fmla="*/ 4100513 w 6553200"/>
              <a:gd name="connsiteY16" fmla="*/ 942975 h 1233488"/>
              <a:gd name="connsiteX17" fmla="*/ 4443413 w 6553200"/>
              <a:gd name="connsiteY17" fmla="*/ 985838 h 1233488"/>
              <a:gd name="connsiteX18" fmla="*/ 4552950 w 6553200"/>
              <a:gd name="connsiteY18" fmla="*/ 985838 h 1233488"/>
              <a:gd name="connsiteX19" fmla="*/ 4705350 w 6553200"/>
              <a:gd name="connsiteY19" fmla="*/ 1000125 h 1233488"/>
              <a:gd name="connsiteX20" fmla="*/ 4886325 w 6553200"/>
              <a:gd name="connsiteY20" fmla="*/ 1023938 h 1233488"/>
              <a:gd name="connsiteX21" fmla="*/ 5534025 w 6553200"/>
              <a:gd name="connsiteY21" fmla="*/ 1085850 h 1233488"/>
              <a:gd name="connsiteX22" fmla="*/ 5819775 w 6553200"/>
              <a:gd name="connsiteY22" fmla="*/ 1114425 h 1233488"/>
              <a:gd name="connsiteX23" fmla="*/ 6353175 w 6553200"/>
              <a:gd name="connsiteY23" fmla="*/ 1157288 h 1233488"/>
              <a:gd name="connsiteX24" fmla="*/ 6553200 w 6553200"/>
              <a:gd name="connsiteY24" fmla="*/ 1233488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53200" h="1233488">
                <a:moveTo>
                  <a:pt x="0" y="0"/>
                </a:moveTo>
                <a:lnTo>
                  <a:pt x="504825" y="47625"/>
                </a:lnTo>
                <a:lnTo>
                  <a:pt x="676275" y="385763"/>
                </a:lnTo>
                <a:lnTo>
                  <a:pt x="842963" y="376238"/>
                </a:lnTo>
                <a:lnTo>
                  <a:pt x="1047750" y="452438"/>
                </a:lnTo>
                <a:lnTo>
                  <a:pt x="1157288" y="476250"/>
                </a:lnTo>
                <a:lnTo>
                  <a:pt x="1381125" y="514350"/>
                </a:lnTo>
                <a:lnTo>
                  <a:pt x="1462088" y="552450"/>
                </a:lnTo>
                <a:lnTo>
                  <a:pt x="1619250" y="561975"/>
                </a:lnTo>
                <a:lnTo>
                  <a:pt x="1738313" y="576263"/>
                </a:lnTo>
                <a:lnTo>
                  <a:pt x="2024063" y="638175"/>
                </a:lnTo>
                <a:lnTo>
                  <a:pt x="2486025" y="747713"/>
                </a:lnTo>
                <a:lnTo>
                  <a:pt x="2619375" y="766763"/>
                </a:lnTo>
                <a:lnTo>
                  <a:pt x="2795588" y="785813"/>
                </a:lnTo>
                <a:lnTo>
                  <a:pt x="3171825" y="823913"/>
                </a:lnTo>
                <a:lnTo>
                  <a:pt x="3657600" y="890588"/>
                </a:lnTo>
                <a:lnTo>
                  <a:pt x="4100513" y="942975"/>
                </a:lnTo>
                <a:lnTo>
                  <a:pt x="4443413" y="985838"/>
                </a:lnTo>
                <a:lnTo>
                  <a:pt x="4552950" y="985838"/>
                </a:lnTo>
                <a:lnTo>
                  <a:pt x="4705350" y="1000125"/>
                </a:lnTo>
                <a:lnTo>
                  <a:pt x="4886325" y="1023938"/>
                </a:lnTo>
                <a:lnTo>
                  <a:pt x="5534025" y="1085850"/>
                </a:lnTo>
                <a:lnTo>
                  <a:pt x="5819775" y="1114425"/>
                </a:lnTo>
                <a:lnTo>
                  <a:pt x="6353175" y="1157288"/>
                </a:lnTo>
                <a:lnTo>
                  <a:pt x="6553200" y="1233488"/>
                </a:lnTo>
              </a:path>
            </a:pathLst>
          </a:custGeom>
          <a:noFill/>
          <a:ln w="28575" cap="flat" cmpd="sng" algn="ctr">
            <a:solidFill>
              <a:srgbClr val="2789B9"/>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19" name="Freeform: Shape 118">
            <a:extLst>
              <a:ext uri="{FF2B5EF4-FFF2-40B4-BE49-F238E27FC236}">
                <a16:creationId xmlns:a16="http://schemas.microsoft.com/office/drawing/2014/main" id="{5B2D4EDA-2774-44A7-AC77-BCA0CD31D840}"/>
              </a:ext>
            </a:extLst>
          </p:cNvPr>
          <p:cNvSpPr/>
          <p:nvPr/>
        </p:nvSpPr>
        <p:spPr>
          <a:xfrm>
            <a:off x="1823921" y="2473362"/>
            <a:ext cx="6557963" cy="971550"/>
          </a:xfrm>
          <a:custGeom>
            <a:avLst/>
            <a:gdLst>
              <a:gd name="connsiteX0" fmla="*/ 0 w 6557963"/>
              <a:gd name="connsiteY0" fmla="*/ 0 h 971550"/>
              <a:gd name="connsiteX1" fmla="*/ 266700 w 6557963"/>
              <a:gd name="connsiteY1" fmla="*/ 14287 h 971550"/>
              <a:gd name="connsiteX2" fmla="*/ 604838 w 6557963"/>
              <a:gd name="connsiteY2" fmla="*/ 209550 h 971550"/>
              <a:gd name="connsiteX3" fmla="*/ 862013 w 6557963"/>
              <a:gd name="connsiteY3" fmla="*/ 233362 h 971550"/>
              <a:gd name="connsiteX4" fmla="*/ 1023938 w 6557963"/>
              <a:gd name="connsiteY4" fmla="*/ 271462 h 971550"/>
              <a:gd name="connsiteX5" fmla="*/ 1119188 w 6557963"/>
              <a:gd name="connsiteY5" fmla="*/ 280987 h 971550"/>
              <a:gd name="connsiteX6" fmla="*/ 1381125 w 6557963"/>
              <a:gd name="connsiteY6" fmla="*/ 323850 h 971550"/>
              <a:gd name="connsiteX7" fmla="*/ 1581150 w 6557963"/>
              <a:gd name="connsiteY7" fmla="*/ 361950 h 971550"/>
              <a:gd name="connsiteX8" fmla="*/ 1762125 w 6557963"/>
              <a:gd name="connsiteY8" fmla="*/ 390525 h 971550"/>
              <a:gd name="connsiteX9" fmla="*/ 2095500 w 6557963"/>
              <a:gd name="connsiteY9" fmla="*/ 433387 h 971550"/>
              <a:gd name="connsiteX10" fmla="*/ 2495550 w 6557963"/>
              <a:gd name="connsiteY10" fmla="*/ 476250 h 971550"/>
              <a:gd name="connsiteX11" fmla="*/ 2867025 w 6557963"/>
              <a:gd name="connsiteY11" fmla="*/ 519112 h 971550"/>
              <a:gd name="connsiteX12" fmla="*/ 3400425 w 6557963"/>
              <a:gd name="connsiteY12" fmla="*/ 576262 h 971550"/>
              <a:gd name="connsiteX13" fmla="*/ 3771900 w 6557963"/>
              <a:gd name="connsiteY13" fmla="*/ 604837 h 971550"/>
              <a:gd name="connsiteX14" fmla="*/ 4195763 w 6557963"/>
              <a:gd name="connsiteY14" fmla="*/ 661987 h 971550"/>
              <a:gd name="connsiteX15" fmla="*/ 4838700 w 6557963"/>
              <a:gd name="connsiteY15" fmla="*/ 728662 h 971550"/>
              <a:gd name="connsiteX16" fmla="*/ 5310188 w 6557963"/>
              <a:gd name="connsiteY16" fmla="*/ 785812 h 971550"/>
              <a:gd name="connsiteX17" fmla="*/ 5719763 w 6557963"/>
              <a:gd name="connsiteY17" fmla="*/ 833437 h 971550"/>
              <a:gd name="connsiteX18" fmla="*/ 6257925 w 6557963"/>
              <a:gd name="connsiteY18" fmla="*/ 890587 h 971550"/>
              <a:gd name="connsiteX19" fmla="*/ 6453188 w 6557963"/>
              <a:gd name="connsiteY19" fmla="*/ 919162 h 971550"/>
              <a:gd name="connsiteX20" fmla="*/ 6557963 w 6557963"/>
              <a:gd name="connsiteY20" fmla="*/ 97155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57963" h="971550">
                <a:moveTo>
                  <a:pt x="0" y="0"/>
                </a:moveTo>
                <a:lnTo>
                  <a:pt x="266700" y="14287"/>
                </a:lnTo>
                <a:lnTo>
                  <a:pt x="604838" y="209550"/>
                </a:lnTo>
                <a:lnTo>
                  <a:pt x="862013" y="233362"/>
                </a:lnTo>
                <a:lnTo>
                  <a:pt x="1023938" y="271462"/>
                </a:lnTo>
                <a:lnTo>
                  <a:pt x="1119188" y="280987"/>
                </a:lnTo>
                <a:lnTo>
                  <a:pt x="1381125" y="323850"/>
                </a:lnTo>
                <a:lnTo>
                  <a:pt x="1581150" y="361950"/>
                </a:lnTo>
                <a:lnTo>
                  <a:pt x="1762125" y="390525"/>
                </a:lnTo>
                <a:lnTo>
                  <a:pt x="2095500" y="433387"/>
                </a:lnTo>
                <a:lnTo>
                  <a:pt x="2495550" y="476250"/>
                </a:lnTo>
                <a:lnTo>
                  <a:pt x="2867025" y="519112"/>
                </a:lnTo>
                <a:lnTo>
                  <a:pt x="3400425" y="576262"/>
                </a:lnTo>
                <a:lnTo>
                  <a:pt x="3771900" y="604837"/>
                </a:lnTo>
                <a:lnTo>
                  <a:pt x="4195763" y="661987"/>
                </a:lnTo>
                <a:lnTo>
                  <a:pt x="4838700" y="728662"/>
                </a:lnTo>
                <a:lnTo>
                  <a:pt x="5310188" y="785812"/>
                </a:lnTo>
                <a:lnTo>
                  <a:pt x="5719763" y="833437"/>
                </a:lnTo>
                <a:lnTo>
                  <a:pt x="6257925" y="890587"/>
                </a:lnTo>
                <a:lnTo>
                  <a:pt x="6453188" y="919162"/>
                </a:lnTo>
                <a:lnTo>
                  <a:pt x="6557963" y="971550"/>
                </a:lnTo>
              </a:path>
            </a:pathLst>
          </a:custGeom>
          <a:noFill/>
          <a:ln w="28575" cap="flat" cmpd="sng" algn="ctr">
            <a:solidFill>
              <a:srgbClr val="2C568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20" name="Freeform: Shape 119">
            <a:extLst>
              <a:ext uri="{FF2B5EF4-FFF2-40B4-BE49-F238E27FC236}">
                <a16:creationId xmlns:a16="http://schemas.microsoft.com/office/drawing/2014/main" id="{6608ADBA-E502-49D0-8034-628ECBBC6EE6}"/>
              </a:ext>
            </a:extLst>
          </p:cNvPr>
          <p:cNvSpPr/>
          <p:nvPr/>
        </p:nvSpPr>
        <p:spPr>
          <a:xfrm>
            <a:off x="1819159" y="2482887"/>
            <a:ext cx="6557962" cy="1076325"/>
          </a:xfrm>
          <a:custGeom>
            <a:avLst/>
            <a:gdLst>
              <a:gd name="connsiteX0" fmla="*/ 0 w 6591300"/>
              <a:gd name="connsiteY0" fmla="*/ 0 h 1076325"/>
              <a:gd name="connsiteX1" fmla="*/ 304800 w 6591300"/>
              <a:gd name="connsiteY1" fmla="*/ 9525 h 1076325"/>
              <a:gd name="connsiteX2" fmla="*/ 690563 w 6591300"/>
              <a:gd name="connsiteY2" fmla="*/ 285750 h 1076325"/>
              <a:gd name="connsiteX3" fmla="*/ 795338 w 6591300"/>
              <a:gd name="connsiteY3" fmla="*/ 285750 h 1076325"/>
              <a:gd name="connsiteX4" fmla="*/ 928688 w 6591300"/>
              <a:gd name="connsiteY4" fmla="*/ 309562 h 1076325"/>
              <a:gd name="connsiteX5" fmla="*/ 1042988 w 6591300"/>
              <a:gd name="connsiteY5" fmla="*/ 352425 h 1076325"/>
              <a:gd name="connsiteX6" fmla="*/ 1090613 w 6591300"/>
              <a:gd name="connsiteY6" fmla="*/ 376237 h 1076325"/>
              <a:gd name="connsiteX7" fmla="*/ 1266825 w 6591300"/>
              <a:gd name="connsiteY7" fmla="*/ 390525 h 1076325"/>
              <a:gd name="connsiteX8" fmla="*/ 1533525 w 6591300"/>
              <a:gd name="connsiteY8" fmla="*/ 433387 h 1076325"/>
              <a:gd name="connsiteX9" fmla="*/ 1804988 w 6591300"/>
              <a:gd name="connsiteY9" fmla="*/ 500062 h 1076325"/>
              <a:gd name="connsiteX10" fmla="*/ 1971675 w 6591300"/>
              <a:gd name="connsiteY10" fmla="*/ 509587 h 1076325"/>
              <a:gd name="connsiteX11" fmla="*/ 1981200 w 6591300"/>
              <a:gd name="connsiteY11" fmla="*/ 514350 h 1076325"/>
              <a:gd name="connsiteX12" fmla="*/ 2309813 w 6591300"/>
              <a:gd name="connsiteY12" fmla="*/ 552450 h 1076325"/>
              <a:gd name="connsiteX13" fmla="*/ 2695575 w 6591300"/>
              <a:gd name="connsiteY13" fmla="*/ 609600 h 1076325"/>
              <a:gd name="connsiteX14" fmla="*/ 3190875 w 6591300"/>
              <a:gd name="connsiteY14" fmla="*/ 671512 h 1076325"/>
              <a:gd name="connsiteX15" fmla="*/ 3624263 w 6591300"/>
              <a:gd name="connsiteY15" fmla="*/ 714375 h 1076325"/>
              <a:gd name="connsiteX16" fmla="*/ 4229100 w 6591300"/>
              <a:gd name="connsiteY16" fmla="*/ 785812 h 1076325"/>
              <a:gd name="connsiteX17" fmla="*/ 4733925 w 6591300"/>
              <a:gd name="connsiteY17" fmla="*/ 828675 h 1076325"/>
              <a:gd name="connsiteX18" fmla="*/ 5343525 w 6591300"/>
              <a:gd name="connsiteY18" fmla="*/ 885825 h 1076325"/>
              <a:gd name="connsiteX19" fmla="*/ 5876925 w 6591300"/>
              <a:gd name="connsiteY19" fmla="*/ 947737 h 1076325"/>
              <a:gd name="connsiteX20" fmla="*/ 6462713 w 6591300"/>
              <a:gd name="connsiteY20" fmla="*/ 1019175 h 1076325"/>
              <a:gd name="connsiteX21" fmla="*/ 6591300 w 6591300"/>
              <a:gd name="connsiteY21" fmla="*/ 1076325 h 1076325"/>
              <a:gd name="connsiteX0" fmla="*/ 0 w 6557962"/>
              <a:gd name="connsiteY0" fmla="*/ 0 h 1076325"/>
              <a:gd name="connsiteX1" fmla="*/ 271462 w 6557962"/>
              <a:gd name="connsiteY1" fmla="*/ 9525 h 1076325"/>
              <a:gd name="connsiteX2" fmla="*/ 657225 w 6557962"/>
              <a:gd name="connsiteY2" fmla="*/ 285750 h 1076325"/>
              <a:gd name="connsiteX3" fmla="*/ 762000 w 6557962"/>
              <a:gd name="connsiteY3" fmla="*/ 285750 h 1076325"/>
              <a:gd name="connsiteX4" fmla="*/ 895350 w 6557962"/>
              <a:gd name="connsiteY4" fmla="*/ 309562 h 1076325"/>
              <a:gd name="connsiteX5" fmla="*/ 1009650 w 6557962"/>
              <a:gd name="connsiteY5" fmla="*/ 352425 h 1076325"/>
              <a:gd name="connsiteX6" fmla="*/ 1057275 w 6557962"/>
              <a:gd name="connsiteY6" fmla="*/ 376237 h 1076325"/>
              <a:gd name="connsiteX7" fmla="*/ 1233487 w 6557962"/>
              <a:gd name="connsiteY7" fmla="*/ 390525 h 1076325"/>
              <a:gd name="connsiteX8" fmla="*/ 1500187 w 6557962"/>
              <a:gd name="connsiteY8" fmla="*/ 433387 h 1076325"/>
              <a:gd name="connsiteX9" fmla="*/ 1771650 w 6557962"/>
              <a:gd name="connsiteY9" fmla="*/ 500062 h 1076325"/>
              <a:gd name="connsiteX10" fmla="*/ 1938337 w 6557962"/>
              <a:gd name="connsiteY10" fmla="*/ 509587 h 1076325"/>
              <a:gd name="connsiteX11" fmla="*/ 1947862 w 6557962"/>
              <a:gd name="connsiteY11" fmla="*/ 514350 h 1076325"/>
              <a:gd name="connsiteX12" fmla="*/ 2276475 w 6557962"/>
              <a:gd name="connsiteY12" fmla="*/ 552450 h 1076325"/>
              <a:gd name="connsiteX13" fmla="*/ 2662237 w 6557962"/>
              <a:gd name="connsiteY13" fmla="*/ 609600 h 1076325"/>
              <a:gd name="connsiteX14" fmla="*/ 3157537 w 6557962"/>
              <a:gd name="connsiteY14" fmla="*/ 671512 h 1076325"/>
              <a:gd name="connsiteX15" fmla="*/ 3590925 w 6557962"/>
              <a:gd name="connsiteY15" fmla="*/ 714375 h 1076325"/>
              <a:gd name="connsiteX16" fmla="*/ 4195762 w 6557962"/>
              <a:gd name="connsiteY16" fmla="*/ 785812 h 1076325"/>
              <a:gd name="connsiteX17" fmla="*/ 4700587 w 6557962"/>
              <a:gd name="connsiteY17" fmla="*/ 828675 h 1076325"/>
              <a:gd name="connsiteX18" fmla="*/ 5310187 w 6557962"/>
              <a:gd name="connsiteY18" fmla="*/ 885825 h 1076325"/>
              <a:gd name="connsiteX19" fmla="*/ 5843587 w 6557962"/>
              <a:gd name="connsiteY19" fmla="*/ 947737 h 1076325"/>
              <a:gd name="connsiteX20" fmla="*/ 6429375 w 6557962"/>
              <a:gd name="connsiteY20" fmla="*/ 1019175 h 1076325"/>
              <a:gd name="connsiteX21" fmla="*/ 6557962 w 6557962"/>
              <a:gd name="connsiteY21" fmla="*/ 10763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57962" h="1076325">
                <a:moveTo>
                  <a:pt x="0" y="0"/>
                </a:moveTo>
                <a:lnTo>
                  <a:pt x="271462" y="9525"/>
                </a:lnTo>
                <a:lnTo>
                  <a:pt x="657225" y="285750"/>
                </a:lnTo>
                <a:lnTo>
                  <a:pt x="762000" y="285750"/>
                </a:lnTo>
                <a:lnTo>
                  <a:pt x="895350" y="309562"/>
                </a:lnTo>
                <a:lnTo>
                  <a:pt x="1009650" y="352425"/>
                </a:lnTo>
                <a:lnTo>
                  <a:pt x="1057275" y="376237"/>
                </a:lnTo>
                <a:lnTo>
                  <a:pt x="1233487" y="390525"/>
                </a:lnTo>
                <a:lnTo>
                  <a:pt x="1500187" y="433387"/>
                </a:lnTo>
                <a:lnTo>
                  <a:pt x="1771650" y="500062"/>
                </a:lnTo>
                <a:lnTo>
                  <a:pt x="1938337" y="509587"/>
                </a:lnTo>
                <a:lnTo>
                  <a:pt x="1947862" y="514350"/>
                </a:lnTo>
                <a:lnTo>
                  <a:pt x="2276475" y="552450"/>
                </a:lnTo>
                <a:lnTo>
                  <a:pt x="2662237" y="609600"/>
                </a:lnTo>
                <a:lnTo>
                  <a:pt x="3157537" y="671512"/>
                </a:lnTo>
                <a:lnTo>
                  <a:pt x="3590925" y="714375"/>
                </a:lnTo>
                <a:lnTo>
                  <a:pt x="4195762" y="785812"/>
                </a:lnTo>
                <a:lnTo>
                  <a:pt x="4700587" y="828675"/>
                </a:lnTo>
                <a:lnTo>
                  <a:pt x="5310187" y="885825"/>
                </a:lnTo>
                <a:lnTo>
                  <a:pt x="5843587" y="947737"/>
                </a:lnTo>
                <a:lnTo>
                  <a:pt x="6429375" y="1019175"/>
                </a:lnTo>
                <a:lnTo>
                  <a:pt x="6557962" y="1076325"/>
                </a:lnTo>
              </a:path>
            </a:pathLst>
          </a:custGeom>
          <a:noFill/>
          <a:ln w="28575" cap="flat" cmpd="sng" algn="ctr">
            <a:solidFill>
              <a:srgbClr val="C369A9"/>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21" name="Freeform: Shape 120">
            <a:extLst>
              <a:ext uri="{FF2B5EF4-FFF2-40B4-BE49-F238E27FC236}">
                <a16:creationId xmlns:a16="http://schemas.microsoft.com/office/drawing/2014/main" id="{5EFEE93C-29B1-4019-B40E-0EF072A4CD2B}"/>
              </a:ext>
            </a:extLst>
          </p:cNvPr>
          <p:cNvSpPr/>
          <p:nvPr/>
        </p:nvSpPr>
        <p:spPr>
          <a:xfrm>
            <a:off x="1814396" y="2492412"/>
            <a:ext cx="6562725" cy="1104900"/>
          </a:xfrm>
          <a:custGeom>
            <a:avLst/>
            <a:gdLst>
              <a:gd name="connsiteX0" fmla="*/ 0 w 6562725"/>
              <a:gd name="connsiteY0" fmla="*/ 0 h 1104900"/>
              <a:gd name="connsiteX1" fmla="*/ 0 w 6562725"/>
              <a:gd name="connsiteY1" fmla="*/ 0 h 1104900"/>
              <a:gd name="connsiteX2" fmla="*/ 285750 w 6562725"/>
              <a:gd name="connsiteY2" fmla="*/ 19050 h 1104900"/>
              <a:gd name="connsiteX3" fmla="*/ 571500 w 6562725"/>
              <a:gd name="connsiteY3" fmla="*/ 285750 h 1104900"/>
              <a:gd name="connsiteX4" fmla="*/ 933450 w 6562725"/>
              <a:gd name="connsiteY4" fmla="*/ 357187 h 1104900"/>
              <a:gd name="connsiteX5" fmla="*/ 1485900 w 6562725"/>
              <a:gd name="connsiteY5" fmla="*/ 471487 h 1104900"/>
              <a:gd name="connsiteX6" fmla="*/ 2085975 w 6562725"/>
              <a:gd name="connsiteY6" fmla="*/ 571500 h 1104900"/>
              <a:gd name="connsiteX7" fmla="*/ 2790825 w 6562725"/>
              <a:gd name="connsiteY7" fmla="*/ 657225 h 1104900"/>
              <a:gd name="connsiteX8" fmla="*/ 3709988 w 6562725"/>
              <a:gd name="connsiteY8" fmla="*/ 762000 h 1104900"/>
              <a:gd name="connsiteX9" fmla="*/ 5053013 w 6562725"/>
              <a:gd name="connsiteY9" fmla="*/ 895350 h 1104900"/>
              <a:gd name="connsiteX10" fmla="*/ 6205538 w 6562725"/>
              <a:gd name="connsiteY10" fmla="*/ 1023937 h 1104900"/>
              <a:gd name="connsiteX11" fmla="*/ 6438900 w 6562725"/>
              <a:gd name="connsiteY11" fmla="*/ 1042987 h 1104900"/>
              <a:gd name="connsiteX12" fmla="*/ 6562725 w 6562725"/>
              <a:gd name="connsiteY12" fmla="*/ 11049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2725" h="1104900">
                <a:moveTo>
                  <a:pt x="0" y="0"/>
                </a:moveTo>
                <a:lnTo>
                  <a:pt x="0" y="0"/>
                </a:lnTo>
                <a:lnTo>
                  <a:pt x="285750" y="19050"/>
                </a:lnTo>
                <a:lnTo>
                  <a:pt x="571500" y="285750"/>
                </a:lnTo>
                <a:lnTo>
                  <a:pt x="933450" y="357187"/>
                </a:lnTo>
                <a:lnTo>
                  <a:pt x="1485900" y="471487"/>
                </a:lnTo>
                <a:lnTo>
                  <a:pt x="2085975" y="571500"/>
                </a:lnTo>
                <a:lnTo>
                  <a:pt x="2790825" y="657225"/>
                </a:lnTo>
                <a:lnTo>
                  <a:pt x="3709988" y="762000"/>
                </a:lnTo>
                <a:lnTo>
                  <a:pt x="5053013" y="895350"/>
                </a:lnTo>
                <a:lnTo>
                  <a:pt x="6205538" y="1023937"/>
                </a:lnTo>
                <a:lnTo>
                  <a:pt x="6438900" y="1042987"/>
                </a:lnTo>
                <a:lnTo>
                  <a:pt x="6562725" y="1104900"/>
                </a:lnTo>
              </a:path>
            </a:pathLst>
          </a:custGeom>
          <a:noFill/>
          <a:ln w="28575" cap="flat" cmpd="sng" algn="ctr">
            <a:solidFill>
              <a:srgbClr val="4F41B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22" name="Freeform: Shape 121">
            <a:extLst>
              <a:ext uri="{FF2B5EF4-FFF2-40B4-BE49-F238E27FC236}">
                <a16:creationId xmlns:a16="http://schemas.microsoft.com/office/drawing/2014/main" id="{55895DB1-6948-4A54-96DC-A03537C7B6E0}"/>
              </a:ext>
            </a:extLst>
          </p:cNvPr>
          <p:cNvSpPr/>
          <p:nvPr/>
        </p:nvSpPr>
        <p:spPr>
          <a:xfrm>
            <a:off x="1823921" y="2506699"/>
            <a:ext cx="6548438" cy="1338263"/>
          </a:xfrm>
          <a:custGeom>
            <a:avLst/>
            <a:gdLst>
              <a:gd name="connsiteX0" fmla="*/ 0 w 6548438"/>
              <a:gd name="connsiteY0" fmla="*/ 0 h 1338263"/>
              <a:gd name="connsiteX1" fmla="*/ 223838 w 6548438"/>
              <a:gd name="connsiteY1" fmla="*/ 28575 h 1338263"/>
              <a:gd name="connsiteX2" fmla="*/ 304800 w 6548438"/>
              <a:gd name="connsiteY2" fmla="*/ 152400 h 1338263"/>
              <a:gd name="connsiteX3" fmla="*/ 395288 w 6548438"/>
              <a:gd name="connsiteY3" fmla="*/ 309563 h 1338263"/>
              <a:gd name="connsiteX4" fmla="*/ 504825 w 6548438"/>
              <a:gd name="connsiteY4" fmla="*/ 414338 h 1338263"/>
              <a:gd name="connsiteX5" fmla="*/ 585788 w 6548438"/>
              <a:gd name="connsiteY5" fmla="*/ 495300 h 1338263"/>
              <a:gd name="connsiteX6" fmla="*/ 638175 w 6548438"/>
              <a:gd name="connsiteY6" fmla="*/ 585788 h 1338263"/>
              <a:gd name="connsiteX7" fmla="*/ 1000125 w 6548438"/>
              <a:gd name="connsiteY7" fmla="*/ 700088 h 1338263"/>
              <a:gd name="connsiteX8" fmla="*/ 1042988 w 6548438"/>
              <a:gd name="connsiteY8" fmla="*/ 747713 h 1338263"/>
              <a:gd name="connsiteX9" fmla="*/ 1462088 w 6548438"/>
              <a:gd name="connsiteY9" fmla="*/ 790575 h 1338263"/>
              <a:gd name="connsiteX10" fmla="*/ 1585913 w 6548438"/>
              <a:gd name="connsiteY10" fmla="*/ 823913 h 1338263"/>
              <a:gd name="connsiteX11" fmla="*/ 1690688 w 6548438"/>
              <a:gd name="connsiteY11" fmla="*/ 842963 h 1338263"/>
              <a:gd name="connsiteX12" fmla="*/ 1776413 w 6548438"/>
              <a:gd name="connsiteY12" fmla="*/ 852488 h 1338263"/>
              <a:gd name="connsiteX13" fmla="*/ 1876425 w 6548438"/>
              <a:gd name="connsiteY13" fmla="*/ 885825 h 1338263"/>
              <a:gd name="connsiteX14" fmla="*/ 2124075 w 6548438"/>
              <a:gd name="connsiteY14" fmla="*/ 914400 h 1338263"/>
              <a:gd name="connsiteX15" fmla="*/ 2262188 w 6548438"/>
              <a:gd name="connsiteY15" fmla="*/ 938213 h 1338263"/>
              <a:gd name="connsiteX16" fmla="*/ 2438400 w 6548438"/>
              <a:gd name="connsiteY16" fmla="*/ 962025 h 1338263"/>
              <a:gd name="connsiteX17" fmla="*/ 2519363 w 6548438"/>
              <a:gd name="connsiteY17" fmla="*/ 976313 h 1338263"/>
              <a:gd name="connsiteX18" fmla="*/ 2624138 w 6548438"/>
              <a:gd name="connsiteY18" fmla="*/ 995363 h 1338263"/>
              <a:gd name="connsiteX19" fmla="*/ 3100388 w 6548438"/>
              <a:gd name="connsiteY19" fmla="*/ 1038225 h 1338263"/>
              <a:gd name="connsiteX20" fmla="*/ 3205163 w 6548438"/>
              <a:gd name="connsiteY20" fmla="*/ 1038225 h 1338263"/>
              <a:gd name="connsiteX21" fmla="*/ 3295650 w 6548438"/>
              <a:gd name="connsiteY21" fmla="*/ 1071563 h 1338263"/>
              <a:gd name="connsiteX22" fmla="*/ 3500438 w 6548438"/>
              <a:gd name="connsiteY22" fmla="*/ 1066800 h 1338263"/>
              <a:gd name="connsiteX23" fmla="*/ 3648075 w 6548438"/>
              <a:gd name="connsiteY23" fmla="*/ 1057275 h 1338263"/>
              <a:gd name="connsiteX24" fmla="*/ 3862388 w 6548438"/>
              <a:gd name="connsiteY24" fmla="*/ 1114425 h 1338263"/>
              <a:gd name="connsiteX25" fmla="*/ 3981450 w 6548438"/>
              <a:gd name="connsiteY25" fmla="*/ 1152525 h 1338263"/>
              <a:gd name="connsiteX26" fmla="*/ 4114800 w 6548438"/>
              <a:gd name="connsiteY26" fmla="*/ 1157288 h 1338263"/>
              <a:gd name="connsiteX27" fmla="*/ 4291013 w 6548438"/>
              <a:gd name="connsiteY27" fmla="*/ 1200150 h 1338263"/>
              <a:gd name="connsiteX28" fmla="*/ 4510088 w 6548438"/>
              <a:gd name="connsiteY28" fmla="*/ 1181100 h 1338263"/>
              <a:gd name="connsiteX29" fmla="*/ 4662488 w 6548438"/>
              <a:gd name="connsiteY29" fmla="*/ 1219200 h 1338263"/>
              <a:gd name="connsiteX30" fmla="*/ 5038725 w 6548438"/>
              <a:gd name="connsiteY30" fmla="*/ 1209675 h 1338263"/>
              <a:gd name="connsiteX31" fmla="*/ 5172075 w 6548438"/>
              <a:gd name="connsiteY31" fmla="*/ 1266825 h 1338263"/>
              <a:gd name="connsiteX32" fmla="*/ 5824538 w 6548438"/>
              <a:gd name="connsiteY32" fmla="*/ 1266825 h 1338263"/>
              <a:gd name="connsiteX33" fmla="*/ 6038850 w 6548438"/>
              <a:gd name="connsiteY33" fmla="*/ 1285875 h 1338263"/>
              <a:gd name="connsiteX34" fmla="*/ 6200775 w 6548438"/>
              <a:gd name="connsiteY34" fmla="*/ 1314450 h 1338263"/>
              <a:gd name="connsiteX35" fmla="*/ 6424613 w 6548438"/>
              <a:gd name="connsiteY35" fmla="*/ 1295400 h 1338263"/>
              <a:gd name="connsiteX36" fmla="*/ 6548438 w 6548438"/>
              <a:gd name="connsiteY36" fmla="*/ 1338263 h 133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48438" h="1338263">
                <a:moveTo>
                  <a:pt x="0" y="0"/>
                </a:moveTo>
                <a:lnTo>
                  <a:pt x="223838" y="28575"/>
                </a:lnTo>
                <a:lnTo>
                  <a:pt x="304800" y="152400"/>
                </a:lnTo>
                <a:lnTo>
                  <a:pt x="395288" y="309563"/>
                </a:lnTo>
                <a:lnTo>
                  <a:pt x="504825" y="414338"/>
                </a:lnTo>
                <a:lnTo>
                  <a:pt x="585788" y="495300"/>
                </a:lnTo>
                <a:lnTo>
                  <a:pt x="638175" y="585788"/>
                </a:lnTo>
                <a:lnTo>
                  <a:pt x="1000125" y="700088"/>
                </a:lnTo>
                <a:lnTo>
                  <a:pt x="1042988" y="747713"/>
                </a:lnTo>
                <a:lnTo>
                  <a:pt x="1462088" y="790575"/>
                </a:lnTo>
                <a:lnTo>
                  <a:pt x="1585913" y="823913"/>
                </a:lnTo>
                <a:lnTo>
                  <a:pt x="1690688" y="842963"/>
                </a:lnTo>
                <a:lnTo>
                  <a:pt x="1776413" y="852488"/>
                </a:lnTo>
                <a:lnTo>
                  <a:pt x="1876425" y="885825"/>
                </a:lnTo>
                <a:lnTo>
                  <a:pt x="2124075" y="914400"/>
                </a:lnTo>
                <a:lnTo>
                  <a:pt x="2262188" y="938213"/>
                </a:lnTo>
                <a:lnTo>
                  <a:pt x="2438400" y="962025"/>
                </a:lnTo>
                <a:lnTo>
                  <a:pt x="2519363" y="976313"/>
                </a:lnTo>
                <a:lnTo>
                  <a:pt x="2624138" y="995363"/>
                </a:lnTo>
                <a:lnTo>
                  <a:pt x="3100388" y="1038225"/>
                </a:lnTo>
                <a:lnTo>
                  <a:pt x="3205163" y="1038225"/>
                </a:lnTo>
                <a:lnTo>
                  <a:pt x="3295650" y="1071563"/>
                </a:lnTo>
                <a:lnTo>
                  <a:pt x="3500438" y="1066800"/>
                </a:lnTo>
                <a:lnTo>
                  <a:pt x="3648075" y="1057275"/>
                </a:lnTo>
                <a:lnTo>
                  <a:pt x="3862388" y="1114425"/>
                </a:lnTo>
                <a:lnTo>
                  <a:pt x="3981450" y="1152525"/>
                </a:lnTo>
                <a:lnTo>
                  <a:pt x="4114800" y="1157288"/>
                </a:lnTo>
                <a:lnTo>
                  <a:pt x="4291013" y="1200150"/>
                </a:lnTo>
                <a:lnTo>
                  <a:pt x="4510088" y="1181100"/>
                </a:lnTo>
                <a:lnTo>
                  <a:pt x="4662488" y="1219200"/>
                </a:lnTo>
                <a:lnTo>
                  <a:pt x="5038725" y="1209675"/>
                </a:lnTo>
                <a:lnTo>
                  <a:pt x="5172075" y="1266825"/>
                </a:lnTo>
                <a:lnTo>
                  <a:pt x="5824538" y="1266825"/>
                </a:lnTo>
                <a:lnTo>
                  <a:pt x="6038850" y="1285875"/>
                </a:lnTo>
                <a:lnTo>
                  <a:pt x="6200775" y="1314450"/>
                </a:lnTo>
                <a:lnTo>
                  <a:pt x="6424613" y="1295400"/>
                </a:lnTo>
                <a:lnTo>
                  <a:pt x="6548438" y="1338263"/>
                </a:lnTo>
              </a:path>
            </a:pathLst>
          </a:custGeom>
          <a:noFill/>
          <a:ln w="28575" cap="flat" cmpd="sng" algn="ctr">
            <a:solidFill>
              <a:srgbClr val="947F9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23" name="Freeform: Shape 122">
            <a:extLst>
              <a:ext uri="{FF2B5EF4-FFF2-40B4-BE49-F238E27FC236}">
                <a16:creationId xmlns:a16="http://schemas.microsoft.com/office/drawing/2014/main" id="{61CD225E-EBB7-4A91-8E9E-B0CB0210B486}"/>
              </a:ext>
            </a:extLst>
          </p:cNvPr>
          <p:cNvSpPr/>
          <p:nvPr/>
        </p:nvSpPr>
        <p:spPr>
          <a:xfrm>
            <a:off x="1804871" y="2473362"/>
            <a:ext cx="6586538" cy="576262"/>
          </a:xfrm>
          <a:custGeom>
            <a:avLst/>
            <a:gdLst>
              <a:gd name="connsiteX0" fmla="*/ 0 w 6586538"/>
              <a:gd name="connsiteY0" fmla="*/ 14287 h 576262"/>
              <a:gd name="connsiteX1" fmla="*/ 919163 w 6586538"/>
              <a:gd name="connsiteY1" fmla="*/ 0 h 576262"/>
              <a:gd name="connsiteX2" fmla="*/ 1081088 w 6586538"/>
              <a:gd name="connsiteY2" fmla="*/ 152400 h 576262"/>
              <a:gd name="connsiteX3" fmla="*/ 1709738 w 6586538"/>
              <a:gd name="connsiteY3" fmla="*/ 157162 h 576262"/>
              <a:gd name="connsiteX4" fmla="*/ 1919288 w 6586538"/>
              <a:gd name="connsiteY4" fmla="*/ 223837 h 576262"/>
              <a:gd name="connsiteX5" fmla="*/ 2538413 w 6586538"/>
              <a:gd name="connsiteY5" fmla="*/ 219075 h 576262"/>
              <a:gd name="connsiteX6" fmla="*/ 2762250 w 6586538"/>
              <a:gd name="connsiteY6" fmla="*/ 266700 h 576262"/>
              <a:gd name="connsiteX7" fmla="*/ 3338513 w 6586538"/>
              <a:gd name="connsiteY7" fmla="*/ 271462 h 576262"/>
              <a:gd name="connsiteX8" fmla="*/ 3638550 w 6586538"/>
              <a:gd name="connsiteY8" fmla="*/ 309562 h 576262"/>
              <a:gd name="connsiteX9" fmla="*/ 4110038 w 6586538"/>
              <a:gd name="connsiteY9" fmla="*/ 319087 h 576262"/>
              <a:gd name="connsiteX10" fmla="*/ 4338638 w 6586538"/>
              <a:gd name="connsiteY10" fmla="*/ 352425 h 576262"/>
              <a:gd name="connsiteX11" fmla="*/ 4557713 w 6586538"/>
              <a:gd name="connsiteY11" fmla="*/ 352425 h 576262"/>
              <a:gd name="connsiteX12" fmla="*/ 4891088 w 6586538"/>
              <a:gd name="connsiteY12" fmla="*/ 366712 h 576262"/>
              <a:gd name="connsiteX13" fmla="*/ 5129213 w 6586538"/>
              <a:gd name="connsiteY13" fmla="*/ 404812 h 576262"/>
              <a:gd name="connsiteX14" fmla="*/ 5476875 w 6586538"/>
              <a:gd name="connsiteY14" fmla="*/ 419100 h 576262"/>
              <a:gd name="connsiteX15" fmla="*/ 5753100 w 6586538"/>
              <a:gd name="connsiteY15" fmla="*/ 447675 h 576262"/>
              <a:gd name="connsiteX16" fmla="*/ 6015038 w 6586538"/>
              <a:gd name="connsiteY16" fmla="*/ 495300 h 576262"/>
              <a:gd name="connsiteX17" fmla="*/ 6115050 w 6586538"/>
              <a:gd name="connsiteY17" fmla="*/ 500062 h 576262"/>
              <a:gd name="connsiteX18" fmla="*/ 6429375 w 6586538"/>
              <a:gd name="connsiteY18" fmla="*/ 509587 h 576262"/>
              <a:gd name="connsiteX19" fmla="*/ 6586538 w 6586538"/>
              <a:gd name="connsiteY19" fmla="*/ 576262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86538" h="576262">
                <a:moveTo>
                  <a:pt x="0" y="14287"/>
                </a:moveTo>
                <a:lnTo>
                  <a:pt x="919163" y="0"/>
                </a:lnTo>
                <a:lnTo>
                  <a:pt x="1081088" y="152400"/>
                </a:lnTo>
                <a:lnTo>
                  <a:pt x="1709738" y="157162"/>
                </a:lnTo>
                <a:lnTo>
                  <a:pt x="1919288" y="223837"/>
                </a:lnTo>
                <a:lnTo>
                  <a:pt x="2538413" y="219075"/>
                </a:lnTo>
                <a:lnTo>
                  <a:pt x="2762250" y="266700"/>
                </a:lnTo>
                <a:lnTo>
                  <a:pt x="3338513" y="271462"/>
                </a:lnTo>
                <a:lnTo>
                  <a:pt x="3638550" y="309562"/>
                </a:lnTo>
                <a:lnTo>
                  <a:pt x="4110038" y="319087"/>
                </a:lnTo>
                <a:lnTo>
                  <a:pt x="4338638" y="352425"/>
                </a:lnTo>
                <a:lnTo>
                  <a:pt x="4557713" y="352425"/>
                </a:lnTo>
                <a:lnTo>
                  <a:pt x="4891088" y="366712"/>
                </a:lnTo>
                <a:lnTo>
                  <a:pt x="5129213" y="404812"/>
                </a:lnTo>
                <a:lnTo>
                  <a:pt x="5476875" y="419100"/>
                </a:lnTo>
                <a:lnTo>
                  <a:pt x="5753100" y="447675"/>
                </a:lnTo>
                <a:lnTo>
                  <a:pt x="6015038" y="495300"/>
                </a:lnTo>
                <a:lnTo>
                  <a:pt x="6115050" y="500062"/>
                </a:lnTo>
                <a:lnTo>
                  <a:pt x="6429375" y="509587"/>
                </a:lnTo>
                <a:lnTo>
                  <a:pt x="6586538" y="576262"/>
                </a:lnTo>
              </a:path>
            </a:pathLst>
          </a:custGeom>
          <a:noFill/>
          <a:ln w="28575" cap="flat" cmpd="sng" algn="ctr">
            <a:solidFill>
              <a:srgbClr val="A098DA"/>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cxnSp>
        <p:nvCxnSpPr>
          <p:cNvPr id="124" name="Straight Connector 123">
            <a:extLst>
              <a:ext uri="{FF2B5EF4-FFF2-40B4-BE49-F238E27FC236}">
                <a16:creationId xmlns:a16="http://schemas.microsoft.com/office/drawing/2014/main" id="{22A4DCE2-62CE-45BF-BF63-5BF3E2B699D4}"/>
              </a:ext>
            </a:extLst>
          </p:cNvPr>
          <p:cNvCxnSpPr/>
          <p:nvPr/>
        </p:nvCxnSpPr>
        <p:spPr>
          <a:xfrm>
            <a:off x="4621325" y="2088285"/>
            <a:ext cx="285750" cy="0"/>
          </a:xfrm>
          <a:prstGeom prst="line">
            <a:avLst/>
          </a:prstGeom>
          <a:noFill/>
          <a:ln w="28575" cap="flat" cmpd="sng" algn="ctr">
            <a:solidFill>
              <a:srgbClr val="C369A9"/>
            </a:solidFill>
            <a:prstDash val="solid"/>
          </a:ln>
          <a:effectLst/>
        </p:spPr>
      </p:cxnSp>
      <p:sp>
        <p:nvSpPr>
          <p:cNvPr id="125" name="TextBox 124">
            <a:extLst>
              <a:ext uri="{FF2B5EF4-FFF2-40B4-BE49-F238E27FC236}">
                <a16:creationId xmlns:a16="http://schemas.microsoft.com/office/drawing/2014/main" id="{231CEEB3-55F5-49EF-BFDF-34E57BD5B0DA}"/>
              </a:ext>
            </a:extLst>
          </p:cNvPr>
          <p:cNvSpPr txBox="1"/>
          <p:nvPr/>
        </p:nvSpPr>
        <p:spPr>
          <a:xfrm>
            <a:off x="4871458" y="1972869"/>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Risedronate</a:t>
            </a:r>
          </a:p>
        </p:txBody>
      </p:sp>
      <p:cxnSp>
        <p:nvCxnSpPr>
          <p:cNvPr id="126" name="Straight Connector 125">
            <a:extLst>
              <a:ext uri="{FF2B5EF4-FFF2-40B4-BE49-F238E27FC236}">
                <a16:creationId xmlns:a16="http://schemas.microsoft.com/office/drawing/2014/main" id="{6B44F61D-80DF-4388-8675-1FA71C1CE61E}"/>
              </a:ext>
            </a:extLst>
          </p:cNvPr>
          <p:cNvCxnSpPr/>
          <p:nvPr/>
        </p:nvCxnSpPr>
        <p:spPr>
          <a:xfrm>
            <a:off x="4621325" y="2244893"/>
            <a:ext cx="285750" cy="0"/>
          </a:xfrm>
          <a:prstGeom prst="line">
            <a:avLst/>
          </a:prstGeom>
          <a:noFill/>
          <a:ln w="28575" cap="flat" cmpd="sng" algn="ctr">
            <a:solidFill>
              <a:srgbClr val="2C568F"/>
            </a:solidFill>
            <a:prstDash val="solid"/>
          </a:ln>
          <a:effectLst/>
        </p:spPr>
      </p:cxnSp>
      <p:sp>
        <p:nvSpPr>
          <p:cNvPr id="127" name="TextBox 126">
            <a:extLst>
              <a:ext uri="{FF2B5EF4-FFF2-40B4-BE49-F238E27FC236}">
                <a16:creationId xmlns:a16="http://schemas.microsoft.com/office/drawing/2014/main" id="{48B639E0-6896-4F07-A524-D48F5FC07F86}"/>
              </a:ext>
            </a:extLst>
          </p:cNvPr>
          <p:cNvSpPr txBox="1"/>
          <p:nvPr/>
        </p:nvSpPr>
        <p:spPr>
          <a:xfrm>
            <a:off x="4871458" y="2129477"/>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Actonel DR</a:t>
            </a:r>
          </a:p>
        </p:txBody>
      </p:sp>
      <p:cxnSp>
        <p:nvCxnSpPr>
          <p:cNvPr id="128" name="Straight Connector 127">
            <a:extLst>
              <a:ext uri="{FF2B5EF4-FFF2-40B4-BE49-F238E27FC236}">
                <a16:creationId xmlns:a16="http://schemas.microsoft.com/office/drawing/2014/main" id="{0B9A8934-B33A-4EC1-A0D9-C2878DFB94F6}"/>
              </a:ext>
            </a:extLst>
          </p:cNvPr>
          <p:cNvCxnSpPr/>
          <p:nvPr/>
        </p:nvCxnSpPr>
        <p:spPr>
          <a:xfrm>
            <a:off x="4621325" y="2415273"/>
            <a:ext cx="285750" cy="0"/>
          </a:xfrm>
          <a:prstGeom prst="line">
            <a:avLst/>
          </a:prstGeom>
          <a:noFill/>
          <a:ln w="28575" cap="flat" cmpd="sng" algn="ctr">
            <a:solidFill>
              <a:srgbClr val="947F95"/>
            </a:solidFill>
            <a:prstDash val="solid"/>
          </a:ln>
          <a:effectLst/>
        </p:spPr>
      </p:cxnSp>
      <p:sp>
        <p:nvSpPr>
          <p:cNvPr id="129" name="TextBox 128">
            <a:extLst>
              <a:ext uri="{FF2B5EF4-FFF2-40B4-BE49-F238E27FC236}">
                <a16:creationId xmlns:a16="http://schemas.microsoft.com/office/drawing/2014/main" id="{5F40D6FD-F506-466D-98AA-DEAD73896E58}"/>
              </a:ext>
            </a:extLst>
          </p:cNvPr>
          <p:cNvSpPr txBox="1"/>
          <p:nvPr/>
        </p:nvSpPr>
        <p:spPr>
          <a:xfrm>
            <a:off x="4871458" y="2299857"/>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Alendronate </a:t>
            </a:r>
          </a:p>
        </p:txBody>
      </p:sp>
      <p:cxnSp>
        <p:nvCxnSpPr>
          <p:cNvPr id="130" name="Straight Connector 129">
            <a:extLst>
              <a:ext uri="{FF2B5EF4-FFF2-40B4-BE49-F238E27FC236}">
                <a16:creationId xmlns:a16="http://schemas.microsoft.com/office/drawing/2014/main" id="{FF779210-FE81-42CB-AF17-595E0BB774B1}"/>
              </a:ext>
            </a:extLst>
          </p:cNvPr>
          <p:cNvCxnSpPr/>
          <p:nvPr/>
        </p:nvCxnSpPr>
        <p:spPr>
          <a:xfrm>
            <a:off x="4621325" y="2578267"/>
            <a:ext cx="285750" cy="0"/>
          </a:xfrm>
          <a:prstGeom prst="line">
            <a:avLst/>
          </a:prstGeom>
          <a:noFill/>
          <a:ln w="28575" cap="flat" cmpd="sng" algn="ctr">
            <a:solidFill>
              <a:srgbClr val="4F41B5"/>
            </a:solidFill>
            <a:prstDash val="solid"/>
          </a:ln>
          <a:effectLst/>
        </p:spPr>
      </p:cxnSp>
      <p:sp>
        <p:nvSpPr>
          <p:cNvPr id="131" name="TextBox 130">
            <a:extLst>
              <a:ext uri="{FF2B5EF4-FFF2-40B4-BE49-F238E27FC236}">
                <a16:creationId xmlns:a16="http://schemas.microsoft.com/office/drawing/2014/main" id="{F59B0943-1857-4577-B297-505A44886C7A}"/>
              </a:ext>
            </a:extLst>
          </p:cNvPr>
          <p:cNvSpPr txBox="1"/>
          <p:nvPr/>
        </p:nvSpPr>
        <p:spPr>
          <a:xfrm>
            <a:off x="4871458" y="2462851"/>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Alendronate 70 MG </a:t>
            </a:r>
          </a:p>
        </p:txBody>
      </p:sp>
      <p:cxnSp>
        <p:nvCxnSpPr>
          <p:cNvPr id="132" name="Straight Connector 131">
            <a:extLst>
              <a:ext uri="{FF2B5EF4-FFF2-40B4-BE49-F238E27FC236}">
                <a16:creationId xmlns:a16="http://schemas.microsoft.com/office/drawing/2014/main" id="{971AB6D7-29FC-4E65-A093-10A72AE5B6EE}"/>
              </a:ext>
            </a:extLst>
          </p:cNvPr>
          <p:cNvCxnSpPr/>
          <p:nvPr/>
        </p:nvCxnSpPr>
        <p:spPr>
          <a:xfrm>
            <a:off x="6228403" y="2088285"/>
            <a:ext cx="285750" cy="0"/>
          </a:xfrm>
          <a:prstGeom prst="line">
            <a:avLst/>
          </a:prstGeom>
          <a:noFill/>
          <a:ln w="28575" cap="flat" cmpd="sng" algn="ctr">
            <a:solidFill>
              <a:sysClr val="window" lastClr="FFFFFF">
                <a:lumMod val="50000"/>
              </a:sysClr>
            </a:solidFill>
            <a:prstDash val="solid"/>
          </a:ln>
          <a:effectLst/>
        </p:spPr>
      </p:cxnSp>
      <p:sp>
        <p:nvSpPr>
          <p:cNvPr id="133" name="TextBox 132">
            <a:extLst>
              <a:ext uri="{FF2B5EF4-FFF2-40B4-BE49-F238E27FC236}">
                <a16:creationId xmlns:a16="http://schemas.microsoft.com/office/drawing/2014/main" id="{2A65728C-EBC2-428E-8AEC-65FF08419B1B}"/>
              </a:ext>
            </a:extLst>
          </p:cNvPr>
          <p:cNvSpPr txBox="1"/>
          <p:nvPr/>
        </p:nvSpPr>
        <p:spPr>
          <a:xfrm>
            <a:off x="6478536" y="1972869"/>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Alendronate &amp; </a:t>
            </a:r>
            <a:r>
              <a:rPr kumimoji="0" lang="en-CA" sz="9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Vit</a:t>
            </a: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a:t>
            </a:r>
          </a:p>
        </p:txBody>
      </p:sp>
      <p:cxnSp>
        <p:nvCxnSpPr>
          <p:cNvPr id="134" name="Straight Connector 133">
            <a:extLst>
              <a:ext uri="{FF2B5EF4-FFF2-40B4-BE49-F238E27FC236}">
                <a16:creationId xmlns:a16="http://schemas.microsoft.com/office/drawing/2014/main" id="{7D7C37A6-B319-4C5D-9CD2-9EC52A76EBF0}"/>
              </a:ext>
            </a:extLst>
          </p:cNvPr>
          <p:cNvCxnSpPr/>
          <p:nvPr/>
        </p:nvCxnSpPr>
        <p:spPr>
          <a:xfrm>
            <a:off x="6228403" y="2244893"/>
            <a:ext cx="285750" cy="0"/>
          </a:xfrm>
          <a:prstGeom prst="line">
            <a:avLst/>
          </a:prstGeom>
          <a:noFill/>
          <a:ln w="28575" cap="flat" cmpd="sng" algn="ctr">
            <a:solidFill>
              <a:srgbClr val="2789B9"/>
            </a:solidFill>
            <a:prstDash val="solid"/>
          </a:ln>
          <a:effectLst/>
        </p:spPr>
      </p:cxnSp>
      <p:sp>
        <p:nvSpPr>
          <p:cNvPr id="135" name="TextBox 134">
            <a:extLst>
              <a:ext uri="{FF2B5EF4-FFF2-40B4-BE49-F238E27FC236}">
                <a16:creationId xmlns:a16="http://schemas.microsoft.com/office/drawing/2014/main" id="{8B992712-B6AC-45DA-BE75-38A43E610918}"/>
              </a:ext>
            </a:extLst>
          </p:cNvPr>
          <p:cNvSpPr txBox="1"/>
          <p:nvPr/>
        </p:nvSpPr>
        <p:spPr>
          <a:xfrm>
            <a:off x="6478536" y="2129477"/>
            <a:ext cx="192716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Etidronate plus calcium kit</a:t>
            </a:r>
          </a:p>
        </p:txBody>
      </p:sp>
      <p:cxnSp>
        <p:nvCxnSpPr>
          <p:cNvPr id="136" name="Straight Connector 135">
            <a:extLst>
              <a:ext uri="{FF2B5EF4-FFF2-40B4-BE49-F238E27FC236}">
                <a16:creationId xmlns:a16="http://schemas.microsoft.com/office/drawing/2014/main" id="{24552D70-B757-41C7-B9B7-6C7B1D7F384F}"/>
              </a:ext>
            </a:extLst>
          </p:cNvPr>
          <p:cNvCxnSpPr/>
          <p:nvPr/>
        </p:nvCxnSpPr>
        <p:spPr>
          <a:xfrm>
            <a:off x="6228403" y="2415273"/>
            <a:ext cx="285750" cy="0"/>
          </a:xfrm>
          <a:prstGeom prst="line">
            <a:avLst/>
          </a:prstGeom>
          <a:noFill/>
          <a:ln w="28575" cap="flat" cmpd="sng" algn="ctr">
            <a:solidFill>
              <a:srgbClr val="A098DA"/>
            </a:solidFill>
            <a:prstDash val="solid"/>
          </a:ln>
          <a:effectLst/>
        </p:spPr>
      </p:cxnSp>
      <p:sp>
        <p:nvSpPr>
          <p:cNvPr id="137" name="TextBox 136">
            <a:extLst>
              <a:ext uri="{FF2B5EF4-FFF2-40B4-BE49-F238E27FC236}">
                <a16:creationId xmlns:a16="http://schemas.microsoft.com/office/drawing/2014/main" id="{BC8399A5-0B11-448C-BC78-CFA65AA4945B}"/>
              </a:ext>
            </a:extLst>
          </p:cNvPr>
          <p:cNvSpPr txBox="1"/>
          <p:nvPr/>
        </p:nvSpPr>
        <p:spPr>
          <a:xfrm>
            <a:off x="6478536" y="2299857"/>
            <a:ext cx="1407421"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 </a:t>
            </a:r>
          </a:p>
        </p:txBody>
      </p:sp>
    </p:spTree>
    <p:extLst>
      <p:ext uri="{BB962C8B-B14F-4D97-AF65-F5344CB8AC3E}">
        <p14:creationId xmlns:p14="http://schemas.microsoft.com/office/powerpoint/2010/main" val="34806896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0000"/>
            <a:lum/>
            <a:extLst>
              <a:ext uri="{BEBA8EAE-BF5A-486C-A8C5-ECC9F3942E4B}">
                <a14:imgProps xmlns:a14="http://schemas.microsoft.com/office/drawing/2010/main">
                  <a14:imgLayer r:embed="rId4">
                    <a14:imgEffect>
                      <a14:saturation sat="33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6" name="Flowchart: Process 5"/>
          <p:cNvSpPr/>
          <p:nvPr/>
        </p:nvSpPr>
        <p:spPr>
          <a:xfrm>
            <a:off x="-1" y="0"/>
            <a:ext cx="4096514" cy="6858000"/>
          </a:xfrm>
          <a:prstGeom prst="flowChartProcess">
            <a:avLst/>
          </a:prstGeom>
          <a:solidFill>
            <a:srgbClr val="E9EEF7">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257941" y="214128"/>
            <a:ext cx="3924231" cy="8540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TREATMENT &amp;</a:t>
            </a:r>
          </a:p>
        </p:txBody>
      </p:sp>
      <p:grpSp>
        <p:nvGrpSpPr>
          <p:cNvPr id="3" name="Group 2"/>
          <p:cNvGrpSpPr/>
          <p:nvPr/>
        </p:nvGrpSpPr>
        <p:grpSpPr>
          <a:xfrm>
            <a:off x="399105" y="992008"/>
            <a:ext cx="3591100" cy="830997"/>
            <a:chOff x="808892" y="2863190"/>
            <a:chExt cx="4980915" cy="1107996"/>
          </a:xfrm>
          <a:solidFill>
            <a:srgbClr val="98AED9"/>
          </a:solidFill>
        </p:grpSpPr>
        <p:sp>
          <p:nvSpPr>
            <p:cNvPr id="4" name="Rectangle 3"/>
            <p:cNvSpPr/>
            <p:nvPr/>
          </p:nvSpPr>
          <p:spPr>
            <a:xfrm>
              <a:off x="808892" y="2999804"/>
              <a:ext cx="3985846" cy="78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808892" y="2863190"/>
              <a:ext cx="4980915" cy="1107996"/>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white"/>
                  </a:solidFill>
                  <a:effectLst/>
                  <a:uLnTx/>
                  <a:uFillTx/>
                  <a:latin typeface="Arial Narrow" panose="020B0606020202030204" pitchFamily="34" charset="0"/>
                  <a:ea typeface="+mn-ea"/>
                  <a:cs typeface="+mn-cs"/>
                </a:rPr>
                <a:t>MANAGEMENT</a:t>
              </a:r>
            </a:p>
          </p:txBody>
        </p:sp>
      </p:grpSp>
    </p:spTree>
    <p:extLst>
      <p:ext uri="{BB962C8B-B14F-4D97-AF65-F5344CB8AC3E}">
        <p14:creationId xmlns:p14="http://schemas.microsoft.com/office/powerpoint/2010/main" val="298639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117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OC Guideline Recommendations</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nvPr>
        </p:nvGraphicFramePr>
        <p:xfrm>
          <a:off x="276863" y="1352905"/>
          <a:ext cx="8686800" cy="4576954"/>
        </p:xfrm>
        <a:graphic>
          <a:graphicData uri="http://schemas.openxmlformats.org/drawingml/2006/table">
            <a:tbl>
              <a:tblPr/>
              <a:tblGrid>
                <a:gridCol w="2286000">
                  <a:extLst>
                    <a:ext uri="{9D8B030D-6E8A-4147-A177-3AD203B41FA5}">
                      <a16:colId xmlns:a16="http://schemas.microsoft.com/office/drawing/2014/main" val="2874337281"/>
                    </a:ext>
                  </a:extLst>
                </a:gridCol>
                <a:gridCol w="1280160">
                  <a:extLst>
                    <a:ext uri="{9D8B030D-6E8A-4147-A177-3AD203B41FA5}">
                      <a16:colId xmlns:a16="http://schemas.microsoft.com/office/drawing/2014/main" val="382640138"/>
                    </a:ext>
                  </a:extLst>
                </a:gridCol>
                <a:gridCol w="1280160">
                  <a:extLst>
                    <a:ext uri="{9D8B030D-6E8A-4147-A177-3AD203B41FA5}">
                      <a16:colId xmlns:a16="http://schemas.microsoft.com/office/drawing/2014/main" val="1623803189"/>
                    </a:ext>
                  </a:extLst>
                </a:gridCol>
                <a:gridCol w="1280160">
                  <a:extLst>
                    <a:ext uri="{9D8B030D-6E8A-4147-A177-3AD203B41FA5}">
                      <a16:colId xmlns:a16="http://schemas.microsoft.com/office/drawing/2014/main" val="2476488955"/>
                    </a:ext>
                  </a:extLst>
                </a:gridCol>
                <a:gridCol w="1280160">
                  <a:extLst>
                    <a:ext uri="{9D8B030D-6E8A-4147-A177-3AD203B41FA5}">
                      <a16:colId xmlns:a16="http://schemas.microsoft.com/office/drawing/2014/main" val="3404722306"/>
                    </a:ext>
                  </a:extLst>
                </a:gridCol>
                <a:gridCol w="1280160">
                  <a:extLst>
                    <a:ext uri="{9D8B030D-6E8A-4147-A177-3AD203B41FA5}">
                      <a16:colId xmlns:a16="http://schemas.microsoft.com/office/drawing/2014/main" val="1762968188"/>
                    </a:ext>
                  </a:extLst>
                </a:gridCol>
              </a:tblGrid>
              <a:tr h="453846">
                <a:tc rowSpan="3">
                  <a:txBody>
                    <a:body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a:noFill/>
                    </a:lnR>
                    <a:lnT>
                      <a:noFill/>
                    </a:lnT>
                    <a:lnB>
                      <a:noFill/>
                    </a:lnB>
                    <a:solidFill>
                      <a:schemeClr val="bg1"/>
                    </a:solidFill>
                  </a:tcPr>
                </a:tc>
                <a:tc gridSpan="4">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a:noFill/>
                    </a:lnL>
                    <a:lnR>
                      <a:noFill/>
                    </a:lnR>
                    <a:lnT>
                      <a:noFill/>
                    </a:lnT>
                    <a:lnB>
                      <a:noFill/>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a:noFill/>
                    </a:lnL>
                    <a:lnR>
                      <a:noFill/>
                    </a:lnR>
                    <a:lnT>
                      <a:noFill/>
                    </a:lnT>
                    <a:lnB>
                      <a:noFill/>
                    </a:lnB>
                    <a:solidFill>
                      <a:srgbClr val="404040"/>
                    </a:solidFill>
                  </a:tcPr>
                </a:tc>
                <a:extLst>
                  <a:ext uri="{0D108BD9-81ED-4DB2-BD59-A6C34878D82A}">
                    <a16:rowId xmlns:a16="http://schemas.microsoft.com/office/drawing/2014/main" val="965114403"/>
                  </a:ext>
                </a:extLst>
              </a:tr>
              <a:tr h="257739">
                <a:tc vMerge="1">
                  <a:txBody>
                    <a:bodyPr/>
                    <a:lstStyle/>
                    <a:p>
                      <a:endParaRPr lang="en-US"/>
                    </a:p>
                  </a:txBody>
                  <a:tcPr/>
                </a:tc>
                <a:tc gridSpan="3">
                  <a:txBody>
                    <a:body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endParaRPr lang="en-US"/>
                    </a:p>
                  </a:txBody>
                  <a:tcPr/>
                </a:tc>
                <a:tc hMerge="1">
                  <a:txBody>
                    <a:bodyPr/>
                    <a:lstStyle/>
                    <a:p>
                      <a:endParaRPr lang="en-US"/>
                    </a:p>
                  </a:txBody>
                  <a:tcPr/>
                </a:tc>
                <a:tc rowSpan="2">
                  <a:txBody>
                    <a:bodyPr/>
                    <a:lstStyle/>
                    <a:p>
                      <a:pPr algn="ctr" rtl="0" fontAlgn="ctr"/>
                      <a:r>
                        <a:rPr lang="en-US" sz="1200" b="1" i="0" u="none" strike="noStrike" dirty="0">
                          <a:solidFill>
                            <a:srgbClr val="000000"/>
                          </a:solidFill>
                          <a:effectLst/>
                          <a:latin typeface="Arial Narrow" panose="020B0606020202030204" pitchFamily="34" charset="0"/>
                        </a:rPr>
                        <a:t>Denosumab</a:t>
                      </a:r>
                    </a:p>
                  </a:txBody>
                  <a:tcPr marL="5300" marR="5300" marT="5300" marB="0" anchor="ctr">
                    <a:lnL>
                      <a:noFill/>
                    </a:lnL>
                    <a:lnR>
                      <a:noFill/>
                    </a:lnR>
                    <a:lnT>
                      <a:noFill/>
                    </a:lnT>
                    <a:lnB>
                      <a:noFill/>
                    </a:lnB>
                    <a:solidFill>
                      <a:srgbClr val="A098DA"/>
                    </a:solidFill>
                  </a:tcPr>
                </a:tc>
                <a:tc rowSpan="2">
                  <a:txBody>
                    <a:bodyPr/>
                    <a:lstStyle/>
                    <a:p>
                      <a:pPr algn="ctr" rtl="0" fontAlgn="ctr"/>
                      <a:r>
                        <a:rPr lang="en-US" sz="1200" b="1" i="0" u="none" strike="noStrike" dirty="0">
                          <a:solidFill>
                            <a:srgbClr val="000000"/>
                          </a:solidFill>
                          <a:effectLst/>
                          <a:latin typeface="Arial Narrow" panose="020B0606020202030204" pitchFamily="34" charset="0"/>
                        </a:rPr>
                        <a:t>Teriparatide</a:t>
                      </a:r>
                    </a:p>
                  </a:txBody>
                  <a:tcPr marL="5300" marR="5300" marT="5300" marB="0" anchor="ctr">
                    <a:lnL>
                      <a:noFill/>
                    </a:lnL>
                    <a:lnR>
                      <a:noFill/>
                    </a:lnR>
                    <a:lnT>
                      <a:noFill/>
                    </a:lnT>
                    <a:lnB>
                      <a:noFill/>
                    </a:lnB>
                    <a:solidFill>
                      <a:srgbClr val="F79B9D"/>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algn="ctr" rtl="0" fontAlgn="ctr"/>
                      <a:r>
                        <a:rPr lang="en-US" sz="1200" b="1" i="0" u="none" strike="noStrike" dirty="0">
                          <a:solidFill>
                            <a:schemeClr val="bg1"/>
                          </a:solidFill>
                          <a:effectLst/>
                          <a:latin typeface="Arial Narrow" panose="020B0606020202030204" pitchFamily="34" charset="0"/>
                        </a:rPr>
                        <a:t>Oral Branded</a:t>
                      </a:r>
                    </a:p>
                  </a:txBody>
                  <a:tcPr marL="5300" marR="5300" marT="5300" marB="0" anchor="ctr">
                    <a:lnL>
                      <a:noFill/>
                    </a:lnL>
                    <a:lnR>
                      <a:noFill/>
                    </a:lnR>
                    <a:lnT>
                      <a:noFill/>
                    </a:lnT>
                    <a:lnB>
                      <a:noFill/>
                    </a:lnB>
                    <a:solidFill>
                      <a:srgbClr val="947F95"/>
                    </a:solidFill>
                  </a:tcPr>
                </a:tc>
                <a:tc>
                  <a:txBody>
                    <a:bodyPr/>
                    <a:lstStyle/>
                    <a:p>
                      <a:pPr algn="ctr" rtl="0" fontAlgn="ctr"/>
                      <a:r>
                        <a:rPr lang="en-US" sz="1200" b="1" i="0" u="none" strike="noStrike" dirty="0">
                          <a:solidFill>
                            <a:schemeClr val="bg1"/>
                          </a:solidFill>
                          <a:effectLst/>
                          <a:latin typeface="Arial Narrow" panose="020B0606020202030204" pitchFamily="34" charset="0"/>
                        </a:rPr>
                        <a:t>Oral Generic</a:t>
                      </a:r>
                    </a:p>
                  </a:txBody>
                  <a:tcPr marL="5300" marR="5300" marT="5300" marB="0" anchor="ctr">
                    <a:lnL>
                      <a:noFill/>
                    </a:lnL>
                    <a:lnR>
                      <a:noFill/>
                    </a:lnR>
                    <a:lnT>
                      <a:noFill/>
                    </a:lnT>
                    <a:lnB>
                      <a:noFill/>
                    </a:lnB>
                    <a:solidFill>
                      <a:srgbClr val="947F95"/>
                    </a:solidFill>
                  </a:tcPr>
                </a:tc>
                <a:tc>
                  <a:txBody>
                    <a:bodyPr/>
                    <a:lstStyle/>
                    <a:p>
                      <a:pPr algn="ctr" rtl="0" fontAlgn="ctr"/>
                      <a:r>
                        <a:rPr lang="en-US" sz="1200" b="1" i="0" u="none" strike="noStrike" dirty="0">
                          <a:solidFill>
                            <a:schemeClr val="bg1"/>
                          </a:solidFill>
                          <a:effectLst/>
                          <a:latin typeface="Arial Narrow" panose="020B0606020202030204" pitchFamily="34" charset="0"/>
                        </a:rPr>
                        <a:t>IV</a:t>
                      </a:r>
                    </a:p>
                  </a:txBody>
                  <a:tcPr marL="5300" marR="5300" marT="5300" marB="0" anchor="ctr">
                    <a:lnL>
                      <a:noFill/>
                    </a:lnL>
                    <a:lnR>
                      <a:noFill/>
                    </a:lnR>
                    <a:lnT>
                      <a:noFill/>
                    </a:lnT>
                    <a:lnB>
                      <a:noFill/>
                    </a:lnB>
                    <a:solidFill>
                      <a:srgbClr val="7693C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369800">
                <a:tc gridSpan="6">
                  <a:txBody>
                    <a:bodyPr/>
                    <a:lstStyle/>
                    <a:p>
                      <a:pPr algn="ctr" rtl="0" fontAlgn="ctr"/>
                      <a:r>
                        <a:rPr lang="en-US" sz="1800" b="1" i="0" u="none" strike="noStrike" dirty="0">
                          <a:solidFill>
                            <a:schemeClr val="bg1"/>
                          </a:solidFill>
                          <a:effectLst/>
                          <a:latin typeface="Arial Narrow" panose="020B0606020202030204" pitchFamily="34" charset="0"/>
                        </a:rPr>
                        <a:t>OC Guideline Recommendations </a:t>
                      </a:r>
                    </a:p>
                  </a:txBody>
                  <a:tcPr marL="5300" marR="5300" marT="5300" marB="0" anchor="ctr">
                    <a:lnL>
                      <a:noFill/>
                    </a:lnL>
                    <a:lnR>
                      <a:noFill/>
                    </a:lnR>
                    <a:lnT>
                      <a:noFill/>
                    </a:lnT>
                    <a:lnB w="12700" cap="flat" cmpd="sng" algn="ctr">
                      <a:solidFill>
                        <a:schemeClr val="bg1">
                          <a:lumMod val="75000"/>
                        </a:schemeClr>
                      </a:solidFill>
                      <a:prstDash val="solid"/>
                      <a:round/>
                      <a:headEnd type="none" w="med" len="med"/>
                      <a:tailEnd type="none" w="med" len="med"/>
                    </a:lnB>
                    <a:solidFill>
                      <a:srgbClr val="5548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9389712"/>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Vertebral</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81756907"/>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Hip</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a:ln>
                            <a:noFill/>
                          </a:ln>
                          <a:solidFill>
                            <a:schemeClr val="tx1">
                              <a:lumMod val="75000"/>
                              <a:lumOff val="25000"/>
                            </a:schemeClr>
                          </a:solidFill>
                          <a:effectLst/>
                          <a:latin typeface="+mn-lt"/>
                          <a:cs typeface="Helvetica" panose="020B0604020202020204" pitchFamily="34" charset="0"/>
                        </a:rPr>
                        <a:t>-</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408704026"/>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Non-vertebral</a:t>
                      </a:r>
                      <a:r>
                        <a:rPr lang="en-US" sz="1400" b="1" i="0" u="none" strike="noStrike" baseline="30000" dirty="0">
                          <a:solidFill>
                            <a:srgbClr val="000000"/>
                          </a:solidFill>
                          <a:effectLst/>
                          <a:latin typeface="Arial Narrow" panose="020B0606020202030204" pitchFamily="34" charset="0"/>
                        </a:rPr>
                        <a:t>† </a:t>
                      </a:r>
                      <a:endParaRPr lang="en-US" sz="1400" b="1" i="0" u="none" strike="noStrike" dirty="0">
                        <a:solidFill>
                          <a:srgbClr val="000000"/>
                        </a:solidFill>
                        <a:effectLst/>
                        <a:latin typeface="Arial Narrow" panose="020B060602020203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641725522"/>
                  </a:ext>
                </a:extLst>
              </a:tr>
              <a:tr h="386609">
                <a:tc gridSpan="6">
                  <a:txBody>
                    <a:bodyPr/>
                    <a:lstStyle/>
                    <a:p>
                      <a:pPr algn="ctr" rtl="0" fontAlgn="ctr"/>
                      <a:r>
                        <a:rPr lang="en-CA" sz="1600" b="1" i="0" u="none" strike="noStrike" dirty="0">
                          <a:solidFill>
                            <a:schemeClr val="bg1"/>
                          </a:solidFill>
                          <a:effectLst/>
                          <a:latin typeface="Arial Narrow" panose="020B0606020202030204" pitchFamily="34" charset="0"/>
                        </a:rPr>
                        <a:t>OC Guideline Recommendations for Long-Term Care Patients</a:t>
                      </a:r>
                    </a:p>
                  </a:txBody>
                  <a:tcPr marL="5300" marR="5300" marT="530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5548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0478042"/>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High Risk*</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lumMod val="75000"/>
                              <a:lumOff val="25000"/>
                            </a:schemeClr>
                          </a:solidFill>
                          <a:effectLst/>
                          <a:latin typeface="Arial Narrow" panose="020B0606020202030204" pitchFamily="34" charset="0"/>
                          <a:cs typeface="Helvetica" panose="020B0604020202020204" pitchFamily="34" charset="0"/>
                        </a:rPr>
                        <a:t>Suggested treatment</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1953231900"/>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High Risk with dysphagia*</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3000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normalizeH="0" baseline="0" noProof="0" dirty="0">
                          <a:ln>
                            <a:noFill/>
                          </a:ln>
                          <a:solidFill>
                            <a:schemeClr val="tx1">
                              <a:lumMod val="75000"/>
                              <a:lumOff val="25000"/>
                            </a:schemeClr>
                          </a:solidFill>
                          <a:effectLst/>
                          <a:latin typeface="Arial Narrow" panose="020B0606020202030204" pitchFamily="34" charset="0"/>
                          <a:ea typeface="+mn-ea"/>
                          <a:cs typeface="Helvetica" panose="020B0604020202020204" pitchFamily="34" charset="0"/>
                        </a:rPr>
                        <a:t>Suggested treatment</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413951468"/>
                  </a:ext>
                </a:extLst>
              </a:tr>
              <a:tr h="4572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400" b="1" i="0" u="none" strike="noStrike" dirty="0">
                          <a:solidFill>
                            <a:srgbClr val="000000"/>
                          </a:solidFill>
                          <a:effectLst/>
                          <a:latin typeface="Arial Narrow" panose="020B0606020202030204" pitchFamily="34" charset="0"/>
                        </a:rPr>
                        <a:t>High Risk with </a:t>
                      </a:r>
                      <a:r>
                        <a:rPr lang="en-US" sz="1400" b="1" i="0" u="none" strike="noStrike" dirty="0" err="1">
                          <a:solidFill>
                            <a:srgbClr val="000000"/>
                          </a:solidFill>
                          <a:effectLst/>
                          <a:latin typeface="Arial Narrow" panose="020B0606020202030204" pitchFamily="34" charset="0"/>
                        </a:rPr>
                        <a:t>CrCl</a:t>
                      </a:r>
                      <a:r>
                        <a:rPr lang="en-US" sz="1400" b="1" i="0" u="none" strike="noStrike" dirty="0">
                          <a:solidFill>
                            <a:srgbClr val="000000"/>
                          </a:solidFill>
                          <a:effectLst/>
                          <a:latin typeface="Arial Narrow" panose="020B0606020202030204" pitchFamily="34" charset="0"/>
                        </a:rPr>
                        <a:t> &lt;30 mL/min</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 </a:t>
                      </a:r>
                      <a:r>
                        <a:rPr kumimoji="0" lang="en-US" sz="2400" b="1" i="0" u="none" strike="noStrike" cap="none" normalizeH="0" baseline="4000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4000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2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651394257"/>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598823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F93482"/>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sym typeface="Wingdings" pitchFamily="2" charset="2"/>
              </a:rPr>
              <a:t>†</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Clinical monitoring of serum calcium levels is recommended because of higher risk of hypocalcemia; consider referral to specialist.</a:t>
            </a:r>
          </a:p>
          <a:p>
            <a:pPr marL="0" marR="0" lvl="0" indent="0" algn="l" defTabSz="457200" rtl="0" eaLnBrk="1" fontAlgn="auto" latinLnBrk="0" hangingPunct="1">
              <a:lnSpc>
                <a:spcPct val="100000"/>
              </a:lnSpc>
              <a:spcBef>
                <a:spcPts val="0"/>
              </a:spcBef>
              <a:spcAft>
                <a:spcPts val="0"/>
              </a:spcAft>
              <a:buClr>
                <a:srgbClr val="F93482"/>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Adapted from: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Papaioannou</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CMAJ</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2015;187(15):1135-1144.</a:t>
            </a:r>
          </a:p>
        </p:txBody>
      </p:sp>
    </p:spTree>
    <p:extLst>
      <p:ext uri="{BB962C8B-B14F-4D97-AF65-F5344CB8AC3E}">
        <p14:creationId xmlns:p14="http://schemas.microsoft.com/office/powerpoint/2010/main" val="25600994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605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3600" dirty="0">
                <a:solidFill>
                  <a:srgbClr val="725F73"/>
                </a:solidFill>
                <a:latin typeface="Arial Narrow" panose="020B0606020202030204" pitchFamily="34" charset="0"/>
              </a:rPr>
              <a:t>BMD Responses to Antiresorptive Therapy at 3 years in Pivotal Clinical Trials</a:t>
            </a:r>
            <a:endParaRPr lang="en-US" sz="3200" baseline="30000" dirty="0">
              <a:solidFill>
                <a:srgbClr val="725F73"/>
              </a:solidFill>
              <a:latin typeface="Arial Narrow" panose="020B0606020202030204" pitchFamily="34" charset="0"/>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ext uri="{D42A27DB-BD31-4B8C-83A1-F6EECF244321}">
                <p14:modId xmlns:p14="http://schemas.microsoft.com/office/powerpoint/2010/main" val="4017430962"/>
              </p:ext>
            </p:extLst>
          </p:nvPr>
        </p:nvGraphicFramePr>
        <p:xfrm>
          <a:off x="502498" y="2330038"/>
          <a:ext cx="8139000" cy="2723265"/>
        </p:xfrm>
        <a:graphic>
          <a:graphicData uri="http://schemas.openxmlformats.org/drawingml/2006/table">
            <a:tbl>
              <a:tblPr/>
              <a:tblGrid>
                <a:gridCol w="2560320">
                  <a:extLst>
                    <a:ext uri="{9D8B030D-6E8A-4147-A177-3AD203B41FA5}">
                      <a16:colId xmlns:a16="http://schemas.microsoft.com/office/drawing/2014/main" val="2874337281"/>
                    </a:ext>
                  </a:extLst>
                </a:gridCol>
                <a:gridCol w="1115736">
                  <a:extLst>
                    <a:ext uri="{9D8B030D-6E8A-4147-A177-3AD203B41FA5}">
                      <a16:colId xmlns:a16="http://schemas.microsoft.com/office/drawing/2014/main" val="4160748547"/>
                    </a:ext>
                  </a:extLst>
                </a:gridCol>
                <a:gridCol w="1115736">
                  <a:extLst>
                    <a:ext uri="{9D8B030D-6E8A-4147-A177-3AD203B41FA5}">
                      <a16:colId xmlns:a16="http://schemas.microsoft.com/office/drawing/2014/main" val="382640138"/>
                    </a:ext>
                  </a:extLst>
                </a:gridCol>
                <a:gridCol w="1115736">
                  <a:extLst>
                    <a:ext uri="{9D8B030D-6E8A-4147-A177-3AD203B41FA5}">
                      <a16:colId xmlns:a16="http://schemas.microsoft.com/office/drawing/2014/main" val="1623803189"/>
                    </a:ext>
                  </a:extLst>
                </a:gridCol>
                <a:gridCol w="1115736">
                  <a:extLst>
                    <a:ext uri="{9D8B030D-6E8A-4147-A177-3AD203B41FA5}">
                      <a16:colId xmlns:a16="http://schemas.microsoft.com/office/drawing/2014/main" val="2476488955"/>
                    </a:ext>
                  </a:extLst>
                </a:gridCol>
                <a:gridCol w="1115736">
                  <a:extLst>
                    <a:ext uri="{9D8B030D-6E8A-4147-A177-3AD203B41FA5}">
                      <a16:colId xmlns:a16="http://schemas.microsoft.com/office/drawing/2014/main" val="3404722306"/>
                    </a:ext>
                  </a:extLst>
                </a:gridCol>
              </a:tblGrid>
              <a:tr h="453846">
                <a:tc row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Arial Narrow" panose="020B0606020202030204" pitchFamily="34" charset="0"/>
                        </a:rPr>
                        <a:t> </a:t>
                      </a:r>
                      <a:r>
                        <a:rPr kumimoji="0" lang="en-CA"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vs. Placebo from Baseline</a:t>
                      </a:r>
                    </a:p>
                  </a:txBody>
                  <a:tcPr marL="5300" marR="5300" marT="5300" marB="0" anchor="b">
                    <a:lnL>
                      <a:noFill/>
                    </a:lnL>
                    <a:lnR>
                      <a:noFill/>
                    </a:lnR>
                    <a:lnT>
                      <a:noFill/>
                    </a:lnT>
                    <a:lnB>
                      <a:noFill/>
                    </a:lnB>
                    <a:solidFill>
                      <a:srgbClr val="554856"/>
                    </a:solidFill>
                  </a:tcPr>
                </a:tc>
                <a:tc gridSpan="5">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a:noFill/>
                    </a:lnL>
                    <a:lnR>
                      <a:noFill/>
                    </a:lnR>
                    <a:lnT>
                      <a:noFill/>
                    </a:lnT>
                    <a:lnB>
                      <a:noFill/>
                    </a:lnB>
                    <a:solidFill>
                      <a:srgbClr val="404040"/>
                    </a:solidFill>
                  </a:tcPr>
                </a:tc>
                <a:tc hMerge="1">
                  <a:txBody>
                    <a:bodyPr/>
                    <a:lstStyle/>
                    <a:p>
                      <a:pPr algn="ctr" rtl="0" fontAlgn="ctr"/>
                      <a:endParaRPr lang="en-US" sz="14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5114403"/>
                  </a:ext>
                </a:extLst>
              </a:tr>
              <a:tr h="257739">
                <a:tc vMerge="1">
                  <a:txBody>
                    <a:bodyPr/>
                    <a:lstStyle/>
                    <a:p>
                      <a:endParaRPr lang="en-US"/>
                    </a:p>
                  </a:txBody>
                  <a:tcPr/>
                </a:tc>
                <a:tc gridSpan="4">
                  <a:txBody>
                    <a:body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pPr algn="ctr" rtl="0" fontAlgn="ct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(FREEDOM)</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5</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a:noFill/>
                    </a:lnL>
                    <a:lnR>
                      <a:noFill/>
                    </a:lnR>
                    <a:lnT>
                      <a:noFill/>
                    </a:lnT>
                    <a:lnB>
                      <a:noFill/>
                    </a:lnB>
                    <a:solidFill>
                      <a:srgbClr val="A098DA"/>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Alendronate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(FIT 1)</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1</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a:noFill/>
                    </a:lnL>
                    <a:lnR>
                      <a:noFill/>
                    </a:lnR>
                    <a:lnT>
                      <a:noFill/>
                    </a:lnT>
                    <a:lnB>
                      <a:noFill/>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Risedronate</a:t>
                      </a:r>
                      <a:b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b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Daily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(VERT-MN)</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2</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D28E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Risedronate</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Weekly</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D28E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Zoledronic</a:t>
                      </a: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Acid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(HORIZON)</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7693CC"/>
                    </a:solidFill>
                  </a:tcPr>
                </a:tc>
                <a:tc vMerge="1">
                  <a:txBody>
                    <a:bodyPr/>
                    <a:lstStyle/>
                    <a:p>
                      <a:endParaRPr lang="en-US"/>
                    </a:p>
                  </a:txBody>
                  <a:tcPr/>
                </a:tc>
                <a:extLst>
                  <a:ext uri="{0D108BD9-81ED-4DB2-BD59-A6C34878D82A}">
                    <a16:rowId xmlns:a16="http://schemas.microsoft.com/office/drawing/2014/main" val="986509406"/>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Lumbar Spine BMD</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5.9%</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CA" sz="1600" dirty="0">
                          <a:latin typeface="Arial Narrow" panose="020B0606020202030204" pitchFamily="34" charset="0"/>
                        </a:rPr>
                        <a:t>5.2% </a:t>
                      </a:r>
                    </a:p>
                    <a:p>
                      <a:pPr marL="0" marR="0" lvl="0" indent="0" algn="ctr"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at 24</a:t>
                      </a:r>
                      <a:r>
                        <a:rPr lang="en-CA" sz="1200" baseline="0" dirty="0">
                          <a:latin typeface="Arial Narrow" panose="020B0606020202030204" pitchFamily="34" charset="0"/>
                        </a:rPr>
                        <a:t> months</a:t>
                      </a:r>
                      <a:endPar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6.7%</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8.8%</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extLst>
                  <a:ext uri="{0D108BD9-81ED-4DB2-BD59-A6C34878D82A}">
                    <a16:rowId xmlns:a16="http://schemas.microsoft.com/office/drawing/2014/main" val="81756907"/>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femoral neck</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4.1%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2.4%</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N/A</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extLst>
                  <a:ext uri="{0D108BD9-81ED-4DB2-BD59-A6C34878D82A}">
                    <a16:rowId xmlns:a16="http://schemas.microsoft.com/office/drawing/2014/main" val="3408704026"/>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440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buClr>
                <a:srgbClr val="EDE047"/>
              </a:buClr>
              <a:defRPr/>
            </a:pPr>
            <a:r>
              <a:rPr lang="en-CA" sz="900" dirty="0">
                <a:solidFill>
                  <a:srgbClr val="000000"/>
                </a:solidFill>
                <a:latin typeface="Arial Narrow" panose="020B0606020202030204" pitchFamily="34" charset="0"/>
              </a:rPr>
              <a:t>1. </a:t>
            </a:r>
            <a:r>
              <a:rPr lang="en-CA" sz="900" dirty="0" err="1">
                <a:solidFill>
                  <a:srgbClr val="000000"/>
                </a:solidFill>
                <a:latin typeface="Arial Narrow" panose="020B0606020202030204" pitchFamily="34" charset="0"/>
              </a:rPr>
              <a:t>Reginster</a:t>
            </a:r>
            <a:r>
              <a:rPr lang="en-CA" sz="900" dirty="0">
                <a:solidFill>
                  <a:srgbClr val="000000"/>
                </a:solidFill>
                <a:latin typeface="Arial Narrow" panose="020B0606020202030204" pitchFamily="34" charset="0"/>
              </a:rPr>
              <a:t>, J., et al. </a:t>
            </a:r>
            <a:r>
              <a:rPr lang="en-CA" sz="900" i="1" dirty="0" err="1">
                <a:solidFill>
                  <a:srgbClr val="000000"/>
                </a:solidFill>
                <a:latin typeface="Arial Narrow" panose="020B0606020202030204" pitchFamily="34" charset="0"/>
              </a:rPr>
              <a:t>Osteoporos</a:t>
            </a:r>
            <a:r>
              <a:rPr lang="en-CA" sz="900" i="1" dirty="0">
                <a:solidFill>
                  <a:srgbClr val="000000"/>
                </a:solidFill>
                <a:latin typeface="Arial Narrow" panose="020B0606020202030204" pitchFamily="34" charset="0"/>
              </a:rPr>
              <a:t> Int</a:t>
            </a:r>
            <a:r>
              <a:rPr lang="en-CA" sz="900" dirty="0">
                <a:solidFill>
                  <a:srgbClr val="000000"/>
                </a:solidFill>
                <a:latin typeface="Arial Narrow" panose="020B0606020202030204" pitchFamily="34" charset="0"/>
              </a:rPr>
              <a:t>. 2000;11(1):83-91 (VERT-MN); 2. Black, D.M., et al. </a:t>
            </a:r>
            <a:r>
              <a:rPr lang="en-CA" sz="900" i="1" dirty="0">
                <a:solidFill>
                  <a:srgbClr val="000000"/>
                </a:solidFill>
                <a:latin typeface="Arial Narrow" panose="020B0606020202030204" pitchFamily="34" charset="0"/>
              </a:rPr>
              <a:t>Lancet</a:t>
            </a:r>
            <a:r>
              <a:rPr lang="en-CA" sz="900" dirty="0">
                <a:solidFill>
                  <a:srgbClr val="000000"/>
                </a:solidFill>
                <a:latin typeface="Arial Narrow" panose="020B0606020202030204" pitchFamily="34" charset="0"/>
              </a:rPr>
              <a:t>. 1996;348:1535-1541 (FIT 1); 3. Actonel/Actonel DR (risedronate sodium) Product Monograph. Sanofi-Aventis Canada Inc. Laval, QC. July 15, 2011; 4. Black, D.M., et al. </a:t>
            </a:r>
            <a:r>
              <a:rPr lang="en-CA" sz="900" i="1" dirty="0">
                <a:solidFill>
                  <a:srgbClr val="000000"/>
                </a:solidFill>
                <a:latin typeface="Arial Narrow" panose="020B0606020202030204" pitchFamily="34" charset="0"/>
              </a:rPr>
              <a:t>N </a:t>
            </a:r>
            <a:r>
              <a:rPr lang="en-CA" sz="900" i="1" dirty="0" err="1">
                <a:solidFill>
                  <a:srgbClr val="000000"/>
                </a:solidFill>
                <a:latin typeface="Arial Narrow" panose="020B0606020202030204" pitchFamily="34" charset="0"/>
              </a:rPr>
              <a:t>Engl</a:t>
            </a:r>
            <a:r>
              <a:rPr lang="en-CA" sz="900" i="1" dirty="0">
                <a:solidFill>
                  <a:srgbClr val="000000"/>
                </a:solidFill>
                <a:latin typeface="Arial Narrow" panose="020B0606020202030204" pitchFamily="34" charset="0"/>
              </a:rPr>
              <a:t> J Med</a:t>
            </a:r>
            <a:r>
              <a:rPr lang="en-CA" sz="900" dirty="0">
                <a:solidFill>
                  <a:srgbClr val="000000"/>
                </a:solidFill>
                <a:latin typeface="Arial Narrow" panose="020B0606020202030204" pitchFamily="34" charset="0"/>
              </a:rPr>
              <a:t>. 2007;356:1809-1822. (HORIZON); 5. Cummings, S.R., et al. </a:t>
            </a:r>
            <a:r>
              <a:rPr lang="en-CA" sz="900" i="1" dirty="0">
                <a:solidFill>
                  <a:srgbClr val="000000"/>
                </a:solidFill>
                <a:latin typeface="Arial Narrow" panose="020B0606020202030204" pitchFamily="34" charset="0"/>
              </a:rPr>
              <a:t>N </a:t>
            </a:r>
            <a:r>
              <a:rPr lang="en-CA" sz="900" i="1" dirty="0" err="1">
                <a:solidFill>
                  <a:srgbClr val="000000"/>
                </a:solidFill>
                <a:latin typeface="Arial Narrow" panose="020B0606020202030204" pitchFamily="34" charset="0"/>
              </a:rPr>
              <a:t>Eng</a:t>
            </a:r>
            <a:r>
              <a:rPr lang="en-CA" sz="900" i="1" dirty="0">
                <a:solidFill>
                  <a:srgbClr val="000000"/>
                </a:solidFill>
                <a:latin typeface="Arial Narrow" panose="020B0606020202030204" pitchFamily="34" charset="0"/>
              </a:rPr>
              <a:t> J Med</a:t>
            </a:r>
            <a:r>
              <a:rPr lang="en-CA" sz="900" dirty="0">
                <a:solidFill>
                  <a:srgbClr val="000000"/>
                </a:solidFill>
                <a:latin typeface="Arial Narrow" panose="020B0606020202030204" pitchFamily="34" charset="0"/>
              </a:rPr>
              <a:t>. 2009;361:756-765 (FREEDOM).</a:t>
            </a:r>
          </a:p>
        </p:txBody>
      </p:sp>
    </p:spTree>
    <p:extLst>
      <p:ext uri="{BB962C8B-B14F-4D97-AF65-F5344CB8AC3E}">
        <p14:creationId xmlns:p14="http://schemas.microsoft.com/office/powerpoint/2010/main" val="598902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342900">
              <a:buClr>
                <a:srgbClr val="00ADF1"/>
              </a:buClr>
            </a:pPr>
            <a:r>
              <a:rPr lang="en-CA" sz="788" dirty="0">
                <a:solidFill>
                  <a:srgbClr val="000000"/>
                </a:solidFill>
                <a:latin typeface="Agency FB" panose="020B0503020202020204" pitchFamily="34" charset="0"/>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59277"/>
            <a:ext cx="8365331" cy="997196"/>
          </a:xfrm>
        </p:spPr>
        <p:txBody>
          <a:bodyPr/>
          <a:lstStyle/>
          <a:p>
            <a:pPr algn="ctr"/>
            <a:r>
              <a:rPr lang="en-CA" sz="3600" dirty="0">
                <a:solidFill>
                  <a:srgbClr val="725F73"/>
                </a:solidFill>
                <a:latin typeface="Arial Narrow" panose="020B0606020202030204" pitchFamily="34" charset="0"/>
              </a:rPr>
              <a:t>Secondary Fracture: Risk in the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Near Term (2 years) is High</a:t>
            </a:r>
            <a:endParaRPr lang="en-US" sz="4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573459"/>
            <a:ext cx="8801100" cy="167368"/>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900">
              <a:buClr>
                <a:srgbClr val="00ADF1"/>
              </a:buClr>
            </a:pPr>
            <a:endParaRPr lang="en-CA" sz="1400" dirty="0">
              <a:solidFill>
                <a:prstClr val="black">
                  <a:lumMod val="75000"/>
                  <a:lumOff val="25000"/>
                </a:prstClr>
              </a:solidFill>
              <a:latin typeface="Arial Narrow" panose="020B0606020202030204" pitchFamily="34" charset="0"/>
            </a:endParaRPr>
          </a:p>
          <a:p>
            <a:pPr defTabSz="342900">
              <a:buClr>
                <a:srgbClr val="00ADF1"/>
              </a:buClr>
            </a:pPr>
            <a:endParaRPr lang="en-CA" sz="1400" dirty="0">
              <a:solidFill>
                <a:prstClr val="black">
                  <a:lumMod val="75000"/>
                  <a:lumOff val="25000"/>
                </a:prstClr>
              </a:solidFill>
              <a:latin typeface="Arial Narrow" panose="020B0606020202030204" pitchFamily="34" charset="0"/>
            </a:endParaRPr>
          </a:p>
          <a:p>
            <a:pPr defTabSz="342900">
              <a:buClr>
                <a:srgbClr val="00ADF1"/>
              </a:buClr>
            </a:pPr>
            <a:endParaRPr lang="en-CA" sz="1400" dirty="0">
              <a:solidFill>
                <a:prstClr val="black">
                  <a:lumMod val="75000"/>
                  <a:lumOff val="25000"/>
                </a:prstClr>
              </a:solidFill>
              <a:latin typeface="Arial Narrow" panose="020B0606020202030204" pitchFamily="34" charset="0"/>
            </a:endParaRPr>
          </a:p>
          <a:p>
            <a:pPr lvl="0" defTabSz="342900">
              <a:buClr>
                <a:srgbClr val="00ADF1"/>
              </a:buClr>
            </a:pPr>
            <a:endParaRPr lang="en-CA" sz="1000" dirty="0">
              <a:solidFill>
                <a:prstClr val="black">
                  <a:lumMod val="75000"/>
                  <a:lumOff val="25000"/>
                </a:prstClr>
              </a:solidFill>
              <a:latin typeface="Arial Narrow" panose="020B0606020202030204" pitchFamily="34" charset="0"/>
              <a:cs typeface="+mn-cs"/>
            </a:endParaRPr>
          </a:p>
          <a:p>
            <a:pPr lvl="0" defTabSz="342900">
              <a:buClr>
                <a:srgbClr val="00ADF1"/>
              </a:buClr>
            </a:pPr>
            <a:endParaRPr lang="en-CA" sz="1000" dirty="0">
              <a:solidFill>
                <a:prstClr val="black">
                  <a:lumMod val="75000"/>
                  <a:lumOff val="25000"/>
                </a:prstClr>
              </a:solidFill>
              <a:latin typeface="Arial Narrow" panose="020B0606020202030204" pitchFamily="34" charset="0"/>
              <a:cs typeface="+mn-cs"/>
            </a:endParaRPr>
          </a:p>
          <a:p>
            <a:pPr lvl="0" defTabSz="342900">
              <a:buClr>
                <a:srgbClr val="00ADF1"/>
              </a:buClr>
            </a:pPr>
            <a:endParaRPr lang="en-CA" sz="1000" dirty="0">
              <a:solidFill>
                <a:prstClr val="black">
                  <a:lumMod val="75000"/>
                  <a:lumOff val="25000"/>
                </a:prstClr>
              </a:solidFill>
              <a:latin typeface="Arial Narrow" panose="020B0606020202030204" pitchFamily="34" charset="0"/>
              <a:cs typeface="+mn-cs"/>
            </a:endParaRPr>
          </a:p>
          <a:p>
            <a:pPr lvl="0" defTabSz="342900">
              <a:buClr>
                <a:srgbClr val="00ADF1"/>
              </a:buClr>
            </a:pPr>
            <a:r>
              <a:rPr lang="en-CA" sz="1000" dirty="0">
                <a:solidFill>
                  <a:prstClr val="black">
                    <a:lumMod val="75000"/>
                    <a:lumOff val="25000"/>
                  </a:prstClr>
                </a:solidFill>
                <a:latin typeface="Arial Narrow" panose="020B0606020202030204" pitchFamily="34" charset="0"/>
                <a:cs typeface="+mn-cs"/>
              </a:rPr>
              <a:t>*The outcome is a composite of closed clinical fractures at any skeletal site other than the skull/face/fingers/toes in the inpatient setting and/or requiring surgical intervention.</a:t>
            </a:r>
          </a:p>
          <a:p>
            <a:pPr lvl="0" defTabSz="342900">
              <a:buClr>
                <a:srgbClr val="00ADF1"/>
              </a:buClr>
            </a:pPr>
            <a:r>
              <a:rPr lang="en-CA" sz="1000" dirty="0">
                <a:solidFill>
                  <a:prstClr val="black">
                    <a:lumMod val="75000"/>
                    <a:lumOff val="25000"/>
                  </a:prstClr>
                </a:solidFill>
                <a:latin typeface="Arial Narrow" panose="020B0606020202030204" pitchFamily="34" charset="0"/>
                <a:cs typeface="+mn-cs"/>
              </a:rPr>
              <a:t>Adapted from Balasubramanian A, et al. Presented at: ASBMR annual meeting; October 16-18, 2016; Atlanta, GA. Abstract FR0233.</a:t>
            </a:r>
          </a:p>
        </p:txBody>
      </p:sp>
      <p:sp>
        <p:nvSpPr>
          <p:cNvPr id="8" name="Rectangle 7">
            <a:extLst>
              <a:ext uri="{FF2B5EF4-FFF2-40B4-BE49-F238E27FC236}">
                <a16:creationId xmlns:a16="http://schemas.microsoft.com/office/drawing/2014/main" id="{788055F0-64AF-48A7-94CA-8EE9CC03EDB8}"/>
              </a:ext>
            </a:extLst>
          </p:cNvPr>
          <p:cNvSpPr/>
          <p:nvPr/>
        </p:nvSpPr>
        <p:spPr>
          <a:xfrm>
            <a:off x="333068" y="1271662"/>
            <a:ext cx="8477860" cy="1323439"/>
          </a:xfrm>
          <a:prstGeom prst="rect">
            <a:avLst/>
          </a:prstGeom>
        </p:spPr>
        <p:txBody>
          <a:bodyPr wrap="square">
            <a:spAutoFit/>
          </a:bodyPr>
          <a:lstStyle/>
          <a:p>
            <a:pPr marL="214313" indent="-214313" defTabSz="685800">
              <a:buClr>
                <a:srgbClr val="725F73"/>
              </a:buClr>
              <a:buSzPct val="100000"/>
              <a:buFont typeface="Wingdings" panose="05000000000000000000" pitchFamily="2" charset="2"/>
              <a:buChar char="§"/>
            </a:pPr>
            <a:r>
              <a:rPr lang="en-CA" sz="2000" dirty="0">
                <a:solidFill>
                  <a:srgbClr val="404040"/>
                </a:solidFill>
                <a:latin typeface="Arial Narrow" panose="020B0606020202030204" pitchFamily="34" charset="0"/>
              </a:rPr>
              <a:t>After initial fracture (spine, hip, pelvis, femur, or clavicle) women were at up to 25% risk of second fracture at 2 years, regardless of patient age</a:t>
            </a:r>
          </a:p>
          <a:p>
            <a:pPr marL="214313" indent="-214313" defTabSz="685800">
              <a:buClr>
                <a:srgbClr val="725F73"/>
              </a:buClr>
              <a:buSzPct val="100000"/>
              <a:buFont typeface="Wingdings" panose="05000000000000000000" pitchFamily="2" charset="2"/>
              <a:buChar char="§"/>
            </a:pPr>
            <a:r>
              <a:rPr lang="en-CA" sz="2000" dirty="0">
                <a:solidFill>
                  <a:srgbClr val="404040"/>
                </a:solidFill>
                <a:latin typeface="Arial Narrow" panose="020B0606020202030204" pitchFamily="34" charset="0"/>
              </a:rPr>
              <a:t>Among women with a clinical fracture, 17.9% fractured again within 2-years following the initial fracture and 4.8 % sustained a hip fracture</a:t>
            </a:r>
          </a:p>
        </p:txBody>
      </p:sp>
      <p:pic>
        <p:nvPicPr>
          <p:cNvPr id="2" name="Picture 1">
            <a:extLst>
              <a:ext uri="{FF2B5EF4-FFF2-40B4-BE49-F238E27FC236}">
                <a16:creationId xmlns:a16="http://schemas.microsoft.com/office/drawing/2014/main" id="{FAC5D4F4-7824-4C5A-B3D2-AE806DB30443}"/>
              </a:ext>
            </a:extLst>
          </p:cNvPr>
          <p:cNvPicPr>
            <a:picLocks noChangeAspect="1"/>
          </p:cNvPicPr>
          <p:nvPr/>
        </p:nvPicPr>
        <p:blipFill>
          <a:blip r:embed="rId3"/>
          <a:stretch>
            <a:fillRect/>
          </a:stretch>
        </p:blipFill>
        <p:spPr>
          <a:xfrm>
            <a:off x="171449" y="2679429"/>
            <a:ext cx="8933760" cy="3668208"/>
          </a:xfrm>
          <a:prstGeom prst="rect">
            <a:avLst/>
          </a:prstGeom>
        </p:spPr>
      </p:pic>
    </p:spTree>
    <p:extLst>
      <p:ext uri="{BB962C8B-B14F-4D97-AF65-F5344CB8AC3E}">
        <p14:creationId xmlns:p14="http://schemas.microsoft.com/office/powerpoint/2010/main" val="41606336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85061" y="2887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28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Comparison Studies of Denosumab vs Bisphosphonates in Bisphosphonate Pretreated </a:t>
            </a: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28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Subjects: </a:t>
            </a:r>
            <a:r>
              <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a typeface="+mj-ea"/>
                <a:cs typeface="+mj-cs"/>
              </a:rPr>
              <a:t>Total Hip BMD at 12 months</a:t>
            </a:r>
            <a:endParaRPr kumimoji="0" lang="en-US" sz="2400" b="1" i="0"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53034"/>
            <a:ext cx="9144000" cy="623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8325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Data are least-squares means and 95% confidence intervals. </a:t>
            </a:r>
            <a:r>
              <a:rPr kumimoji="0" lang="en-CA"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 &lt; 0.0001; </a:t>
            </a:r>
            <a:r>
              <a:rPr kumimoji="0" lang="en-CA"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b</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 &lt; 0.001.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ALN, alendronate; BMD, bone mineral density;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DMAb</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denosumab; IBN, ibandronate; RIS, risedronate; ZOL, zoledronic acid.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Recknor</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C., et al.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Obstet</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Gynecol</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2013;121:1291-9; Kendler, D.L.,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 Res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2010;25(1):72-81.; Roux, C.,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Bone</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2014;58:48-54.; </a:t>
            </a:r>
            <a:r>
              <a:rPr kumimoji="0" lang="da-DK"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Miller, P.D., et al. (2015). ACR. </a:t>
            </a:r>
          </a:p>
        </p:txBody>
      </p:sp>
      <p:sp>
        <p:nvSpPr>
          <p:cNvPr id="31" name="Rectangle 6">
            <a:extLst>
              <a:ext uri="{FF2B5EF4-FFF2-40B4-BE49-F238E27FC236}">
                <a16:creationId xmlns:a16="http://schemas.microsoft.com/office/drawing/2014/main" id="{6CE8A340-808A-40AF-BAC9-98C411171B57}"/>
              </a:ext>
            </a:extLst>
          </p:cNvPr>
          <p:cNvSpPr>
            <a:spLocks noChangeArrowheads="1"/>
          </p:cNvSpPr>
          <p:nvPr/>
        </p:nvSpPr>
        <p:spPr bwMode="auto">
          <a:xfrm>
            <a:off x="2271546" y="5387846"/>
            <a:ext cx="588963" cy="452438"/>
          </a:xfrm>
          <a:prstGeom prst="rect">
            <a:avLst/>
          </a:prstGeom>
          <a:solidFill>
            <a:srgbClr val="947F95"/>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2" name="Freeform 23">
            <a:extLst>
              <a:ext uri="{FF2B5EF4-FFF2-40B4-BE49-F238E27FC236}">
                <a16:creationId xmlns:a16="http://schemas.microsoft.com/office/drawing/2014/main" id="{0B7AFE39-2406-4ED0-BEDC-FD23F852EAD7}"/>
              </a:ext>
            </a:extLst>
          </p:cNvPr>
          <p:cNvSpPr>
            <a:spLocks/>
          </p:cNvSpPr>
          <p:nvPr/>
        </p:nvSpPr>
        <p:spPr bwMode="auto">
          <a:xfrm>
            <a:off x="2517608" y="565295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3" name="Line 24">
            <a:extLst>
              <a:ext uri="{FF2B5EF4-FFF2-40B4-BE49-F238E27FC236}">
                <a16:creationId xmlns:a16="http://schemas.microsoft.com/office/drawing/2014/main" id="{64D56306-E0B1-44DA-A16A-B21322C74B55}"/>
              </a:ext>
            </a:extLst>
          </p:cNvPr>
          <p:cNvSpPr>
            <a:spLocks noChangeShapeType="1"/>
          </p:cNvSpPr>
          <p:nvPr/>
        </p:nvSpPr>
        <p:spPr bwMode="auto">
          <a:xfrm>
            <a:off x="2517608" y="565295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4" name="Line 30">
            <a:extLst>
              <a:ext uri="{FF2B5EF4-FFF2-40B4-BE49-F238E27FC236}">
                <a16:creationId xmlns:a16="http://schemas.microsoft.com/office/drawing/2014/main" id="{5F609082-C97B-4353-8AC8-0BE742A0A021}"/>
              </a:ext>
            </a:extLst>
          </p:cNvPr>
          <p:cNvSpPr>
            <a:spLocks noChangeShapeType="1"/>
          </p:cNvSpPr>
          <p:nvPr/>
        </p:nvSpPr>
        <p:spPr bwMode="auto">
          <a:xfrm>
            <a:off x="2517608" y="565295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5" name="Rectangle 154">
            <a:extLst>
              <a:ext uri="{FF2B5EF4-FFF2-40B4-BE49-F238E27FC236}">
                <a16:creationId xmlns:a16="http://schemas.microsoft.com/office/drawing/2014/main" id="{4357B029-5324-49FB-A945-57B599ECCAB8}"/>
              </a:ext>
            </a:extLst>
          </p:cNvPr>
          <p:cNvSpPr>
            <a:spLocks noChangeArrowheads="1"/>
          </p:cNvSpPr>
          <p:nvPr/>
        </p:nvSpPr>
        <p:spPr bwMode="auto">
          <a:xfrm>
            <a:off x="2406483"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0.5%</a:t>
            </a:r>
          </a:p>
        </p:txBody>
      </p:sp>
      <p:sp>
        <p:nvSpPr>
          <p:cNvPr id="36" name="Rectangle 10">
            <a:extLst>
              <a:ext uri="{FF2B5EF4-FFF2-40B4-BE49-F238E27FC236}">
                <a16:creationId xmlns:a16="http://schemas.microsoft.com/office/drawing/2014/main" id="{6AEC1CDB-EAFA-46A9-BB6C-65188853ABF7}"/>
              </a:ext>
            </a:extLst>
          </p:cNvPr>
          <p:cNvSpPr>
            <a:spLocks noChangeArrowheads="1"/>
          </p:cNvSpPr>
          <p:nvPr/>
        </p:nvSpPr>
        <p:spPr bwMode="auto">
          <a:xfrm>
            <a:off x="7086468" y="5297358"/>
            <a:ext cx="587375" cy="542925"/>
          </a:xfrm>
          <a:prstGeom prst="rect">
            <a:avLst/>
          </a:prstGeom>
          <a:solidFill>
            <a:srgbClr val="7693CC"/>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7" name="Rectangle 11">
            <a:extLst>
              <a:ext uri="{FF2B5EF4-FFF2-40B4-BE49-F238E27FC236}">
                <a16:creationId xmlns:a16="http://schemas.microsoft.com/office/drawing/2014/main" id="{166CD2BB-A197-44C3-9C38-0DDD7A2968AC}"/>
              </a:ext>
            </a:extLst>
          </p:cNvPr>
          <p:cNvSpPr>
            <a:spLocks noChangeArrowheads="1"/>
          </p:cNvSpPr>
          <p:nvPr/>
        </p:nvSpPr>
        <p:spPr bwMode="auto">
          <a:xfrm>
            <a:off x="7672255" y="4113083"/>
            <a:ext cx="592138" cy="17272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8" name="Freeform 69">
            <a:extLst>
              <a:ext uri="{FF2B5EF4-FFF2-40B4-BE49-F238E27FC236}">
                <a16:creationId xmlns:a16="http://schemas.microsoft.com/office/drawing/2014/main" id="{486C2211-C1DC-4A1D-9D14-03E32047F36F}"/>
              </a:ext>
            </a:extLst>
          </p:cNvPr>
          <p:cNvSpPr>
            <a:spLocks/>
          </p:cNvSpPr>
          <p:nvPr/>
        </p:nvSpPr>
        <p:spPr bwMode="auto">
          <a:xfrm>
            <a:off x="7332530" y="507510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4" name="Line 70">
            <a:extLst>
              <a:ext uri="{FF2B5EF4-FFF2-40B4-BE49-F238E27FC236}">
                <a16:creationId xmlns:a16="http://schemas.microsoft.com/office/drawing/2014/main" id="{FE4EEFB6-23A2-4FF5-9622-5B32900A06FD}"/>
              </a:ext>
            </a:extLst>
          </p:cNvPr>
          <p:cNvSpPr>
            <a:spLocks noChangeShapeType="1"/>
          </p:cNvSpPr>
          <p:nvPr/>
        </p:nvSpPr>
        <p:spPr bwMode="auto">
          <a:xfrm>
            <a:off x="7332530" y="507510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5" name="Freeform 71">
            <a:extLst>
              <a:ext uri="{FF2B5EF4-FFF2-40B4-BE49-F238E27FC236}">
                <a16:creationId xmlns:a16="http://schemas.microsoft.com/office/drawing/2014/main" id="{9E7704EA-23E7-42A6-ACD7-0CED07C8FA63}"/>
              </a:ext>
            </a:extLst>
          </p:cNvPr>
          <p:cNvSpPr>
            <a:spLocks/>
          </p:cNvSpPr>
          <p:nvPr/>
        </p:nvSpPr>
        <p:spPr bwMode="auto">
          <a:xfrm>
            <a:off x="7332530" y="5562471"/>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6" name="Line 72">
            <a:extLst>
              <a:ext uri="{FF2B5EF4-FFF2-40B4-BE49-F238E27FC236}">
                <a16:creationId xmlns:a16="http://schemas.microsoft.com/office/drawing/2014/main" id="{832D8D1D-09E1-4A51-BEA9-B5587AC7B2E3}"/>
              </a:ext>
            </a:extLst>
          </p:cNvPr>
          <p:cNvSpPr>
            <a:spLocks noChangeShapeType="1"/>
          </p:cNvSpPr>
          <p:nvPr/>
        </p:nvSpPr>
        <p:spPr bwMode="auto">
          <a:xfrm>
            <a:off x="7332530" y="5562471"/>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7" name="Freeform 73">
            <a:extLst>
              <a:ext uri="{FF2B5EF4-FFF2-40B4-BE49-F238E27FC236}">
                <a16:creationId xmlns:a16="http://schemas.microsoft.com/office/drawing/2014/main" id="{0C0868AB-2D67-4E0E-BC98-2CC54170D48D}"/>
              </a:ext>
            </a:extLst>
          </p:cNvPr>
          <p:cNvSpPr>
            <a:spLocks/>
          </p:cNvSpPr>
          <p:nvPr/>
        </p:nvSpPr>
        <p:spPr bwMode="auto">
          <a:xfrm>
            <a:off x="7375393" y="5075108"/>
            <a:ext cx="0" cy="222250"/>
          </a:xfrm>
          <a:custGeom>
            <a:avLst/>
            <a:gdLst>
              <a:gd name="T0" fmla="*/ 140 h 140"/>
              <a:gd name="T1" fmla="*/ 0 h 140"/>
              <a:gd name="T2" fmla="*/ 140 h 140"/>
            </a:gdLst>
            <a:ahLst/>
            <a:cxnLst>
              <a:cxn ang="0">
                <a:pos x="0" y="T0"/>
              </a:cxn>
              <a:cxn ang="0">
                <a:pos x="0" y="T1"/>
              </a:cxn>
              <a:cxn ang="0">
                <a:pos x="0" y="T2"/>
              </a:cxn>
            </a:cxnLst>
            <a:rect l="0" t="0" r="r" b="b"/>
            <a:pathLst>
              <a:path h="140">
                <a:moveTo>
                  <a:pt x="0" y="140"/>
                </a:moveTo>
                <a:lnTo>
                  <a:pt x="0" y="0"/>
                </a:lnTo>
                <a:lnTo>
                  <a:pt x="0" y="14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8" name="Line 74">
            <a:extLst>
              <a:ext uri="{FF2B5EF4-FFF2-40B4-BE49-F238E27FC236}">
                <a16:creationId xmlns:a16="http://schemas.microsoft.com/office/drawing/2014/main" id="{3682292F-30C4-4783-8917-6B6906FBBFB4}"/>
              </a:ext>
            </a:extLst>
          </p:cNvPr>
          <p:cNvSpPr>
            <a:spLocks noChangeShapeType="1"/>
          </p:cNvSpPr>
          <p:nvPr/>
        </p:nvSpPr>
        <p:spPr bwMode="auto">
          <a:xfrm flipV="1">
            <a:off x="7375393" y="5075108"/>
            <a:ext cx="0" cy="222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9" name="Freeform 75">
            <a:extLst>
              <a:ext uri="{FF2B5EF4-FFF2-40B4-BE49-F238E27FC236}">
                <a16:creationId xmlns:a16="http://schemas.microsoft.com/office/drawing/2014/main" id="{FFBECF99-12F3-4DA2-9213-BDD15FBBEDA5}"/>
              </a:ext>
            </a:extLst>
          </p:cNvPr>
          <p:cNvSpPr>
            <a:spLocks/>
          </p:cNvSpPr>
          <p:nvPr/>
        </p:nvSpPr>
        <p:spPr bwMode="auto">
          <a:xfrm>
            <a:off x="7375393" y="5297358"/>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0" name="Line 76">
            <a:extLst>
              <a:ext uri="{FF2B5EF4-FFF2-40B4-BE49-F238E27FC236}">
                <a16:creationId xmlns:a16="http://schemas.microsoft.com/office/drawing/2014/main" id="{D85563CD-4A6A-4A74-8E8E-C0AED9F16F8C}"/>
              </a:ext>
            </a:extLst>
          </p:cNvPr>
          <p:cNvSpPr>
            <a:spLocks noChangeShapeType="1"/>
          </p:cNvSpPr>
          <p:nvPr/>
        </p:nvSpPr>
        <p:spPr bwMode="auto">
          <a:xfrm flipV="1">
            <a:off x="7375393" y="5297358"/>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1" name="Line 77">
            <a:extLst>
              <a:ext uri="{FF2B5EF4-FFF2-40B4-BE49-F238E27FC236}">
                <a16:creationId xmlns:a16="http://schemas.microsoft.com/office/drawing/2014/main" id="{D5D9BF3F-B06F-4490-B78C-3F36351B640C}"/>
              </a:ext>
            </a:extLst>
          </p:cNvPr>
          <p:cNvSpPr>
            <a:spLocks noChangeShapeType="1"/>
          </p:cNvSpPr>
          <p:nvPr/>
        </p:nvSpPr>
        <p:spPr bwMode="auto">
          <a:xfrm>
            <a:off x="7332530" y="507510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2" name="Line 78">
            <a:extLst>
              <a:ext uri="{FF2B5EF4-FFF2-40B4-BE49-F238E27FC236}">
                <a16:creationId xmlns:a16="http://schemas.microsoft.com/office/drawing/2014/main" id="{9D06B984-7E89-48C3-8B81-E4A2F827F871}"/>
              </a:ext>
            </a:extLst>
          </p:cNvPr>
          <p:cNvSpPr>
            <a:spLocks noChangeShapeType="1"/>
          </p:cNvSpPr>
          <p:nvPr/>
        </p:nvSpPr>
        <p:spPr bwMode="auto">
          <a:xfrm>
            <a:off x="7332530" y="5562471"/>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3" name="Line 79">
            <a:extLst>
              <a:ext uri="{FF2B5EF4-FFF2-40B4-BE49-F238E27FC236}">
                <a16:creationId xmlns:a16="http://schemas.microsoft.com/office/drawing/2014/main" id="{5342805F-28C3-4088-9389-5B65ECFD6813}"/>
              </a:ext>
            </a:extLst>
          </p:cNvPr>
          <p:cNvSpPr>
            <a:spLocks noChangeShapeType="1"/>
          </p:cNvSpPr>
          <p:nvPr/>
        </p:nvSpPr>
        <p:spPr bwMode="auto">
          <a:xfrm flipV="1">
            <a:off x="7375393" y="5075108"/>
            <a:ext cx="0" cy="22225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4" name="Line 80">
            <a:extLst>
              <a:ext uri="{FF2B5EF4-FFF2-40B4-BE49-F238E27FC236}">
                <a16:creationId xmlns:a16="http://schemas.microsoft.com/office/drawing/2014/main" id="{8AF9981C-0B6F-4D8C-80AF-309DE1CF8C82}"/>
              </a:ext>
            </a:extLst>
          </p:cNvPr>
          <p:cNvSpPr>
            <a:spLocks noChangeShapeType="1"/>
          </p:cNvSpPr>
          <p:nvPr/>
        </p:nvSpPr>
        <p:spPr bwMode="auto">
          <a:xfrm flipV="1">
            <a:off x="7375393" y="5297358"/>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5" name="Freeform 129">
            <a:extLst>
              <a:ext uri="{FF2B5EF4-FFF2-40B4-BE49-F238E27FC236}">
                <a16:creationId xmlns:a16="http://schemas.microsoft.com/office/drawing/2014/main" id="{8F45CDC3-DAC2-454B-BFE8-06F07357AC3A}"/>
              </a:ext>
            </a:extLst>
          </p:cNvPr>
          <p:cNvSpPr>
            <a:spLocks/>
          </p:cNvSpPr>
          <p:nvPr/>
        </p:nvSpPr>
        <p:spPr bwMode="auto">
          <a:xfrm>
            <a:off x="7923080" y="389083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6" name="Line 130">
            <a:extLst>
              <a:ext uri="{FF2B5EF4-FFF2-40B4-BE49-F238E27FC236}">
                <a16:creationId xmlns:a16="http://schemas.microsoft.com/office/drawing/2014/main" id="{B146FAA1-7B36-468E-AB62-E51E6A72505C}"/>
              </a:ext>
            </a:extLst>
          </p:cNvPr>
          <p:cNvSpPr>
            <a:spLocks noChangeShapeType="1"/>
          </p:cNvSpPr>
          <p:nvPr/>
        </p:nvSpPr>
        <p:spPr bwMode="auto">
          <a:xfrm>
            <a:off x="7923080" y="389083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7" name="Freeform 131">
            <a:extLst>
              <a:ext uri="{FF2B5EF4-FFF2-40B4-BE49-F238E27FC236}">
                <a16:creationId xmlns:a16="http://schemas.microsoft.com/office/drawing/2014/main" id="{FEF236A7-7287-4620-AD1B-D8E8BFD7C299}"/>
              </a:ext>
            </a:extLst>
          </p:cNvPr>
          <p:cNvSpPr>
            <a:spLocks/>
          </p:cNvSpPr>
          <p:nvPr/>
        </p:nvSpPr>
        <p:spPr bwMode="auto">
          <a:xfrm>
            <a:off x="7923080" y="43781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8" name="Line 132">
            <a:extLst>
              <a:ext uri="{FF2B5EF4-FFF2-40B4-BE49-F238E27FC236}">
                <a16:creationId xmlns:a16="http://schemas.microsoft.com/office/drawing/2014/main" id="{CFB2D33B-DB5E-4773-A20A-56744252ED52}"/>
              </a:ext>
            </a:extLst>
          </p:cNvPr>
          <p:cNvSpPr>
            <a:spLocks noChangeShapeType="1"/>
          </p:cNvSpPr>
          <p:nvPr/>
        </p:nvSpPr>
        <p:spPr bwMode="auto">
          <a:xfrm>
            <a:off x="7923080" y="43781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9" name="Freeform 133">
            <a:extLst>
              <a:ext uri="{FF2B5EF4-FFF2-40B4-BE49-F238E27FC236}">
                <a16:creationId xmlns:a16="http://schemas.microsoft.com/office/drawing/2014/main" id="{433C68E2-7EDA-4BC9-9B6B-B1E223A4FB74}"/>
              </a:ext>
            </a:extLst>
          </p:cNvPr>
          <p:cNvSpPr>
            <a:spLocks/>
          </p:cNvSpPr>
          <p:nvPr/>
        </p:nvSpPr>
        <p:spPr bwMode="auto">
          <a:xfrm>
            <a:off x="7969118" y="3890833"/>
            <a:ext cx="0" cy="222250"/>
          </a:xfrm>
          <a:custGeom>
            <a:avLst/>
            <a:gdLst>
              <a:gd name="T0" fmla="*/ 140 h 140"/>
              <a:gd name="T1" fmla="*/ 0 h 140"/>
              <a:gd name="T2" fmla="*/ 140 h 140"/>
            </a:gdLst>
            <a:ahLst/>
            <a:cxnLst>
              <a:cxn ang="0">
                <a:pos x="0" y="T0"/>
              </a:cxn>
              <a:cxn ang="0">
                <a:pos x="0" y="T1"/>
              </a:cxn>
              <a:cxn ang="0">
                <a:pos x="0" y="T2"/>
              </a:cxn>
            </a:cxnLst>
            <a:rect l="0" t="0" r="r" b="b"/>
            <a:pathLst>
              <a:path h="140">
                <a:moveTo>
                  <a:pt x="0" y="140"/>
                </a:moveTo>
                <a:lnTo>
                  <a:pt x="0" y="0"/>
                </a:lnTo>
                <a:lnTo>
                  <a:pt x="0" y="14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0" name="Line 134">
            <a:extLst>
              <a:ext uri="{FF2B5EF4-FFF2-40B4-BE49-F238E27FC236}">
                <a16:creationId xmlns:a16="http://schemas.microsoft.com/office/drawing/2014/main" id="{0FE5A965-61C3-4E7C-AE51-FC75E3A15D97}"/>
              </a:ext>
            </a:extLst>
          </p:cNvPr>
          <p:cNvSpPr>
            <a:spLocks noChangeShapeType="1"/>
          </p:cNvSpPr>
          <p:nvPr/>
        </p:nvSpPr>
        <p:spPr bwMode="auto">
          <a:xfrm flipV="1">
            <a:off x="7969118" y="3890833"/>
            <a:ext cx="0" cy="222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1" name="Freeform 135">
            <a:extLst>
              <a:ext uri="{FF2B5EF4-FFF2-40B4-BE49-F238E27FC236}">
                <a16:creationId xmlns:a16="http://schemas.microsoft.com/office/drawing/2014/main" id="{75784234-FE69-4ED8-859C-606478FAC039}"/>
              </a:ext>
            </a:extLst>
          </p:cNvPr>
          <p:cNvSpPr>
            <a:spLocks/>
          </p:cNvSpPr>
          <p:nvPr/>
        </p:nvSpPr>
        <p:spPr bwMode="auto">
          <a:xfrm>
            <a:off x="7969118" y="4113083"/>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2" name="Line 136">
            <a:extLst>
              <a:ext uri="{FF2B5EF4-FFF2-40B4-BE49-F238E27FC236}">
                <a16:creationId xmlns:a16="http://schemas.microsoft.com/office/drawing/2014/main" id="{5B17EF4E-2E07-4B0C-82C8-8525158EE39D}"/>
              </a:ext>
            </a:extLst>
          </p:cNvPr>
          <p:cNvSpPr>
            <a:spLocks noChangeShapeType="1"/>
          </p:cNvSpPr>
          <p:nvPr/>
        </p:nvSpPr>
        <p:spPr bwMode="auto">
          <a:xfrm flipV="1">
            <a:off x="7969118" y="4113083"/>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3" name="Line 137">
            <a:extLst>
              <a:ext uri="{FF2B5EF4-FFF2-40B4-BE49-F238E27FC236}">
                <a16:creationId xmlns:a16="http://schemas.microsoft.com/office/drawing/2014/main" id="{DAB807E8-0640-489D-982C-BD1C5DD2135B}"/>
              </a:ext>
            </a:extLst>
          </p:cNvPr>
          <p:cNvSpPr>
            <a:spLocks noChangeShapeType="1"/>
          </p:cNvSpPr>
          <p:nvPr/>
        </p:nvSpPr>
        <p:spPr bwMode="auto">
          <a:xfrm>
            <a:off x="7923080" y="389083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4" name="Line 138">
            <a:extLst>
              <a:ext uri="{FF2B5EF4-FFF2-40B4-BE49-F238E27FC236}">
                <a16:creationId xmlns:a16="http://schemas.microsoft.com/office/drawing/2014/main" id="{530F6E79-FC58-4E6F-B822-5E39F13762B6}"/>
              </a:ext>
            </a:extLst>
          </p:cNvPr>
          <p:cNvSpPr>
            <a:spLocks noChangeShapeType="1"/>
          </p:cNvSpPr>
          <p:nvPr/>
        </p:nvSpPr>
        <p:spPr bwMode="auto">
          <a:xfrm>
            <a:off x="7923080" y="43781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5" name="Line 139">
            <a:extLst>
              <a:ext uri="{FF2B5EF4-FFF2-40B4-BE49-F238E27FC236}">
                <a16:creationId xmlns:a16="http://schemas.microsoft.com/office/drawing/2014/main" id="{ECE16A8A-398F-4A4B-A6F4-B7BF527FAE58}"/>
              </a:ext>
            </a:extLst>
          </p:cNvPr>
          <p:cNvSpPr>
            <a:spLocks noChangeShapeType="1"/>
          </p:cNvSpPr>
          <p:nvPr/>
        </p:nvSpPr>
        <p:spPr bwMode="auto">
          <a:xfrm flipV="1">
            <a:off x="7969118" y="3890833"/>
            <a:ext cx="0" cy="22225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6" name="Line 140">
            <a:extLst>
              <a:ext uri="{FF2B5EF4-FFF2-40B4-BE49-F238E27FC236}">
                <a16:creationId xmlns:a16="http://schemas.microsoft.com/office/drawing/2014/main" id="{0A2979F4-A2F6-4B27-8402-B9ACB5AC8A3C}"/>
              </a:ext>
            </a:extLst>
          </p:cNvPr>
          <p:cNvSpPr>
            <a:spLocks noChangeShapeType="1"/>
          </p:cNvSpPr>
          <p:nvPr/>
        </p:nvSpPr>
        <p:spPr bwMode="auto">
          <a:xfrm flipV="1">
            <a:off x="7969118" y="4113083"/>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7" name="Line 149">
            <a:extLst>
              <a:ext uri="{FF2B5EF4-FFF2-40B4-BE49-F238E27FC236}">
                <a16:creationId xmlns:a16="http://schemas.microsoft.com/office/drawing/2014/main" id="{26C27896-C481-4DD3-9AB1-316BE88ED8BA}"/>
              </a:ext>
            </a:extLst>
          </p:cNvPr>
          <p:cNvSpPr>
            <a:spLocks noChangeShapeType="1"/>
          </p:cNvSpPr>
          <p:nvPr/>
        </p:nvSpPr>
        <p:spPr bwMode="auto">
          <a:xfrm>
            <a:off x="6859455"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8" name="Line 150">
            <a:extLst>
              <a:ext uri="{FF2B5EF4-FFF2-40B4-BE49-F238E27FC236}">
                <a16:creationId xmlns:a16="http://schemas.microsoft.com/office/drawing/2014/main" id="{75C12713-E506-49CC-A0B7-C05D49129109}"/>
              </a:ext>
            </a:extLst>
          </p:cNvPr>
          <p:cNvSpPr>
            <a:spLocks noChangeShapeType="1"/>
          </p:cNvSpPr>
          <p:nvPr/>
        </p:nvSpPr>
        <p:spPr bwMode="auto">
          <a:xfrm>
            <a:off x="5246555"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9" name="Line 151">
            <a:extLst>
              <a:ext uri="{FF2B5EF4-FFF2-40B4-BE49-F238E27FC236}">
                <a16:creationId xmlns:a16="http://schemas.microsoft.com/office/drawing/2014/main" id="{CD3AA991-170D-46FA-BC41-3F27A14D816A}"/>
              </a:ext>
            </a:extLst>
          </p:cNvPr>
          <p:cNvSpPr>
            <a:spLocks noChangeShapeType="1"/>
          </p:cNvSpPr>
          <p:nvPr/>
        </p:nvSpPr>
        <p:spPr bwMode="auto">
          <a:xfrm>
            <a:off x="3635243"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0" name="Rectangle 158">
            <a:extLst>
              <a:ext uri="{FF2B5EF4-FFF2-40B4-BE49-F238E27FC236}">
                <a16:creationId xmlns:a16="http://schemas.microsoft.com/office/drawing/2014/main" id="{7C5A85B0-813A-4899-9073-F5A21BDD29DB}"/>
              </a:ext>
            </a:extLst>
          </p:cNvPr>
          <p:cNvSpPr>
            <a:spLocks noChangeArrowheads="1"/>
          </p:cNvSpPr>
          <p:nvPr/>
        </p:nvSpPr>
        <p:spPr bwMode="auto">
          <a:xfrm>
            <a:off x="7226694"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0.6%</a:t>
            </a:r>
          </a:p>
        </p:txBody>
      </p:sp>
      <p:sp>
        <p:nvSpPr>
          <p:cNvPr id="91" name="Rectangle 163">
            <a:extLst>
              <a:ext uri="{FF2B5EF4-FFF2-40B4-BE49-F238E27FC236}">
                <a16:creationId xmlns:a16="http://schemas.microsoft.com/office/drawing/2014/main" id="{BEA82649-EFE3-457D-8CB8-8A984B0810CB}"/>
              </a:ext>
            </a:extLst>
          </p:cNvPr>
          <p:cNvSpPr>
            <a:spLocks noChangeArrowheads="1"/>
          </p:cNvSpPr>
          <p:nvPr/>
        </p:nvSpPr>
        <p:spPr bwMode="auto">
          <a:xfrm>
            <a:off x="7857395"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1.9%</a:t>
            </a:r>
          </a:p>
        </p:txBody>
      </p:sp>
      <p:sp>
        <p:nvSpPr>
          <p:cNvPr id="92" name="Line 194">
            <a:extLst>
              <a:ext uri="{FF2B5EF4-FFF2-40B4-BE49-F238E27FC236}">
                <a16:creationId xmlns:a16="http://schemas.microsoft.com/office/drawing/2014/main" id="{DB447DF4-A7F2-47E6-839A-2757EBD87FD9}"/>
              </a:ext>
            </a:extLst>
          </p:cNvPr>
          <p:cNvSpPr>
            <a:spLocks noChangeShapeType="1"/>
          </p:cNvSpPr>
          <p:nvPr/>
        </p:nvSpPr>
        <p:spPr bwMode="auto">
          <a:xfrm flipH="1">
            <a:off x="7378568" y="3486021"/>
            <a:ext cx="561975"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3" name="Line 195">
            <a:extLst>
              <a:ext uri="{FF2B5EF4-FFF2-40B4-BE49-F238E27FC236}">
                <a16:creationId xmlns:a16="http://schemas.microsoft.com/office/drawing/2014/main" id="{DF57BBCD-7473-4CFF-BFBE-27928379C144}"/>
              </a:ext>
            </a:extLst>
          </p:cNvPr>
          <p:cNvSpPr>
            <a:spLocks noChangeShapeType="1"/>
          </p:cNvSpPr>
          <p:nvPr/>
        </p:nvSpPr>
        <p:spPr bwMode="auto">
          <a:xfrm>
            <a:off x="7378568" y="3486021"/>
            <a:ext cx="0" cy="1236663"/>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4" name="Line 196">
            <a:extLst>
              <a:ext uri="{FF2B5EF4-FFF2-40B4-BE49-F238E27FC236}">
                <a16:creationId xmlns:a16="http://schemas.microsoft.com/office/drawing/2014/main" id="{DBF0F185-A97E-40BE-B0D6-8BD7A1FF6059}"/>
              </a:ext>
            </a:extLst>
          </p:cNvPr>
          <p:cNvSpPr>
            <a:spLocks noChangeShapeType="1"/>
          </p:cNvSpPr>
          <p:nvPr/>
        </p:nvSpPr>
        <p:spPr bwMode="auto">
          <a:xfrm>
            <a:off x="7940543" y="3493958"/>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5" name="Rectangle 7">
            <a:extLst>
              <a:ext uri="{FF2B5EF4-FFF2-40B4-BE49-F238E27FC236}">
                <a16:creationId xmlns:a16="http://schemas.microsoft.com/office/drawing/2014/main" id="{02C6A657-1ADA-4B2D-A489-8BC180AB7951}"/>
              </a:ext>
            </a:extLst>
          </p:cNvPr>
          <p:cNvSpPr>
            <a:spLocks noChangeArrowheads="1"/>
          </p:cNvSpPr>
          <p:nvPr/>
        </p:nvSpPr>
        <p:spPr bwMode="auto">
          <a:xfrm>
            <a:off x="3887621" y="4843333"/>
            <a:ext cx="588963" cy="996950"/>
          </a:xfrm>
          <a:prstGeom prst="rect">
            <a:avLst/>
          </a:prstGeom>
          <a:solidFill>
            <a:srgbClr val="D28EBF"/>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6" name="Rectangle 8">
            <a:extLst>
              <a:ext uri="{FF2B5EF4-FFF2-40B4-BE49-F238E27FC236}">
                <a16:creationId xmlns:a16="http://schemas.microsoft.com/office/drawing/2014/main" id="{9402028F-10FB-4F88-B246-4014CAD32A0E}"/>
              </a:ext>
            </a:extLst>
          </p:cNvPr>
          <p:cNvSpPr>
            <a:spLocks noChangeArrowheads="1"/>
          </p:cNvSpPr>
          <p:nvPr/>
        </p:nvSpPr>
        <p:spPr bwMode="auto">
          <a:xfrm>
            <a:off x="5505283" y="4889371"/>
            <a:ext cx="585788" cy="950913"/>
          </a:xfrm>
          <a:prstGeom prst="rect">
            <a:avLst/>
          </a:prstGeom>
          <a:solidFill>
            <a:srgbClr val="C369A9"/>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7" name="Rectangle 13">
            <a:extLst>
              <a:ext uri="{FF2B5EF4-FFF2-40B4-BE49-F238E27FC236}">
                <a16:creationId xmlns:a16="http://schemas.microsoft.com/office/drawing/2014/main" id="{DA3468D9-C66B-4C14-9AC6-9FA9F6EC487C}"/>
              </a:ext>
            </a:extLst>
          </p:cNvPr>
          <p:cNvSpPr>
            <a:spLocks noChangeArrowheads="1"/>
          </p:cNvSpPr>
          <p:nvPr/>
        </p:nvSpPr>
        <p:spPr bwMode="auto">
          <a:xfrm>
            <a:off x="6087895" y="4113083"/>
            <a:ext cx="576263" cy="17272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8" name="Rectangle 14">
            <a:extLst>
              <a:ext uri="{FF2B5EF4-FFF2-40B4-BE49-F238E27FC236}">
                <a16:creationId xmlns:a16="http://schemas.microsoft.com/office/drawing/2014/main" id="{060912FE-321F-437F-BA36-7B71D98B87C7}"/>
              </a:ext>
            </a:extLst>
          </p:cNvPr>
          <p:cNvSpPr>
            <a:spLocks noChangeArrowheads="1"/>
          </p:cNvSpPr>
          <p:nvPr/>
        </p:nvSpPr>
        <p:spPr bwMode="auto">
          <a:xfrm>
            <a:off x="4467058" y="3751133"/>
            <a:ext cx="592138" cy="20828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9" name="Rectangle 15">
            <a:extLst>
              <a:ext uri="{FF2B5EF4-FFF2-40B4-BE49-F238E27FC236}">
                <a16:creationId xmlns:a16="http://schemas.microsoft.com/office/drawing/2014/main" id="{B73EAFA2-47A0-4A2F-930C-B66A31E60FF2}"/>
              </a:ext>
            </a:extLst>
          </p:cNvPr>
          <p:cNvSpPr>
            <a:spLocks noChangeArrowheads="1"/>
          </p:cNvSpPr>
          <p:nvPr/>
        </p:nvSpPr>
        <p:spPr bwMode="auto">
          <a:xfrm>
            <a:off x="2858921" y="4024183"/>
            <a:ext cx="590550" cy="18161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0" name="Freeform 21">
            <a:extLst>
              <a:ext uri="{FF2B5EF4-FFF2-40B4-BE49-F238E27FC236}">
                <a16:creationId xmlns:a16="http://schemas.microsoft.com/office/drawing/2014/main" id="{D83F52D0-4626-43DD-887C-A4532485C0D8}"/>
              </a:ext>
            </a:extLst>
          </p:cNvPr>
          <p:cNvSpPr>
            <a:spLocks/>
          </p:cNvSpPr>
          <p:nvPr/>
        </p:nvSpPr>
        <p:spPr bwMode="auto">
          <a:xfrm>
            <a:off x="2517608" y="520845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1" name="Line 22">
            <a:extLst>
              <a:ext uri="{FF2B5EF4-FFF2-40B4-BE49-F238E27FC236}">
                <a16:creationId xmlns:a16="http://schemas.microsoft.com/office/drawing/2014/main" id="{2EBF9757-57B1-4487-B81D-B4DF30399224}"/>
              </a:ext>
            </a:extLst>
          </p:cNvPr>
          <p:cNvSpPr>
            <a:spLocks noChangeShapeType="1"/>
          </p:cNvSpPr>
          <p:nvPr/>
        </p:nvSpPr>
        <p:spPr bwMode="auto">
          <a:xfrm>
            <a:off x="2517608" y="520845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2" name="Freeform 25">
            <a:extLst>
              <a:ext uri="{FF2B5EF4-FFF2-40B4-BE49-F238E27FC236}">
                <a16:creationId xmlns:a16="http://schemas.microsoft.com/office/drawing/2014/main" id="{D9ED3181-B832-4E74-85B1-7C19DE867675}"/>
              </a:ext>
            </a:extLst>
          </p:cNvPr>
          <p:cNvSpPr>
            <a:spLocks/>
          </p:cNvSpPr>
          <p:nvPr/>
        </p:nvSpPr>
        <p:spPr bwMode="auto">
          <a:xfrm>
            <a:off x="2562058" y="5208458"/>
            <a:ext cx="0" cy="177800"/>
          </a:xfrm>
          <a:custGeom>
            <a:avLst/>
            <a:gdLst>
              <a:gd name="T0" fmla="*/ 112 h 112"/>
              <a:gd name="T1" fmla="*/ 0 h 112"/>
              <a:gd name="T2" fmla="*/ 112 h 112"/>
            </a:gdLst>
            <a:ahLst/>
            <a:cxnLst>
              <a:cxn ang="0">
                <a:pos x="0" y="T0"/>
              </a:cxn>
              <a:cxn ang="0">
                <a:pos x="0" y="T1"/>
              </a:cxn>
              <a:cxn ang="0">
                <a:pos x="0" y="T2"/>
              </a:cxn>
            </a:cxnLst>
            <a:rect l="0" t="0" r="r" b="b"/>
            <a:pathLst>
              <a:path h="112">
                <a:moveTo>
                  <a:pt x="0" y="112"/>
                </a:moveTo>
                <a:lnTo>
                  <a:pt x="0" y="0"/>
                </a:lnTo>
                <a:lnTo>
                  <a:pt x="0" y="112"/>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3" name="Line 26">
            <a:extLst>
              <a:ext uri="{FF2B5EF4-FFF2-40B4-BE49-F238E27FC236}">
                <a16:creationId xmlns:a16="http://schemas.microsoft.com/office/drawing/2014/main" id="{F13E7839-75B3-40F9-85DF-9E096EF459EA}"/>
              </a:ext>
            </a:extLst>
          </p:cNvPr>
          <p:cNvSpPr>
            <a:spLocks noChangeShapeType="1"/>
          </p:cNvSpPr>
          <p:nvPr/>
        </p:nvSpPr>
        <p:spPr bwMode="auto">
          <a:xfrm flipV="1">
            <a:off x="2562058" y="5208458"/>
            <a:ext cx="0"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4" name="Freeform 27">
            <a:extLst>
              <a:ext uri="{FF2B5EF4-FFF2-40B4-BE49-F238E27FC236}">
                <a16:creationId xmlns:a16="http://schemas.microsoft.com/office/drawing/2014/main" id="{4B368757-162D-4A51-846E-7ECECF3EBB60}"/>
              </a:ext>
            </a:extLst>
          </p:cNvPr>
          <p:cNvSpPr>
            <a:spLocks/>
          </p:cNvSpPr>
          <p:nvPr/>
        </p:nvSpPr>
        <p:spPr bwMode="auto">
          <a:xfrm>
            <a:off x="2562058" y="5386258"/>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5" name="Line 28">
            <a:extLst>
              <a:ext uri="{FF2B5EF4-FFF2-40B4-BE49-F238E27FC236}">
                <a16:creationId xmlns:a16="http://schemas.microsoft.com/office/drawing/2014/main" id="{04CAF276-8988-4D50-9782-70FA4B086529}"/>
              </a:ext>
            </a:extLst>
          </p:cNvPr>
          <p:cNvSpPr>
            <a:spLocks noChangeShapeType="1"/>
          </p:cNvSpPr>
          <p:nvPr/>
        </p:nvSpPr>
        <p:spPr bwMode="auto">
          <a:xfrm flipV="1">
            <a:off x="2562058" y="5386258"/>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6" name="Line 29">
            <a:extLst>
              <a:ext uri="{FF2B5EF4-FFF2-40B4-BE49-F238E27FC236}">
                <a16:creationId xmlns:a16="http://schemas.microsoft.com/office/drawing/2014/main" id="{1CA05A8F-C697-4E0A-B3AD-B5B543396641}"/>
              </a:ext>
            </a:extLst>
          </p:cNvPr>
          <p:cNvSpPr>
            <a:spLocks noChangeShapeType="1"/>
          </p:cNvSpPr>
          <p:nvPr/>
        </p:nvSpPr>
        <p:spPr bwMode="auto">
          <a:xfrm>
            <a:off x="2517608" y="520845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7" name="Line 31">
            <a:extLst>
              <a:ext uri="{FF2B5EF4-FFF2-40B4-BE49-F238E27FC236}">
                <a16:creationId xmlns:a16="http://schemas.microsoft.com/office/drawing/2014/main" id="{49FE123D-C1B0-42D3-AE5B-8CBA317AE081}"/>
              </a:ext>
            </a:extLst>
          </p:cNvPr>
          <p:cNvSpPr>
            <a:spLocks noChangeShapeType="1"/>
          </p:cNvSpPr>
          <p:nvPr/>
        </p:nvSpPr>
        <p:spPr bwMode="auto">
          <a:xfrm flipV="1">
            <a:off x="2562058" y="5208458"/>
            <a:ext cx="0" cy="1778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8" name="Line 32">
            <a:extLst>
              <a:ext uri="{FF2B5EF4-FFF2-40B4-BE49-F238E27FC236}">
                <a16:creationId xmlns:a16="http://schemas.microsoft.com/office/drawing/2014/main" id="{4807394E-E75A-479E-8092-2B8E13D4E529}"/>
              </a:ext>
            </a:extLst>
          </p:cNvPr>
          <p:cNvSpPr>
            <a:spLocks noChangeShapeType="1"/>
          </p:cNvSpPr>
          <p:nvPr/>
        </p:nvSpPr>
        <p:spPr bwMode="auto">
          <a:xfrm flipV="1">
            <a:off x="2562058" y="5386258"/>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9" name="Freeform 33">
            <a:extLst>
              <a:ext uri="{FF2B5EF4-FFF2-40B4-BE49-F238E27FC236}">
                <a16:creationId xmlns:a16="http://schemas.microsoft.com/office/drawing/2014/main" id="{453BEFF0-C94A-480F-A811-2C8B0FB5D677}"/>
              </a:ext>
            </a:extLst>
          </p:cNvPr>
          <p:cNvSpPr>
            <a:spLocks/>
          </p:cNvSpPr>
          <p:nvPr/>
        </p:nvSpPr>
        <p:spPr bwMode="auto">
          <a:xfrm>
            <a:off x="4130508" y="457028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0" name="Line 34">
            <a:extLst>
              <a:ext uri="{FF2B5EF4-FFF2-40B4-BE49-F238E27FC236}">
                <a16:creationId xmlns:a16="http://schemas.microsoft.com/office/drawing/2014/main" id="{7920BE53-157E-43C1-B42B-286496F5B03A}"/>
              </a:ext>
            </a:extLst>
          </p:cNvPr>
          <p:cNvSpPr>
            <a:spLocks noChangeShapeType="1"/>
          </p:cNvSpPr>
          <p:nvPr/>
        </p:nvSpPr>
        <p:spPr bwMode="auto">
          <a:xfrm>
            <a:off x="4130508" y="457028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1" name="Freeform 35">
            <a:extLst>
              <a:ext uri="{FF2B5EF4-FFF2-40B4-BE49-F238E27FC236}">
                <a16:creationId xmlns:a16="http://schemas.microsoft.com/office/drawing/2014/main" id="{86A44E19-E047-46CB-A452-22A8B2D03841}"/>
              </a:ext>
            </a:extLst>
          </p:cNvPr>
          <p:cNvSpPr>
            <a:spLocks/>
          </p:cNvSpPr>
          <p:nvPr/>
        </p:nvSpPr>
        <p:spPr bwMode="auto">
          <a:xfrm>
            <a:off x="4130508" y="50258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2" name="Line 36">
            <a:extLst>
              <a:ext uri="{FF2B5EF4-FFF2-40B4-BE49-F238E27FC236}">
                <a16:creationId xmlns:a16="http://schemas.microsoft.com/office/drawing/2014/main" id="{48921C20-2391-401C-A3EA-9FD1A7D96261}"/>
              </a:ext>
            </a:extLst>
          </p:cNvPr>
          <p:cNvSpPr>
            <a:spLocks noChangeShapeType="1"/>
          </p:cNvSpPr>
          <p:nvPr/>
        </p:nvSpPr>
        <p:spPr bwMode="auto">
          <a:xfrm>
            <a:off x="4130508" y="50258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3" name="Freeform 37">
            <a:extLst>
              <a:ext uri="{FF2B5EF4-FFF2-40B4-BE49-F238E27FC236}">
                <a16:creationId xmlns:a16="http://schemas.microsoft.com/office/drawing/2014/main" id="{8FAE1451-8321-4EAA-A528-F5B34DCF1D5B}"/>
              </a:ext>
            </a:extLst>
          </p:cNvPr>
          <p:cNvSpPr>
            <a:spLocks/>
          </p:cNvSpPr>
          <p:nvPr/>
        </p:nvSpPr>
        <p:spPr bwMode="auto">
          <a:xfrm>
            <a:off x="4173371" y="4570283"/>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4" name="Line 38">
            <a:extLst>
              <a:ext uri="{FF2B5EF4-FFF2-40B4-BE49-F238E27FC236}">
                <a16:creationId xmlns:a16="http://schemas.microsoft.com/office/drawing/2014/main" id="{23EC92F0-23E7-4160-89AE-7AEA7623A9DC}"/>
              </a:ext>
            </a:extLst>
          </p:cNvPr>
          <p:cNvSpPr>
            <a:spLocks noChangeShapeType="1"/>
          </p:cNvSpPr>
          <p:nvPr/>
        </p:nvSpPr>
        <p:spPr bwMode="auto">
          <a:xfrm flipV="1">
            <a:off x="4173371" y="457028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5" name="Freeform 39">
            <a:extLst>
              <a:ext uri="{FF2B5EF4-FFF2-40B4-BE49-F238E27FC236}">
                <a16:creationId xmlns:a16="http://schemas.microsoft.com/office/drawing/2014/main" id="{195E4101-74B9-4E19-B0AD-5A34296920EF}"/>
              </a:ext>
            </a:extLst>
          </p:cNvPr>
          <p:cNvSpPr>
            <a:spLocks/>
          </p:cNvSpPr>
          <p:nvPr/>
        </p:nvSpPr>
        <p:spPr bwMode="auto">
          <a:xfrm>
            <a:off x="4173371" y="4836983"/>
            <a:ext cx="0" cy="188913"/>
          </a:xfrm>
          <a:custGeom>
            <a:avLst/>
            <a:gdLst>
              <a:gd name="T0" fmla="*/ 119 h 119"/>
              <a:gd name="T1" fmla="*/ 0 h 119"/>
              <a:gd name="T2" fmla="*/ 119 h 119"/>
            </a:gdLst>
            <a:ahLst/>
            <a:cxnLst>
              <a:cxn ang="0">
                <a:pos x="0" y="T0"/>
              </a:cxn>
              <a:cxn ang="0">
                <a:pos x="0" y="T1"/>
              </a:cxn>
              <a:cxn ang="0">
                <a:pos x="0" y="T2"/>
              </a:cxn>
            </a:cxnLst>
            <a:rect l="0" t="0" r="r" b="b"/>
            <a:pathLst>
              <a:path h="119">
                <a:moveTo>
                  <a:pt x="0" y="119"/>
                </a:moveTo>
                <a:lnTo>
                  <a:pt x="0" y="0"/>
                </a:lnTo>
                <a:lnTo>
                  <a:pt x="0" y="11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6" name="Line 40">
            <a:extLst>
              <a:ext uri="{FF2B5EF4-FFF2-40B4-BE49-F238E27FC236}">
                <a16:creationId xmlns:a16="http://schemas.microsoft.com/office/drawing/2014/main" id="{37A55D05-131B-4233-ACCE-351133CB8D7A}"/>
              </a:ext>
            </a:extLst>
          </p:cNvPr>
          <p:cNvSpPr>
            <a:spLocks noChangeShapeType="1"/>
          </p:cNvSpPr>
          <p:nvPr/>
        </p:nvSpPr>
        <p:spPr bwMode="auto">
          <a:xfrm flipV="1">
            <a:off x="4173371" y="4836983"/>
            <a:ext cx="0" cy="1889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7" name="Line 41">
            <a:extLst>
              <a:ext uri="{FF2B5EF4-FFF2-40B4-BE49-F238E27FC236}">
                <a16:creationId xmlns:a16="http://schemas.microsoft.com/office/drawing/2014/main" id="{B61C7984-140C-4BCC-BC08-6D83D3230EFB}"/>
              </a:ext>
            </a:extLst>
          </p:cNvPr>
          <p:cNvSpPr>
            <a:spLocks noChangeShapeType="1"/>
          </p:cNvSpPr>
          <p:nvPr/>
        </p:nvSpPr>
        <p:spPr bwMode="auto">
          <a:xfrm>
            <a:off x="4130508" y="457028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8" name="Line 42">
            <a:extLst>
              <a:ext uri="{FF2B5EF4-FFF2-40B4-BE49-F238E27FC236}">
                <a16:creationId xmlns:a16="http://schemas.microsoft.com/office/drawing/2014/main" id="{ADB4021A-BEA9-443F-AA3F-8C8202D2FDA9}"/>
              </a:ext>
            </a:extLst>
          </p:cNvPr>
          <p:cNvSpPr>
            <a:spLocks noChangeShapeType="1"/>
          </p:cNvSpPr>
          <p:nvPr/>
        </p:nvSpPr>
        <p:spPr bwMode="auto">
          <a:xfrm>
            <a:off x="4130508" y="50258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9" name="Line 43">
            <a:extLst>
              <a:ext uri="{FF2B5EF4-FFF2-40B4-BE49-F238E27FC236}">
                <a16:creationId xmlns:a16="http://schemas.microsoft.com/office/drawing/2014/main" id="{AA7E5DC0-7324-4FF8-AE93-6A3E1C988D68}"/>
              </a:ext>
            </a:extLst>
          </p:cNvPr>
          <p:cNvSpPr>
            <a:spLocks noChangeShapeType="1"/>
          </p:cNvSpPr>
          <p:nvPr/>
        </p:nvSpPr>
        <p:spPr bwMode="auto">
          <a:xfrm flipV="1">
            <a:off x="4173371" y="4570283"/>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0" name="Line 44">
            <a:extLst>
              <a:ext uri="{FF2B5EF4-FFF2-40B4-BE49-F238E27FC236}">
                <a16:creationId xmlns:a16="http://schemas.microsoft.com/office/drawing/2014/main" id="{6C1DF91D-6C46-405B-9CBC-39D4D519F91E}"/>
              </a:ext>
            </a:extLst>
          </p:cNvPr>
          <p:cNvSpPr>
            <a:spLocks noChangeShapeType="1"/>
          </p:cNvSpPr>
          <p:nvPr/>
        </p:nvSpPr>
        <p:spPr bwMode="auto">
          <a:xfrm flipV="1">
            <a:off x="4173371" y="4836983"/>
            <a:ext cx="0" cy="1889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1" name="Freeform 45">
            <a:extLst>
              <a:ext uri="{FF2B5EF4-FFF2-40B4-BE49-F238E27FC236}">
                <a16:creationId xmlns:a16="http://schemas.microsoft.com/office/drawing/2014/main" id="{0A038A68-AC7E-4254-B778-99FD51F85623}"/>
              </a:ext>
            </a:extLst>
          </p:cNvPr>
          <p:cNvSpPr>
            <a:spLocks/>
          </p:cNvSpPr>
          <p:nvPr/>
        </p:nvSpPr>
        <p:spPr bwMode="auto">
          <a:xfrm>
            <a:off x="5757696" y="4630608"/>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2" name="Line 46">
            <a:extLst>
              <a:ext uri="{FF2B5EF4-FFF2-40B4-BE49-F238E27FC236}">
                <a16:creationId xmlns:a16="http://schemas.microsoft.com/office/drawing/2014/main" id="{E19C267F-6C11-44C9-B1EA-E90B744A865A}"/>
              </a:ext>
            </a:extLst>
          </p:cNvPr>
          <p:cNvSpPr>
            <a:spLocks noChangeShapeType="1"/>
          </p:cNvSpPr>
          <p:nvPr/>
        </p:nvSpPr>
        <p:spPr bwMode="auto">
          <a:xfrm>
            <a:off x="5757696" y="4630608"/>
            <a:ext cx="857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3" name="Freeform 47">
            <a:extLst>
              <a:ext uri="{FF2B5EF4-FFF2-40B4-BE49-F238E27FC236}">
                <a16:creationId xmlns:a16="http://schemas.microsoft.com/office/drawing/2014/main" id="{9AA1093C-0339-4D0D-AD8B-F6C567B5E940}"/>
              </a:ext>
            </a:extLst>
          </p:cNvPr>
          <p:cNvSpPr>
            <a:spLocks/>
          </p:cNvSpPr>
          <p:nvPr/>
        </p:nvSpPr>
        <p:spPr bwMode="auto">
          <a:xfrm>
            <a:off x="5757696" y="5148133"/>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4" name="Line 48">
            <a:extLst>
              <a:ext uri="{FF2B5EF4-FFF2-40B4-BE49-F238E27FC236}">
                <a16:creationId xmlns:a16="http://schemas.microsoft.com/office/drawing/2014/main" id="{DFF59899-02D1-450B-9D6E-5A296A06C649}"/>
              </a:ext>
            </a:extLst>
          </p:cNvPr>
          <p:cNvSpPr>
            <a:spLocks noChangeShapeType="1"/>
          </p:cNvSpPr>
          <p:nvPr/>
        </p:nvSpPr>
        <p:spPr bwMode="auto">
          <a:xfrm>
            <a:off x="5757696" y="5148133"/>
            <a:ext cx="857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5" name="Freeform 49">
            <a:extLst>
              <a:ext uri="{FF2B5EF4-FFF2-40B4-BE49-F238E27FC236}">
                <a16:creationId xmlns:a16="http://schemas.microsoft.com/office/drawing/2014/main" id="{42CED442-053E-49EF-AAEB-94F2E787A3AA}"/>
              </a:ext>
            </a:extLst>
          </p:cNvPr>
          <p:cNvSpPr>
            <a:spLocks/>
          </p:cNvSpPr>
          <p:nvPr/>
        </p:nvSpPr>
        <p:spPr bwMode="auto">
          <a:xfrm>
            <a:off x="5800558" y="4630608"/>
            <a:ext cx="0" cy="252413"/>
          </a:xfrm>
          <a:custGeom>
            <a:avLst/>
            <a:gdLst>
              <a:gd name="T0" fmla="*/ 159 h 159"/>
              <a:gd name="T1" fmla="*/ 0 h 159"/>
              <a:gd name="T2" fmla="*/ 159 h 159"/>
            </a:gdLst>
            <a:ahLst/>
            <a:cxnLst>
              <a:cxn ang="0">
                <a:pos x="0" y="T0"/>
              </a:cxn>
              <a:cxn ang="0">
                <a:pos x="0" y="T1"/>
              </a:cxn>
              <a:cxn ang="0">
                <a:pos x="0" y="T2"/>
              </a:cxn>
            </a:cxnLst>
            <a:rect l="0" t="0" r="r" b="b"/>
            <a:pathLst>
              <a:path h="159">
                <a:moveTo>
                  <a:pt x="0" y="159"/>
                </a:moveTo>
                <a:lnTo>
                  <a:pt x="0" y="0"/>
                </a:lnTo>
                <a:lnTo>
                  <a:pt x="0" y="15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6" name="Line 50">
            <a:extLst>
              <a:ext uri="{FF2B5EF4-FFF2-40B4-BE49-F238E27FC236}">
                <a16:creationId xmlns:a16="http://schemas.microsoft.com/office/drawing/2014/main" id="{BE39F091-381D-4BA7-BE8F-EADFAAB27E63}"/>
              </a:ext>
            </a:extLst>
          </p:cNvPr>
          <p:cNvSpPr>
            <a:spLocks noChangeShapeType="1"/>
          </p:cNvSpPr>
          <p:nvPr/>
        </p:nvSpPr>
        <p:spPr bwMode="auto">
          <a:xfrm flipV="1">
            <a:off x="5800558" y="4630608"/>
            <a:ext cx="0" cy="252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7" name="Freeform 51">
            <a:extLst>
              <a:ext uri="{FF2B5EF4-FFF2-40B4-BE49-F238E27FC236}">
                <a16:creationId xmlns:a16="http://schemas.microsoft.com/office/drawing/2014/main" id="{A50D487F-3E6B-4F8E-90A5-6C44B23B4AC0}"/>
              </a:ext>
            </a:extLst>
          </p:cNvPr>
          <p:cNvSpPr>
            <a:spLocks/>
          </p:cNvSpPr>
          <p:nvPr/>
        </p:nvSpPr>
        <p:spPr bwMode="auto">
          <a:xfrm>
            <a:off x="5800558" y="4883021"/>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8" name="Line 52">
            <a:extLst>
              <a:ext uri="{FF2B5EF4-FFF2-40B4-BE49-F238E27FC236}">
                <a16:creationId xmlns:a16="http://schemas.microsoft.com/office/drawing/2014/main" id="{EB88A126-A6DB-4EA7-8ED6-691F4E55DDDE}"/>
              </a:ext>
            </a:extLst>
          </p:cNvPr>
          <p:cNvSpPr>
            <a:spLocks noChangeShapeType="1"/>
          </p:cNvSpPr>
          <p:nvPr/>
        </p:nvSpPr>
        <p:spPr bwMode="auto">
          <a:xfrm flipV="1">
            <a:off x="5800558" y="4883021"/>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9" name="Line 53">
            <a:extLst>
              <a:ext uri="{FF2B5EF4-FFF2-40B4-BE49-F238E27FC236}">
                <a16:creationId xmlns:a16="http://schemas.microsoft.com/office/drawing/2014/main" id="{9EDCBA4C-2323-47FC-A926-F8791EDC17DC}"/>
              </a:ext>
            </a:extLst>
          </p:cNvPr>
          <p:cNvSpPr>
            <a:spLocks noChangeShapeType="1"/>
          </p:cNvSpPr>
          <p:nvPr/>
        </p:nvSpPr>
        <p:spPr bwMode="auto">
          <a:xfrm>
            <a:off x="5757696" y="4630608"/>
            <a:ext cx="85725"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0" name="Line 54">
            <a:extLst>
              <a:ext uri="{FF2B5EF4-FFF2-40B4-BE49-F238E27FC236}">
                <a16:creationId xmlns:a16="http://schemas.microsoft.com/office/drawing/2014/main" id="{4853C91A-D5E1-4F77-8513-FF8B4BBB731A}"/>
              </a:ext>
            </a:extLst>
          </p:cNvPr>
          <p:cNvSpPr>
            <a:spLocks noChangeShapeType="1"/>
          </p:cNvSpPr>
          <p:nvPr/>
        </p:nvSpPr>
        <p:spPr bwMode="auto">
          <a:xfrm>
            <a:off x="5757696" y="5148133"/>
            <a:ext cx="85725"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1" name="Line 55">
            <a:extLst>
              <a:ext uri="{FF2B5EF4-FFF2-40B4-BE49-F238E27FC236}">
                <a16:creationId xmlns:a16="http://schemas.microsoft.com/office/drawing/2014/main" id="{B95C97A1-CCE1-486C-80C0-21334135FC50}"/>
              </a:ext>
            </a:extLst>
          </p:cNvPr>
          <p:cNvSpPr>
            <a:spLocks noChangeShapeType="1"/>
          </p:cNvSpPr>
          <p:nvPr/>
        </p:nvSpPr>
        <p:spPr bwMode="auto">
          <a:xfrm flipV="1">
            <a:off x="5800558" y="4630608"/>
            <a:ext cx="0" cy="2524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2" name="Line 56">
            <a:extLst>
              <a:ext uri="{FF2B5EF4-FFF2-40B4-BE49-F238E27FC236}">
                <a16:creationId xmlns:a16="http://schemas.microsoft.com/office/drawing/2014/main" id="{E85C734C-6D77-49C1-A78A-8429A21F6E7F}"/>
              </a:ext>
            </a:extLst>
          </p:cNvPr>
          <p:cNvSpPr>
            <a:spLocks noChangeShapeType="1"/>
          </p:cNvSpPr>
          <p:nvPr/>
        </p:nvSpPr>
        <p:spPr bwMode="auto">
          <a:xfrm flipV="1">
            <a:off x="5800558" y="4883021"/>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3" name="Freeform 81">
            <a:extLst>
              <a:ext uri="{FF2B5EF4-FFF2-40B4-BE49-F238E27FC236}">
                <a16:creationId xmlns:a16="http://schemas.microsoft.com/office/drawing/2014/main" id="{BD1D4526-FEA8-4CFC-91D7-DD4A1B783086}"/>
              </a:ext>
            </a:extLst>
          </p:cNvPr>
          <p:cNvSpPr>
            <a:spLocks/>
          </p:cNvSpPr>
          <p:nvPr/>
        </p:nvSpPr>
        <p:spPr bwMode="auto">
          <a:xfrm>
            <a:off x="3109746" y="384638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4" name="Line 82">
            <a:extLst>
              <a:ext uri="{FF2B5EF4-FFF2-40B4-BE49-F238E27FC236}">
                <a16:creationId xmlns:a16="http://schemas.microsoft.com/office/drawing/2014/main" id="{0AAA203B-3673-40DC-98F7-72108AF818DC}"/>
              </a:ext>
            </a:extLst>
          </p:cNvPr>
          <p:cNvSpPr>
            <a:spLocks noChangeShapeType="1"/>
          </p:cNvSpPr>
          <p:nvPr/>
        </p:nvSpPr>
        <p:spPr bwMode="auto">
          <a:xfrm>
            <a:off x="3109746" y="384638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5" name="Freeform 83">
            <a:extLst>
              <a:ext uri="{FF2B5EF4-FFF2-40B4-BE49-F238E27FC236}">
                <a16:creationId xmlns:a16="http://schemas.microsoft.com/office/drawing/2014/main" id="{B98CA0EE-8E9D-46C4-8579-A4BFE864945F}"/>
              </a:ext>
            </a:extLst>
          </p:cNvPr>
          <p:cNvSpPr>
            <a:spLocks/>
          </p:cNvSpPr>
          <p:nvPr/>
        </p:nvSpPr>
        <p:spPr bwMode="auto">
          <a:xfrm>
            <a:off x="3109746" y="430040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6" name="Line 84">
            <a:extLst>
              <a:ext uri="{FF2B5EF4-FFF2-40B4-BE49-F238E27FC236}">
                <a16:creationId xmlns:a16="http://schemas.microsoft.com/office/drawing/2014/main" id="{918788DC-6B94-40E9-B8F7-A3942CD4B281}"/>
              </a:ext>
            </a:extLst>
          </p:cNvPr>
          <p:cNvSpPr>
            <a:spLocks noChangeShapeType="1"/>
          </p:cNvSpPr>
          <p:nvPr/>
        </p:nvSpPr>
        <p:spPr bwMode="auto">
          <a:xfrm>
            <a:off x="3109746" y="430040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7" name="Freeform 85">
            <a:extLst>
              <a:ext uri="{FF2B5EF4-FFF2-40B4-BE49-F238E27FC236}">
                <a16:creationId xmlns:a16="http://schemas.microsoft.com/office/drawing/2014/main" id="{C6709015-C037-4995-939E-9C8B2277C650}"/>
              </a:ext>
            </a:extLst>
          </p:cNvPr>
          <p:cNvSpPr>
            <a:spLocks/>
          </p:cNvSpPr>
          <p:nvPr/>
        </p:nvSpPr>
        <p:spPr bwMode="auto">
          <a:xfrm>
            <a:off x="3152608" y="3846383"/>
            <a:ext cx="0" cy="177800"/>
          </a:xfrm>
          <a:custGeom>
            <a:avLst/>
            <a:gdLst>
              <a:gd name="T0" fmla="*/ 112 h 112"/>
              <a:gd name="T1" fmla="*/ 0 h 112"/>
              <a:gd name="T2" fmla="*/ 112 h 112"/>
            </a:gdLst>
            <a:ahLst/>
            <a:cxnLst>
              <a:cxn ang="0">
                <a:pos x="0" y="T0"/>
              </a:cxn>
              <a:cxn ang="0">
                <a:pos x="0" y="T1"/>
              </a:cxn>
              <a:cxn ang="0">
                <a:pos x="0" y="T2"/>
              </a:cxn>
            </a:cxnLst>
            <a:rect l="0" t="0" r="r" b="b"/>
            <a:pathLst>
              <a:path h="112">
                <a:moveTo>
                  <a:pt x="0" y="112"/>
                </a:moveTo>
                <a:lnTo>
                  <a:pt x="0" y="0"/>
                </a:lnTo>
                <a:lnTo>
                  <a:pt x="0" y="112"/>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8" name="Line 86">
            <a:extLst>
              <a:ext uri="{FF2B5EF4-FFF2-40B4-BE49-F238E27FC236}">
                <a16:creationId xmlns:a16="http://schemas.microsoft.com/office/drawing/2014/main" id="{D6D1D38B-807D-4D19-A5A1-9314963F1E5C}"/>
              </a:ext>
            </a:extLst>
          </p:cNvPr>
          <p:cNvSpPr>
            <a:spLocks noChangeShapeType="1"/>
          </p:cNvSpPr>
          <p:nvPr/>
        </p:nvSpPr>
        <p:spPr bwMode="auto">
          <a:xfrm flipV="1">
            <a:off x="3152608" y="3846383"/>
            <a:ext cx="0"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9" name="Freeform 87">
            <a:extLst>
              <a:ext uri="{FF2B5EF4-FFF2-40B4-BE49-F238E27FC236}">
                <a16:creationId xmlns:a16="http://schemas.microsoft.com/office/drawing/2014/main" id="{63E02EAE-770B-4370-B35B-5DC7855654F8}"/>
              </a:ext>
            </a:extLst>
          </p:cNvPr>
          <p:cNvSpPr>
            <a:spLocks/>
          </p:cNvSpPr>
          <p:nvPr/>
        </p:nvSpPr>
        <p:spPr bwMode="auto">
          <a:xfrm>
            <a:off x="3152608" y="4024183"/>
            <a:ext cx="0" cy="276225"/>
          </a:xfrm>
          <a:custGeom>
            <a:avLst/>
            <a:gdLst>
              <a:gd name="T0" fmla="*/ 174 h 174"/>
              <a:gd name="T1" fmla="*/ 0 h 174"/>
              <a:gd name="T2" fmla="*/ 174 h 174"/>
            </a:gdLst>
            <a:ahLst/>
            <a:cxnLst>
              <a:cxn ang="0">
                <a:pos x="0" y="T0"/>
              </a:cxn>
              <a:cxn ang="0">
                <a:pos x="0" y="T1"/>
              </a:cxn>
              <a:cxn ang="0">
                <a:pos x="0" y="T2"/>
              </a:cxn>
            </a:cxnLst>
            <a:rect l="0" t="0" r="r" b="b"/>
            <a:pathLst>
              <a:path h="174">
                <a:moveTo>
                  <a:pt x="0" y="174"/>
                </a:moveTo>
                <a:lnTo>
                  <a:pt x="0" y="0"/>
                </a:lnTo>
                <a:lnTo>
                  <a:pt x="0" y="174"/>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0" name="Line 88">
            <a:extLst>
              <a:ext uri="{FF2B5EF4-FFF2-40B4-BE49-F238E27FC236}">
                <a16:creationId xmlns:a16="http://schemas.microsoft.com/office/drawing/2014/main" id="{D01E9028-C357-4213-AB3D-CA108093DD68}"/>
              </a:ext>
            </a:extLst>
          </p:cNvPr>
          <p:cNvSpPr>
            <a:spLocks noChangeShapeType="1"/>
          </p:cNvSpPr>
          <p:nvPr/>
        </p:nvSpPr>
        <p:spPr bwMode="auto">
          <a:xfrm flipV="1">
            <a:off x="3152608" y="4024183"/>
            <a:ext cx="0" cy="276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1" name="Line 89">
            <a:extLst>
              <a:ext uri="{FF2B5EF4-FFF2-40B4-BE49-F238E27FC236}">
                <a16:creationId xmlns:a16="http://schemas.microsoft.com/office/drawing/2014/main" id="{43AD0979-0BE8-4C9A-9ADA-6D4D4B3E2785}"/>
              </a:ext>
            </a:extLst>
          </p:cNvPr>
          <p:cNvSpPr>
            <a:spLocks noChangeShapeType="1"/>
          </p:cNvSpPr>
          <p:nvPr/>
        </p:nvSpPr>
        <p:spPr bwMode="auto">
          <a:xfrm>
            <a:off x="3109746" y="384638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2" name="Line 90">
            <a:extLst>
              <a:ext uri="{FF2B5EF4-FFF2-40B4-BE49-F238E27FC236}">
                <a16:creationId xmlns:a16="http://schemas.microsoft.com/office/drawing/2014/main" id="{B6D7714A-BC99-4765-B93F-878BC012A082}"/>
              </a:ext>
            </a:extLst>
          </p:cNvPr>
          <p:cNvSpPr>
            <a:spLocks noChangeShapeType="1"/>
          </p:cNvSpPr>
          <p:nvPr/>
        </p:nvSpPr>
        <p:spPr bwMode="auto">
          <a:xfrm>
            <a:off x="3109746" y="430040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3" name="Line 91">
            <a:extLst>
              <a:ext uri="{FF2B5EF4-FFF2-40B4-BE49-F238E27FC236}">
                <a16:creationId xmlns:a16="http://schemas.microsoft.com/office/drawing/2014/main" id="{4D0CCA0C-1708-4607-BB0E-351C13E05D3F}"/>
              </a:ext>
            </a:extLst>
          </p:cNvPr>
          <p:cNvSpPr>
            <a:spLocks noChangeShapeType="1"/>
          </p:cNvSpPr>
          <p:nvPr/>
        </p:nvSpPr>
        <p:spPr bwMode="auto">
          <a:xfrm flipV="1">
            <a:off x="3152608" y="3846383"/>
            <a:ext cx="0" cy="1778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4" name="Line 92">
            <a:extLst>
              <a:ext uri="{FF2B5EF4-FFF2-40B4-BE49-F238E27FC236}">
                <a16:creationId xmlns:a16="http://schemas.microsoft.com/office/drawing/2014/main" id="{3E23D11A-9AED-41BB-A443-D3908691FC98}"/>
              </a:ext>
            </a:extLst>
          </p:cNvPr>
          <p:cNvSpPr>
            <a:spLocks noChangeShapeType="1"/>
          </p:cNvSpPr>
          <p:nvPr/>
        </p:nvSpPr>
        <p:spPr bwMode="auto">
          <a:xfrm flipV="1">
            <a:off x="3152608" y="4024183"/>
            <a:ext cx="0" cy="276225"/>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5" name="Freeform 93">
            <a:extLst>
              <a:ext uri="{FF2B5EF4-FFF2-40B4-BE49-F238E27FC236}">
                <a16:creationId xmlns:a16="http://schemas.microsoft.com/office/drawing/2014/main" id="{C0F1DE0D-B009-4641-BE52-A0B2D2BAEEBC}"/>
              </a:ext>
            </a:extLst>
          </p:cNvPr>
          <p:cNvSpPr>
            <a:spLocks/>
          </p:cNvSpPr>
          <p:nvPr/>
        </p:nvSpPr>
        <p:spPr bwMode="auto">
          <a:xfrm>
            <a:off x="4721058" y="3490783"/>
            <a:ext cx="90488" cy="0"/>
          </a:xfrm>
          <a:custGeom>
            <a:avLst/>
            <a:gdLst>
              <a:gd name="T0" fmla="*/ 0 w 57"/>
              <a:gd name="T1" fmla="*/ 57 w 57"/>
              <a:gd name="T2" fmla="*/ 0 w 57"/>
            </a:gdLst>
            <a:ahLst/>
            <a:cxnLst>
              <a:cxn ang="0">
                <a:pos x="T0" y="0"/>
              </a:cxn>
              <a:cxn ang="0">
                <a:pos x="T1" y="0"/>
              </a:cxn>
              <a:cxn ang="0">
                <a:pos x="T2" y="0"/>
              </a:cxn>
            </a:cxnLst>
            <a:rect l="0" t="0" r="r" b="b"/>
            <a:pathLst>
              <a:path w="57">
                <a:moveTo>
                  <a:pt x="0" y="0"/>
                </a:moveTo>
                <a:lnTo>
                  <a:pt x="57"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6" name="Line 94">
            <a:extLst>
              <a:ext uri="{FF2B5EF4-FFF2-40B4-BE49-F238E27FC236}">
                <a16:creationId xmlns:a16="http://schemas.microsoft.com/office/drawing/2014/main" id="{37F789DA-42CE-4D88-A9D9-F2C56FF22069}"/>
              </a:ext>
            </a:extLst>
          </p:cNvPr>
          <p:cNvSpPr>
            <a:spLocks noChangeShapeType="1"/>
          </p:cNvSpPr>
          <p:nvPr/>
        </p:nvSpPr>
        <p:spPr bwMode="auto">
          <a:xfrm>
            <a:off x="4721058" y="3490783"/>
            <a:ext cx="90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7" name="Freeform 95">
            <a:extLst>
              <a:ext uri="{FF2B5EF4-FFF2-40B4-BE49-F238E27FC236}">
                <a16:creationId xmlns:a16="http://schemas.microsoft.com/office/drawing/2014/main" id="{1D2B0C85-1666-4DCA-9320-84B36901BB83}"/>
              </a:ext>
            </a:extLst>
          </p:cNvPr>
          <p:cNvSpPr>
            <a:spLocks/>
          </p:cNvSpPr>
          <p:nvPr/>
        </p:nvSpPr>
        <p:spPr bwMode="auto">
          <a:xfrm>
            <a:off x="4721058" y="3933696"/>
            <a:ext cx="90488" cy="0"/>
          </a:xfrm>
          <a:custGeom>
            <a:avLst/>
            <a:gdLst>
              <a:gd name="T0" fmla="*/ 0 w 57"/>
              <a:gd name="T1" fmla="*/ 57 w 57"/>
              <a:gd name="T2" fmla="*/ 0 w 57"/>
            </a:gdLst>
            <a:ahLst/>
            <a:cxnLst>
              <a:cxn ang="0">
                <a:pos x="T0" y="0"/>
              </a:cxn>
              <a:cxn ang="0">
                <a:pos x="T1" y="0"/>
              </a:cxn>
              <a:cxn ang="0">
                <a:pos x="T2" y="0"/>
              </a:cxn>
            </a:cxnLst>
            <a:rect l="0" t="0" r="r" b="b"/>
            <a:pathLst>
              <a:path w="57">
                <a:moveTo>
                  <a:pt x="0" y="0"/>
                </a:moveTo>
                <a:lnTo>
                  <a:pt x="57"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8" name="Line 96">
            <a:extLst>
              <a:ext uri="{FF2B5EF4-FFF2-40B4-BE49-F238E27FC236}">
                <a16:creationId xmlns:a16="http://schemas.microsoft.com/office/drawing/2014/main" id="{0213DF23-FAAB-42BE-93C4-D67CB916F153}"/>
              </a:ext>
            </a:extLst>
          </p:cNvPr>
          <p:cNvSpPr>
            <a:spLocks noChangeShapeType="1"/>
          </p:cNvSpPr>
          <p:nvPr/>
        </p:nvSpPr>
        <p:spPr bwMode="auto">
          <a:xfrm>
            <a:off x="4721058" y="3933696"/>
            <a:ext cx="90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9" name="Freeform 97">
            <a:extLst>
              <a:ext uri="{FF2B5EF4-FFF2-40B4-BE49-F238E27FC236}">
                <a16:creationId xmlns:a16="http://schemas.microsoft.com/office/drawing/2014/main" id="{D9957112-E444-48F1-8AFB-A0B5610BC713}"/>
              </a:ext>
            </a:extLst>
          </p:cNvPr>
          <p:cNvSpPr>
            <a:spLocks/>
          </p:cNvSpPr>
          <p:nvPr/>
        </p:nvSpPr>
        <p:spPr bwMode="auto">
          <a:xfrm>
            <a:off x="4765508" y="3490783"/>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0" name="Line 98">
            <a:extLst>
              <a:ext uri="{FF2B5EF4-FFF2-40B4-BE49-F238E27FC236}">
                <a16:creationId xmlns:a16="http://schemas.microsoft.com/office/drawing/2014/main" id="{7465D67E-E493-4E54-9212-AA6AECE8D472}"/>
              </a:ext>
            </a:extLst>
          </p:cNvPr>
          <p:cNvSpPr>
            <a:spLocks noChangeShapeType="1"/>
          </p:cNvSpPr>
          <p:nvPr/>
        </p:nvSpPr>
        <p:spPr bwMode="auto">
          <a:xfrm flipV="1">
            <a:off x="4765508" y="349078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1" name="Freeform 99">
            <a:extLst>
              <a:ext uri="{FF2B5EF4-FFF2-40B4-BE49-F238E27FC236}">
                <a16:creationId xmlns:a16="http://schemas.microsoft.com/office/drawing/2014/main" id="{EE570BEC-3342-47B9-A0F2-89B13629F273}"/>
              </a:ext>
            </a:extLst>
          </p:cNvPr>
          <p:cNvSpPr>
            <a:spLocks/>
          </p:cNvSpPr>
          <p:nvPr/>
        </p:nvSpPr>
        <p:spPr bwMode="auto">
          <a:xfrm>
            <a:off x="4765508" y="3757483"/>
            <a:ext cx="0" cy="176213"/>
          </a:xfrm>
          <a:custGeom>
            <a:avLst/>
            <a:gdLst>
              <a:gd name="T0" fmla="*/ 111 h 111"/>
              <a:gd name="T1" fmla="*/ 0 h 111"/>
              <a:gd name="T2" fmla="*/ 111 h 111"/>
            </a:gdLst>
            <a:ahLst/>
            <a:cxnLst>
              <a:cxn ang="0">
                <a:pos x="0" y="T0"/>
              </a:cxn>
              <a:cxn ang="0">
                <a:pos x="0" y="T1"/>
              </a:cxn>
              <a:cxn ang="0">
                <a:pos x="0" y="T2"/>
              </a:cxn>
            </a:cxnLst>
            <a:rect l="0" t="0" r="r" b="b"/>
            <a:pathLst>
              <a:path h="111">
                <a:moveTo>
                  <a:pt x="0" y="111"/>
                </a:moveTo>
                <a:lnTo>
                  <a:pt x="0" y="0"/>
                </a:lnTo>
                <a:lnTo>
                  <a:pt x="0" y="111"/>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2" name="Line 100">
            <a:extLst>
              <a:ext uri="{FF2B5EF4-FFF2-40B4-BE49-F238E27FC236}">
                <a16:creationId xmlns:a16="http://schemas.microsoft.com/office/drawing/2014/main" id="{F9FC2886-95C0-4DF7-B615-9CBA8983DB59}"/>
              </a:ext>
            </a:extLst>
          </p:cNvPr>
          <p:cNvSpPr>
            <a:spLocks noChangeShapeType="1"/>
          </p:cNvSpPr>
          <p:nvPr/>
        </p:nvSpPr>
        <p:spPr bwMode="auto">
          <a:xfrm flipV="1">
            <a:off x="4765508" y="3757483"/>
            <a:ext cx="0" cy="1762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3" name="Line 101">
            <a:extLst>
              <a:ext uri="{FF2B5EF4-FFF2-40B4-BE49-F238E27FC236}">
                <a16:creationId xmlns:a16="http://schemas.microsoft.com/office/drawing/2014/main" id="{6F63E83F-8E8E-4586-841A-84F11E475ACD}"/>
              </a:ext>
            </a:extLst>
          </p:cNvPr>
          <p:cNvSpPr>
            <a:spLocks noChangeShapeType="1"/>
          </p:cNvSpPr>
          <p:nvPr/>
        </p:nvSpPr>
        <p:spPr bwMode="auto">
          <a:xfrm>
            <a:off x="4721058" y="3490783"/>
            <a:ext cx="90488"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4" name="Line 102">
            <a:extLst>
              <a:ext uri="{FF2B5EF4-FFF2-40B4-BE49-F238E27FC236}">
                <a16:creationId xmlns:a16="http://schemas.microsoft.com/office/drawing/2014/main" id="{0367F9F7-5310-4A55-A4B2-4E3C3BE70BB1}"/>
              </a:ext>
            </a:extLst>
          </p:cNvPr>
          <p:cNvSpPr>
            <a:spLocks noChangeShapeType="1"/>
          </p:cNvSpPr>
          <p:nvPr/>
        </p:nvSpPr>
        <p:spPr bwMode="auto">
          <a:xfrm>
            <a:off x="4721058" y="3933696"/>
            <a:ext cx="90488"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5" name="Line 103">
            <a:extLst>
              <a:ext uri="{FF2B5EF4-FFF2-40B4-BE49-F238E27FC236}">
                <a16:creationId xmlns:a16="http://schemas.microsoft.com/office/drawing/2014/main" id="{9115AADC-7703-477D-AB73-1A2D5098ABEB}"/>
              </a:ext>
            </a:extLst>
          </p:cNvPr>
          <p:cNvSpPr>
            <a:spLocks noChangeShapeType="1"/>
          </p:cNvSpPr>
          <p:nvPr/>
        </p:nvSpPr>
        <p:spPr bwMode="auto">
          <a:xfrm flipV="1">
            <a:off x="4765508" y="3490783"/>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6" name="Line 104">
            <a:extLst>
              <a:ext uri="{FF2B5EF4-FFF2-40B4-BE49-F238E27FC236}">
                <a16:creationId xmlns:a16="http://schemas.microsoft.com/office/drawing/2014/main" id="{9A3B1515-A36D-41BA-9538-3CE8A20D6CE2}"/>
              </a:ext>
            </a:extLst>
          </p:cNvPr>
          <p:cNvSpPr>
            <a:spLocks noChangeShapeType="1"/>
          </p:cNvSpPr>
          <p:nvPr/>
        </p:nvSpPr>
        <p:spPr bwMode="auto">
          <a:xfrm flipV="1">
            <a:off x="4765508" y="3757483"/>
            <a:ext cx="0" cy="1762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7" name="Freeform 105">
            <a:extLst>
              <a:ext uri="{FF2B5EF4-FFF2-40B4-BE49-F238E27FC236}">
                <a16:creationId xmlns:a16="http://schemas.microsoft.com/office/drawing/2014/main" id="{B0094E6C-287F-4FEC-B410-6B391D85CB5B}"/>
              </a:ext>
            </a:extLst>
          </p:cNvPr>
          <p:cNvSpPr>
            <a:spLocks/>
          </p:cNvSpPr>
          <p:nvPr/>
        </p:nvSpPr>
        <p:spPr bwMode="auto">
          <a:xfrm>
            <a:off x="6333958" y="3860671"/>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8" name="Line 106">
            <a:extLst>
              <a:ext uri="{FF2B5EF4-FFF2-40B4-BE49-F238E27FC236}">
                <a16:creationId xmlns:a16="http://schemas.microsoft.com/office/drawing/2014/main" id="{4E1D5314-EC18-430E-9889-D5ABEFE4ED29}"/>
              </a:ext>
            </a:extLst>
          </p:cNvPr>
          <p:cNvSpPr>
            <a:spLocks noChangeShapeType="1"/>
          </p:cNvSpPr>
          <p:nvPr/>
        </p:nvSpPr>
        <p:spPr bwMode="auto">
          <a:xfrm>
            <a:off x="6333958" y="3860671"/>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9" name="Freeform 107">
            <a:extLst>
              <a:ext uri="{FF2B5EF4-FFF2-40B4-BE49-F238E27FC236}">
                <a16:creationId xmlns:a16="http://schemas.microsoft.com/office/drawing/2014/main" id="{92048755-1570-4871-9DB9-C43D54D4FDC4}"/>
              </a:ext>
            </a:extLst>
          </p:cNvPr>
          <p:cNvSpPr>
            <a:spLocks/>
          </p:cNvSpPr>
          <p:nvPr/>
        </p:nvSpPr>
        <p:spPr bwMode="auto">
          <a:xfrm>
            <a:off x="6333958" y="43908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0" name="Line 108">
            <a:extLst>
              <a:ext uri="{FF2B5EF4-FFF2-40B4-BE49-F238E27FC236}">
                <a16:creationId xmlns:a16="http://schemas.microsoft.com/office/drawing/2014/main" id="{8FD56020-CFEF-4163-9CE7-FC8F70E8CCA7}"/>
              </a:ext>
            </a:extLst>
          </p:cNvPr>
          <p:cNvSpPr>
            <a:spLocks noChangeShapeType="1"/>
          </p:cNvSpPr>
          <p:nvPr/>
        </p:nvSpPr>
        <p:spPr bwMode="auto">
          <a:xfrm>
            <a:off x="6333958" y="43908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1" name="Freeform 109">
            <a:extLst>
              <a:ext uri="{FF2B5EF4-FFF2-40B4-BE49-F238E27FC236}">
                <a16:creationId xmlns:a16="http://schemas.microsoft.com/office/drawing/2014/main" id="{00C69B3D-1FA0-42FC-83F1-4127F63981B7}"/>
              </a:ext>
            </a:extLst>
          </p:cNvPr>
          <p:cNvSpPr>
            <a:spLocks/>
          </p:cNvSpPr>
          <p:nvPr/>
        </p:nvSpPr>
        <p:spPr bwMode="auto">
          <a:xfrm>
            <a:off x="6378408" y="3860671"/>
            <a:ext cx="0" cy="252413"/>
          </a:xfrm>
          <a:custGeom>
            <a:avLst/>
            <a:gdLst>
              <a:gd name="T0" fmla="*/ 159 h 159"/>
              <a:gd name="T1" fmla="*/ 0 h 159"/>
              <a:gd name="T2" fmla="*/ 159 h 159"/>
            </a:gdLst>
            <a:ahLst/>
            <a:cxnLst>
              <a:cxn ang="0">
                <a:pos x="0" y="T0"/>
              </a:cxn>
              <a:cxn ang="0">
                <a:pos x="0" y="T1"/>
              </a:cxn>
              <a:cxn ang="0">
                <a:pos x="0" y="T2"/>
              </a:cxn>
            </a:cxnLst>
            <a:rect l="0" t="0" r="r" b="b"/>
            <a:pathLst>
              <a:path h="159">
                <a:moveTo>
                  <a:pt x="0" y="159"/>
                </a:moveTo>
                <a:lnTo>
                  <a:pt x="0" y="0"/>
                </a:lnTo>
                <a:lnTo>
                  <a:pt x="0" y="15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2" name="Line 110">
            <a:extLst>
              <a:ext uri="{FF2B5EF4-FFF2-40B4-BE49-F238E27FC236}">
                <a16:creationId xmlns:a16="http://schemas.microsoft.com/office/drawing/2014/main" id="{E314097E-A493-45AD-ACCB-A0A6E9C1CDAC}"/>
              </a:ext>
            </a:extLst>
          </p:cNvPr>
          <p:cNvSpPr>
            <a:spLocks noChangeShapeType="1"/>
          </p:cNvSpPr>
          <p:nvPr/>
        </p:nvSpPr>
        <p:spPr bwMode="auto">
          <a:xfrm flipV="1">
            <a:off x="6378408" y="3860671"/>
            <a:ext cx="0" cy="252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3" name="Freeform 111">
            <a:extLst>
              <a:ext uri="{FF2B5EF4-FFF2-40B4-BE49-F238E27FC236}">
                <a16:creationId xmlns:a16="http://schemas.microsoft.com/office/drawing/2014/main" id="{7383E1DD-F9C8-4AC8-93B5-D06926D12A93}"/>
              </a:ext>
            </a:extLst>
          </p:cNvPr>
          <p:cNvSpPr>
            <a:spLocks/>
          </p:cNvSpPr>
          <p:nvPr/>
        </p:nvSpPr>
        <p:spPr bwMode="auto">
          <a:xfrm>
            <a:off x="6378408" y="4113083"/>
            <a:ext cx="0" cy="277813"/>
          </a:xfrm>
          <a:custGeom>
            <a:avLst/>
            <a:gdLst>
              <a:gd name="T0" fmla="*/ 175 h 175"/>
              <a:gd name="T1" fmla="*/ 0 h 175"/>
              <a:gd name="T2" fmla="*/ 175 h 175"/>
            </a:gdLst>
            <a:ahLst/>
            <a:cxnLst>
              <a:cxn ang="0">
                <a:pos x="0" y="T0"/>
              </a:cxn>
              <a:cxn ang="0">
                <a:pos x="0" y="T1"/>
              </a:cxn>
              <a:cxn ang="0">
                <a:pos x="0" y="T2"/>
              </a:cxn>
            </a:cxnLst>
            <a:rect l="0" t="0" r="r" b="b"/>
            <a:pathLst>
              <a:path h="175">
                <a:moveTo>
                  <a:pt x="0" y="175"/>
                </a:moveTo>
                <a:lnTo>
                  <a:pt x="0" y="0"/>
                </a:lnTo>
                <a:lnTo>
                  <a:pt x="0" y="175"/>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4" name="Line 112">
            <a:extLst>
              <a:ext uri="{FF2B5EF4-FFF2-40B4-BE49-F238E27FC236}">
                <a16:creationId xmlns:a16="http://schemas.microsoft.com/office/drawing/2014/main" id="{462D4557-00CF-476D-9D64-EBC7D316FA06}"/>
              </a:ext>
            </a:extLst>
          </p:cNvPr>
          <p:cNvSpPr>
            <a:spLocks noChangeShapeType="1"/>
          </p:cNvSpPr>
          <p:nvPr/>
        </p:nvSpPr>
        <p:spPr bwMode="auto">
          <a:xfrm flipV="1">
            <a:off x="6378408" y="4113083"/>
            <a:ext cx="0" cy="2778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5" name="Line 113">
            <a:extLst>
              <a:ext uri="{FF2B5EF4-FFF2-40B4-BE49-F238E27FC236}">
                <a16:creationId xmlns:a16="http://schemas.microsoft.com/office/drawing/2014/main" id="{0FBA609F-F0D9-4002-9F00-D8623D2E37EA}"/>
              </a:ext>
            </a:extLst>
          </p:cNvPr>
          <p:cNvSpPr>
            <a:spLocks noChangeShapeType="1"/>
          </p:cNvSpPr>
          <p:nvPr/>
        </p:nvSpPr>
        <p:spPr bwMode="auto">
          <a:xfrm>
            <a:off x="6333958" y="3860671"/>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6" name="Line 114">
            <a:extLst>
              <a:ext uri="{FF2B5EF4-FFF2-40B4-BE49-F238E27FC236}">
                <a16:creationId xmlns:a16="http://schemas.microsoft.com/office/drawing/2014/main" id="{32CCC6ED-9AF6-4C12-8871-E9214F76B80F}"/>
              </a:ext>
            </a:extLst>
          </p:cNvPr>
          <p:cNvSpPr>
            <a:spLocks noChangeShapeType="1"/>
          </p:cNvSpPr>
          <p:nvPr/>
        </p:nvSpPr>
        <p:spPr bwMode="auto">
          <a:xfrm>
            <a:off x="6333958" y="43908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7" name="Line 115">
            <a:extLst>
              <a:ext uri="{FF2B5EF4-FFF2-40B4-BE49-F238E27FC236}">
                <a16:creationId xmlns:a16="http://schemas.microsoft.com/office/drawing/2014/main" id="{CDB096A6-83DC-4ADF-A638-1B85A121A33D}"/>
              </a:ext>
            </a:extLst>
          </p:cNvPr>
          <p:cNvSpPr>
            <a:spLocks noChangeShapeType="1"/>
          </p:cNvSpPr>
          <p:nvPr/>
        </p:nvSpPr>
        <p:spPr bwMode="auto">
          <a:xfrm flipV="1">
            <a:off x="6378408" y="3860671"/>
            <a:ext cx="0" cy="2524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8" name="Line 116">
            <a:extLst>
              <a:ext uri="{FF2B5EF4-FFF2-40B4-BE49-F238E27FC236}">
                <a16:creationId xmlns:a16="http://schemas.microsoft.com/office/drawing/2014/main" id="{E2A8667D-8516-4AC2-9395-CF831A5A38FB}"/>
              </a:ext>
            </a:extLst>
          </p:cNvPr>
          <p:cNvSpPr>
            <a:spLocks noChangeShapeType="1"/>
          </p:cNvSpPr>
          <p:nvPr/>
        </p:nvSpPr>
        <p:spPr bwMode="auto">
          <a:xfrm flipV="1">
            <a:off x="6378408" y="4113083"/>
            <a:ext cx="0" cy="2778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9" name="Rectangle 155">
            <a:extLst>
              <a:ext uri="{FF2B5EF4-FFF2-40B4-BE49-F238E27FC236}">
                <a16:creationId xmlns:a16="http://schemas.microsoft.com/office/drawing/2014/main" id="{1E579F96-5EC1-4A17-8D4A-2F042DD8F51A}"/>
              </a:ext>
            </a:extLst>
          </p:cNvPr>
          <p:cNvSpPr>
            <a:spLocks noChangeArrowheads="1"/>
          </p:cNvSpPr>
          <p:nvPr/>
        </p:nvSpPr>
        <p:spPr bwMode="auto">
          <a:xfrm>
            <a:off x="4007375"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1.1%</a:t>
            </a:r>
          </a:p>
        </p:txBody>
      </p:sp>
      <p:sp>
        <p:nvSpPr>
          <p:cNvPr id="170" name="Rectangle 156">
            <a:extLst>
              <a:ext uri="{FF2B5EF4-FFF2-40B4-BE49-F238E27FC236}">
                <a16:creationId xmlns:a16="http://schemas.microsoft.com/office/drawing/2014/main" id="{66D4BBBA-52B7-4CA0-B24C-A588DFAE8202}"/>
              </a:ext>
            </a:extLst>
          </p:cNvPr>
          <p:cNvSpPr>
            <a:spLocks noChangeArrowheads="1"/>
          </p:cNvSpPr>
          <p:nvPr/>
        </p:nvSpPr>
        <p:spPr bwMode="auto">
          <a:xfrm>
            <a:off x="5620274"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1.1%</a:t>
            </a:r>
          </a:p>
        </p:txBody>
      </p:sp>
      <p:sp>
        <p:nvSpPr>
          <p:cNvPr id="171" name="Rectangle 159">
            <a:extLst>
              <a:ext uri="{FF2B5EF4-FFF2-40B4-BE49-F238E27FC236}">
                <a16:creationId xmlns:a16="http://schemas.microsoft.com/office/drawing/2014/main" id="{E25449AA-CF50-4453-AC94-23D0E4DD7EC1}"/>
              </a:ext>
            </a:extLst>
          </p:cNvPr>
          <p:cNvSpPr>
            <a:spLocks noChangeArrowheads="1"/>
          </p:cNvSpPr>
          <p:nvPr/>
        </p:nvSpPr>
        <p:spPr bwMode="auto">
          <a:xfrm>
            <a:off x="2979469"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2.0%</a:t>
            </a:r>
          </a:p>
        </p:txBody>
      </p:sp>
      <p:sp>
        <p:nvSpPr>
          <p:cNvPr id="172" name="Rectangle 160">
            <a:extLst>
              <a:ext uri="{FF2B5EF4-FFF2-40B4-BE49-F238E27FC236}">
                <a16:creationId xmlns:a16="http://schemas.microsoft.com/office/drawing/2014/main" id="{F5571241-84CB-4DC2-A399-B695E9D81E4A}"/>
              </a:ext>
            </a:extLst>
          </p:cNvPr>
          <p:cNvSpPr>
            <a:spLocks noChangeArrowheads="1"/>
          </p:cNvSpPr>
          <p:nvPr/>
        </p:nvSpPr>
        <p:spPr bwMode="auto">
          <a:xfrm>
            <a:off x="4588400"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2.3%</a:t>
            </a:r>
          </a:p>
        </p:txBody>
      </p:sp>
      <p:sp>
        <p:nvSpPr>
          <p:cNvPr id="173" name="Rectangle 161">
            <a:extLst>
              <a:ext uri="{FF2B5EF4-FFF2-40B4-BE49-F238E27FC236}">
                <a16:creationId xmlns:a16="http://schemas.microsoft.com/office/drawing/2014/main" id="{C1AACAA0-B5B6-45DC-BBA7-813991242641}"/>
              </a:ext>
            </a:extLst>
          </p:cNvPr>
          <p:cNvSpPr>
            <a:spLocks noChangeArrowheads="1"/>
          </p:cNvSpPr>
          <p:nvPr/>
        </p:nvSpPr>
        <p:spPr bwMode="auto">
          <a:xfrm>
            <a:off x="6201299"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1.9%</a:t>
            </a:r>
          </a:p>
        </p:txBody>
      </p:sp>
      <p:sp>
        <p:nvSpPr>
          <p:cNvPr id="174" name="Rectangle 169">
            <a:extLst>
              <a:ext uri="{FF2B5EF4-FFF2-40B4-BE49-F238E27FC236}">
                <a16:creationId xmlns:a16="http://schemas.microsoft.com/office/drawing/2014/main" id="{44C982EA-5D5F-4746-BE68-567D48F1AB20}"/>
              </a:ext>
            </a:extLst>
          </p:cNvPr>
          <p:cNvSpPr>
            <a:spLocks noChangeArrowheads="1"/>
          </p:cNvSpPr>
          <p:nvPr/>
        </p:nvSpPr>
        <p:spPr bwMode="auto">
          <a:xfrm>
            <a:off x="4036846" y="4319458"/>
            <a:ext cx="27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IBN</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5" name="Rectangle 170">
            <a:extLst>
              <a:ext uri="{FF2B5EF4-FFF2-40B4-BE49-F238E27FC236}">
                <a16:creationId xmlns:a16="http://schemas.microsoft.com/office/drawing/2014/main" id="{1A521EA8-E7D1-443D-9B85-EE4AC6272F62}"/>
              </a:ext>
            </a:extLst>
          </p:cNvPr>
          <p:cNvSpPr>
            <a:spLocks noChangeArrowheads="1"/>
          </p:cNvSpPr>
          <p:nvPr/>
        </p:nvSpPr>
        <p:spPr bwMode="auto">
          <a:xfrm>
            <a:off x="5611646" y="4367083"/>
            <a:ext cx="3238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ALN</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6" name="Rectangle 172">
            <a:extLst>
              <a:ext uri="{FF2B5EF4-FFF2-40B4-BE49-F238E27FC236}">
                <a16:creationId xmlns:a16="http://schemas.microsoft.com/office/drawing/2014/main" id="{CD688BA4-1F2C-4855-9BDE-A13A53ABB102}"/>
              </a:ext>
            </a:extLst>
          </p:cNvPr>
          <p:cNvSpPr>
            <a:spLocks noChangeArrowheads="1"/>
          </p:cNvSpPr>
          <p:nvPr/>
        </p:nvSpPr>
        <p:spPr bwMode="auto">
          <a:xfrm>
            <a:off x="2416008" y="4952871"/>
            <a:ext cx="2628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RIS</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7" name="Rectangle 173">
            <a:extLst>
              <a:ext uri="{FF2B5EF4-FFF2-40B4-BE49-F238E27FC236}">
                <a16:creationId xmlns:a16="http://schemas.microsoft.com/office/drawing/2014/main" id="{8BBE1F86-7D49-4D58-9211-72933B9C7B74}"/>
              </a:ext>
            </a:extLst>
          </p:cNvPr>
          <p:cNvSpPr>
            <a:spLocks noChangeArrowheads="1"/>
          </p:cNvSpPr>
          <p:nvPr/>
        </p:nvSpPr>
        <p:spPr bwMode="auto">
          <a:xfrm>
            <a:off x="2670008" y="3046283"/>
            <a:ext cx="4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1.6%</a:t>
            </a:r>
            <a:r>
              <a:rPr kumimoji="0" lang="en-US" altLang="en-US" sz="15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a:t>
            </a:r>
            <a:endParaRPr kumimoji="0" lang="en-US" altLang="en-US" sz="18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8" name="Rectangle 174">
            <a:extLst>
              <a:ext uri="{FF2B5EF4-FFF2-40B4-BE49-F238E27FC236}">
                <a16:creationId xmlns:a16="http://schemas.microsoft.com/office/drawing/2014/main" id="{D2E50A9C-3B0F-4DFC-9AFB-53ECF6AB10D1}"/>
              </a:ext>
            </a:extLst>
          </p:cNvPr>
          <p:cNvSpPr>
            <a:spLocks noChangeArrowheads="1"/>
          </p:cNvSpPr>
          <p:nvPr/>
        </p:nvSpPr>
        <p:spPr bwMode="auto">
          <a:xfrm>
            <a:off x="4262271" y="2801173"/>
            <a:ext cx="423193" cy="2308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1.1%</a:t>
            </a:r>
            <a:r>
              <a:rPr kumimoji="0" lang="en-US" altLang="en-US" sz="15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b</a:t>
            </a:r>
            <a:endParaRPr kumimoji="0" lang="en-US" altLang="en-US" sz="18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9" name="Rectangle 175">
            <a:extLst>
              <a:ext uri="{FF2B5EF4-FFF2-40B4-BE49-F238E27FC236}">
                <a16:creationId xmlns:a16="http://schemas.microsoft.com/office/drawing/2014/main" id="{F6D6CEF6-06BC-4F6A-A732-940E461FC5B6}"/>
              </a:ext>
            </a:extLst>
          </p:cNvPr>
          <p:cNvSpPr>
            <a:spLocks noChangeArrowheads="1"/>
          </p:cNvSpPr>
          <p:nvPr/>
        </p:nvSpPr>
        <p:spPr bwMode="auto">
          <a:xfrm>
            <a:off x="5887871" y="3147248"/>
            <a:ext cx="35907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0.9%</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80" name="Rectangle 176">
            <a:extLst>
              <a:ext uri="{FF2B5EF4-FFF2-40B4-BE49-F238E27FC236}">
                <a16:creationId xmlns:a16="http://schemas.microsoft.com/office/drawing/2014/main" id="{940310FE-7429-4BA3-990D-8F994D5B4266}"/>
              </a:ext>
            </a:extLst>
          </p:cNvPr>
          <p:cNvSpPr>
            <a:spLocks noChangeArrowheads="1"/>
          </p:cNvSpPr>
          <p:nvPr/>
        </p:nvSpPr>
        <p:spPr bwMode="auto">
          <a:xfrm>
            <a:off x="6313321" y="3179633"/>
            <a:ext cx="52900" cy="1384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rPr>
              <a:t>a</a:t>
            </a:r>
            <a:endParaRPr kumimoji="0" lang="en-US" altLang="en-US" sz="18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endParaRPr>
          </a:p>
        </p:txBody>
      </p:sp>
      <p:sp>
        <p:nvSpPr>
          <p:cNvPr id="181" name="Rectangle 179">
            <a:extLst>
              <a:ext uri="{FF2B5EF4-FFF2-40B4-BE49-F238E27FC236}">
                <a16:creationId xmlns:a16="http://schemas.microsoft.com/office/drawing/2014/main" id="{A4FB397B-06D2-46C7-82D5-20BE743CC80B}"/>
              </a:ext>
            </a:extLst>
          </p:cNvPr>
          <p:cNvSpPr>
            <a:spLocks noChangeArrowheads="1"/>
          </p:cNvSpPr>
          <p:nvPr/>
        </p:nvSpPr>
        <p:spPr bwMode="auto">
          <a:xfrm>
            <a:off x="5562751" y="2495421"/>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endParaRPr>
          </a:p>
        </p:txBody>
      </p:sp>
      <p:sp>
        <p:nvSpPr>
          <p:cNvPr id="182" name="Rectangle 180">
            <a:extLst>
              <a:ext uri="{FF2B5EF4-FFF2-40B4-BE49-F238E27FC236}">
                <a16:creationId xmlns:a16="http://schemas.microsoft.com/office/drawing/2014/main" id="{601A539D-08F3-440E-BDFF-0AFC87B05BA6}"/>
              </a:ext>
            </a:extLst>
          </p:cNvPr>
          <p:cNvSpPr>
            <a:spLocks noChangeArrowheads="1"/>
          </p:cNvSpPr>
          <p:nvPr/>
        </p:nvSpPr>
        <p:spPr bwMode="auto">
          <a:xfrm>
            <a:off x="3983188" y="2495421"/>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endParaRPr>
          </a:p>
        </p:txBody>
      </p:sp>
      <p:sp>
        <p:nvSpPr>
          <p:cNvPr id="183" name="Line 182">
            <a:extLst>
              <a:ext uri="{FF2B5EF4-FFF2-40B4-BE49-F238E27FC236}">
                <a16:creationId xmlns:a16="http://schemas.microsoft.com/office/drawing/2014/main" id="{B9125550-5737-4F71-8FBA-749EEA7E3318}"/>
              </a:ext>
            </a:extLst>
          </p:cNvPr>
          <p:cNvSpPr>
            <a:spLocks noChangeShapeType="1"/>
          </p:cNvSpPr>
          <p:nvPr/>
        </p:nvSpPr>
        <p:spPr bwMode="auto">
          <a:xfrm flipH="1">
            <a:off x="2573171" y="3374896"/>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4" name="Line 183">
            <a:extLst>
              <a:ext uri="{FF2B5EF4-FFF2-40B4-BE49-F238E27FC236}">
                <a16:creationId xmlns:a16="http://schemas.microsoft.com/office/drawing/2014/main" id="{3F798F7D-B64F-4EFE-B394-346BF469436E}"/>
              </a:ext>
            </a:extLst>
          </p:cNvPr>
          <p:cNvSpPr>
            <a:spLocks noChangeShapeType="1"/>
          </p:cNvSpPr>
          <p:nvPr/>
        </p:nvSpPr>
        <p:spPr bwMode="auto">
          <a:xfrm>
            <a:off x="2560471" y="3374896"/>
            <a:ext cx="0" cy="1527175"/>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5" name="Line 184">
            <a:extLst>
              <a:ext uri="{FF2B5EF4-FFF2-40B4-BE49-F238E27FC236}">
                <a16:creationId xmlns:a16="http://schemas.microsoft.com/office/drawing/2014/main" id="{52905C0A-1D9B-4D59-8153-BBE64F6D6B62}"/>
              </a:ext>
            </a:extLst>
          </p:cNvPr>
          <p:cNvSpPr>
            <a:spLocks noChangeShapeType="1"/>
          </p:cNvSpPr>
          <p:nvPr/>
        </p:nvSpPr>
        <p:spPr bwMode="auto">
          <a:xfrm>
            <a:off x="3136733" y="3382833"/>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6" name="Line 185">
            <a:extLst>
              <a:ext uri="{FF2B5EF4-FFF2-40B4-BE49-F238E27FC236}">
                <a16:creationId xmlns:a16="http://schemas.microsoft.com/office/drawing/2014/main" id="{C7C78E63-51A2-4F1C-9F58-AA32358F0F7F}"/>
              </a:ext>
            </a:extLst>
          </p:cNvPr>
          <p:cNvSpPr>
            <a:spLocks noChangeShapeType="1"/>
          </p:cNvSpPr>
          <p:nvPr/>
        </p:nvSpPr>
        <p:spPr bwMode="auto">
          <a:xfrm flipH="1">
            <a:off x="4186071" y="3062158"/>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7" name="Line 186">
            <a:extLst>
              <a:ext uri="{FF2B5EF4-FFF2-40B4-BE49-F238E27FC236}">
                <a16:creationId xmlns:a16="http://schemas.microsoft.com/office/drawing/2014/main" id="{C9344AFF-1E57-40A3-BB71-2201AED0B467}"/>
              </a:ext>
            </a:extLst>
          </p:cNvPr>
          <p:cNvSpPr>
            <a:spLocks noChangeShapeType="1"/>
          </p:cNvSpPr>
          <p:nvPr/>
        </p:nvSpPr>
        <p:spPr bwMode="auto">
          <a:xfrm>
            <a:off x="4186071" y="3062158"/>
            <a:ext cx="0" cy="1204913"/>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8" name="Line 187">
            <a:extLst>
              <a:ext uri="{FF2B5EF4-FFF2-40B4-BE49-F238E27FC236}">
                <a16:creationId xmlns:a16="http://schemas.microsoft.com/office/drawing/2014/main" id="{3C3F63C8-E296-4FD8-BA06-258021C8D702}"/>
              </a:ext>
            </a:extLst>
          </p:cNvPr>
          <p:cNvSpPr>
            <a:spLocks noChangeShapeType="1"/>
          </p:cNvSpPr>
          <p:nvPr/>
        </p:nvSpPr>
        <p:spPr bwMode="auto">
          <a:xfrm>
            <a:off x="4749633" y="3070096"/>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9" name="Line 188">
            <a:extLst>
              <a:ext uri="{FF2B5EF4-FFF2-40B4-BE49-F238E27FC236}">
                <a16:creationId xmlns:a16="http://schemas.microsoft.com/office/drawing/2014/main" id="{DA4E3127-71CA-4FB2-9F29-997612C6BF0D}"/>
              </a:ext>
            </a:extLst>
          </p:cNvPr>
          <p:cNvSpPr>
            <a:spLocks noChangeShapeType="1"/>
          </p:cNvSpPr>
          <p:nvPr/>
        </p:nvSpPr>
        <p:spPr bwMode="auto">
          <a:xfrm flipH="1">
            <a:off x="5795796" y="3435221"/>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0" name="Line 189">
            <a:extLst>
              <a:ext uri="{FF2B5EF4-FFF2-40B4-BE49-F238E27FC236}">
                <a16:creationId xmlns:a16="http://schemas.microsoft.com/office/drawing/2014/main" id="{3E263B26-EED8-4EF7-84F1-C5B57CCD3345}"/>
              </a:ext>
            </a:extLst>
          </p:cNvPr>
          <p:cNvSpPr>
            <a:spLocks noChangeShapeType="1"/>
          </p:cNvSpPr>
          <p:nvPr/>
        </p:nvSpPr>
        <p:spPr bwMode="auto">
          <a:xfrm>
            <a:off x="5795796" y="3435221"/>
            <a:ext cx="0" cy="83185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1" name="Line 190">
            <a:extLst>
              <a:ext uri="{FF2B5EF4-FFF2-40B4-BE49-F238E27FC236}">
                <a16:creationId xmlns:a16="http://schemas.microsoft.com/office/drawing/2014/main" id="{CFCBB67A-4286-4565-8BF8-40013F890C8C}"/>
              </a:ext>
            </a:extLst>
          </p:cNvPr>
          <p:cNvSpPr>
            <a:spLocks noChangeShapeType="1"/>
          </p:cNvSpPr>
          <p:nvPr/>
        </p:nvSpPr>
        <p:spPr bwMode="auto">
          <a:xfrm>
            <a:off x="6359358" y="3443158"/>
            <a:ext cx="0" cy="128588"/>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2" name="Rectangle 197">
            <a:extLst>
              <a:ext uri="{FF2B5EF4-FFF2-40B4-BE49-F238E27FC236}">
                <a16:creationId xmlns:a16="http://schemas.microsoft.com/office/drawing/2014/main" id="{76A7A797-CA8B-4A76-A34C-A9A7FD7413AA}"/>
              </a:ext>
            </a:extLst>
          </p:cNvPr>
          <p:cNvSpPr>
            <a:spLocks noChangeArrowheads="1"/>
          </p:cNvSpPr>
          <p:nvPr/>
        </p:nvSpPr>
        <p:spPr bwMode="auto">
          <a:xfrm>
            <a:off x="2938296" y="3582858"/>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3" name="Rectangle 198">
            <a:extLst>
              <a:ext uri="{FF2B5EF4-FFF2-40B4-BE49-F238E27FC236}">
                <a16:creationId xmlns:a16="http://schemas.microsoft.com/office/drawing/2014/main" id="{206F5D98-65FF-4855-AA6B-0EF9F05086AC}"/>
              </a:ext>
            </a:extLst>
          </p:cNvPr>
          <p:cNvSpPr>
            <a:spLocks noChangeArrowheads="1"/>
          </p:cNvSpPr>
          <p:nvPr/>
        </p:nvSpPr>
        <p:spPr bwMode="auto">
          <a:xfrm>
            <a:off x="4546433" y="3239958"/>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4" name="Rectangle 199">
            <a:extLst>
              <a:ext uri="{FF2B5EF4-FFF2-40B4-BE49-F238E27FC236}">
                <a16:creationId xmlns:a16="http://schemas.microsoft.com/office/drawing/2014/main" id="{78888960-2DC8-4C8D-88FC-0CA5A3F301B1}"/>
              </a:ext>
            </a:extLst>
          </p:cNvPr>
          <p:cNvSpPr>
            <a:spLocks noChangeArrowheads="1"/>
          </p:cNvSpPr>
          <p:nvPr/>
        </p:nvSpPr>
        <p:spPr bwMode="auto">
          <a:xfrm>
            <a:off x="6151396" y="3609846"/>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5" name="Rectangle 201">
            <a:extLst>
              <a:ext uri="{FF2B5EF4-FFF2-40B4-BE49-F238E27FC236}">
                <a16:creationId xmlns:a16="http://schemas.microsoft.com/office/drawing/2014/main" id="{27FD4629-BF70-41CD-85BF-7679EF5711EE}"/>
              </a:ext>
            </a:extLst>
          </p:cNvPr>
          <p:cNvSpPr>
            <a:spLocks noChangeArrowheads="1"/>
          </p:cNvSpPr>
          <p:nvPr/>
        </p:nvSpPr>
        <p:spPr bwMode="auto">
          <a:xfrm>
            <a:off x="7230930" y="4806821"/>
            <a:ext cx="3157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ZOL</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6" name="Rectangle 202">
            <a:extLst>
              <a:ext uri="{FF2B5EF4-FFF2-40B4-BE49-F238E27FC236}">
                <a16:creationId xmlns:a16="http://schemas.microsoft.com/office/drawing/2014/main" id="{B338C31F-FE59-4CC6-82FE-75F35A708DD0}"/>
              </a:ext>
            </a:extLst>
          </p:cNvPr>
          <p:cNvSpPr>
            <a:spLocks noChangeArrowheads="1"/>
          </p:cNvSpPr>
          <p:nvPr/>
        </p:nvSpPr>
        <p:spPr bwMode="auto">
          <a:xfrm>
            <a:off x="7475405" y="3198048"/>
            <a:ext cx="4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1.4%</a:t>
            </a:r>
            <a:r>
              <a:rPr kumimoji="0" lang="en-US" altLang="en-US" sz="15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a:t>
            </a:r>
            <a:endParaRPr kumimoji="0" lang="en-US" altLang="en-US" sz="18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7" name="Rectangle 204">
            <a:extLst>
              <a:ext uri="{FF2B5EF4-FFF2-40B4-BE49-F238E27FC236}">
                <a16:creationId xmlns:a16="http://schemas.microsoft.com/office/drawing/2014/main" id="{966CD40A-3470-4CF3-9878-80DB7E92F295}"/>
              </a:ext>
            </a:extLst>
          </p:cNvPr>
          <p:cNvSpPr>
            <a:spLocks noChangeArrowheads="1"/>
          </p:cNvSpPr>
          <p:nvPr/>
        </p:nvSpPr>
        <p:spPr bwMode="auto">
          <a:xfrm>
            <a:off x="7751630" y="3635246"/>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8" name="Line 147">
            <a:extLst>
              <a:ext uri="{FF2B5EF4-FFF2-40B4-BE49-F238E27FC236}">
                <a16:creationId xmlns:a16="http://schemas.microsoft.com/office/drawing/2014/main" id="{5B60AD65-264E-4819-B273-BE7EC6374E60}"/>
              </a:ext>
            </a:extLst>
          </p:cNvPr>
          <p:cNvSpPr>
            <a:spLocks noChangeShapeType="1"/>
          </p:cNvSpPr>
          <p:nvPr/>
        </p:nvSpPr>
        <p:spPr bwMode="auto">
          <a:xfrm flipH="1">
            <a:off x="1884229" y="5840283"/>
            <a:ext cx="6519861"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9" name="Line 141">
            <a:extLst>
              <a:ext uri="{FF2B5EF4-FFF2-40B4-BE49-F238E27FC236}">
                <a16:creationId xmlns:a16="http://schemas.microsoft.com/office/drawing/2014/main" id="{EEDB9981-7DD0-4371-80C4-795C844765A5}"/>
              </a:ext>
            </a:extLst>
          </p:cNvPr>
          <p:cNvSpPr>
            <a:spLocks noChangeShapeType="1"/>
          </p:cNvSpPr>
          <p:nvPr/>
        </p:nvSpPr>
        <p:spPr bwMode="auto">
          <a:xfrm flipV="1">
            <a:off x="1889537" y="2172788"/>
            <a:ext cx="0" cy="3667493"/>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0" name="Line 142">
            <a:extLst>
              <a:ext uri="{FF2B5EF4-FFF2-40B4-BE49-F238E27FC236}">
                <a16:creationId xmlns:a16="http://schemas.microsoft.com/office/drawing/2014/main" id="{6FDA576B-9DF9-4150-8E3F-0A85B06E0BAA}"/>
              </a:ext>
            </a:extLst>
          </p:cNvPr>
          <p:cNvSpPr>
            <a:spLocks noChangeShapeType="1"/>
          </p:cNvSpPr>
          <p:nvPr/>
        </p:nvSpPr>
        <p:spPr bwMode="auto">
          <a:xfrm>
            <a:off x="1822862" y="2217608"/>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1" name="Line 143">
            <a:extLst>
              <a:ext uri="{FF2B5EF4-FFF2-40B4-BE49-F238E27FC236}">
                <a16:creationId xmlns:a16="http://schemas.microsoft.com/office/drawing/2014/main" id="{A0F5BAC3-E1B8-45B5-939D-C7AEFC2A292F}"/>
              </a:ext>
            </a:extLst>
          </p:cNvPr>
          <p:cNvSpPr>
            <a:spLocks noChangeShapeType="1"/>
          </p:cNvSpPr>
          <p:nvPr/>
        </p:nvSpPr>
        <p:spPr bwMode="auto">
          <a:xfrm>
            <a:off x="1822862" y="3120896"/>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2" name="Line 144">
            <a:extLst>
              <a:ext uri="{FF2B5EF4-FFF2-40B4-BE49-F238E27FC236}">
                <a16:creationId xmlns:a16="http://schemas.microsoft.com/office/drawing/2014/main" id="{B71D6288-D31A-45B5-A7A2-D67654C10546}"/>
              </a:ext>
            </a:extLst>
          </p:cNvPr>
          <p:cNvSpPr>
            <a:spLocks noChangeShapeType="1"/>
          </p:cNvSpPr>
          <p:nvPr/>
        </p:nvSpPr>
        <p:spPr bwMode="auto">
          <a:xfrm>
            <a:off x="1822862" y="4024183"/>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3" name="Line 145">
            <a:extLst>
              <a:ext uri="{FF2B5EF4-FFF2-40B4-BE49-F238E27FC236}">
                <a16:creationId xmlns:a16="http://schemas.microsoft.com/office/drawing/2014/main" id="{0218169B-EC93-43FB-BAFC-FEB37801B01D}"/>
              </a:ext>
            </a:extLst>
          </p:cNvPr>
          <p:cNvSpPr>
            <a:spLocks noChangeShapeType="1"/>
          </p:cNvSpPr>
          <p:nvPr/>
        </p:nvSpPr>
        <p:spPr bwMode="auto">
          <a:xfrm>
            <a:off x="1822862" y="4941758"/>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4" name="Line 146">
            <a:extLst>
              <a:ext uri="{FF2B5EF4-FFF2-40B4-BE49-F238E27FC236}">
                <a16:creationId xmlns:a16="http://schemas.microsoft.com/office/drawing/2014/main" id="{A2374D05-5AF0-416F-B907-90001072856C}"/>
              </a:ext>
            </a:extLst>
          </p:cNvPr>
          <p:cNvSpPr>
            <a:spLocks noChangeShapeType="1"/>
          </p:cNvSpPr>
          <p:nvPr/>
        </p:nvSpPr>
        <p:spPr bwMode="auto">
          <a:xfrm>
            <a:off x="1822862" y="5840283"/>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5" name="Line 153">
            <a:extLst>
              <a:ext uri="{FF2B5EF4-FFF2-40B4-BE49-F238E27FC236}">
                <a16:creationId xmlns:a16="http://schemas.microsoft.com/office/drawing/2014/main" id="{533B4E61-62F9-484E-94C8-645C8F9D4426}"/>
              </a:ext>
            </a:extLst>
          </p:cNvPr>
          <p:cNvSpPr>
            <a:spLocks noChangeShapeType="1"/>
          </p:cNvSpPr>
          <p:nvPr/>
        </p:nvSpPr>
        <p:spPr bwMode="auto">
          <a:xfrm>
            <a:off x="1889537"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6" name="Rectangle 164">
            <a:extLst>
              <a:ext uri="{FF2B5EF4-FFF2-40B4-BE49-F238E27FC236}">
                <a16:creationId xmlns:a16="http://schemas.microsoft.com/office/drawing/2014/main" id="{DCF858B8-5AFE-45E8-BD87-D74D07081020}"/>
              </a:ext>
            </a:extLst>
          </p:cNvPr>
          <p:cNvSpPr>
            <a:spLocks noChangeArrowheads="1"/>
          </p:cNvSpPr>
          <p:nvPr/>
        </p:nvSpPr>
        <p:spPr bwMode="auto">
          <a:xfrm>
            <a:off x="1652999" y="574979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0</a:t>
            </a:r>
          </a:p>
        </p:txBody>
      </p:sp>
      <p:sp>
        <p:nvSpPr>
          <p:cNvPr id="207" name="Rectangle 165">
            <a:extLst>
              <a:ext uri="{FF2B5EF4-FFF2-40B4-BE49-F238E27FC236}">
                <a16:creationId xmlns:a16="http://schemas.microsoft.com/office/drawing/2014/main" id="{67C0EBC9-F975-46CF-9072-9C8116A2BF84}"/>
              </a:ext>
            </a:extLst>
          </p:cNvPr>
          <p:cNvSpPr>
            <a:spLocks noChangeArrowheads="1"/>
          </p:cNvSpPr>
          <p:nvPr/>
        </p:nvSpPr>
        <p:spPr bwMode="auto">
          <a:xfrm>
            <a:off x="1652999" y="484174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a:t>
            </a:r>
          </a:p>
        </p:txBody>
      </p:sp>
      <p:sp>
        <p:nvSpPr>
          <p:cNvPr id="208" name="Rectangle 166">
            <a:extLst>
              <a:ext uri="{FF2B5EF4-FFF2-40B4-BE49-F238E27FC236}">
                <a16:creationId xmlns:a16="http://schemas.microsoft.com/office/drawing/2014/main" id="{A6F94D38-5722-4EDF-B482-4DE4B068E0EF}"/>
              </a:ext>
            </a:extLst>
          </p:cNvPr>
          <p:cNvSpPr>
            <a:spLocks noChangeArrowheads="1"/>
          </p:cNvSpPr>
          <p:nvPr/>
        </p:nvSpPr>
        <p:spPr bwMode="auto">
          <a:xfrm>
            <a:off x="1652999" y="393845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2</a:t>
            </a:r>
          </a:p>
        </p:txBody>
      </p:sp>
      <p:sp>
        <p:nvSpPr>
          <p:cNvPr id="209" name="Rectangle 167">
            <a:extLst>
              <a:ext uri="{FF2B5EF4-FFF2-40B4-BE49-F238E27FC236}">
                <a16:creationId xmlns:a16="http://schemas.microsoft.com/office/drawing/2014/main" id="{469B13C5-F944-480F-93D0-324E2EE67DAA}"/>
              </a:ext>
            </a:extLst>
          </p:cNvPr>
          <p:cNvSpPr>
            <a:spLocks noChangeArrowheads="1"/>
          </p:cNvSpPr>
          <p:nvPr/>
        </p:nvSpPr>
        <p:spPr bwMode="auto">
          <a:xfrm>
            <a:off x="1652999" y="303040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3</a:t>
            </a:r>
          </a:p>
        </p:txBody>
      </p:sp>
      <p:sp>
        <p:nvSpPr>
          <p:cNvPr id="210" name="Rectangle 168">
            <a:extLst>
              <a:ext uri="{FF2B5EF4-FFF2-40B4-BE49-F238E27FC236}">
                <a16:creationId xmlns:a16="http://schemas.microsoft.com/office/drawing/2014/main" id="{609C2B7C-C0E5-48A6-9292-9D147443E09F}"/>
              </a:ext>
            </a:extLst>
          </p:cNvPr>
          <p:cNvSpPr>
            <a:spLocks noChangeArrowheads="1"/>
          </p:cNvSpPr>
          <p:nvPr/>
        </p:nvSpPr>
        <p:spPr bwMode="auto">
          <a:xfrm>
            <a:off x="1652999" y="2125533"/>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4</a:t>
            </a:r>
          </a:p>
        </p:txBody>
      </p:sp>
      <p:sp>
        <p:nvSpPr>
          <p:cNvPr id="211" name="Rectangle 180">
            <a:extLst>
              <a:ext uri="{FF2B5EF4-FFF2-40B4-BE49-F238E27FC236}">
                <a16:creationId xmlns:a16="http://schemas.microsoft.com/office/drawing/2014/main" id="{9C912C3D-C6B6-4C5F-A499-1DD6437D709E}"/>
              </a:ext>
            </a:extLst>
          </p:cNvPr>
          <p:cNvSpPr>
            <a:spLocks noChangeArrowheads="1"/>
          </p:cNvSpPr>
          <p:nvPr/>
        </p:nvSpPr>
        <p:spPr bwMode="auto">
          <a:xfrm rot="16200000">
            <a:off x="-566664" y="3817292"/>
            <a:ext cx="3870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Percentage change in total h</a:t>
            </a:r>
            <a:r>
              <a:rPr kumimoji="0" lang="en-US" altLang="en-US" sz="12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ip</a:t>
            </a: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 BMD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from b</a:t>
            </a:r>
            <a:r>
              <a:rPr kumimoji="0" lang="en-US" altLang="en-US" sz="12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aseline</a:t>
            </a:r>
            <a:endPar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Tree>
    <p:extLst>
      <p:ext uri="{BB962C8B-B14F-4D97-AF65-F5344CB8AC3E}">
        <p14:creationId xmlns:p14="http://schemas.microsoft.com/office/powerpoint/2010/main" val="19651721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8731"/>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Risedronate Reduces Vertebral, </a:t>
            </a:r>
            <a:b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b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Non-vertebral, and Hip Fractures</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440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auto" latinLnBrk="0" hangingPunct="0">
              <a:lnSpc>
                <a:spcPct val="100000"/>
              </a:lnSpc>
              <a:spcBef>
                <a:spcPts val="0"/>
              </a:spcBef>
              <a:spcAft>
                <a:spcPts val="0"/>
              </a:spcAft>
              <a:buClr>
                <a:srgbClr val="EDE047"/>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Reginster</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et al.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2000;11(1):83-91 (VERT-MN); 2. Black, D.M.,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Lancet</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1996;348:1535-1541 (FIT 1); 3. Actonel/Actonel DR (risedronate sodium) Product Monograph. Sanofi-Aventis Canada Inc. Laval, QC. July 15, 2011; 4. Black, D.M.,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Engl</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2007;356:1809-1822. (HORIZON); 5. Cummings, S.R.,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Eng</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Med</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2009;361:756-765 (FREEDOM).</a:t>
            </a:r>
          </a:p>
        </p:txBody>
      </p:sp>
      <p:graphicFrame>
        <p:nvGraphicFramePr>
          <p:cNvPr id="35" name="Chart 34">
            <a:extLst>
              <a:ext uri="{FF2B5EF4-FFF2-40B4-BE49-F238E27FC236}">
                <a16:creationId xmlns:a16="http://schemas.microsoft.com/office/drawing/2014/main" id="{B1FC808C-899A-40FF-80E5-8EAC35010262}"/>
              </a:ext>
            </a:extLst>
          </p:cNvPr>
          <p:cNvGraphicFramePr/>
          <p:nvPr>
            <p:extLst/>
          </p:nvPr>
        </p:nvGraphicFramePr>
        <p:xfrm>
          <a:off x="892364" y="2050814"/>
          <a:ext cx="7707484" cy="3808412"/>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 Box 41">
            <a:extLst>
              <a:ext uri="{FF2B5EF4-FFF2-40B4-BE49-F238E27FC236}">
                <a16:creationId xmlns:a16="http://schemas.microsoft.com/office/drawing/2014/main" id="{F813FCA4-677C-4C62-ADD7-D262DD1C9940}"/>
              </a:ext>
            </a:extLst>
          </p:cNvPr>
          <p:cNvSpPr txBox="1">
            <a:spLocks noChangeArrowheads="1"/>
          </p:cNvSpPr>
          <p:nvPr/>
        </p:nvSpPr>
        <p:spPr bwMode="auto">
          <a:xfrm rot="16200000">
            <a:off x="-1003295" y="3585818"/>
            <a:ext cx="326744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Percentage of patients </a:t>
            </a:r>
            <a:b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with f</a:t>
            </a:r>
            <a:r>
              <a:rPr kumimoji="0" lang="en-US" altLang="en-US" sz="14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ractures</a:t>
            </a:r>
            <a:r>
              <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endParaRPr kumimoji="0" lang="en-US"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panose="020B0604020202020204" pitchFamily="34" charset="0"/>
            </a:endParaRPr>
          </a:p>
        </p:txBody>
      </p:sp>
      <p:sp>
        <p:nvSpPr>
          <p:cNvPr id="37" name="Text Box 42">
            <a:extLst>
              <a:ext uri="{FF2B5EF4-FFF2-40B4-BE49-F238E27FC236}">
                <a16:creationId xmlns:a16="http://schemas.microsoft.com/office/drawing/2014/main" id="{F1EA40B3-F6D8-415E-82D3-80C72FD3A914}"/>
              </a:ext>
            </a:extLst>
          </p:cNvPr>
          <p:cNvSpPr txBox="1">
            <a:spLocks noChangeArrowheads="1"/>
          </p:cNvSpPr>
          <p:nvPr/>
        </p:nvSpPr>
        <p:spPr bwMode="auto">
          <a:xfrm>
            <a:off x="1700767" y="2334857"/>
            <a:ext cx="652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3066</a:t>
            </a:r>
          </a:p>
        </p:txBody>
      </p:sp>
      <p:sp>
        <p:nvSpPr>
          <p:cNvPr id="38" name="Text Box 55">
            <a:extLst>
              <a:ext uri="{FF2B5EF4-FFF2-40B4-BE49-F238E27FC236}">
                <a16:creationId xmlns:a16="http://schemas.microsoft.com/office/drawing/2014/main" id="{4021FA8E-9F16-44C0-9AEC-F4DFD0465A04}"/>
              </a:ext>
            </a:extLst>
          </p:cNvPr>
          <p:cNvSpPr txBox="1">
            <a:spLocks noChangeArrowheads="1"/>
          </p:cNvSpPr>
          <p:nvPr/>
        </p:nvSpPr>
        <p:spPr bwMode="auto">
          <a:xfrm>
            <a:off x="4008164" y="2992202"/>
            <a:ext cx="7585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12 397</a:t>
            </a:r>
          </a:p>
        </p:txBody>
      </p:sp>
      <p:sp>
        <p:nvSpPr>
          <p:cNvPr id="39" name="Text Box 56">
            <a:extLst>
              <a:ext uri="{FF2B5EF4-FFF2-40B4-BE49-F238E27FC236}">
                <a16:creationId xmlns:a16="http://schemas.microsoft.com/office/drawing/2014/main" id="{B6D3EFFF-A83C-4CAF-82BB-3E4874CCD1AA}"/>
              </a:ext>
            </a:extLst>
          </p:cNvPr>
          <p:cNvSpPr txBox="1">
            <a:spLocks noChangeArrowheads="1"/>
          </p:cNvSpPr>
          <p:nvPr/>
        </p:nvSpPr>
        <p:spPr bwMode="auto">
          <a:xfrm>
            <a:off x="6285900" y="4576526"/>
            <a:ext cx="7585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11 786</a:t>
            </a:r>
          </a:p>
        </p:txBody>
      </p:sp>
      <p:sp>
        <p:nvSpPr>
          <p:cNvPr id="40" name="Rectangle 14">
            <a:extLst>
              <a:ext uri="{FF2B5EF4-FFF2-40B4-BE49-F238E27FC236}">
                <a16:creationId xmlns:a16="http://schemas.microsoft.com/office/drawing/2014/main" id="{27018578-B418-4988-ABC4-D15E91BA82CC}"/>
              </a:ext>
            </a:extLst>
          </p:cNvPr>
          <p:cNvSpPr>
            <a:spLocks noChangeArrowheads="1"/>
          </p:cNvSpPr>
          <p:nvPr/>
        </p:nvSpPr>
        <p:spPr bwMode="auto">
          <a:xfrm>
            <a:off x="1838067" y="5738576"/>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0.63 (95% CI, 0.51–0.77)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p&lt;0.0001</a:t>
            </a:r>
          </a:p>
        </p:txBody>
      </p:sp>
      <p:sp>
        <p:nvSpPr>
          <p:cNvPr id="41" name="Rectangle 14">
            <a:extLst>
              <a:ext uri="{FF2B5EF4-FFF2-40B4-BE49-F238E27FC236}">
                <a16:creationId xmlns:a16="http://schemas.microsoft.com/office/drawing/2014/main" id="{983384C3-B39F-4F68-AC7B-8163FED1CFA4}"/>
              </a:ext>
            </a:extLst>
          </p:cNvPr>
          <p:cNvSpPr>
            <a:spLocks noChangeArrowheads="1"/>
          </p:cNvSpPr>
          <p:nvPr/>
        </p:nvSpPr>
        <p:spPr bwMode="auto">
          <a:xfrm>
            <a:off x="4218507" y="5738576"/>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RR 0.80 (95% CI, 0.72–0.90)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p=0.0002</a:t>
            </a:r>
          </a:p>
        </p:txBody>
      </p:sp>
      <p:sp>
        <p:nvSpPr>
          <p:cNvPr id="42" name="Rectangle 14">
            <a:extLst>
              <a:ext uri="{FF2B5EF4-FFF2-40B4-BE49-F238E27FC236}">
                <a16:creationId xmlns:a16="http://schemas.microsoft.com/office/drawing/2014/main" id="{8716A94E-6459-4DEC-8741-073C9F0FEA11}"/>
              </a:ext>
            </a:extLst>
          </p:cNvPr>
          <p:cNvSpPr>
            <a:spLocks noChangeArrowheads="1"/>
          </p:cNvSpPr>
          <p:nvPr/>
        </p:nvSpPr>
        <p:spPr bwMode="auto">
          <a:xfrm>
            <a:off x="6614208" y="5738576"/>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0.74 (95% CI, 0.59–0.94)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p=0.01</a:t>
            </a:r>
          </a:p>
        </p:txBody>
      </p:sp>
      <p:grpSp>
        <p:nvGrpSpPr>
          <p:cNvPr id="43" name="Group 42">
            <a:extLst>
              <a:ext uri="{FF2B5EF4-FFF2-40B4-BE49-F238E27FC236}">
                <a16:creationId xmlns:a16="http://schemas.microsoft.com/office/drawing/2014/main" id="{B6C2323A-E83E-4CB6-8EC3-AAED64D3674B}"/>
              </a:ext>
            </a:extLst>
          </p:cNvPr>
          <p:cNvGrpSpPr/>
          <p:nvPr/>
        </p:nvGrpSpPr>
        <p:grpSpPr>
          <a:xfrm>
            <a:off x="5864416" y="2399178"/>
            <a:ext cx="2268958" cy="184666"/>
            <a:chOff x="5937568" y="2537527"/>
            <a:chExt cx="2268958" cy="184666"/>
          </a:xfrm>
        </p:grpSpPr>
        <p:sp>
          <p:nvSpPr>
            <p:cNvPr id="44" name="Rectangle 56">
              <a:extLst>
                <a:ext uri="{FF2B5EF4-FFF2-40B4-BE49-F238E27FC236}">
                  <a16:creationId xmlns:a16="http://schemas.microsoft.com/office/drawing/2014/main" id="{33D56DE1-C840-429B-9C7B-24E8DD6ABCB6}"/>
                </a:ext>
              </a:extLst>
            </p:cNvPr>
            <p:cNvSpPr>
              <a:spLocks noChangeArrowheads="1"/>
            </p:cNvSpPr>
            <p:nvPr/>
          </p:nvSpPr>
          <p:spPr bwMode="auto">
            <a:xfrm>
              <a:off x="5937568" y="2564832"/>
              <a:ext cx="125412" cy="123825"/>
            </a:xfrm>
            <a:prstGeom prst="rect">
              <a:avLst/>
            </a:prstGeom>
            <a:solidFill>
              <a:srgbClr val="C4D0E9"/>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45" name="Rectangle 57">
              <a:extLst>
                <a:ext uri="{FF2B5EF4-FFF2-40B4-BE49-F238E27FC236}">
                  <a16:creationId xmlns:a16="http://schemas.microsoft.com/office/drawing/2014/main" id="{E5C8C707-7AC7-4576-9A7D-FB23104F377B}"/>
                </a:ext>
              </a:extLst>
            </p:cNvPr>
            <p:cNvSpPr>
              <a:spLocks noChangeArrowheads="1"/>
            </p:cNvSpPr>
            <p:nvPr/>
          </p:nvSpPr>
          <p:spPr bwMode="auto">
            <a:xfrm>
              <a:off x="6161405" y="2537527"/>
              <a:ext cx="485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46" name="Rectangle 58">
              <a:extLst>
                <a:ext uri="{FF2B5EF4-FFF2-40B4-BE49-F238E27FC236}">
                  <a16:creationId xmlns:a16="http://schemas.microsoft.com/office/drawing/2014/main" id="{85FD3D39-D5F7-4ECE-BEE0-69E379F3E390}"/>
                </a:ext>
              </a:extLst>
            </p:cNvPr>
            <p:cNvSpPr>
              <a:spLocks noChangeArrowheads="1"/>
            </p:cNvSpPr>
            <p:nvPr/>
          </p:nvSpPr>
          <p:spPr bwMode="auto">
            <a:xfrm>
              <a:off x="6959600" y="2564832"/>
              <a:ext cx="123825" cy="123825"/>
            </a:xfrm>
            <a:prstGeom prst="rect">
              <a:avLst/>
            </a:prstGeom>
            <a:solidFill>
              <a:srgbClr val="947F95"/>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47" name="Rectangle 59">
              <a:extLst>
                <a:ext uri="{FF2B5EF4-FFF2-40B4-BE49-F238E27FC236}">
                  <a16:creationId xmlns:a16="http://schemas.microsoft.com/office/drawing/2014/main" id="{8CE31DA3-41C6-48E3-A27D-25C7E203A448}"/>
                </a:ext>
              </a:extLst>
            </p:cNvPr>
            <p:cNvSpPr>
              <a:spLocks noChangeArrowheads="1"/>
            </p:cNvSpPr>
            <p:nvPr/>
          </p:nvSpPr>
          <p:spPr bwMode="auto">
            <a:xfrm>
              <a:off x="7145338" y="2537527"/>
              <a:ext cx="10611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Risedronate 5 mg</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grpSp>
      <p:cxnSp>
        <p:nvCxnSpPr>
          <p:cNvPr id="48" name="Straight Connector 47">
            <a:extLst>
              <a:ext uri="{FF2B5EF4-FFF2-40B4-BE49-F238E27FC236}">
                <a16:creationId xmlns:a16="http://schemas.microsoft.com/office/drawing/2014/main" id="{CDAA4D79-013C-4BD7-88A2-F09F688BB233}"/>
              </a:ext>
            </a:extLst>
          </p:cNvPr>
          <p:cNvCxnSpPr/>
          <p:nvPr/>
        </p:nvCxnSpPr>
        <p:spPr>
          <a:xfrm>
            <a:off x="1555160" y="2255998"/>
            <a:ext cx="0" cy="3305413"/>
          </a:xfrm>
          <a:prstGeom prst="line">
            <a:avLst/>
          </a:prstGeom>
          <a:noFill/>
          <a:ln w="19050" cap="flat" cmpd="sng" algn="ctr">
            <a:solidFill>
              <a:sysClr val="windowText" lastClr="000000">
                <a:lumMod val="75000"/>
                <a:lumOff val="25000"/>
              </a:sysClr>
            </a:solidFill>
            <a:prstDash val="solid"/>
          </a:ln>
          <a:effectLst/>
        </p:spPr>
      </p:cxnSp>
      <p:cxnSp>
        <p:nvCxnSpPr>
          <p:cNvPr id="49" name="Straight Connector 48">
            <a:extLst>
              <a:ext uri="{FF2B5EF4-FFF2-40B4-BE49-F238E27FC236}">
                <a16:creationId xmlns:a16="http://schemas.microsoft.com/office/drawing/2014/main" id="{C1867C74-E559-44EF-B9E7-F898E79CB26A}"/>
              </a:ext>
            </a:extLst>
          </p:cNvPr>
          <p:cNvCxnSpPr/>
          <p:nvPr/>
        </p:nvCxnSpPr>
        <p:spPr>
          <a:xfrm>
            <a:off x="1486580" y="5508909"/>
            <a:ext cx="7005148" cy="0"/>
          </a:xfrm>
          <a:prstGeom prst="line">
            <a:avLst/>
          </a:prstGeom>
          <a:noFill/>
          <a:ln w="19050" cap="flat" cmpd="sng" algn="ctr">
            <a:solidFill>
              <a:sysClr val="windowText" lastClr="000000">
                <a:lumMod val="75000"/>
                <a:lumOff val="25000"/>
              </a:sysClr>
            </a:solidFill>
            <a:prstDash val="solid"/>
          </a:ln>
          <a:effectLst/>
        </p:spPr>
      </p:cxnSp>
      <p:grpSp>
        <p:nvGrpSpPr>
          <p:cNvPr id="50" name="Group 49">
            <a:extLst>
              <a:ext uri="{FF2B5EF4-FFF2-40B4-BE49-F238E27FC236}">
                <a16:creationId xmlns:a16="http://schemas.microsoft.com/office/drawing/2014/main" id="{D6212FA7-8C1E-4D7C-9238-FEA68CF4BCF0}"/>
              </a:ext>
            </a:extLst>
          </p:cNvPr>
          <p:cNvGrpSpPr/>
          <p:nvPr/>
        </p:nvGrpSpPr>
        <p:grpSpPr>
          <a:xfrm>
            <a:off x="6673602" y="4161801"/>
            <a:ext cx="1422400" cy="395836"/>
            <a:chOff x="6746754" y="4300150"/>
            <a:chExt cx="1422400" cy="395836"/>
          </a:xfrm>
        </p:grpSpPr>
        <p:sp>
          <p:nvSpPr>
            <p:cNvPr id="51" name="Right Arrow 39">
              <a:extLst>
                <a:ext uri="{FF2B5EF4-FFF2-40B4-BE49-F238E27FC236}">
                  <a16:creationId xmlns:a16="http://schemas.microsoft.com/office/drawing/2014/main" id="{245AA5BB-AE2A-43FB-AEAB-35043337CF6B}"/>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2" name="Freeform 74">
              <a:extLst>
                <a:ext uri="{FF2B5EF4-FFF2-40B4-BE49-F238E27FC236}">
                  <a16:creationId xmlns:a16="http://schemas.microsoft.com/office/drawing/2014/main" id="{EF12BF5B-8F73-4E0D-8D60-FE7C7F2C9A08}"/>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3" name="Text Box 75">
              <a:extLst>
                <a:ext uri="{FF2B5EF4-FFF2-40B4-BE49-F238E27FC236}">
                  <a16:creationId xmlns:a16="http://schemas.microsoft.com/office/drawing/2014/main" id="{9145ECF6-3EEC-4D16-8F75-C398469EE892}"/>
                </a:ext>
              </a:extLst>
            </p:cNvPr>
            <p:cNvSpPr txBox="1">
              <a:spLocks noChangeArrowheads="1"/>
            </p:cNvSpPr>
            <p:nvPr/>
          </p:nvSpPr>
          <p:spPr bwMode="auto">
            <a:xfrm>
              <a:off x="7411199" y="4300150"/>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26%</a:t>
              </a:r>
            </a:p>
          </p:txBody>
        </p:sp>
      </p:grpSp>
      <p:grpSp>
        <p:nvGrpSpPr>
          <p:cNvPr id="54" name="Group 53">
            <a:extLst>
              <a:ext uri="{FF2B5EF4-FFF2-40B4-BE49-F238E27FC236}">
                <a16:creationId xmlns:a16="http://schemas.microsoft.com/office/drawing/2014/main" id="{5915D479-4F25-49EF-8A66-233E12F3D550}"/>
              </a:ext>
            </a:extLst>
          </p:cNvPr>
          <p:cNvGrpSpPr/>
          <p:nvPr/>
        </p:nvGrpSpPr>
        <p:grpSpPr>
          <a:xfrm>
            <a:off x="4435509" y="2718953"/>
            <a:ext cx="1422400" cy="395836"/>
            <a:chOff x="6746754" y="4300150"/>
            <a:chExt cx="1422400" cy="395836"/>
          </a:xfrm>
        </p:grpSpPr>
        <p:sp>
          <p:nvSpPr>
            <p:cNvPr id="55" name="Right Arrow 43">
              <a:extLst>
                <a:ext uri="{FF2B5EF4-FFF2-40B4-BE49-F238E27FC236}">
                  <a16:creationId xmlns:a16="http://schemas.microsoft.com/office/drawing/2014/main" id="{A85F4F20-FC48-4BA6-9441-CF06F611AE48}"/>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6" name="Freeform 74">
              <a:extLst>
                <a:ext uri="{FF2B5EF4-FFF2-40B4-BE49-F238E27FC236}">
                  <a16:creationId xmlns:a16="http://schemas.microsoft.com/office/drawing/2014/main" id="{B0892406-10F9-4562-A6F3-BCFE06A80B98}"/>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7" name="Text Box 75">
              <a:extLst>
                <a:ext uri="{FF2B5EF4-FFF2-40B4-BE49-F238E27FC236}">
                  <a16:creationId xmlns:a16="http://schemas.microsoft.com/office/drawing/2014/main" id="{C5B1903B-1247-47A2-BCB0-DACCDD8C2AA6}"/>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20%</a:t>
              </a:r>
            </a:p>
          </p:txBody>
        </p:sp>
      </p:grpSp>
      <p:grpSp>
        <p:nvGrpSpPr>
          <p:cNvPr id="58" name="Group 57">
            <a:extLst>
              <a:ext uri="{FF2B5EF4-FFF2-40B4-BE49-F238E27FC236}">
                <a16:creationId xmlns:a16="http://schemas.microsoft.com/office/drawing/2014/main" id="{498C2ED8-1BD9-481D-8132-C12E96A234C5}"/>
              </a:ext>
            </a:extLst>
          </p:cNvPr>
          <p:cNvGrpSpPr/>
          <p:nvPr/>
        </p:nvGrpSpPr>
        <p:grpSpPr>
          <a:xfrm>
            <a:off x="2268614" y="2214033"/>
            <a:ext cx="1422400" cy="395836"/>
            <a:chOff x="6746754" y="4300150"/>
            <a:chExt cx="1422400" cy="395836"/>
          </a:xfrm>
        </p:grpSpPr>
        <p:sp>
          <p:nvSpPr>
            <p:cNvPr id="59" name="Right Arrow 47">
              <a:extLst>
                <a:ext uri="{FF2B5EF4-FFF2-40B4-BE49-F238E27FC236}">
                  <a16:creationId xmlns:a16="http://schemas.microsoft.com/office/drawing/2014/main" id="{281806AC-A371-4188-AD6F-AFCC230FC5CD}"/>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0" name="Freeform 74">
              <a:extLst>
                <a:ext uri="{FF2B5EF4-FFF2-40B4-BE49-F238E27FC236}">
                  <a16:creationId xmlns:a16="http://schemas.microsoft.com/office/drawing/2014/main" id="{FFDF3D3D-6B03-47A6-B927-A0B2F10B4422}"/>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61" name="Text Box 75">
              <a:extLst>
                <a:ext uri="{FF2B5EF4-FFF2-40B4-BE49-F238E27FC236}">
                  <a16:creationId xmlns:a16="http://schemas.microsoft.com/office/drawing/2014/main" id="{D9DE2DDA-662D-456A-9FAF-3CFD7E87D19B}"/>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37%</a:t>
              </a:r>
            </a:p>
          </p:txBody>
        </p:sp>
      </p:gr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722376" y="1553655"/>
            <a:ext cx="80310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Cochrane Meta-Analysis: Patients’ incidence of fracture and weighted relative risk for fractures after treatment with 5 mg risedronate</a:t>
            </a:r>
          </a:p>
        </p:txBody>
      </p:sp>
    </p:spTree>
    <p:extLst>
      <p:ext uri="{BB962C8B-B14F-4D97-AF65-F5344CB8AC3E}">
        <p14:creationId xmlns:p14="http://schemas.microsoft.com/office/powerpoint/2010/main" val="20387714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8731"/>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Denosumab Reduces Vertebral, Non-vertebral, and Hip Fractures in Women With PMO</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426575"/>
            <a:ext cx="9144000" cy="454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25784"/>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*Crude incidence; †Kaplan-Meier estimate of incidence.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Cummings, S.R., et al. </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Eng</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Med</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2009;361:756-765</a:t>
            </a:r>
            <a:r>
              <a:rPr kumimoji="0" lang="en-US" altLang="en-US" sz="900" b="0" i="0" u="none" strike="noStrike" kern="1200" cap="none" spc="0" normalizeH="0" baseline="0" noProof="0" dirty="0">
                <a:ln>
                  <a:noFill/>
                </a:ln>
                <a:solidFill>
                  <a:srgbClr val="000000"/>
                </a:solidFill>
                <a:effectLst/>
                <a:uLnTx/>
                <a:uFillTx/>
                <a:latin typeface="Arial"/>
                <a:ea typeface="+mn-ea"/>
                <a:cs typeface="Verdana"/>
              </a:rPr>
              <a:t>.</a:t>
            </a:r>
            <a:endParaRPr kumimoji="0" lang="da-DK" altLang="en-US" sz="900" b="0" i="0" u="none" strike="noStrike" kern="1200" cap="none" spc="0" normalizeH="0" baseline="0" noProof="0" dirty="0">
              <a:ln>
                <a:noFill/>
              </a:ln>
              <a:solidFill>
                <a:srgbClr val="000000"/>
              </a:solidFill>
              <a:effectLst/>
              <a:uLnTx/>
              <a:uFillTx/>
              <a:latin typeface="Arial"/>
              <a:ea typeface="+mn-ea"/>
              <a:cs typeface="Verdana"/>
            </a:endParaRPr>
          </a:p>
        </p:txBody>
      </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694944" y="1690815"/>
            <a:ext cx="80310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RCT: FREEDOM 3-year Pivotal Fracture Trial in PMO women</a:t>
            </a:r>
          </a:p>
        </p:txBody>
      </p:sp>
      <p:graphicFrame>
        <p:nvGraphicFramePr>
          <p:cNvPr id="94" name="Chart 93">
            <a:extLst>
              <a:ext uri="{FF2B5EF4-FFF2-40B4-BE49-F238E27FC236}">
                <a16:creationId xmlns:a16="http://schemas.microsoft.com/office/drawing/2014/main" id="{40277E48-621E-4D66-8B6A-3152A1331DB4}"/>
              </a:ext>
            </a:extLst>
          </p:cNvPr>
          <p:cNvGraphicFramePr/>
          <p:nvPr>
            <p:extLst/>
          </p:nvPr>
        </p:nvGraphicFramePr>
        <p:xfrm>
          <a:off x="928940" y="2095976"/>
          <a:ext cx="7707484" cy="3808412"/>
        </p:xfrm>
        <a:graphic>
          <a:graphicData uri="http://schemas.openxmlformats.org/drawingml/2006/chart">
            <c:chart xmlns:c="http://schemas.openxmlformats.org/drawingml/2006/chart" xmlns:r="http://schemas.openxmlformats.org/officeDocument/2006/relationships" r:id="rId3"/>
          </a:graphicData>
        </a:graphic>
      </p:graphicFrame>
      <p:sp>
        <p:nvSpPr>
          <p:cNvPr id="95" name="Text Box 42">
            <a:extLst>
              <a:ext uri="{FF2B5EF4-FFF2-40B4-BE49-F238E27FC236}">
                <a16:creationId xmlns:a16="http://schemas.microsoft.com/office/drawing/2014/main" id="{B5F55ABE-0323-4A66-ABBB-4F12EA4DBEA4}"/>
              </a:ext>
            </a:extLst>
          </p:cNvPr>
          <p:cNvSpPr txBox="1">
            <a:spLocks noChangeArrowheads="1"/>
          </p:cNvSpPr>
          <p:nvPr/>
        </p:nvSpPr>
        <p:spPr bwMode="auto">
          <a:xfrm>
            <a:off x="1733230" y="2669767"/>
            <a:ext cx="899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264/3691</a:t>
            </a:r>
          </a:p>
        </p:txBody>
      </p:sp>
      <p:sp>
        <p:nvSpPr>
          <p:cNvPr id="96" name="Text Box 55">
            <a:extLst>
              <a:ext uri="{FF2B5EF4-FFF2-40B4-BE49-F238E27FC236}">
                <a16:creationId xmlns:a16="http://schemas.microsoft.com/office/drawing/2014/main" id="{2789CAD9-2B5D-4D7C-B682-AF102C1AEB4A}"/>
              </a:ext>
            </a:extLst>
          </p:cNvPr>
          <p:cNvSpPr txBox="1">
            <a:spLocks noChangeArrowheads="1"/>
          </p:cNvSpPr>
          <p:nvPr/>
        </p:nvSpPr>
        <p:spPr bwMode="auto">
          <a:xfrm>
            <a:off x="4083077" y="2468115"/>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84/3875</a:t>
            </a:r>
          </a:p>
        </p:txBody>
      </p:sp>
      <p:sp>
        <p:nvSpPr>
          <p:cNvPr id="97" name="Text Box 56">
            <a:extLst>
              <a:ext uri="{FF2B5EF4-FFF2-40B4-BE49-F238E27FC236}">
                <a16:creationId xmlns:a16="http://schemas.microsoft.com/office/drawing/2014/main" id="{80B665A6-3B35-493B-803D-615AD73025E1}"/>
              </a:ext>
            </a:extLst>
          </p:cNvPr>
          <p:cNvSpPr txBox="1">
            <a:spLocks noChangeArrowheads="1"/>
          </p:cNvSpPr>
          <p:nvPr/>
        </p:nvSpPr>
        <p:spPr bwMode="auto">
          <a:xfrm>
            <a:off x="6387023" y="4663881"/>
            <a:ext cx="899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388/3875</a:t>
            </a:r>
          </a:p>
        </p:txBody>
      </p:sp>
      <p:sp>
        <p:nvSpPr>
          <p:cNvPr id="98" name="Rectangle 14">
            <a:extLst>
              <a:ext uri="{FF2B5EF4-FFF2-40B4-BE49-F238E27FC236}">
                <a16:creationId xmlns:a16="http://schemas.microsoft.com/office/drawing/2014/main" id="{2F106E48-118F-446B-BAED-ECE72FEF1039}"/>
              </a:ext>
            </a:extLst>
          </p:cNvPr>
          <p:cNvSpPr>
            <a:spLocks noChangeArrowheads="1"/>
          </p:cNvSpPr>
          <p:nvPr/>
        </p:nvSpPr>
        <p:spPr bwMode="auto">
          <a:xfrm>
            <a:off x="1874643" y="5783738"/>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0.32 (95% CI, 0.26–0.41)</a:t>
            </a:r>
            <a:b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b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p&lt;0.001 vs placebo</a:t>
            </a:r>
          </a:p>
        </p:txBody>
      </p:sp>
      <p:sp>
        <p:nvSpPr>
          <p:cNvPr id="99" name="Rectangle 14">
            <a:extLst>
              <a:ext uri="{FF2B5EF4-FFF2-40B4-BE49-F238E27FC236}">
                <a16:creationId xmlns:a16="http://schemas.microsoft.com/office/drawing/2014/main" id="{4C780EBB-FCB4-4FDD-86D4-6B4A0E2098B5}"/>
              </a:ext>
            </a:extLst>
          </p:cNvPr>
          <p:cNvSpPr>
            <a:spLocks noChangeArrowheads="1"/>
          </p:cNvSpPr>
          <p:nvPr/>
        </p:nvSpPr>
        <p:spPr bwMode="auto">
          <a:xfrm>
            <a:off x="4191074" y="5783738"/>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RR 0.80 (95% CI, 0.67–0.95)</a:t>
            </a:r>
            <a:b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p=0.01 vs placebo</a:t>
            </a:r>
          </a:p>
        </p:txBody>
      </p:sp>
      <p:sp>
        <p:nvSpPr>
          <p:cNvPr id="100" name="Rectangle 14">
            <a:extLst>
              <a:ext uri="{FF2B5EF4-FFF2-40B4-BE49-F238E27FC236}">
                <a16:creationId xmlns:a16="http://schemas.microsoft.com/office/drawing/2014/main" id="{283C8DA1-8230-4018-ACDC-B24D5EFFED92}"/>
              </a:ext>
            </a:extLst>
          </p:cNvPr>
          <p:cNvSpPr>
            <a:spLocks noChangeArrowheads="1"/>
          </p:cNvSpPr>
          <p:nvPr/>
        </p:nvSpPr>
        <p:spPr bwMode="auto">
          <a:xfrm>
            <a:off x="6568488" y="5783738"/>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0.60 (95% CI, 0.37–0.97)</a:t>
            </a:r>
            <a:b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b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p=0.04 vs placebo</a:t>
            </a:r>
          </a:p>
        </p:txBody>
      </p:sp>
      <p:grpSp>
        <p:nvGrpSpPr>
          <p:cNvPr id="101" name="Group 100">
            <a:extLst>
              <a:ext uri="{FF2B5EF4-FFF2-40B4-BE49-F238E27FC236}">
                <a16:creationId xmlns:a16="http://schemas.microsoft.com/office/drawing/2014/main" id="{9410A891-C47D-4608-A6BF-8508D671976C}"/>
              </a:ext>
            </a:extLst>
          </p:cNvPr>
          <p:cNvGrpSpPr/>
          <p:nvPr/>
        </p:nvGrpSpPr>
        <p:grpSpPr>
          <a:xfrm>
            <a:off x="5900992" y="2444340"/>
            <a:ext cx="1930725" cy="184666"/>
            <a:chOff x="5937568" y="2537527"/>
            <a:chExt cx="1930725" cy="184666"/>
          </a:xfrm>
        </p:grpSpPr>
        <p:sp>
          <p:nvSpPr>
            <p:cNvPr id="102" name="Rectangle 56">
              <a:extLst>
                <a:ext uri="{FF2B5EF4-FFF2-40B4-BE49-F238E27FC236}">
                  <a16:creationId xmlns:a16="http://schemas.microsoft.com/office/drawing/2014/main" id="{BAC93120-1727-413D-A9BC-09CE0D1C9100}"/>
                </a:ext>
              </a:extLst>
            </p:cNvPr>
            <p:cNvSpPr>
              <a:spLocks noChangeArrowheads="1"/>
            </p:cNvSpPr>
            <p:nvPr/>
          </p:nvSpPr>
          <p:spPr bwMode="auto">
            <a:xfrm>
              <a:off x="5937568" y="2564832"/>
              <a:ext cx="125412" cy="123825"/>
            </a:xfrm>
            <a:prstGeom prst="rect">
              <a:avLst/>
            </a:prstGeom>
            <a:solidFill>
              <a:srgbClr val="C4D0E9"/>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103" name="Rectangle 57">
              <a:extLst>
                <a:ext uri="{FF2B5EF4-FFF2-40B4-BE49-F238E27FC236}">
                  <a16:creationId xmlns:a16="http://schemas.microsoft.com/office/drawing/2014/main" id="{49DE8D19-5916-4B93-BABB-2AB0A78B5BFD}"/>
                </a:ext>
              </a:extLst>
            </p:cNvPr>
            <p:cNvSpPr>
              <a:spLocks noChangeArrowheads="1"/>
            </p:cNvSpPr>
            <p:nvPr/>
          </p:nvSpPr>
          <p:spPr bwMode="auto">
            <a:xfrm>
              <a:off x="6161405" y="2537527"/>
              <a:ext cx="485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04" name="Rectangle 58">
              <a:extLst>
                <a:ext uri="{FF2B5EF4-FFF2-40B4-BE49-F238E27FC236}">
                  <a16:creationId xmlns:a16="http://schemas.microsoft.com/office/drawing/2014/main" id="{AB896269-39D2-4C97-9809-73D38F379C4F}"/>
                </a:ext>
              </a:extLst>
            </p:cNvPr>
            <p:cNvSpPr>
              <a:spLocks noChangeArrowheads="1"/>
            </p:cNvSpPr>
            <p:nvPr/>
          </p:nvSpPr>
          <p:spPr bwMode="auto">
            <a:xfrm>
              <a:off x="6959600" y="2564832"/>
              <a:ext cx="123825" cy="123825"/>
            </a:xfrm>
            <a:prstGeom prst="rect">
              <a:avLst/>
            </a:prstGeom>
            <a:solidFill>
              <a:srgbClr val="A098DA"/>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105" name="Rectangle 59">
              <a:extLst>
                <a:ext uri="{FF2B5EF4-FFF2-40B4-BE49-F238E27FC236}">
                  <a16:creationId xmlns:a16="http://schemas.microsoft.com/office/drawing/2014/main" id="{629DFF21-5721-4AEE-AA43-E99BD22A8329}"/>
                </a:ext>
              </a:extLst>
            </p:cNvPr>
            <p:cNvSpPr>
              <a:spLocks noChangeArrowheads="1"/>
            </p:cNvSpPr>
            <p:nvPr/>
          </p:nvSpPr>
          <p:spPr bwMode="auto">
            <a:xfrm>
              <a:off x="7145338" y="2537527"/>
              <a:ext cx="7229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Denosumab</a:t>
              </a:r>
            </a:p>
          </p:txBody>
        </p:sp>
      </p:grpSp>
      <p:cxnSp>
        <p:nvCxnSpPr>
          <p:cNvPr id="106" name="Straight Connector 105">
            <a:extLst>
              <a:ext uri="{FF2B5EF4-FFF2-40B4-BE49-F238E27FC236}">
                <a16:creationId xmlns:a16="http://schemas.microsoft.com/office/drawing/2014/main" id="{A4A8652A-925C-432D-AE67-1EA064A0C5FA}"/>
              </a:ext>
            </a:extLst>
          </p:cNvPr>
          <p:cNvCxnSpPr/>
          <p:nvPr/>
        </p:nvCxnSpPr>
        <p:spPr>
          <a:xfrm>
            <a:off x="1591736" y="2301160"/>
            <a:ext cx="0" cy="3305413"/>
          </a:xfrm>
          <a:prstGeom prst="line">
            <a:avLst/>
          </a:prstGeom>
          <a:noFill/>
          <a:ln w="19050" cap="flat" cmpd="sng" algn="ctr">
            <a:solidFill>
              <a:sysClr val="windowText" lastClr="000000">
                <a:lumMod val="75000"/>
                <a:lumOff val="25000"/>
              </a:sysClr>
            </a:solidFill>
            <a:prstDash val="solid"/>
          </a:ln>
          <a:effectLst/>
        </p:spPr>
      </p:cxnSp>
      <p:cxnSp>
        <p:nvCxnSpPr>
          <p:cNvPr id="107" name="Straight Connector 106">
            <a:extLst>
              <a:ext uri="{FF2B5EF4-FFF2-40B4-BE49-F238E27FC236}">
                <a16:creationId xmlns:a16="http://schemas.microsoft.com/office/drawing/2014/main" id="{F16D9398-59A1-4A78-A6C7-D8E772AC011B}"/>
              </a:ext>
            </a:extLst>
          </p:cNvPr>
          <p:cNvCxnSpPr/>
          <p:nvPr/>
        </p:nvCxnSpPr>
        <p:spPr>
          <a:xfrm>
            <a:off x="1523156" y="5563215"/>
            <a:ext cx="7005148" cy="0"/>
          </a:xfrm>
          <a:prstGeom prst="line">
            <a:avLst/>
          </a:prstGeom>
          <a:noFill/>
          <a:ln w="19050" cap="flat" cmpd="sng" algn="ctr">
            <a:solidFill>
              <a:sysClr val="windowText" lastClr="000000">
                <a:lumMod val="75000"/>
                <a:lumOff val="25000"/>
              </a:sysClr>
            </a:solidFill>
            <a:prstDash val="solid"/>
          </a:ln>
          <a:effectLst/>
        </p:spPr>
      </p:cxnSp>
      <p:grpSp>
        <p:nvGrpSpPr>
          <p:cNvPr id="108" name="Group 107">
            <a:extLst>
              <a:ext uri="{FF2B5EF4-FFF2-40B4-BE49-F238E27FC236}">
                <a16:creationId xmlns:a16="http://schemas.microsoft.com/office/drawing/2014/main" id="{0C09D6E8-B749-475F-9CD0-C9A4C6E45532}"/>
              </a:ext>
            </a:extLst>
          </p:cNvPr>
          <p:cNvGrpSpPr/>
          <p:nvPr/>
        </p:nvGrpSpPr>
        <p:grpSpPr>
          <a:xfrm>
            <a:off x="6823285" y="4155738"/>
            <a:ext cx="1422400" cy="395836"/>
            <a:chOff x="6746754" y="4300150"/>
            <a:chExt cx="1422400" cy="395836"/>
          </a:xfrm>
        </p:grpSpPr>
        <p:sp>
          <p:nvSpPr>
            <p:cNvPr id="109" name="Right Arrow 39">
              <a:extLst>
                <a:ext uri="{FF2B5EF4-FFF2-40B4-BE49-F238E27FC236}">
                  <a16:creationId xmlns:a16="http://schemas.microsoft.com/office/drawing/2014/main" id="{62C3957D-3F4A-47EA-9A2E-06331BF6E949}"/>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10" name="Freeform 74">
              <a:extLst>
                <a:ext uri="{FF2B5EF4-FFF2-40B4-BE49-F238E27FC236}">
                  <a16:creationId xmlns:a16="http://schemas.microsoft.com/office/drawing/2014/main" id="{FF8044F6-0F34-4496-89FC-0DB3AE835576}"/>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1" name="Text Box 75">
              <a:extLst>
                <a:ext uri="{FF2B5EF4-FFF2-40B4-BE49-F238E27FC236}">
                  <a16:creationId xmlns:a16="http://schemas.microsoft.com/office/drawing/2014/main" id="{622161DB-DBB9-4094-A8B4-0D4EADA4FF92}"/>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40%</a:t>
              </a:r>
            </a:p>
          </p:txBody>
        </p:sp>
      </p:grpSp>
      <p:grpSp>
        <p:nvGrpSpPr>
          <p:cNvPr id="112" name="Group 111">
            <a:extLst>
              <a:ext uri="{FF2B5EF4-FFF2-40B4-BE49-F238E27FC236}">
                <a16:creationId xmlns:a16="http://schemas.microsoft.com/office/drawing/2014/main" id="{1E9B8EA0-5E30-4471-8DEE-15C452A6F8AE}"/>
              </a:ext>
            </a:extLst>
          </p:cNvPr>
          <p:cNvGrpSpPr/>
          <p:nvPr/>
        </p:nvGrpSpPr>
        <p:grpSpPr>
          <a:xfrm>
            <a:off x="4323256" y="2173530"/>
            <a:ext cx="1422400" cy="395836"/>
            <a:chOff x="6746754" y="4300150"/>
            <a:chExt cx="1422400" cy="395836"/>
          </a:xfrm>
        </p:grpSpPr>
        <p:sp>
          <p:nvSpPr>
            <p:cNvPr id="113" name="Right Arrow 43">
              <a:extLst>
                <a:ext uri="{FF2B5EF4-FFF2-40B4-BE49-F238E27FC236}">
                  <a16:creationId xmlns:a16="http://schemas.microsoft.com/office/drawing/2014/main" id="{63BA8789-14C1-4CA0-9683-5DCA087478C9}"/>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14" name="Freeform 74">
              <a:extLst>
                <a:ext uri="{FF2B5EF4-FFF2-40B4-BE49-F238E27FC236}">
                  <a16:creationId xmlns:a16="http://schemas.microsoft.com/office/drawing/2014/main" id="{948D3F4A-492F-4611-B664-26F9AFE02B6D}"/>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5" name="Text Box 75">
              <a:extLst>
                <a:ext uri="{FF2B5EF4-FFF2-40B4-BE49-F238E27FC236}">
                  <a16:creationId xmlns:a16="http://schemas.microsoft.com/office/drawing/2014/main" id="{2ABCEBDA-0184-4FD1-B8CC-2663E5FA7E18}"/>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20%</a:t>
              </a:r>
            </a:p>
          </p:txBody>
        </p:sp>
      </p:grpSp>
      <p:grpSp>
        <p:nvGrpSpPr>
          <p:cNvPr id="116" name="Group 115">
            <a:extLst>
              <a:ext uri="{FF2B5EF4-FFF2-40B4-BE49-F238E27FC236}">
                <a16:creationId xmlns:a16="http://schemas.microsoft.com/office/drawing/2014/main" id="{BD50C6B0-95B1-4C37-9B69-FD89FC304B34}"/>
              </a:ext>
            </a:extLst>
          </p:cNvPr>
          <p:cNvGrpSpPr/>
          <p:nvPr/>
        </p:nvGrpSpPr>
        <p:grpSpPr>
          <a:xfrm>
            <a:off x="2286766" y="2571713"/>
            <a:ext cx="1422400" cy="395836"/>
            <a:chOff x="6746754" y="4300150"/>
            <a:chExt cx="1422400" cy="395836"/>
          </a:xfrm>
        </p:grpSpPr>
        <p:sp>
          <p:nvSpPr>
            <p:cNvPr id="117" name="Right Arrow 47">
              <a:extLst>
                <a:ext uri="{FF2B5EF4-FFF2-40B4-BE49-F238E27FC236}">
                  <a16:creationId xmlns:a16="http://schemas.microsoft.com/office/drawing/2014/main" id="{52FF4136-B1D0-461E-BB91-584345F208E3}"/>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18" name="Freeform 74">
              <a:extLst>
                <a:ext uri="{FF2B5EF4-FFF2-40B4-BE49-F238E27FC236}">
                  <a16:creationId xmlns:a16="http://schemas.microsoft.com/office/drawing/2014/main" id="{98EE1152-0BA8-48B2-8D4C-41ACF5073747}"/>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19" name="Text Box 75">
              <a:extLst>
                <a:ext uri="{FF2B5EF4-FFF2-40B4-BE49-F238E27FC236}">
                  <a16:creationId xmlns:a16="http://schemas.microsoft.com/office/drawing/2014/main" id="{9C1E3AF8-46CB-4A20-9AAF-F5CBF5AC87F2}"/>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68%</a:t>
              </a:r>
            </a:p>
          </p:txBody>
        </p:sp>
      </p:grpSp>
      <p:sp>
        <p:nvSpPr>
          <p:cNvPr id="120" name="Text Box 41">
            <a:extLst>
              <a:ext uri="{FF2B5EF4-FFF2-40B4-BE49-F238E27FC236}">
                <a16:creationId xmlns:a16="http://schemas.microsoft.com/office/drawing/2014/main" id="{CEB0E25E-A6BC-4776-83D8-92446BDD23C7}"/>
              </a:ext>
            </a:extLst>
          </p:cNvPr>
          <p:cNvSpPr txBox="1">
            <a:spLocks noChangeArrowheads="1"/>
          </p:cNvSpPr>
          <p:nvPr/>
        </p:nvSpPr>
        <p:spPr bwMode="auto">
          <a:xfrm rot="16200000">
            <a:off x="-966719" y="3630980"/>
            <a:ext cx="326744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incidence </a:t>
            </a:r>
            <a:b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month 36 (%)</a:t>
            </a:r>
          </a:p>
        </p:txBody>
      </p:sp>
      <p:sp>
        <p:nvSpPr>
          <p:cNvPr id="121" name="Text Box 42">
            <a:extLst>
              <a:ext uri="{FF2B5EF4-FFF2-40B4-BE49-F238E27FC236}">
                <a16:creationId xmlns:a16="http://schemas.microsoft.com/office/drawing/2014/main" id="{6A0967F8-FAB0-498C-BCCE-BB72E2D2C2AC}"/>
              </a:ext>
            </a:extLst>
          </p:cNvPr>
          <p:cNvSpPr txBox="1">
            <a:spLocks noChangeArrowheads="1"/>
          </p:cNvSpPr>
          <p:nvPr/>
        </p:nvSpPr>
        <p:spPr bwMode="auto">
          <a:xfrm>
            <a:off x="2704649" y="4312803"/>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82/3702</a:t>
            </a:r>
          </a:p>
        </p:txBody>
      </p:sp>
      <p:sp>
        <p:nvSpPr>
          <p:cNvPr id="122" name="Text Box 55">
            <a:extLst>
              <a:ext uri="{FF2B5EF4-FFF2-40B4-BE49-F238E27FC236}">
                <a16:creationId xmlns:a16="http://schemas.microsoft.com/office/drawing/2014/main" id="{739C91C5-37A3-4806-9A06-672A4C64F4C5}"/>
              </a:ext>
            </a:extLst>
          </p:cNvPr>
          <p:cNvSpPr txBox="1">
            <a:spLocks noChangeArrowheads="1"/>
          </p:cNvSpPr>
          <p:nvPr/>
        </p:nvSpPr>
        <p:spPr bwMode="auto">
          <a:xfrm>
            <a:off x="5051332" y="2956045"/>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19/3861</a:t>
            </a:r>
          </a:p>
        </p:txBody>
      </p:sp>
      <p:sp>
        <p:nvSpPr>
          <p:cNvPr id="123" name="Text Box 56">
            <a:extLst>
              <a:ext uri="{FF2B5EF4-FFF2-40B4-BE49-F238E27FC236}">
                <a16:creationId xmlns:a16="http://schemas.microsoft.com/office/drawing/2014/main" id="{88A5E15A-7EBC-49B4-A8C4-715E40CDB1FF}"/>
              </a:ext>
            </a:extLst>
          </p:cNvPr>
          <p:cNvSpPr txBox="1">
            <a:spLocks noChangeArrowheads="1"/>
          </p:cNvSpPr>
          <p:nvPr/>
        </p:nvSpPr>
        <p:spPr bwMode="auto">
          <a:xfrm>
            <a:off x="7358809" y="4888747"/>
            <a:ext cx="899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292/2861</a:t>
            </a:r>
          </a:p>
        </p:txBody>
      </p:sp>
      <p:sp>
        <p:nvSpPr>
          <p:cNvPr id="124" name="TextBox 123">
            <a:extLst>
              <a:ext uri="{FF2B5EF4-FFF2-40B4-BE49-F238E27FC236}">
                <a16:creationId xmlns:a16="http://schemas.microsoft.com/office/drawing/2014/main" id="{8F21EEF8-A3E8-4CA5-B25C-E767AE166A90}"/>
              </a:ext>
            </a:extLst>
          </p:cNvPr>
          <p:cNvSpPr txBox="1"/>
          <p:nvPr/>
        </p:nvSpPr>
        <p:spPr>
          <a:xfrm>
            <a:off x="3067233" y="5594381"/>
            <a:ext cx="39511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anose="020B0600070205080204" pitchFamily="34" charset="-128"/>
                <a:cs typeface="+mn-cs"/>
              </a:rPr>
              <a:t>*</a:t>
            </a:r>
            <a:endPar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25" name="TextBox 124">
            <a:extLst>
              <a:ext uri="{FF2B5EF4-FFF2-40B4-BE49-F238E27FC236}">
                <a16:creationId xmlns:a16="http://schemas.microsoft.com/office/drawing/2014/main" id="{C0F38757-6631-4A3F-ACBA-7AA5C9C5DD9D}"/>
              </a:ext>
            </a:extLst>
          </p:cNvPr>
          <p:cNvSpPr txBox="1"/>
          <p:nvPr/>
        </p:nvSpPr>
        <p:spPr>
          <a:xfrm>
            <a:off x="5551480" y="5594381"/>
            <a:ext cx="39511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30000" noProof="0" dirty="0">
                <a:ln>
                  <a:noFill/>
                </a:ln>
                <a:solidFill>
                  <a:prstClr val="black"/>
                </a:solidFill>
                <a:effectLst/>
                <a:uLnTx/>
                <a:uFillTx/>
                <a:latin typeface="Arial Narrow" panose="020B0606020202030204" pitchFamily="34" charset="0"/>
                <a:ea typeface="MS PGothic" panose="020B0600070205080204" pitchFamily="34" charset="-128"/>
                <a:cs typeface="+mn-cs"/>
              </a:rPr>
              <a:t>†</a:t>
            </a:r>
            <a:endPar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4897360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8731"/>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Teriparatide Reduces Risk of Vertebral and </a:t>
            </a:r>
            <a:b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b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Non-vertebral Fractures in Women With PMO</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422199"/>
            <a:ext cx="9144000" cy="454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25784"/>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*Includes hip fracture</a:t>
            </a:r>
          </a:p>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Neer</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R.M., et al. </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N </a:t>
            </a:r>
            <a:r>
              <a:rPr kumimoji="0" lang="en-US" alt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Engl</a:t>
            </a:r>
            <a:r>
              <a:rPr kumimoji="0" lang="en-US"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 Med</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2001;344:1434-1441</a:t>
            </a:r>
            <a:r>
              <a:rPr kumimoji="0" lang="en-US" altLang="en-US"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a:t>
            </a:r>
            <a:endParaRPr kumimoji="0" lang="pt-BR" altLang="en-US"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p:txBody>
      </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667004" y="1507588"/>
            <a:ext cx="80310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RCT: Effect of daily PTH for 18 months on vertebral and </a:t>
            </a:r>
            <a:br>
              <a:rPr kumimoji="0" lang="en-CA"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altLang="en-US"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non-vertebral fractures</a:t>
            </a:r>
          </a:p>
        </p:txBody>
      </p:sp>
      <p:graphicFrame>
        <p:nvGraphicFramePr>
          <p:cNvPr id="39" name="Chart 38">
            <a:extLst>
              <a:ext uri="{FF2B5EF4-FFF2-40B4-BE49-F238E27FC236}">
                <a16:creationId xmlns:a16="http://schemas.microsoft.com/office/drawing/2014/main" id="{61483B2F-D69A-48E3-B13B-7F9D09DC4271}"/>
              </a:ext>
            </a:extLst>
          </p:cNvPr>
          <p:cNvGraphicFramePr/>
          <p:nvPr>
            <p:extLst/>
          </p:nvPr>
        </p:nvGraphicFramePr>
        <p:xfrm>
          <a:off x="965516" y="2303550"/>
          <a:ext cx="7707484" cy="3808412"/>
        </p:xfrm>
        <a:graphic>
          <a:graphicData uri="http://schemas.openxmlformats.org/drawingml/2006/chart">
            <c:chart xmlns:c="http://schemas.openxmlformats.org/drawingml/2006/chart" xmlns:r="http://schemas.openxmlformats.org/officeDocument/2006/relationships" r:id="rId3"/>
          </a:graphicData>
        </a:graphic>
      </p:graphicFrame>
      <p:sp>
        <p:nvSpPr>
          <p:cNvPr id="40" name="Text Box 42">
            <a:extLst>
              <a:ext uri="{FF2B5EF4-FFF2-40B4-BE49-F238E27FC236}">
                <a16:creationId xmlns:a16="http://schemas.microsoft.com/office/drawing/2014/main" id="{70AC6872-184C-4D14-AFC3-6153C11A61B1}"/>
              </a:ext>
            </a:extLst>
          </p:cNvPr>
          <p:cNvSpPr txBox="1">
            <a:spLocks noChangeArrowheads="1"/>
          </p:cNvSpPr>
          <p:nvPr/>
        </p:nvSpPr>
        <p:spPr bwMode="auto">
          <a:xfrm>
            <a:off x="2197597" y="2405516"/>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64/448</a:t>
            </a:r>
          </a:p>
        </p:txBody>
      </p:sp>
      <p:sp>
        <p:nvSpPr>
          <p:cNvPr id="41" name="Text Box 56">
            <a:extLst>
              <a:ext uri="{FF2B5EF4-FFF2-40B4-BE49-F238E27FC236}">
                <a16:creationId xmlns:a16="http://schemas.microsoft.com/office/drawing/2014/main" id="{C6AFBEF3-5E85-4B51-A44F-6539CEEF7F72}"/>
              </a:ext>
            </a:extLst>
          </p:cNvPr>
          <p:cNvSpPr txBox="1">
            <a:spLocks noChangeArrowheads="1"/>
          </p:cNvSpPr>
          <p:nvPr/>
        </p:nvSpPr>
        <p:spPr bwMode="auto">
          <a:xfrm>
            <a:off x="5687944" y="4146437"/>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30/544</a:t>
            </a:r>
          </a:p>
        </p:txBody>
      </p:sp>
      <p:sp>
        <p:nvSpPr>
          <p:cNvPr id="42" name="Rectangle 14">
            <a:extLst>
              <a:ext uri="{FF2B5EF4-FFF2-40B4-BE49-F238E27FC236}">
                <a16:creationId xmlns:a16="http://schemas.microsoft.com/office/drawing/2014/main" id="{D51B4FB9-0845-436C-B317-89173A95D38D}"/>
              </a:ext>
            </a:extLst>
          </p:cNvPr>
          <p:cNvSpPr>
            <a:spLocks noChangeArrowheads="1"/>
          </p:cNvSpPr>
          <p:nvPr/>
        </p:nvSpPr>
        <p:spPr bwMode="auto">
          <a:xfrm>
            <a:off x="2451944" y="5991312"/>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0.35 (95% CI, 0.22–0.55)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p&lt;0.001 vs placebo</a:t>
            </a:r>
          </a:p>
        </p:txBody>
      </p:sp>
      <p:sp>
        <p:nvSpPr>
          <p:cNvPr id="43" name="Rectangle 14">
            <a:extLst>
              <a:ext uri="{FF2B5EF4-FFF2-40B4-BE49-F238E27FC236}">
                <a16:creationId xmlns:a16="http://schemas.microsoft.com/office/drawing/2014/main" id="{DB83FCDA-18D0-4DAB-B34F-AAF8F96FE769}"/>
              </a:ext>
            </a:extLst>
          </p:cNvPr>
          <p:cNvSpPr>
            <a:spLocks noChangeArrowheads="1"/>
          </p:cNvSpPr>
          <p:nvPr/>
        </p:nvSpPr>
        <p:spPr bwMode="auto">
          <a:xfrm>
            <a:off x="6016710" y="5991312"/>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RR 0.47 (95% CI, 0.25–0.88)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 W3"/>
                <a:cs typeface="ヒラギノ角ゴ Pro W3"/>
              </a:rPr>
              <a:t>p=0.02 vs placebo</a:t>
            </a:r>
          </a:p>
        </p:txBody>
      </p:sp>
      <p:grpSp>
        <p:nvGrpSpPr>
          <p:cNvPr id="44" name="Group 43">
            <a:extLst>
              <a:ext uri="{FF2B5EF4-FFF2-40B4-BE49-F238E27FC236}">
                <a16:creationId xmlns:a16="http://schemas.microsoft.com/office/drawing/2014/main" id="{23AC8730-D420-4941-9BC4-3D5AAB26CA2E}"/>
              </a:ext>
            </a:extLst>
          </p:cNvPr>
          <p:cNvGrpSpPr/>
          <p:nvPr/>
        </p:nvGrpSpPr>
        <p:grpSpPr>
          <a:xfrm>
            <a:off x="5937568" y="2651914"/>
            <a:ext cx="1932327" cy="184666"/>
            <a:chOff x="5937568" y="2537527"/>
            <a:chExt cx="1932327" cy="184666"/>
          </a:xfrm>
        </p:grpSpPr>
        <p:sp>
          <p:nvSpPr>
            <p:cNvPr id="45" name="Rectangle 56">
              <a:extLst>
                <a:ext uri="{FF2B5EF4-FFF2-40B4-BE49-F238E27FC236}">
                  <a16:creationId xmlns:a16="http://schemas.microsoft.com/office/drawing/2014/main" id="{3C177539-56DC-4632-A0B3-45C87A9BA4AC}"/>
                </a:ext>
              </a:extLst>
            </p:cNvPr>
            <p:cNvSpPr>
              <a:spLocks noChangeArrowheads="1"/>
            </p:cNvSpPr>
            <p:nvPr/>
          </p:nvSpPr>
          <p:spPr bwMode="auto">
            <a:xfrm>
              <a:off x="5937568" y="2564832"/>
              <a:ext cx="125412" cy="123825"/>
            </a:xfrm>
            <a:prstGeom prst="rect">
              <a:avLst/>
            </a:prstGeom>
            <a:solidFill>
              <a:srgbClr val="C4D0E9"/>
            </a:solidFill>
            <a:ln w="9525">
              <a:solidFill>
                <a:schemeClr val="bg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a typeface="+mn-ea"/>
                <a:cs typeface="+mn-cs"/>
              </a:endParaRPr>
            </a:p>
          </p:txBody>
        </p:sp>
        <p:sp>
          <p:nvSpPr>
            <p:cNvPr id="46" name="Rectangle 57">
              <a:extLst>
                <a:ext uri="{FF2B5EF4-FFF2-40B4-BE49-F238E27FC236}">
                  <a16:creationId xmlns:a16="http://schemas.microsoft.com/office/drawing/2014/main" id="{4220FE11-D4EE-4391-97F1-475A801F1D1F}"/>
                </a:ext>
              </a:extLst>
            </p:cNvPr>
            <p:cNvSpPr>
              <a:spLocks noChangeArrowheads="1"/>
            </p:cNvSpPr>
            <p:nvPr/>
          </p:nvSpPr>
          <p:spPr bwMode="auto">
            <a:xfrm>
              <a:off x="6161405" y="2537527"/>
              <a:ext cx="485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Placebo</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47" name="Rectangle 58">
              <a:extLst>
                <a:ext uri="{FF2B5EF4-FFF2-40B4-BE49-F238E27FC236}">
                  <a16:creationId xmlns:a16="http://schemas.microsoft.com/office/drawing/2014/main" id="{A668FD84-5AF2-466F-A5F9-0568FC34AA47}"/>
                </a:ext>
              </a:extLst>
            </p:cNvPr>
            <p:cNvSpPr>
              <a:spLocks noChangeArrowheads="1"/>
            </p:cNvSpPr>
            <p:nvPr/>
          </p:nvSpPr>
          <p:spPr bwMode="auto">
            <a:xfrm>
              <a:off x="6959600" y="2564832"/>
              <a:ext cx="123825" cy="123825"/>
            </a:xfrm>
            <a:prstGeom prst="rect">
              <a:avLst/>
            </a:prstGeom>
            <a:solidFill>
              <a:srgbClr val="F79B9D"/>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48" name="Rectangle 59">
              <a:extLst>
                <a:ext uri="{FF2B5EF4-FFF2-40B4-BE49-F238E27FC236}">
                  <a16:creationId xmlns:a16="http://schemas.microsoft.com/office/drawing/2014/main" id="{2DFF8427-3FB8-460B-8B2A-22B0F324AA7D}"/>
                </a:ext>
              </a:extLst>
            </p:cNvPr>
            <p:cNvSpPr>
              <a:spLocks noChangeArrowheads="1"/>
            </p:cNvSpPr>
            <p:nvPr/>
          </p:nvSpPr>
          <p:spPr bwMode="auto">
            <a:xfrm>
              <a:off x="7145338" y="2537527"/>
              <a:ext cx="7245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PTH 20 mcg</a:t>
              </a:r>
            </a:p>
          </p:txBody>
        </p:sp>
      </p:grpSp>
      <p:cxnSp>
        <p:nvCxnSpPr>
          <p:cNvPr id="49" name="Straight Connector 48">
            <a:extLst>
              <a:ext uri="{FF2B5EF4-FFF2-40B4-BE49-F238E27FC236}">
                <a16:creationId xmlns:a16="http://schemas.microsoft.com/office/drawing/2014/main" id="{5EA3CAD4-D2F4-4376-8282-47BDAD362CD5}"/>
              </a:ext>
            </a:extLst>
          </p:cNvPr>
          <p:cNvCxnSpPr/>
          <p:nvPr/>
        </p:nvCxnSpPr>
        <p:spPr>
          <a:xfrm>
            <a:off x="1628312" y="2508734"/>
            <a:ext cx="0" cy="3305413"/>
          </a:xfrm>
          <a:prstGeom prst="line">
            <a:avLst/>
          </a:prstGeom>
          <a:noFill/>
          <a:ln w="19050" cap="flat" cmpd="sng" algn="ctr">
            <a:solidFill>
              <a:sysClr val="windowText" lastClr="000000">
                <a:lumMod val="75000"/>
                <a:lumOff val="25000"/>
              </a:sysClr>
            </a:solidFill>
            <a:prstDash val="solid"/>
          </a:ln>
          <a:effectLst/>
        </p:spPr>
      </p:cxnSp>
      <p:cxnSp>
        <p:nvCxnSpPr>
          <p:cNvPr id="50" name="Straight Connector 49">
            <a:extLst>
              <a:ext uri="{FF2B5EF4-FFF2-40B4-BE49-F238E27FC236}">
                <a16:creationId xmlns:a16="http://schemas.microsoft.com/office/drawing/2014/main" id="{3E46E88D-7ACF-41E9-9137-54DBA3027088}"/>
              </a:ext>
            </a:extLst>
          </p:cNvPr>
          <p:cNvCxnSpPr/>
          <p:nvPr/>
        </p:nvCxnSpPr>
        <p:spPr>
          <a:xfrm>
            <a:off x="1559732" y="5754533"/>
            <a:ext cx="7005148" cy="0"/>
          </a:xfrm>
          <a:prstGeom prst="line">
            <a:avLst/>
          </a:prstGeom>
          <a:noFill/>
          <a:ln w="19050" cap="flat" cmpd="sng" algn="ctr">
            <a:solidFill>
              <a:sysClr val="windowText" lastClr="000000">
                <a:lumMod val="75000"/>
                <a:lumOff val="25000"/>
              </a:sysClr>
            </a:solidFill>
            <a:prstDash val="solid"/>
          </a:ln>
          <a:effectLst/>
        </p:spPr>
      </p:cxnSp>
      <p:grpSp>
        <p:nvGrpSpPr>
          <p:cNvPr id="51" name="Group 50">
            <a:extLst>
              <a:ext uri="{FF2B5EF4-FFF2-40B4-BE49-F238E27FC236}">
                <a16:creationId xmlns:a16="http://schemas.microsoft.com/office/drawing/2014/main" id="{CFB30031-4EC6-41ED-A657-D7790226A116}"/>
              </a:ext>
            </a:extLst>
          </p:cNvPr>
          <p:cNvGrpSpPr/>
          <p:nvPr/>
        </p:nvGrpSpPr>
        <p:grpSpPr>
          <a:xfrm>
            <a:off x="6502020" y="4108550"/>
            <a:ext cx="1422400" cy="395836"/>
            <a:chOff x="6746754" y="4300150"/>
            <a:chExt cx="1422400" cy="395836"/>
          </a:xfrm>
        </p:grpSpPr>
        <p:sp>
          <p:nvSpPr>
            <p:cNvPr id="52" name="Right Arrow 39">
              <a:extLst>
                <a:ext uri="{FF2B5EF4-FFF2-40B4-BE49-F238E27FC236}">
                  <a16:creationId xmlns:a16="http://schemas.microsoft.com/office/drawing/2014/main" id="{850B4BDF-77B1-426F-B64E-9CB8AD408CF1}"/>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3" name="Freeform 74">
              <a:extLst>
                <a:ext uri="{FF2B5EF4-FFF2-40B4-BE49-F238E27FC236}">
                  <a16:creationId xmlns:a16="http://schemas.microsoft.com/office/drawing/2014/main" id="{068A0359-42E8-434B-8021-5B50209E6BF2}"/>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4" name="Text Box 75">
              <a:extLst>
                <a:ext uri="{FF2B5EF4-FFF2-40B4-BE49-F238E27FC236}">
                  <a16:creationId xmlns:a16="http://schemas.microsoft.com/office/drawing/2014/main" id="{D9E4DD9C-2E1F-4F43-89FF-909E654993D2}"/>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53%</a:t>
              </a:r>
            </a:p>
          </p:txBody>
        </p:sp>
      </p:grpSp>
      <p:grpSp>
        <p:nvGrpSpPr>
          <p:cNvPr id="55" name="Group 54">
            <a:extLst>
              <a:ext uri="{FF2B5EF4-FFF2-40B4-BE49-F238E27FC236}">
                <a16:creationId xmlns:a16="http://schemas.microsoft.com/office/drawing/2014/main" id="{CF3D2F31-DD62-4A9D-A1F7-12EA36204197}"/>
              </a:ext>
            </a:extLst>
          </p:cNvPr>
          <p:cNvGrpSpPr/>
          <p:nvPr/>
        </p:nvGrpSpPr>
        <p:grpSpPr>
          <a:xfrm>
            <a:off x="3419892" y="3284154"/>
            <a:ext cx="1422400" cy="395836"/>
            <a:chOff x="6746754" y="4300150"/>
            <a:chExt cx="1422400" cy="395836"/>
          </a:xfrm>
        </p:grpSpPr>
        <p:sp>
          <p:nvSpPr>
            <p:cNvPr id="56" name="Right Arrow 47">
              <a:extLst>
                <a:ext uri="{FF2B5EF4-FFF2-40B4-BE49-F238E27FC236}">
                  <a16:creationId xmlns:a16="http://schemas.microsoft.com/office/drawing/2014/main" id="{11572F4D-AF0F-457A-82B1-340DA2A5824A}"/>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7" name="Freeform 74">
              <a:extLst>
                <a:ext uri="{FF2B5EF4-FFF2-40B4-BE49-F238E27FC236}">
                  <a16:creationId xmlns:a16="http://schemas.microsoft.com/office/drawing/2014/main" id="{6CDA0FBD-2BE1-40B1-BD91-225AE0281A0E}"/>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58" name="Text Box 75">
              <a:extLst>
                <a:ext uri="{FF2B5EF4-FFF2-40B4-BE49-F238E27FC236}">
                  <a16:creationId xmlns:a16="http://schemas.microsoft.com/office/drawing/2014/main" id="{3FE484DB-833B-4E98-83E4-DE3924B4FC05}"/>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RRR 65%</a:t>
              </a:r>
            </a:p>
          </p:txBody>
        </p:sp>
      </p:grpSp>
      <p:sp>
        <p:nvSpPr>
          <p:cNvPr id="59" name="Text Box 41">
            <a:extLst>
              <a:ext uri="{FF2B5EF4-FFF2-40B4-BE49-F238E27FC236}">
                <a16:creationId xmlns:a16="http://schemas.microsoft.com/office/drawing/2014/main" id="{B89AAB4D-E11E-437E-ABFE-7AD8B4107B3C}"/>
              </a:ext>
            </a:extLst>
          </p:cNvPr>
          <p:cNvSpPr txBox="1">
            <a:spLocks noChangeArrowheads="1"/>
          </p:cNvSpPr>
          <p:nvPr/>
        </p:nvSpPr>
        <p:spPr bwMode="auto">
          <a:xfrm rot="16200000">
            <a:off x="-976964" y="3792061"/>
            <a:ext cx="3361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Percentage of patients with ≥1 </a:t>
            </a:r>
            <a:b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br>
            <a:r>
              <a:rPr kumimoji="0" lang="en-CA" altLang="en-US"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in 2 years (%)</a:t>
            </a:r>
          </a:p>
        </p:txBody>
      </p:sp>
      <p:sp>
        <p:nvSpPr>
          <p:cNvPr id="60" name="Text Box 42">
            <a:extLst>
              <a:ext uri="{FF2B5EF4-FFF2-40B4-BE49-F238E27FC236}">
                <a16:creationId xmlns:a16="http://schemas.microsoft.com/office/drawing/2014/main" id="{2764990F-2A17-4D07-AD56-F16AFAD22D7C}"/>
              </a:ext>
            </a:extLst>
          </p:cNvPr>
          <p:cNvSpPr txBox="1">
            <a:spLocks noChangeArrowheads="1"/>
          </p:cNvSpPr>
          <p:nvPr/>
        </p:nvSpPr>
        <p:spPr bwMode="auto">
          <a:xfrm>
            <a:off x="3575723" y="4239282"/>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22/444</a:t>
            </a:r>
          </a:p>
        </p:txBody>
      </p:sp>
      <p:sp>
        <p:nvSpPr>
          <p:cNvPr id="61" name="Text Box 56">
            <a:extLst>
              <a:ext uri="{FF2B5EF4-FFF2-40B4-BE49-F238E27FC236}">
                <a16:creationId xmlns:a16="http://schemas.microsoft.com/office/drawing/2014/main" id="{033DF61F-E1A4-4A6A-A825-C61C093CEDD7}"/>
              </a:ext>
            </a:extLst>
          </p:cNvPr>
          <p:cNvSpPr txBox="1">
            <a:spLocks noChangeArrowheads="1"/>
          </p:cNvSpPr>
          <p:nvPr/>
        </p:nvSpPr>
        <p:spPr bwMode="auto">
          <a:xfrm>
            <a:off x="7027380" y="4767888"/>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 14/541</a:t>
            </a:r>
          </a:p>
        </p:txBody>
      </p:sp>
      <p:sp>
        <p:nvSpPr>
          <p:cNvPr id="63" name="TextBox 62">
            <a:extLst>
              <a:ext uri="{FF2B5EF4-FFF2-40B4-BE49-F238E27FC236}">
                <a16:creationId xmlns:a16="http://schemas.microsoft.com/office/drawing/2014/main" id="{756E20D3-50A3-4541-95C5-DEF2DF28C38C}"/>
              </a:ext>
            </a:extLst>
          </p:cNvPr>
          <p:cNvSpPr txBox="1"/>
          <p:nvPr/>
        </p:nvSpPr>
        <p:spPr>
          <a:xfrm>
            <a:off x="7583635" y="5780836"/>
            <a:ext cx="39511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anose="020B0600070205080204" pitchFamily="34" charset="-128"/>
                <a:cs typeface="+mn-cs"/>
              </a:rPr>
              <a:t>*</a:t>
            </a:r>
            <a:endPar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0809816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41970" y="60776"/>
            <a:ext cx="8256062" cy="1333426"/>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2800" dirty="0">
                <a:solidFill>
                  <a:srgbClr val="725F73"/>
                </a:solidFill>
                <a:latin typeface="Arial Narrow" panose="020B0606020202030204" pitchFamily="34" charset="0"/>
              </a:rPr>
              <a:t>The Effect of Denosumab on New Vertebral Fractures in Higher Risk Populations</a:t>
            </a:r>
            <a:br>
              <a:rPr lang="en-CA" sz="2800" dirty="0">
                <a:solidFill>
                  <a:srgbClr val="725F73"/>
                </a:solidFill>
                <a:latin typeface="Arial Narrow" panose="020B0606020202030204" pitchFamily="34" charset="0"/>
              </a:rPr>
            </a:br>
            <a:r>
              <a:rPr lang="en-CA" sz="2800" dirty="0">
                <a:solidFill>
                  <a:srgbClr val="7693CC"/>
                </a:solidFill>
                <a:latin typeface="Arial Narrow" panose="020B0606020202030204" pitchFamily="34" charset="0"/>
              </a:rPr>
              <a:t>FREEDOM – Higher Risk Sub-analysis</a:t>
            </a:r>
            <a:endParaRPr kumimoji="0" lang="en-US" sz="2400" b="1" i="0"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73720"/>
            <a:ext cx="9144000" cy="603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25784"/>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*≥2 pre-existing vertebral fractures with any degree of deformity or ≥ 1 prevalent vertebral fracture with moderate or severe deformity, or both; †Multiple and/or moderate or severe vertebral deformities with a femoral neck BMD T-score ≤ ‒2.5</a:t>
            </a:r>
          </a:p>
          <a:p>
            <a:r>
              <a:rPr lang="en-CA" sz="1000" dirty="0">
                <a:solidFill>
                  <a:srgbClr val="000000"/>
                </a:solidFill>
                <a:latin typeface="Arial Narrow" panose="020B0606020202030204" pitchFamily="34" charset="0"/>
              </a:rPr>
              <a:t>Adapted from: Boonen S, et al. </a:t>
            </a:r>
            <a:r>
              <a:rPr lang="en-CA" sz="1000" i="1" dirty="0">
                <a:solidFill>
                  <a:srgbClr val="000000"/>
                </a:solidFill>
                <a:latin typeface="Arial Narrow" panose="020B0606020202030204" pitchFamily="34" charset="0"/>
              </a:rPr>
              <a:t>J Clin </a:t>
            </a:r>
            <a:r>
              <a:rPr lang="en-CA" sz="1000" i="1" dirty="0" err="1">
                <a:solidFill>
                  <a:srgbClr val="000000"/>
                </a:solidFill>
                <a:latin typeface="Arial Narrow" panose="020B0606020202030204" pitchFamily="34" charset="0"/>
              </a:rPr>
              <a:t>Endocrin</a:t>
            </a:r>
            <a:r>
              <a:rPr lang="en-CA" sz="1000" i="1" dirty="0">
                <a:solidFill>
                  <a:srgbClr val="000000"/>
                </a:solidFill>
                <a:latin typeface="Arial Narrow" panose="020B0606020202030204" pitchFamily="34" charset="0"/>
              </a:rPr>
              <a:t> </a:t>
            </a:r>
            <a:r>
              <a:rPr lang="en-CA" sz="1000" i="1" dirty="0" err="1">
                <a:solidFill>
                  <a:srgbClr val="000000"/>
                </a:solidFill>
                <a:latin typeface="Arial Narrow" panose="020B0606020202030204" pitchFamily="34" charset="0"/>
              </a:rPr>
              <a:t>Metab</a:t>
            </a:r>
            <a:r>
              <a:rPr lang="en-CA" sz="1000" dirty="0">
                <a:solidFill>
                  <a:srgbClr val="000000"/>
                </a:solidFill>
                <a:latin typeface="Arial Narrow" panose="020B0606020202030204" pitchFamily="34" charset="0"/>
              </a:rPr>
              <a:t>. 2011;96:1727-1736.</a:t>
            </a:r>
          </a:p>
        </p:txBody>
      </p:sp>
      <p:graphicFrame>
        <p:nvGraphicFramePr>
          <p:cNvPr id="165" name="Object 2">
            <a:extLst>
              <a:ext uri="{FF2B5EF4-FFF2-40B4-BE49-F238E27FC236}">
                <a16:creationId xmlns:a16="http://schemas.microsoft.com/office/drawing/2014/main" id="{64D78237-C95D-42F6-BDC2-44170CC45342}"/>
              </a:ext>
            </a:extLst>
          </p:cNvPr>
          <p:cNvGraphicFramePr>
            <a:graphicFrameLocks noChangeAspect="1"/>
          </p:cNvGraphicFramePr>
          <p:nvPr>
            <p:extLst>
              <p:ext uri="{D42A27DB-BD31-4B8C-83A1-F6EECF244321}">
                <p14:modId xmlns:p14="http://schemas.microsoft.com/office/powerpoint/2010/main" val="1347540328"/>
              </p:ext>
            </p:extLst>
          </p:nvPr>
        </p:nvGraphicFramePr>
        <p:xfrm>
          <a:off x="559789" y="1804532"/>
          <a:ext cx="7475538" cy="4481513"/>
        </p:xfrm>
        <a:graphic>
          <a:graphicData uri="http://schemas.openxmlformats.org/drawingml/2006/chart">
            <c:chart xmlns:c="http://schemas.openxmlformats.org/drawingml/2006/chart" xmlns:r="http://schemas.openxmlformats.org/officeDocument/2006/relationships" r:id="rId3"/>
          </a:graphicData>
        </a:graphic>
      </p:graphicFrame>
      <p:sp>
        <p:nvSpPr>
          <p:cNvPr id="166" name="Text Box 9">
            <a:extLst>
              <a:ext uri="{FF2B5EF4-FFF2-40B4-BE49-F238E27FC236}">
                <a16:creationId xmlns:a16="http://schemas.microsoft.com/office/drawing/2014/main" id="{9F9FD83B-FBFC-453B-80A7-3362CD1F6A05}"/>
              </a:ext>
            </a:extLst>
          </p:cNvPr>
          <p:cNvSpPr txBox="1">
            <a:spLocks noChangeArrowheads="1"/>
          </p:cNvSpPr>
          <p:nvPr/>
        </p:nvSpPr>
        <p:spPr bwMode="auto">
          <a:xfrm>
            <a:off x="6707057" y="4125457"/>
            <a:ext cx="13716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prstClr val="black">
                    <a:lumMod val="75000"/>
                    <a:lumOff val="25000"/>
                  </a:prstClr>
                </a:solidFill>
                <a:latin typeface="Arial Narrow" panose="020B0606020202030204" pitchFamily="34" charset="0"/>
              </a:rPr>
              <a:t>RRR = 69%</a:t>
            </a:r>
            <a:br>
              <a:rPr lang="en-US" sz="1200" b="1" kern="0" dirty="0">
                <a:solidFill>
                  <a:prstClr val="black">
                    <a:lumMod val="75000"/>
                    <a:lumOff val="25000"/>
                  </a:prstClr>
                </a:solidFill>
                <a:latin typeface="Arial Narrow" panose="020B0606020202030204" pitchFamily="34" charset="0"/>
              </a:rPr>
            </a:br>
            <a:r>
              <a:rPr lang="en-US" sz="1200" b="1" i="1" kern="0" dirty="0">
                <a:solidFill>
                  <a:prstClr val="black">
                    <a:lumMod val="75000"/>
                    <a:lumOff val="25000"/>
                  </a:prstClr>
                </a:solidFill>
                <a:latin typeface="Arial Narrow" panose="020B0606020202030204" pitchFamily="34" charset="0"/>
              </a:rPr>
              <a:t>p </a:t>
            </a:r>
            <a:r>
              <a:rPr lang="en-US" sz="1200" b="1" kern="0" dirty="0">
                <a:solidFill>
                  <a:prstClr val="black">
                    <a:lumMod val="75000"/>
                    <a:lumOff val="25000"/>
                  </a:prstClr>
                </a:solidFill>
                <a:latin typeface="Arial Narrow" panose="020B0606020202030204" pitchFamily="34" charset="0"/>
              </a:rPr>
              <a:t>&lt; 0.001</a:t>
            </a:r>
          </a:p>
        </p:txBody>
      </p:sp>
      <p:sp>
        <p:nvSpPr>
          <p:cNvPr id="167" name="Text Box 10">
            <a:extLst>
              <a:ext uri="{FF2B5EF4-FFF2-40B4-BE49-F238E27FC236}">
                <a16:creationId xmlns:a16="http://schemas.microsoft.com/office/drawing/2014/main" id="{452F52BA-461C-4672-9275-3BB3C7AC0D3E}"/>
              </a:ext>
            </a:extLst>
          </p:cNvPr>
          <p:cNvSpPr txBox="1">
            <a:spLocks noChangeArrowheads="1"/>
          </p:cNvSpPr>
          <p:nvPr/>
        </p:nvSpPr>
        <p:spPr bwMode="auto">
          <a:xfrm>
            <a:off x="4123634" y="4132922"/>
            <a:ext cx="12954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prstClr val="black">
                    <a:lumMod val="75000"/>
                    <a:lumOff val="25000"/>
                  </a:prstClr>
                </a:solidFill>
                <a:latin typeface="Arial Narrow" panose="020B0606020202030204" pitchFamily="34" charset="0"/>
              </a:rPr>
              <a:t>RRR = 71%</a:t>
            </a:r>
            <a:br>
              <a:rPr lang="en-US" sz="1200" b="1" kern="0" dirty="0">
                <a:solidFill>
                  <a:prstClr val="black">
                    <a:lumMod val="75000"/>
                    <a:lumOff val="25000"/>
                  </a:prstClr>
                </a:solidFill>
                <a:latin typeface="Arial Narrow" panose="020B0606020202030204" pitchFamily="34" charset="0"/>
              </a:rPr>
            </a:br>
            <a:r>
              <a:rPr lang="en-US" sz="1200" b="1" i="1" kern="0" dirty="0">
                <a:solidFill>
                  <a:prstClr val="black">
                    <a:lumMod val="75000"/>
                    <a:lumOff val="25000"/>
                  </a:prstClr>
                </a:solidFill>
                <a:latin typeface="Arial Narrow" panose="020B0606020202030204" pitchFamily="34" charset="0"/>
              </a:rPr>
              <a:t>p </a:t>
            </a:r>
            <a:r>
              <a:rPr lang="en-US" sz="1200" b="1" kern="0" dirty="0">
                <a:solidFill>
                  <a:prstClr val="black">
                    <a:lumMod val="75000"/>
                    <a:lumOff val="25000"/>
                  </a:prstClr>
                </a:solidFill>
                <a:latin typeface="Arial Narrow" panose="020B0606020202030204" pitchFamily="34" charset="0"/>
              </a:rPr>
              <a:t>&lt; 0.001</a:t>
            </a:r>
          </a:p>
        </p:txBody>
      </p:sp>
      <p:grpSp>
        <p:nvGrpSpPr>
          <p:cNvPr id="168" name="Group 11">
            <a:extLst>
              <a:ext uri="{FF2B5EF4-FFF2-40B4-BE49-F238E27FC236}">
                <a16:creationId xmlns:a16="http://schemas.microsoft.com/office/drawing/2014/main" id="{5707937C-B169-4B88-8F49-41654255B7EE}"/>
              </a:ext>
            </a:extLst>
          </p:cNvPr>
          <p:cNvGrpSpPr>
            <a:grpSpLocks/>
          </p:cNvGrpSpPr>
          <p:nvPr/>
        </p:nvGrpSpPr>
        <p:grpSpPr bwMode="auto">
          <a:xfrm>
            <a:off x="1853602" y="4506457"/>
            <a:ext cx="592137" cy="709613"/>
            <a:chOff x="1410" y="2658"/>
            <a:chExt cx="373" cy="447"/>
          </a:xfrm>
        </p:grpSpPr>
        <p:sp>
          <p:nvSpPr>
            <p:cNvPr id="169" name="Line 12">
              <a:extLst>
                <a:ext uri="{FF2B5EF4-FFF2-40B4-BE49-F238E27FC236}">
                  <a16:creationId xmlns:a16="http://schemas.microsoft.com/office/drawing/2014/main" id="{87B23C4A-B6A9-448B-BCCB-02B7C5A9CB4D}"/>
                </a:ext>
              </a:extLst>
            </p:cNvPr>
            <p:cNvSpPr>
              <a:spLocks noChangeShapeType="1"/>
            </p:cNvSpPr>
            <p:nvPr/>
          </p:nvSpPr>
          <p:spPr bwMode="auto">
            <a:xfrm flipH="1">
              <a:off x="1783" y="2659"/>
              <a:ext cx="0" cy="446"/>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70" name="Line 13">
              <a:extLst>
                <a:ext uri="{FF2B5EF4-FFF2-40B4-BE49-F238E27FC236}">
                  <a16:creationId xmlns:a16="http://schemas.microsoft.com/office/drawing/2014/main" id="{06FD63C0-FF7A-4F53-8B12-454933763EC1}"/>
                </a:ext>
              </a:extLst>
            </p:cNvPr>
            <p:cNvSpPr>
              <a:spLocks noChangeShapeType="1"/>
            </p:cNvSpPr>
            <p:nvPr/>
          </p:nvSpPr>
          <p:spPr bwMode="auto">
            <a:xfrm flipH="1">
              <a:off x="1410" y="2658"/>
              <a:ext cx="371"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71" name="Line 14">
              <a:extLst>
                <a:ext uri="{FF2B5EF4-FFF2-40B4-BE49-F238E27FC236}">
                  <a16:creationId xmlns:a16="http://schemas.microsoft.com/office/drawing/2014/main" id="{3408FFC6-AA0A-43A5-8E00-501C68638D3A}"/>
                </a:ext>
              </a:extLst>
            </p:cNvPr>
            <p:cNvSpPr>
              <a:spLocks noChangeShapeType="1"/>
            </p:cNvSpPr>
            <p:nvPr/>
          </p:nvSpPr>
          <p:spPr bwMode="auto">
            <a:xfrm flipH="1">
              <a:off x="1412" y="2659"/>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sp>
        <p:nvSpPr>
          <p:cNvPr id="172" name="Text Box 15">
            <a:extLst>
              <a:ext uri="{FF2B5EF4-FFF2-40B4-BE49-F238E27FC236}">
                <a16:creationId xmlns:a16="http://schemas.microsoft.com/office/drawing/2014/main" id="{5258F831-F8A3-4525-923D-6C677E8C58C5}"/>
              </a:ext>
            </a:extLst>
          </p:cNvPr>
          <p:cNvSpPr txBox="1">
            <a:spLocks noChangeArrowheads="1"/>
          </p:cNvSpPr>
          <p:nvPr/>
        </p:nvSpPr>
        <p:spPr bwMode="auto">
          <a:xfrm>
            <a:off x="1502764" y="3979407"/>
            <a:ext cx="12954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prstClr val="black">
                    <a:lumMod val="75000"/>
                    <a:lumOff val="25000"/>
                  </a:prstClr>
                </a:solidFill>
                <a:latin typeface="Arial Narrow" panose="020B0606020202030204" pitchFamily="34" charset="0"/>
              </a:rPr>
              <a:t>RRR = 68%</a:t>
            </a:r>
            <a:br>
              <a:rPr lang="en-US" sz="1200" b="1" kern="0" dirty="0">
                <a:solidFill>
                  <a:prstClr val="black">
                    <a:lumMod val="75000"/>
                    <a:lumOff val="25000"/>
                  </a:prstClr>
                </a:solidFill>
                <a:latin typeface="Arial Narrow" panose="020B0606020202030204" pitchFamily="34" charset="0"/>
              </a:rPr>
            </a:br>
            <a:r>
              <a:rPr lang="en-US" sz="1200" b="1" i="1" kern="0" dirty="0">
                <a:solidFill>
                  <a:prstClr val="black">
                    <a:lumMod val="75000"/>
                    <a:lumOff val="25000"/>
                  </a:prstClr>
                </a:solidFill>
                <a:latin typeface="Arial Narrow" panose="020B0606020202030204" pitchFamily="34" charset="0"/>
              </a:rPr>
              <a:t>p </a:t>
            </a:r>
            <a:r>
              <a:rPr lang="en-US" sz="1200" b="1" kern="0" dirty="0">
                <a:solidFill>
                  <a:prstClr val="black">
                    <a:lumMod val="75000"/>
                    <a:lumOff val="25000"/>
                  </a:prstClr>
                </a:solidFill>
                <a:latin typeface="Arial Narrow" panose="020B0606020202030204" pitchFamily="34" charset="0"/>
              </a:rPr>
              <a:t>&lt; 0.001</a:t>
            </a:r>
          </a:p>
        </p:txBody>
      </p:sp>
      <p:sp>
        <p:nvSpPr>
          <p:cNvPr id="173" name="Line 16">
            <a:extLst>
              <a:ext uri="{FF2B5EF4-FFF2-40B4-BE49-F238E27FC236}">
                <a16:creationId xmlns:a16="http://schemas.microsoft.com/office/drawing/2014/main" id="{89F69E08-78AE-47D5-8C85-04EF3C5FF79E}"/>
              </a:ext>
            </a:extLst>
          </p:cNvPr>
          <p:cNvSpPr>
            <a:spLocks noChangeShapeType="1"/>
          </p:cNvSpPr>
          <p:nvPr/>
        </p:nvSpPr>
        <p:spPr bwMode="auto">
          <a:xfrm flipV="1">
            <a:off x="2798164" y="1861682"/>
            <a:ext cx="0" cy="3773488"/>
          </a:xfrm>
          <a:prstGeom prst="line">
            <a:avLst/>
          </a:prstGeom>
          <a:noFill/>
          <a:ln w="9525">
            <a:solidFill>
              <a:sysClr val="windowText" lastClr="000000"/>
            </a:solidFill>
            <a:prstDash val="sysDot"/>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74" name="Line 17">
            <a:extLst>
              <a:ext uri="{FF2B5EF4-FFF2-40B4-BE49-F238E27FC236}">
                <a16:creationId xmlns:a16="http://schemas.microsoft.com/office/drawing/2014/main" id="{19DBB8F2-180F-4E6A-AE54-7AF2DACE2B7A}"/>
              </a:ext>
            </a:extLst>
          </p:cNvPr>
          <p:cNvSpPr>
            <a:spLocks noChangeShapeType="1"/>
          </p:cNvSpPr>
          <p:nvPr/>
        </p:nvSpPr>
        <p:spPr bwMode="auto">
          <a:xfrm flipV="1">
            <a:off x="5427064" y="1861682"/>
            <a:ext cx="0" cy="3783013"/>
          </a:xfrm>
          <a:prstGeom prst="line">
            <a:avLst/>
          </a:prstGeom>
          <a:noFill/>
          <a:ln w="9525">
            <a:solidFill>
              <a:sysClr val="windowText" lastClr="000000"/>
            </a:solidFill>
            <a:prstDash val="sysDot"/>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nvGrpSpPr>
          <p:cNvPr id="175" name="Group 18">
            <a:extLst>
              <a:ext uri="{FF2B5EF4-FFF2-40B4-BE49-F238E27FC236}">
                <a16:creationId xmlns:a16="http://schemas.microsoft.com/office/drawing/2014/main" id="{D23D3512-701D-4DA2-8167-4AEA67E0F7CD}"/>
              </a:ext>
            </a:extLst>
          </p:cNvPr>
          <p:cNvGrpSpPr>
            <a:grpSpLocks/>
          </p:cNvGrpSpPr>
          <p:nvPr/>
        </p:nvGrpSpPr>
        <p:grpSpPr bwMode="auto">
          <a:xfrm>
            <a:off x="5761934" y="2845917"/>
            <a:ext cx="592138" cy="1617663"/>
            <a:chOff x="3820" y="1963"/>
            <a:chExt cx="373" cy="1019"/>
          </a:xfrm>
        </p:grpSpPr>
        <p:sp>
          <p:nvSpPr>
            <p:cNvPr id="176" name="Line 19">
              <a:extLst>
                <a:ext uri="{FF2B5EF4-FFF2-40B4-BE49-F238E27FC236}">
                  <a16:creationId xmlns:a16="http://schemas.microsoft.com/office/drawing/2014/main" id="{0AD80A53-C9E4-4867-9E8F-BEBEABE57CC2}"/>
                </a:ext>
              </a:extLst>
            </p:cNvPr>
            <p:cNvSpPr>
              <a:spLocks noChangeShapeType="1"/>
            </p:cNvSpPr>
            <p:nvPr/>
          </p:nvSpPr>
          <p:spPr bwMode="auto">
            <a:xfrm flipH="1">
              <a:off x="4193" y="1970"/>
              <a:ext cx="0" cy="1012"/>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77" name="Line 20">
              <a:extLst>
                <a:ext uri="{FF2B5EF4-FFF2-40B4-BE49-F238E27FC236}">
                  <a16:creationId xmlns:a16="http://schemas.microsoft.com/office/drawing/2014/main" id="{C4AC4E4C-736C-4694-A659-54DCA25BE1DD}"/>
                </a:ext>
              </a:extLst>
            </p:cNvPr>
            <p:cNvSpPr>
              <a:spLocks noChangeShapeType="1"/>
            </p:cNvSpPr>
            <p:nvPr/>
          </p:nvSpPr>
          <p:spPr bwMode="auto">
            <a:xfrm flipH="1">
              <a:off x="3820" y="1969"/>
              <a:ext cx="371"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78" name="Line 21">
              <a:extLst>
                <a:ext uri="{FF2B5EF4-FFF2-40B4-BE49-F238E27FC236}">
                  <a16:creationId xmlns:a16="http://schemas.microsoft.com/office/drawing/2014/main" id="{6001F7CB-AC02-49D4-81F3-DDA3E4C0FE4B}"/>
                </a:ext>
              </a:extLst>
            </p:cNvPr>
            <p:cNvSpPr>
              <a:spLocks noChangeShapeType="1"/>
            </p:cNvSpPr>
            <p:nvPr/>
          </p:nvSpPr>
          <p:spPr bwMode="auto">
            <a:xfrm flipH="1">
              <a:off x="3822" y="1963"/>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sp>
        <p:nvSpPr>
          <p:cNvPr id="179" name="Text Box 22">
            <a:extLst>
              <a:ext uri="{FF2B5EF4-FFF2-40B4-BE49-F238E27FC236}">
                <a16:creationId xmlns:a16="http://schemas.microsoft.com/office/drawing/2014/main" id="{17416534-6E1B-4DF8-8DB6-19AC5F229D4D}"/>
              </a:ext>
            </a:extLst>
          </p:cNvPr>
          <p:cNvSpPr txBox="1">
            <a:spLocks noChangeArrowheads="1"/>
          </p:cNvSpPr>
          <p:nvPr/>
        </p:nvSpPr>
        <p:spPr bwMode="auto">
          <a:xfrm>
            <a:off x="5390459" y="2432035"/>
            <a:ext cx="12954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prstClr val="black">
                    <a:lumMod val="75000"/>
                    <a:lumOff val="25000"/>
                  </a:prstClr>
                </a:solidFill>
                <a:latin typeface="Arial Narrow" panose="020B0606020202030204" pitchFamily="34" charset="0"/>
              </a:rPr>
              <a:t>RRR = 60%</a:t>
            </a:r>
            <a:br>
              <a:rPr lang="en-US" sz="1200" b="1" kern="0" dirty="0">
                <a:solidFill>
                  <a:prstClr val="black">
                    <a:lumMod val="75000"/>
                    <a:lumOff val="25000"/>
                  </a:prstClr>
                </a:solidFill>
                <a:latin typeface="Arial Narrow" panose="020B0606020202030204" pitchFamily="34" charset="0"/>
              </a:rPr>
            </a:br>
            <a:r>
              <a:rPr lang="en-US" sz="1200" b="1" i="1" kern="0" dirty="0">
                <a:solidFill>
                  <a:prstClr val="black">
                    <a:lumMod val="75000"/>
                    <a:lumOff val="25000"/>
                  </a:prstClr>
                </a:solidFill>
                <a:latin typeface="Arial Narrow" panose="020B0606020202030204" pitchFamily="34" charset="0"/>
              </a:rPr>
              <a:t>p </a:t>
            </a:r>
            <a:r>
              <a:rPr lang="en-US" sz="1200" b="1" kern="0" dirty="0">
                <a:solidFill>
                  <a:prstClr val="black">
                    <a:lumMod val="75000"/>
                    <a:lumOff val="25000"/>
                  </a:prstClr>
                </a:solidFill>
                <a:latin typeface="Arial Narrow" panose="020B0606020202030204" pitchFamily="34" charset="0"/>
              </a:rPr>
              <a:t>= 0.001</a:t>
            </a:r>
          </a:p>
        </p:txBody>
      </p:sp>
      <p:grpSp>
        <p:nvGrpSpPr>
          <p:cNvPr id="180" name="Group 39">
            <a:extLst>
              <a:ext uri="{FF2B5EF4-FFF2-40B4-BE49-F238E27FC236}">
                <a16:creationId xmlns:a16="http://schemas.microsoft.com/office/drawing/2014/main" id="{0C6FE57F-4C2C-43A4-8554-46653A435974}"/>
              </a:ext>
            </a:extLst>
          </p:cNvPr>
          <p:cNvGrpSpPr/>
          <p:nvPr/>
        </p:nvGrpSpPr>
        <p:grpSpPr>
          <a:xfrm>
            <a:off x="3151617" y="3300770"/>
            <a:ext cx="592137" cy="1225671"/>
            <a:chOff x="3471863" y="2924988"/>
            <a:chExt cx="592137" cy="1225671"/>
          </a:xfrm>
        </p:grpSpPr>
        <p:sp>
          <p:nvSpPr>
            <p:cNvPr id="181" name="Line 24">
              <a:extLst>
                <a:ext uri="{FF2B5EF4-FFF2-40B4-BE49-F238E27FC236}">
                  <a16:creationId xmlns:a16="http://schemas.microsoft.com/office/drawing/2014/main" id="{A7771AEE-42BB-426F-8184-7284E816BF8A}"/>
                </a:ext>
              </a:extLst>
            </p:cNvPr>
            <p:cNvSpPr>
              <a:spLocks noChangeShapeType="1"/>
            </p:cNvSpPr>
            <p:nvPr/>
          </p:nvSpPr>
          <p:spPr bwMode="auto">
            <a:xfrm flipH="1">
              <a:off x="4064000" y="2926575"/>
              <a:ext cx="0" cy="1224084"/>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82" name="Line 25">
              <a:extLst>
                <a:ext uri="{FF2B5EF4-FFF2-40B4-BE49-F238E27FC236}">
                  <a16:creationId xmlns:a16="http://schemas.microsoft.com/office/drawing/2014/main" id="{8EAB3181-32DB-4DCF-827E-323DA01C135C}"/>
                </a:ext>
              </a:extLst>
            </p:cNvPr>
            <p:cNvSpPr>
              <a:spLocks noChangeShapeType="1"/>
            </p:cNvSpPr>
            <p:nvPr/>
          </p:nvSpPr>
          <p:spPr bwMode="auto">
            <a:xfrm flipH="1">
              <a:off x="3471863" y="2924988"/>
              <a:ext cx="588962"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83" name="Line 26">
              <a:extLst>
                <a:ext uri="{FF2B5EF4-FFF2-40B4-BE49-F238E27FC236}">
                  <a16:creationId xmlns:a16="http://schemas.microsoft.com/office/drawing/2014/main" id="{3EAB7CA0-7E77-49A7-85C1-C56B16ACF591}"/>
                </a:ext>
              </a:extLst>
            </p:cNvPr>
            <p:cNvSpPr>
              <a:spLocks noChangeShapeType="1"/>
            </p:cNvSpPr>
            <p:nvPr/>
          </p:nvSpPr>
          <p:spPr bwMode="auto">
            <a:xfrm flipH="1">
              <a:off x="3475038" y="2926575"/>
              <a:ext cx="0" cy="9525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sp>
        <p:nvSpPr>
          <p:cNvPr id="184" name="Text Box 27">
            <a:extLst>
              <a:ext uri="{FF2B5EF4-FFF2-40B4-BE49-F238E27FC236}">
                <a16:creationId xmlns:a16="http://schemas.microsoft.com/office/drawing/2014/main" id="{65021978-6213-4FED-93DA-4C26360D18C1}"/>
              </a:ext>
            </a:extLst>
          </p:cNvPr>
          <p:cNvSpPr txBox="1">
            <a:spLocks noChangeArrowheads="1"/>
          </p:cNvSpPr>
          <p:nvPr/>
        </p:nvSpPr>
        <p:spPr bwMode="auto">
          <a:xfrm>
            <a:off x="2821417" y="2778482"/>
            <a:ext cx="12954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prstClr val="black">
                    <a:lumMod val="75000"/>
                    <a:lumOff val="25000"/>
                  </a:prstClr>
                </a:solidFill>
                <a:latin typeface="Arial Narrow" panose="020B0606020202030204" pitchFamily="34" charset="0"/>
              </a:rPr>
              <a:t>RRR = 55%</a:t>
            </a:r>
            <a:br>
              <a:rPr lang="en-US" sz="1200" b="1" kern="0" dirty="0">
                <a:solidFill>
                  <a:prstClr val="black">
                    <a:lumMod val="75000"/>
                    <a:lumOff val="25000"/>
                  </a:prstClr>
                </a:solidFill>
                <a:latin typeface="Arial Narrow" panose="020B0606020202030204" pitchFamily="34" charset="0"/>
              </a:rPr>
            </a:br>
            <a:r>
              <a:rPr lang="en-US" sz="1200" b="1" i="1" kern="0" dirty="0">
                <a:solidFill>
                  <a:prstClr val="black">
                    <a:lumMod val="75000"/>
                    <a:lumOff val="25000"/>
                  </a:prstClr>
                </a:solidFill>
                <a:latin typeface="Arial Narrow" panose="020B0606020202030204" pitchFamily="34" charset="0"/>
              </a:rPr>
              <a:t>p </a:t>
            </a:r>
            <a:r>
              <a:rPr lang="en-US" sz="1200" b="1" kern="0" dirty="0">
                <a:solidFill>
                  <a:prstClr val="black">
                    <a:lumMod val="75000"/>
                    <a:lumOff val="25000"/>
                  </a:prstClr>
                </a:solidFill>
                <a:latin typeface="Arial Narrow" panose="020B0606020202030204" pitchFamily="34" charset="0"/>
              </a:rPr>
              <a:t>&lt; 0.001</a:t>
            </a:r>
          </a:p>
        </p:txBody>
      </p:sp>
      <p:grpSp>
        <p:nvGrpSpPr>
          <p:cNvPr id="185" name="Group 184">
            <a:extLst>
              <a:ext uri="{FF2B5EF4-FFF2-40B4-BE49-F238E27FC236}">
                <a16:creationId xmlns:a16="http://schemas.microsoft.com/office/drawing/2014/main" id="{1AEBD9A8-ACA8-4E7E-A777-4AE3EC74E052}"/>
              </a:ext>
            </a:extLst>
          </p:cNvPr>
          <p:cNvGrpSpPr>
            <a:grpSpLocks/>
          </p:cNvGrpSpPr>
          <p:nvPr/>
        </p:nvGrpSpPr>
        <p:grpSpPr bwMode="auto">
          <a:xfrm>
            <a:off x="4461772" y="4661557"/>
            <a:ext cx="592137" cy="644524"/>
            <a:chOff x="3036" y="2863"/>
            <a:chExt cx="373" cy="406"/>
          </a:xfrm>
        </p:grpSpPr>
        <p:sp>
          <p:nvSpPr>
            <p:cNvPr id="186" name="Line 30">
              <a:extLst>
                <a:ext uri="{FF2B5EF4-FFF2-40B4-BE49-F238E27FC236}">
                  <a16:creationId xmlns:a16="http://schemas.microsoft.com/office/drawing/2014/main" id="{B0E134A5-0F57-4FF2-818C-A15578147018}"/>
                </a:ext>
              </a:extLst>
            </p:cNvPr>
            <p:cNvSpPr>
              <a:spLocks noChangeShapeType="1"/>
            </p:cNvSpPr>
            <p:nvPr/>
          </p:nvSpPr>
          <p:spPr bwMode="auto">
            <a:xfrm flipH="1">
              <a:off x="3409" y="2864"/>
              <a:ext cx="0" cy="405"/>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87" name="Line 31">
              <a:extLst>
                <a:ext uri="{FF2B5EF4-FFF2-40B4-BE49-F238E27FC236}">
                  <a16:creationId xmlns:a16="http://schemas.microsoft.com/office/drawing/2014/main" id="{79D698DE-071C-44A7-8834-E24A9D13D5ED}"/>
                </a:ext>
              </a:extLst>
            </p:cNvPr>
            <p:cNvSpPr>
              <a:spLocks noChangeShapeType="1"/>
            </p:cNvSpPr>
            <p:nvPr/>
          </p:nvSpPr>
          <p:spPr bwMode="auto">
            <a:xfrm flipH="1">
              <a:off x="3036" y="2863"/>
              <a:ext cx="371"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88" name="Line 32">
              <a:extLst>
                <a:ext uri="{FF2B5EF4-FFF2-40B4-BE49-F238E27FC236}">
                  <a16:creationId xmlns:a16="http://schemas.microsoft.com/office/drawing/2014/main" id="{EEFDDBF3-6DC6-4ACB-9285-2F5389F1BBB5}"/>
                </a:ext>
              </a:extLst>
            </p:cNvPr>
            <p:cNvSpPr>
              <a:spLocks noChangeShapeType="1"/>
            </p:cNvSpPr>
            <p:nvPr/>
          </p:nvSpPr>
          <p:spPr bwMode="auto">
            <a:xfrm flipH="1">
              <a:off x="3038" y="2864"/>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grpSp>
        <p:nvGrpSpPr>
          <p:cNvPr id="189" name="Group 188">
            <a:extLst>
              <a:ext uri="{FF2B5EF4-FFF2-40B4-BE49-F238E27FC236}">
                <a16:creationId xmlns:a16="http://schemas.microsoft.com/office/drawing/2014/main" id="{34D3C331-C1E3-4A40-B902-0115A23B50FC}"/>
              </a:ext>
            </a:extLst>
          </p:cNvPr>
          <p:cNvGrpSpPr>
            <a:grpSpLocks/>
          </p:cNvGrpSpPr>
          <p:nvPr/>
        </p:nvGrpSpPr>
        <p:grpSpPr bwMode="auto">
          <a:xfrm>
            <a:off x="7053132" y="4638220"/>
            <a:ext cx="592137" cy="673100"/>
            <a:chOff x="4674" y="2741"/>
            <a:chExt cx="373" cy="424"/>
          </a:xfrm>
        </p:grpSpPr>
        <p:sp>
          <p:nvSpPr>
            <p:cNvPr id="190" name="Line 34">
              <a:extLst>
                <a:ext uri="{FF2B5EF4-FFF2-40B4-BE49-F238E27FC236}">
                  <a16:creationId xmlns:a16="http://schemas.microsoft.com/office/drawing/2014/main" id="{C9D1D8C4-31D9-4B02-9339-F07895C71CA7}"/>
                </a:ext>
              </a:extLst>
            </p:cNvPr>
            <p:cNvSpPr>
              <a:spLocks noChangeShapeType="1"/>
            </p:cNvSpPr>
            <p:nvPr/>
          </p:nvSpPr>
          <p:spPr bwMode="auto">
            <a:xfrm flipH="1">
              <a:off x="5047" y="2742"/>
              <a:ext cx="0" cy="423"/>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91" name="Line 35">
              <a:extLst>
                <a:ext uri="{FF2B5EF4-FFF2-40B4-BE49-F238E27FC236}">
                  <a16:creationId xmlns:a16="http://schemas.microsoft.com/office/drawing/2014/main" id="{2471C77D-31A0-4B30-B841-B2F2737020A5}"/>
                </a:ext>
              </a:extLst>
            </p:cNvPr>
            <p:cNvSpPr>
              <a:spLocks noChangeShapeType="1"/>
            </p:cNvSpPr>
            <p:nvPr/>
          </p:nvSpPr>
          <p:spPr bwMode="auto">
            <a:xfrm flipH="1">
              <a:off x="4674" y="2741"/>
              <a:ext cx="371"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92" name="Line 36">
              <a:extLst>
                <a:ext uri="{FF2B5EF4-FFF2-40B4-BE49-F238E27FC236}">
                  <a16:creationId xmlns:a16="http://schemas.microsoft.com/office/drawing/2014/main" id="{458EEA9C-B7D4-4C31-88F3-9D2725D30480}"/>
                </a:ext>
              </a:extLst>
            </p:cNvPr>
            <p:cNvSpPr>
              <a:spLocks noChangeShapeType="1"/>
            </p:cNvSpPr>
            <p:nvPr/>
          </p:nvSpPr>
          <p:spPr bwMode="auto">
            <a:xfrm flipH="1">
              <a:off x="4676" y="2742"/>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graphicFrame>
        <p:nvGraphicFramePr>
          <p:cNvPr id="193" name="Group 37">
            <a:extLst>
              <a:ext uri="{FF2B5EF4-FFF2-40B4-BE49-F238E27FC236}">
                <a16:creationId xmlns:a16="http://schemas.microsoft.com/office/drawing/2014/main" id="{610820D1-1ADB-4301-8DCB-65EDCA133625}"/>
              </a:ext>
            </a:extLst>
          </p:cNvPr>
          <p:cNvGraphicFramePr>
            <a:graphicFrameLocks noGrp="1"/>
          </p:cNvGraphicFramePr>
          <p:nvPr>
            <p:extLst>
              <p:ext uri="{D42A27DB-BD31-4B8C-83A1-F6EECF244321}">
                <p14:modId xmlns:p14="http://schemas.microsoft.com/office/powerpoint/2010/main" val="2062949849"/>
              </p:ext>
            </p:extLst>
          </p:nvPr>
        </p:nvGraphicFramePr>
        <p:xfrm>
          <a:off x="2853261" y="1740886"/>
          <a:ext cx="2537009" cy="737616"/>
        </p:xfrm>
        <a:graphic>
          <a:graphicData uri="http://schemas.openxmlformats.org/drawingml/2006/table">
            <a:tbl>
              <a:tblPr/>
              <a:tblGrid>
                <a:gridCol w="2537009">
                  <a:extLst>
                    <a:ext uri="{9D8B030D-6E8A-4147-A177-3AD203B41FA5}">
                      <a16:colId xmlns:a16="http://schemas.microsoft.com/office/drawing/2014/main" val="20000"/>
                    </a:ext>
                  </a:extLst>
                </a:gridCol>
              </a:tblGrid>
              <a:tr h="347663">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85000"/>
                        </a:lnSpc>
                        <a:spcBef>
                          <a:spcPct val="0"/>
                        </a:spcBef>
                        <a:spcAft>
                          <a:spcPct val="0"/>
                        </a:spcAft>
                        <a:buClr>
                          <a:schemeClr val="tx2"/>
                        </a:buClr>
                        <a:buSzTx/>
                        <a:buFont typeface="Wingdings" pitchFamily="2" charset="2"/>
                        <a:buNone/>
                        <a:tabLst/>
                      </a:pPr>
                      <a:r>
                        <a:rPr kumimoji="0" lang="en-US" sz="1400" b="1" i="0" u="none" strike="noStrike" cap="none" normalizeH="0" baseline="0" dirty="0">
                          <a:ln>
                            <a:noFill/>
                          </a:ln>
                          <a:solidFill>
                            <a:schemeClr val="tx1">
                              <a:lumMod val="75000"/>
                              <a:lumOff val="25000"/>
                            </a:schemeClr>
                          </a:solidFill>
                          <a:effectLst/>
                          <a:latin typeface="Arial Narrow" panose="020B0606020202030204" pitchFamily="34" charset="0"/>
                        </a:rPr>
                        <a:t>Multiple and/or severe prevalent vertebral fractures*</a:t>
                      </a:r>
                      <a:endParaRPr kumimoji="0" lang="en-US" sz="1400" b="0" i="1" u="none" strike="noStrike" cap="none" normalizeH="0" baseline="0" dirty="0">
                        <a:ln>
                          <a:noFill/>
                        </a:ln>
                        <a:solidFill>
                          <a:schemeClr val="tx1">
                            <a:lumMod val="75000"/>
                            <a:lumOff val="25000"/>
                          </a:schemeClr>
                        </a:solidFill>
                        <a:effectLst/>
                        <a:latin typeface="Arial Narrow" panose="020B0606020202030204" pitchFamily="34" charset="0"/>
                      </a:endParaRPr>
                    </a:p>
                  </a:txBody>
                  <a:tcPr marL="0" marR="0" anchor="ctr" anchorCtr="1" horzOverflow="overflow">
                    <a:lnL cap="flat">
                      <a:noFill/>
                    </a:lnL>
                    <a:lnR cap="flat">
                      <a:noFill/>
                    </a:lnR>
                    <a:lnT cap="flat">
                      <a:noFill/>
                    </a:lnT>
                    <a:lnB w="1905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5263">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90000"/>
                        </a:lnSpc>
                        <a:spcBef>
                          <a:spcPct val="30000"/>
                        </a:spcBef>
                        <a:spcAft>
                          <a:spcPct val="0"/>
                        </a:spcAft>
                        <a:buClr>
                          <a:schemeClr val="tx2"/>
                        </a:buClr>
                        <a:buSzTx/>
                        <a:buFont typeface="Wingdings" pitchFamily="2" charset="2"/>
                        <a:buNone/>
                        <a:tabLst/>
                      </a:pPr>
                      <a:r>
                        <a:rPr kumimoji="0" lang="en-US" sz="1400" b="1" i="1" u="none" strike="noStrike" cap="none" normalizeH="0" baseline="0" dirty="0">
                          <a:ln>
                            <a:noFill/>
                          </a:ln>
                          <a:solidFill>
                            <a:schemeClr val="tx1">
                              <a:lumMod val="75000"/>
                              <a:lumOff val="25000"/>
                            </a:schemeClr>
                          </a:solidFill>
                          <a:effectLst/>
                          <a:latin typeface="Arial Narrow" panose="020B0606020202030204" pitchFamily="34" charset="0"/>
                        </a:rPr>
                        <a:t>p</a:t>
                      </a:r>
                      <a:r>
                        <a:rPr kumimoji="0" lang="en-US" sz="1400" b="1" i="0" u="none" strike="noStrike" cap="none" normalizeH="0" baseline="-25000" dirty="0">
                          <a:ln>
                            <a:noFill/>
                          </a:ln>
                          <a:solidFill>
                            <a:schemeClr val="tx1">
                              <a:lumMod val="75000"/>
                              <a:lumOff val="25000"/>
                            </a:schemeClr>
                          </a:solidFill>
                          <a:effectLst/>
                          <a:latin typeface="Arial Narrow" panose="020B0606020202030204" pitchFamily="34" charset="0"/>
                        </a:rPr>
                        <a:t>interaction</a:t>
                      </a:r>
                      <a:r>
                        <a:rPr kumimoji="0" lang="en-US" sz="1400" b="1" i="0" u="none" strike="noStrike" cap="none" normalizeH="0" baseline="0" dirty="0">
                          <a:ln>
                            <a:noFill/>
                          </a:ln>
                          <a:solidFill>
                            <a:schemeClr val="tx1">
                              <a:lumMod val="75000"/>
                              <a:lumOff val="25000"/>
                            </a:schemeClr>
                          </a:solidFill>
                          <a:effectLst/>
                          <a:latin typeface="Arial Narrow" panose="020B0606020202030204" pitchFamily="34" charset="0"/>
                        </a:rPr>
                        <a:t> = 0.18</a:t>
                      </a:r>
                    </a:p>
                  </a:txBody>
                  <a:tcPr marL="0" marR="0" anchor="ctr" anchorCtr="1" horzOverflow="overflow">
                    <a:lnL cap="flat">
                      <a:noFill/>
                    </a:lnL>
                    <a:lnR cap="flat">
                      <a:noFill/>
                    </a:lnR>
                    <a:lnT w="19050" cap="flat" cmpd="sng" algn="ctr">
                      <a:solidFill>
                        <a:sysClr val="windowText" lastClr="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94" name="Group 47">
            <a:extLst>
              <a:ext uri="{FF2B5EF4-FFF2-40B4-BE49-F238E27FC236}">
                <a16:creationId xmlns:a16="http://schemas.microsoft.com/office/drawing/2014/main" id="{182A4ECB-B0CD-49AA-8EDE-5AF9579356F7}"/>
              </a:ext>
            </a:extLst>
          </p:cNvPr>
          <p:cNvGraphicFramePr>
            <a:graphicFrameLocks noGrp="1"/>
          </p:cNvGraphicFramePr>
          <p:nvPr>
            <p:extLst>
              <p:ext uri="{D42A27DB-BD31-4B8C-83A1-F6EECF244321}">
                <p14:modId xmlns:p14="http://schemas.microsoft.com/office/powerpoint/2010/main" val="108521389"/>
              </p:ext>
            </p:extLst>
          </p:nvPr>
        </p:nvGraphicFramePr>
        <p:xfrm>
          <a:off x="5473102" y="1768849"/>
          <a:ext cx="2506662" cy="711708"/>
        </p:xfrm>
        <a:graphic>
          <a:graphicData uri="http://schemas.openxmlformats.org/drawingml/2006/table">
            <a:tbl>
              <a:tblPr/>
              <a:tblGrid>
                <a:gridCol w="2506662">
                  <a:extLst>
                    <a:ext uri="{9D8B030D-6E8A-4147-A177-3AD203B41FA5}">
                      <a16:colId xmlns:a16="http://schemas.microsoft.com/office/drawing/2014/main" val="20000"/>
                    </a:ext>
                  </a:extLst>
                </a:gridCol>
              </a:tblGrid>
              <a:tr h="347663">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85000"/>
                        </a:lnSpc>
                        <a:spcBef>
                          <a:spcPct val="0"/>
                        </a:spcBef>
                        <a:spcAft>
                          <a:spcPct val="0"/>
                        </a:spcAft>
                        <a:buClr>
                          <a:schemeClr val="tx2"/>
                        </a:buClr>
                        <a:buSzTx/>
                        <a:buFont typeface="Wingdings" pitchFamily="2" charset="2"/>
                        <a:buNone/>
                        <a:tabLst/>
                      </a:pPr>
                      <a:r>
                        <a:rPr kumimoji="0" lang="en-US" sz="1400" b="1" i="0" u="none" strike="noStrike" cap="none" normalizeH="0" baseline="0" dirty="0">
                          <a:ln>
                            <a:noFill/>
                          </a:ln>
                          <a:solidFill>
                            <a:schemeClr val="tx1">
                              <a:lumMod val="75000"/>
                              <a:lumOff val="25000"/>
                            </a:schemeClr>
                          </a:solidFill>
                          <a:effectLst/>
                          <a:latin typeface="Arial Narrow" panose="020B0606020202030204" pitchFamily="34" charset="0"/>
                        </a:rPr>
                        <a:t>Combined</a:t>
                      </a:r>
                      <a:r>
                        <a:rPr kumimoji="0" lang="en-US" sz="1400" b="1" i="0" u="none" strike="noStrike" cap="none" normalizeH="0" baseline="30000" dirty="0">
                          <a:ln>
                            <a:noFill/>
                          </a:ln>
                          <a:solidFill>
                            <a:schemeClr val="tx1">
                              <a:lumMod val="75000"/>
                              <a:lumOff val="25000"/>
                            </a:schemeClr>
                          </a:solidFill>
                          <a:effectLst/>
                          <a:latin typeface="Arial Narrow" panose="020B0606020202030204" pitchFamily="34" charset="0"/>
                        </a:rPr>
                        <a:t>†  </a:t>
                      </a:r>
                      <a:r>
                        <a:rPr kumimoji="0" lang="en-US" sz="1200" b="1" i="0" u="none" strike="noStrike" cap="none" normalizeH="0" baseline="0" dirty="0">
                          <a:ln>
                            <a:noFill/>
                          </a:ln>
                          <a:solidFill>
                            <a:schemeClr val="tx1">
                              <a:lumMod val="75000"/>
                              <a:lumOff val="25000"/>
                            </a:schemeClr>
                          </a:solidFill>
                          <a:effectLst/>
                          <a:latin typeface="Arial Narrow" panose="020B0606020202030204" pitchFamily="34" charset="0"/>
                        </a:rPr>
                        <a:t>“BMD is less than -2.5 and multiple fractures”</a:t>
                      </a:r>
                      <a:endParaRPr kumimoji="0" lang="en-US" sz="1200" b="0" i="1" u="none" strike="noStrike" cap="none" normalizeH="0" baseline="0" dirty="0">
                        <a:ln>
                          <a:noFill/>
                        </a:ln>
                        <a:solidFill>
                          <a:schemeClr val="tx1">
                            <a:lumMod val="75000"/>
                            <a:lumOff val="25000"/>
                          </a:schemeClr>
                        </a:solidFill>
                        <a:effectLst/>
                        <a:latin typeface="Arial Narrow" panose="020B0606020202030204" pitchFamily="34" charset="0"/>
                      </a:endParaRPr>
                    </a:p>
                  </a:txBody>
                  <a:tcPr marL="0" marR="0" anchor="ctr" anchorCtr="1" horzOverflow="overflow">
                    <a:lnL cap="flat">
                      <a:noFill/>
                    </a:lnL>
                    <a:lnR cap="flat">
                      <a:noFill/>
                    </a:lnR>
                    <a:lnT cap="flat">
                      <a:noFill/>
                    </a:lnT>
                    <a:lnB w="1905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5263">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90000"/>
                        </a:lnSpc>
                        <a:spcBef>
                          <a:spcPct val="30000"/>
                        </a:spcBef>
                        <a:spcAft>
                          <a:spcPct val="0"/>
                        </a:spcAft>
                        <a:buClr>
                          <a:schemeClr val="tx2"/>
                        </a:buClr>
                        <a:buSzTx/>
                        <a:buFont typeface="Wingdings" pitchFamily="2" charset="2"/>
                        <a:buNone/>
                        <a:tabLst/>
                      </a:pPr>
                      <a:r>
                        <a:rPr kumimoji="0" lang="en-US" sz="1400" b="1" i="1" u="none" strike="noStrike" cap="none" normalizeH="0" baseline="0" dirty="0">
                          <a:ln>
                            <a:noFill/>
                          </a:ln>
                          <a:solidFill>
                            <a:schemeClr val="tx1">
                              <a:lumMod val="75000"/>
                              <a:lumOff val="25000"/>
                            </a:schemeClr>
                          </a:solidFill>
                          <a:effectLst/>
                          <a:latin typeface="Arial Narrow" panose="020B0606020202030204" pitchFamily="34" charset="0"/>
                        </a:rPr>
                        <a:t>p</a:t>
                      </a:r>
                      <a:r>
                        <a:rPr kumimoji="0" lang="en-US" sz="1400" b="1" i="0" u="none" strike="noStrike" cap="none" normalizeH="0" baseline="-25000" dirty="0">
                          <a:ln>
                            <a:noFill/>
                          </a:ln>
                          <a:solidFill>
                            <a:schemeClr val="tx1">
                              <a:lumMod val="75000"/>
                              <a:lumOff val="25000"/>
                            </a:schemeClr>
                          </a:solidFill>
                          <a:effectLst/>
                          <a:latin typeface="Arial Narrow" panose="020B0606020202030204" pitchFamily="34" charset="0"/>
                        </a:rPr>
                        <a:t>interaction</a:t>
                      </a:r>
                      <a:r>
                        <a:rPr kumimoji="0" lang="en-US" sz="1400" b="1" i="0" u="none" strike="noStrike" cap="none" normalizeH="0" baseline="0" dirty="0">
                          <a:ln>
                            <a:noFill/>
                          </a:ln>
                          <a:solidFill>
                            <a:schemeClr val="tx1">
                              <a:lumMod val="75000"/>
                              <a:lumOff val="25000"/>
                            </a:schemeClr>
                          </a:solidFill>
                          <a:effectLst/>
                          <a:latin typeface="Arial Narrow" panose="020B0606020202030204" pitchFamily="34" charset="0"/>
                        </a:rPr>
                        <a:t> = 0.66</a:t>
                      </a:r>
                    </a:p>
                  </a:txBody>
                  <a:tcPr marL="0" marR="0" anchor="ctr" anchorCtr="1" horzOverflow="overflow">
                    <a:lnL cap="flat">
                      <a:noFill/>
                    </a:lnL>
                    <a:lnR cap="flat">
                      <a:noFill/>
                    </a:lnR>
                    <a:lnT w="19050" cap="flat" cmpd="sng" algn="ctr">
                      <a:solidFill>
                        <a:sysClr val="windowText" lastClr="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95" name="Rectangle 306">
            <a:extLst>
              <a:ext uri="{FF2B5EF4-FFF2-40B4-BE49-F238E27FC236}">
                <a16:creationId xmlns:a16="http://schemas.microsoft.com/office/drawing/2014/main" id="{D1ABAFDF-3A5E-424D-9A93-89DA1FB95B3F}"/>
              </a:ext>
            </a:extLst>
          </p:cNvPr>
          <p:cNvSpPr>
            <a:spLocks noChangeArrowheads="1"/>
          </p:cNvSpPr>
          <p:nvPr/>
        </p:nvSpPr>
        <p:spPr bwMode="auto">
          <a:xfrm rot="16200000">
            <a:off x="-393203" y="4106807"/>
            <a:ext cx="27987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CA" altLang="en-US" sz="1200" b="1" kern="0" dirty="0">
                <a:solidFill>
                  <a:prstClr val="black">
                    <a:lumMod val="75000"/>
                    <a:lumOff val="25000"/>
                  </a:prstClr>
                </a:solidFill>
                <a:latin typeface="Arial Narrow" panose="020B0606020202030204" pitchFamily="34" charset="0"/>
              </a:rPr>
              <a:t>Incidence at month 36 (%)</a:t>
            </a:r>
          </a:p>
        </p:txBody>
      </p:sp>
      <p:sp>
        <p:nvSpPr>
          <p:cNvPr id="196" name="TextBox 195">
            <a:extLst>
              <a:ext uri="{FF2B5EF4-FFF2-40B4-BE49-F238E27FC236}">
                <a16:creationId xmlns:a16="http://schemas.microsoft.com/office/drawing/2014/main" id="{CC17BFE0-8449-47E2-A735-AF398558E074}"/>
              </a:ext>
            </a:extLst>
          </p:cNvPr>
          <p:cNvSpPr txBox="1"/>
          <p:nvPr/>
        </p:nvSpPr>
        <p:spPr>
          <a:xfrm>
            <a:off x="1330270" y="5955219"/>
            <a:ext cx="6532562" cy="276999"/>
          </a:xfrm>
          <a:prstGeom prst="rect">
            <a:avLst/>
          </a:prstGeom>
          <a:noFill/>
        </p:spPr>
        <p:txBody>
          <a:bodyPr wrap="square" rtlCol="0">
            <a:spAutoFit/>
          </a:bodyPr>
          <a:lstStyle/>
          <a:p>
            <a:pPr algn="ctr" defTabSz="914400">
              <a:defRPr/>
            </a:pPr>
            <a:r>
              <a:rPr lang="en-CA" sz="1200" b="1" kern="0" dirty="0">
                <a:solidFill>
                  <a:prstClr val="black">
                    <a:lumMod val="75000"/>
                    <a:lumOff val="25000"/>
                  </a:prstClr>
                </a:solidFill>
                <a:latin typeface="Arial Narrow" panose="020B0606020202030204" pitchFamily="34" charset="0"/>
              </a:rPr>
              <a:t>Risk of New Vertebral Fracture</a:t>
            </a:r>
          </a:p>
        </p:txBody>
      </p:sp>
      <p:grpSp>
        <p:nvGrpSpPr>
          <p:cNvPr id="197" name="Group 196">
            <a:extLst>
              <a:ext uri="{FF2B5EF4-FFF2-40B4-BE49-F238E27FC236}">
                <a16:creationId xmlns:a16="http://schemas.microsoft.com/office/drawing/2014/main" id="{65D38993-F5D8-4915-B936-AC088F4AA5C5}"/>
              </a:ext>
            </a:extLst>
          </p:cNvPr>
          <p:cNvGrpSpPr/>
          <p:nvPr/>
        </p:nvGrpSpPr>
        <p:grpSpPr>
          <a:xfrm>
            <a:off x="1330270" y="2164507"/>
            <a:ext cx="907531" cy="421429"/>
            <a:chOff x="6776226" y="2287496"/>
            <a:chExt cx="907531" cy="421429"/>
          </a:xfrm>
        </p:grpSpPr>
        <p:sp>
          <p:nvSpPr>
            <p:cNvPr id="198" name="Rectangle 10">
              <a:extLst>
                <a:ext uri="{FF2B5EF4-FFF2-40B4-BE49-F238E27FC236}">
                  <a16:creationId xmlns:a16="http://schemas.microsoft.com/office/drawing/2014/main" id="{CE2BAF96-4689-4B7D-94DD-72AAFA9377A3}"/>
                </a:ext>
              </a:extLst>
            </p:cNvPr>
            <p:cNvSpPr>
              <a:spLocks noChangeArrowheads="1"/>
            </p:cNvSpPr>
            <p:nvPr/>
          </p:nvSpPr>
          <p:spPr bwMode="auto">
            <a:xfrm>
              <a:off x="7061792" y="2539648"/>
              <a:ext cx="62196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Denosumab</a:t>
              </a:r>
            </a:p>
          </p:txBody>
        </p:sp>
        <p:sp>
          <p:nvSpPr>
            <p:cNvPr id="199" name="Rectangle 40">
              <a:extLst>
                <a:ext uri="{FF2B5EF4-FFF2-40B4-BE49-F238E27FC236}">
                  <a16:creationId xmlns:a16="http://schemas.microsoft.com/office/drawing/2014/main" id="{08D9924D-F2DB-43D1-8B4D-567AF41F155E}"/>
                </a:ext>
              </a:extLst>
            </p:cNvPr>
            <p:cNvSpPr>
              <a:spLocks noChangeAspect="1" noChangeArrowheads="1"/>
            </p:cNvSpPr>
            <p:nvPr/>
          </p:nvSpPr>
          <p:spPr bwMode="auto">
            <a:xfrm>
              <a:off x="6778805" y="2550049"/>
              <a:ext cx="152400" cy="150812"/>
            </a:xfrm>
            <a:prstGeom prst="rect">
              <a:avLst/>
            </a:prstGeom>
            <a:solidFill>
              <a:srgbClr val="A098DA"/>
            </a:solidFill>
            <a:ln>
              <a:noFill/>
            </a:ln>
            <a:effectLs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ＭＳ Ｐゴシック" pitchFamily="34" charset="-128"/>
                <a:cs typeface="Arial" charset="0"/>
              </a:endParaRPr>
            </a:p>
          </p:txBody>
        </p:sp>
        <p:sp>
          <p:nvSpPr>
            <p:cNvPr id="200" name="Rectangle 8">
              <a:extLst>
                <a:ext uri="{FF2B5EF4-FFF2-40B4-BE49-F238E27FC236}">
                  <a16:creationId xmlns:a16="http://schemas.microsoft.com/office/drawing/2014/main" id="{2DD361D8-D858-4E30-B7B0-75078CD98AC4}"/>
                </a:ext>
              </a:extLst>
            </p:cNvPr>
            <p:cNvSpPr>
              <a:spLocks noChangeArrowheads="1"/>
            </p:cNvSpPr>
            <p:nvPr/>
          </p:nvSpPr>
          <p:spPr bwMode="auto">
            <a:xfrm>
              <a:off x="7060028" y="2287496"/>
              <a:ext cx="41678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Placebo</a:t>
              </a:r>
            </a:p>
          </p:txBody>
        </p:sp>
        <p:sp>
          <p:nvSpPr>
            <p:cNvPr id="201" name="Rectangle 42">
              <a:extLst>
                <a:ext uri="{FF2B5EF4-FFF2-40B4-BE49-F238E27FC236}">
                  <a16:creationId xmlns:a16="http://schemas.microsoft.com/office/drawing/2014/main" id="{A3BB5B67-37F9-4008-A5A1-3F37664B1409}"/>
                </a:ext>
              </a:extLst>
            </p:cNvPr>
            <p:cNvSpPr>
              <a:spLocks noChangeAspect="1" noChangeArrowheads="1"/>
            </p:cNvSpPr>
            <p:nvPr/>
          </p:nvSpPr>
          <p:spPr bwMode="auto">
            <a:xfrm>
              <a:off x="6776226" y="2304423"/>
              <a:ext cx="150813" cy="150812"/>
            </a:xfrm>
            <a:prstGeom prst="rect">
              <a:avLst/>
            </a:prstGeom>
            <a:solidFill>
              <a:schemeClr val="bg2">
                <a:lumMod val="75000"/>
              </a:schemeClr>
            </a:solidFill>
            <a:ln>
              <a:noFill/>
            </a:ln>
            <a:effectLs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ＭＳ Ｐゴシック" pitchFamily="34" charset="-128"/>
                <a:cs typeface="Arial" charset="0"/>
              </a:endParaRPr>
            </a:p>
          </p:txBody>
        </p:sp>
      </p:grpSp>
    </p:spTree>
    <p:extLst>
      <p:ext uri="{BB962C8B-B14F-4D97-AF65-F5344CB8AC3E}">
        <p14:creationId xmlns:p14="http://schemas.microsoft.com/office/powerpoint/2010/main" val="23563498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41970" y="60776"/>
            <a:ext cx="8256062" cy="1333426"/>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2800" dirty="0">
                <a:solidFill>
                  <a:srgbClr val="725F73"/>
                </a:solidFill>
                <a:latin typeface="Arial Narrow" panose="020B0606020202030204" pitchFamily="34" charset="0"/>
              </a:rPr>
              <a:t>The Effect of Denosumab on New Hip Fractures in Higher Risk Populations</a:t>
            </a:r>
            <a:br>
              <a:rPr lang="en-CA" sz="2800" dirty="0">
                <a:solidFill>
                  <a:srgbClr val="725F73"/>
                </a:solidFill>
                <a:latin typeface="Arial Narrow" panose="020B0606020202030204" pitchFamily="34" charset="0"/>
              </a:rPr>
            </a:br>
            <a:r>
              <a:rPr lang="en-CA" sz="2800" dirty="0">
                <a:solidFill>
                  <a:srgbClr val="7693CC"/>
                </a:solidFill>
                <a:latin typeface="Arial Narrow" panose="020B0606020202030204" pitchFamily="34" charset="0"/>
              </a:rPr>
              <a:t>FREEDOM – Higher Risk Sub-analysis</a:t>
            </a:r>
            <a:endParaRPr kumimoji="0" lang="en-US" sz="2400" b="1" i="0"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73720"/>
            <a:ext cx="9144000" cy="603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6912" y="6400664"/>
            <a:ext cx="8229600" cy="31029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Adapted from: Boonen S, et al. </a:t>
            </a:r>
            <a:r>
              <a:rPr lang="en-CA" sz="1000" i="1" dirty="0">
                <a:solidFill>
                  <a:srgbClr val="000000"/>
                </a:solidFill>
                <a:latin typeface="Arial Narrow" panose="020B0606020202030204" pitchFamily="34" charset="0"/>
              </a:rPr>
              <a:t>J Clin </a:t>
            </a:r>
            <a:r>
              <a:rPr lang="en-CA" sz="1000" i="1" dirty="0" err="1">
                <a:solidFill>
                  <a:srgbClr val="000000"/>
                </a:solidFill>
                <a:latin typeface="Arial Narrow" panose="020B0606020202030204" pitchFamily="34" charset="0"/>
              </a:rPr>
              <a:t>Endocrin</a:t>
            </a:r>
            <a:r>
              <a:rPr lang="en-CA" sz="1000" i="1" dirty="0">
                <a:solidFill>
                  <a:srgbClr val="000000"/>
                </a:solidFill>
                <a:latin typeface="Arial Narrow" panose="020B0606020202030204" pitchFamily="34" charset="0"/>
              </a:rPr>
              <a:t> </a:t>
            </a:r>
            <a:r>
              <a:rPr lang="en-CA" sz="1000" i="1" dirty="0" err="1">
                <a:solidFill>
                  <a:srgbClr val="000000"/>
                </a:solidFill>
                <a:latin typeface="Arial Narrow" panose="020B0606020202030204" pitchFamily="34" charset="0"/>
              </a:rPr>
              <a:t>Metab</a:t>
            </a:r>
            <a:r>
              <a:rPr lang="en-CA" sz="1000" dirty="0">
                <a:solidFill>
                  <a:srgbClr val="000000"/>
                </a:solidFill>
                <a:latin typeface="Arial Narrow" panose="020B0606020202030204" pitchFamily="34" charset="0"/>
              </a:rPr>
              <a:t>. 2011;96:1727-1736.</a:t>
            </a:r>
          </a:p>
        </p:txBody>
      </p:sp>
      <p:graphicFrame>
        <p:nvGraphicFramePr>
          <p:cNvPr id="92" name="Object 2">
            <a:extLst>
              <a:ext uri="{FF2B5EF4-FFF2-40B4-BE49-F238E27FC236}">
                <a16:creationId xmlns:a16="http://schemas.microsoft.com/office/drawing/2014/main" id="{19AC5ADF-B10E-4B5B-8BBB-48969378C364}"/>
              </a:ext>
            </a:extLst>
          </p:cNvPr>
          <p:cNvGraphicFramePr>
            <a:graphicFrameLocks noChangeAspect="1"/>
          </p:cNvGraphicFramePr>
          <p:nvPr>
            <p:extLst>
              <p:ext uri="{D42A27DB-BD31-4B8C-83A1-F6EECF244321}">
                <p14:modId xmlns:p14="http://schemas.microsoft.com/office/powerpoint/2010/main" val="1974756634"/>
              </p:ext>
            </p:extLst>
          </p:nvPr>
        </p:nvGraphicFramePr>
        <p:xfrm>
          <a:off x="492244" y="1898439"/>
          <a:ext cx="8048625" cy="4333875"/>
        </p:xfrm>
        <a:graphic>
          <a:graphicData uri="http://schemas.openxmlformats.org/drawingml/2006/chart">
            <c:chart xmlns:c="http://schemas.openxmlformats.org/drawingml/2006/chart" xmlns:r="http://schemas.openxmlformats.org/officeDocument/2006/relationships" r:id="rId3"/>
          </a:graphicData>
        </a:graphic>
      </p:graphicFrame>
      <p:sp>
        <p:nvSpPr>
          <p:cNvPr id="93" name="Text Box 3">
            <a:extLst>
              <a:ext uri="{FF2B5EF4-FFF2-40B4-BE49-F238E27FC236}">
                <a16:creationId xmlns:a16="http://schemas.microsoft.com/office/drawing/2014/main" id="{DC5D0219-2DF6-46E4-B28A-63F58627FA59}"/>
              </a:ext>
            </a:extLst>
          </p:cNvPr>
          <p:cNvSpPr txBox="1">
            <a:spLocks noChangeArrowheads="1"/>
          </p:cNvSpPr>
          <p:nvPr/>
        </p:nvSpPr>
        <p:spPr bwMode="auto">
          <a:xfrm>
            <a:off x="7326432" y="4468046"/>
            <a:ext cx="13716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srgbClr val="404040"/>
                </a:solidFill>
                <a:latin typeface="Arial Narrow" panose="020B0606020202030204" pitchFamily="34" charset="0"/>
              </a:rPr>
              <a:t>RRR = 22%</a:t>
            </a:r>
            <a:br>
              <a:rPr lang="en-US" sz="1200" b="1" kern="0" dirty="0">
                <a:solidFill>
                  <a:srgbClr val="404040"/>
                </a:solidFill>
                <a:latin typeface="Arial Narrow" panose="020B0606020202030204" pitchFamily="34" charset="0"/>
              </a:rPr>
            </a:br>
            <a:r>
              <a:rPr lang="en-US" sz="1100" b="1" i="1" kern="0" dirty="0">
                <a:solidFill>
                  <a:srgbClr val="404040"/>
                </a:solidFill>
                <a:latin typeface="Arial Narrow" panose="020B0606020202030204" pitchFamily="34" charset="0"/>
              </a:rPr>
              <a:t>p </a:t>
            </a:r>
            <a:r>
              <a:rPr lang="en-US" sz="1100" b="1" kern="0" dirty="0">
                <a:solidFill>
                  <a:srgbClr val="404040"/>
                </a:solidFill>
                <a:latin typeface="Arial Narrow" panose="020B0606020202030204" pitchFamily="34" charset="0"/>
              </a:rPr>
              <a:t>= 0.47</a:t>
            </a:r>
          </a:p>
        </p:txBody>
      </p:sp>
      <p:sp>
        <p:nvSpPr>
          <p:cNvPr id="94" name="Text Box 4">
            <a:extLst>
              <a:ext uri="{FF2B5EF4-FFF2-40B4-BE49-F238E27FC236}">
                <a16:creationId xmlns:a16="http://schemas.microsoft.com/office/drawing/2014/main" id="{DE209223-25FA-49CA-862B-5F2E8C993A0F}"/>
              </a:ext>
            </a:extLst>
          </p:cNvPr>
          <p:cNvSpPr txBox="1">
            <a:spLocks noChangeArrowheads="1"/>
          </p:cNvSpPr>
          <p:nvPr/>
        </p:nvSpPr>
        <p:spPr bwMode="auto">
          <a:xfrm>
            <a:off x="4356854" y="3236901"/>
            <a:ext cx="12954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srgbClr val="404040"/>
                </a:solidFill>
                <a:latin typeface="Arial Narrow" panose="020B0606020202030204" pitchFamily="34" charset="0"/>
              </a:rPr>
              <a:t>RRR = 47%</a:t>
            </a:r>
            <a:br>
              <a:rPr lang="en-US" sz="1100" b="1" kern="0" dirty="0">
                <a:solidFill>
                  <a:srgbClr val="404040"/>
                </a:solidFill>
                <a:latin typeface="Arial Narrow" panose="020B0606020202030204" pitchFamily="34" charset="0"/>
              </a:rPr>
            </a:br>
            <a:r>
              <a:rPr lang="en-US" sz="1100" b="1" i="1" kern="0" dirty="0">
                <a:solidFill>
                  <a:srgbClr val="404040"/>
                </a:solidFill>
                <a:latin typeface="Arial Narrow" panose="020B0606020202030204" pitchFamily="34" charset="0"/>
              </a:rPr>
              <a:t>p </a:t>
            </a:r>
            <a:r>
              <a:rPr lang="en-US" sz="1100" b="1" kern="0" dirty="0">
                <a:solidFill>
                  <a:srgbClr val="404040"/>
                </a:solidFill>
                <a:latin typeface="Arial Narrow" panose="020B0606020202030204" pitchFamily="34" charset="0"/>
              </a:rPr>
              <a:t>= 0.02</a:t>
            </a:r>
          </a:p>
        </p:txBody>
      </p:sp>
      <p:sp>
        <p:nvSpPr>
          <p:cNvPr id="95" name="Text Box 5">
            <a:extLst>
              <a:ext uri="{FF2B5EF4-FFF2-40B4-BE49-F238E27FC236}">
                <a16:creationId xmlns:a16="http://schemas.microsoft.com/office/drawing/2014/main" id="{699BB894-6D66-4BD9-BC07-C2F8078D610D}"/>
              </a:ext>
            </a:extLst>
          </p:cNvPr>
          <p:cNvSpPr txBox="1">
            <a:spLocks noChangeArrowheads="1"/>
          </p:cNvSpPr>
          <p:nvPr/>
        </p:nvSpPr>
        <p:spPr bwMode="auto">
          <a:xfrm>
            <a:off x="1270772" y="4175669"/>
            <a:ext cx="12954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srgbClr val="404040"/>
                </a:solidFill>
                <a:latin typeface="Arial Narrow" panose="020B0606020202030204" pitchFamily="34" charset="0"/>
              </a:rPr>
              <a:t>RRR = 40%</a:t>
            </a:r>
            <a:br>
              <a:rPr lang="en-US" sz="1100" b="1" kern="0" dirty="0">
                <a:solidFill>
                  <a:srgbClr val="404040"/>
                </a:solidFill>
                <a:latin typeface="Arial Narrow" panose="020B0606020202030204" pitchFamily="34" charset="0"/>
              </a:rPr>
            </a:br>
            <a:r>
              <a:rPr lang="en-US" sz="1100" b="1" i="1" kern="0" dirty="0">
                <a:solidFill>
                  <a:srgbClr val="404040"/>
                </a:solidFill>
                <a:latin typeface="Arial Narrow" panose="020B0606020202030204" pitchFamily="34" charset="0"/>
              </a:rPr>
              <a:t>p </a:t>
            </a:r>
            <a:r>
              <a:rPr lang="en-US" sz="1100" b="1" kern="0" dirty="0">
                <a:solidFill>
                  <a:srgbClr val="404040"/>
                </a:solidFill>
                <a:latin typeface="Arial Narrow" panose="020B0606020202030204" pitchFamily="34" charset="0"/>
              </a:rPr>
              <a:t>= 0.04</a:t>
            </a:r>
          </a:p>
        </p:txBody>
      </p:sp>
      <p:sp>
        <p:nvSpPr>
          <p:cNvPr id="96" name="Text Box 6">
            <a:extLst>
              <a:ext uri="{FF2B5EF4-FFF2-40B4-BE49-F238E27FC236}">
                <a16:creationId xmlns:a16="http://schemas.microsoft.com/office/drawing/2014/main" id="{B0874324-A44F-4C6B-B860-5D74A7C8A918}"/>
              </a:ext>
            </a:extLst>
          </p:cNvPr>
          <p:cNvSpPr txBox="1">
            <a:spLocks noChangeArrowheads="1"/>
          </p:cNvSpPr>
          <p:nvPr/>
        </p:nvSpPr>
        <p:spPr bwMode="auto">
          <a:xfrm>
            <a:off x="6394569" y="2634926"/>
            <a:ext cx="1295400" cy="406265"/>
          </a:xfrm>
          <a:prstGeom prst="rect">
            <a:avLst/>
          </a:prstGeom>
          <a:noFill/>
          <a:ln w="9525" algn="ctr">
            <a:noFill/>
            <a:miter lim="800000"/>
            <a:headEnd/>
            <a:tailEnd/>
          </a:ln>
          <a:effectLst/>
        </p:spPr>
        <p:txBody>
          <a:bodyPr>
            <a:spAutoFit/>
          </a:bodyPr>
          <a:lstStyle/>
          <a:p>
            <a:pPr algn="ctr" defTabSz="914400">
              <a:lnSpc>
                <a:spcPct val="85000"/>
              </a:lnSpc>
              <a:defRPr/>
            </a:pPr>
            <a:r>
              <a:rPr lang="en-US" sz="1200" b="1" kern="0" dirty="0">
                <a:solidFill>
                  <a:srgbClr val="404040"/>
                </a:solidFill>
                <a:latin typeface="Arial Narrow" panose="020B0606020202030204" pitchFamily="34" charset="0"/>
              </a:rPr>
              <a:t>RRR = 60%</a:t>
            </a:r>
            <a:br>
              <a:rPr lang="en-US" sz="1200" b="1" kern="0" dirty="0">
                <a:solidFill>
                  <a:srgbClr val="404040"/>
                </a:solidFill>
                <a:latin typeface="Arial Narrow" panose="020B0606020202030204" pitchFamily="34" charset="0"/>
              </a:rPr>
            </a:br>
            <a:r>
              <a:rPr lang="en-US" sz="1100" b="1" i="1" kern="0" dirty="0">
                <a:solidFill>
                  <a:srgbClr val="404040"/>
                </a:solidFill>
                <a:latin typeface="Arial Narrow" panose="020B0606020202030204" pitchFamily="34" charset="0"/>
              </a:rPr>
              <a:t>p </a:t>
            </a:r>
            <a:r>
              <a:rPr lang="en-US" sz="1100" b="1" kern="0" dirty="0">
                <a:solidFill>
                  <a:srgbClr val="404040"/>
                </a:solidFill>
                <a:latin typeface="Arial Narrow" panose="020B0606020202030204" pitchFamily="34" charset="0"/>
              </a:rPr>
              <a:t>= 0.02</a:t>
            </a:r>
          </a:p>
        </p:txBody>
      </p:sp>
      <p:sp>
        <p:nvSpPr>
          <p:cNvPr id="97" name="Text Box 7">
            <a:extLst>
              <a:ext uri="{FF2B5EF4-FFF2-40B4-BE49-F238E27FC236}">
                <a16:creationId xmlns:a16="http://schemas.microsoft.com/office/drawing/2014/main" id="{AE2C6495-DEEF-4D79-9A17-A9780721130F}"/>
              </a:ext>
            </a:extLst>
          </p:cNvPr>
          <p:cNvSpPr txBox="1">
            <a:spLocks noChangeArrowheads="1"/>
          </p:cNvSpPr>
          <p:nvPr/>
        </p:nvSpPr>
        <p:spPr bwMode="auto">
          <a:xfrm>
            <a:off x="2311929" y="3534504"/>
            <a:ext cx="12954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srgbClr val="404040"/>
                </a:solidFill>
                <a:latin typeface="Arial Narrow" panose="020B0606020202030204" pitchFamily="34" charset="0"/>
              </a:rPr>
              <a:t>RRR = 62%</a:t>
            </a:r>
            <a:br>
              <a:rPr lang="en-US" sz="1100" b="1" kern="0" dirty="0">
                <a:solidFill>
                  <a:srgbClr val="404040"/>
                </a:solidFill>
                <a:latin typeface="Arial Narrow" panose="020B0606020202030204" pitchFamily="34" charset="0"/>
              </a:rPr>
            </a:br>
            <a:r>
              <a:rPr lang="en-US" sz="1100" b="1" i="1" kern="0" dirty="0">
                <a:solidFill>
                  <a:srgbClr val="404040"/>
                </a:solidFill>
                <a:latin typeface="Arial Narrow" panose="020B0606020202030204" pitchFamily="34" charset="0"/>
              </a:rPr>
              <a:t>p </a:t>
            </a:r>
            <a:r>
              <a:rPr lang="en-US" sz="1100" b="1" kern="0" dirty="0">
                <a:solidFill>
                  <a:srgbClr val="404040"/>
                </a:solidFill>
                <a:latin typeface="Arial Narrow" panose="020B0606020202030204" pitchFamily="34" charset="0"/>
              </a:rPr>
              <a:t>= 0.007</a:t>
            </a:r>
          </a:p>
        </p:txBody>
      </p:sp>
      <p:sp>
        <p:nvSpPr>
          <p:cNvPr id="98" name="Text Box 8">
            <a:extLst>
              <a:ext uri="{FF2B5EF4-FFF2-40B4-BE49-F238E27FC236}">
                <a16:creationId xmlns:a16="http://schemas.microsoft.com/office/drawing/2014/main" id="{C994067B-66D4-4AC1-B117-B5C26073F2C4}"/>
              </a:ext>
            </a:extLst>
          </p:cNvPr>
          <p:cNvSpPr txBox="1">
            <a:spLocks noChangeArrowheads="1"/>
          </p:cNvSpPr>
          <p:nvPr/>
        </p:nvSpPr>
        <p:spPr bwMode="auto">
          <a:xfrm>
            <a:off x="3287832" y="4408369"/>
            <a:ext cx="12954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srgbClr val="404040"/>
                </a:solidFill>
                <a:latin typeface="Arial Narrow" panose="020B0606020202030204" pitchFamily="34" charset="0"/>
              </a:rPr>
              <a:t>RRR = 6%</a:t>
            </a:r>
            <a:br>
              <a:rPr lang="en-US" sz="1100" b="1" kern="0" dirty="0">
                <a:solidFill>
                  <a:srgbClr val="404040"/>
                </a:solidFill>
                <a:latin typeface="Arial Narrow" panose="020B0606020202030204" pitchFamily="34" charset="0"/>
              </a:rPr>
            </a:br>
            <a:r>
              <a:rPr lang="en-US" sz="1100" b="1" i="1" kern="0" dirty="0">
                <a:solidFill>
                  <a:srgbClr val="404040"/>
                </a:solidFill>
                <a:latin typeface="Arial Narrow" panose="020B0606020202030204" pitchFamily="34" charset="0"/>
              </a:rPr>
              <a:t>p </a:t>
            </a:r>
            <a:r>
              <a:rPr lang="en-US" sz="1100" b="1" kern="0" dirty="0">
                <a:solidFill>
                  <a:srgbClr val="404040"/>
                </a:solidFill>
                <a:latin typeface="Arial Narrow" panose="020B0606020202030204" pitchFamily="34" charset="0"/>
              </a:rPr>
              <a:t>= 0.85</a:t>
            </a:r>
          </a:p>
        </p:txBody>
      </p:sp>
      <p:sp>
        <p:nvSpPr>
          <p:cNvPr id="99" name="Text Box 9">
            <a:extLst>
              <a:ext uri="{FF2B5EF4-FFF2-40B4-BE49-F238E27FC236}">
                <a16:creationId xmlns:a16="http://schemas.microsoft.com/office/drawing/2014/main" id="{1A38FB1A-362D-443D-BA1F-CBA9793D2F7F}"/>
              </a:ext>
            </a:extLst>
          </p:cNvPr>
          <p:cNvSpPr txBox="1">
            <a:spLocks noChangeArrowheads="1"/>
          </p:cNvSpPr>
          <p:nvPr/>
        </p:nvSpPr>
        <p:spPr bwMode="auto">
          <a:xfrm>
            <a:off x="5313482" y="4640894"/>
            <a:ext cx="1295400" cy="461665"/>
          </a:xfrm>
          <a:prstGeom prst="rect">
            <a:avLst/>
          </a:prstGeom>
          <a:noFill/>
          <a:ln w="9525" algn="ctr">
            <a:noFill/>
            <a:miter lim="800000"/>
            <a:headEnd/>
            <a:tailEnd/>
          </a:ln>
          <a:effectLst/>
        </p:spPr>
        <p:txBody>
          <a:bodyPr>
            <a:spAutoFit/>
          </a:bodyPr>
          <a:lstStyle/>
          <a:p>
            <a:pPr algn="ctr" defTabSz="914400">
              <a:spcBef>
                <a:spcPct val="50000"/>
              </a:spcBef>
              <a:defRPr/>
            </a:pPr>
            <a:r>
              <a:rPr lang="en-US" sz="1200" b="1" kern="0" dirty="0">
                <a:solidFill>
                  <a:srgbClr val="404040"/>
                </a:solidFill>
                <a:latin typeface="Arial Narrow" panose="020B0606020202030204" pitchFamily="34" charset="0"/>
              </a:rPr>
              <a:t>RRR = 17%</a:t>
            </a:r>
            <a:br>
              <a:rPr lang="en-US" sz="1100" b="1" kern="0" dirty="0">
                <a:solidFill>
                  <a:srgbClr val="404040"/>
                </a:solidFill>
                <a:latin typeface="Arial Narrow" panose="020B0606020202030204" pitchFamily="34" charset="0"/>
              </a:rPr>
            </a:br>
            <a:r>
              <a:rPr lang="en-US" sz="1100" b="1" i="1" kern="0" dirty="0">
                <a:solidFill>
                  <a:srgbClr val="404040"/>
                </a:solidFill>
                <a:latin typeface="Arial Narrow" panose="020B0606020202030204" pitchFamily="34" charset="0"/>
              </a:rPr>
              <a:t>p </a:t>
            </a:r>
            <a:r>
              <a:rPr lang="en-US" sz="1100" b="1" kern="0" dirty="0">
                <a:solidFill>
                  <a:srgbClr val="404040"/>
                </a:solidFill>
                <a:latin typeface="Arial Narrow" panose="020B0606020202030204" pitchFamily="34" charset="0"/>
              </a:rPr>
              <a:t>= 0.75</a:t>
            </a:r>
          </a:p>
        </p:txBody>
      </p:sp>
      <p:grpSp>
        <p:nvGrpSpPr>
          <p:cNvPr id="100" name="Group 16">
            <a:extLst>
              <a:ext uri="{FF2B5EF4-FFF2-40B4-BE49-F238E27FC236}">
                <a16:creationId xmlns:a16="http://schemas.microsoft.com/office/drawing/2014/main" id="{2D42C629-94D9-48F4-BFD0-D3927E84F811}"/>
              </a:ext>
            </a:extLst>
          </p:cNvPr>
          <p:cNvGrpSpPr>
            <a:grpSpLocks/>
          </p:cNvGrpSpPr>
          <p:nvPr/>
        </p:nvGrpSpPr>
        <p:grpSpPr bwMode="auto">
          <a:xfrm>
            <a:off x="1639072" y="4667794"/>
            <a:ext cx="452437" cy="339725"/>
            <a:chOff x="1144" y="2701"/>
            <a:chExt cx="285" cy="214"/>
          </a:xfrm>
        </p:grpSpPr>
        <p:sp>
          <p:nvSpPr>
            <p:cNvPr id="101" name="Line 17">
              <a:extLst>
                <a:ext uri="{FF2B5EF4-FFF2-40B4-BE49-F238E27FC236}">
                  <a16:creationId xmlns:a16="http://schemas.microsoft.com/office/drawing/2014/main" id="{6E6884D4-DDDA-4FAA-9CA7-439AF2AE3F91}"/>
                </a:ext>
              </a:extLst>
            </p:cNvPr>
            <p:cNvSpPr>
              <a:spLocks noChangeShapeType="1"/>
            </p:cNvSpPr>
            <p:nvPr/>
          </p:nvSpPr>
          <p:spPr bwMode="auto">
            <a:xfrm flipH="1">
              <a:off x="1144" y="2701"/>
              <a:ext cx="283"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02" name="Line 18">
              <a:extLst>
                <a:ext uri="{FF2B5EF4-FFF2-40B4-BE49-F238E27FC236}">
                  <a16:creationId xmlns:a16="http://schemas.microsoft.com/office/drawing/2014/main" id="{5A3B813C-BF2F-4927-A701-84AE84D1CB94}"/>
                </a:ext>
              </a:extLst>
            </p:cNvPr>
            <p:cNvSpPr>
              <a:spLocks noChangeShapeType="1"/>
            </p:cNvSpPr>
            <p:nvPr/>
          </p:nvSpPr>
          <p:spPr bwMode="auto">
            <a:xfrm flipH="1">
              <a:off x="1429" y="2702"/>
              <a:ext cx="0" cy="213"/>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03" name="Line 19">
              <a:extLst>
                <a:ext uri="{FF2B5EF4-FFF2-40B4-BE49-F238E27FC236}">
                  <a16:creationId xmlns:a16="http://schemas.microsoft.com/office/drawing/2014/main" id="{8D5853FC-A23E-4B16-A8F5-5185AFA3759C}"/>
                </a:ext>
              </a:extLst>
            </p:cNvPr>
            <p:cNvSpPr>
              <a:spLocks noChangeShapeType="1"/>
            </p:cNvSpPr>
            <p:nvPr/>
          </p:nvSpPr>
          <p:spPr bwMode="auto">
            <a:xfrm flipH="1">
              <a:off x="1146" y="2702"/>
              <a:ext cx="0" cy="44"/>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grpSp>
        <p:nvGrpSpPr>
          <p:cNvPr id="104" name="Group 20">
            <a:extLst>
              <a:ext uri="{FF2B5EF4-FFF2-40B4-BE49-F238E27FC236}">
                <a16:creationId xmlns:a16="http://schemas.microsoft.com/office/drawing/2014/main" id="{3C78BE3F-D62B-4761-B5CD-F83C190A5764}"/>
              </a:ext>
            </a:extLst>
          </p:cNvPr>
          <p:cNvGrpSpPr>
            <a:grpSpLocks/>
          </p:cNvGrpSpPr>
          <p:nvPr/>
        </p:nvGrpSpPr>
        <p:grpSpPr bwMode="auto">
          <a:xfrm>
            <a:off x="6767632" y="3051129"/>
            <a:ext cx="436562" cy="1400175"/>
            <a:chOff x="4359" y="2253"/>
            <a:chExt cx="275" cy="882"/>
          </a:xfrm>
        </p:grpSpPr>
        <p:sp>
          <p:nvSpPr>
            <p:cNvPr id="105" name="Line 21">
              <a:extLst>
                <a:ext uri="{FF2B5EF4-FFF2-40B4-BE49-F238E27FC236}">
                  <a16:creationId xmlns:a16="http://schemas.microsoft.com/office/drawing/2014/main" id="{76A7FC15-771C-443E-8254-4FA0747ED6DB}"/>
                </a:ext>
              </a:extLst>
            </p:cNvPr>
            <p:cNvSpPr>
              <a:spLocks noChangeShapeType="1"/>
            </p:cNvSpPr>
            <p:nvPr/>
          </p:nvSpPr>
          <p:spPr bwMode="auto">
            <a:xfrm flipH="1">
              <a:off x="4634" y="2260"/>
              <a:ext cx="0" cy="875"/>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06" name="Line 22">
              <a:extLst>
                <a:ext uri="{FF2B5EF4-FFF2-40B4-BE49-F238E27FC236}">
                  <a16:creationId xmlns:a16="http://schemas.microsoft.com/office/drawing/2014/main" id="{200084F9-921C-4B10-93B1-889C91DD3E34}"/>
                </a:ext>
              </a:extLst>
            </p:cNvPr>
            <p:cNvSpPr>
              <a:spLocks noChangeShapeType="1"/>
            </p:cNvSpPr>
            <p:nvPr/>
          </p:nvSpPr>
          <p:spPr bwMode="auto">
            <a:xfrm flipH="1">
              <a:off x="4359" y="2259"/>
              <a:ext cx="274"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07" name="Line 23">
              <a:extLst>
                <a:ext uri="{FF2B5EF4-FFF2-40B4-BE49-F238E27FC236}">
                  <a16:creationId xmlns:a16="http://schemas.microsoft.com/office/drawing/2014/main" id="{0E51A1B0-10DF-4F05-8B60-295F8055BEE5}"/>
                </a:ext>
              </a:extLst>
            </p:cNvPr>
            <p:cNvSpPr>
              <a:spLocks noChangeShapeType="1"/>
            </p:cNvSpPr>
            <p:nvPr/>
          </p:nvSpPr>
          <p:spPr bwMode="auto">
            <a:xfrm flipH="1">
              <a:off x="4360" y="2253"/>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grpSp>
        <p:nvGrpSpPr>
          <p:cNvPr id="108" name="Group 24">
            <a:extLst>
              <a:ext uri="{FF2B5EF4-FFF2-40B4-BE49-F238E27FC236}">
                <a16:creationId xmlns:a16="http://schemas.microsoft.com/office/drawing/2014/main" id="{1098DAEE-1266-4385-AB0D-BBC1E0E67A2D}"/>
              </a:ext>
            </a:extLst>
          </p:cNvPr>
          <p:cNvGrpSpPr>
            <a:grpSpLocks/>
          </p:cNvGrpSpPr>
          <p:nvPr/>
        </p:nvGrpSpPr>
        <p:grpSpPr bwMode="auto">
          <a:xfrm>
            <a:off x="2648162" y="4034570"/>
            <a:ext cx="463550" cy="857251"/>
            <a:chOff x="1788" y="2336"/>
            <a:chExt cx="292" cy="540"/>
          </a:xfrm>
        </p:grpSpPr>
        <p:sp>
          <p:nvSpPr>
            <p:cNvPr id="109" name="Line 25">
              <a:extLst>
                <a:ext uri="{FF2B5EF4-FFF2-40B4-BE49-F238E27FC236}">
                  <a16:creationId xmlns:a16="http://schemas.microsoft.com/office/drawing/2014/main" id="{E6CACC99-278A-439D-AB8E-510723017332}"/>
                </a:ext>
              </a:extLst>
            </p:cNvPr>
            <p:cNvSpPr>
              <a:spLocks noChangeShapeType="1"/>
            </p:cNvSpPr>
            <p:nvPr/>
          </p:nvSpPr>
          <p:spPr bwMode="auto">
            <a:xfrm flipH="1">
              <a:off x="2080" y="2337"/>
              <a:ext cx="0" cy="539"/>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10" name="Line 26">
              <a:extLst>
                <a:ext uri="{FF2B5EF4-FFF2-40B4-BE49-F238E27FC236}">
                  <a16:creationId xmlns:a16="http://schemas.microsoft.com/office/drawing/2014/main" id="{53B46AC1-1313-4E3D-A488-2E87A984536C}"/>
                </a:ext>
              </a:extLst>
            </p:cNvPr>
            <p:cNvSpPr>
              <a:spLocks noChangeShapeType="1"/>
            </p:cNvSpPr>
            <p:nvPr/>
          </p:nvSpPr>
          <p:spPr bwMode="auto">
            <a:xfrm flipH="1">
              <a:off x="1788" y="2336"/>
              <a:ext cx="291"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11" name="Line 27">
              <a:extLst>
                <a:ext uri="{FF2B5EF4-FFF2-40B4-BE49-F238E27FC236}">
                  <a16:creationId xmlns:a16="http://schemas.microsoft.com/office/drawing/2014/main" id="{7EC4EB5E-D1AE-4587-A961-29F1D8DE9B61}"/>
                </a:ext>
              </a:extLst>
            </p:cNvPr>
            <p:cNvSpPr>
              <a:spLocks noChangeShapeType="1"/>
            </p:cNvSpPr>
            <p:nvPr/>
          </p:nvSpPr>
          <p:spPr bwMode="auto">
            <a:xfrm flipH="1">
              <a:off x="1789" y="2337"/>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grpSp>
        <p:nvGrpSpPr>
          <p:cNvPr id="112" name="Group 28">
            <a:extLst>
              <a:ext uri="{FF2B5EF4-FFF2-40B4-BE49-F238E27FC236}">
                <a16:creationId xmlns:a16="http://schemas.microsoft.com/office/drawing/2014/main" id="{017E1F59-1C2A-42BF-881C-68F91421E796}"/>
              </a:ext>
            </a:extLst>
          </p:cNvPr>
          <p:cNvGrpSpPr>
            <a:grpSpLocks/>
          </p:cNvGrpSpPr>
          <p:nvPr/>
        </p:nvGrpSpPr>
        <p:grpSpPr bwMode="auto">
          <a:xfrm>
            <a:off x="4718169" y="3765543"/>
            <a:ext cx="463550" cy="847726"/>
            <a:chOff x="3068" y="2031"/>
            <a:chExt cx="292" cy="534"/>
          </a:xfrm>
        </p:grpSpPr>
        <p:sp>
          <p:nvSpPr>
            <p:cNvPr id="113" name="Line 29">
              <a:extLst>
                <a:ext uri="{FF2B5EF4-FFF2-40B4-BE49-F238E27FC236}">
                  <a16:creationId xmlns:a16="http://schemas.microsoft.com/office/drawing/2014/main" id="{F49AF027-F8F7-4C2F-BA5D-4F2251C31A7B}"/>
                </a:ext>
              </a:extLst>
            </p:cNvPr>
            <p:cNvSpPr>
              <a:spLocks noChangeShapeType="1"/>
            </p:cNvSpPr>
            <p:nvPr/>
          </p:nvSpPr>
          <p:spPr bwMode="auto">
            <a:xfrm flipH="1">
              <a:off x="3360" y="2032"/>
              <a:ext cx="0" cy="533"/>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14" name="Line 30">
              <a:extLst>
                <a:ext uri="{FF2B5EF4-FFF2-40B4-BE49-F238E27FC236}">
                  <a16:creationId xmlns:a16="http://schemas.microsoft.com/office/drawing/2014/main" id="{81DD16C4-7368-4D77-B683-F7D9B2103D34}"/>
                </a:ext>
              </a:extLst>
            </p:cNvPr>
            <p:cNvSpPr>
              <a:spLocks noChangeShapeType="1"/>
            </p:cNvSpPr>
            <p:nvPr/>
          </p:nvSpPr>
          <p:spPr bwMode="auto">
            <a:xfrm flipH="1">
              <a:off x="3068" y="2031"/>
              <a:ext cx="291"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15" name="Line 31">
              <a:extLst>
                <a:ext uri="{FF2B5EF4-FFF2-40B4-BE49-F238E27FC236}">
                  <a16:creationId xmlns:a16="http://schemas.microsoft.com/office/drawing/2014/main" id="{E2A0E8FA-E675-45BA-BB06-D0E4C0BCA142}"/>
                </a:ext>
              </a:extLst>
            </p:cNvPr>
            <p:cNvSpPr>
              <a:spLocks noChangeShapeType="1"/>
            </p:cNvSpPr>
            <p:nvPr/>
          </p:nvSpPr>
          <p:spPr bwMode="auto">
            <a:xfrm flipH="1">
              <a:off x="3069" y="2032"/>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grpSp>
        <p:nvGrpSpPr>
          <p:cNvPr id="116" name="Group 32">
            <a:extLst>
              <a:ext uri="{FF2B5EF4-FFF2-40B4-BE49-F238E27FC236}">
                <a16:creationId xmlns:a16="http://schemas.microsoft.com/office/drawing/2014/main" id="{5F7F096B-C4B3-4442-BBEF-D0F2BEDC624A}"/>
              </a:ext>
            </a:extLst>
          </p:cNvPr>
          <p:cNvGrpSpPr>
            <a:grpSpLocks/>
          </p:cNvGrpSpPr>
          <p:nvPr/>
        </p:nvGrpSpPr>
        <p:grpSpPr bwMode="auto">
          <a:xfrm>
            <a:off x="7786807" y="4969696"/>
            <a:ext cx="476250" cy="147638"/>
            <a:chOff x="4791" y="3117"/>
            <a:chExt cx="267" cy="93"/>
          </a:xfrm>
        </p:grpSpPr>
        <p:sp>
          <p:nvSpPr>
            <p:cNvPr id="117" name="Line 33">
              <a:extLst>
                <a:ext uri="{FF2B5EF4-FFF2-40B4-BE49-F238E27FC236}">
                  <a16:creationId xmlns:a16="http://schemas.microsoft.com/office/drawing/2014/main" id="{F26944A2-91E1-4EF3-ABF6-0B667CABEA42}"/>
                </a:ext>
              </a:extLst>
            </p:cNvPr>
            <p:cNvSpPr>
              <a:spLocks noChangeShapeType="1"/>
            </p:cNvSpPr>
            <p:nvPr/>
          </p:nvSpPr>
          <p:spPr bwMode="auto">
            <a:xfrm flipH="1">
              <a:off x="5052" y="3117"/>
              <a:ext cx="0" cy="93"/>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18" name="Line 34">
              <a:extLst>
                <a:ext uri="{FF2B5EF4-FFF2-40B4-BE49-F238E27FC236}">
                  <a16:creationId xmlns:a16="http://schemas.microsoft.com/office/drawing/2014/main" id="{641911C9-2715-4249-B726-B833E65B4256}"/>
                </a:ext>
              </a:extLst>
            </p:cNvPr>
            <p:cNvSpPr>
              <a:spLocks noChangeShapeType="1"/>
            </p:cNvSpPr>
            <p:nvPr/>
          </p:nvSpPr>
          <p:spPr bwMode="auto">
            <a:xfrm flipH="1">
              <a:off x="4791" y="3122"/>
              <a:ext cx="267"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19" name="Line 35">
              <a:extLst>
                <a:ext uri="{FF2B5EF4-FFF2-40B4-BE49-F238E27FC236}">
                  <a16:creationId xmlns:a16="http://schemas.microsoft.com/office/drawing/2014/main" id="{63FFBA1C-8CB2-48BB-8BCC-FE990CF0A6FE}"/>
                </a:ext>
              </a:extLst>
            </p:cNvPr>
            <p:cNvSpPr>
              <a:spLocks noChangeShapeType="1"/>
            </p:cNvSpPr>
            <p:nvPr/>
          </p:nvSpPr>
          <p:spPr bwMode="auto">
            <a:xfrm flipH="1">
              <a:off x="4797" y="3117"/>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sp>
        <p:nvSpPr>
          <p:cNvPr id="120" name="Line 36">
            <a:extLst>
              <a:ext uri="{FF2B5EF4-FFF2-40B4-BE49-F238E27FC236}">
                <a16:creationId xmlns:a16="http://schemas.microsoft.com/office/drawing/2014/main" id="{A3605E60-F3B0-42E3-986D-325AE918803A}"/>
              </a:ext>
            </a:extLst>
          </p:cNvPr>
          <p:cNvSpPr>
            <a:spLocks noChangeShapeType="1"/>
          </p:cNvSpPr>
          <p:nvPr/>
        </p:nvSpPr>
        <p:spPr bwMode="auto">
          <a:xfrm flipV="1">
            <a:off x="6499344" y="1871451"/>
            <a:ext cx="0" cy="3568700"/>
          </a:xfrm>
          <a:prstGeom prst="line">
            <a:avLst/>
          </a:prstGeom>
          <a:noFill/>
          <a:ln w="9525">
            <a:solidFill>
              <a:sysClr val="windowText" lastClr="000000"/>
            </a:solidFill>
            <a:prstDash val="sysDot"/>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nvGrpSpPr>
          <p:cNvPr id="121" name="Group 120">
            <a:extLst>
              <a:ext uri="{FF2B5EF4-FFF2-40B4-BE49-F238E27FC236}">
                <a16:creationId xmlns:a16="http://schemas.microsoft.com/office/drawing/2014/main" id="{30E51E45-030E-4A7C-8E91-67286284FD7E}"/>
              </a:ext>
            </a:extLst>
          </p:cNvPr>
          <p:cNvGrpSpPr>
            <a:grpSpLocks/>
          </p:cNvGrpSpPr>
          <p:nvPr/>
        </p:nvGrpSpPr>
        <p:grpSpPr bwMode="auto">
          <a:xfrm>
            <a:off x="3725982" y="4910036"/>
            <a:ext cx="422275" cy="150813"/>
            <a:chOff x="2471" y="3170"/>
            <a:chExt cx="266" cy="95"/>
          </a:xfrm>
        </p:grpSpPr>
        <p:sp>
          <p:nvSpPr>
            <p:cNvPr id="122" name="Line 39">
              <a:extLst>
                <a:ext uri="{FF2B5EF4-FFF2-40B4-BE49-F238E27FC236}">
                  <a16:creationId xmlns:a16="http://schemas.microsoft.com/office/drawing/2014/main" id="{E3D96464-2D2B-40F0-84A2-053BA9584FC4}"/>
                </a:ext>
              </a:extLst>
            </p:cNvPr>
            <p:cNvSpPr>
              <a:spLocks noChangeShapeType="1"/>
            </p:cNvSpPr>
            <p:nvPr/>
          </p:nvSpPr>
          <p:spPr bwMode="auto">
            <a:xfrm flipH="1">
              <a:off x="2737" y="3171"/>
              <a:ext cx="0" cy="94"/>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23" name="Line 40">
              <a:extLst>
                <a:ext uri="{FF2B5EF4-FFF2-40B4-BE49-F238E27FC236}">
                  <a16:creationId xmlns:a16="http://schemas.microsoft.com/office/drawing/2014/main" id="{CFE4EC04-682B-4BA1-A675-65F83EBFC938}"/>
                </a:ext>
              </a:extLst>
            </p:cNvPr>
            <p:cNvSpPr>
              <a:spLocks noChangeShapeType="1"/>
            </p:cNvSpPr>
            <p:nvPr/>
          </p:nvSpPr>
          <p:spPr bwMode="auto">
            <a:xfrm flipH="1">
              <a:off x="2471" y="3170"/>
              <a:ext cx="265"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24" name="Line 41">
              <a:extLst>
                <a:ext uri="{FF2B5EF4-FFF2-40B4-BE49-F238E27FC236}">
                  <a16:creationId xmlns:a16="http://schemas.microsoft.com/office/drawing/2014/main" id="{1F196041-251B-4790-B7CF-676DD7F3421C}"/>
                </a:ext>
              </a:extLst>
            </p:cNvPr>
            <p:cNvSpPr>
              <a:spLocks noChangeShapeType="1"/>
            </p:cNvSpPr>
            <p:nvPr/>
          </p:nvSpPr>
          <p:spPr bwMode="auto">
            <a:xfrm flipH="1">
              <a:off x="2472" y="3171"/>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grpSp>
        <p:nvGrpSpPr>
          <p:cNvPr id="125" name="Group 124">
            <a:extLst>
              <a:ext uri="{FF2B5EF4-FFF2-40B4-BE49-F238E27FC236}">
                <a16:creationId xmlns:a16="http://schemas.microsoft.com/office/drawing/2014/main" id="{FB6ADB17-F717-4761-9E6E-1200C2BD9AD8}"/>
              </a:ext>
            </a:extLst>
          </p:cNvPr>
          <p:cNvGrpSpPr>
            <a:grpSpLocks/>
          </p:cNvGrpSpPr>
          <p:nvPr/>
        </p:nvGrpSpPr>
        <p:grpSpPr bwMode="auto">
          <a:xfrm>
            <a:off x="5754807" y="5126668"/>
            <a:ext cx="438150" cy="141287"/>
            <a:chOff x="3630" y="3243"/>
            <a:chExt cx="262" cy="89"/>
          </a:xfrm>
        </p:grpSpPr>
        <p:sp>
          <p:nvSpPr>
            <p:cNvPr id="126" name="Line 43">
              <a:extLst>
                <a:ext uri="{FF2B5EF4-FFF2-40B4-BE49-F238E27FC236}">
                  <a16:creationId xmlns:a16="http://schemas.microsoft.com/office/drawing/2014/main" id="{4C657E92-8020-4952-8CFD-9ABF2C2FEDCD}"/>
                </a:ext>
              </a:extLst>
            </p:cNvPr>
            <p:cNvSpPr>
              <a:spLocks noChangeShapeType="1"/>
            </p:cNvSpPr>
            <p:nvPr/>
          </p:nvSpPr>
          <p:spPr bwMode="auto">
            <a:xfrm flipH="1">
              <a:off x="3889" y="3243"/>
              <a:ext cx="0" cy="89"/>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27" name="Line 44">
              <a:extLst>
                <a:ext uri="{FF2B5EF4-FFF2-40B4-BE49-F238E27FC236}">
                  <a16:creationId xmlns:a16="http://schemas.microsoft.com/office/drawing/2014/main" id="{47DE5251-2EAB-4476-8031-36E40D3F4C46}"/>
                </a:ext>
              </a:extLst>
            </p:cNvPr>
            <p:cNvSpPr>
              <a:spLocks noChangeShapeType="1"/>
            </p:cNvSpPr>
            <p:nvPr/>
          </p:nvSpPr>
          <p:spPr bwMode="auto">
            <a:xfrm flipH="1">
              <a:off x="3630" y="3248"/>
              <a:ext cx="262" cy="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28" name="Line 45">
              <a:extLst>
                <a:ext uri="{FF2B5EF4-FFF2-40B4-BE49-F238E27FC236}">
                  <a16:creationId xmlns:a16="http://schemas.microsoft.com/office/drawing/2014/main" id="{6659C593-0177-4C1A-A9D6-B13E7D24E56E}"/>
                </a:ext>
              </a:extLst>
            </p:cNvPr>
            <p:cNvSpPr>
              <a:spLocks noChangeShapeType="1"/>
            </p:cNvSpPr>
            <p:nvPr/>
          </p:nvSpPr>
          <p:spPr bwMode="auto">
            <a:xfrm flipH="1">
              <a:off x="3635" y="3243"/>
              <a:ext cx="0" cy="60"/>
            </a:xfrm>
            <a:prstGeom prst="line">
              <a:avLst/>
            </a:prstGeom>
            <a:noFill/>
            <a:ln w="19050">
              <a:solidFill>
                <a:sysClr val="windowText" lastClr="000000">
                  <a:lumMod val="75000"/>
                  <a:lumOff val="25000"/>
                </a:sysClr>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grpSp>
      <p:graphicFrame>
        <p:nvGraphicFramePr>
          <p:cNvPr id="129" name="Group 46">
            <a:extLst>
              <a:ext uri="{FF2B5EF4-FFF2-40B4-BE49-F238E27FC236}">
                <a16:creationId xmlns:a16="http://schemas.microsoft.com/office/drawing/2014/main" id="{F0A70C6E-8F3A-496E-9632-35169DE0F07D}"/>
              </a:ext>
            </a:extLst>
          </p:cNvPr>
          <p:cNvGraphicFramePr>
            <a:graphicFrameLocks noGrp="1"/>
          </p:cNvGraphicFramePr>
          <p:nvPr>
            <p:extLst>
              <p:ext uri="{D42A27DB-BD31-4B8C-83A1-F6EECF244321}">
                <p14:modId xmlns:p14="http://schemas.microsoft.com/office/powerpoint/2010/main" val="4154792087"/>
              </p:ext>
            </p:extLst>
          </p:nvPr>
        </p:nvGraphicFramePr>
        <p:xfrm>
          <a:off x="6564432" y="1915901"/>
          <a:ext cx="1920875" cy="740664"/>
        </p:xfrm>
        <a:graphic>
          <a:graphicData uri="http://schemas.openxmlformats.org/drawingml/2006/table">
            <a:tbl>
              <a:tblPr/>
              <a:tblGrid>
                <a:gridCol w="1920875">
                  <a:extLst>
                    <a:ext uri="{9D8B030D-6E8A-4147-A177-3AD203B41FA5}">
                      <a16:colId xmlns:a16="http://schemas.microsoft.com/office/drawing/2014/main" val="20000"/>
                    </a:ext>
                  </a:extLst>
                </a:gridCol>
              </a:tblGrid>
              <a:tr h="457200">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90000"/>
                        </a:lnSpc>
                        <a:spcBef>
                          <a:spcPct val="30000"/>
                        </a:spcBef>
                        <a:spcAft>
                          <a:spcPct val="0"/>
                        </a:spcAft>
                        <a:buClr>
                          <a:schemeClr val="tx2"/>
                        </a:buClr>
                        <a:buSzTx/>
                        <a:buFont typeface="Wingdings" pitchFamily="2" charset="2"/>
                        <a:buNone/>
                        <a:tabLst/>
                      </a:pPr>
                      <a:r>
                        <a:rPr kumimoji="0" lang="en-US" sz="1400" b="1" i="0" u="none" strike="noStrike" cap="none" normalizeH="0" baseline="0" dirty="0">
                          <a:ln>
                            <a:noFill/>
                          </a:ln>
                          <a:solidFill>
                            <a:srgbClr val="404040"/>
                          </a:solidFill>
                          <a:effectLst/>
                          <a:latin typeface="Arial Narrow" panose="020B0606020202030204" pitchFamily="34" charset="0"/>
                        </a:rPr>
                        <a:t>Combined</a:t>
                      </a:r>
                      <a:endParaRPr kumimoji="0" lang="en-US" sz="1400" b="0" i="1" u="none" strike="noStrike" cap="none" normalizeH="0" baseline="0" dirty="0">
                        <a:ln>
                          <a:noFill/>
                        </a:ln>
                        <a:solidFill>
                          <a:srgbClr val="404040"/>
                        </a:solidFill>
                        <a:effectLst/>
                        <a:latin typeface="Arial Narrow" panose="020B0606020202030204" pitchFamily="34" charset="0"/>
                      </a:endParaRPr>
                    </a:p>
                  </a:txBody>
                  <a:tcPr marL="18288" marR="18288" anchor="ctr" anchorCtr="1" horzOverflow="overflow">
                    <a:lnL cap="flat">
                      <a:noFill/>
                    </a:lnL>
                    <a:lnR cap="flat">
                      <a:noFill/>
                    </a:lnR>
                    <a:lnT cap="flat">
                      <a:noFill/>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5263">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90000"/>
                        </a:lnSpc>
                        <a:spcBef>
                          <a:spcPct val="30000"/>
                        </a:spcBef>
                        <a:spcAft>
                          <a:spcPct val="0"/>
                        </a:spcAft>
                        <a:buClr>
                          <a:schemeClr val="tx2"/>
                        </a:buClr>
                        <a:buSzTx/>
                        <a:buFont typeface="Wingdings" pitchFamily="2" charset="2"/>
                        <a:buNone/>
                        <a:tabLst/>
                      </a:pPr>
                      <a:r>
                        <a:rPr kumimoji="0" lang="en-US" sz="1400" b="1" i="1" u="none" strike="noStrike" cap="none" normalizeH="0" baseline="0" dirty="0">
                          <a:ln>
                            <a:noFill/>
                          </a:ln>
                          <a:solidFill>
                            <a:srgbClr val="404040"/>
                          </a:solidFill>
                          <a:effectLst/>
                          <a:latin typeface="Arial Narrow" panose="020B0606020202030204" pitchFamily="34" charset="0"/>
                        </a:rPr>
                        <a:t>p</a:t>
                      </a:r>
                      <a:r>
                        <a:rPr kumimoji="0" lang="en-US" sz="1400" b="1" i="0" u="none" strike="noStrike" cap="none" normalizeH="0" baseline="-25000" dirty="0">
                          <a:ln>
                            <a:noFill/>
                          </a:ln>
                          <a:solidFill>
                            <a:srgbClr val="404040"/>
                          </a:solidFill>
                          <a:effectLst/>
                          <a:latin typeface="Arial Narrow" panose="020B0606020202030204" pitchFamily="34" charset="0"/>
                        </a:rPr>
                        <a:t>interaction</a:t>
                      </a:r>
                      <a:r>
                        <a:rPr kumimoji="0" lang="en-US" sz="1400" b="1" i="0" u="none" strike="noStrike" cap="none" normalizeH="0" baseline="0" dirty="0">
                          <a:ln>
                            <a:noFill/>
                          </a:ln>
                          <a:solidFill>
                            <a:srgbClr val="404040"/>
                          </a:solidFill>
                          <a:effectLst/>
                          <a:latin typeface="Arial Narrow" panose="020B0606020202030204" pitchFamily="34" charset="0"/>
                        </a:rPr>
                        <a:t> = 0.20</a:t>
                      </a:r>
                    </a:p>
                  </a:txBody>
                  <a:tcPr marL="18288" marR="18288" anchor="ctr" anchorCtr="1" horzOverflow="overflow">
                    <a:lnL cap="flat">
                      <a:noFill/>
                    </a:lnL>
                    <a:lnR cap="flat">
                      <a:noFill/>
                    </a:lnR>
                    <a:lnT w="12700" cap="flat" cmpd="sng" algn="ctr">
                      <a:solidFill>
                        <a:sysClr val="windowText" lastClr="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30" name="Line 56">
            <a:extLst>
              <a:ext uri="{FF2B5EF4-FFF2-40B4-BE49-F238E27FC236}">
                <a16:creationId xmlns:a16="http://schemas.microsoft.com/office/drawing/2014/main" id="{E02B277C-8725-48CE-AABA-6B17647AB0A9}"/>
              </a:ext>
            </a:extLst>
          </p:cNvPr>
          <p:cNvSpPr>
            <a:spLocks noChangeShapeType="1"/>
          </p:cNvSpPr>
          <p:nvPr/>
        </p:nvSpPr>
        <p:spPr bwMode="auto">
          <a:xfrm flipV="1">
            <a:off x="4441944" y="1871451"/>
            <a:ext cx="0" cy="3546475"/>
          </a:xfrm>
          <a:prstGeom prst="line">
            <a:avLst/>
          </a:prstGeom>
          <a:noFill/>
          <a:ln w="9525">
            <a:solidFill>
              <a:sysClr val="windowText" lastClr="000000"/>
            </a:solidFill>
            <a:prstDash val="sysDot"/>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31" name="Line 57">
            <a:extLst>
              <a:ext uri="{FF2B5EF4-FFF2-40B4-BE49-F238E27FC236}">
                <a16:creationId xmlns:a16="http://schemas.microsoft.com/office/drawing/2014/main" id="{5B3327AC-1E7B-4FAF-AB0C-3D65CD0AE407}"/>
              </a:ext>
            </a:extLst>
          </p:cNvPr>
          <p:cNvSpPr>
            <a:spLocks noChangeShapeType="1"/>
          </p:cNvSpPr>
          <p:nvPr/>
        </p:nvSpPr>
        <p:spPr bwMode="auto">
          <a:xfrm flipV="1">
            <a:off x="2416294" y="1871451"/>
            <a:ext cx="0" cy="3559175"/>
          </a:xfrm>
          <a:prstGeom prst="line">
            <a:avLst/>
          </a:prstGeom>
          <a:noFill/>
          <a:ln w="9525">
            <a:solidFill>
              <a:sysClr val="windowText" lastClr="000000"/>
            </a:solidFill>
            <a:prstDash val="sysDot"/>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Narrow" panose="020B0606020202030204" pitchFamily="34" charset="0"/>
            </a:endParaRPr>
          </a:p>
        </p:txBody>
      </p:sp>
      <p:graphicFrame>
        <p:nvGraphicFramePr>
          <p:cNvPr id="132" name="Group 58">
            <a:extLst>
              <a:ext uri="{FF2B5EF4-FFF2-40B4-BE49-F238E27FC236}">
                <a16:creationId xmlns:a16="http://schemas.microsoft.com/office/drawing/2014/main" id="{96F2E39F-EFA4-49CF-BF41-617F5A861E04}"/>
              </a:ext>
            </a:extLst>
          </p:cNvPr>
          <p:cNvGraphicFramePr>
            <a:graphicFrameLocks noGrp="1"/>
          </p:cNvGraphicFramePr>
          <p:nvPr>
            <p:extLst>
              <p:ext uri="{D42A27DB-BD31-4B8C-83A1-F6EECF244321}">
                <p14:modId xmlns:p14="http://schemas.microsoft.com/office/powerpoint/2010/main" val="1365125305"/>
              </p:ext>
            </p:extLst>
          </p:nvPr>
        </p:nvGraphicFramePr>
        <p:xfrm>
          <a:off x="4464169" y="1915901"/>
          <a:ext cx="1951038" cy="740664"/>
        </p:xfrm>
        <a:graphic>
          <a:graphicData uri="http://schemas.openxmlformats.org/drawingml/2006/table">
            <a:tbl>
              <a:tblPr/>
              <a:tblGrid>
                <a:gridCol w="1951038">
                  <a:extLst>
                    <a:ext uri="{9D8B030D-6E8A-4147-A177-3AD203B41FA5}">
                      <a16:colId xmlns:a16="http://schemas.microsoft.com/office/drawing/2014/main" val="20000"/>
                    </a:ext>
                  </a:extLst>
                </a:gridCol>
              </a:tblGrid>
              <a:tr h="457200">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85000"/>
                        </a:lnSpc>
                        <a:spcBef>
                          <a:spcPct val="0"/>
                        </a:spcBef>
                        <a:spcAft>
                          <a:spcPct val="0"/>
                        </a:spcAft>
                        <a:buClr>
                          <a:schemeClr val="tx2"/>
                        </a:buClr>
                        <a:buSzTx/>
                        <a:buFont typeface="Wingdings" pitchFamily="2" charset="2"/>
                        <a:buNone/>
                        <a:tabLst/>
                      </a:pPr>
                      <a:r>
                        <a:rPr kumimoji="0" lang="en-US" sz="1400" b="1" i="0" u="none" strike="noStrike" cap="none" normalizeH="0" baseline="0" dirty="0">
                          <a:ln>
                            <a:noFill/>
                          </a:ln>
                          <a:solidFill>
                            <a:srgbClr val="404040"/>
                          </a:solidFill>
                          <a:effectLst/>
                          <a:latin typeface="Arial Narrow" panose="020B0606020202030204" pitchFamily="34" charset="0"/>
                        </a:rPr>
                        <a:t>Femoral Neck BMD</a:t>
                      </a:r>
                    </a:p>
                    <a:p>
                      <a:pPr marL="0" marR="0" lvl="0" indent="0" algn="ctr" defTabSz="914400" rtl="0" eaLnBrk="0" fontAlgn="base" latinLnBrk="0" hangingPunct="0">
                        <a:lnSpc>
                          <a:spcPct val="85000"/>
                        </a:lnSpc>
                        <a:spcBef>
                          <a:spcPct val="0"/>
                        </a:spcBef>
                        <a:spcAft>
                          <a:spcPct val="0"/>
                        </a:spcAft>
                        <a:buClr>
                          <a:schemeClr val="tx2"/>
                        </a:buClr>
                        <a:buSzTx/>
                        <a:buFont typeface="Wingdings" pitchFamily="2" charset="2"/>
                        <a:buNone/>
                        <a:tabLst/>
                      </a:pPr>
                      <a:r>
                        <a:rPr kumimoji="0" lang="en-US" sz="1400" b="1" i="0" u="none" strike="noStrike" cap="none" normalizeH="0" baseline="0" dirty="0">
                          <a:ln>
                            <a:noFill/>
                          </a:ln>
                          <a:solidFill>
                            <a:srgbClr val="404040"/>
                          </a:solidFill>
                          <a:effectLst/>
                          <a:latin typeface="Arial Narrow" panose="020B0606020202030204" pitchFamily="34" charset="0"/>
                        </a:rPr>
                        <a:t>T-score ≤ –2.5</a:t>
                      </a:r>
                      <a:r>
                        <a:rPr kumimoji="0" lang="en-US" sz="1400" b="0" i="0" u="none" strike="noStrike" cap="none" normalizeH="0" baseline="0" dirty="0">
                          <a:ln>
                            <a:noFill/>
                          </a:ln>
                          <a:solidFill>
                            <a:srgbClr val="404040"/>
                          </a:solidFill>
                          <a:effectLst/>
                          <a:latin typeface="Arial Narrow" panose="020B0606020202030204" pitchFamily="34" charset="0"/>
                        </a:rPr>
                        <a:t> </a:t>
                      </a:r>
                      <a:endParaRPr kumimoji="0" lang="en-US" sz="1400" b="1" i="0" u="none" strike="noStrike" cap="none" normalizeH="0" baseline="0" dirty="0">
                        <a:ln>
                          <a:noFill/>
                        </a:ln>
                        <a:solidFill>
                          <a:srgbClr val="404040"/>
                        </a:solidFill>
                        <a:effectLst/>
                        <a:latin typeface="Arial Narrow" panose="020B0606020202030204" pitchFamily="34" charset="0"/>
                      </a:endParaRPr>
                    </a:p>
                  </a:txBody>
                  <a:tcPr marL="18288" marR="18288" anchor="ctr" anchorCtr="1" horzOverflow="overflow">
                    <a:lnL cap="flat">
                      <a:noFill/>
                    </a:lnL>
                    <a:lnR cap="flat">
                      <a:noFill/>
                    </a:lnR>
                    <a:lnT cap="flat">
                      <a:noFill/>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5263">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90000"/>
                        </a:lnSpc>
                        <a:spcBef>
                          <a:spcPct val="30000"/>
                        </a:spcBef>
                        <a:spcAft>
                          <a:spcPct val="0"/>
                        </a:spcAft>
                        <a:buClr>
                          <a:schemeClr val="tx2"/>
                        </a:buClr>
                        <a:buSzTx/>
                        <a:buFont typeface="Wingdings" pitchFamily="2" charset="2"/>
                        <a:buNone/>
                        <a:tabLst/>
                      </a:pPr>
                      <a:r>
                        <a:rPr kumimoji="0" lang="en-US" sz="1400" b="1" i="1" u="none" strike="noStrike" cap="none" normalizeH="0" baseline="0" dirty="0">
                          <a:ln>
                            <a:noFill/>
                          </a:ln>
                          <a:solidFill>
                            <a:srgbClr val="404040"/>
                          </a:solidFill>
                          <a:effectLst/>
                          <a:latin typeface="Arial Narrow" panose="020B0606020202030204" pitchFamily="34" charset="0"/>
                        </a:rPr>
                        <a:t>p</a:t>
                      </a:r>
                      <a:r>
                        <a:rPr kumimoji="0" lang="en-US" sz="1400" b="1" i="0" u="none" strike="noStrike" cap="none" normalizeH="0" baseline="-25000" dirty="0">
                          <a:ln>
                            <a:noFill/>
                          </a:ln>
                          <a:solidFill>
                            <a:srgbClr val="404040"/>
                          </a:solidFill>
                          <a:effectLst/>
                          <a:latin typeface="Arial Narrow" panose="020B0606020202030204" pitchFamily="34" charset="0"/>
                        </a:rPr>
                        <a:t>interaction</a:t>
                      </a:r>
                      <a:r>
                        <a:rPr kumimoji="0" lang="en-US" sz="1400" b="1" i="0" u="none" strike="noStrike" cap="none" normalizeH="0" baseline="0" dirty="0">
                          <a:ln>
                            <a:noFill/>
                          </a:ln>
                          <a:solidFill>
                            <a:srgbClr val="404040"/>
                          </a:solidFill>
                          <a:effectLst/>
                          <a:latin typeface="Arial Narrow" panose="020B0606020202030204" pitchFamily="34" charset="0"/>
                        </a:rPr>
                        <a:t> = 0.51</a:t>
                      </a:r>
                    </a:p>
                  </a:txBody>
                  <a:tcPr marL="18288" marR="18288" anchor="ctr" anchorCtr="1" horzOverflow="overflow">
                    <a:lnL cap="flat">
                      <a:noFill/>
                    </a:lnL>
                    <a:lnR cap="flat">
                      <a:noFill/>
                    </a:lnR>
                    <a:lnT w="12700" cap="flat" cmpd="sng" algn="ctr">
                      <a:solidFill>
                        <a:sysClr val="windowText" lastClr="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 name="Group 68">
            <a:extLst>
              <a:ext uri="{FF2B5EF4-FFF2-40B4-BE49-F238E27FC236}">
                <a16:creationId xmlns:a16="http://schemas.microsoft.com/office/drawing/2014/main" id="{A18B7FE5-6153-4A06-953F-75875439E4F6}"/>
              </a:ext>
            </a:extLst>
          </p:cNvPr>
          <p:cNvGraphicFramePr>
            <a:graphicFrameLocks noGrp="1"/>
          </p:cNvGraphicFramePr>
          <p:nvPr>
            <p:extLst>
              <p:ext uri="{D42A27DB-BD31-4B8C-83A1-F6EECF244321}">
                <p14:modId xmlns:p14="http://schemas.microsoft.com/office/powerpoint/2010/main" val="1265189185"/>
              </p:ext>
            </p:extLst>
          </p:nvPr>
        </p:nvGraphicFramePr>
        <p:xfrm>
          <a:off x="2451219" y="1915901"/>
          <a:ext cx="1952625" cy="740664"/>
        </p:xfrm>
        <a:graphic>
          <a:graphicData uri="http://schemas.openxmlformats.org/drawingml/2006/table">
            <a:tbl>
              <a:tblPr/>
              <a:tblGrid>
                <a:gridCol w="1952625">
                  <a:extLst>
                    <a:ext uri="{9D8B030D-6E8A-4147-A177-3AD203B41FA5}">
                      <a16:colId xmlns:a16="http://schemas.microsoft.com/office/drawing/2014/main" val="20000"/>
                    </a:ext>
                  </a:extLst>
                </a:gridCol>
              </a:tblGrid>
              <a:tr h="457200">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90000"/>
                        </a:lnSpc>
                        <a:spcBef>
                          <a:spcPct val="30000"/>
                        </a:spcBef>
                        <a:spcAft>
                          <a:spcPct val="0"/>
                        </a:spcAft>
                        <a:buClr>
                          <a:schemeClr val="tx2"/>
                        </a:buClr>
                        <a:buSzTx/>
                        <a:buFont typeface="Wingdings" pitchFamily="2" charset="2"/>
                        <a:buNone/>
                        <a:tabLst/>
                      </a:pPr>
                      <a:r>
                        <a:rPr kumimoji="0" lang="en-US" sz="1400" b="1" i="0" u="none" strike="noStrike" cap="none" normalizeH="0" baseline="0" dirty="0">
                          <a:ln>
                            <a:noFill/>
                          </a:ln>
                          <a:solidFill>
                            <a:srgbClr val="404040"/>
                          </a:solidFill>
                          <a:effectLst/>
                          <a:latin typeface="Arial Narrow" panose="020B0606020202030204" pitchFamily="34" charset="0"/>
                        </a:rPr>
                        <a:t>Age ≥ 75 years</a:t>
                      </a:r>
                    </a:p>
                  </a:txBody>
                  <a:tcPr marL="18288" marR="18288" anchor="ctr" anchorCtr="1" horzOverflow="overflow">
                    <a:lnL cap="flat">
                      <a:noFill/>
                    </a:lnL>
                    <a:lnR cap="flat">
                      <a:noFill/>
                    </a:lnR>
                    <a:lnT cap="flat">
                      <a:noFill/>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5263">
                <a:tc>
                  <a:txBody>
                    <a:bodyPr/>
                    <a:lstStyle>
                      <a:lvl1pPr marL="0" algn="l" defTabSz="685800" rtl="0" eaLnBrk="1" latinLnBrk="0" hangingPunct="1">
                        <a:defRPr sz="1350" kern="1200">
                          <a:solidFill>
                            <a:schemeClr val="tx1"/>
                          </a:solidFill>
                          <a:latin typeface="Verdana"/>
                        </a:defRPr>
                      </a:lvl1pPr>
                      <a:lvl2pPr marL="342900" algn="l" defTabSz="685800" rtl="0" eaLnBrk="1" latinLnBrk="0" hangingPunct="1">
                        <a:defRPr sz="1350" kern="1200">
                          <a:solidFill>
                            <a:schemeClr val="tx1"/>
                          </a:solidFill>
                          <a:latin typeface="Verdana"/>
                        </a:defRPr>
                      </a:lvl2pPr>
                      <a:lvl3pPr marL="685800" algn="l" defTabSz="685800" rtl="0" eaLnBrk="1" latinLnBrk="0" hangingPunct="1">
                        <a:defRPr sz="1350" kern="1200">
                          <a:solidFill>
                            <a:schemeClr val="tx1"/>
                          </a:solidFill>
                          <a:latin typeface="Verdana"/>
                        </a:defRPr>
                      </a:lvl3pPr>
                      <a:lvl4pPr marL="1028700" algn="l" defTabSz="685800" rtl="0" eaLnBrk="1" latinLnBrk="0" hangingPunct="1">
                        <a:defRPr sz="1350" kern="1200">
                          <a:solidFill>
                            <a:schemeClr val="tx1"/>
                          </a:solidFill>
                          <a:latin typeface="Verdana"/>
                        </a:defRPr>
                      </a:lvl4pPr>
                      <a:lvl5pPr marL="1371600" algn="l" defTabSz="685800" rtl="0" eaLnBrk="1" latinLnBrk="0" hangingPunct="1">
                        <a:defRPr sz="1350" kern="1200">
                          <a:solidFill>
                            <a:schemeClr val="tx1"/>
                          </a:solidFill>
                          <a:latin typeface="Verdana"/>
                        </a:defRPr>
                      </a:lvl5pPr>
                      <a:lvl6pPr marL="1714500" algn="l" defTabSz="685800" rtl="0" eaLnBrk="1" latinLnBrk="0" hangingPunct="1">
                        <a:defRPr sz="1350" kern="1200">
                          <a:solidFill>
                            <a:schemeClr val="tx1"/>
                          </a:solidFill>
                          <a:latin typeface="Verdana"/>
                        </a:defRPr>
                      </a:lvl6pPr>
                      <a:lvl7pPr marL="2057400" algn="l" defTabSz="685800" rtl="0" eaLnBrk="1" latinLnBrk="0" hangingPunct="1">
                        <a:defRPr sz="1350" kern="1200">
                          <a:solidFill>
                            <a:schemeClr val="tx1"/>
                          </a:solidFill>
                          <a:latin typeface="Verdana"/>
                        </a:defRPr>
                      </a:lvl7pPr>
                      <a:lvl8pPr marL="2400300" algn="l" defTabSz="685800" rtl="0" eaLnBrk="1" latinLnBrk="0" hangingPunct="1">
                        <a:defRPr sz="1350" kern="1200">
                          <a:solidFill>
                            <a:schemeClr val="tx1"/>
                          </a:solidFill>
                          <a:latin typeface="Verdana"/>
                        </a:defRPr>
                      </a:lvl8pPr>
                      <a:lvl9pPr marL="2743200" algn="l" defTabSz="685800"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90000"/>
                        </a:lnSpc>
                        <a:spcBef>
                          <a:spcPct val="30000"/>
                        </a:spcBef>
                        <a:spcAft>
                          <a:spcPct val="0"/>
                        </a:spcAft>
                        <a:buClr>
                          <a:schemeClr val="tx2"/>
                        </a:buClr>
                        <a:buSzTx/>
                        <a:buFont typeface="Wingdings" pitchFamily="2" charset="2"/>
                        <a:buNone/>
                        <a:tabLst/>
                      </a:pPr>
                      <a:r>
                        <a:rPr kumimoji="0" lang="en-US" sz="1400" b="1" i="1" u="none" strike="noStrike" cap="none" normalizeH="0" baseline="0" dirty="0">
                          <a:ln>
                            <a:noFill/>
                          </a:ln>
                          <a:solidFill>
                            <a:srgbClr val="404040"/>
                          </a:solidFill>
                          <a:effectLst/>
                          <a:latin typeface="Arial Narrow" panose="020B0606020202030204" pitchFamily="34" charset="0"/>
                        </a:rPr>
                        <a:t>p</a:t>
                      </a:r>
                      <a:r>
                        <a:rPr kumimoji="0" lang="en-US" sz="1400" b="1" i="0" u="none" strike="noStrike" cap="none" normalizeH="0" baseline="-25000" dirty="0">
                          <a:ln>
                            <a:noFill/>
                          </a:ln>
                          <a:solidFill>
                            <a:srgbClr val="404040"/>
                          </a:solidFill>
                          <a:effectLst/>
                          <a:latin typeface="Arial Narrow" panose="020B0606020202030204" pitchFamily="34" charset="0"/>
                        </a:rPr>
                        <a:t>interaction</a:t>
                      </a:r>
                      <a:r>
                        <a:rPr kumimoji="0" lang="en-US" sz="1400" b="1" i="0" u="none" strike="noStrike" cap="none" normalizeH="0" baseline="0" dirty="0">
                          <a:ln>
                            <a:noFill/>
                          </a:ln>
                          <a:solidFill>
                            <a:srgbClr val="404040"/>
                          </a:solidFill>
                          <a:effectLst/>
                          <a:latin typeface="Arial Narrow" panose="020B0606020202030204" pitchFamily="34" charset="0"/>
                        </a:rPr>
                        <a:t> = 0.07</a:t>
                      </a:r>
                    </a:p>
                  </a:txBody>
                  <a:tcPr marL="18288" marR="18288" anchor="ctr" anchorCtr="1" horzOverflow="overflow">
                    <a:lnL cap="flat">
                      <a:noFill/>
                    </a:lnL>
                    <a:lnR cap="flat">
                      <a:noFill/>
                    </a:lnR>
                    <a:lnT w="12700" cap="flat" cmpd="sng" algn="ctr">
                      <a:solidFill>
                        <a:sysClr val="windowText" lastClr="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34" name="TextBox 133">
            <a:extLst>
              <a:ext uri="{FF2B5EF4-FFF2-40B4-BE49-F238E27FC236}">
                <a16:creationId xmlns:a16="http://schemas.microsoft.com/office/drawing/2014/main" id="{D9AE4B36-52C5-4020-8758-213CAB640763}"/>
              </a:ext>
            </a:extLst>
          </p:cNvPr>
          <p:cNvSpPr txBox="1"/>
          <p:nvPr/>
        </p:nvSpPr>
        <p:spPr>
          <a:xfrm>
            <a:off x="3287832" y="5767888"/>
            <a:ext cx="2759391" cy="276999"/>
          </a:xfrm>
          <a:prstGeom prst="rect">
            <a:avLst/>
          </a:prstGeom>
          <a:noFill/>
        </p:spPr>
        <p:txBody>
          <a:bodyPr wrap="square" rtlCol="0">
            <a:spAutoFit/>
          </a:bodyPr>
          <a:lstStyle/>
          <a:p>
            <a:pPr algn="ctr" defTabSz="914400">
              <a:defRPr/>
            </a:pPr>
            <a:r>
              <a:rPr lang="en-CA" sz="1200" b="1" kern="0" dirty="0">
                <a:solidFill>
                  <a:prstClr val="black">
                    <a:lumMod val="75000"/>
                    <a:lumOff val="25000"/>
                  </a:prstClr>
                </a:solidFill>
                <a:latin typeface="Arial Narrow" panose="020B0606020202030204" pitchFamily="34" charset="0"/>
              </a:rPr>
              <a:t>Risk of New Hip Fracture</a:t>
            </a:r>
          </a:p>
        </p:txBody>
      </p:sp>
      <p:grpSp>
        <p:nvGrpSpPr>
          <p:cNvPr id="135" name="Group 134">
            <a:extLst>
              <a:ext uri="{FF2B5EF4-FFF2-40B4-BE49-F238E27FC236}">
                <a16:creationId xmlns:a16="http://schemas.microsoft.com/office/drawing/2014/main" id="{BB500036-235F-4C43-B982-F92EFDD6A169}"/>
              </a:ext>
            </a:extLst>
          </p:cNvPr>
          <p:cNvGrpSpPr/>
          <p:nvPr/>
        </p:nvGrpSpPr>
        <p:grpSpPr>
          <a:xfrm>
            <a:off x="1190834" y="1944521"/>
            <a:ext cx="939430" cy="421429"/>
            <a:chOff x="6776226" y="2287496"/>
            <a:chExt cx="939430" cy="421429"/>
          </a:xfrm>
        </p:grpSpPr>
        <p:sp>
          <p:nvSpPr>
            <p:cNvPr id="136" name="Rectangle 10">
              <a:extLst>
                <a:ext uri="{FF2B5EF4-FFF2-40B4-BE49-F238E27FC236}">
                  <a16:creationId xmlns:a16="http://schemas.microsoft.com/office/drawing/2014/main" id="{82C95E39-8502-485F-A41C-2B951723A3DE}"/>
                </a:ext>
              </a:extLst>
            </p:cNvPr>
            <p:cNvSpPr>
              <a:spLocks noChangeArrowheads="1"/>
            </p:cNvSpPr>
            <p:nvPr/>
          </p:nvSpPr>
          <p:spPr bwMode="auto">
            <a:xfrm>
              <a:off x="7093691" y="2539648"/>
              <a:ext cx="62196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Denosumab</a:t>
              </a:r>
            </a:p>
          </p:txBody>
        </p:sp>
        <p:sp>
          <p:nvSpPr>
            <p:cNvPr id="137" name="Rectangle 40">
              <a:extLst>
                <a:ext uri="{FF2B5EF4-FFF2-40B4-BE49-F238E27FC236}">
                  <a16:creationId xmlns:a16="http://schemas.microsoft.com/office/drawing/2014/main" id="{DABE673D-D453-4ABE-9F00-526DEE720805}"/>
                </a:ext>
              </a:extLst>
            </p:cNvPr>
            <p:cNvSpPr>
              <a:spLocks noChangeAspect="1" noChangeArrowheads="1"/>
            </p:cNvSpPr>
            <p:nvPr/>
          </p:nvSpPr>
          <p:spPr bwMode="auto">
            <a:xfrm>
              <a:off x="6778805" y="2550049"/>
              <a:ext cx="152400" cy="150812"/>
            </a:xfrm>
            <a:prstGeom prst="rect">
              <a:avLst/>
            </a:prstGeom>
            <a:solidFill>
              <a:srgbClr val="A098DA"/>
            </a:solidFill>
            <a:ln>
              <a:noFill/>
            </a:ln>
            <a:effectLs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ＭＳ Ｐゴシック" pitchFamily="34" charset="-128"/>
                <a:cs typeface="Arial" charset="0"/>
              </a:endParaRPr>
            </a:p>
          </p:txBody>
        </p:sp>
        <p:sp>
          <p:nvSpPr>
            <p:cNvPr id="138" name="Rectangle 8">
              <a:extLst>
                <a:ext uri="{FF2B5EF4-FFF2-40B4-BE49-F238E27FC236}">
                  <a16:creationId xmlns:a16="http://schemas.microsoft.com/office/drawing/2014/main" id="{947F2AEB-F6FC-4195-82DB-F1EE716860EE}"/>
                </a:ext>
              </a:extLst>
            </p:cNvPr>
            <p:cNvSpPr>
              <a:spLocks noChangeArrowheads="1"/>
            </p:cNvSpPr>
            <p:nvPr/>
          </p:nvSpPr>
          <p:spPr bwMode="auto">
            <a:xfrm>
              <a:off x="7060028" y="2287496"/>
              <a:ext cx="41678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Placebo</a:t>
              </a:r>
            </a:p>
          </p:txBody>
        </p:sp>
        <p:sp>
          <p:nvSpPr>
            <p:cNvPr id="139" name="Rectangle 42">
              <a:extLst>
                <a:ext uri="{FF2B5EF4-FFF2-40B4-BE49-F238E27FC236}">
                  <a16:creationId xmlns:a16="http://schemas.microsoft.com/office/drawing/2014/main" id="{9C0003CD-F584-4FA0-8780-1898F036A89D}"/>
                </a:ext>
              </a:extLst>
            </p:cNvPr>
            <p:cNvSpPr>
              <a:spLocks noChangeAspect="1" noChangeArrowheads="1"/>
            </p:cNvSpPr>
            <p:nvPr/>
          </p:nvSpPr>
          <p:spPr bwMode="auto">
            <a:xfrm>
              <a:off x="6776226" y="2304423"/>
              <a:ext cx="150813" cy="150812"/>
            </a:xfrm>
            <a:prstGeom prst="rect">
              <a:avLst/>
            </a:prstGeom>
            <a:solidFill>
              <a:schemeClr val="bg2">
                <a:lumMod val="75000"/>
              </a:schemeClr>
            </a:solidFill>
            <a:ln>
              <a:noFill/>
            </a:ln>
            <a:effectLs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ＭＳ Ｐゴシック" pitchFamily="34" charset="-128"/>
                <a:cs typeface="Arial" charset="0"/>
              </a:endParaRPr>
            </a:p>
          </p:txBody>
        </p:sp>
      </p:grpSp>
      <p:sp>
        <p:nvSpPr>
          <p:cNvPr id="140" name="Rectangle 306">
            <a:extLst>
              <a:ext uri="{FF2B5EF4-FFF2-40B4-BE49-F238E27FC236}">
                <a16:creationId xmlns:a16="http://schemas.microsoft.com/office/drawing/2014/main" id="{6DA6FE0F-7B40-4377-BEA8-7586D72E8926}"/>
              </a:ext>
            </a:extLst>
          </p:cNvPr>
          <p:cNvSpPr>
            <a:spLocks noChangeArrowheads="1"/>
          </p:cNvSpPr>
          <p:nvPr/>
        </p:nvSpPr>
        <p:spPr bwMode="auto">
          <a:xfrm rot="16200000">
            <a:off x="-537578" y="3896981"/>
            <a:ext cx="27987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CA" altLang="en-US" sz="1200" b="1" kern="0" dirty="0">
                <a:solidFill>
                  <a:prstClr val="black">
                    <a:lumMod val="75000"/>
                    <a:lumOff val="25000"/>
                  </a:prstClr>
                </a:solidFill>
                <a:latin typeface="Arial Narrow" panose="020B0606020202030204" pitchFamily="34" charset="0"/>
              </a:rPr>
              <a:t>Incidence at Month 36 (%)</a:t>
            </a:r>
          </a:p>
        </p:txBody>
      </p:sp>
    </p:spTree>
    <p:extLst>
      <p:ext uri="{BB962C8B-B14F-4D97-AF65-F5344CB8AC3E}">
        <p14:creationId xmlns:p14="http://schemas.microsoft.com/office/powerpoint/2010/main" val="27362538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41970" y="60776"/>
            <a:ext cx="8256062" cy="1333426"/>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2800" dirty="0">
                <a:solidFill>
                  <a:srgbClr val="725F73"/>
                </a:solidFill>
                <a:latin typeface="Arial Narrow" panose="020B0606020202030204" pitchFamily="34" charset="0"/>
              </a:rPr>
              <a:t>Long-term Reduction in Bone Remodeling with Denosumab: Associated with continued low fracture incidence and continued increases in BMD</a:t>
            </a:r>
            <a:r>
              <a:rPr lang="en-CA" sz="2800" baseline="30000" dirty="0">
                <a:solidFill>
                  <a:srgbClr val="725F73"/>
                </a:solidFill>
                <a:latin typeface="Arial Narrow" panose="020B0606020202030204" pitchFamily="34" charset="0"/>
              </a:rPr>
              <a:t>1</a:t>
            </a:r>
            <a:endParaRPr kumimoji="0" lang="en-US" sz="2400" b="1" i="0"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73720"/>
            <a:ext cx="9144000" cy="603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76491" y="6527997"/>
            <a:ext cx="8229600" cy="31029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chemeClr val="tx1"/>
                </a:solidFill>
                <a:latin typeface="Arial Narrow" panose="020B0606020202030204" pitchFamily="34" charset="0"/>
              </a:rPr>
              <a:t>n = number of subjects who have ≥ 1 nonvertebral fracture. N = number of enrolled subjects who remained in the study at the beginning of each year. Percentages for nonvertebral fractures are Kaplan-Meier estimates. </a:t>
            </a:r>
          </a:p>
          <a:p>
            <a:r>
              <a:rPr lang="en-US" sz="1000" dirty="0">
                <a:solidFill>
                  <a:schemeClr val="tx1"/>
                </a:solidFill>
                <a:latin typeface="Arial Narrow" panose="020B0606020202030204" pitchFamily="34" charset="0"/>
              </a:rPr>
              <a:t>1. Ferrari S, et al. ASBMR (oral presentation). 2017; Abstract 1073; 2. </a:t>
            </a:r>
            <a:r>
              <a:rPr lang="en-CA" sz="1000" dirty="0">
                <a:solidFill>
                  <a:schemeClr val="tx1"/>
                </a:solidFill>
                <a:latin typeface="Arial Narrow" panose="020B0606020202030204" pitchFamily="34" charset="0"/>
              </a:rPr>
              <a:t>Bone, H.G., et al. </a:t>
            </a:r>
            <a:r>
              <a:rPr lang="en-CA" sz="1000" i="1" dirty="0">
                <a:solidFill>
                  <a:schemeClr val="tx1"/>
                </a:solidFill>
                <a:latin typeface="Arial Narrow" panose="020B0606020202030204" pitchFamily="34" charset="0"/>
              </a:rPr>
              <a:t>Lancet Diabetes Endocrinol. </a:t>
            </a:r>
            <a:r>
              <a:rPr lang="en-CA" sz="1000" dirty="0">
                <a:solidFill>
                  <a:schemeClr val="tx1"/>
                </a:solidFill>
                <a:latin typeface="Arial Narrow" panose="020B0606020202030204" pitchFamily="34" charset="0"/>
              </a:rPr>
              <a:t>2017;5(7);513-523.</a:t>
            </a:r>
            <a:endParaRPr lang="en-US" sz="1000" dirty="0">
              <a:solidFill>
                <a:schemeClr val="tx1"/>
              </a:solidFill>
              <a:latin typeface="Arial Narrow" panose="020B0606020202030204" pitchFamily="34" charset="0"/>
            </a:endParaRPr>
          </a:p>
        </p:txBody>
      </p:sp>
      <p:grpSp>
        <p:nvGrpSpPr>
          <p:cNvPr id="197" name="Group 196">
            <a:extLst>
              <a:ext uri="{FF2B5EF4-FFF2-40B4-BE49-F238E27FC236}">
                <a16:creationId xmlns:a16="http://schemas.microsoft.com/office/drawing/2014/main" id="{9732198E-2290-4E7A-8058-836D28A67189}"/>
              </a:ext>
            </a:extLst>
          </p:cNvPr>
          <p:cNvGrpSpPr/>
          <p:nvPr/>
        </p:nvGrpSpPr>
        <p:grpSpPr>
          <a:xfrm>
            <a:off x="396913" y="1926730"/>
            <a:ext cx="8389122" cy="4304181"/>
            <a:chOff x="450078" y="1773576"/>
            <a:chExt cx="8389122" cy="4304181"/>
          </a:xfrm>
        </p:grpSpPr>
        <p:grpSp>
          <p:nvGrpSpPr>
            <p:cNvPr id="198" name="Group 197">
              <a:extLst>
                <a:ext uri="{FF2B5EF4-FFF2-40B4-BE49-F238E27FC236}">
                  <a16:creationId xmlns:a16="http://schemas.microsoft.com/office/drawing/2014/main" id="{8AAE8401-FFF4-46E2-9905-30DAAFDD94D0}"/>
                </a:ext>
              </a:extLst>
            </p:cNvPr>
            <p:cNvGrpSpPr/>
            <p:nvPr/>
          </p:nvGrpSpPr>
          <p:grpSpPr>
            <a:xfrm>
              <a:off x="2456539" y="2062223"/>
              <a:ext cx="6034674" cy="1320462"/>
              <a:chOff x="2423525" y="1161288"/>
              <a:chExt cx="6034674" cy="1320462"/>
            </a:xfrm>
          </p:grpSpPr>
          <p:sp>
            <p:nvSpPr>
              <p:cNvPr id="286" name="Rectangle 285">
                <a:extLst>
                  <a:ext uri="{FF2B5EF4-FFF2-40B4-BE49-F238E27FC236}">
                    <a16:creationId xmlns:a16="http://schemas.microsoft.com/office/drawing/2014/main" id="{7037EBC8-7656-44A5-AA06-0069EB0F1F6F}"/>
                  </a:ext>
                </a:extLst>
              </p:cNvPr>
              <p:cNvSpPr/>
              <p:nvPr/>
            </p:nvSpPr>
            <p:spPr bwMode="auto">
              <a:xfrm>
                <a:off x="4206605" y="1334729"/>
                <a:ext cx="4251594" cy="1147021"/>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287" name="Rectangle 286">
                <a:extLst>
                  <a:ext uri="{FF2B5EF4-FFF2-40B4-BE49-F238E27FC236}">
                    <a16:creationId xmlns:a16="http://schemas.microsoft.com/office/drawing/2014/main" id="{A922B93A-21FE-4D7D-A337-1BF342087872}"/>
                  </a:ext>
                </a:extLst>
              </p:cNvPr>
              <p:cNvSpPr/>
              <p:nvPr/>
            </p:nvSpPr>
            <p:spPr bwMode="auto">
              <a:xfrm>
                <a:off x="2423525" y="1333098"/>
                <a:ext cx="1783080" cy="1148652"/>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288" name="TextBox 59">
                <a:extLst>
                  <a:ext uri="{FF2B5EF4-FFF2-40B4-BE49-F238E27FC236}">
                    <a16:creationId xmlns:a16="http://schemas.microsoft.com/office/drawing/2014/main" id="{47713A4D-4BF2-40D0-9A79-CA88C3C53083}"/>
                  </a:ext>
                </a:extLst>
              </p:cNvPr>
              <p:cNvSpPr txBox="1">
                <a:spLocks noChangeArrowheads="1"/>
              </p:cNvSpPr>
              <p:nvPr/>
            </p:nvSpPr>
            <p:spPr bwMode="auto">
              <a:xfrm>
                <a:off x="2960226" y="1161288"/>
                <a:ext cx="657552" cy="2308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FREEDOM</a:t>
                </a:r>
              </a:p>
            </p:txBody>
          </p:sp>
          <p:sp>
            <p:nvSpPr>
              <p:cNvPr id="289" name="TextBox 60">
                <a:extLst>
                  <a:ext uri="{FF2B5EF4-FFF2-40B4-BE49-F238E27FC236}">
                    <a16:creationId xmlns:a16="http://schemas.microsoft.com/office/drawing/2014/main" id="{1BFB365C-4409-4668-8F34-3FC7B96663B0}"/>
                  </a:ext>
                </a:extLst>
              </p:cNvPr>
              <p:cNvSpPr txBox="1">
                <a:spLocks noChangeArrowheads="1"/>
              </p:cNvSpPr>
              <p:nvPr/>
            </p:nvSpPr>
            <p:spPr bwMode="auto">
              <a:xfrm>
                <a:off x="5896481" y="1161288"/>
                <a:ext cx="729687" cy="2308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EXTENSION</a:t>
                </a:r>
              </a:p>
            </p:txBody>
          </p:sp>
        </p:grpSp>
        <p:graphicFrame>
          <p:nvGraphicFramePr>
            <p:cNvPr id="199" name="Chart 6">
              <a:extLst>
                <a:ext uri="{FF2B5EF4-FFF2-40B4-BE49-F238E27FC236}">
                  <a16:creationId xmlns:a16="http://schemas.microsoft.com/office/drawing/2014/main" id="{ABB3DAC2-1570-4112-BCD5-B50802ED13D2}"/>
                </a:ext>
              </a:extLst>
            </p:cNvPr>
            <p:cNvGraphicFramePr>
              <a:graphicFrameLocks/>
            </p:cNvGraphicFramePr>
            <p:nvPr>
              <p:extLst>
                <p:ext uri="{D42A27DB-BD31-4B8C-83A1-F6EECF244321}">
                  <p14:modId xmlns:p14="http://schemas.microsoft.com/office/powerpoint/2010/main" val="3514776764"/>
                </p:ext>
              </p:extLst>
            </p:nvPr>
          </p:nvGraphicFramePr>
          <p:xfrm>
            <a:off x="1978976" y="2078334"/>
            <a:ext cx="6667192" cy="1499338"/>
          </p:xfrm>
          <a:graphic>
            <a:graphicData uri="http://schemas.openxmlformats.org/drawingml/2006/chart">
              <c:chart xmlns:c="http://schemas.openxmlformats.org/drawingml/2006/chart" xmlns:r="http://schemas.openxmlformats.org/officeDocument/2006/relationships" r:id="rId3"/>
            </a:graphicData>
          </a:graphic>
        </p:graphicFrame>
        <p:grpSp>
          <p:nvGrpSpPr>
            <p:cNvPr id="200" name="Group 199">
              <a:extLst>
                <a:ext uri="{FF2B5EF4-FFF2-40B4-BE49-F238E27FC236}">
                  <a16:creationId xmlns:a16="http://schemas.microsoft.com/office/drawing/2014/main" id="{B20DE5F9-95EF-4A10-8C9C-D80912796FDC}"/>
                </a:ext>
              </a:extLst>
            </p:cNvPr>
            <p:cNvGrpSpPr/>
            <p:nvPr/>
          </p:nvGrpSpPr>
          <p:grpSpPr>
            <a:xfrm>
              <a:off x="2456539" y="4123258"/>
              <a:ext cx="6034674" cy="1345087"/>
              <a:chOff x="2423525" y="3102918"/>
              <a:chExt cx="6034674" cy="1345087"/>
            </a:xfrm>
          </p:grpSpPr>
          <p:sp>
            <p:nvSpPr>
              <p:cNvPr id="282" name="Rectangle 281">
                <a:extLst>
                  <a:ext uri="{FF2B5EF4-FFF2-40B4-BE49-F238E27FC236}">
                    <a16:creationId xmlns:a16="http://schemas.microsoft.com/office/drawing/2014/main" id="{FF3CC17F-B9BB-45A8-8910-9493B51807C1}"/>
                  </a:ext>
                </a:extLst>
              </p:cNvPr>
              <p:cNvSpPr/>
              <p:nvPr/>
            </p:nvSpPr>
            <p:spPr bwMode="auto">
              <a:xfrm>
                <a:off x="4206605" y="3279720"/>
                <a:ext cx="4251594" cy="1168285"/>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283" name="Rectangle 282">
                <a:extLst>
                  <a:ext uri="{FF2B5EF4-FFF2-40B4-BE49-F238E27FC236}">
                    <a16:creationId xmlns:a16="http://schemas.microsoft.com/office/drawing/2014/main" id="{86E1D386-6598-447B-AE46-ACC1766EE097}"/>
                  </a:ext>
                </a:extLst>
              </p:cNvPr>
              <p:cNvSpPr/>
              <p:nvPr/>
            </p:nvSpPr>
            <p:spPr bwMode="auto">
              <a:xfrm>
                <a:off x="2423525" y="3278059"/>
                <a:ext cx="1783080" cy="1169946"/>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284" name="TextBox 59">
                <a:extLst>
                  <a:ext uri="{FF2B5EF4-FFF2-40B4-BE49-F238E27FC236}">
                    <a16:creationId xmlns:a16="http://schemas.microsoft.com/office/drawing/2014/main" id="{4F3E2854-AC62-42D5-A91D-DE0EB5D56E9E}"/>
                  </a:ext>
                </a:extLst>
              </p:cNvPr>
              <p:cNvSpPr txBox="1">
                <a:spLocks noChangeArrowheads="1"/>
              </p:cNvSpPr>
              <p:nvPr/>
            </p:nvSpPr>
            <p:spPr bwMode="auto">
              <a:xfrm>
                <a:off x="2935445" y="3102918"/>
                <a:ext cx="657552" cy="2308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ＭＳ Ｐゴシック" pitchFamily="34" charset="-128"/>
                  </a:rPr>
                  <a:t>FREEDOM</a:t>
                </a:r>
                <a:endPar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endParaRPr>
              </a:p>
            </p:txBody>
          </p:sp>
          <p:sp>
            <p:nvSpPr>
              <p:cNvPr id="285" name="TextBox 60">
                <a:extLst>
                  <a:ext uri="{FF2B5EF4-FFF2-40B4-BE49-F238E27FC236}">
                    <a16:creationId xmlns:a16="http://schemas.microsoft.com/office/drawing/2014/main" id="{A1B0560E-5412-40BD-88CB-7A0B84360F57}"/>
                  </a:ext>
                </a:extLst>
              </p:cNvPr>
              <p:cNvSpPr txBox="1">
                <a:spLocks noChangeArrowheads="1"/>
              </p:cNvSpPr>
              <p:nvPr/>
            </p:nvSpPr>
            <p:spPr bwMode="auto">
              <a:xfrm>
                <a:off x="5900623" y="3102918"/>
                <a:ext cx="729687" cy="2308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ＭＳ Ｐゴシック" pitchFamily="34" charset="-128"/>
                  </a:rPr>
                  <a:t>EXTENSION</a:t>
                </a:r>
                <a:endPar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endParaRPr>
              </a:p>
            </p:txBody>
          </p:sp>
        </p:grpSp>
        <p:graphicFrame>
          <p:nvGraphicFramePr>
            <p:cNvPr id="201" name="Chart 6">
              <a:extLst>
                <a:ext uri="{FF2B5EF4-FFF2-40B4-BE49-F238E27FC236}">
                  <a16:creationId xmlns:a16="http://schemas.microsoft.com/office/drawing/2014/main" id="{79E0B252-394E-43E7-B1E8-73FDBCC28A9D}"/>
                </a:ext>
              </a:extLst>
            </p:cNvPr>
            <p:cNvGraphicFramePr>
              <a:graphicFrameLocks/>
            </p:cNvGraphicFramePr>
            <p:nvPr>
              <p:extLst>
                <p:ext uri="{D42A27DB-BD31-4B8C-83A1-F6EECF244321}">
                  <p14:modId xmlns:p14="http://schemas.microsoft.com/office/powerpoint/2010/main" val="224293628"/>
                </p:ext>
              </p:extLst>
            </p:nvPr>
          </p:nvGraphicFramePr>
          <p:xfrm>
            <a:off x="1895234" y="4147588"/>
            <a:ext cx="6943966" cy="1511579"/>
          </p:xfrm>
          <a:graphic>
            <a:graphicData uri="http://schemas.openxmlformats.org/drawingml/2006/chart">
              <c:chart xmlns:c="http://schemas.openxmlformats.org/drawingml/2006/chart" xmlns:r="http://schemas.openxmlformats.org/officeDocument/2006/relationships" r:id="rId4"/>
            </a:graphicData>
          </a:graphic>
        </p:graphicFrame>
        <p:sp>
          <p:nvSpPr>
            <p:cNvPr id="202" name="Rectangle 479">
              <a:extLst>
                <a:ext uri="{FF2B5EF4-FFF2-40B4-BE49-F238E27FC236}">
                  <a16:creationId xmlns:a16="http://schemas.microsoft.com/office/drawing/2014/main" id="{C6650F78-6E78-438D-BD91-D79E7C2ACC42}"/>
                </a:ext>
              </a:extLst>
            </p:cNvPr>
            <p:cNvSpPr>
              <a:spLocks noChangeArrowheads="1"/>
            </p:cNvSpPr>
            <p:nvPr/>
          </p:nvSpPr>
          <p:spPr bwMode="auto">
            <a:xfrm rot="16200000">
              <a:off x="1169775" y="2603898"/>
              <a:ext cx="1263166" cy="276999"/>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Yearly incidence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non-vertebral  fractures (%) </a:t>
              </a:r>
            </a:p>
          </p:txBody>
        </p:sp>
        <p:sp>
          <p:nvSpPr>
            <p:cNvPr id="203" name="TextBox 63">
              <a:extLst>
                <a:ext uri="{FF2B5EF4-FFF2-40B4-BE49-F238E27FC236}">
                  <a16:creationId xmlns:a16="http://schemas.microsoft.com/office/drawing/2014/main" id="{3FC620AA-8108-4456-B6B9-E513CB25C888}"/>
                </a:ext>
              </a:extLst>
            </p:cNvPr>
            <p:cNvSpPr txBox="1">
              <a:spLocks noChangeArrowheads="1"/>
            </p:cNvSpPr>
            <p:nvPr/>
          </p:nvSpPr>
          <p:spPr bwMode="auto">
            <a:xfrm>
              <a:off x="549192" y="2512361"/>
              <a:ext cx="951892" cy="646331"/>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Long-term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DMAb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Treatment</a:t>
              </a:r>
            </a:p>
          </p:txBody>
        </p:sp>
        <p:grpSp>
          <p:nvGrpSpPr>
            <p:cNvPr id="204" name="Group 203">
              <a:extLst>
                <a:ext uri="{FF2B5EF4-FFF2-40B4-BE49-F238E27FC236}">
                  <a16:creationId xmlns:a16="http://schemas.microsoft.com/office/drawing/2014/main" id="{03057793-AC74-42D5-9DE2-1C53B7DF6CDF}"/>
                </a:ext>
              </a:extLst>
            </p:cNvPr>
            <p:cNvGrpSpPr/>
            <p:nvPr/>
          </p:nvGrpSpPr>
          <p:grpSpPr>
            <a:xfrm>
              <a:off x="4151092" y="1776485"/>
              <a:ext cx="3148269" cy="187756"/>
              <a:chOff x="2497065" y="1062929"/>
              <a:chExt cx="3148269" cy="187756"/>
            </a:xfrm>
          </p:grpSpPr>
          <p:sp>
            <p:nvSpPr>
              <p:cNvPr id="278" name="Rectangle 10">
                <a:extLst>
                  <a:ext uri="{FF2B5EF4-FFF2-40B4-BE49-F238E27FC236}">
                    <a16:creationId xmlns:a16="http://schemas.microsoft.com/office/drawing/2014/main" id="{3FA47BCC-272A-48ED-9C55-2EEF2D239EFD}"/>
                  </a:ext>
                </a:extLst>
              </p:cNvPr>
              <p:cNvSpPr>
                <a:spLocks noChangeArrowheads="1"/>
              </p:cNvSpPr>
              <p:nvPr/>
            </p:nvSpPr>
            <p:spPr bwMode="auto">
              <a:xfrm>
                <a:off x="2847395" y="1062929"/>
                <a:ext cx="936154" cy="169277"/>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Long-term DMAb</a:t>
                </a:r>
              </a:p>
            </p:txBody>
          </p:sp>
          <p:sp>
            <p:nvSpPr>
              <p:cNvPr id="279" name="Rectangle 40">
                <a:extLst>
                  <a:ext uri="{FF2B5EF4-FFF2-40B4-BE49-F238E27FC236}">
                    <a16:creationId xmlns:a16="http://schemas.microsoft.com/office/drawing/2014/main" id="{EFCEA965-5C8F-4B5B-A737-5C83FEFA1530}"/>
                  </a:ext>
                </a:extLst>
              </p:cNvPr>
              <p:cNvSpPr>
                <a:spLocks noChangeAspect="1" noChangeArrowheads="1"/>
              </p:cNvSpPr>
              <p:nvPr/>
            </p:nvSpPr>
            <p:spPr bwMode="auto">
              <a:xfrm>
                <a:off x="2497065" y="1081778"/>
                <a:ext cx="157033" cy="112442"/>
              </a:xfrm>
              <a:prstGeom prst="rect">
                <a:avLst/>
              </a:prstGeom>
              <a:solidFill>
                <a:srgbClr val="A098DA"/>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endParaRPr>
              </a:p>
            </p:txBody>
          </p:sp>
          <p:sp>
            <p:nvSpPr>
              <p:cNvPr id="280" name="Rectangle 10">
                <a:extLst>
                  <a:ext uri="{FF2B5EF4-FFF2-40B4-BE49-F238E27FC236}">
                    <a16:creationId xmlns:a16="http://schemas.microsoft.com/office/drawing/2014/main" id="{47D4A832-9B1A-4971-A7C3-A94792C29F99}"/>
                  </a:ext>
                </a:extLst>
              </p:cNvPr>
              <p:cNvSpPr>
                <a:spLocks noChangeArrowheads="1"/>
              </p:cNvSpPr>
              <p:nvPr/>
            </p:nvSpPr>
            <p:spPr bwMode="auto">
              <a:xfrm>
                <a:off x="4670708" y="1081408"/>
                <a:ext cx="974626" cy="169277"/>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Cross-over DMAb</a:t>
                </a:r>
              </a:p>
            </p:txBody>
          </p:sp>
          <p:sp>
            <p:nvSpPr>
              <p:cNvPr id="281" name="Rectangle 40">
                <a:extLst>
                  <a:ext uri="{FF2B5EF4-FFF2-40B4-BE49-F238E27FC236}">
                    <a16:creationId xmlns:a16="http://schemas.microsoft.com/office/drawing/2014/main" id="{17B3E100-F7B2-4A9E-908E-9D23C446FE2D}"/>
                  </a:ext>
                </a:extLst>
              </p:cNvPr>
              <p:cNvSpPr>
                <a:spLocks noChangeAspect="1" noChangeArrowheads="1"/>
              </p:cNvSpPr>
              <p:nvPr/>
            </p:nvSpPr>
            <p:spPr bwMode="auto">
              <a:xfrm>
                <a:off x="4322414" y="1100257"/>
                <a:ext cx="157033" cy="112442"/>
              </a:xfrm>
              <a:prstGeom prst="rect">
                <a:avLst/>
              </a:prstGeom>
              <a:solidFill>
                <a:srgbClr val="A098DA">
                  <a:alpha val="60000"/>
                </a:srgb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endParaRPr>
              </a:p>
            </p:txBody>
          </p:sp>
        </p:grpSp>
        <p:sp>
          <p:nvSpPr>
            <p:cNvPr id="205" name="Rectangle 204">
              <a:extLst>
                <a:ext uri="{FF2B5EF4-FFF2-40B4-BE49-F238E27FC236}">
                  <a16:creationId xmlns:a16="http://schemas.microsoft.com/office/drawing/2014/main" id="{F800410A-56C4-43D0-B048-F4327313017F}"/>
                </a:ext>
              </a:extLst>
            </p:cNvPr>
            <p:cNvSpPr>
              <a:spLocks noChangeArrowheads="1"/>
            </p:cNvSpPr>
            <p:nvPr/>
          </p:nvSpPr>
          <p:spPr bwMode="auto">
            <a:xfrm>
              <a:off x="4626442" y="3589752"/>
              <a:ext cx="1057982" cy="12695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25" b="1" i="0" u="none" strike="noStrike" kern="0" cap="none" spc="0" normalizeH="0" baseline="0" noProof="0" dirty="0">
                  <a:ln>
                    <a:noFill/>
                  </a:ln>
                  <a:solidFill>
                    <a:srgbClr val="000000"/>
                  </a:solidFill>
                  <a:effectLst/>
                  <a:uLnTx/>
                  <a:uFillTx/>
                  <a:latin typeface="Arial Narrow" panose="020B0606020202030204" pitchFamily="34" charset="0"/>
                </a:rPr>
                <a:t>Years of DMAb Treatment</a:t>
              </a:r>
            </a:p>
          </p:txBody>
        </p:sp>
        <p:sp>
          <p:nvSpPr>
            <p:cNvPr id="206" name="TextBox 16">
              <a:extLst>
                <a:ext uri="{FF2B5EF4-FFF2-40B4-BE49-F238E27FC236}">
                  <a16:creationId xmlns:a16="http://schemas.microsoft.com/office/drawing/2014/main" id="{F6BC27FF-40BA-47EC-BF5E-67506B07B718}"/>
                </a:ext>
              </a:extLst>
            </p:cNvPr>
            <p:cNvSpPr txBox="1">
              <a:spLocks noChangeArrowheads="1"/>
            </p:cNvSpPr>
            <p:nvPr/>
          </p:nvSpPr>
          <p:spPr bwMode="auto">
            <a:xfrm>
              <a:off x="5604915"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2067</a:t>
              </a:r>
            </a:p>
          </p:txBody>
        </p:sp>
        <p:sp>
          <p:nvSpPr>
            <p:cNvPr id="207" name="TextBox 16">
              <a:extLst>
                <a:ext uri="{FF2B5EF4-FFF2-40B4-BE49-F238E27FC236}">
                  <a16:creationId xmlns:a16="http://schemas.microsoft.com/office/drawing/2014/main" id="{34B57B83-EF66-403B-B99B-8A994ACFD159}"/>
                </a:ext>
              </a:extLst>
            </p:cNvPr>
            <p:cNvSpPr txBox="1">
              <a:spLocks noChangeArrowheads="1"/>
            </p:cNvSpPr>
            <p:nvPr/>
          </p:nvSpPr>
          <p:spPr bwMode="auto">
            <a:xfrm>
              <a:off x="6190156"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1867</a:t>
              </a:r>
            </a:p>
          </p:txBody>
        </p:sp>
        <p:sp>
          <p:nvSpPr>
            <p:cNvPr id="208" name="TextBox 16">
              <a:extLst>
                <a:ext uri="{FF2B5EF4-FFF2-40B4-BE49-F238E27FC236}">
                  <a16:creationId xmlns:a16="http://schemas.microsoft.com/office/drawing/2014/main" id="{944C20F6-04E4-4161-8182-B1983CA5F136}"/>
                </a:ext>
              </a:extLst>
            </p:cNvPr>
            <p:cNvSpPr txBox="1">
              <a:spLocks noChangeArrowheads="1"/>
            </p:cNvSpPr>
            <p:nvPr/>
          </p:nvSpPr>
          <p:spPr bwMode="auto">
            <a:xfrm>
              <a:off x="3228864"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43</a:t>
              </a:r>
            </a:p>
          </p:txBody>
        </p:sp>
        <p:sp>
          <p:nvSpPr>
            <p:cNvPr id="209" name="TextBox 16">
              <a:extLst>
                <a:ext uri="{FF2B5EF4-FFF2-40B4-BE49-F238E27FC236}">
                  <a16:creationId xmlns:a16="http://schemas.microsoft.com/office/drawing/2014/main" id="{F3FBDB91-655A-4386-9E20-4E4E9E3D6EFF}"/>
                </a:ext>
              </a:extLst>
            </p:cNvPr>
            <p:cNvSpPr txBox="1">
              <a:spLocks noChangeArrowheads="1"/>
            </p:cNvSpPr>
            <p:nvPr/>
          </p:nvSpPr>
          <p:spPr bwMode="auto">
            <a:xfrm>
              <a:off x="3837594"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47</a:t>
              </a:r>
            </a:p>
          </p:txBody>
        </p:sp>
        <p:sp>
          <p:nvSpPr>
            <p:cNvPr id="210" name="TextBox 209">
              <a:extLst>
                <a:ext uri="{FF2B5EF4-FFF2-40B4-BE49-F238E27FC236}">
                  <a16:creationId xmlns:a16="http://schemas.microsoft.com/office/drawing/2014/main" id="{355D216A-A869-4F45-81E7-0DCC5A956053}"/>
                </a:ext>
              </a:extLst>
            </p:cNvPr>
            <p:cNvSpPr txBox="1">
              <a:spLocks noChangeArrowheads="1"/>
            </p:cNvSpPr>
            <p:nvPr/>
          </p:nvSpPr>
          <p:spPr bwMode="auto">
            <a:xfrm>
              <a:off x="4434470"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34</a:t>
              </a:r>
            </a:p>
          </p:txBody>
        </p:sp>
        <p:sp>
          <p:nvSpPr>
            <p:cNvPr id="211" name="TextBox 16">
              <a:extLst>
                <a:ext uri="{FF2B5EF4-FFF2-40B4-BE49-F238E27FC236}">
                  <a16:creationId xmlns:a16="http://schemas.microsoft.com/office/drawing/2014/main" id="{54B60CB3-F6EC-4A5A-8E2F-0874AA49C715}"/>
                </a:ext>
              </a:extLst>
            </p:cNvPr>
            <p:cNvSpPr txBox="1">
              <a:spLocks noChangeArrowheads="1"/>
            </p:cNvSpPr>
            <p:nvPr/>
          </p:nvSpPr>
          <p:spPr bwMode="auto">
            <a:xfrm>
              <a:off x="5041730"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27</a:t>
              </a:r>
            </a:p>
          </p:txBody>
        </p:sp>
        <p:sp>
          <p:nvSpPr>
            <p:cNvPr id="212" name="TextBox 16">
              <a:extLst>
                <a:ext uri="{FF2B5EF4-FFF2-40B4-BE49-F238E27FC236}">
                  <a16:creationId xmlns:a16="http://schemas.microsoft.com/office/drawing/2014/main" id="{E9ED07A5-ECA2-4506-9139-9B2CB73BB333}"/>
                </a:ext>
              </a:extLst>
            </p:cNvPr>
            <p:cNvSpPr txBox="1">
              <a:spLocks noChangeArrowheads="1"/>
            </p:cNvSpPr>
            <p:nvPr/>
          </p:nvSpPr>
          <p:spPr bwMode="auto">
            <a:xfrm>
              <a:off x="5663862"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34</a:t>
              </a:r>
            </a:p>
          </p:txBody>
        </p:sp>
        <p:sp>
          <p:nvSpPr>
            <p:cNvPr id="213" name="TextBox 16">
              <a:extLst>
                <a:ext uri="{FF2B5EF4-FFF2-40B4-BE49-F238E27FC236}">
                  <a16:creationId xmlns:a16="http://schemas.microsoft.com/office/drawing/2014/main" id="{E75A0256-C182-42FE-AEDA-3BA345A0660E}"/>
                </a:ext>
              </a:extLst>
            </p:cNvPr>
            <p:cNvSpPr txBox="1">
              <a:spLocks noChangeArrowheads="1"/>
            </p:cNvSpPr>
            <p:nvPr/>
          </p:nvSpPr>
          <p:spPr bwMode="auto">
            <a:xfrm>
              <a:off x="6277439"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28</a:t>
              </a:r>
            </a:p>
          </p:txBody>
        </p:sp>
        <p:sp>
          <p:nvSpPr>
            <p:cNvPr id="214" name="TextBox 16">
              <a:extLst>
                <a:ext uri="{FF2B5EF4-FFF2-40B4-BE49-F238E27FC236}">
                  <a16:creationId xmlns:a16="http://schemas.microsoft.com/office/drawing/2014/main" id="{1F656AD8-FC3B-47F1-AD83-AFEA252469FC}"/>
                </a:ext>
              </a:extLst>
            </p:cNvPr>
            <p:cNvSpPr txBox="1">
              <a:spLocks noChangeArrowheads="1"/>
            </p:cNvSpPr>
            <p:nvPr/>
          </p:nvSpPr>
          <p:spPr bwMode="auto">
            <a:xfrm>
              <a:off x="2667379"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46</a:t>
              </a:r>
            </a:p>
          </p:txBody>
        </p:sp>
        <p:sp>
          <p:nvSpPr>
            <p:cNvPr id="215" name="TextBox 64">
              <a:extLst>
                <a:ext uri="{FF2B5EF4-FFF2-40B4-BE49-F238E27FC236}">
                  <a16:creationId xmlns:a16="http://schemas.microsoft.com/office/drawing/2014/main" id="{5BD4C06C-412F-4824-852E-08726008BD9F}"/>
                </a:ext>
              </a:extLst>
            </p:cNvPr>
            <p:cNvSpPr txBox="1">
              <a:spLocks noChangeArrowheads="1"/>
            </p:cNvSpPr>
            <p:nvPr/>
          </p:nvSpPr>
          <p:spPr bwMode="auto">
            <a:xfrm>
              <a:off x="450078" y="4634752"/>
              <a:ext cx="1150123" cy="646331"/>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Cross-over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000000"/>
                  </a:solidFill>
                  <a:effectLst/>
                  <a:uLnTx/>
                  <a:uFillTx/>
                  <a:latin typeface="Arial Narrow" panose="020B0606020202030204" pitchFamily="34" charset="0"/>
                  <a:ea typeface="ＭＳ Ｐゴシック" pitchFamily="34" charset="-128"/>
                </a:rPr>
                <a:t>Pbo</a:t>
              </a: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 to </a:t>
              </a:r>
              <a:r>
                <a:rPr kumimoji="0" lang="en-US" sz="1200" b="1" i="0" u="none" strike="noStrike" kern="0" cap="none" spc="0" normalizeH="0" baseline="0" noProof="0" dirty="0" err="1">
                  <a:ln>
                    <a:noFill/>
                  </a:ln>
                  <a:solidFill>
                    <a:srgbClr val="000000"/>
                  </a:solidFill>
                  <a:effectLst/>
                  <a:uLnTx/>
                  <a:uFillTx/>
                  <a:latin typeface="Arial Narrow" panose="020B0606020202030204" pitchFamily="34" charset="0"/>
                  <a:ea typeface="ＭＳ Ｐゴシック" pitchFamily="34" charset="-128"/>
                </a:rPr>
                <a:t>DMAb</a:t>
              </a: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Treatment</a:t>
              </a:r>
            </a:p>
          </p:txBody>
        </p:sp>
        <p:sp>
          <p:nvSpPr>
            <p:cNvPr id="216" name="TextBox 16">
              <a:extLst>
                <a:ext uri="{FF2B5EF4-FFF2-40B4-BE49-F238E27FC236}">
                  <a16:creationId xmlns:a16="http://schemas.microsoft.com/office/drawing/2014/main" id="{98A52ADA-5DB1-407B-B8E0-35B68056FBEB}"/>
                </a:ext>
              </a:extLst>
            </p:cNvPr>
            <p:cNvSpPr txBox="1">
              <a:spLocks noChangeArrowheads="1"/>
            </p:cNvSpPr>
            <p:nvPr/>
          </p:nvSpPr>
          <p:spPr bwMode="auto">
            <a:xfrm>
              <a:off x="2328070" y="3701286"/>
              <a:ext cx="2503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n </a:t>
              </a:r>
            </a:p>
          </p:txBody>
        </p:sp>
        <p:sp>
          <p:nvSpPr>
            <p:cNvPr id="217" name="TextBox 16">
              <a:extLst>
                <a:ext uri="{FF2B5EF4-FFF2-40B4-BE49-F238E27FC236}">
                  <a16:creationId xmlns:a16="http://schemas.microsoft.com/office/drawing/2014/main" id="{FAE2486D-38D0-428C-8A1F-F05F35D78576}"/>
                </a:ext>
              </a:extLst>
            </p:cNvPr>
            <p:cNvSpPr txBox="1">
              <a:spLocks noChangeArrowheads="1"/>
            </p:cNvSpPr>
            <p:nvPr/>
          </p:nvSpPr>
          <p:spPr bwMode="auto">
            <a:xfrm>
              <a:off x="2319014" y="3811317"/>
              <a:ext cx="242374"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N</a:t>
              </a:r>
            </a:p>
          </p:txBody>
        </p:sp>
        <p:sp>
          <p:nvSpPr>
            <p:cNvPr id="218" name="TextBox 16">
              <a:extLst>
                <a:ext uri="{FF2B5EF4-FFF2-40B4-BE49-F238E27FC236}">
                  <a16:creationId xmlns:a16="http://schemas.microsoft.com/office/drawing/2014/main" id="{1F2C8A3A-0137-4970-A266-D2AD5D41AE88}"/>
                </a:ext>
              </a:extLst>
            </p:cNvPr>
            <p:cNvSpPr txBox="1">
              <a:spLocks noChangeArrowheads="1"/>
            </p:cNvSpPr>
            <p:nvPr/>
          </p:nvSpPr>
          <p:spPr bwMode="auto">
            <a:xfrm>
              <a:off x="3157213"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2343</a:t>
              </a:r>
            </a:p>
          </p:txBody>
        </p:sp>
        <p:sp>
          <p:nvSpPr>
            <p:cNvPr id="219" name="TextBox 16">
              <a:extLst>
                <a:ext uri="{FF2B5EF4-FFF2-40B4-BE49-F238E27FC236}">
                  <a16:creationId xmlns:a16="http://schemas.microsoft.com/office/drawing/2014/main" id="{7FDFABBF-9D54-41A2-BBC3-046EB807B4FF}"/>
                </a:ext>
              </a:extLst>
            </p:cNvPr>
            <p:cNvSpPr txBox="1">
              <a:spLocks noChangeArrowheads="1"/>
            </p:cNvSpPr>
            <p:nvPr/>
          </p:nvSpPr>
          <p:spPr bwMode="auto">
            <a:xfrm>
              <a:off x="3766815"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2343</a:t>
              </a:r>
            </a:p>
          </p:txBody>
        </p:sp>
        <p:sp>
          <p:nvSpPr>
            <p:cNvPr id="220" name="TextBox 219">
              <a:extLst>
                <a:ext uri="{FF2B5EF4-FFF2-40B4-BE49-F238E27FC236}">
                  <a16:creationId xmlns:a16="http://schemas.microsoft.com/office/drawing/2014/main" id="{48DE3258-FB24-4E0D-9A9F-544E01AF6E50}"/>
                </a:ext>
              </a:extLst>
            </p:cNvPr>
            <p:cNvSpPr txBox="1">
              <a:spLocks noChangeArrowheads="1"/>
            </p:cNvSpPr>
            <p:nvPr/>
          </p:nvSpPr>
          <p:spPr bwMode="auto">
            <a:xfrm>
              <a:off x="4361356"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2343</a:t>
              </a:r>
            </a:p>
          </p:txBody>
        </p:sp>
        <p:sp>
          <p:nvSpPr>
            <p:cNvPr id="221" name="TextBox 16">
              <a:extLst>
                <a:ext uri="{FF2B5EF4-FFF2-40B4-BE49-F238E27FC236}">
                  <a16:creationId xmlns:a16="http://schemas.microsoft.com/office/drawing/2014/main" id="{4AF37488-A05A-4BC9-9FFE-F847C2278FF2}"/>
                </a:ext>
              </a:extLst>
            </p:cNvPr>
            <p:cNvSpPr txBox="1">
              <a:spLocks noChangeArrowheads="1"/>
            </p:cNvSpPr>
            <p:nvPr/>
          </p:nvSpPr>
          <p:spPr bwMode="auto">
            <a:xfrm>
              <a:off x="4970955"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2244</a:t>
              </a:r>
            </a:p>
          </p:txBody>
        </p:sp>
        <p:sp>
          <p:nvSpPr>
            <p:cNvPr id="222" name="TextBox 16">
              <a:extLst>
                <a:ext uri="{FF2B5EF4-FFF2-40B4-BE49-F238E27FC236}">
                  <a16:creationId xmlns:a16="http://schemas.microsoft.com/office/drawing/2014/main" id="{6E1005A3-F2FE-414B-8002-178CF8628495}"/>
                </a:ext>
              </a:extLst>
            </p:cNvPr>
            <p:cNvSpPr txBox="1">
              <a:spLocks noChangeArrowheads="1"/>
            </p:cNvSpPr>
            <p:nvPr/>
          </p:nvSpPr>
          <p:spPr bwMode="auto">
            <a:xfrm>
              <a:off x="2608755"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2343</a:t>
              </a:r>
            </a:p>
          </p:txBody>
        </p:sp>
        <p:grpSp>
          <p:nvGrpSpPr>
            <p:cNvPr id="223" name="Group 222">
              <a:extLst>
                <a:ext uri="{FF2B5EF4-FFF2-40B4-BE49-F238E27FC236}">
                  <a16:creationId xmlns:a16="http://schemas.microsoft.com/office/drawing/2014/main" id="{0711D173-6FED-47B4-8635-FFB813171C88}"/>
                </a:ext>
              </a:extLst>
            </p:cNvPr>
            <p:cNvGrpSpPr/>
            <p:nvPr/>
          </p:nvGrpSpPr>
          <p:grpSpPr>
            <a:xfrm>
              <a:off x="2369862" y="5766305"/>
              <a:ext cx="267646" cy="311452"/>
              <a:chOff x="2336848" y="4706707"/>
              <a:chExt cx="267646" cy="311452"/>
            </a:xfrm>
          </p:grpSpPr>
          <p:sp>
            <p:nvSpPr>
              <p:cNvPr id="276" name="TextBox 16">
                <a:extLst>
                  <a:ext uri="{FF2B5EF4-FFF2-40B4-BE49-F238E27FC236}">
                    <a16:creationId xmlns:a16="http://schemas.microsoft.com/office/drawing/2014/main" id="{4DF68F8D-D6F4-40F3-81F8-F75DD3DF37D4}"/>
                  </a:ext>
                </a:extLst>
              </p:cNvPr>
              <p:cNvSpPr txBox="1">
                <a:spLocks noChangeArrowheads="1"/>
              </p:cNvSpPr>
              <p:nvPr/>
            </p:nvSpPr>
            <p:spPr bwMode="auto">
              <a:xfrm>
                <a:off x="2336848" y="4810410"/>
                <a:ext cx="242374"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N</a:t>
                </a:r>
              </a:p>
            </p:txBody>
          </p:sp>
          <p:sp>
            <p:nvSpPr>
              <p:cNvPr id="277" name="TextBox 16">
                <a:extLst>
                  <a:ext uri="{FF2B5EF4-FFF2-40B4-BE49-F238E27FC236}">
                    <a16:creationId xmlns:a16="http://schemas.microsoft.com/office/drawing/2014/main" id="{DE718BE6-1F73-4759-8622-D704C70A5491}"/>
                  </a:ext>
                </a:extLst>
              </p:cNvPr>
              <p:cNvSpPr txBox="1">
                <a:spLocks noChangeArrowheads="1"/>
              </p:cNvSpPr>
              <p:nvPr/>
            </p:nvSpPr>
            <p:spPr bwMode="auto">
              <a:xfrm>
                <a:off x="2354105" y="4706707"/>
                <a:ext cx="250389"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n </a:t>
                </a:r>
              </a:p>
            </p:txBody>
          </p:sp>
        </p:grpSp>
        <p:grpSp>
          <p:nvGrpSpPr>
            <p:cNvPr id="224" name="Group 223">
              <a:extLst>
                <a:ext uri="{FF2B5EF4-FFF2-40B4-BE49-F238E27FC236}">
                  <a16:creationId xmlns:a16="http://schemas.microsoft.com/office/drawing/2014/main" id="{EDE50BE3-1831-4FAA-A645-FD4BA37B4D2B}"/>
                </a:ext>
              </a:extLst>
            </p:cNvPr>
            <p:cNvGrpSpPr/>
            <p:nvPr/>
          </p:nvGrpSpPr>
          <p:grpSpPr>
            <a:xfrm>
              <a:off x="4377362" y="5766305"/>
              <a:ext cx="357790" cy="311452"/>
              <a:chOff x="4547662" y="4698698"/>
              <a:chExt cx="357790" cy="311452"/>
            </a:xfrm>
          </p:grpSpPr>
          <p:sp>
            <p:nvSpPr>
              <p:cNvPr id="274" name="TextBox 273">
                <a:extLst>
                  <a:ext uri="{FF2B5EF4-FFF2-40B4-BE49-F238E27FC236}">
                    <a16:creationId xmlns:a16="http://schemas.microsoft.com/office/drawing/2014/main" id="{00FF5E7C-93A2-4819-B00D-EA1C54753A2A}"/>
                  </a:ext>
                </a:extLst>
              </p:cNvPr>
              <p:cNvSpPr txBox="1">
                <a:spLocks noChangeArrowheads="1"/>
              </p:cNvSpPr>
              <p:nvPr/>
            </p:nvSpPr>
            <p:spPr bwMode="auto">
              <a:xfrm>
                <a:off x="4547662" y="4802401"/>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2207</a:t>
                </a:r>
              </a:p>
            </p:txBody>
          </p:sp>
          <p:sp>
            <p:nvSpPr>
              <p:cNvPr id="275" name="TextBox 274">
                <a:extLst>
                  <a:ext uri="{FF2B5EF4-FFF2-40B4-BE49-F238E27FC236}">
                    <a16:creationId xmlns:a16="http://schemas.microsoft.com/office/drawing/2014/main" id="{AFD376C9-EF4C-4E29-B64E-59EB74FF0CFC}"/>
                  </a:ext>
                </a:extLst>
              </p:cNvPr>
              <p:cNvSpPr txBox="1">
                <a:spLocks noChangeArrowheads="1"/>
              </p:cNvSpPr>
              <p:nvPr/>
            </p:nvSpPr>
            <p:spPr bwMode="auto">
              <a:xfrm>
                <a:off x="4590943" y="4698698"/>
                <a:ext cx="271228"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55</a:t>
                </a:r>
              </a:p>
            </p:txBody>
          </p:sp>
        </p:grpSp>
        <p:grpSp>
          <p:nvGrpSpPr>
            <p:cNvPr id="225" name="Group 224">
              <a:extLst>
                <a:ext uri="{FF2B5EF4-FFF2-40B4-BE49-F238E27FC236}">
                  <a16:creationId xmlns:a16="http://schemas.microsoft.com/office/drawing/2014/main" id="{9B4E5BE8-7B6A-46DF-99CC-9CB5574002D0}"/>
                </a:ext>
              </a:extLst>
            </p:cNvPr>
            <p:cNvGrpSpPr/>
            <p:nvPr/>
          </p:nvGrpSpPr>
          <p:grpSpPr>
            <a:xfrm>
              <a:off x="4971722" y="5766305"/>
              <a:ext cx="357790" cy="311452"/>
              <a:chOff x="5018793" y="4698698"/>
              <a:chExt cx="357790" cy="311452"/>
            </a:xfrm>
          </p:grpSpPr>
          <p:sp>
            <p:nvSpPr>
              <p:cNvPr id="272" name="TextBox 16">
                <a:extLst>
                  <a:ext uri="{FF2B5EF4-FFF2-40B4-BE49-F238E27FC236}">
                    <a16:creationId xmlns:a16="http://schemas.microsoft.com/office/drawing/2014/main" id="{BD6CA669-9A46-49E0-ACE7-811DD8BB8BEE}"/>
                  </a:ext>
                </a:extLst>
              </p:cNvPr>
              <p:cNvSpPr txBox="1">
                <a:spLocks noChangeArrowheads="1"/>
              </p:cNvSpPr>
              <p:nvPr/>
            </p:nvSpPr>
            <p:spPr bwMode="auto">
              <a:xfrm>
                <a:off x="5018793" y="4802401"/>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2105</a:t>
                </a:r>
              </a:p>
            </p:txBody>
          </p:sp>
          <p:sp>
            <p:nvSpPr>
              <p:cNvPr id="273" name="TextBox 16">
                <a:extLst>
                  <a:ext uri="{FF2B5EF4-FFF2-40B4-BE49-F238E27FC236}">
                    <a16:creationId xmlns:a16="http://schemas.microsoft.com/office/drawing/2014/main" id="{5198362F-5195-49CB-B1FB-E66ABFE10C54}"/>
                  </a:ext>
                </a:extLst>
              </p:cNvPr>
              <p:cNvSpPr txBox="1">
                <a:spLocks noChangeArrowheads="1"/>
              </p:cNvSpPr>
              <p:nvPr/>
            </p:nvSpPr>
            <p:spPr bwMode="auto">
              <a:xfrm>
                <a:off x="5062074" y="4698698"/>
                <a:ext cx="271228"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41</a:t>
                </a:r>
              </a:p>
            </p:txBody>
          </p:sp>
        </p:grpSp>
        <p:grpSp>
          <p:nvGrpSpPr>
            <p:cNvPr id="226" name="Group 225">
              <a:extLst>
                <a:ext uri="{FF2B5EF4-FFF2-40B4-BE49-F238E27FC236}">
                  <a16:creationId xmlns:a16="http://schemas.microsoft.com/office/drawing/2014/main" id="{21534526-AB47-42A5-BDBF-B8B4C841889D}"/>
                </a:ext>
              </a:extLst>
            </p:cNvPr>
            <p:cNvGrpSpPr/>
            <p:nvPr/>
          </p:nvGrpSpPr>
          <p:grpSpPr>
            <a:xfrm>
              <a:off x="5587526" y="5766305"/>
              <a:ext cx="357790" cy="311452"/>
              <a:chOff x="5554512" y="4698698"/>
              <a:chExt cx="357790" cy="311452"/>
            </a:xfrm>
          </p:grpSpPr>
          <p:sp>
            <p:nvSpPr>
              <p:cNvPr id="270" name="TextBox 16">
                <a:extLst>
                  <a:ext uri="{FF2B5EF4-FFF2-40B4-BE49-F238E27FC236}">
                    <a16:creationId xmlns:a16="http://schemas.microsoft.com/office/drawing/2014/main" id="{EA07AEC9-B506-4182-9787-4E3E417F204F}"/>
                  </a:ext>
                </a:extLst>
              </p:cNvPr>
              <p:cNvSpPr txBox="1">
                <a:spLocks noChangeArrowheads="1"/>
              </p:cNvSpPr>
              <p:nvPr/>
            </p:nvSpPr>
            <p:spPr bwMode="auto">
              <a:xfrm>
                <a:off x="5554512" y="4802401"/>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1965</a:t>
                </a:r>
              </a:p>
            </p:txBody>
          </p:sp>
          <p:sp>
            <p:nvSpPr>
              <p:cNvPr id="271" name="TextBox 16">
                <a:extLst>
                  <a:ext uri="{FF2B5EF4-FFF2-40B4-BE49-F238E27FC236}">
                    <a16:creationId xmlns:a16="http://schemas.microsoft.com/office/drawing/2014/main" id="{8331B007-025B-46A5-B5DA-8D9EE312D92E}"/>
                  </a:ext>
                </a:extLst>
              </p:cNvPr>
              <p:cNvSpPr txBox="1">
                <a:spLocks noChangeArrowheads="1"/>
              </p:cNvSpPr>
              <p:nvPr/>
            </p:nvSpPr>
            <p:spPr bwMode="auto">
              <a:xfrm>
                <a:off x="5597793" y="4698698"/>
                <a:ext cx="271228"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46</a:t>
                </a:r>
              </a:p>
            </p:txBody>
          </p:sp>
        </p:grpSp>
        <p:grpSp>
          <p:nvGrpSpPr>
            <p:cNvPr id="227" name="Group 226">
              <a:extLst>
                <a:ext uri="{FF2B5EF4-FFF2-40B4-BE49-F238E27FC236}">
                  <a16:creationId xmlns:a16="http://schemas.microsoft.com/office/drawing/2014/main" id="{7D222A59-E776-4E3E-AE7D-2FFECAC16D05}"/>
                </a:ext>
              </a:extLst>
            </p:cNvPr>
            <p:cNvGrpSpPr/>
            <p:nvPr/>
          </p:nvGrpSpPr>
          <p:grpSpPr>
            <a:xfrm>
              <a:off x="6182067" y="5766305"/>
              <a:ext cx="357790" cy="311452"/>
              <a:chOff x="6149053" y="4698698"/>
              <a:chExt cx="357790" cy="311452"/>
            </a:xfrm>
          </p:grpSpPr>
          <p:sp>
            <p:nvSpPr>
              <p:cNvPr id="268" name="TextBox 16">
                <a:extLst>
                  <a:ext uri="{FF2B5EF4-FFF2-40B4-BE49-F238E27FC236}">
                    <a16:creationId xmlns:a16="http://schemas.microsoft.com/office/drawing/2014/main" id="{0BF7A6CB-D6ED-46E9-B9F5-4B29EB60776B}"/>
                  </a:ext>
                </a:extLst>
              </p:cNvPr>
              <p:cNvSpPr txBox="1">
                <a:spLocks noChangeArrowheads="1"/>
              </p:cNvSpPr>
              <p:nvPr/>
            </p:nvSpPr>
            <p:spPr bwMode="auto">
              <a:xfrm>
                <a:off x="6149053" y="4802401"/>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1756</a:t>
                </a:r>
              </a:p>
            </p:txBody>
          </p:sp>
          <p:sp>
            <p:nvSpPr>
              <p:cNvPr id="269" name="TextBox 16">
                <a:extLst>
                  <a:ext uri="{FF2B5EF4-FFF2-40B4-BE49-F238E27FC236}">
                    <a16:creationId xmlns:a16="http://schemas.microsoft.com/office/drawing/2014/main" id="{620C68DF-7A60-467E-ACAE-95B9E5783127}"/>
                  </a:ext>
                </a:extLst>
              </p:cNvPr>
              <p:cNvSpPr txBox="1">
                <a:spLocks noChangeArrowheads="1"/>
              </p:cNvSpPr>
              <p:nvPr/>
            </p:nvSpPr>
            <p:spPr bwMode="auto">
              <a:xfrm>
                <a:off x="6192334" y="4698698"/>
                <a:ext cx="271228"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20</a:t>
                </a:r>
              </a:p>
            </p:txBody>
          </p:sp>
        </p:grpSp>
        <p:sp>
          <p:nvSpPr>
            <p:cNvPr id="228" name="Rectangle 479">
              <a:extLst>
                <a:ext uri="{FF2B5EF4-FFF2-40B4-BE49-F238E27FC236}">
                  <a16:creationId xmlns:a16="http://schemas.microsoft.com/office/drawing/2014/main" id="{273C1118-B126-4C2D-85C9-9FAD98A99A70}"/>
                </a:ext>
              </a:extLst>
            </p:cNvPr>
            <p:cNvSpPr>
              <a:spLocks noChangeArrowheads="1"/>
            </p:cNvSpPr>
            <p:nvPr/>
          </p:nvSpPr>
          <p:spPr bwMode="auto">
            <a:xfrm rot="16200000">
              <a:off x="1169774" y="4743101"/>
              <a:ext cx="1263166" cy="276999"/>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Yearly incidence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non-vertebral  fractures (%) </a:t>
              </a:r>
            </a:p>
          </p:txBody>
        </p:sp>
        <p:sp>
          <p:nvSpPr>
            <p:cNvPr id="229" name="Rectangle 35">
              <a:extLst>
                <a:ext uri="{FF2B5EF4-FFF2-40B4-BE49-F238E27FC236}">
                  <a16:creationId xmlns:a16="http://schemas.microsoft.com/office/drawing/2014/main" id="{87CA2DFE-4E4F-4342-ACD4-31BFA7FEC737}"/>
                </a:ext>
              </a:extLst>
            </p:cNvPr>
            <p:cNvSpPr>
              <a:spLocks noChangeArrowheads="1"/>
            </p:cNvSpPr>
            <p:nvPr/>
          </p:nvSpPr>
          <p:spPr bwMode="auto">
            <a:xfrm>
              <a:off x="5826261" y="5667245"/>
              <a:ext cx="1057982" cy="12695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25" b="1" i="0" u="none" strike="noStrike" kern="0" cap="none" spc="0" normalizeH="0" baseline="0" noProof="0" dirty="0">
                  <a:ln>
                    <a:noFill/>
                  </a:ln>
                  <a:solidFill>
                    <a:srgbClr val="000000"/>
                  </a:solidFill>
                  <a:effectLst/>
                  <a:uLnTx/>
                  <a:uFillTx/>
                  <a:latin typeface="Arial Narrow" panose="020B0606020202030204" pitchFamily="34" charset="0"/>
                </a:rPr>
                <a:t>Years of DMAb Treatment</a:t>
              </a:r>
            </a:p>
          </p:txBody>
        </p:sp>
        <p:sp>
          <p:nvSpPr>
            <p:cNvPr id="230" name="TextBox 16">
              <a:extLst>
                <a:ext uri="{FF2B5EF4-FFF2-40B4-BE49-F238E27FC236}">
                  <a16:creationId xmlns:a16="http://schemas.microsoft.com/office/drawing/2014/main" id="{D9D89766-BB90-4200-80CF-C5CF7D8BCAA6}"/>
                </a:ext>
              </a:extLst>
            </p:cNvPr>
            <p:cNvSpPr txBox="1">
              <a:spLocks noChangeArrowheads="1"/>
            </p:cNvSpPr>
            <p:nvPr/>
          </p:nvSpPr>
          <p:spPr bwMode="auto">
            <a:xfrm>
              <a:off x="6771722"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1743</a:t>
              </a:r>
            </a:p>
          </p:txBody>
        </p:sp>
        <p:sp>
          <p:nvSpPr>
            <p:cNvPr id="231" name="TextBox 16">
              <a:extLst>
                <a:ext uri="{FF2B5EF4-FFF2-40B4-BE49-F238E27FC236}">
                  <a16:creationId xmlns:a16="http://schemas.microsoft.com/office/drawing/2014/main" id="{C04B6769-972A-47E8-AB92-08DB6A4AF230}"/>
                </a:ext>
              </a:extLst>
            </p:cNvPr>
            <p:cNvSpPr txBox="1">
              <a:spLocks noChangeArrowheads="1"/>
            </p:cNvSpPr>
            <p:nvPr/>
          </p:nvSpPr>
          <p:spPr bwMode="auto">
            <a:xfrm>
              <a:off x="6859005"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14</a:t>
              </a:r>
            </a:p>
          </p:txBody>
        </p:sp>
        <p:sp>
          <p:nvSpPr>
            <p:cNvPr id="232" name="TextBox 16">
              <a:extLst>
                <a:ext uri="{FF2B5EF4-FFF2-40B4-BE49-F238E27FC236}">
                  <a16:creationId xmlns:a16="http://schemas.microsoft.com/office/drawing/2014/main" id="{59960927-1817-44B2-909B-3589FDBCBD79}"/>
                </a:ext>
              </a:extLst>
            </p:cNvPr>
            <p:cNvSpPr txBox="1">
              <a:spLocks noChangeArrowheads="1"/>
            </p:cNvSpPr>
            <p:nvPr/>
          </p:nvSpPr>
          <p:spPr bwMode="auto">
            <a:xfrm>
              <a:off x="7380465"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1585</a:t>
              </a:r>
            </a:p>
          </p:txBody>
        </p:sp>
        <p:sp>
          <p:nvSpPr>
            <p:cNvPr id="233" name="TextBox 16">
              <a:extLst>
                <a:ext uri="{FF2B5EF4-FFF2-40B4-BE49-F238E27FC236}">
                  <a16:creationId xmlns:a16="http://schemas.microsoft.com/office/drawing/2014/main" id="{41BFB131-9A38-4B39-B5C1-63D56C95EF50}"/>
                </a:ext>
              </a:extLst>
            </p:cNvPr>
            <p:cNvSpPr txBox="1">
              <a:spLocks noChangeArrowheads="1"/>
            </p:cNvSpPr>
            <p:nvPr/>
          </p:nvSpPr>
          <p:spPr bwMode="auto">
            <a:xfrm>
              <a:off x="7467748"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16</a:t>
              </a:r>
            </a:p>
          </p:txBody>
        </p:sp>
        <p:sp>
          <p:nvSpPr>
            <p:cNvPr id="234" name="TextBox 16">
              <a:extLst>
                <a:ext uri="{FF2B5EF4-FFF2-40B4-BE49-F238E27FC236}">
                  <a16:creationId xmlns:a16="http://schemas.microsoft.com/office/drawing/2014/main" id="{F54C9018-B9DF-4691-ABF6-379AB7CED342}"/>
                </a:ext>
              </a:extLst>
            </p:cNvPr>
            <p:cNvSpPr txBox="1">
              <a:spLocks noChangeArrowheads="1"/>
            </p:cNvSpPr>
            <p:nvPr/>
          </p:nvSpPr>
          <p:spPr bwMode="auto">
            <a:xfrm>
              <a:off x="7994680" y="3811317"/>
              <a:ext cx="357790"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1451</a:t>
              </a:r>
            </a:p>
          </p:txBody>
        </p:sp>
        <p:sp>
          <p:nvSpPr>
            <p:cNvPr id="235" name="TextBox 16">
              <a:extLst>
                <a:ext uri="{FF2B5EF4-FFF2-40B4-BE49-F238E27FC236}">
                  <a16:creationId xmlns:a16="http://schemas.microsoft.com/office/drawing/2014/main" id="{2AF3612A-0AC2-4689-B6E1-5C51BC52AE45}"/>
                </a:ext>
              </a:extLst>
            </p:cNvPr>
            <p:cNvSpPr txBox="1">
              <a:spLocks noChangeArrowheads="1"/>
            </p:cNvSpPr>
            <p:nvPr/>
          </p:nvSpPr>
          <p:spPr bwMode="auto">
            <a:xfrm>
              <a:off x="8081963" y="3701286"/>
              <a:ext cx="271228" cy="20774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27</a:t>
              </a:r>
            </a:p>
          </p:txBody>
        </p:sp>
        <p:grpSp>
          <p:nvGrpSpPr>
            <p:cNvPr id="236" name="Group 235">
              <a:extLst>
                <a:ext uri="{FF2B5EF4-FFF2-40B4-BE49-F238E27FC236}">
                  <a16:creationId xmlns:a16="http://schemas.microsoft.com/office/drawing/2014/main" id="{CC018442-0210-4DC6-9A3F-025C346E0033}"/>
                </a:ext>
              </a:extLst>
            </p:cNvPr>
            <p:cNvGrpSpPr/>
            <p:nvPr/>
          </p:nvGrpSpPr>
          <p:grpSpPr>
            <a:xfrm>
              <a:off x="6791378" y="5766305"/>
              <a:ext cx="357790" cy="311452"/>
              <a:chOff x="6735508" y="4698698"/>
              <a:chExt cx="357790" cy="311452"/>
            </a:xfrm>
          </p:grpSpPr>
          <p:sp>
            <p:nvSpPr>
              <p:cNvPr id="266" name="TextBox 16">
                <a:extLst>
                  <a:ext uri="{FF2B5EF4-FFF2-40B4-BE49-F238E27FC236}">
                    <a16:creationId xmlns:a16="http://schemas.microsoft.com/office/drawing/2014/main" id="{3A3C94EC-30A5-42D4-9ED1-8C1C45A38685}"/>
                  </a:ext>
                </a:extLst>
              </p:cNvPr>
              <p:cNvSpPr txBox="1">
                <a:spLocks noChangeArrowheads="1"/>
              </p:cNvSpPr>
              <p:nvPr/>
            </p:nvSpPr>
            <p:spPr bwMode="auto">
              <a:xfrm>
                <a:off x="6735508" y="4802401"/>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1646</a:t>
                </a:r>
              </a:p>
            </p:txBody>
          </p:sp>
          <p:sp>
            <p:nvSpPr>
              <p:cNvPr id="267" name="TextBox 16">
                <a:extLst>
                  <a:ext uri="{FF2B5EF4-FFF2-40B4-BE49-F238E27FC236}">
                    <a16:creationId xmlns:a16="http://schemas.microsoft.com/office/drawing/2014/main" id="{E78EEF54-537B-4E82-AB7A-672168B457CF}"/>
                  </a:ext>
                </a:extLst>
              </p:cNvPr>
              <p:cNvSpPr txBox="1">
                <a:spLocks noChangeArrowheads="1"/>
              </p:cNvSpPr>
              <p:nvPr/>
            </p:nvSpPr>
            <p:spPr bwMode="auto">
              <a:xfrm>
                <a:off x="6778789" y="4698698"/>
                <a:ext cx="271228"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28</a:t>
                </a:r>
              </a:p>
            </p:txBody>
          </p:sp>
        </p:grpSp>
        <p:grpSp>
          <p:nvGrpSpPr>
            <p:cNvPr id="237" name="Group 236">
              <a:extLst>
                <a:ext uri="{FF2B5EF4-FFF2-40B4-BE49-F238E27FC236}">
                  <a16:creationId xmlns:a16="http://schemas.microsoft.com/office/drawing/2014/main" id="{8C1EC865-A77A-4260-9EAE-F314C62C08DB}"/>
                </a:ext>
              </a:extLst>
            </p:cNvPr>
            <p:cNvGrpSpPr/>
            <p:nvPr/>
          </p:nvGrpSpPr>
          <p:grpSpPr>
            <a:xfrm>
              <a:off x="7394882" y="5766305"/>
              <a:ext cx="357790" cy="311452"/>
              <a:chOff x="7332141" y="4698698"/>
              <a:chExt cx="357790" cy="311452"/>
            </a:xfrm>
          </p:grpSpPr>
          <p:sp>
            <p:nvSpPr>
              <p:cNvPr id="264" name="TextBox 16">
                <a:extLst>
                  <a:ext uri="{FF2B5EF4-FFF2-40B4-BE49-F238E27FC236}">
                    <a16:creationId xmlns:a16="http://schemas.microsoft.com/office/drawing/2014/main" id="{DE101247-D24D-4CDD-9033-36B22BE0738D}"/>
                  </a:ext>
                </a:extLst>
              </p:cNvPr>
              <p:cNvSpPr txBox="1">
                <a:spLocks noChangeArrowheads="1"/>
              </p:cNvSpPr>
              <p:nvPr/>
            </p:nvSpPr>
            <p:spPr bwMode="auto">
              <a:xfrm>
                <a:off x="7332141" y="4802401"/>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1515</a:t>
                </a:r>
              </a:p>
            </p:txBody>
          </p:sp>
          <p:sp>
            <p:nvSpPr>
              <p:cNvPr id="265" name="TextBox 16">
                <a:extLst>
                  <a:ext uri="{FF2B5EF4-FFF2-40B4-BE49-F238E27FC236}">
                    <a16:creationId xmlns:a16="http://schemas.microsoft.com/office/drawing/2014/main" id="{EE018580-2E15-4AAD-AAA4-7B228751F3EE}"/>
                  </a:ext>
                </a:extLst>
              </p:cNvPr>
              <p:cNvSpPr txBox="1">
                <a:spLocks noChangeArrowheads="1"/>
              </p:cNvSpPr>
              <p:nvPr/>
            </p:nvSpPr>
            <p:spPr bwMode="auto">
              <a:xfrm>
                <a:off x="7375422" y="4698698"/>
                <a:ext cx="271228"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22</a:t>
                </a:r>
              </a:p>
            </p:txBody>
          </p:sp>
        </p:grpSp>
        <p:grpSp>
          <p:nvGrpSpPr>
            <p:cNvPr id="238" name="Group 237">
              <a:extLst>
                <a:ext uri="{FF2B5EF4-FFF2-40B4-BE49-F238E27FC236}">
                  <a16:creationId xmlns:a16="http://schemas.microsoft.com/office/drawing/2014/main" id="{398D4D71-21FD-4791-9AAB-FD004ADEB592}"/>
                </a:ext>
              </a:extLst>
            </p:cNvPr>
            <p:cNvGrpSpPr/>
            <p:nvPr/>
          </p:nvGrpSpPr>
          <p:grpSpPr>
            <a:xfrm>
              <a:off x="8007530" y="5766305"/>
              <a:ext cx="357790" cy="311452"/>
              <a:chOff x="8004974" y="4698698"/>
              <a:chExt cx="357790" cy="311452"/>
            </a:xfrm>
          </p:grpSpPr>
          <p:sp>
            <p:nvSpPr>
              <p:cNvPr id="262" name="TextBox 16">
                <a:extLst>
                  <a:ext uri="{FF2B5EF4-FFF2-40B4-BE49-F238E27FC236}">
                    <a16:creationId xmlns:a16="http://schemas.microsoft.com/office/drawing/2014/main" id="{E55749AC-E9C8-4B39-BAC1-17866293AC82}"/>
                  </a:ext>
                </a:extLst>
              </p:cNvPr>
              <p:cNvSpPr txBox="1">
                <a:spLocks noChangeArrowheads="1"/>
              </p:cNvSpPr>
              <p:nvPr/>
            </p:nvSpPr>
            <p:spPr bwMode="auto">
              <a:xfrm>
                <a:off x="8004974" y="4802401"/>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1394</a:t>
                </a:r>
              </a:p>
            </p:txBody>
          </p:sp>
          <p:sp>
            <p:nvSpPr>
              <p:cNvPr id="263" name="TextBox 16">
                <a:extLst>
                  <a:ext uri="{FF2B5EF4-FFF2-40B4-BE49-F238E27FC236}">
                    <a16:creationId xmlns:a16="http://schemas.microsoft.com/office/drawing/2014/main" id="{75197DA4-D1E8-4E2D-A01D-CC652D7FF6A0}"/>
                  </a:ext>
                </a:extLst>
              </p:cNvPr>
              <p:cNvSpPr txBox="1">
                <a:spLocks noChangeArrowheads="1"/>
              </p:cNvSpPr>
              <p:nvPr/>
            </p:nvSpPr>
            <p:spPr bwMode="auto">
              <a:xfrm>
                <a:off x="8048255" y="4698698"/>
                <a:ext cx="271228"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23</a:t>
                </a:r>
              </a:p>
            </p:txBody>
          </p:sp>
        </p:grpSp>
        <p:grpSp>
          <p:nvGrpSpPr>
            <p:cNvPr id="239" name="Group 238">
              <a:extLst>
                <a:ext uri="{FF2B5EF4-FFF2-40B4-BE49-F238E27FC236}">
                  <a16:creationId xmlns:a16="http://schemas.microsoft.com/office/drawing/2014/main" id="{C2556258-8858-4806-B6C1-4A5BDC1AF90C}"/>
                </a:ext>
              </a:extLst>
            </p:cNvPr>
            <p:cNvGrpSpPr/>
            <p:nvPr/>
          </p:nvGrpSpPr>
          <p:grpSpPr>
            <a:xfrm>
              <a:off x="3129871" y="1773576"/>
              <a:ext cx="744405" cy="169277"/>
              <a:chOff x="778085" y="1061359"/>
              <a:chExt cx="744405" cy="169277"/>
            </a:xfrm>
          </p:grpSpPr>
          <p:sp>
            <p:nvSpPr>
              <p:cNvPr id="260" name="Rectangle 10">
                <a:extLst>
                  <a:ext uri="{FF2B5EF4-FFF2-40B4-BE49-F238E27FC236}">
                    <a16:creationId xmlns:a16="http://schemas.microsoft.com/office/drawing/2014/main" id="{E262906B-F7D0-4C23-9BD0-0D801AC33C1D}"/>
                  </a:ext>
                </a:extLst>
              </p:cNvPr>
              <p:cNvSpPr>
                <a:spLocks noChangeArrowheads="1"/>
              </p:cNvSpPr>
              <p:nvPr/>
            </p:nvSpPr>
            <p:spPr bwMode="auto">
              <a:xfrm>
                <a:off x="1080061" y="1061359"/>
                <a:ext cx="442429" cy="169277"/>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Placebo</a:t>
                </a:r>
              </a:p>
            </p:txBody>
          </p:sp>
          <p:sp>
            <p:nvSpPr>
              <p:cNvPr id="261" name="Rectangle 40">
                <a:extLst>
                  <a:ext uri="{FF2B5EF4-FFF2-40B4-BE49-F238E27FC236}">
                    <a16:creationId xmlns:a16="http://schemas.microsoft.com/office/drawing/2014/main" id="{98EBAB55-11C9-43EF-A5ED-D73C2674D1B2}"/>
                  </a:ext>
                </a:extLst>
              </p:cNvPr>
              <p:cNvSpPr>
                <a:spLocks noChangeAspect="1" noChangeArrowheads="1"/>
              </p:cNvSpPr>
              <p:nvPr/>
            </p:nvSpPr>
            <p:spPr bwMode="auto">
              <a:xfrm>
                <a:off x="778085" y="1087605"/>
                <a:ext cx="157033" cy="112442"/>
              </a:xfrm>
              <a:prstGeom prst="rect">
                <a:avLst/>
              </a:prstGeom>
              <a:solidFill>
                <a:srgbClr val="999999"/>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endParaRPr>
              </a:p>
            </p:txBody>
          </p:sp>
        </p:grpSp>
        <p:sp>
          <p:nvSpPr>
            <p:cNvPr id="240" name="TextBox 239">
              <a:extLst>
                <a:ext uri="{FF2B5EF4-FFF2-40B4-BE49-F238E27FC236}">
                  <a16:creationId xmlns:a16="http://schemas.microsoft.com/office/drawing/2014/main" id="{2D6BCEB9-C280-4D08-96E3-B7F1CE050535}"/>
                </a:ext>
              </a:extLst>
            </p:cNvPr>
            <p:cNvSpPr txBox="1"/>
            <p:nvPr/>
          </p:nvSpPr>
          <p:spPr>
            <a:xfrm>
              <a:off x="4424650"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1</a:t>
              </a:r>
            </a:p>
          </p:txBody>
        </p:sp>
        <p:grpSp>
          <p:nvGrpSpPr>
            <p:cNvPr id="241" name="Group 240">
              <a:extLst>
                <a:ext uri="{FF2B5EF4-FFF2-40B4-BE49-F238E27FC236}">
                  <a16:creationId xmlns:a16="http://schemas.microsoft.com/office/drawing/2014/main" id="{7D761685-4CA4-407A-99E3-24FEDCEF949E}"/>
                </a:ext>
              </a:extLst>
            </p:cNvPr>
            <p:cNvGrpSpPr/>
            <p:nvPr/>
          </p:nvGrpSpPr>
          <p:grpSpPr>
            <a:xfrm>
              <a:off x="3167317" y="5766305"/>
              <a:ext cx="357790" cy="311452"/>
              <a:chOff x="4547662" y="4698698"/>
              <a:chExt cx="357790" cy="311452"/>
            </a:xfrm>
          </p:grpSpPr>
          <p:sp>
            <p:nvSpPr>
              <p:cNvPr id="258" name="TextBox 257">
                <a:extLst>
                  <a:ext uri="{FF2B5EF4-FFF2-40B4-BE49-F238E27FC236}">
                    <a16:creationId xmlns:a16="http://schemas.microsoft.com/office/drawing/2014/main" id="{0BF18418-6165-45B8-B56D-2FEB3B22B533}"/>
                  </a:ext>
                </a:extLst>
              </p:cNvPr>
              <p:cNvSpPr txBox="1">
                <a:spLocks noChangeArrowheads="1"/>
              </p:cNvSpPr>
              <p:nvPr/>
            </p:nvSpPr>
            <p:spPr bwMode="auto">
              <a:xfrm>
                <a:off x="4547662" y="4802401"/>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3688</a:t>
                </a:r>
              </a:p>
            </p:txBody>
          </p:sp>
          <p:sp>
            <p:nvSpPr>
              <p:cNvPr id="259" name="TextBox 258">
                <a:extLst>
                  <a:ext uri="{FF2B5EF4-FFF2-40B4-BE49-F238E27FC236}">
                    <a16:creationId xmlns:a16="http://schemas.microsoft.com/office/drawing/2014/main" id="{AEBFA6A3-CC70-46EE-A567-5B37907FCED8}"/>
                  </a:ext>
                </a:extLst>
              </p:cNvPr>
              <p:cNvSpPr txBox="1">
                <a:spLocks noChangeArrowheads="1"/>
              </p:cNvSpPr>
              <p:nvPr/>
            </p:nvSpPr>
            <p:spPr bwMode="auto">
              <a:xfrm>
                <a:off x="4569302" y="4698698"/>
                <a:ext cx="31451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103</a:t>
                </a:r>
              </a:p>
            </p:txBody>
          </p:sp>
        </p:grpSp>
        <p:grpSp>
          <p:nvGrpSpPr>
            <p:cNvPr id="242" name="Group 241">
              <a:extLst>
                <a:ext uri="{FF2B5EF4-FFF2-40B4-BE49-F238E27FC236}">
                  <a16:creationId xmlns:a16="http://schemas.microsoft.com/office/drawing/2014/main" id="{4830932C-5262-4A7F-9E87-D229849CF641}"/>
                </a:ext>
              </a:extLst>
            </p:cNvPr>
            <p:cNvGrpSpPr/>
            <p:nvPr/>
          </p:nvGrpSpPr>
          <p:grpSpPr>
            <a:xfrm>
              <a:off x="3774065" y="5766305"/>
              <a:ext cx="357790" cy="311452"/>
              <a:chOff x="4547662" y="4698698"/>
              <a:chExt cx="357790" cy="311452"/>
            </a:xfrm>
          </p:grpSpPr>
          <p:sp>
            <p:nvSpPr>
              <p:cNvPr id="256" name="TextBox 255">
                <a:extLst>
                  <a:ext uri="{FF2B5EF4-FFF2-40B4-BE49-F238E27FC236}">
                    <a16:creationId xmlns:a16="http://schemas.microsoft.com/office/drawing/2014/main" id="{AA5B796C-4B45-4C1F-A861-248B0854E0F4}"/>
                  </a:ext>
                </a:extLst>
              </p:cNvPr>
              <p:cNvSpPr txBox="1">
                <a:spLocks noChangeArrowheads="1"/>
              </p:cNvSpPr>
              <p:nvPr/>
            </p:nvSpPr>
            <p:spPr bwMode="auto">
              <a:xfrm>
                <a:off x="4547662" y="4802401"/>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3454</a:t>
                </a:r>
              </a:p>
            </p:txBody>
          </p:sp>
          <p:sp>
            <p:nvSpPr>
              <p:cNvPr id="257" name="TextBox 256">
                <a:extLst>
                  <a:ext uri="{FF2B5EF4-FFF2-40B4-BE49-F238E27FC236}">
                    <a16:creationId xmlns:a16="http://schemas.microsoft.com/office/drawing/2014/main" id="{6137D936-0FC6-4AED-AD93-64AB96270E68}"/>
                  </a:ext>
                </a:extLst>
              </p:cNvPr>
              <p:cNvSpPr txBox="1">
                <a:spLocks noChangeArrowheads="1"/>
              </p:cNvSpPr>
              <p:nvPr/>
            </p:nvSpPr>
            <p:spPr bwMode="auto">
              <a:xfrm>
                <a:off x="4590943" y="4698698"/>
                <a:ext cx="271228"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83</a:t>
                </a:r>
              </a:p>
            </p:txBody>
          </p:sp>
        </p:grpSp>
        <p:grpSp>
          <p:nvGrpSpPr>
            <p:cNvPr id="243" name="Group 242">
              <a:extLst>
                <a:ext uri="{FF2B5EF4-FFF2-40B4-BE49-F238E27FC236}">
                  <a16:creationId xmlns:a16="http://schemas.microsoft.com/office/drawing/2014/main" id="{D2701E83-0505-4F84-805E-AAB9F3EC5BE8}"/>
                </a:ext>
              </a:extLst>
            </p:cNvPr>
            <p:cNvGrpSpPr/>
            <p:nvPr/>
          </p:nvGrpSpPr>
          <p:grpSpPr>
            <a:xfrm>
              <a:off x="2566851" y="5766305"/>
              <a:ext cx="357790" cy="311452"/>
              <a:chOff x="2533836" y="4706707"/>
              <a:chExt cx="357790" cy="311452"/>
            </a:xfrm>
          </p:grpSpPr>
          <p:sp>
            <p:nvSpPr>
              <p:cNvPr id="254" name="TextBox 253">
                <a:extLst>
                  <a:ext uri="{FF2B5EF4-FFF2-40B4-BE49-F238E27FC236}">
                    <a16:creationId xmlns:a16="http://schemas.microsoft.com/office/drawing/2014/main" id="{171CF22F-5AD4-4483-8F3A-BFDF238B7A38}"/>
                  </a:ext>
                </a:extLst>
              </p:cNvPr>
              <p:cNvSpPr txBox="1">
                <a:spLocks noChangeArrowheads="1"/>
              </p:cNvSpPr>
              <p:nvPr/>
            </p:nvSpPr>
            <p:spPr bwMode="auto">
              <a:xfrm>
                <a:off x="2533836" y="4810410"/>
                <a:ext cx="35779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3906</a:t>
                </a:r>
              </a:p>
            </p:txBody>
          </p:sp>
          <p:sp>
            <p:nvSpPr>
              <p:cNvPr id="255" name="TextBox 254">
                <a:extLst>
                  <a:ext uri="{FF2B5EF4-FFF2-40B4-BE49-F238E27FC236}">
                    <a16:creationId xmlns:a16="http://schemas.microsoft.com/office/drawing/2014/main" id="{CDFFBEB2-0C26-4011-8748-5E5F86FD0830}"/>
                  </a:ext>
                </a:extLst>
              </p:cNvPr>
              <p:cNvSpPr txBox="1">
                <a:spLocks noChangeArrowheads="1"/>
              </p:cNvSpPr>
              <p:nvPr/>
            </p:nvSpPr>
            <p:spPr bwMode="auto">
              <a:xfrm>
                <a:off x="2555476" y="4706707"/>
                <a:ext cx="314510" cy="207749"/>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rPr>
                  <a:t>116</a:t>
                </a:r>
              </a:p>
            </p:txBody>
          </p:sp>
        </p:grpSp>
        <p:sp>
          <p:nvSpPr>
            <p:cNvPr id="244" name="TextBox 243">
              <a:extLst>
                <a:ext uri="{FF2B5EF4-FFF2-40B4-BE49-F238E27FC236}">
                  <a16:creationId xmlns:a16="http://schemas.microsoft.com/office/drawing/2014/main" id="{2052A654-55CD-4D60-9B76-D4DDA8595D5C}"/>
                </a:ext>
              </a:extLst>
            </p:cNvPr>
            <p:cNvSpPr txBox="1"/>
            <p:nvPr/>
          </p:nvSpPr>
          <p:spPr>
            <a:xfrm>
              <a:off x="5019596"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2</a:t>
              </a:r>
            </a:p>
          </p:txBody>
        </p:sp>
        <p:sp>
          <p:nvSpPr>
            <p:cNvPr id="245" name="TextBox 244">
              <a:extLst>
                <a:ext uri="{FF2B5EF4-FFF2-40B4-BE49-F238E27FC236}">
                  <a16:creationId xmlns:a16="http://schemas.microsoft.com/office/drawing/2014/main" id="{A798F45A-C0E5-4AB3-A57A-842122A01209}"/>
                </a:ext>
              </a:extLst>
            </p:cNvPr>
            <p:cNvSpPr txBox="1"/>
            <p:nvPr/>
          </p:nvSpPr>
          <p:spPr>
            <a:xfrm>
              <a:off x="5637873"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3</a:t>
              </a:r>
            </a:p>
          </p:txBody>
        </p:sp>
        <p:sp>
          <p:nvSpPr>
            <p:cNvPr id="246" name="TextBox 245">
              <a:extLst>
                <a:ext uri="{FF2B5EF4-FFF2-40B4-BE49-F238E27FC236}">
                  <a16:creationId xmlns:a16="http://schemas.microsoft.com/office/drawing/2014/main" id="{10F17022-7784-4386-8337-B26521483B80}"/>
                </a:ext>
              </a:extLst>
            </p:cNvPr>
            <p:cNvSpPr txBox="1"/>
            <p:nvPr/>
          </p:nvSpPr>
          <p:spPr>
            <a:xfrm>
              <a:off x="6226389"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4</a:t>
              </a:r>
            </a:p>
          </p:txBody>
        </p:sp>
        <p:sp>
          <p:nvSpPr>
            <p:cNvPr id="247" name="TextBox 246">
              <a:extLst>
                <a:ext uri="{FF2B5EF4-FFF2-40B4-BE49-F238E27FC236}">
                  <a16:creationId xmlns:a16="http://schemas.microsoft.com/office/drawing/2014/main" id="{FE75395B-9BB2-4324-A544-95DE82F9B9C3}"/>
                </a:ext>
              </a:extLst>
            </p:cNvPr>
            <p:cNvSpPr txBox="1"/>
            <p:nvPr/>
          </p:nvSpPr>
          <p:spPr>
            <a:xfrm>
              <a:off x="6836386"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5</a:t>
              </a:r>
            </a:p>
          </p:txBody>
        </p:sp>
        <p:sp>
          <p:nvSpPr>
            <p:cNvPr id="248" name="TextBox 247">
              <a:extLst>
                <a:ext uri="{FF2B5EF4-FFF2-40B4-BE49-F238E27FC236}">
                  <a16:creationId xmlns:a16="http://schemas.microsoft.com/office/drawing/2014/main" id="{0D9AB807-5538-40BE-8123-3D2A24BE33B4}"/>
                </a:ext>
              </a:extLst>
            </p:cNvPr>
            <p:cNvSpPr txBox="1"/>
            <p:nvPr/>
          </p:nvSpPr>
          <p:spPr>
            <a:xfrm>
              <a:off x="7443290"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6</a:t>
              </a:r>
            </a:p>
          </p:txBody>
        </p:sp>
        <p:sp>
          <p:nvSpPr>
            <p:cNvPr id="249" name="TextBox 248">
              <a:extLst>
                <a:ext uri="{FF2B5EF4-FFF2-40B4-BE49-F238E27FC236}">
                  <a16:creationId xmlns:a16="http://schemas.microsoft.com/office/drawing/2014/main" id="{196075F3-213E-4707-B6FD-2C2E7751AEDC}"/>
                </a:ext>
              </a:extLst>
            </p:cNvPr>
            <p:cNvSpPr txBox="1"/>
            <p:nvPr/>
          </p:nvSpPr>
          <p:spPr>
            <a:xfrm>
              <a:off x="8049609"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7</a:t>
              </a:r>
            </a:p>
          </p:txBody>
        </p:sp>
        <p:sp>
          <p:nvSpPr>
            <p:cNvPr id="250" name="TextBox 249">
              <a:extLst>
                <a:ext uri="{FF2B5EF4-FFF2-40B4-BE49-F238E27FC236}">
                  <a16:creationId xmlns:a16="http://schemas.microsoft.com/office/drawing/2014/main" id="{CA35EB56-C315-4032-A2D8-259848D2141E}"/>
                </a:ext>
              </a:extLst>
            </p:cNvPr>
            <p:cNvSpPr txBox="1"/>
            <p:nvPr/>
          </p:nvSpPr>
          <p:spPr>
            <a:xfrm>
              <a:off x="2610730"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1</a:t>
              </a:r>
            </a:p>
          </p:txBody>
        </p:sp>
        <p:sp>
          <p:nvSpPr>
            <p:cNvPr id="251" name="TextBox 250">
              <a:extLst>
                <a:ext uri="{FF2B5EF4-FFF2-40B4-BE49-F238E27FC236}">
                  <a16:creationId xmlns:a16="http://schemas.microsoft.com/office/drawing/2014/main" id="{4656FC30-3AB5-4C9C-A020-F5BA494A59D9}"/>
                </a:ext>
              </a:extLst>
            </p:cNvPr>
            <p:cNvSpPr txBox="1"/>
            <p:nvPr/>
          </p:nvSpPr>
          <p:spPr>
            <a:xfrm>
              <a:off x="3212793"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2</a:t>
              </a:r>
            </a:p>
          </p:txBody>
        </p:sp>
        <p:sp>
          <p:nvSpPr>
            <p:cNvPr id="252" name="TextBox 251">
              <a:extLst>
                <a:ext uri="{FF2B5EF4-FFF2-40B4-BE49-F238E27FC236}">
                  <a16:creationId xmlns:a16="http://schemas.microsoft.com/office/drawing/2014/main" id="{E0B39F93-99B5-4459-82CE-D1B1499FF5C6}"/>
                </a:ext>
              </a:extLst>
            </p:cNvPr>
            <p:cNvSpPr txBox="1"/>
            <p:nvPr/>
          </p:nvSpPr>
          <p:spPr>
            <a:xfrm>
              <a:off x="3823934" y="5441528"/>
              <a:ext cx="24878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3</a:t>
              </a:r>
            </a:p>
          </p:txBody>
        </p:sp>
        <p:sp>
          <p:nvSpPr>
            <p:cNvPr id="253" name="Rectangle 35">
              <a:extLst>
                <a:ext uri="{FF2B5EF4-FFF2-40B4-BE49-F238E27FC236}">
                  <a16:creationId xmlns:a16="http://schemas.microsoft.com/office/drawing/2014/main" id="{E6F2C9F5-69FF-43A1-BB6E-27DBA3F96891}"/>
                </a:ext>
              </a:extLst>
            </p:cNvPr>
            <p:cNvSpPr>
              <a:spLocks noChangeArrowheads="1"/>
            </p:cNvSpPr>
            <p:nvPr/>
          </p:nvSpPr>
          <p:spPr bwMode="auto">
            <a:xfrm>
              <a:off x="2784667" y="5667245"/>
              <a:ext cx="1139735" cy="126958"/>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25" b="1" i="0" u="none" strike="noStrike" kern="0" cap="none" spc="0" normalizeH="0" baseline="0" noProof="0" dirty="0">
                  <a:ln>
                    <a:noFill/>
                  </a:ln>
                  <a:solidFill>
                    <a:srgbClr val="000000"/>
                  </a:solidFill>
                  <a:effectLst/>
                  <a:uLnTx/>
                  <a:uFillTx/>
                  <a:latin typeface="Arial Narrow" panose="020B0606020202030204" pitchFamily="34" charset="0"/>
                </a:rPr>
                <a:t>Years of Placebo Treatment</a:t>
              </a:r>
            </a:p>
          </p:txBody>
        </p:sp>
      </p:grpSp>
      <p:sp>
        <p:nvSpPr>
          <p:cNvPr id="290" name="Rectangle 289">
            <a:extLst>
              <a:ext uri="{FF2B5EF4-FFF2-40B4-BE49-F238E27FC236}">
                <a16:creationId xmlns:a16="http://schemas.microsoft.com/office/drawing/2014/main" id="{1AC055F8-CACE-4D75-9022-12841EB73384}"/>
              </a:ext>
            </a:extLst>
          </p:cNvPr>
          <p:cNvSpPr/>
          <p:nvPr/>
        </p:nvSpPr>
        <p:spPr>
          <a:xfrm>
            <a:off x="223284" y="1514786"/>
            <a:ext cx="8920716" cy="400110"/>
          </a:xfrm>
          <a:prstGeom prst="rect">
            <a:avLst/>
          </a:prstGeom>
        </p:spPr>
        <p:txBody>
          <a:bodyPr wrap="square">
            <a:spAutoFit/>
          </a:bodyPr>
          <a:lstStyle/>
          <a:p>
            <a:pPr algn="ctr"/>
            <a:r>
              <a:rPr lang="en-US" sz="2000" b="1" dirty="0">
                <a:solidFill>
                  <a:schemeClr val="tx1">
                    <a:lumMod val="75000"/>
                    <a:lumOff val="25000"/>
                  </a:schemeClr>
                </a:solidFill>
                <a:latin typeface="Arial Narrow" panose="020B0606020202030204" pitchFamily="34" charset="0"/>
              </a:rPr>
              <a:t>Yearly Non-vertebral Fracture Incidence With Denosumab Treatment for Up to 10 Years</a:t>
            </a:r>
            <a:r>
              <a:rPr lang="en-US" sz="2000" b="1" baseline="30000" dirty="0">
                <a:solidFill>
                  <a:schemeClr val="tx1">
                    <a:lumMod val="75000"/>
                    <a:lumOff val="25000"/>
                  </a:schemeClr>
                </a:solidFill>
                <a:latin typeface="Arial Narrow" panose="020B0606020202030204" pitchFamily="34" charset="0"/>
              </a:rPr>
              <a:t>1</a:t>
            </a:r>
            <a:endParaRPr lang="en-CA" sz="2000" b="1" dirty="0">
              <a:solidFill>
                <a:schemeClr val="tx1">
                  <a:lumMod val="75000"/>
                  <a:lumOff val="25000"/>
                </a:schemeClr>
              </a:solidFill>
              <a:latin typeface="Arial Narrow" panose="020B0606020202030204" pitchFamily="34" charset="0"/>
            </a:endParaRPr>
          </a:p>
        </p:txBody>
      </p:sp>
    </p:spTree>
    <p:extLst>
      <p:ext uri="{BB962C8B-B14F-4D97-AF65-F5344CB8AC3E}">
        <p14:creationId xmlns:p14="http://schemas.microsoft.com/office/powerpoint/2010/main" val="2995773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290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41970" y="60776"/>
            <a:ext cx="8256062" cy="1333426"/>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Comparison of Nonvertebral Fracture Rates with up to 10 Years of Denosumab Treatment</a:t>
            </a:r>
            <a:endParaRPr kumimoji="0" lang="en-US" sz="3200" b="1" i="0"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73720"/>
            <a:ext cx="9144000" cy="603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38850" y="6442657"/>
            <a:ext cx="8229600" cy="31029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N = number of subjects who did not miss &gt; 1 dose of </a:t>
            </a:r>
            <a:r>
              <a:rPr lang="en-CA" sz="1000" dirty="0" err="1">
                <a:solidFill>
                  <a:srgbClr val="000000"/>
                </a:solidFill>
                <a:latin typeface="Arial Narrow" panose="020B0606020202030204" pitchFamily="34" charset="0"/>
              </a:rPr>
              <a:t>DMAb</a:t>
            </a:r>
            <a:r>
              <a:rPr lang="en-CA" sz="1000" dirty="0">
                <a:solidFill>
                  <a:srgbClr val="000000"/>
                </a:solidFill>
                <a:latin typeface="Arial Narrow" panose="020B0606020202030204" pitchFamily="34" charset="0"/>
              </a:rPr>
              <a:t> during the first 3 years of FREEDOM or the extension.</a:t>
            </a:r>
            <a:endParaRPr lang="en-US" sz="1000" dirty="0">
              <a:solidFill>
                <a:srgbClr val="000000"/>
              </a:solidFill>
              <a:latin typeface="Arial Narrow" panose="020B0606020202030204" pitchFamily="34" charset="0"/>
            </a:endParaRPr>
          </a:p>
          <a:p>
            <a:r>
              <a:rPr lang="en-US" sz="1000" dirty="0">
                <a:solidFill>
                  <a:srgbClr val="000000"/>
                </a:solidFill>
                <a:latin typeface="Arial Narrow" panose="020B0606020202030204" pitchFamily="34" charset="0"/>
              </a:rPr>
              <a:t>Ferrari S, et al. ASBMR (oral presentation). 2017; Abstract 1073.</a:t>
            </a:r>
          </a:p>
        </p:txBody>
      </p:sp>
      <p:sp>
        <p:nvSpPr>
          <p:cNvPr id="132" name="Rectangle 131">
            <a:extLst>
              <a:ext uri="{FF2B5EF4-FFF2-40B4-BE49-F238E27FC236}">
                <a16:creationId xmlns:a16="http://schemas.microsoft.com/office/drawing/2014/main" id="{EE565C9A-B313-4932-907B-E40A27462C3F}"/>
              </a:ext>
            </a:extLst>
          </p:cNvPr>
          <p:cNvSpPr/>
          <p:nvPr/>
        </p:nvSpPr>
        <p:spPr bwMode="auto">
          <a:xfrm>
            <a:off x="5300847" y="2595634"/>
            <a:ext cx="3725405" cy="2294381"/>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algn="ctr" defTabSz="685800" fontAlgn="base">
              <a:lnSpc>
                <a:spcPct val="80000"/>
              </a:lnSpc>
              <a:spcBef>
                <a:spcPct val="0"/>
              </a:spcBef>
              <a:spcAft>
                <a:spcPct val="0"/>
              </a:spcAft>
              <a:defRPr/>
            </a:pPr>
            <a:endParaRPr lang="en-US" sz="800" b="1" kern="0">
              <a:solidFill>
                <a:srgbClr val="000000"/>
              </a:solidFill>
              <a:latin typeface="Arial Narrow" panose="020B0606020202030204" pitchFamily="34" charset="0"/>
            </a:endParaRPr>
          </a:p>
        </p:txBody>
      </p:sp>
      <p:sp>
        <p:nvSpPr>
          <p:cNvPr id="133" name="Rectangle 132">
            <a:extLst>
              <a:ext uri="{FF2B5EF4-FFF2-40B4-BE49-F238E27FC236}">
                <a16:creationId xmlns:a16="http://schemas.microsoft.com/office/drawing/2014/main" id="{610DAE17-72B1-4A00-A462-9B6DEACCE21B}"/>
              </a:ext>
            </a:extLst>
          </p:cNvPr>
          <p:cNvSpPr/>
          <p:nvPr/>
        </p:nvSpPr>
        <p:spPr bwMode="auto">
          <a:xfrm>
            <a:off x="732339" y="2594063"/>
            <a:ext cx="3674575" cy="2289052"/>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algn="ctr" defTabSz="685800" fontAlgn="base">
              <a:lnSpc>
                <a:spcPct val="80000"/>
              </a:lnSpc>
              <a:spcBef>
                <a:spcPct val="0"/>
              </a:spcBef>
              <a:spcAft>
                <a:spcPct val="0"/>
              </a:spcAft>
              <a:defRPr/>
            </a:pPr>
            <a:endParaRPr lang="en-US" sz="800" b="1" kern="0">
              <a:solidFill>
                <a:srgbClr val="000000"/>
              </a:solidFill>
              <a:latin typeface="Arial Narrow" panose="020B0606020202030204" pitchFamily="34" charset="0"/>
            </a:endParaRPr>
          </a:p>
        </p:txBody>
      </p:sp>
      <p:graphicFrame>
        <p:nvGraphicFramePr>
          <p:cNvPr id="134" name="Chart 133">
            <a:extLst>
              <a:ext uri="{FF2B5EF4-FFF2-40B4-BE49-F238E27FC236}">
                <a16:creationId xmlns:a16="http://schemas.microsoft.com/office/drawing/2014/main" id="{41E46F36-D4E3-4073-975C-0C50EB885E4C}"/>
              </a:ext>
            </a:extLst>
          </p:cNvPr>
          <p:cNvGraphicFramePr>
            <a:graphicFrameLocks/>
          </p:cNvGraphicFramePr>
          <p:nvPr>
            <p:extLst>
              <p:ext uri="{D42A27DB-BD31-4B8C-83A1-F6EECF244321}">
                <p14:modId xmlns:p14="http://schemas.microsoft.com/office/powerpoint/2010/main" val="1590500050"/>
              </p:ext>
            </p:extLst>
          </p:nvPr>
        </p:nvGraphicFramePr>
        <p:xfrm>
          <a:off x="391630" y="2378366"/>
          <a:ext cx="4035090" cy="30616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5" name="Chart 6">
            <a:extLst>
              <a:ext uri="{FF2B5EF4-FFF2-40B4-BE49-F238E27FC236}">
                <a16:creationId xmlns:a16="http://schemas.microsoft.com/office/drawing/2014/main" id="{798D4390-B5BA-40C2-BCCC-3646880FF70D}"/>
              </a:ext>
            </a:extLst>
          </p:cNvPr>
          <p:cNvGraphicFramePr>
            <a:graphicFrameLocks/>
          </p:cNvGraphicFramePr>
          <p:nvPr>
            <p:extLst>
              <p:ext uri="{D42A27DB-BD31-4B8C-83A1-F6EECF244321}">
                <p14:modId xmlns:p14="http://schemas.microsoft.com/office/powerpoint/2010/main" val="285489325"/>
              </p:ext>
            </p:extLst>
          </p:nvPr>
        </p:nvGraphicFramePr>
        <p:xfrm>
          <a:off x="4938062" y="2259853"/>
          <a:ext cx="4133304" cy="3089817"/>
        </p:xfrm>
        <a:graphic>
          <a:graphicData uri="http://schemas.openxmlformats.org/drawingml/2006/chart">
            <c:chart xmlns:c="http://schemas.openxmlformats.org/drawingml/2006/chart" xmlns:r="http://schemas.openxmlformats.org/officeDocument/2006/relationships" r:id="rId4"/>
          </a:graphicData>
        </a:graphic>
      </p:graphicFrame>
      <p:grpSp>
        <p:nvGrpSpPr>
          <p:cNvPr id="136" name="Group 135">
            <a:extLst>
              <a:ext uri="{FF2B5EF4-FFF2-40B4-BE49-F238E27FC236}">
                <a16:creationId xmlns:a16="http://schemas.microsoft.com/office/drawing/2014/main" id="{C8AD7461-D08E-4508-9364-974B49EBD31B}"/>
              </a:ext>
            </a:extLst>
          </p:cNvPr>
          <p:cNvGrpSpPr/>
          <p:nvPr/>
        </p:nvGrpSpPr>
        <p:grpSpPr>
          <a:xfrm>
            <a:off x="1613872" y="2839622"/>
            <a:ext cx="1874989" cy="644618"/>
            <a:chOff x="2767054" y="2043486"/>
            <a:chExt cx="2353586" cy="896112"/>
          </a:xfrm>
        </p:grpSpPr>
        <p:cxnSp>
          <p:nvCxnSpPr>
            <p:cNvPr id="137" name="Straight Connector 136">
              <a:extLst>
                <a:ext uri="{FF2B5EF4-FFF2-40B4-BE49-F238E27FC236}">
                  <a16:creationId xmlns:a16="http://schemas.microsoft.com/office/drawing/2014/main" id="{29305269-5DCA-46CF-940F-2C4D2DAC6BC6}"/>
                </a:ext>
              </a:extLst>
            </p:cNvPr>
            <p:cNvCxnSpPr/>
            <p:nvPr/>
          </p:nvCxnSpPr>
          <p:spPr bwMode="auto">
            <a:xfrm>
              <a:off x="2767054" y="2043486"/>
              <a:ext cx="0" cy="201168"/>
            </a:xfrm>
            <a:prstGeom prst="line">
              <a:avLst/>
            </a:prstGeom>
            <a:solidFill>
              <a:srgbClr val="012A9D"/>
            </a:solidFill>
            <a:ln w="28575" cap="flat" cmpd="sng" algn="ctr">
              <a:solidFill>
                <a:srgbClr val="A098DA"/>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A0ECDC06-AEBF-42B9-AAA3-FF94A8D5BD8F}"/>
                </a:ext>
              </a:extLst>
            </p:cNvPr>
            <p:cNvCxnSpPr/>
            <p:nvPr/>
          </p:nvCxnSpPr>
          <p:spPr bwMode="auto">
            <a:xfrm>
              <a:off x="5115197" y="2043486"/>
              <a:ext cx="0" cy="896112"/>
            </a:xfrm>
            <a:prstGeom prst="line">
              <a:avLst/>
            </a:prstGeom>
            <a:solidFill>
              <a:srgbClr val="012A9D"/>
            </a:solidFill>
            <a:ln w="28575" cap="flat" cmpd="sng" algn="ctr">
              <a:solidFill>
                <a:srgbClr val="A098DA"/>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D14906D6-7145-4EC8-9472-289C07F7ADD9}"/>
                </a:ext>
              </a:extLst>
            </p:cNvPr>
            <p:cNvCxnSpPr/>
            <p:nvPr/>
          </p:nvCxnSpPr>
          <p:spPr bwMode="auto">
            <a:xfrm>
              <a:off x="2767054" y="2059388"/>
              <a:ext cx="2353586" cy="0"/>
            </a:xfrm>
            <a:prstGeom prst="line">
              <a:avLst/>
            </a:prstGeom>
            <a:solidFill>
              <a:srgbClr val="012A9D"/>
            </a:solidFill>
            <a:ln w="28575" cap="flat" cmpd="sng" algn="ctr">
              <a:solidFill>
                <a:srgbClr val="A098DA"/>
              </a:solidFill>
              <a:prstDash val="solid"/>
              <a:round/>
              <a:headEnd type="none" w="med" len="med"/>
              <a:tailEnd type="none" w="med" len="med"/>
            </a:ln>
            <a:effectLst/>
          </p:spPr>
        </p:cxnSp>
      </p:grpSp>
      <p:sp>
        <p:nvSpPr>
          <p:cNvPr id="140" name="TextBox 139">
            <a:extLst>
              <a:ext uri="{FF2B5EF4-FFF2-40B4-BE49-F238E27FC236}">
                <a16:creationId xmlns:a16="http://schemas.microsoft.com/office/drawing/2014/main" id="{635AD9E5-7FEE-4064-BF8B-D405F1D6A586}"/>
              </a:ext>
            </a:extLst>
          </p:cNvPr>
          <p:cNvSpPr txBox="1"/>
          <p:nvPr/>
        </p:nvSpPr>
        <p:spPr>
          <a:xfrm>
            <a:off x="1621701" y="2627960"/>
            <a:ext cx="1854995" cy="433452"/>
          </a:xfrm>
          <a:prstGeom prst="rect">
            <a:avLst/>
          </a:prstGeom>
          <a:noFill/>
          <a:ln>
            <a:noFill/>
          </a:ln>
        </p:spPr>
        <p:txBody>
          <a:bodyPr wrap="none" rtlCol="0">
            <a:spAutoFit/>
          </a:bodyPr>
          <a:lstStyle/>
          <a:p>
            <a:pPr algn="ctr" defTabSz="914400">
              <a:spcBef>
                <a:spcPts val="450"/>
              </a:spcBef>
              <a:defRPr/>
            </a:pPr>
            <a:r>
              <a:rPr lang="en-US" sz="900" b="1" dirty="0">
                <a:solidFill>
                  <a:srgbClr val="000000"/>
                </a:solidFill>
                <a:latin typeface="Arial Narrow" panose="020B0606020202030204" pitchFamily="34" charset="0"/>
              </a:rPr>
              <a:t>Rate Ratio (95% CI) = 0.72 (0.61–0.86)</a:t>
            </a:r>
          </a:p>
          <a:p>
            <a:pPr algn="ctr" defTabSz="914400">
              <a:spcBef>
                <a:spcPts val="450"/>
              </a:spcBef>
              <a:defRPr/>
            </a:pPr>
            <a:r>
              <a:rPr lang="en-US" sz="900" b="1" i="1" dirty="0">
                <a:solidFill>
                  <a:srgbClr val="000000"/>
                </a:solidFill>
                <a:latin typeface="Arial Narrow" panose="020B0606020202030204" pitchFamily="34" charset="0"/>
              </a:rPr>
              <a:t>P</a:t>
            </a:r>
            <a:r>
              <a:rPr lang="en-US" sz="900" b="1" dirty="0">
                <a:solidFill>
                  <a:srgbClr val="000000"/>
                </a:solidFill>
                <a:latin typeface="Arial Narrow" panose="020B0606020202030204" pitchFamily="34" charset="0"/>
              </a:rPr>
              <a:t> &lt; 0.001</a:t>
            </a:r>
          </a:p>
        </p:txBody>
      </p:sp>
      <p:sp>
        <p:nvSpPr>
          <p:cNvPr id="141" name="TextBox 140">
            <a:extLst>
              <a:ext uri="{FF2B5EF4-FFF2-40B4-BE49-F238E27FC236}">
                <a16:creationId xmlns:a16="http://schemas.microsoft.com/office/drawing/2014/main" id="{2B635CF6-3906-4513-AF17-B7E3946466D1}"/>
              </a:ext>
            </a:extLst>
          </p:cNvPr>
          <p:cNvSpPr txBox="1"/>
          <p:nvPr/>
        </p:nvSpPr>
        <p:spPr>
          <a:xfrm>
            <a:off x="1402618" y="5668063"/>
            <a:ext cx="357790"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263</a:t>
            </a:r>
          </a:p>
        </p:txBody>
      </p:sp>
      <p:sp>
        <p:nvSpPr>
          <p:cNvPr id="142" name="TextBox 141">
            <a:extLst>
              <a:ext uri="{FF2B5EF4-FFF2-40B4-BE49-F238E27FC236}">
                <a16:creationId xmlns:a16="http://schemas.microsoft.com/office/drawing/2014/main" id="{63A9209C-0785-4B9B-9762-B6D2D6B9EA9B}"/>
              </a:ext>
            </a:extLst>
          </p:cNvPr>
          <p:cNvSpPr txBox="1"/>
          <p:nvPr/>
        </p:nvSpPr>
        <p:spPr>
          <a:xfrm>
            <a:off x="3305031" y="5668063"/>
            <a:ext cx="386644"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217 </a:t>
            </a:r>
          </a:p>
        </p:txBody>
      </p:sp>
      <p:sp>
        <p:nvSpPr>
          <p:cNvPr id="143" name="TextBox 16">
            <a:extLst>
              <a:ext uri="{FF2B5EF4-FFF2-40B4-BE49-F238E27FC236}">
                <a16:creationId xmlns:a16="http://schemas.microsoft.com/office/drawing/2014/main" id="{DB6A5D18-03F9-4C31-A76C-DB22F0688B33}"/>
              </a:ext>
            </a:extLst>
          </p:cNvPr>
          <p:cNvSpPr txBox="1">
            <a:spLocks noChangeArrowheads="1"/>
          </p:cNvSpPr>
          <p:nvPr/>
        </p:nvSpPr>
        <p:spPr bwMode="auto">
          <a:xfrm>
            <a:off x="2260863" y="5917059"/>
            <a:ext cx="609462" cy="246221"/>
          </a:xfrm>
          <a:prstGeom prst="rect">
            <a:avLst/>
          </a:prstGeom>
          <a:noFill/>
          <a:ln w="9525">
            <a:noFill/>
            <a:miter lim="800000"/>
            <a:headEnd/>
            <a:tailEnd/>
          </a:ln>
        </p:spPr>
        <p:txBody>
          <a:bodyPr wrap="none">
            <a:spAutoFit/>
          </a:bodyPr>
          <a:lstStyle/>
          <a:p>
            <a:pPr defTabSz="914400">
              <a:defRPr/>
            </a:pPr>
            <a:r>
              <a:rPr lang="en-US" sz="1000" b="1" dirty="0">
                <a:solidFill>
                  <a:srgbClr val="000000"/>
                </a:solidFill>
                <a:latin typeface="Arial Narrow" panose="020B0606020202030204" pitchFamily="34" charset="0"/>
              </a:rPr>
              <a:t>N = 4074</a:t>
            </a:r>
          </a:p>
        </p:txBody>
      </p:sp>
      <p:sp>
        <p:nvSpPr>
          <p:cNvPr id="144" name="TextBox 143">
            <a:extLst>
              <a:ext uri="{FF2B5EF4-FFF2-40B4-BE49-F238E27FC236}">
                <a16:creationId xmlns:a16="http://schemas.microsoft.com/office/drawing/2014/main" id="{D1E67E56-0C97-4DC9-A698-AE11C1B2AC59}"/>
              </a:ext>
            </a:extLst>
          </p:cNvPr>
          <p:cNvSpPr txBox="1"/>
          <p:nvPr/>
        </p:nvSpPr>
        <p:spPr>
          <a:xfrm>
            <a:off x="639600" y="5668063"/>
            <a:ext cx="873957"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Fractures n = </a:t>
            </a:r>
          </a:p>
        </p:txBody>
      </p:sp>
      <p:sp>
        <p:nvSpPr>
          <p:cNvPr id="145" name="Rectangle 479">
            <a:extLst>
              <a:ext uri="{FF2B5EF4-FFF2-40B4-BE49-F238E27FC236}">
                <a16:creationId xmlns:a16="http://schemas.microsoft.com/office/drawing/2014/main" id="{E7F703C2-9E2B-44D3-9E15-97C6EFC6A98B}"/>
              </a:ext>
            </a:extLst>
          </p:cNvPr>
          <p:cNvSpPr>
            <a:spLocks noChangeArrowheads="1"/>
          </p:cNvSpPr>
          <p:nvPr/>
        </p:nvSpPr>
        <p:spPr bwMode="auto">
          <a:xfrm rot="16200000">
            <a:off x="-824359" y="3535981"/>
            <a:ext cx="2139206" cy="323165"/>
          </a:xfrm>
          <a:prstGeom prst="rect">
            <a:avLst/>
          </a:prstGeom>
          <a:noFill/>
          <a:ln w="9525">
            <a:noFill/>
            <a:miter lim="800000"/>
            <a:headEnd/>
            <a:tailEnd/>
          </a:ln>
        </p:spPr>
        <p:txBody>
          <a:bodyPr wrap="square" lIns="0" tIns="0" rIns="0" bIns="0">
            <a:spAutoFit/>
          </a:bodyPr>
          <a:lstStyle/>
          <a:p>
            <a:pPr algn="ctr" defTabSz="914400">
              <a:defRPr/>
            </a:pPr>
            <a:r>
              <a:rPr lang="en-US" sz="1050" b="1" dirty="0">
                <a:solidFill>
                  <a:srgbClr val="000000"/>
                </a:solidFill>
                <a:latin typeface="Arial Narrow" panose="020B0606020202030204" pitchFamily="34" charset="0"/>
                <a:ea typeface="ＭＳ Ｐゴシック" pitchFamily="34" charset="-128"/>
              </a:rPr>
              <a:t>Fracture rate </a:t>
            </a:r>
            <a:br>
              <a:rPr lang="en-US" sz="1050" b="1" dirty="0">
                <a:solidFill>
                  <a:srgbClr val="000000"/>
                </a:solidFill>
                <a:latin typeface="Arial Narrow" panose="020B0606020202030204" pitchFamily="34" charset="0"/>
                <a:ea typeface="ＭＳ Ｐゴシック" pitchFamily="34" charset="-128"/>
              </a:rPr>
            </a:br>
            <a:r>
              <a:rPr lang="en-US" sz="1050" b="1" dirty="0">
                <a:solidFill>
                  <a:srgbClr val="000000"/>
                </a:solidFill>
                <a:latin typeface="Arial Narrow" panose="020B0606020202030204" pitchFamily="34" charset="0"/>
                <a:ea typeface="ＭＳ Ｐゴシック" pitchFamily="34" charset="-128"/>
              </a:rPr>
              <a:t>per 100 subject-years (95% CI)</a:t>
            </a:r>
          </a:p>
        </p:txBody>
      </p:sp>
      <p:sp>
        <p:nvSpPr>
          <p:cNvPr id="146" name="TextBox 145">
            <a:extLst>
              <a:ext uri="{FF2B5EF4-FFF2-40B4-BE49-F238E27FC236}">
                <a16:creationId xmlns:a16="http://schemas.microsoft.com/office/drawing/2014/main" id="{FFF6583F-3AFF-40A1-B564-E0D377395E87}"/>
              </a:ext>
            </a:extLst>
          </p:cNvPr>
          <p:cNvSpPr txBox="1"/>
          <p:nvPr/>
        </p:nvSpPr>
        <p:spPr>
          <a:xfrm>
            <a:off x="1669897" y="5378824"/>
            <a:ext cx="1751408" cy="261610"/>
          </a:xfrm>
          <a:prstGeom prst="rect">
            <a:avLst/>
          </a:prstGeom>
          <a:noFill/>
        </p:spPr>
        <p:txBody>
          <a:bodyPr wrap="square" rtlCol="0">
            <a:spAutoFit/>
          </a:bodyPr>
          <a:lstStyle/>
          <a:p>
            <a:pPr algn="ctr" defTabSz="914400">
              <a:defRPr/>
            </a:pPr>
            <a:r>
              <a:rPr lang="en-CA" sz="1100" b="1" dirty="0">
                <a:solidFill>
                  <a:srgbClr val="000000"/>
                </a:solidFill>
                <a:latin typeface="Arial Narrow" panose="020B0606020202030204" pitchFamily="34" charset="0"/>
              </a:rPr>
              <a:t>Denosumab Treatment </a:t>
            </a:r>
          </a:p>
        </p:txBody>
      </p:sp>
      <p:sp>
        <p:nvSpPr>
          <p:cNvPr id="147" name="TextBox 16">
            <a:extLst>
              <a:ext uri="{FF2B5EF4-FFF2-40B4-BE49-F238E27FC236}">
                <a16:creationId xmlns:a16="http://schemas.microsoft.com/office/drawing/2014/main" id="{35F72677-CC99-486C-BDC5-6B038F5E4848}"/>
              </a:ext>
            </a:extLst>
          </p:cNvPr>
          <p:cNvSpPr txBox="1">
            <a:spLocks noChangeArrowheads="1"/>
          </p:cNvSpPr>
          <p:nvPr/>
        </p:nvSpPr>
        <p:spPr bwMode="auto">
          <a:xfrm>
            <a:off x="6902940" y="5986439"/>
            <a:ext cx="638316" cy="246221"/>
          </a:xfrm>
          <a:prstGeom prst="rect">
            <a:avLst/>
          </a:prstGeom>
          <a:noFill/>
          <a:ln w="9525">
            <a:noFill/>
            <a:miter lim="800000"/>
            <a:headEnd/>
            <a:tailEnd/>
          </a:ln>
        </p:spPr>
        <p:txBody>
          <a:bodyPr wrap="none">
            <a:spAutoFit/>
          </a:bodyPr>
          <a:lstStyle/>
          <a:p>
            <a:pPr defTabSz="914400">
              <a:defRPr/>
            </a:pPr>
            <a:r>
              <a:rPr lang="en-US" sz="1000" b="1" dirty="0">
                <a:solidFill>
                  <a:srgbClr val="000000"/>
                </a:solidFill>
                <a:latin typeface="Arial Narrow" panose="020B0606020202030204" pitchFamily="34" charset="0"/>
              </a:rPr>
              <a:t>N = 2343 </a:t>
            </a:r>
          </a:p>
        </p:txBody>
      </p:sp>
      <p:sp>
        <p:nvSpPr>
          <p:cNvPr id="148" name="TextBox 147">
            <a:extLst>
              <a:ext uri="{FF2B5EF4-FFF2-40B4-BE49-F238E27FC236}">
                <a16:creationId xmlns:a16="http://schemas.microsoft.com/office/drawing/2014/main" id="{DACED44A-72DE-46C6-B3CB-E143E580D2FA}"/>
              </a:ext>
            </a:extLst>
          </p:cNvPr>
          <p:cNvSpPr txBox="1"/>
          <p:nvPr/>
        </p:nvSpPr>
        <p:spPr>
          <a:xfrm>
            <a:off x="5692305" y="5756625"/>
            <a:ext cx="386644"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140 </a:t>
            </a:r>
          </a:p>
        </p:txBody>
      </p:sp>
      <p:sp>
        <p:nvSpPr>
          <p:cNvPr id="149" name="TextBox 148">
            <a:extLst>
              <a:ext uri="{FF2B5EF4-FFF2-40B4-BE49-F238E27FC236}">
                <a16:creationId xmlns:a16="http://schemas.microsoft.com/office/drawing/2014/main" id="{C3756494-A5C0-4286-A09F-104F246FBBD2}"/>
              </a:ext>
            </a:extLst>
          </p:cNvPr>
          <p:cNvSpPr txBox="1"/>
          <p:nvPr/>
        </p:nvSpPr>
        <p:spPr>
          <a:xfrm>
            <a:off x="6947877" y="5756625"/>
            <a:ext cx="386644"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126 </a:t>
            </a:r>
          </a:p>
        </p:txBody>
      </p:sp>
      <p:sp>
        <p:nvSpPr>
          <p:cNvPr id="150" name="TextBox 149">
            <a:extLst>
              <a:ext uri="{FF2B5EF4-FFF2-40B4-BE49-F238E27FC236}">
                <a16:creationId xmlns:a16="http://schemas.microsoft.com/office/drawing/2014/main" id="{B433C978-C9CE-4966-BCEE-D1EE49576203}"/>
              </a:ext>
            </a:extLst>
          </p:cNvPr>
          <p:cNvSpPr txBox="1"/>
          <p:nvPr/>
        </p:nvSpPr>
        <p:spPr>
          <a:xfrm>
            <a:off x="8230435" y="5756625"/>
            <a:ext cx="357790"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184</a:t>
            </a:r>
          </a:p>
        </p:txBody>
      </p:sp>
      <p:sp>
        <p:nvSpPr>
          <p:cNvPr id="151" name="TextBox 150">
            <a:extLst>
              <a:ext uri="{FF2B5EF4-FFF2-40B4-BE49-F238E27FC236}">
                <a16:creationId xmlns:a16="http://schemas.microsoft.com/office/drawing/2014/main" id="{88F77FFA-9AF9-4859-95A4-2D559FA64C61}"/>
              </a:ext>
            </a:extLst>
          </p:cNvPr>
          <p:cNvSpPr txBox="1"/>
          <p:nvPr/>
        </p:nvSpPr>
        <p:spPr>
          <a:xfrm>
            <a:off x="4921846" y="5765229"/>
            <a:ext cx="873957"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Fractures n = </a:t>
            </a:r>
          </a:p>
        </p:txBody>
      </p:sp>
      <p:cxnSp>
        <p:nvCxnSpPr>
          <p:cNvPr id="152" name="Straight Connector 151">
            <a:extLst>
              <a:ext uri="{FF2B5EF4-FFF2-40B4-BE49-F238E27FC236}">
                <a16:creationId xmlns:a16="http://schemas.microsoft.com/office/drawing/2014/main" id="{C7E0846E-65ED-4A1F-9670-0C3A5762A7AC}"/>
              </a:ext>
            </a:extLst>
          </p:cNvPr>
          <p:cNvCxnSpPr/>
          <p:nvPr/>
        </p:nvCxnSpPr>
        <p:spPr bwMode="auto">
          <a:xfrm>
            <a:off x="5914365" y="2903892"/>
            <a:ext cx="0" cy="125837"/>
          </a:xfrm>
          <a:prstGeom prst="line">
            <a:avLst/>
          </a:prstGeom>
          <a:solidFill>
            <a:srgbClr val="012A9D"/>
          </a:solidFill>
          <a:ln w="28575" cap="flat" cmpd="sng" algn="ctr">
            <a:solidFill>
              <a:srgbClr val="A098DA"/>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E2FA5B0A-CC0E-4573-A69F-0D3037D96FEA}"/>
              </a:ext>
            </a:extLst>
          </p:cNvPr>
          <p:cNvCxnSpPr/>
          <p:nvPr/>
        </p:nvCxnSpPr>
        <p:spPr bwMode="auto">
          <a:xfrm>
            <a:off x="7161150" y="2903891"/>
            <a:ext cx="0" cy="526219"/>
          </a:xfrm>
          <a:prstGeom prst="line">
            <a:avLst/>
          </a:prstGeom>
          <a:solidFill>
            <a:srgbClr val="012A9D"/>
          </a:solidFill>
          <a:ln w="28575" cap="flat" cmpd="sng" algn="ctr">
            <a:solidFill>
              <a:srgbClr val="A098DA"/>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F906DB21-C8A5-4182-8D85-83D0F28AE488}"/>
              </a:ext>
            </a:extLst>
          </p:cNvPr>
          <p:cNvCxnSpPr/>
          <p:nvPr/>
        </p:nvCxnSpPr>
        <p:spPr bwMode="auto">
          <a:xfrm>
            <a:off x="5910452" y="2904634"/>
            <a:ext cx="1258946" cy="0"/>
          </a:xfrm>
          <a:prstGeom prst="line">
            <a:avLst/>
          </a:prstGeom>
          <a:solidFill>
            <a:srgbClr val="012A9D"/>
          </a:solidFill>
          <a:ln w="28575" cap="flat" cmpd="sng" algn="ctr">
            <a:solidFill>
              <a:srgbClr val="A098DA"/>
            </a:solidFill>
            <a:prstDash val="solid"/>
            <a:round/>
            <a:headEnd type="none" w="med" len="med"/>
            <a:tailEnd type="none" w="med" len="med"/>
          </a:ln>
          <a:effectLst/>
        </p:spPr>
      </p:cxnSp>
      <p:grpSp>
        <p:nvGrpSpPr>
          <p:cNvPr id="155" name="Group 154">
            <a:extLst>
              <a:ext uri="{FF2B5EF4-FFF2-40B4-BE49-F238E27FC236}">
                <a16:creationId xmlns:a16="http://schemas.microsoft.com/office/drawing/2014/main" id="{6609A308-BE6B-4996-B1AB-A85899150DD7}"/>
              </a:ext>
            </a:extLst>
          </p:cNvPr>
          <p:cNvGrpSpPr/>
          <p:nvPr/>
        </p:nvGrpSpPr>
        <p:grpSpPr>
          <a:xfrm>
            <a:off x="5910452" y="2422953"/>
            <a:ext cx="2501714" cy="1118215"/>
            <a:chOff x="2767054" y="2050980"/>
            <a:chExt cx="2353586" cy="1554480"/>
          </a:xfrm>
        </p:grpSpPr>
        <p:cxnSp>
          <p:nvCxnSpPr>
            <p:cNvPr id="156" name="Straight Connector 155">
              <a:extLst>
                <a:ext uri="{FF2B5EF4-FFF2-40B4-BE49-F238E27FC236}">
                  <a16:creationId xmlns:a16="http://schemas.microsoft.com/office/drawing/2014/main" id="{798A5200-9E55-467C-916C-4A3C0243BB05}"/>
                </a:ext>
              </a:extLst>
            </p:cNvPr>
            <p:cNvCxnSpPr/>
            <p:nvPr/>
          </p:nvCxnSpPr>
          <p:spPr bwMode="auto">
            <a:xfrm>
              <a:off x="2770846" y="2058476"/>
              <a:ext cx="0" cy="373711"/>
            </a:xfrm>
            <a:prstGeom prst="line">
              <a:avLst/>
            </a:prstGeom>
            <a:solidFill>
              <a:srgbClr val="012A9D"/>
            </a:solidFill>
            <a:ln w="28575" cap="flat" cmpd="sng" algn="ctr">
              <a:solidFill>
                <a:srgbClr val="A098DA"/>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F9D3A1F8-D2FA-4595-B047-2B0DA125E422}"/>
                </a:ext>
              </a:extLst>
            </p:cNvPr>
            <p:cNvCxnSpPr/>
            <p:nvPr/>
          </p:nvCxnSpPr>
          <p:spPr bwMode="auto">
            <a:xfrm>
              <a:off x="5112482" y="2050980"/>
              <a:ext cx="0" cy="1554480"/>
            </a:xfrm>
            <a:prstGeom prst="line">
              <a:avLst/>
            </a:prstGeom>
            <a:solidFill>
              <a:srgbClr val="012A9D"/>
            </a:solidFill>
            <a:ln w="28575" cap="flat" cmpd="sng" algn="ctr">
              <a:solidFill>
                <a:srgbClr val="A098DA"/>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06A8D17D-A03B-46C6-9132-F934AD6C8459}"/>
                </a:ext>
              </a:extLst>
            </p:cNvPr>
            <p:cNvCxnSpPr/>
            <p:nvPr/>
          </p:nvCxnSpPr>
          <p:spPr bwMode="auto">
            <a:xfrm>
              <a:off x="2767054" y="2059388"/>
              <a:ext cx="2353586" cy="0"/>
            </a:xfrm>
            <a:prstGeom prst="line">
              <a:avLst/>
            </a:prstGeom>
            <a:solidFill>
              <a:srgbClr val="012A9D"/>
            </a:solidFill>
            <a:ln w="28575" cap="flat" cmpd="sng" algn="ctr">
              <a:solidFill>
                <a:srgbClr val="A098DA"/>
              </a:solidFill>
              <a:prstDash val="solid"/>
              <a:round/>
              <a:headEnd type="none" w="med" len="med"/>
              <a:tailEnd type="none" w="med" len="med"/>
            </a:ln>
            <a:effectLst/>
          </p:spPr>
        </p:cxnSp>
      </p:grpSp>
      <p:sp>
        <p:nvSpPr>
          <p:cNvPr id="159" name="TextBox 158">
            <a:extLst>
              <a:ext uri="{FF2B5EF4-FFF2-40B4-BE49-F238E27FC236}">
                <a16:creationId xmlns:a16="http://schemas.microsoft.com/office/drawing/2014/main" id="{49311A60-8DA5-4A81-AB71-FE58CCCF0CA8}"/>
              </a:ext>
            </a:extLst>
          </p:cNvPr>
          <p:cNvSpPr txBox="1"/>
          <p:nvPr/>
        </p:nvSpPr>
        <p:spPr>
          <a:xfrm>
            <a:off x="5627766" y="2692258"/>
            <a:ext cx="1854995" cy="433452"/>
          </a:xfrm>
          <a:prstGeom prst="rect">
            <a:avLst/>
          </a:prstGeom>
          <a:noFill/>
          <a:ln>
            <a:noFill/>
          </a:ln>
        </p:spPr>
        <p:txBody>
          <a:bodyPr wrap="none" rtlCol="0">
            <a:spAutoFit/>
          </a:bodyPr>
          <a:lstStyle/>
          <a:p>
            <a:pPr algn="ctr" defTabSz="914400">
              <a:spcBef>
                <a:spcPts val="450"/>
              </a:spcBef>
              <a:defRPr/>
            </a:pPr>
            <a:r>
              <a:rPr lang="en-US" sz="900" b="1" dirty="0">
                <a:solidFill>
                  <a:srgbClr val="000000"/>
                </a:solidFill>
                <a:latin typeface="Arial Narrow" panose="020B0606020202030204" pitchFamily="34" charset="0"/>
              </a:rPr>
              <a:t>Rate Ratio (95% CI) = 0.79 (0.62–1.00)</a:t>
            </a:r>
          </a:p>
          <a:p>
            <a:pPr algn="ctr" defTabSz="914400">
              <a:spcBef>
                <a:spcPts val="450"/>
              </a:spcBef>
              <a:defRPr/>
            </a:pPr>
            <a:r>
              <a:rPr lang="en-US" sz="900" b="1" i="1" dirty="0">
                <a:solidFill>
                  <a:srgbClr val="000000"/>
                </a:solidFill>
                <a:latin typeface="Arial Narrow" panose="020B0606020202030204" pitchFamily="34" charset="0"/>
              </a:rPr>
              <a:t>P</a:t>
            </a:r>
            <a:r>
              <a:rPr lang="en-US" sz="900" b="1" dirty="0">
                <a:solidFill>
                  <a:srgbClr val="000000"/>
                </a:solidFill>
                <a:latin typeface="Arial Narrow" panose="020B0606020202030204" pitchFamily="34" charset="0"/>
              </a:rPr>
              <a:t> = 0.046</a:t>
            </a:r>
          </a:p>
        </p:txBody>
      </p:sp>
      <p:sp>
        <p:nvSpPr>
          <p:cNvPr id="160" name="TextBox 159">
            <a:extLst>
              <a:ext uri="{FF2B5EF4-FFF2-40B4-BE49-F238E27FC236}">
                <a16:creationId xmlns:a16="http://schemas.microsoft.com/office/drawing/2014/main" id="{A11B6F37-78E6-4CD1-A171-4DD3A49792A0}"/>
              </a:ext>
            </a:extLst>
          </p:cNvPr>
          <p:cNvSpPr txBox="1"/>
          <p:nvPr/>
        </p:nvSpPr>
        <p:spPr>
          <a:xfrm>
            <a:off x="6226258" y="2200210"/>
            <a:ext cx="1854995" cy="433452"/>
          </a:xfrm>
          <a:prstGeom prst="rect">
            <a:avLst/>
          </a:prstGeom>
          <a:noFill/>
          <a:ln>
            <a:noFill/>
          </a:ln>
        </p:spPr>
        <p:txBody>
          <a:bodyPr wrap="none" rtlCol="0">
            <a:spAutoFit/>
          </a:bodyPr>
          <a:lstStyle/>
          <a:p>
            <a:pPr algn="ctr" defTabSz="914400">
              <a:spcBef>
                <a:spcPts val="450"/>
              </a:spcBef>
              <a:defRPr/>
            </a:pPr>
            <a:r>
              <a:rPr lang="en-US" sz="900" b="1" dirty="0">
                <a:solidFill>
                  <a:srgbClr val="000000"/>
                </a:solidFill>
                <a:latin typeface="Arial Narrow" panose="020B0606020202030204" pitchFamily="34" charset="0"/>
              </a:rPr>
              <a:t>Rate Ratio (95% CI) = 0.74 (0.60–0.93)</a:t>
            </a:r>
          </a:p>
          <a:p>
            <a:pPr algn="ctr" defTabSz="914400">
              <a:spcBef>
                <a:spcPts val="450"/>
              </a:spcBef>
              <a:defRPr/>
            </a:pPr>
            <a:r>
              <a:rPr lang="en-US" sz="900" b="1" i="1" dirty="0">
                <a:solidFill>
                  <a:srgbClr val="000000"/>
                </a:solidFill>
                <a:latin typeface="Arial Narrow" panose="020B0606020202030204" pitchFamily="34" charset="0"/>
              </a:rPr>
              <a:t>P</a:t>
            </a:r>
            <a:r>
              <a:rPr lang="en-US" sz="900" b="1" dirty="0">
                <a:solidFill>
                  <a:srgbClr val="000000"/>
                </a:solidFill>
                <a:latin typeface="Arial Narrow" panose="020B0606020202030204" pitchFamily="34" charset="0"/>
              </a:rPr>
              <a:t> = 0.008</a:t>
            </a:r>
          </a:p>
        </p:txBody>
      </p:sp>
      <p:sp>
        <p:nvSpPr>
          <p:cNvPr id="161" name="Rectangle 479">
            <a:extLst>
              <a:ext uri="{FF2B5EF4-FFF2-40B4-BE49-F238E27FC236}">
                <a16:creationId xmlns:a16="http://schemas.microsoft.com/office/drawing/2014/main" id="{E9FB6D00-067D-4417-A66F-4B268DC018F0}"/>
              </a:ext>
            </a:extLst>
          </p:cNvPr>
          <p:cNvSpPr>
            <a:spLocks noChangeArrowheads="1"/>
          </p:cNvSpPr>
          <p:nvPr/>
        </p:nvSpPr>
        <p:spPr bwMode="auto">
          <a:xfrm rot="16200000">
            <a:off x="3720745" y="3527096"/>
            <a:ext cx="2139205" cy="323165"/>
          </a:xfrm>
          <a:prstGeom prst="rect">
            <a:avLst/>
          </a:prstGeom>
          <a:noFill/>
          <a:ln w="9525">
            <a:noFill/>
            <a:miter lim="800000"/>
            <a:headEnd/>
            <a:tailEnd/>
          </a:ln>
        </p:spPr>
        <p:txBody>
          <a:bodyPr wrap="square" lIns="0" tIns="0" rIns="0" bIns="0">
            <a:spAutoFit/>
          </a:bodyPr>
          <a:lstStyle/>
          <a:p>
            <a:pPr algn="ctr" defTabSz="914400">
              <a:defRPr/>
            </a:pPr>
            <a:r>
              <a:rPr lang="en-US" sz="1050" b="1" dirty="0">
                <a:solidFill>
                  <a:srgbClr val="000000"/>
                </a:solidFill>
                <a:latin typeface="Arial Narrow" panose="020B0606020202030204" pitchFamily="34" charset="0"/>
                <a:ea typeface="ＭＳ Ｐゴシック" pitchFamily="34" charset="-128"/>
              </a:rPr>
              <a:t>Fracture rate </a:t>
            </a:r>
            <a:br>
              <a:rPr lang="en-US" sz="1050" b="1" dirty="0">
                <a:solidFill>
                  <a:srgbClr val="000000"/>
                </a:solidFill>
                <a:latin typeface="Arial Narrow" panose="020B0606020202030204" pitchFamily="34" charset="0"/>
                <a:ea typeface="ＭＳ Ｐゴシック" pitchFamily="34" charset="-128"/>
              </a:rPr>
            </a:br>
            <a:r>
              <a:rPr lang="en-US" sz="1050" b="1" dirty="0">
                <a:solidFill>
                  <a:srgbClr val="000000"/>
                </a:solidFill>
                <a:latin typeface="Arial Narrow" panose="020B0606020202030204" pitchFamily="34" charset="0"/>
                <a:ea typeface="ＭＳ Ｐゴシック" pitchFamily="34" charset="-128"/>
              </a:rPr>
              <a:t>per 100 subject-years (95% CI)</a:t>
            </a:r>
          </a:p>
        </p:txBody>
      </p:sp>
      <p:sp>
        <p:nvSpPr>
          <p:cNvPr id="162" name="TextBox 161">
            <a:extLst>
              <a:ext uri="{FF2B5EF4-FFF2-40B4-BE49-F238E27FC236}">
                <a16:creationId xmlns:a16="http://schemas.microsoft.com/office/drawing/2014/main" id="{3E65FFCA-72D8-43AC-9590-E8B336994B3D}"/>
              </a:ext>
            </a:extLst>
          </p:cNvPr>
          <p:cNvSpPr txBox="1"/>
          <p:nvPr/>
        </p:nvSpPr>
        <p:spPr>
          <a:xfrm>
            <a:off x="6221036" y="5378824"/>
            <a:ext cx="1751408" cy="261610"/>
          </a:xfrm>
          <a:prstGeom prst="rect">
            <a:avLst/>
          </a:prstGeom>
          <a:noFill/>
        </p:spPr>
        <p:txBody>
          <a:bodyPr wrap="square" rtlCol="0">
            <a:spAutoFit/>
          </a:bodyPr>
          <a:lstStyle/>
          <a:p>
            <a:pPr algn="ctr" defTabSz="914400">
              <a:defRPr/>
            </a:pPr>
            <a:r>
              <a:rPr lang="en-CA" sz="1100" b="1" dirty="0">
                <a:solidFill>
                  <a:srgbClr val="000000"/>
                </a:solidFill>
                <a:latin typeface="Arial Narrow" panose="020B0606020202030204" pitchFamily="34" charset="0"/>
              </a:rPr>
              <a:t>Denosumab Treatment </a:t>
            </a:r>
          </a:p>
        </p:txBody>
      </p:sp>
      <p:sp>
        <p:nvSpPr>
          <p:cNvPr id="163" name="Rectangle 162">
            <a:extLst>
              <a:ext uri="{FF2B5EF4-FFF2-40B4-BE49-F238E27FC236}">
                <a16:creationId xmlns:a16="http://schemas.microsoft.com/office/drawing/2014/main" id="{387952C3-31DA-4A58-9330-A463C52DF923}"/>
              </a:ext>
            </a:extLst>
          </p:cNvPr>
          <p:cNvSpPr/>
          <p:nvPr/>
        </p:nvSpPr>
        <p:spPr>
          <a:xfrm>
            <a:off x="406827" y="1650731"/>
            <a:ext cx="3983381" cy="738664"/>
          </a:xfrm>
          <a:prstGeom prst="rect">
            <a:avLst/>
          </a:prstGeom>
        </p:spPr>
        <p:txBody>
          <a:bodyPr wrap="square">
            <a:spAutoFit/>
          </a:bodyPr>
          <a:lstStyle/>
          <a:p>
            <a:pPr algn="ctr"/>
            <a:r>
              <a:rPr lang="en-CA" sz="1400" b="1" dirty="0">
                <a:solidFill>
                  <a:schemeClr val="tx1">
                    <a:lumMod val="75000"/>
                    <a:lumOff val="25000"/>
                  </a:schemeClr>
                </a:solidFill>
                <a:latin typeface="Arial Narrow" panose="020B0606020202030204" pitchFamily="34" charset="0"/>
              </a:rPr>
              <a:t>Nonvertebral Fracture Rate Ratios: All Denosumab-treated Subjects </a:t>
            </a:r>
            <a:br>
              <a:rPr lang="en-CA" sz="1400" b="1" dirty="0">
                <a:solidFill>
                  <a:schemeClr val="tx1">
                    <a:lumMod val="75000"/>
                    <a:lumOff val="25000"/>
                  </a:schemeClr>
                </a:solidFill>
                <a:latin typeface="Arial Narrow" panose="020B0606020202030204" pitchFamily="34" charset="0"/>
              </a:rPr>
            </a:br>
            <a:r>
              <a:rPr lang="en-CA" sz="1400" b="1" dirty="0">
                <a:solidFill>
                  <a:schemeClr val="tx1">
                    <a:lumMod val="75000"/>
                    <a:lumOff val="25000"/>
                  </a:schemeClr>
                </a:solidFill>
                <a:latin typeface="Arial Narrow" panose="020B0606020202030204" pitchFamily="34" charset="0"/>
              </a:rPr>
              <a:t>(Long-term + Cross-over)</a:t>
            </a:r>
          </a:p>
        </p:txBody>
      </p:sp>
      <p:sp>
        <p:nvSpPr>
          <p:cNvPr id="164" name="Rectangle 163">
            <a:extLst>
              <a:ext uri="{FF2B5EF4-FFF2-40B4-BE49-F238E27FC236}">
                <a16:creationId xmlns:a16="http://schemas.microsoft.com/office/drawing/2014/main" id="{4ECDE4B6-7EC6-4355-B379-249C387EDE39}"/>
              </a:ext>
            </a:extLst>
          </p:cNvPr>
          <p:cNvSpPr/>
          <p:nvPr/>
        </p:nvSpPr>
        <p:spPr>
          <a:xfrm>
            <a:off x="5013023" y="1660330"/>
            <a:ext cx="3983381" cy="523220"/>
          </a:xfrm>
          <a:prstGeom prst="rect">
            <a:avLst/>
          </a:prstGeom>
        </p:spPr>
        <p:txBody>
          <a:bodyPr wrap="square">
            <a:spAutoFit/>
          </a:bodyPr>
          <a:lstStyle/>
          <a:p>
            <a:pPr algn="ctr"/>
            <a:r>
              <a:rPr lang="en-CA" sz="1400" b="1" dirty="0">
                <a:solidFill>
                  <a:schemeClr val="tx1">
                    <a:lumMod val="75000"/>
                    <a:lumOff val="25000"/>
                  </a:schemeClr>
                </a:solidFill>
                <a:latin typeface="Arial Narrow" panose="020B0606020202030204" pitchFamily="34" charset="0"/>
              </a:rPr>
              <a:t>Nonvertebral Fracture Rate Ratios: </a:t>
            </a:r>
            <a:br>
              <a:rPr lang="en-CA" sz="1400" b="1" dirty="0">
                <a:solidFill>
                  <a:schemeClr val="tx1">
                    <a:lumMod val="75000"/>
                    <a:lumOff val="25000"/>
                  </a:schemeClr>
                </a:solidFill>
                <a:latin typeface="Arial Narrow" panose="020B0606020202030204" pitchFamily="34" charset="0"/>
              </a:rPr>
            </a:br>
            <a:r>
              <a:rPr lang="en-CA" sz="1400" b="1" dirty="0">
                <a:solidFill>
                  <a:schemeClr val="tx1">
                    <a:lumMod val="75000"/>
                    <a:lumOff val="25000"/>
                  </a:schemeClr>
                </a:solidFill>
                <a:latin typeface="Arial Narrow" panose="020B0606020202030204" pitchFamily="34" charset="0"/>
              </a:rPr>
              <a:t>Long-term Denosumab Subjects</a:t>
            </a:r>
          </a:p>
        </p:txBody>
      </p:sp>
    </p:spTree>
    <p:extLst>
      <p:ext uri="{BB962C8B-B14F-4D97-AF65-F5344CB8AC3E}">
        <p14:creationId xmlns:p14="http://schemas.microsoft.com/office/powerpoint/2010/main" val="33433379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93483"/>
            <a:ext cx="8887490" cy="1107996"/>
          </a:xfrm>
        </p:spPr>
        <p:txBody>
          <a:bodyPr/>
          <a:lstStyle/>
          <a:p>
            <a:pPr algn="ctr">
              <a:lnSpc>
                <a:spcPct val="100000"/>
              </a:lnSpc>
            </a:pPr>
            <a:r>
              <a:rPr lang="en-CA" sz="3600" dirty="0">
                <a:solidFill>
                  <a:srgbClr val="725F73"/>
                </a:solidFill>
                <a:latin typeface="Arial Narrow" panose="020B0606020202030204" pitchFamily="34" charset="0"/>
              </a:rPr>
              <a:t>Long-Term Use of BP Therapy Prevented Bone Loss and Reduce Vertebral Fractures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82082" y="1279739"/>
            <a:ext cx="88011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Long-term BP therapy (ALN 10 years, ZOL 6 years) prevented bone loss at multiple skeletal sites and a reduction in vertebral fractures compared with stopping ALN after 5 years or ZOL after 3 years</a:t>
            </a:r>
          </a:p>
          <a:p>
            <a:pPr marL="396875"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Greatest benefit over long-term ALN or ZOL therapy were patients categorized as:</a:t>
            </a:r>
          </a:p>
          <a:p>
            <a:pPr marL="914400" lvl="1" indent="-457200">
              <a:buClr>
                <a:srgbClr val="725F73"/>
              </a:buClr>
              <a:buFont typeface="Lato" panose="020F0502020204030203" pitchFamily="34" charset="0"/>
              <a:buChar char="→"/>
            </a:pPr>
            <a:r>
              <a:rPr lang="en-CA" sz="2200" dirty="0">
                <a:solidFill>
                  <a:sysClr val="windowText" lastClr="000000">
                    <a:lumMod val="75000"/>
                    <a:lumOff val="25000"/>
                  </a:sysClr>
                </a:solidFill>
                <a:latin typeface="Arial Narrow" panose="020B0606020202030204" pitchFamily="34" charset="0"/>
              </a:rPr>
              <a:t>High risk (persistent low T-score at hip (≤2.5 for total hip or femoral neck T-score (HORIZON) and &gt; –2.5 but ≤ 2 for femoral neck (FLEX))</a:t>
            </a:r>
          </a:p>
          <a:p>
            <a:pPr marL="914400" lvl="1" indent="-457200">
              <a:buClr>
                <a:srgbClr val="725F73"/>
              </a:buClr>
              <a:buFont typeface="Lato" panose="020F0502020204030203" pitchFamily="34" charset="0"/>
              <a:buChar char="→"/>
            </a:pPr>
            <a:r>
              <a:rPr lang="en-CA" sz="2200" dirty="0">
                <a:solidFill>
                  <a:sysClr val="windowText" lastClr="000000">
                    <a:lumMod val="75000"/>
                    <a:lumOff val="25000"/>
                  </a:sysClr>
                </a:solidFill>
                <a:latin typeface="Arial Narrow" panose="020B0606020202030204" pitchFamily="34" charset="0"/>
              </a:rPr>
              <a:t>Had incident fracture during the core study</a:t>
            </a:r>
          </a:p>
          <a:p>
            <a:pPr marL="914400" lvl="1" indent="-457200">
              <a:buClr>
                <a:srgbClr val="725F73"/>
              </a:buClr>
              <a:buFont typeface="Lato" panose="020F0502020204030203" pitchFamily="34" charset="0"/>
              <a:buChar char="→"/>
            </a:pPr>
            <a:r>
              <a:rPr lang="en-CA" sz="2200" dirty="0">
                <a:solidFill>
                  <a:sysClr val="windowText" lastClr="000000">
                    <a:lumMod val="75000"/>
                    <a:lumOff val="25000"/>
                  </a:sysClr>
                </a:solidFill>
                <a:latin typeface="Arial Narrow" panose="020B0606020202030204" pitchFamily="34" charset="0"/>
              </a:rPr>
              <a:t>Prevalent vertebral fracture (at entrance to HORIZON extension)</a:t>
            </a:r>
          </a:p>
          <a:p>
            <a:pPr marL="396875" lvl="0" indent="-396875">
              <a:buClr>
                <a:srgbClr val="554856"/>
              </a:buClr>
              <a:buFont typeface="Wingdings" panose="05000000000000000000" pitchFamily="2" charset="2"/>
              <a:buChar char="§"/>
              <a:defRPr/>
            </a:pPr>
            <a:r>
              <a:rPr lang="en-CA" b="1" dirty="0">
                <a:solidFill>
                  <a:sysClr val="windowText" lastClr="000000">
                    <a:lumMod val="75000"/>
                    <a:lumOff val="25000"/>
                  </a:sysClr>
                </a:solidFill>
                <a:latin typeface="Arial Narrow" panose="020B0606020202030204" pitchFamily="34" charset="0"/>
              </a:rPr>
              <a:t>Continued ALN resulted in a lower risk of clinical vertebral fractures, whereas ZOL resulted in a lower risk of morphometric vertebral fractures</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06806"/>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Adler RA, et al. </a:t>
            </a:r>
            <a:r>
              <a:rPr lang="en-CA" sz="1000" i="1" dirty="0">
                <a:solidFill>
                  <a:srgbClr val="000000"/>
                </a:solidFill>
                <a:latin typeface="Arial Narrow" panose="020B0606020202030204" pitchFamily="34" charset="0"/>
              </a:rPr>
              <a:t>J Bone Miner Res</a:t>
            </a:r>
            <a:r>
              <a:rPr lang="en-CA" sz="1000" dirty="0">
                <a:solidFill>
                  <a:srgbClr val="000000"/>
                </a:solidFill>
                <a:latin typeface="Arial Narrow" panose="020B0606020202030204" pitchFamily="34" charset="0"/>
              </a:rPr>
              <a:t>. 2016;31(1):16-35.</a:t>
            </a:r>
          </a:p>
        </p:txBody>
      </p:sp>
    </p:spTree>
    <p:extLst>
      <p:ext uri="{BB962C8B-B14F-4D97-AF65-F5344CB8AC3E}">
        <p14:creationId xmlns:p14="http://schemas.microsoft.com/office/powerpoint/2010/main" val="25645104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942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608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Safety of Osteoporosis Therapy</a:t>
            </a:r>
            <a:b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b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9456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marR="0" lvl="0" indent="0" algn="l" defTabSz="457200" rtl="0" eaLnBrk="1" fontAlgn="auto" latinLnBrk="0" hangingPunct="1">
              <a:lnSpc>
                <a:spcPct val="110000"/>
              </a:lnSpc>
              <a:spcBef>
                <a:spcPts val="0"/>
              </a:spcBef>
              <a:spcAft>
                <a:spcPts val="0"/>
              </a:spcAft>
              <a:buClr>
                <a:srgbClr val="00ADF1"/>
              </a:buClr>
              <a:buSzTx/>
              <a:buFont typeface="Arial"/>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Exposure-adjusted subject incidences of AEs (Rates per 100 subject-years).</a:t>
            </a:r>
          </a:p>
          <a:p>
            <a:pPr marL="114300" marR="0" lvl="0" indent="0" algn="l" defTabSz="457200" rtl="0" eaLnBrk="1" fontAlgn="auto" latinLnBrk="0" hangingPunct="1">
              <a:lnSpc>
                <a:spcPct val="110000"/>
              </a:lnSpc>
              <a:spcBef>
                <a:spcPts val="0"/>
              </a:spcBef>
              <a:spcAft>
                <a:spcPts val="0"/>
              </a:spcAft>
              <a:buClr>
                <a:srgbClr val="00ADF1"/>
              </a:buClr>
              <a:buSzTx/>
              <a:buFont typeface="Arial"/>
              <a:buNone/>
              <a:tabLst/>
              <a:defRPr/>
            </a:pPr>
            <a:r>
              <a:rPr kumimoji="0" lang="da-DK"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1. Actonel</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 ®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/Actonel DRTM</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Product Monograph. Allergan Pharma Co. Aug. 3, 2017; 2. </a:t>
            </a:r>
            <a:r>
              <a:rPr kumimoji="0" lang="da-DK"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Aclasta</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Product Monograph. Novartis Pharmaceuticals Canada Inc. April 10, 2017; </a:t>
            </a:r>
            <a:r>
              <a:rPr kumimoji="0" lang="da-DK"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3.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Prolia</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Product Monograph. Amgen Canada Inc. June 20, 2016; 4. </a:t>
            </a:r>
            <a:r>
              <a:rPr kumimoji="0" lang="en-CA" sz="900" b="0" i="0"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Verdana"/>
              </a:rPr>
              <a:t>Forteo</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(teriparatide injection) Product Monograph. Eli Lilly Canada Inc. Feb 9, 2010.</a:t>
            </a:r>
          </a:p>
        </p:txBody>
      </p:sp>
      <p:graphicFrame>
        <p:nvGraphicFramePr>
          <p:cNvPr id="9" name="Table 8">
            <a:extLst>
              <a:ext uri="{FF2B5EF4-FFF2-40B4-BE49-F238E27FC236}">
                <a16:creationId xmlns:a16="http://schemas.microsoft.com/office/drawing/2014/main" id="{530930E1-0204-4A46-BEA4-DF8C070FB4E6}"/>
              </a:ext>
            </a:extLst>
          </p:cNvPr>
          <p:cNvGraphicFramePr>
            <a:graphicFrameLocks noGrp="1"/>
          </p:cNvGraphicFramePr>
          <p:nvPr>
            <p:extLst/>
          </p:nvPr>
        </p:nvGraphicFramePr>
        <p:xfrm>
          <a:off x="392339" y="1047691"/>
          <a:ext cx="8595360" cy="5077735"/>
        </p:xfrm>
        <a:graphic>
          <a:graphicData uri="http://schemas.openxmlformats.org/drawingml/2006/table">
            <a:tbl>
              <a:tblPr/>
              <a:tblGrid>
                <a:gridCol w="2011680">
                  <a:extLst>
                    <a:ext uri="{9D8B030D-6E8A-4147-A177-3AD203B41FA5}">
                      <a16:colId xmlns:a16="http://schemas.microsoft.com/office/drawing/2014/main" val="2874337281"/>
                    </a:ext>
                  </a:extLst>
                </a:gridCol>
                <a:gridCol w="1645920">
                  <a:extLst>
                    <a:ext uri="{9D8B030D-6E8A-4147-A177-3AD203B41FA5}">
                      <a16:colId xmlns:a16="http://schemas.microsoft.com/office/drawing/2014/main" val="382640138"/>
                    </a:ext>
                  </a:extLst>
                </a:gridCol>
                <a:gridCol w="1645920">
                  <a:extLst>
                    <a:ext uri="{9D8B030D-6E8A-4147-A177-3AD203B41FA5}">
                      <a16:colId xmlns:a16="http://schemas.microsoft.com/office/drawing/2014/main" val="2476488955"/>
                    </a:ext>
                  </a:extLst>
                </a:gridCol>
                <a:gridCol w="1645920">
                  <a:extLst>
                    <a:ext uri="{9D8B030D-6E8A-4147-A177-3AD203B41FA5}">
                      <a16:colId xmlns:a16="http://schemas.microsoft.com/office/drawing/2014/main" val="3404722306"/>
                    </a:ext>
                  </a:extLst>
                </a:gridCol>
                <a:gridCol w="1645920">
                  <a:extLst>
                    <a:ext uri="{9D8B030D-6E8A-4147-A177-3AD203B41FA5}">
                      <a16:colId xmlns:a16="http://schemas.microsoft.com/office/drawing/2014/main" val="1762968188"/>
                    </a:ext>
                  </a:extLst>
                </a:gridCol>
              </a:tblGrid>
              <a:tr h="613756">
                <a:tc rowSpan="3">
                  <a:txBody>
                    <a:body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w="12700" cap="flat" cmpd="sng" algn="ctr">
                      <a:solidFill>
                        <a:schemeClr val="bg1">
                          <a:lumMod val="75000"/>
                        </a:schemeClr>
                      </a:solidFill>
                      <a:prstDash val="solid"/>
                      <a:round/>
                      <a:headEnd type="none" w="med" len="med"/>
                      <a:tailEnd type="none" w="med" len="med"/>
                    </a:lnR>
                    <a:lnT>
                      <a:noFill/>
                    </a:lnT>
                    <a:lnB w="1270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tc hMerge="1">
                  <a:txBody>
                    <a:bodyPr/>
                    <a:lstStyle/>
                    <a:p>
                      <a:endParaRPr lang="en-US"/>
                    </a:p>
                  </a:txBody>
                  <a:tcPr>
                    <a:lnL w="12700" cmpd="sng">
                      <a:noFill/>
                      <a:prstDash val="solid"/>
                    </a:lnL>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extLst>
                  <a:ext uri="{0D108BD9-81ED-4DB2-BD59-A6C34878D82A}">
                    <a16:rowId xmlns:a16="http://schemas.microsoft.com/office/drawing/2014/main" val="965114403"/>
                  </a:ext>
                </a:extLst>
              </a:tr>
              <a:tr h="257739">
                <a:tc vMerge="1">
                  <a:txBody>
                    <a:bodyPr/>
                    <a:lstStyle/>
                    <a:p>
                      <a:endParaRPr lang="en-US"/>
                    </a:p>
                  </a:txBody>
                  <a:tcPr/>
                </a:tc>
                <a:tc gridSpan="2">
                  <a:txBody>
                    <a:bodyPr/>
                    <a:lstStyle/>
                    <a:p>
                      <a:pPr algn="ctr" rtl="0" fontAlgn="ctr"/>
                      <a:r>
                        <a:rPr lang="en-US" sz="14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endParaRPr lang="en-US"/>
                    </a:p>
                  </a:txBody>
                  <a:tcPr>
                    <a:lnL w="12700" cmpd="sng">
                      <a:noFill/>
                      <a:prstDash val="solid"/>
                    </a:ln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(8 </a:t>
                      </a:r>
                      <a:r>
                        <a:rPr kumimoji="0" lang="en-US" sz="12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yrs</a:t>
                      </a: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Teriparatide </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(up to 2 </a:t>
                      </a:r>
                      <a:r>
                        <a:rPr kumimoji="0" lang="en-US" sz="12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yrs</a:t>
                      </a: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Risedronate</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(2 </a:t>
                      </a:r>
                      <a:r>
                        <a:rPr kumimoji="0" lang="en-CA" sz="1200" b="1" i="0" u="none" strike="noStrike" cap="none" normalizeH="0" baseline="0" dirty="0" err="1">
                          <a:ln>
                            <a:noFill/>
                          </a:ln>
                          <a:solidFill>
                            <a:schemeClr val="bg1"/>
                          </a:solidFill>
                          <a:effectLst/>
                          <a:latin typeface="Arial Narrow" panose="020B0606020202030204" pitchFamily="34" charset="0"/>
                          <a:cs typeface="Helvetica" panose="020B0604020202020204" pitchFamily="34" charset="0"/>
                        </a:rPr>
                        <a:t>yrs</a:t>
                      </a: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 exposure)</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Zoledronic acid</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(3 </a:t>
                      </a:r>
                      <a:r>
                        <a:rPr kumimoji="0" lang="en-CA" sz="1200" b="1" i="0" u="none" strike="noStrike" cap="none" normalizeH="0" baseline="0" dirty="0" err="1">
                          <a:ln>
                            <a:noFill/>
                          </a:ln>
                          <a:solidFill>
                            <a:schemeClr val="bg1"/>
                          </a:solidFill>
                          <a:effectLst/>
                          <a:latin typeface="Arial Narrow" panose="020B0606020202030204" pitchFamily="34" charset="0"/>
                          <a:cs typeface="Helvetica" panose="020B0604020202020204" pitchFamily="34" charset="0"/>
                        </a:rPr>
                        <a:t>yrs</a:t>
                      </a: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693C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Serious AEs</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CA" sz="1200" dirty="0">
                          <a:latin typeface="Arial Narrow" panose="020B0606020202030204" pitchFamily="34" charset="0"/>
                        </a:rPr>
                        <a:t>Distribution of severe adverse events was similar across treatment groups. Actonel vs placebo</a:t>
                      </a:r>
                      <a:endPar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29.2% zoledronic acid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30.1%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25.8% denosumab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25.1% placebo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Denosumab: n=1004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Placebo: n= 972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9B9D">
                        <a:alpha val="60000"/>
                      </a:srgbClr>
                    </a:solidFill>
                  </a:tcPr>
                </a:tc>
                <a:extLst>
                  <a:ext uri="{0D108BD9-81ED-4DB2-BD59-A6C34878D82A}">
                    <a16:rowId xmlns:a16="http://schemas.microsoft.com/office/drawing/2014/main" val="81756907"/>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AEs leading to treatment discontinuation</a:t>
                      </a:r>
                      <a:endPar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lvl="0" defTabSz="914400" fontAlgn="base">
                        <a:spcBef>
                          <a:spcPct val="0"/>
                        </a:spcBef>
                        <a:spcAft>
                          <a:spcPct val="0"/>
                        </a:spcAft>
                      </a:pPr>
                      <a:r>
                        <a:rPr lang="en-CA" sz="1200" dirty="0">
                          <a:latin typeface="Arial Narrow" panose="020B0606020202030204" pitchFamily="34" charset="0"/>
                          <a:cs typeface="Helvetica" panose="020B0604020202020204" pitchFamily="34" charset="0"/>
                        </a:rPr>
                        <a:t>5.5% Risedronate vs</a:t>
                      </a:r>
                    </a:p>
                    <a:p>
                      <a:pPr lvl="0" defTabSz="914400" fontAlgn="base">
                        <a:spcBef>
                          <a:spcPct val="0"/>
                        </a:spcBef>
                        <a:spcAft>
                          <a:spcPct val="0"/>
                        </a:spcAft>
                      </a:pPr>
                      <a:r>
                        <a:rPr lang="en-CA" sz="1200" dirty="0">
                          <a:latin typeface="Arial Narrow" panose="020B0606020202030204" pitchFamily="34" charset="0"/>
                          <a:cs typeface="Helvetica" panose="020B0604020202020204" pitchFamily="34" charset="0"/>
                        </a:rPr>
                        <a:t>6.0%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2.1% zoledronic acid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1.8%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4.9% denosumab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5.2% placebo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Denosumab: n=192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Placebo: n= 202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7.1% Teriparatide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5.6%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40870402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Rate of Specific AEs</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GI adverse events</a:t>
                      </a:r>
                    </a:p>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38.8% Actonel DR vs 34.9% Actonel </a:t>
                      </a:r>
                    </a:p>
                    <a:p>
                      <a:pPr marL="0" marR="0" lvl="0" indent="0" algn="l"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Abdominal pain, vomiting, and upper abdominal pain: rate with ACTONEL DR (6.2%, 4.9%, 3.6%) vs ACTONEL 5mg (3.3%, 3.3%, 2.6%)</a:t>
                      </a:r>
                      <a:r>
                        <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Atrial fibrillation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1.3% zoledronic acid vs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0.6% placebo</a:t>
                      </a: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Osteoarthritis, atrial fibrillation and pneumonia: rate with denosumab (1.6%, 0.9%, 0.9%)  vs placebo (2.0%, 0.9%, 0.9%)   </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Dizziness, nausea, arthralgia, asthenia and headache: rate with teriparatide (8.0%, 8.5%, 10.1%, 8.7%, 7.5%) vs placebo (5.4%, 6.7%, 8.4%, 6.8%, 7.4%)</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641725522"/>
                  </a:ext>
                </a:extLst>
              </a:tr>
            </a:tbl>
          </a:graphicData>
        </a:graphic>
      </p:graphicFrame>
    </p:spTree>
    <p:extLst>
      <p:ext uri="{BB962C8B-B14F-4D97-AF65-F5344CB8AC3E}">
        <p14:creationId xmlns:p14="http://schemas.microsoft.com/office/powerpoint/2010/main" val="2261952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342900">
              <a:buClr>
                <a:srgbClr val="00ADF1"/>
              </a:buClr>
            </a:pPr>
            <a:r>
              <a:rPr lang="en-CA" sz="788" dirty="0">
                <a:solidFill>
                  <a:srgbClr val="000000"/>
                </a:solidFill>
                <a:latin typeface="Agency FB" panose="020B0503020202020204" pitchFamily="34" charset="0"/>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69910"/>
            <a:ext cx="8365331" cy="997196"/>
          </a:xfrm>
        </p:spPr>
        <p:txBody>
          <a:bodyPr/>
          <a:lstStyle/>
          <a:p>
            <a:pPr algn="ctr"/>
            <a:r>
              <a:rPr lang="en-CA" sz="3600" dirty="0">
                <a:solidFill>
                  <a:srgbClr val="725F73"/>
                </a:solidFill>
                <a:latin typeface="Arial Narrow" panose="020B0606020202030204" pitchFamily="34" charset="0"/>
              </a:rPr>
              <a:t>Secondary Fracture: Risk in the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Near Term (5 years) is High</a:t>
            </a:r>
            <a:endParaRPr lang="en-US" sz="4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573459"/>
            <a:ext cx="8801100" cy="167368"/>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900">
              <a:buClr>
                <a:srgbClr val="00ADF1"/>
              </a:buClr>
            </a:pPr>
            <a:endParaRPr lang="en-CA" sz="1400" dirty="0">
              <a:solidFill>
                <a:prstClr val="black">
                  <a:lumMod val="75000"/>
                  <a:lumOff val="25000"/>
                </a:prstClr>
              </a:solidFill>
              <a:latin typeface="Arial Narrow" panose="020B0606020202030204" pitchFamily="34" charset="0"/>
            </a:endParaRPr>
          </a:p>
          <a:p>
            <a:pPr defTabSz="342900">
              <a:buClr>
                <a:srgbClr val="00ADF1"/>
              </a:buClr>
            </a:pPr>
            <a:endParaRPr lang="en-CA" sz="1400" dirty="0">
              <a:solidFill>
                <a:prstClr val="black">
                  <a:lumMod val="75000"/>
                  <a:lumOff val="25000"/>
                </a:prstClr>
              </a:solidFill>
              <a:latin typeface="Arial Narrow" panose="020B0606020202030204" pitchFamily="34" charset="0"/>
            </a:endParaRPr>
          </a:p>
          <a:p>
            <a:pPr defTabSz="342900">
              <a:buClr>
                <a:srgbClr val="00ADF1"/>
              </a:buClr>
            </a:pPr>
            <a:endParaRPr lang="en-CA" sz="1400" dirty="0">
              <a:solidFill>
                <a:prstClr val="black">
                  <a:lumMod val="75000"/>
                  <a:lumOff val="25000"/>
                </a:prstClr>
              </a:solidFill>
              <a:latin typeface="Arial Narrow" panose="020B0606020202030204" pitchFamily="34" charset="0"/>
            </a:endParaRPr>
          </a:p>
          <a:p>
            <a:pPr lvl="0" defTabSz="342900">
              <a:buClr>
                <a:srgbClr val="00ADF1"/>
              </a:buClr>
            </a:pPr>
            <a:endParaRPr lang="en-CA" sz="1000" dirty="0">
              <a:solidFill>
                <a:prstClr val="black">
                  <a:lumMod val="75000"/>
                  <a:lumOff val="25000"/>
                </a:prstClr>
              </a:solidFill>
              <a:latin typeface="Arial Narrow" panose="020B0606020202030204" pitchFamily="34" charset="0"/>
              <a:cs typeface="+mn-cs"/>
            </a:endParaRPr>
          </a:p>
          <a:p>
            <a:pPr lvl="0" defTabSz="342900">
              <a:buClr>
                <a:srgbClr val="00ADF1"/>
              </a:buClr>
            </a:pPr>
            <a:endParaRPr lang="en-CA" sz="1000" dirty="0">
              <a:solidFill>
                <a:prstClr val="black">
                  <a:lumMod val="75000"/>
                  <a:lumOff val="25000"/>
                </a:prstClr>
              </a:solidFill>
              <a:latin typeface="Arial Narrow" panose="020B0606020202030204" pitchFamily="34" charset="0"/>
              <a:cs typeface="+mn-cs"/>
            </a:endParaRPr>
          </a:p>
          <a:p>
            <a:pPr lvl="0" defTabSz="342900">
              <a:buClr>
                <a:srgbClr val="00ADF1"/>
              </a:buClr>
            </a:pPr>
            <a:endParaRPr lang="en-CA" sz="1000" dirty="0">
              <a:solidFill>
                <a:prstClr val="black">
                  <a:lumMod val="75000"/>
                  <a:lumOff val="25000"/>
                </a:prstClr>
              </a:solidFill>
              <a:latin typeface="Arial Narrow" panose="020B0606020202030204" pitchFamily="34" charset="0"/>
              <a:cs typeface="+mn-cs"/>
            </a:endParaRPr>
          </a:p>
          <a:p>
            <a:pPr lvl="0" defTabSz="342900">
              <a:buClr>
                <a:srgbClr val="00ADF1"/>
              </a:buClr>
            </a:pPr>
            <a:r>
              <a:rPr lang="en-CA" sz="1000" dirty="0">
                <a:solidFill>
                  <a:prstClr val="black">
                    <a:lumMod val="75000"/>
                    <a:lumOff val="25000"/>
                  </a:prstClr>
                </a:solidFill>
                <a:latin typeface="Arial Narrow" panose="020B0606020202030204" pitchFamily="34" charset="0"/>
                <a:cs typeface="+mn-cs"/>
              </a:rPr>
              <a:t>*The outcome is a composite of closed clinical fractures at any skeletal site other than the skull/face/fingers/toes in the inpatient setting and/or requiring surgical intervention.</a:t>
            </a:r>
          </a:p>
          <a:p>
            <a:pPr lvl="0" defTabSz="342900">
              <a:buClr>
                <a:srgbClr val="00ADF1"/>
              </a:buClr>
            </a:pPr>
            <a:r>
              <a:rPr lang="en-CA" sz="1000" dirty="0">
                <a:solidFill>
                  <a:prstClr val="black">
                    <a:lumMod val="75000"/>
                    <a:lumOff val="25000"/>
                  </a:prstClr>
                </a:solidFill>
                <a:latin typeface="Arial Narrow" panose="020B0606020202030204" pitchFamily="34" charset="0"/>
                <a:cs typeface="+mn-cs"/>
              </a:rPr>
              <a:t>Adapted from Balasubramanian A, et al. Presented at: ASBMR annual meeting; October 16-18, 2016; Atlanta, GA. Abstract FR0233.</a:t>
            </a:r>
          </a:p>
        </p:txBody>
      </p:sp>
      <p:sp>
        <p:nvSpPr>
          <p:cNvPr id="9" name="Rectangle 8">
            <a:extLst>
              <a:ext uri="{FF2B5EF4-FFF2-40B4-BE49-F238E27FC236}">
                <a16:creationId xmlns:a16="http://schemas.microsoft.com/office/drawing/2014/main" id="{3ABE1539-417D-4168-801F-DB198BA19B14}"/>
              </a:ext>
            </a:extLst>
          </p:cNvPr>
          <p:cNvSpPr/>
          <p:nvPr/>
        </p:nvSpPr>
        <p:spPr>
          <a:xfrm>
            <a:off x="537219" y="1271662"/>
            <a:ext cx="7786688" cy="707886"/>
          </a:xfrm>
          <a:prstGeom prst="rect">
            <a:avLst/>
          </a:prstGeom>
        </p:spPr>
        <p:txBody>
          <a:bodyPr wrap="square">
            <a:spAutoFit/>
          </a:bodyPr>
          <a:lstStyle/>
          <a:p>
            <a:pPr marL="214313" indent="-214313" defTabSz="685800">
              <a:buClr>
                <a:srgbClr val="725F73"/>
              </a:buClr>
              <a:buSzPct val="100000"/>
              <a:buFont typeface="Wingdings" panose="05000000000000000000" pitchFamily="2" charset="2"/>
              <a:buChar char="§"/>
            </a:pPr>
            <a:r>
              <a:rPr lang="en-CA" sz="2000" dirty="0">
                <a:solidFill>
                  <a:srgbClr val="404040"/>
                </a:solidFill>
                <a:latin typeface="Arial Narrow" panose="020B0606020202030204" pitchFamily="34" charset="0"/>
              </a:rPr>
              <a:t>Among women with a clinical fracture, 30.9% fractured again within 5-years following the initial fracture and 10.2 % sustained a hip fracture</a:t>
            </a:r>
          </a:p>
        </p:txBody>
      </p:sp>
      <p:pic>
        <p:nvPicPr>
          <p:cNvPr id="3" name="Picture 2">
            <a:extLst>
              <a:ext uri="{FF2B5EF4-FFF2-40B4-BE49-F238E27FC236}">
                <a16:creationId xmlns:a16="http://schemas.microsoft.com/office/drawing/2014/main" id="{9A0D820F-7326-4419-9B29-D106AB910553}"/>
              </a:ext>
            </a:extLst>
          </p:cNvPr>
          <p:cNvPicPr>
            <a:picLocks noChangeAspect="1"/>
          </p:cNvPicPr>
          <p:nvPr/>
        </p:nvPicPr>
        <p:blipFill>
          <a:blip r:embed="rId3"/>
          <a:stretch>
            <a:fillRect/>
          </a:stretch>
        </p:blipFill>
        <p:spPr>
          <a:xfrm>
            <a:off x="258703" y="2291958"/>
            <a:ext cx="8825181" cy="3829442"/>
          </a:xfrm>
          <a:prstGeom prst="rect">
            <a:avLst/>
          </a:prstGeom>
        </p:spPr>
      </p:pic>
    </p:spTree>
    <p:extLst>
      <p:ext uri="{BB962C8B-B14F-4D97-AF65-F5344CB8AC3E}">
        <p14:creationId xmlns:p14="http://schemas.microsoft.com/office/powerpoint/2010/main" val="32551564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290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41970" y="60776"/>
            <a:ext cx="8256062" cy="1333426"/>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There is a Gap Between Physician’s Perception and Actual Patient Adherence</a:t>
            </a:r>
            <a:endParaRPr kumimoji="0" lang="en-US" sz="3200" b="1" i="0"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73720"/>
            <a:ext cx="9144000" cy="603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92012" y="6525954"/>
            <a:ext cx="8229600" cy="31029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n-GB" sz="1000" dirty="0">
                <a:solidFill>
                  <a:srgbClr val="000000"/>
                </a:solidFill>
                <a:latin typeface="Arial Narrow" panose="020B0606020202030204" pitchFamily="34" charset="0"/>
              </a:rPr>
              <a:t>Physician perception vs. Weighted claims-based differs significantly with: *p-value &lt;0.05, **p-value &lt;0.01</a:t>
            </a:r>
            <a:endParaRPr lang="en-CA" sz="1000" dirty="0">
              <a:solidFill>
                <a:srgbClr val="000000"/>
              </a:solidFill>
              <a:latin typeface="Arial Narrow" panose="020B0606020202030204" pitchFamily="34" charset="0"/>
            </a:endParaRPr>
          </a:p>
          <a:p>
            <a:pPr lvl="0">
              <a:buClrTx/>
              <a:buAutoNum type="arabicPeriod"/>
            </a:pPr>
            <a:r>
              <a:rPr lang="en-CA" sz="1000" dirty="0">
                <a:solidFill>
                  <a:srgbClr val="000000"/>
                </a:solidFill>
                <a:latin typeface="Arial Narrow" panose="020B0606020202030204" pitchFamily="34" charset="0"/>
              </a:rPr>
              <a:t> Adapted from: </a:t>
            </a:r>
            <a:r>
              <a:rPr lang="en-CA" sz="1000" dirty="0" err="1">
                <a:solidFill>
                  <a:srgbClr val="000000"/>
                </a:solidFill>
                <a:latin typeface="Arial Narrow" panose="020B0606020202030204" pitchFamily="34" charset="0"/>
              </a:rPr>
              <a:t>Copher</a:t>
            </a:r>
            <a:r>
              <a:rPr lang="en-CA" sz="1000" dirty="0">
                <a:solidFill>
                  <a:srgbClr val="000000"/>
                </a:solidFill>
                <a:latin typeface="Arial Narrow" panose="020B0606020202030204" pitchFamily="34" charset="0"/>
              </a:rPr>
              <a:t>, R., et al. </a:t>
            </a:r>
            <a:r>
              <a:rPr lang="en-CA" sz="1000" i="1" dirty="0">
                <a:solidFill>
                  <a:srgbClr val="000000"/>
                </a:solidFill>
                <a:latin typeface="Arial Narrow" panose="020B0606020202030204" pitchFamily="34" charset="0"/>
              </a:rPr>
              <a:t>CMRO</a:t>
            </a:r>
            <a:r>
              <a:rPr lang="en-CA" sz="1000" dirty="0">
                <a:solidFill>
                  <a:srgbClr val="000000"/>
                </a:solidFill>
                <a:latin typeface="Arial Narrow" panose="020B0606020202030204" pitchFamily="34" charset="0"/>
              </a:rPr>
              <a:t>. 2010;26:777-85.   </a:t>
            </a:r>
          </a:p>
          <a:p>
            <a:pPr lvl="0">
              <a:buClrTx/>
              <a:buAutoNum type="arabicPeriod"/>
            </a:pPr>
            <a:r>
              <a:rPr lang="en-CA" sz="1000" dirty="0">
                <a:solidFill>
                  <a:srgbClr val="000000"/>
                </a:solidFill>
                <a:latin typeface="Arial Narrow" panose="020B0606020202030204" pitchFamily="34" charset="0"/>
              </a:rPr>
              <a:t> Burden, A.M., et al.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 </a:t>
            </a:r>
            <a:r>
              <a:rPr lang="en-CA" sz="1000" dirty="0">
                <a:solidFill>
                  <a:srgbClr val="000000"/>
                </a:solidFill>
                <a:latin typeface="Arial Narrow" panose="020B0606020202030204" pitchFamily="34" charset="0"/>
              </a:rPr>
              <a:t>2012;23:1075-82</a:t>
            </a:r>
            <a:r>
              <a:rPr lang="en-US" sz="1000" dirty="0">
                <a:solidFill>
                  <a:srgbClr val="000000"/>
                </a:solidFill>
                <a:latin typeface="Arial Narrow" panose="020B0606020202030204" pitchFamily="34" charset="0"/>
              </a:rPr>
              <a:t>.</a:t>
            </a:r>
          </a:p>
        </p:txBody>
      </p:sp>
      <p:sp>
        <p:nvSpPr>
          <p:cNvPr id="23" name="Content Placeholder 3">
            <a:extLst>
              <a:ext uri="{FF2B5EF4-FFF2-40B4-BE49-F238E27FC236}">
                <a16:creationId xmlns:a16="http://schemas.microsoft.com/office/drawing/2014/main" id="{CF772C7E-FB07-4004-A290-2A7655A13E6D}"/>
              </a:ext>
            </a:extLst>
          </p:cNvPr>
          <p:cNvSpPr txBox="1">
            <a:spLocks/>
          </p:cNvSpPr>
          <p:nvPr/>
        </p:nvSpPr>
        <p:spPr>
          <a:xfrm>
            <a:off x="5003952" y="2060814"/>
            <a:ext cx="4140048" cy="38512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buClr>
                <a:srgbClr val="554856"/>
              </a:buClr>
              <a:buNone/>
            </a:pPr>
            <a:r>
              <a:rPr lang="en-CA" b="1" dirty="0">
                <a:solidFill>
                  <a:srgbClr val="554856"/>
                </a:solidFill>
                <a:latin typeface="Arial Narrow" panose="020B0606020202030204" pitchFamily="34" charset="0"/>
              </a:rPr>
              <a:t>Actual Oral BP Use In Canada:</a:t>
            </a:r>
            <a:r>
              <a:rPr lang="en-CA" b="1" baseline="30000" dirty="0">
                <a:solidFill>
                  <a:srgbClr val="554856"/>
                </a:solidFill>
                <a:latin typeface="Arial Narrow" panose="020B0606020202030204" pitchFamily="34" charset="0"/>
              </a:rPr>
              <a:t>2</a:t>
            </a:r>
          </a:p>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&gt;35% of patients do not persist with oral BP therapy after 1 year of treatment</a:t>
            </a:r>
          </a:p>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For median treatment period of 5 years, actual median cumulative exposure was only </a:t>
            </a:r>
            <a:r>
              <a:rPr lang="en-CA" sz="2000" b="1" u="sng" dirty="0">
                <a:solidFill>
                  <a:sysClr val="windowText" lastClr="000000">
                    <a:lumMod val="75000"/>
                    <a:lumOff val="25000"/>
                  </a:sysClr>
                </a:solidFill>
                <a:latin typeface="Arial Narrow" panose="020B0606020202030204" pitchFamily="34" charset="0"/>
              </a:rPr>
              <a:t>2.2 years</a:t>
            </a:r>
          </a:p>
          <a:p>
            <a:pPr marL="396875" lvl="0" indent="-396875">
              <a:buClr>
                <a:srgbClr val="554856"/>
              </a:buClr>
              <a:buFont typeface="Wingdings" panose="05000000000000000000" pitchFamily="2" charset="2"/>
              <a:buChar char="§"/>
            </a:pPr>
            <a:r>
              <a:rPr lang="en-CA" sz="2000" b="1" dirty="0">
                <a:solidFill>
                  <a:sysClr val="windowText" lastClr="000000">
                    <a:lumMod val="75000"/>
                    <a:lumOff val="25000"/>
                  </a:sysClr>
                </a:solidFill>
                <a:latin typeface="Arial Narrow" panose="020B0606020202030204" pitchFamily="34" charset="0"/>
              </a:rPr>
              <a:t>In 5 years or more of follow-up, approximately 10% of patients filled </a:t>
            </a:r>
            <a:r>
              <a:rPr lang="en-CA" sz="2000" b="1" u="sng" dirty="0">
                <a:solidFill>
                  <a:sysClr val="windowText" lastClr="000000">
                    <a:lumMod val="75000"/>
                    <a:lumOff val="25000"/>
                  </a:sysClr>
                </a:solidFill>
                <a:latin typeface="Arial Narrow" panose="020B0606020202030204" pitchFamily="34" charset="0"/>
              </a:rPr>
              <a:t>only a </a:t>
            </a:r>
            <a:r>
              <a:rPr lang="en-CA" sz="2000" b="1" i="1" u="sng" dirty="0">
                <a:solidFill>
                  <a:sysClr val="windowText" lastClr="000000">
                    <a:lumMod val="75000"/>
                    <a:lumOff val="25000"/>
                  </a:sysClr>
                </a:solidFill>
                <a:latin typeface="Arial Narrow" panose="020B0606020202030204" pitchFamily="34" charset="0"/>
              </a:rPr>
              <a:t>single</a:t>
            </a:r>
            <a:r>
              <a:rPr lang="en-CA" sz="2000" b="1" u="sng" dirty="0">
                <a:solidFill>
                  <a:sysClr val="windowText" lastClr="000000">
                    <a:lumMod val="75000"/>
                    <a:lumOff val="25000"/>
                  </a:sysClr>
                </a:solidFill>
                <a:latin typeface="Arial Narrow" panose="020B0606020202030204" pitchFamily="34" charset="0"/>
              </a:rPr>
              <a:t> prescription </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73" name="TextBox 72">
            <a:extLst>
              <a:ext uri="{FF2B5EF4-FFF2-40B4-BE49-F238E27FC236}">
                <a16:creationId xmlns:a16="http://schemas.microsoft.com/office/drawing/2014/main" id="{6BAD927C-0224-43C5-ADD9-4EC9EAC20B41}"/>
              </a:ext>
            </a:extLst>
          </p:cNvPr>
          <p:cNvSpPr txBox="1"/>
          <p:nvPr/>
        </p:nvSpPr>
        <p:spPr>
          <a:xfrm>
            <a:off x="1059273" y="1475104"/>
            <a:ext cx="3958026" cy="338554"/>
          </a:xfrm>
          <a:prstGeom prst="rect">
            <a:avLst/>
          </a:prstGeom>
          <a:noFill/>
        </p:spPr>
        <p:txBody>
          <a:bodyPr wrap="square" rtlCol="0">
            <a:spAutoFit/>
          </a:bodyPr>
          <a:lstStyle/>
          <a:p>
            <a:pPr algn="ctr" defTabSz="914400">
              <a:defRPr/>
            </a:pPr>
            <a:r>
              <a:rPr lang="en-US" sz="1600" b="1" kern="0" dirty="0">
                <a:solidFill>
                  <a:schemeClr val="tx1">
                    <a:lumMod val="75000"/>
                    <a:lumOff val="25000"/>
                  </a:schemeClr>
                </a:solidFill>
                <a:latin typeface="Arial Narrow" panose="020B0606020202030204" pitchFamily="34" charset="0"/>
                <a:ea typeface="MS PGothic" pitchFamily="34" charset="-128"/>
                <a:cs typeface="Helvetica" panose="020B0604020202020204" pitchFamily="34" charset="0"/>
              </a:rPr>
              <a:t>Physician’s Perception of Patient Adherence</a:t>
            </a:r>
            <a:r>
              <a:rPr lang="en-US" sz="1600" b="1" kern="0" baseline="30000" dirty="0">
                <a:solidFill>
                  <a:schemeClr val="tx1">
                    <a:lumMod val="75000"/>
                    <a:lumOff val="25000"/>
                  </a:schemeClr>
                </a:solidFill>
                <a:latin typeface="Arial Narrow" panose="020B0606020202030204" pitchFamily="34" charset="0"/>
                <a:ea typeface="MS PGothic" pitchFamily="34" charset="-128"/>
                <a:cs typeface="Helvetica" panose="020B0604020202020204" pitchFamily="34" charset="0"/>
              </a:rPr>
              <a:t>1</a:t>
            </a:r>
            <a:endParaRPr lang="en-CA" sz="1600" b="1" kern="0" baseline="30000" dirty="0">
              <a:solidFill>
                <a:schemeClr val="tx1">
                  <a:lumMod val="75000"/>
                  <a:lumOff val="25000"/>
                </a:schemeClr>
              </a:solidFill>
              <a:latin typeface="Arial Narrow" panose="020B0606020202030204" pitchFamily="34" charset="0"/>
              <a:ea typeface="MS PGothic" pitchFamily="34" charset="-128"/>
              <a:cs typeface="Helvetica" panose="020B0604020202020204" pitchFamily="34" charset="0"/>
            </a:endParaRPr>
          </a:p>
        </p:txBody>
      </p:sp>
      <p:sp>
        <p:nvSpPr>
          <p:cNvPr id="74" name="Line 12">
            <a:extLst>
              <a:ext uri="{FF2B5EF4-FFF2-40B4-BE49-F238E27FC236}">
                <a16:creationId xmlns:a16="http://schemas.microsoft.com/office/drawing/2014/main" id="{8C3E88DA-4650-4801-97F9-A39A22423647}"/>
              </a:ext>
            </a:extLst>
          </p:cNvPr>
          <p:cNvSpPr>
            <a:spLocks noChangeShapeType="1"/>
          </p:cNvSpPr>
          <p:nvPr/>
        </p:nvSpPr>
        <p:spPr bwMode="auto">
          <a:xfrm>
            <a:off x="1363518" y="5409779"/>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5" name="Line 13">
            <a:extLst>
              <a:ext uri="{FF2B5EF4-FFF2-40B4-BE49-F238E27FC236}">
                <a16:creationId xmlns:a16="http://schemas.microsoft.com/office/drawing/2014/main" id="{29F2FC8D-622F-4DA6-AE07-4D1BF62DF48B}"/>
              </a:ext>
            </a:extLst>
          </p:cNvPr>
          <p:cNvSpPr>
            <a:spLocks noChangeShapeType="1"/>
          </p:cNvSpPr>
          <p:nvPr/>
        </p:nvSpPr>
        <p:spPr bwMode="auto">
          <a:xfrm>
            <a:off x="1363518" y="4708104"/>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6" name="Line 14">
            <a:extLst>
              <a:ext uri="{FF2B5EF4-FFF2-40B4-BE49-F238E27FC236}">
                <a16:creationId xmlns:a16="http://schemas.microsoft.com/office/drawing/2014/main" id="{2A55BE48-94D0-41F1-9A6B-F059988A0FD0}"/>
              </a:ext>
            </a:extLst>
          </p:cNvPr>
          <p:cNvSpPr>
            <a:spLocks noChangeShapeType="1"/>
          </p:cNvSpPr>
          <p:nvPr/>
        </p:nvSpPr>
        <p:spPr bwMode="auto">
          <a:xfrm>
            <a:off x="1363518" y="4008017"/>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7" name="Line 15">
            <a:extLst>
              <a:ext uri="{FF2B5EF4-FFF2-40B4-BE49-F238E27FC236}">
                <a16:creationId xmlns:a16="http://schemas.microsoft.com/office/drawing/2014/main" id="{C616ED0B-2C78-4F4F-9AC5-39EBDBE05A47}"/>
              </a:ext>
            </a:extLst>
          </p:cNvPr>
          <p:cNvSpPr>
            <a:spLocks noChangeShapeType="1"/>
          </p:cNvSpPr>
          <p:nvPr/>
        </p:nvSpPr>
        <p:spPr bwMode="auto">
          <a:xfrm>
            <a:off x="1363518" y="3306342"/>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8" name="Line 16">
            <a:extLst>
              <a:ext uri="{FF2B5EF4-FFF2-40B4-BE49-F238E27FC236}">
                <a16:creationId xmlns:a16="http://schemas.microsoft.com/office/drawing/2014/main" id="{A060A206-C342-4264-9023-AE191A2179EC}"/>
              </a:ext>
            </a:extLst>
          </p:cNvPr>
          <p:cNvSpPr>
            <a:spLocks noChangeShapeType="1"/>
          </p:cNvSpPr>
          <p:nvPr/>
        </p:nvSpPr>
        <p:spPr bwMode="auto">
          <a:xfrm>
            <a:off x="1363518" y="2565310"/>
            <a:ext cx="93663" cy="0"/>
          </a:xfrm>
          <a:prstGeom prst="line">
            <a:avLst/>
          </a:prstGeom>
          <a:noFill/>
          <a:ln w="19050" cap="flat" cmpd="sng" algn="ctr">
            <a:solidFill>
              <a:sysClr val="windowText" lastClr="000000">
                <a:lumMod val="75000"/>
                <a:lumOff val="2500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79" name="Text Box 17">
            <a:extLst>
              <a:ext uri="{FF2B5EF4-FFF2-40B4-BE49-F238E27FC236}">
                <a16:creationId xmlns:a16="http://schemas.microsoft.com/office/drawing/2014/main" id="{8FE6EE26-6E6D-460B-8E08-1CC1AC08A79B}"/>
              </a:ext>
            </a:extLst>
          </p:cNvPr>
          <p:cNvSpPr txBox="1">
            <a:spLocks noChangeArrowheads="1"/>
          </p:cNvSpPr>
          <p:nvPr/>
        </p:nvSpPr>
        <p:spPr bwMode="auto">
          <a:xfrm>
            <a:off x="1143137" y="5239917"/>
            <a:ext cx="266419" cy="307777"/>
          </a:xfrm>
          <a:prstGeom prst="rect">
            <a:avLst/>
          </a:prstGeom>
          <a:noFill/>
          <a:ln w="9525">
            <a:noFill/>
            <a:miter lim="800000"/>
            <a:headEnd/>
            <a:tailEnd/>
          </a:ln>
        </p:spPr>
        <p:txBody>
          <a:bodyPr wrap="none">
            <a:spAutoFit/>
          </a:bodyPr>
          <a:lstStyle/>
          <a:p>
            <a:pPr algn="r" defTabSz="914400">
              <a:defRPr/>
            </a:pPr>
            <a:r>
              <a:rPr lang="en-GB" sz="1400"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0</a:t>
            </a:r>
          </a:p>
        </p:txBody>
      </p:sp>
      <p:sp>
        <p:nvSpPr>
          <p:cNvPr id="80" name="Text Box 18">
            <a:extLst>
              <a:ext uri="{FF2B5EF4-FFF2-40B4-BE49-F238E27FC236}">
                <a16:creationId xmlns:a16="http://schemas.microsoft.com/office/drawing/2014/main" id="{E053958C-42BA-40F4-9666-1A0E88BFB507}"/>
              </a:ext>
            </a:extLst>
          </p:cNvPr>
          <p:cNvSpPr txBox="1">
            <a:spLocks noChangeArrowheads="1"/>
          </p:cNvSpPr>
          <p:nvPr/>
        </p:nvSpPr>
        <p:spPr bwMode="auto">
          <a:xfrm>
            <a:off x="1061384" y="4541417"/>
            <a:ext cx="348172" cy="307777"/>
          </a:xfrm>
          <a:prstGeom prst="rect">
            <a:avLst/>
          </a:prstGeom>
          <a:noFill/>
          <a:ln w="9525">
            <a:noFill/>
            <a:miter lim="800000"/>
            <a:headEnd/>
            <a:tailEnd/>
          </a:ln>
        </p:spPr>
        <p:txBody>
          <a:bodyPr wrap="none">
            <a:spAutoFit/>
          </a:bodyPr>
          <a:lstStyle/>
          <a:p>
            <a:pPr algn="r" defTabSz="914400">
              <a:defRPr/>
            </a:pPr>
            <a:r>
              <a:rPr lang="en-GB" sz="1400"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25</a:t>
            </a:r>
          </a:p>
        </p:txBody>
      </p:sp>
      <p:sp>
        <p:nvSpPr>
          <p:cNvPr id="81" name="Text Box 19">
            <a:extLst>
              <a:ext uri="{FF2B5EF4-FFF2-40B4-BE49-F238E27FC236}">
                <a16:creationId xmlns:a16="http://schemas.microsoft.com/office/drawing/2014/main" id="{E20B790E-C5A3-430F-89B1-A563E17E174C}"/>
              </a:ext>
            </a:extLst>
          </p:cNvPr>
          <p:cNvSpPr txBox="1">
            <a:spLocks noChangeArrowheads="1"/>
          </p:cNvSpPr>
          <p:nvPr/>
        </p:nvSpPr>
        <p:spPr bwMode="auto">
          <a:xfrm>
            <a:off x="1061384" y="3861967"/>
            <a:ext cx="348172" cy="307777"/>
          </a:xfrm>
          <a:prstGeom prst="rect">
            <a:avLst/>
          </a:prstGeom>
          <a:noFill/>
          <a:ln w="9525">
            <a:noFill/>
            <a:miter lim="800000"/>
            <a:headEnd/>
            <a:tailEnd/>
          </a:ln>
        </p:spPr>
        <p:txBody>
          <a:bodyPr wrap="none">
            <a:spAutoFit/>
          </a:bodyPr>
          <a:lstStyle/>
          <a:p>
            <a:pPr algn="r" defTabSz="914400">
              <a:defRPr/>
            </a:pPr>
            <a:r>
              <a:rPr lang="en-GB" sz="1400"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50</a:t>
            </a:r>
          </a:p>
        </p:txBody>
      </p:sp>
      <p:sp>
        <p:nvSpPr>
          <p:cNvPr id="82" name="Text Box 20">
            <a:extLst>
              <a:ext uri="{FF2B5EF4-FFF2-40B4-BE49-F238E27FC236}">
                <a16:creationId xmlns:a16="http://schemas.microsoft.com/office/drawing/2014/main" id="{CC9EEB32-79E6-4865-8579-8FDE2ADE4206}"/>
              </a:ext>
            </a:extLst>
          </p:cNvPr>
          <p:cNvSpPr txBox="1">
            <a:spLocks noChangeArrowheads="1"/>
          </p:cNvSpPr>
          <p:nvPr/>
        </p:nvSpPr>
        <p:spPr bwMode="auto">
          <a:xfrm>
            <a:off x="1061384" y="3163467"/>
            <a:ext cx="348172" cy="307777"/>
          </a:xfrm>
          <a:prstGeom prst="rect">
            <a:avLst/>
          </a:prstGeom>
          <a:noFill/>
          <a:ln w="9525">
            <a:noFill/>
            <a:miter lim="800000"/>
            <a:headEnd/>
            <a:tailEnd/>
          </a:ln>
        </p:spPr>
        <p:txBody>
          <a:bodyPr wrap="none">
            <a:spAutoFit/>
          </a:bodyPr>
          <a:lstStyle/>
          <a:p>
            <a:pPr algn="r" defTabSz="914400">
              <a:defRPr/>
            </a:pPr>
            <a:r>
              <a:rPr lang="en-GB" sz="1400"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75</a:t>
            </a:r>
          </a:p>
        </p:txBody>
      </p:sp>
      <p:sp>
        <p:nvSpPr>
          <p:cNvPr id="83" name="Text Box 21">
            <a:extLst>
              <a:ext uri="{FF2B5EF4-FFF2-40B4-BE49-F238E27FC236}">
                <a16:creationId xmlns:a16="http://schemas.microsoft.com/office/drawing/2014/main" id="{8806EBD4-517F-4757-8E0B-F34D0AE47B2C}"/>
              </a:ext>
            </a:extLst>
          </p:cNvPr>
          <p:cNvSpPr txBox="1">
            <a:spLocks noChangeArrowheads="1"/>
          </p:cNvSpPr>
          <p:nvPr/>
        </p:nvSpPr>
        <p:spPr bwMode="auto">
          <a:xfrm>
            <a:off x="979631" y="2430042"/>
            <a:ext cx="429925" cy="307777"/>
          </a:xfrm>
          <a:prstGeom prst="rect">
            <a:avLst/>
          </a:prstGeom>
          <a:noFill/>
          <a:ln w="9525">
            <a:noFill/>
            <a:miter lim="800000"/>
            <a:headEnd/>
            <a:tailEnd/>
          </a:ln>
        </p:spPr>
        <p:txBody>
          <a:bodyPr wrap="none">
            <a:spAutoFit/>
          </a:bodyPr>
          <a:lstStyle/>
          <a:p>
            <a:pPr algn="r" defTabSz="914400">
              <a:defRPr/>
            </a:pPr>
            <a:r>
              <a:rPr lang="en-GB" sz="1400"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100</a:t>
            </a:r>
          </a:p>
        </p:txBody>
      </p:sp>
      <p:sp>
        <p:nvSpPr>
          <p:cNvPr id="84" name="Rectangle 22">
            <a:extLst>
              <a:ext uri="{FF2B5EF4-FFF2-40B4-BE49-F238E27FC236}">
                <a16:creationId xmlns:a16="http://schemas.microsoft.com/office/drawing/2014/main" id="{93D2F32B-1C0D-4DCC-98E5-8604DF99E388}"/>
              </a:ext>
            </a:extLst>
          </p:cNvPr>
          <p:cNvSpPr>
            <a:spLocks noChangeArrowheads="1"/>
          </p:cNvSpPr>
          <p:nvPr/>
        </p:nvSpPr>
        <p:spPr bwMode="auto">
          <a:xfrm>
            <a:off x="1707348" y="3345081"/>
            <a:ext cx="546100" cy="2058988"/>
          </a:xfrm>
          <a:prstGeom prst="rect">
            <a:avLst/>
          </a:prstGeom>
          <a:solidFill>
            <a:srgbClr val="C369A9"/>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85" name="Rectangle 23">
            <a:extLst>
              <a:ext uri="{FF2B5EF4-FFF2-40B4-BE49-F238E27FC236}">
                <a16:creationId xmlns:a16="http://schemas.microsoft.com/office/drawing/2014/main" id="{0F1E4A71-ECE0-441A-842C-D2E7D97092AB}"/>
              </a:ext>
            </a:extLst>
          </p:cNvPr>
          <p:cNvSpPr>
            <a:spLocks noChangeArrowheads="1"/>
          </p:cNvSpPr>
          <p:nvPr/>
        </p:nvSpPr>
        <p:spPr bwMode="auto">
          <a:xfrm>
            <a:off x="2292206" y="3986431"/>
            <a:ext cx="546100" cy="1417638"/>
          </a:xfrm>
          <a:prstGeom prst="rect">
            <a:avLst/>
          </a:prstGeom>
          <a:solidFill>
            <a:srgbClr val="C369A9">
              <a:alpha val="50196"/>
            </a:srgbClr>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86" name="Rectangle 24">
            <a:extLst>
              <a:ext uri="{FF2B5EF4-FFF2-40B4-BE49-F238E27FC236}">
                <a16:creationId xmlns:a16="http://schemas.microsoft.com/office/drawing/2014/main" id="{123581F4-23DC-4456-98DC-D2A2E0C8F9F6}"/>
              </a:ext>
            </a:extLst>
          </p:cNvPr>
          <p:cNvSpPr>
            <a:spLocks noChangeArrowheads="1"/>
          </p:cNvSpPr>
          <p:nvPr/>
        </p:nvSpPr>
        <p:spPr bwMode="auto">
          <a:xfrm>
            <a:off x="3390098" y="3345081"/>
            <a:ext cx="546100" cy="2058988"/>
          </a:xfrm>
          <a:prstGeom prst="rect">
            <a:avLst/>
          </a:prstGeom>
          <a:solidFill>
            <a:srgbClr val="C369A9"/>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87" name="Rectangle 25">
            <a:extLst>
              <a:ext uri="{FF2B5EF4-FFF2-40B4-BE49-F238E27FC236}">
                <a16:creationId xmlns:a16="http://schemas.microsoft.com/office/drawing/2014/main" id="{304D4E5A-5EB8-47A6-BE0E-F66F3F2A5364}"/>
              </a:ext>
            </a:extLst>
          </p:cNvPr>
          <p:cNvSpPr>
            <a:spLocks noChangeArrowheads="1"/>
          </p:cNvSpPr>
          <p:nvPr/>
        </p:nvSpPr>
        <p:spPr bwMode="auto">
          <a:xfrm>
            <a:off x="3974956" y="4481731"/>
            <a:ext cx="546100" cy="922338"/>
          </a:xfrm>
          <a:prstGeom prst="rect">
            <a:avLst/>
          </a:prstGeom>
          <a:solidFill>
            <a:srgbClr val="C369A9">
              <a:alpha val="50196"/>
            </a:srgbClr>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88" name="Text Box 31">
            <a:extLst>
              <a:ext uri="{FF2B5EF4-FFF2-40B4-BE49-F238E27FC236}">
                <a16:creationId xmlns:a16="http://schemas.microsoft.com/office/drawing/2014/main" id="{E8A39D8D-0EED-48B8-9042-64BA8D570050}"/>
              </a:ext>
            </a:extLst>
          </p:cNvPr>
          <p:cNvSpPr txBox="1">
            <a:spLocks noChangeArrowheads="1"/>
          </p:cNvSpPr>
          <p:nvPr/>
        </p:nvSpPr>
        <p:spPr bwMode="auto">
          <a:xfrm>
            <a:off x="2436374" y="3791399"/>
            <a:ext cx="284052" cy="276999"/>
          </a:xfrm>
          <a:prstGeom prst="rect">
            <a:avLst/>
          </a:prstGeom>
          <a:noFill/>
          <a:ln w="9525">
            <a:noFill/>
            <a:miter lim="800000"/>
            <a:headEnd/>
            <a:tailEnd/>
          </a:ln>
        </p:spPr>
        <p:txBody>
          <a:bodyPr wrap="none">
            <a:spAutoFit/>
          </a:bodyPr>
          <a:lstStyle/>
          <a:p>
            <a:pPr algn="ctr" defTabSz="914400">
              <a:defRPr/>
            </a:pP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a:t>
            </a:r>
          </a:p>
        </p:txBody>
      </p:sp>
      <p:sp>
        <p:nvSpPr>
          <p:cNvPr id="89" name="Text Box 32">
            <a:extLst>
              <a:ext uri="{FF2B5EF4-FFF2-40B4-BE49-F238E27FC236}">
                <a16:creationId xmlns:a16="http://schemas.microsoft.com/office/drawing/2014/main" id="{7F75C5F0-54DF-4EB1-B7B4-21F38D46AE1F}"/>
              </a:ext>
            </a:extLst>
          </p:cNvPr>
          <p:cNvSpPr txBox="1">
            <a:spLocks noChangeArrowheads="1"/>
          </p:cNvSpPr>
          <p:nvPr/>
        </p:nvSpPr>
        <p:spPr bwMode="auto">
          <a:xfrm>
            <a:off x="2117372" y="2580896"/>
            <a:ext cx="437940" cy="276999"/>
          </a:xfrm>
          <a:prstGeom prst="rect">
            <a:avLst/>
          </a:prstGeom>
          <a:noFill/>
          <a:ln w="9525">
            <a:noFill/>
            <a:miter lim="800000"/>
            <a:headEnd/>
            <a:tailEnd/>
          </a:ln>
        </p:spPr>
        <p:txBody>
          <a:bodyPr wrap="none">
            <a:spAutoFit/>
          </a:bodyPr>
          <a:lstStyle/>
          <a:p>
            <a:pPr algn="ctr" defTabSz="914400">
              <a:defRPr/>
            </a:pP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22%</a:t>
            </a:r>
          </a:p>
        </p:txBody>
      </p:sp>
      <p:sp>
        <p:nvSpPr>
          <p:cNvPr id="90" name="Text Box 33">
            <a:extLst>
              <a:ext uri="{FF2B5EF4-FFF2-40B4-BE49-F238E27FC236}">
                <a16:creationId xmlns:a16="http://schemas.microsoft.com/office/drawing/2014/main" id="{19E65C4C-28F1-4CB8-A989-84C317727BB1}"/>
              </a:ext>
            </a:extLst>
          </p:cNvPr>
          <p:cNvSpPr txBox="1">
            <a:spLocks noChangeArrowheads="1"/>
          </p:cNvSpPr>
          <p:nvPr/>
        </p:nvSpPr>
        <p:spPr bwMode="auto">
          <a:xfrm>
            <a:off x="4135828" y="4278178"/>
            <a:ext cx="234359" cy="276999"/>
          </a:xfrm>
          <a:prstGeom prst="rect">
            <a:avLst/>
          </a:prstGeom>
          <a:noFill/>
          <a:ln w="9525">
            <a:noFill/>
            <a:miter lim="800000"/>
            <a:headEnd/>
            <a:tailEnd/>
          </a:ln>
        </p:spPr>
        <p:txBody>
          <a:bodyPr wrap="none">
            <a:spAutoFit/>
          </a:bodyPr>
          <a:lstStyle/>
          <a:p>
            <a:pPr algn="ctr" defTabSz="914400">
              <a:defRPr/>
            </a:pP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a:t>
            </a:r>
          </a:p>
        </p:txBody>
      </p:sp>
      <p:sp>
        <p:nvSpPr>
          <p:cNvPr id="91" name="Text Box 38">
            <a:extLst>
              <a:ext uri="{FF2B5EF4-FFF2-40B4-BE49-F238E27FC236}">
                <a16:creationId xmlns:a16="http://schemas.microsoft.com/office/drawing/2014/main" id="{4FA6FAD0-3BCF-47EB-9019-CC27976B9370}"/>
              </a:ext>
            </a:extLst>
          </p:cNvPr>
          <p:cNvSpPr txBox="1">
            <a:spLocks noChangeArrowheads="1"/>
          </p:cNvSpPr>
          <p:nvPr/>
        </p:nvSpPr>
        <p:spPr bwMode="auto">
          <a:xfrm>
            <a:off x="1679297" y="5482827"/>
            <a:ext cx="1244251" cy="461665"/>
          </a:xfrm>
          <a:prstGeom prst="rect">
            <a:avLst/>
          </a:prstGeom>
          <a:noFill/>
          <a:ln w="9525">
            <a:noFill/>
            <a:miter lim="800000"/>
            <a:headEnd/>
            <a:tailEnd/>
          </a:ln>
        </p:spPr>
        <p:txBody>
          <a:bodyPr wrap="none">
            <a:spAutoFit/>
          </a:bodyPr>
          <a:lstStyle/>
          <a:p>
            <a:pPr algn="ctr" defTabSz="914400">
              <a:defRPr/>
            </a:pP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Weekly Oral</a:t>
            </a:r>
            <a:b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b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Bisphosphonates</a:t>
            </a:r>
          </a:p>
        </p:txBody>
      </p:sp>
      <p:sp>
        <p:nvSpPr>
          <p:cNvPr id="92" name="Text Box 39">
            <a:extLst>
              <a:ext uri="{FF2B5EF4-FFF2-40B4-BE49-F238E27FC236}">
                <a16:creationId xmlns:a16="http://schemas.microsoft.com/office/drawing/2014/main" id="{58F0943E-3061-4313-AD9D-63D5A4B33ADC}"/>
              </a:ext>
            </a:extLst>
          </p:cNvPr>
          <p:cNvSpPr txBox="1">
            <a:spLocks noChangeArrowheads="1"/>
          </p:cNvSpPr>
          <p:nvPr/>
        </p:nvSpPr>
        <p:spPr bwMode="auto">
          <a:xfrm>
            <a:off x="3376643" y="5469179"/>
            <a:ext cx="1244251" cy="461665"/>
          </a:xfrm>
          <a:prstGeom prst="rect">
            <a:avLst/>
          </a:prstGeom>
          <a:noFill/>
          <a:ln w="9525">
            <a:noFill/>
            <a:miter lim="800000"/>
            <a:headEnd/>
            <a:tailEnd/>
          </a:ln>
        </p:spPr>
        <p:txBody>
          <a:bodyPr wrap="none">
            <a:spAutoFit/>
          </a:bodyPr>
          <a:lstStyle/>
          <a:p>
            <a:pPr algn="ctr" defTabSz="914400">
              <a:defRPr/>
            </a:pP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Monthly Oral</a:t>
            </a:r>
            <a:b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b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Bisphosphonates</a:t>
            </a:r>
          </a:p>
        </p:txBody>
      </p:sp>
      <p:sp>
        <p:nvSpPr>
          <p:cNvPr id="93" name="Text Box 43">
            <a:extLst>
              <a:ext uri="{FF2B5EF4-FFF2-40B4-BE49-F238E27FC236}">
                <a16:creationId xmlns:a16="http://schemas.microsoft.com/office/drawing/2014/main" id="{DDFB553D-987C-417F-A6B3-79FA16AEE006}"/>
              </a:ext>
            </a:extLst>
          </p:cNvPr>
          <p:cNvSpPr txBox="1">
            <a:spLocks noChangeArrowheads="1"/>
          </p:cNvSpPr>
          <p:nvPr/>
        </p:nvSpPr>
        <p:spPr bwMode="auto">
          <a:xfrm rot="16200000">
            <a:off x="-515494" y="3804917"/>
            <a:ext cx="2472151" cy="307777"/>
          </a:xfrm>
          <a:prstGeom prst="rect">
            <a:avLst/>
          </a:prstGeom>
          <a:noFill/>
          <a:ln w="9525">
            <a:noFill/>
            <a:miter lim="800000"/>
            <a:headEnd/>
            <a:tailEnd/>
          </a:ln>
        </p:spPr>
        <p:txBody>
          <a:bodyPr wrap="none">
            <a:spAutoFit/>
          </a:bodyPr>
          <a:lstStyle/>
          <a:p>
            <a:pPr algn="ctr" defTabSz="914400">
              <a:defRPr/>
            </a:pPr>
            <a:r>
              <a:rPr lang="en-GB" sz="14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Percentage of adherent patients </a:t>
            </a:r>
          </a:p>
        </p:txBody>
      </p:sp>
      <p:sp>
        <p:nvSpPr>
          <p:cNvPr id="94" name="Text Box 44">
            <a:extLst>
              <a:ext uri="{FF2B5EF4-FFF2-40B4-BE49-F238E27FC236}">
                <a16:creationId xmlns:a16="http://schemas.microsoft.com/office/drawing/2014/main" id="{9785A501-A5A5-44A6-B0F2-9E5E78A8A2A6}"/>
              </a:ext>
            </a:extLst>
          </p:cNvPr>
          <p:cNvSpPr txBox="1">
            <a:spLocks noChangeArrowheads="1"/>
          </p:cNvSpPr>
          <p:nvPr/>
        </p:nvSpPr>
        <p:spPr bwMode="auto">
          <a:xfrm>
            <a:off x="1461943" y="2065239"/>
            <a:ext cx="1491114" cy="461665"/>
          </a:xfrm>
          <a:prstGeom prst="rect">
            <a:avLst/>
          </a:prstGeom>
          <a:noFill/>
          <a:ln w="9525">
            <a:noFill/>
            <a:miter lim="800000"/>
            <a:headEnd/>
            <a:tailEnd/>
          </a:ln>
        </p:spPr>
        <p:txBody>
          <a:bodyPr wrap="none">
            <a:spAutoFit/>
          </a:bodyPr>
          <a:lstStyle/>
          <a:p>
            <a:pPr defTabSz="914400">
              <a:defRPr/>
            </a:pP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Physician perception</a:t>
            </a:r>
          </a:p>
          <a:p>
            <a:pPr defTabSz="914400">
              <a:defRPr/>
            </a:pP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Claims-based (actual)</a:t>
            </a:r>
          </a:p>
        </p:txBody>
      </p:sp>
      <p:sp>
        <p:nvSpPr>
          <p:cNvPr id="95" name="Rectangle 46">
            <a:extLst>
              <a:ext uri="{FF2B5EF4-FFF2-40B4-BE49-F238E27FC236}">
                <a16:creationId xmlns:a16="http://schemas.microsoft.com/office/drawing/2014/main" id="{2C8B448E-076B-4F1F-BB73-7F7ABAC8D7FE}"/>
              </a:ext>
            </a:extLst>
          </p:cNvPr>
          <p:cNvSpPr>
            <a:spLocks noChangeArrowheads="1"/>
          </p:cNvSpPr>
          <p:nvPr/>
        </p:nvSpPr>
        <p:spPr bwMode="auto">
          <a:xfrm>
            <a:off x="1363598" y="2118818"/>
            <a:ext cx="142875" cy="142875"/>
          </a:xfrm>
          <a:prstGeom prst="rect">
            <a:avLst/>
          </a:prstGeom>
          <a:solidFill>
            <a:srgbClr val="C369A9"/>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96" name="Rectangle 47">
            <a:extLst>
              <a:ext uri="{FF2B5EF4-FFF2-40B4-BE49-F238E27FC236}">
                <a16:creationId xmlns:a16="http://schemas.microsoft.com/office/drawing/2014/main" id="{C279D95E-704C-4AFD-8C66-303B08C98466}"/>
              </a:ext>
            </a:extLst>
          </p:cNvPr>
          <p:cNvSpPr>
            <a:spLocks noChangeArrowheads="1"/>
          </p:cNvSpPr>
          <p:nvPr/>
        </p:nvSpPr>
        <p:spPr bwMode="auto">
          <a:xfrm>
            <a:off x="1363598" y="2313772"/>
            <a:ext cx="142875" cy="142875"/>
          </a:xfrm>
          <a:prstGeom prst="rect">
            <a:avLst/>
          </a:prstGeom>
          <a:solidFill>
            <a:srgbClr val="C369A9">
              <a:alpha val="50196"/>
            </a:srgbClr>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97" name="Freeform 11">
            <a:extLst>
              <a:ext uri="{FF2B5EF4-FFF2-40B4-BE49-F238E27FC236}">
                <a16:creationId xmlns:a16="http://schemas.microsoft.com/office/drawing/2014/main" id="{2058154F-A937-48A2-8D2E-34FBED3DCCBA}"/>
              </a:ext>
            </a:extLst>
          </p:cNvPr>
          <p:cNvSpPr>
            <a:spLocks/>
          </p:cNvSpPr>
          <p:nvPr/>
        </p:nvSpPr>
        <p:spPr bwMode="auto">
          <a:xfrm>
            <a:off x="1461943" y="2549912"/>
            <a:ext cx="3555355" cy="2859867"/>
          </a:xfrm>
          <a:custGeom>
            <a:avLst/>
            <a:gdLst>
              <a:gd name="T0" fmla="*/ 0 w 4248"/>
              <a:gd name="T1" fmla="*/ 0 h 1776"/>
              <a:gd name="T2" fmla="*/ 0 w 4248"/>
              <a:gd name="T3" fmla="*/ 2147483647 h 1776"/>
              <a:gd name="T4" fmla="*/ 2147483647 w 4248"/>
              <a:gd name="T5" fmla="*/ 2147483647 h 1776"/>
              <a:gd name="T6" fmla="*/ 0 60000 65536"/>
              <a:gd name="T7" fmla="*/ 0 60000 65536"/>
              <a:gd name="T8" fmla="*/ 0 60000 65536"/>
              <a:gd name="T9" fmla="*/ 0 w 4248"/>
              <a:gd name="T10" fmla="*/ 0 h 1776"/>
              <a:gd name="T11" fmla="*/ 4248 w 4248"/>
              <a:gd name="T12" fmla="*/ 1776 h 1776"/>
            </a:gdLst>
            <a:ahLst/>
            <a:cxnLst>
              <a:cxn ang="T6">
                <a:pos x="T0" y="T1"/>
              </a:cxn>
              <a:cxn ang="T7">
                <a:pos x="T2" y="T3"/>
              </a:cxn>
              <a:cxn ang="T8">
                <a:pos x="T4" y="T5"/>
              </a:cxn>
            </a:cxnLst>
            <a:rect l="T9" t="T10" r="T11" b="T12"/>
            <a:pathLst>
              <a:path w="4248" h="1776">
                <a:moveTo>
                  <a:pt x="0" y="0"/>
                </a:moveTo>
                <a:lnTo>
                  <a:pt x="0" y="1776"/>
                </a:lnTo>
                <a:lnTo>
                  <a:pt x="4248" y="1776"/>
                </a:lnTo>
              </a:path>
            </a:pathLst>
          </a:custGeom>
          <a:noFill/>
          <a:ln w="19050" cap="flat" cmpd="sng" algn="ctr">
            <a:solidFill>
              <a:sysClr val="windowText" lastClr="000000">
                <a:lumMod val="75000"/>
                <a:lumOff val="25000"/>
              </a:sys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6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Helvetica" panose="020B0604020202020204" pitchFamily="34" charset="0"/>
            </a:endParaRPr>
          </a:p>
        </p:txBody>
      </p:sp>
      <p:sp>
        <p:nvSpPr>
          <p:cNvPr id="98" name="Text Box 32">
            <a:extLst>
              <a:ext uri="{FF2B5EF4-FFF2-40B4-BE49-F238E27FC236}">
                <a16:creationId xmlns:a16="http://schemas.microsoft.com/office/drawing/2014/main" id="{17160FF9-064C-4418-AD14-EE3E98A67809}"/>
              </a:ext>
            </a:extLst>
          </p:cNvPr>
          <p:cNvSpPr txBox="1">
            <a:spLocks noChangeArrowheads="1"/>
          </p:cNvSpPr>
          <p:nvPr/>
        </p:nvSpPr>
        <p:spPr bwMode="auto">
          <a:xfrm>
            <a:off x="3674816" y="2707496"/>
            <a:ext cx="691574" cy="276999"/>
          </a:xfrm>
          <a:prstGeom prst="rect">
            <a:avLst/>
          </a:prstGeom>
          <a:noFill/>
          <a:ln w="9525">
            <a:noFill/>
            <a:miter lim="800000"/>
            <a:headEnd/>
            <a:tailEnd/>
          </a:ln>
        </p:spPr>
        <p:txBody>
          <a:bodyPr wrap="square">
            <a:spAutoFit/>
          </a:bodyPr>
          <a:lstStyle/>
          <a:p>
            <a:pPr algn="ctr" defTabSz="914400">
              <a:defRPr/>
            </a:pPr>
            <a:r>
              <a:rPr lang="en-GB" sz="1200" b="1" kern="0" dirty="0">
                <a:solidFill>
                  <a:prstClr val="black">
                    <a:lumMod val="75000"/>
                    <a:lumOff val="25000"/>
                  </a:prstClr>
                </a:solidFill>
                <a:latin typeface="Arial Narrow" panose="020B0606020202030204" pitchFamily="34" charset="0"/>
                <a:ea typeface="MS PGothic" pitchFamily="34" charset="-128"/>
                <a:cs typeface="Helvetica" panose="020B0604020202020204" pitchFamily="34" charset="0"/>
              </a:rPr>
              <a:t>40%</a:t>
            </a:r>
          </a:p>
        </p:txBody>
      </p:sp>
      <p:cxnSp>
        <p:nvCxnSpPr>
          <p:cNvPr id="99" name="Straight Connector 98">
            <a:extLst>
              <a:ext uri="{FF2B5EF4-FFF2-40B4-BE49-F238E27FC236}">
                <a16:creationId xmlns:a16="http://schemas.microsoft.com/office/drawing/2014/main" id="{1A092B2F-2767-4144-8EDD-5F33F54860A1}"/>
              </a:ext>
            </a:extLst>
          </p:cNvPr>
          <p:cNvCxnSpPr/>
          <p:nvPr/>
        </p:nvCxnSpPr>
        <p:spPr bwMode="auto">
          <a:xfrm>
            <a:off x="2019761" y="2896224"/>
            <a:ext cx="548640"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7333E127-7F7A-426D-8D86-DE02AFD5E625}"/>
              </a:ext>
            </a:extLst>
          </p:cNvPr>
          <p:cNvCxnSpPr/>
          <p:nvPr/>
        </p:nvCxnSpPr>
        <p:spPr bwMode="auto">
          <a:xfrm rot="5400000">
            <a:off x="1913436" y="3002549"/>
            <a:ext cx="212651"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07CE4DFC-35FC-4899-B33D-BB1CD725330A}"/>
              </a:ext>
            </a:extLst>
          </p:cNvPr>
          <p:cNvCxnSpPr/>
          <p:nvPr/>
        </p:nvCxnSpPr>
        <p:spPr bwMode="auto">
          <a:xfrm rot="5400000">
            <a:off x="2111328" y="3353424"/>
            <a:ext cx="914400"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5699AD19-33A3-41BD-BB61-2384467AB07C}"/>
              </a:ext>
            </a:extLst>
          </p:cNvPr>
          <p:cNvCxnSpPr/>
          <p:nvPr/>
        </p:nvCxnSpPr>
        <p:spPr bwMode="auto">
          <a:xfrm>
            <a:off x="3693361" y="3022825"/>
            <a:ext cx="548640"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AF895A2C-3CBA-4C25-A234-BCA45DFAF0C9}"/>
              </a:ext>
            </a:extLst>
          </p:cNvPr>
          <p:cNvCxnSpPr/>
          <p:nvPr/>
        </p:nvCxnSpPr>
        <p:spPr bwMode="auto">
          <a:xfrm rot="5400000">
            <a:off x="3587036" y="3129150"/>
            <a:ext cx="212651"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6E27754A-BB63-4419-B6CC-4304232750E8}"/>
              </a:ext>
            </a:extLst>
          </p:cNvPr>
          <p:cNvCxnSpPr/>
          <p:nvPr/>
        </p:nvCxnSpPr>
        <p:spPr bwMode="auto">
          <a:xfrm rot="5400000">
            <a:off x="3602048" y="3662905"/>
            <a:ext cx="1280160" cy="0"/>
          </a:xfrm>
          <a:prstGeom prst="line">
            <a:avLst/>
          </a:prstGeom>
          <a:solidFill>
            <a:srgbClr val="F93482"/>
          </a:solidFill>
          <a:ln w="12700" cap="flat" cmpd="sng" algn="ctr">
            <a:solidFill>
              <a:sysClr val="windowText" lastClr="000000"/>
            </a:solidFill>
            <a:prstDash val="solid"/>
            <a:round/>
            <a:headEnd type="none" w="med" len="med"/>
            <a:tailEnd type="none" w="med" len="med"/>
          </a:ln>
          <a:effectLst/>
        </p:spPr>
      </p:cxnSp>
    </p:spTree>
    <p:extLst>
      <p:ext uri="{BB962C8B-B14F-4D97-AF65-F5344CB8AC3E}">
        <p14:creationId xmlns:p14="http://schemas.microsoft.com/office/powerpoint/2010/main" val="280717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85061" y="2887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28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Comparison Studies of Denosumab vs Bisphosphonates in Bisphosphonate Pretreated </a:t>
            </a: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28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Subjects: </a:t>
            </a:r>
            <a:r>
              <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a typeface="+mj-ea"/>
                <a:cs typeface="+mj-cs"/>
              </a:rPr>
              <a:t>Total Hip BMD at 12 months</a:t>
            </a:r>
            <a:endParaRPr kumimoji="0" lang="en-US" sz="2400" b="1" i="0"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53034"/>
            <a:ext cx="9144000" cy="623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8325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Data are least-squares means and 95% confidence intervals. </a:t>
            </a:r>
            <a:r>
              <a:rPr kumimoji="0" lang="en-CA"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 &lt; 0.0001; </a:t>
            </a:r>
            <a:r>
              <a:rPr kumimoji="0" lang="en-CA"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b</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p &lt; 0.001.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ALN, alendronate; BMD, bone mineral density; </a:t>
            </a: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DMAb</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denosumab; IBN, ibandronate; RIS, risedronate; ZOL, zoledronic acid.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Recknor</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C., et al. </a:t>
            </a:r>
            <a:r>
              <a:rPr kumimoji="0" lang="en-CA"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Obstet</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Gynecol</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2013;121:1291-9; Kendler, D.L.,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J Bone Miner Res</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2010;25(1):72-81.; Roux, C.,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Bone</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2014;58:48-54.; </a:t>
            </a:r>
            <a:r>
              <a:rPr kumimoji="0" lang="da-DK"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Miller, P.D., et al. (2015). ACR. </a:t>
            </a:r>
          </a:p>
        </p:txBody>
      </p:sp>
      <p:sp>
        <p:nvSpPr>
          <p:cNvPr id="31" name="Rectangle 6">
            <a:extLst>
              <a:ext uri="{FF2B5EF4-FFF2-40B4-BE49-F238E27FC236}">
                <a16:creationId xmlns:a16="http://schemas.microsoft.com/office/drawing/2014/main" id="{6CE8A340-808A-40AF-BAC9-98C411171B57}"/>
              </a:ext>
            </a:extLst>
          </p:cNvPr>
          <p:cNvSpPr>
            <a:spLocks noChangeArrowheads="1"/>
          </p:cNvSpPr>
          <p:nvPr/>
        </p:nvSpPr>
        <p:spPr bwMode="auto">
          <a:xfrm>
            <a:off x="2271546" y="5387846"/>
            <a:ext cx="588963" cy="452438"/>
          </a:xfrm>
          <a:prstGeom prst="rect">
            <a:avLst/>
          </a:prstGeom>
          <a:solidFill>
            <a:srgbClr val="947F95"/>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2" name="Freeform 23">
            <a:extLst>
              <a:ext uri="{FF2B5EF4-FFF2-40B4-BE49-F238E27FC236}">
                <a16:creationId xmlns:a16="http://schemas.microsoft.com/office/drawing/2014/main" id="{0B7AFE39-2406-4ED0-BEDC-FD23F852EAD7}"/>
              </a:ext>
            </a:extLst>
          </p:cNvPr>
          <p:cNvSpPr>
            <a:spLocks/>
          </p:cNvSpPr>
          <p:nvPr/>
        </p:nvSpPr>
        <p:spPr bwMode="auto">
          <a:xfrm>
            <a:off x="2517608" y="565295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3" name="Line 24">
            <a:extLst>
              <a:ext uri="{FF2B5EF4-FFF2-40B4-BE49-F238E27FC236}">
                <a16:creationId xmlns:a16="http://schemas.microsoft.com/office/drawing/2014/main" id="{64D56306-E0B1-44DA-A16A-B21322C74B55}"/>
              </a:ext>
            </a:extLst>
          </p:cNvPr>
          <p:cNvSpPr>
            <a:spLocks noChangeShapeType="1"/>
          </p:cNvSpPr>
          <p:nvPr/>
        </p:nvSpPr>
        <p:spPr bwMode="auto">
          <a:xfrm>
            <a:off x="2517608" y="565295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4" name="Line 30">
            <a:extLst>
              <a:ext uri="{FF2B5EF4-FFF2-40B4-BE49-F238E27FC236}">
                <a16:creationId xmlns:a16="http://schemas.microsoft.com/office/drawing/2014/main" id="{5F609082-C97B-4353-8AC8-0BE742A0A021}"/>
              </a:ext>
            </a:extLst>
          </p:cNvPr>
          <p:cNvSpPr>
            <a:spLocks noChangeShapeType="1"/>
          </p:cNvSpPr>
          <p:nvPr/>
        </p:nvSpPr>
        <p:spPr bwMode="auto">
          <a:xfrm>
            <a:off x="2517608" y="565295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5" name="Rectangle 154">
            <a:extLst>
              <a:ext uri="{FF2B5EF4-FFF2-40B4-BE49-F238E27FC236}">
                <a16:creationId xmlns:a16="http://schemas.microsoft.com/office/drawing/2014/main" id="{4357B029-5324-49FB-A945-57B599ECCAB8}"/>
              </a:ext>
            </a:extLst>
          </p:cNvPr>
          <p:cNvSpPr>
            <a:spLocks noChangeArrowheads="1"/>
          </p:cNvSpPr>
          <p:nvPr/>
        </p:nvSpPr>
        <p:spPr bwMode="auto">
          <a:xfrm>
            <a:off x="2406483"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0.5%</a:t>
            </a:r>
          </a:p>
        </p:txBody>
      </p:sp>
      <p:sp>
        <p:nvSpPr>
          <p:cNvPr id="36" name="Rectangle 10">
            <a:extLst>
              <a:ext uri="{FF2B5EF4-FFF2-40B4-BE49-F238E27FC236}">
                <a16:creationId xmlns:a16="http://schemas.microsoft.com/office/drawing/2014/main" id="{6AEC1CDB-EAFA-46A9-BB6C-65188853ABF7}"/>
              </a:ext>
            </a:extLst>
          </p:cNvPr>
          <p:cNvSpPr>
            <a:spLocks noChangeArrowheads="1"/>
          </p:cNvSpPr>
          <p:nvPr/>
        </p:nvSpPr>
        <p:spPr bwMode="auto">
          <a:xfrm>
            <a:off x="7086468" y="5297358"/>
            <a:ext cx="587375" cy="542925"/>
          </a:xfrm>
          <a:prstGeom prst="rect">
            <a:avLst/>
          </a:prstGeom>
          <a:solidFill>
            <a:srgbClr val="7693CC"/>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7" name="Rectangle 11">
            <a:extLst>
              <a:ext uri="{FF2B5EF4-FFF2-40B4-BE49-F238E27FC236}">
                <a16:creationId xmlns:a16="http://schemas.microsoft.com/office/drawing/2014/main" id="{166CD2BB-A197-44C3-9C38-0DDD7A2968AC}"/>
              </a:ext>
            </a:extLst>
          </p:cNvPr>
          <p:cNvSpPr>
            <a:spLocks noChangeArrowheads="1"/>
          </p:cNvSpPr>
          <p:nvPr/>
        </p:nvSpPr>
        <p:spPr bwMode="auto">
          <a:xfrm>
            <a:off x="7672255" y="4113083"/>
            <a:ext cx="592138" cy="17272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8" name="Freeform 69">
            <a:extLst>
              <a:ext uri="{FF2B5EF4-FFF2-40B4-BE49-F238E27FC236}">
                <a16:creationId xmlns:a16="http://schemas.microsoft.com/office/drawing/2014/main" id="{486C2211-C1DC-4A1D-9D14-03E32047F36F}"/>
              </a:ext>
            </a:extLst>
          </p:cNvPr>
          <p:cNvSpPr>
            <a:spLocks/>
          </p:cNvSpPr>
          <p:nvPr/>
        </p:nvSpPr>
        <p:spPr bwMode="auto">
          <a:xfrm>
            <a:off x="7332530" y="507510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4" name="Line 70">
            <a:extLst>
              <a:ext uri="{FF2B5EF4-FFF2-40B4-BE49-F238E27FC236}">
                <a16:creationId xmlns:a16="http://schemas.microsoft.com/office/drawing/2014/main" id="{FE4EEFB6-23A2-4FF5-9622-5B32900A06FD}"/>
              </a:ext>
            </a:extLst>
          </p:cNvPr>
          <p:cNvSpPr>
            <a:spLocks noChangeShapeType="1"/>
          </p:cNvSpPr>
          <p:nvPr/>
        </p:nvSpPr>
        <p:spPr bwMode="auto">
          <a:xfrm>
            <a:off x="7332530" y="507510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5" name="Freeform 71">
            <a:extLst>
              <a:ext uri="{FF2B5EF4-FFF2-40B4-BE49-F238E27FC236}">
                <a16:creationId xmlns:a16="http://schemas.microsoft.com/office/drawing/2014/main" id="{9E7704EA-23E7-42A6-ACD7-0CED07C8FA63}"/>
              </a:ext>
            </a:extLst>
          </p:cNvPr>
          <p:cNvSpPr>
            <a:spLocks/>
          </p:cNvSpPr>
          <p:nvPr/>
        </p:nvSpPr>
        <p:spPr bwMode="auto">
          <a:xfrm>
            <a:off x="7332530" y="5562471"/>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6" name="Line 72">
            <a:extLst>
              <a:ext uri="{FF2B5EF4-FFF2-40B4-BE49-F238E27FC236}">
                <a16:creationId xmlns:a16="http://schemas.microsoft.com/office/drawing/2014/main" id="{832D8D1D-09E1-4A51-BEA9-B5587AC7B2E3}"/>
              </a:ext>
            </a:extLst>
          </p:cNvPr>
          <p:cNvSpPr>
            <a:spLocks noChangeShapeType="1"/>
          </p:cNvSpPr>
          <p:nvPr/>
        </p:nvSpPr>
        <p:spPr bwMode="auto">
          <a:xfrm>
            <a:off x="7332530" y="5562471"/>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7" name="Freeform 73">
            <a:extLst>
              <a:ext uri="{FF2B5EF4-FFF2-40B4-BE49-F238E27FC236}">
                <a16:creationId xmlns:a16="http://schemas.microsoft.com/office/drawing/2014/main" id="{0C0868AB-2D67-4E0E-BC98-2CC54170D48D}"/>
              </a:ext>
            </a:extLst>
          </p:cNvPr>
          <p:cNvSpPr>
            <a:spLocks/>
          </p:cNvSpPr>
          <p:nvPr/>
        </p:nvSpPr>
        <p:spPr bwMode="auto">
          <a:xfrm>
            <a:off x="7375393" y="5075108"/>
            <a:ext cx="0" cy="222250"/>
          </a:xfrm>
          <a:custGeom>
            <a:avLst/>
            <a:gdLst>
              <a:gd name="T0" fmla="*/ 140 h 140"/>
              <a:gd name="T1" fmla="*/ 0 h 140"/>
              <a:gd name="T2" fmla="*/ 140 h 140"/>
            </a:gdLst>
            <a:ahLst/>
            <a:cxnLst>
              <a:cxn ang="0">
                <a:pos x="0" y="T0"/>
              </a:cxn>
              <a:cxn ang="0">
                <a:pos x="0" y="T1"/>
              </a:cxn>
              <a:cxn ang="0">
                <a:pos x="0" y="T2"/>
              </a:cxn>
            </a:cxnLst>
            <a:rect l="0" t="0" r="r" b="b"/>
            <a:pathLst>
              <a:path h="140">
                <a:moveTo>
                  <a:pt x="0" y="140"/>
                </a:moveTo>
                <a:lnTo>
                  <a:pt x="0" y="0"/>
                </a:lnTo>
                <a:lnTo>
                  <a:pt x="0" y="14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8" name="Line 74">
            <a:extLst>
              <a:ext uri="{FF2B5EF4-FFF2-40B4-BE49-F238E27FC236}">
                <a16:creationId xmlns:a16="http://schemas.microsoft.com/office/drawing/2014/main" id="{3682292F-30C4-4783-8917-6B6906FBBFB4}"/>
              </a:ext>
            </a:extLst>
          </p:cNvPr>
          <p:cNvSpPr>
            <a:spLocks noChangeShapeType="1"/>
          </p:cNvSpPr>
          <p:nvPr/>
        </p:nvSpPr>
        <p:spPr bwMode="auto">
          <a:xfrm flipV="1">
            <a:off x="7375393" y="5075108"/>
            <a:ext cx="0" cy="222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69" name="Freeform 75">
            <a:extLst>
              <a:ext uri="{FF2B5EF4-FFF2-40B4-BE49-F238E27FC236}">
                <a16:creationId xmlns:a16="http://schemas.microsoft.com/office/drawing/2014/main" id="{FFBECF99-12F3-4DA2-9213-BDD15FBBEDA5}"/>
              </a:ext>
            </a:extLst>
          </p:cNvPr>
          <p:cNvSpPr>
            <a:spLocks/>
          </p:cNvSpPr>
          <p:nvPr/>
        </p:nvSpPr>
        <p:spPr bwMode="auto">
          <a:xfrm>
            <a:off x="7375393" y="5297358"/>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0" name="Line 76">
            <a:extLst>
              <a:ext uri="{FF2B5EF4-FFF2-40B4-BE49-F238E27FC236}">
                <a16:creationId xmlns:a16="http://schemas.microsoft.com/office/drawing/2014/main" id="{D85563CD-4A6A-4A74-8E8E-C0AED9F16F8C}"/>
              </a:ext>
            </a:extLst>
          </p:cNvPr>
          <p:cNvSpPr>
            <a:spLocks noChangeShapeType="1"/>
          </p:cNvSpPr>
          <p:nvPr/>
        </p:nvSpPr>
        <p:spPr bwMode="auto">
          <a:xfrm flipV="1">
            <a:off x="7375393" y="5297358"/>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1" name="Line 77">
            <a:extLst>
              <a:ext uri="{FF2B5EF4-FFF2-40B4-BE49-F238E27FC236}">
                <a16:creationId xmlns:a16="http://schemas.microsoft.com/office/drawing/2014/main" id="{D5D9BF3F-B06F-4490-B78C-3F36351B640C}"/>
              </a:ext>
            </a:extLst>
          </p:cNvPr>
          <p:cNvSpPr>
            <a:spLocks noChangeShapeType="1"/>
          </p:cNvSpPr>
          <p:nvPr/>
        </p:nvSpPr>
        <p:spPr bwMode="auto">
          <a:xfrm>
            <a:off x="7332530" y="507510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2" name="Line 78">
            <a:extLst>
              <a:ext uri="{FF2B5EF4-FFF2-40B4-BE49-F238E27FC236}">
                <a16:creationId xmlns:a16="http://schemas.microsoft.com/office/drawing/2014/main" id="{9D06B984-7E89-48C3-8B81-E4A2F827F871}"/>
              </a:ext>
            </a:extLst>
          </p:cNvPr>
          <p:cNvSpPr>
            <a:spLocks noChangeShapeType="1"/>
          </p:cNvSpPr>
          <p:nvPr/>
        </p:nvSpPr>
        <p:spPr bwMode="auto">
          <a:xfrm>
            <a:off x="7332530" y="5562471"/>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3" name="Line 79">
            <a:extLst>
              <a:ext uri="{FF2B5EF4-FFF2-40B4-BE49-F238E27FC236}">
                <a16:creationId xmlns:a16="http://schemas.microsoft.com/office/drawing/2014/main" id="{5342805F-28C3-4088-9389-5B65ECFD6813}"/>
              </a:ext>
            </a:extLst>
          </p:cNvPr>
          <p:cNvSpPr>
            <a:spLocks noChangeShapeType="1"/>
          </p:cNvSpPr>
          <p:nvPr/>
        </p:nvSpPr>
        <p:spPr bwMode="auto">
          <a:xfrm flipV="1">
            <a:off x="7375393" y="5075108"/>
            <a:ext cx="0" cy="22225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4" name="Line 80">
            <a:extLst>
              <a:ext uri="{FF2B5EF4-FFF2-40B4-BE49-F238E27FC236}">
                <a16:creationId xmlns:a16="http://schemas.microsoft.com/office/drawing/2014/main" id="{8AF9981C-0B6F-4D8C-80AF-309DE1CF8C82}"/>
              </a:ext>
            </a:extLst>
          </p:cNvPr>
          <p:cNvSpPr>
            <a:spLocks noChangeShapeType="1"/>
          </p:cNvSpPr>
          <p:nvPr/>
        </p:nvSpPr>
        <p:spPr bwMode="auto">
          <a:xfrm flipV="1">
            <a:off x="7375393" y="5297358"/>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5" name="Freeform 129">
            <a:extLst>
              <a:ext uri="{FF2B5EF4-FFF2-40B4-BE49-F238E27FC236}">
                <a16:creationId xmlns:a16="http://schemas.microsoft.com/office/drawing/2014/main" id="{8F45CDC3-DAC2-454B-BFE8-06F07357AC3A}"/>
              </a:ext>
            </a:extLst>
          </p:cNvPr>
          <p:cNvSpPr>
            <a:spLocks/>
          </p:cNvSpPr>
          <p:nvPr/>
        </p:nvSpPr>
        <p:spPr bwMode="auto">
          <a:xfrm>
            <a:off x="7923080" y="389083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6" name="Line 130">
            <a:extLst>
              <a:ext uri="{FF2B5EF4-FFF2-40B4-BE49-F238E27FC236}">
                <a16:creationId xmlns:a16="http://schemas.microsoft.com/office/drawing/2014/main" id="{B146FAA1-7B36-468E-AB62-E51E6A72505C}"/>
              </a:ext>
            </a:extLst>
          </p:cNvPr>
          <p:cNvSpPr>
            <a:spLocks noChangeShapeType="1"/>
          </p:cNvSpPr>
          <p:nvPr/>
        </p:nvSpPr>
        <p:spPr bwMode="auto">
          <a:xfrm>
            <a:off x="7923080" y="389083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7" name="Freeform 131">
            <a:extLst>
              <a:ext uri="{FF2B5EF4-FFF2-40B4-BE49-F238E27FC236}">
                <a16:creationId xmlns:a16="http://schemas.microsoft.com/office/drawing/2014/main" id="{FEF236A7-7287-4620-AD1B-D8E8BFD7C299}"/>
              </a:ext>
            </a:extLst>
          </p:cNvPr>
          <p:cNvSpPr>
            <a:spLocks/>
          </p:cNvSpPr>
          <p:nvPr/>
        </p:nvSpPr>
        <p:spPr bwMode="auto">
          <a:xfrm>
            <a:off x="7923080" y="43781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8" name="Line 132">
            <a:extLst>
              <a:ext uri="{FF2B5EF4-FFF2-40B4-BE49-F238E27FC236}">
                <a16:creationId xmlns:a16="http://schemas.microsoft.com/office/drawing/2014/main" id="{CFB2D33B-DB5E-4773-A20A-56744252ED52}"/>
              </a:ext>
            </a:extLst>
          </p:cNvPr>
          <p:cNvSpPr>
            <a:spLocks noChangeShapeType="1"/>
          </p:cNvSpPr>
          <p:nvPr/>
        </p:nvSpPr>
        <p:spPr bwMode="auto">
          <a:xfrm>
            <a:off x="7923080" y="43781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9" name="Freeform 133">
            <a:extLst>
              <a:ext uri="{FF2B5EF4-FFF2-40B4-BE49-F238E27FC236}">
                <a16:creationId xmlns:a16="http://schemas.microsoft.com/office/drawing/2014/main" id="{433C68E2-7EDA-4BC9-9B6B-B1E223A4FB74}"/>
              </a:ext>
            </a:extLst>
          </p:cNvPr>
          <p:cNvSpPr>
            <a:spLocks/>
          </p:cNvSpPr>
          <p:nvPr/>
        </p:nvSpPr>
        <p:spPr bwMode="auto">
          <a:xfrm>
            <a:off x="7969118" y="3890833"/>
            <a:ext cx="0" cy="222250"/>
          </a:xfrm>
          <a:custGeom>
            <a:avLst/>
            <a:gdLst>
              <a:gd name="T0" fmla="*/ 140 h 140"/>
              <a:gd name="T1" fmla="*/ 0 h 140"/>
              <a:gd name="T2" fmla="*/ 140 h 140"/>
            </a:gdLst>
            <a:ahLst/>
            <a:cxnLst>
              <a:cxn ang="0">
                <a:pos x="0" y="T0"/>
              </a:cxn>
              <a:cxn ang="0">
                <a:pos x="0" y="T1"/>
              </a:cxn>
              <a:cxn ang="0">
                <a:pos x="0" y="T2"/>
              </a:cxn>
            </a:cxnLst>
            <a:rect l="0" t="0" r="r" b="b"/>
            <a:pathLst>
              <a:path h="140">
                <a:moveTo>
                  <a:pt x="0" y="140"/>
                </a:moveTo>
                <a:lnTo>
                  <a:pt x="0" y="0"/>
                </a:lnTo>
                <a:lnTo>
                  <a:pt x="0" y="14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0" name="Line 134">
            <a:extLst>
              <a:ext uri="{FF2B5EF4-FFF2-40B4-BE49-F238E27FC236}">
                <a16:creationId xmlns:a16="http://schemas.microsoft.com/office/drawing/2014/main" id="{0FE5A965-61C3-4E7C-AE51-FC75E3A15D97}"/>
              </a:ext>
            </a:extLst>
          </p:cNvPr>
          <p:cNvSpPr>
            <a:spLocks noChangeShapeType="1"/>
          </p:cNvSpPr>
          <p:nvPr/>
        </p:nvSpPr>
        <p:spPr bwMode="auto">
          <a:xfrm flipV="1">
            <a:off x="7969118" y="3890833"/>
            <a:ext cx="0" cy="222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1" name="Freeform 135">
            <a:extLst>
              <a:ext uri="{FF2B5EF4-FFF2-40B4-BE49-F238E27FC236}">
                <a16:creationId xmlns:a16="http://schemas.microsoft.com/office/drawing/2014/main" id="{75784234-FE69-4ED8-859C-606478FAC039}"/>
              </a:ext>
            </a:extLst>
          </p:cNvPr>
          <p:cNvSpPr>
            <a:spLocks/>
          </p:cNvSpPr>
          <p:nvPr/>
        </p:nvSpPr>
        <p:spPr bwMode="auto">
          <a:xfrm>
            <a:off x="7969118" y="4113083"/>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2" name="Line 136">
            <a:extLst>
              <a:ext uri="{FF2B5EF4-FFF2-40B4-BE49-F238E27FC236}">
                <a16:creationId xmlns:a16="http://schemas.microsoft.com/office/drawing/2014/main" id="{5B17EF4E-2E07-4B0C-82C8-8525158EE39D}"/>
              </a:ext>
            </a:extLst>
          </p:cNvPr>
          <p:cNvSpPr>
            <a:spLocks noChangeShapeType="1"/>
          </p:cNvSpPr>
          <p:nvPr/>
        </p:nvSpPr>
        <p:spPr bwMode="auto">
          <a:xfrm flipV="1">
            <a:off x="7969118" y="4113083"/>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3" name="Line 137">
            <a:extLst>
              <a:ext uri="{FF2B5EF4-FFF2-40B4-BE49-F238E27FC236}">
                <a16:creationId xmlns:a16="http://schemas.microsoft.com/office/drawing/2014/main" id="{DAB807E8-0640-489D-982C-BD1C5DD2135B}"/>
              </a:ext>
            </a:extLst>
          </p:cNvPr>
          <p:cNvSpPr>
            <a:spLocks noChangeShapeType="1"/>
          </p:cNvSpPr>
          <p:nvPr/>
        </p:nvSpPr>
        <p:spPr bwMode="auto">
          <a:xfrm>
            <a:off x="7923080" y="389083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4" name="Line 138">
            <a:extLst>
              <a:ext uri="{FF2B5EF4-FFF2-40B4-BE49-F238E27FC236}">
                <a16:creationId xmlns:a16="http://schemas.microsoft.com/office/drawing/2014/main" id="{530F6E79-FC58-4E6F-B822-5E39F13762B6}"/>
              </a:ext>
            </a:extLst>
          </p:cNvPr>
          <p:cNvSpPr>
            <a:spLocks noChangeShapeType="1"/>
          </p:cNvSpPr>
          <p:nvPr/>
        </p:nvSpPr>
        <p:spPr bwMode="auto">
          <a:xfrm>
            <a:off x="7923080" y="43781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5" name="Line 139">
            <a:extLst>
              <a:ext uri="{FF2B5EF4-FFF2-40B4-BE49-F238E27FC236}">
                <a16:creationId xmlns:a16="http://schemas.microsoft.com/office/drawing/2014/main" id="{ECE16A8A-398F-4A4B-A6F4-B7BF527FAE58}"/>
              </a:ext>
            </a:extLst>
          </p:cNvPr>
          <p:cNvSpPr>
            <a:spLocks noChangeShapeType="1"/>
          </p:cNvSpPr>
          <p:nvPr/>
        </p:nvSpPr>
        <p:spPr bwMode="auto">
          <a:xfrm flipV="1">
            <a:off x="7969118" y="3890833"/>
            <a:ext cx="0" cy="22225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6" name="Line 140">
            <a:extLst>
              <a:ext uri="{FF2B5EF4-FFF2-40B4-BE49-F238E27FC236}">
                <a16:creationId xmlns:a16="http://schemas.microsoft.com/office/drawing/2014/main" id="{0A2979F4-A2F6-4B27-8402-B9ACB5AC8A3C}"/>
              </a:ext>
            </a:extLst>
          </p:cNvPr>
          <p:cNvSpPr>
            <a:spLocks noChangeShapeType="1"/>
          </p:cNvSpPr>
          <p:nvPr/>
        </p:nvSpPr>
        <p:spPr bwMode="auto">
          <a:xfrm flipV="1">
            <a:off x="7969118" y="4113083"/>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7" name="Line 149">
            <a:extLst>
              <a:ext uri="{FF2B5EF4-FFF2-40B4-BE49-F238E27FC236}">
                <a16:creationId xmlns:a16="http://schemas.microsoft.com/office/drawing/2014/main" id="{26C27896-C481-4DD3-9AB1-316BE88ED8BA}"/>
              </a:ext>
            </a:extLst>
          </p:cNvPr>
          <p:cNvSpPr>
            <a:spLocks noChangeShapeType="1"/>
          </p:cNvSpPr>
          <p:nvPr/>
        </p:nvSpPr>
        <p:spPr bwMode="auto">
          <a:xfrm>
            <a:off x="6859455"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8" name="Line 150">
            <a:extLst>
              <a:ext uri="{FF2B5EF4-FFF2-40B4-BE49-F238E27FC236}">
                <a16:creationId xmlns:a16="http://schemas.microsoft.com/office/drawing/2014/main" id="{75C12713-E506-49CC-A0B7-C05D49129109}"/>
              </a:ext>
            </a:extLst>
          </p:cNvPr>
          <p:cNvSpPr>
            <a:spLocks noChangeShapeType="1"/>
          </p:cNvSpPr>
          <p:nvPr/>
        </p:nvSpPr>
        <p:spPr bwMode="auto">
          <a:xfrm>
            <a:off x="5246555"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9" name="Line 151">
            <a:extLst>
              <a:ext uri="{FF2B5EF4-FFF2-40B4-BE49-F238E27FC236}">
                <a16:creationId xmlns:a16="http://schemas.microsoft.com/office/drawing/2014/main" id="{CD3AA991-170D-46FA-BC41-3F27A14D816A}"/>
              </a:ext>
            </a:extLst>
          </p:cNvPr>
          <p:cNvSpPr>
            <a:spLocks noChangeShapeType="1"/>
          </p:cNvSpPr>
          <p:nvPr/>
        </p:nvSpPr>
        <p:spPr bwMode="auto">
          <a:xfrm>
            <a:off x="3635243"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0" name="Rectangle 158">
            <a:extLst>
              <a:ext uri="{FF2B5EF4-FFF2-40B4-BE49-F238E27FC236}">
                <a16:creationId xmlns:a16="http://schemas.microsoft.com/office/drawing/2014/main" id="{7C5A85B0-813A-4899-9073-F5A21BDD29DB}"/>
              </a:ext>
            </a:extLst>
          </p:cNvPr>
          <p:cNvSpPr>
            <a:spLocks noChangeArrowheads="1"/>
          </p:cNvSpPr>
          <p:nvPr/>
        </p:nvSpPr>
        <p:spPr bwMode="auto">
          <a:xfrm>
            <a:off x="7226694"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0.6%</a:t>
            </a:r>
          </a:p>
        </p:txBody>
      </p:sp>
      <p:sp>
        <p:nvSpPr>
          <p:cNvPr id="91" name="Rectangle 163">
            <a:extLst>
              <a:ext uri="{FF2B5EF4-FFF2-40B4-BE49-F238E27FC236}">
                <a16:creationId xmlns:a16="http://schemas.microsoft.com/office/drawing/2014/main" id="{BEA82649-EFE3-457D-8CB8-8A984B0810CB}"/>
              </a:ext>
            </a:extLst>
          </p:cNvPr>
          <p:cNvSpPr>
            <a:spLocks noChangeArrowheads="1"/>
          </p:cNvSpPr>
          <p:nvPr/>
        </p:nvSpPr>
        <p:spPr bwMode="auto">
          <a:xfrm>
            <a:off x="7857395"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1.9%</a:t>
            </a:r>
          </a:p>
        </p:txBody>
      </p:sp>
      <p:sp>
        <p:nvSpPr>
          <p:cNvPr id="92" name="Line 194">
            <a:extLst>
              <a:ext uri="{FF2B5EF4-FFF2-40B4-BE49-F238E27FC236}">
                <a16:creationId xmlns:a16="http://schemas.microsoft.com/office/drawing/2014/main" id="{DB447DF4-A7F2-47E6-839A-2757EBD87FD9}"/>
              </a:ext>
            </a:extLst>
          </p:cNvPr>
          <p:cNvSpPr>
            <a:spLocks noChangeShapeType="1"/>
          </p:cNvSpPr>
          <p:nvPr/>
        </p:nvSpPr>
        <p:spPr bwMode="auto">
          <a:xfrm flipH="1">
            <a:off x="7378568" y="3486021"/>
            <a:ext cx="561975"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3" name="Line 195">
            <a:extLst>
              <a:ext uri="{FF2B5EF4-FFF2-40B4-BE49-F238E27FC236}">
                <a16:creationId xmlns:a16="http://schemas.microsoft.com/office/drawing/2014/main" id="{DF57BBCD-7473-4CFF-BFBE-27928379C144}"/>
              </a:ext>
            </a:extLst>
          </p:cNvPr>
          <p:cNvSpPr>
            <a:spLocks noChangeShapeType="1"/>
          </p:cNvSpPr>
          <p:nvPr/>
        </p:nvSpPr>
        <p:spPr bwMode="auto">
          <a:xfrm>
            <a:off x="7378568" y="3486021"/>
            <a:ext cx="0" cy="1236663"/>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4" name="Line 196">
            <a:extLst>
              <a:ext uri="{FF2B5EF4-FFF2-40B4-BE49-F238E27FC236}">
                <a16:creationId xmlns:a16="http://schemas.microsoft.com/office/drawing/2014/main" id="{DBF0F185-A97E-40BE-B0D6-8BD7A1FF6059}"/>
              </a:ext>
            </a:extLst>
          </p:cNvPr>
          <p:cNvSpPr>
            <a:spLocks noChangeShapeType="1"/>
          </p:cNvSpPr>
          <p:nvPr/>
        </p:nvSpPr>
        <p:spPr bwMode="auto">
          <a:xfrm>
            <a:off x="7940543" y="3493958"/>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5" name="Rectangle 7">
            <a:extLst>
              <a:ext uri="{FF2B5EF4-FFF2-40B4-BE49-F238E27FC236}">
                <a16:creationId xmlns:a16="http://schemas.microsoft.com/office/drawing/2014/main" id="{02C6A657-1ADA-4B2D-A489-8BC180AB7951}"/>
              </a:ext>
            </a:extLst>
          </p:cNvPr>
          <p:cNvSpPr>
            <a:spLocks noChangeArrowheads="1"/>
          </p:cNvSpPr>
          <p:nvPr/>
        </p:nvSpPr>
        <p:spPr bwMode="auto">
          <a:xfrm>
            <a:off x="3887621" y="4843333"/>
            <a:ext cx="588963" cy="996950"/>
          </a:xfrm>
          <a:prstGeom prst="rect">
            <a:avLst/>
          </a:prstGeom>
          <a:solidFill>
            <a:srgbClr val="D28EBF"/>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6" name="Rectangle 8">
            <a:extLst>
              <a:ext uri="{FF2B5EF4-FFF2-40B4-BE49-F238E27FC236}">
                <a16:creationId xmlns:a16="http://schemas.microsoft.com/office/drawing/2014/main" id="{9402028F-10FB-4F88-B246-4014CAD32A0E}"/>
              </a:ext>
            </a:extLst>
          </p:cNvPr>
          <p:cNvSpPr>
            <a:spLocks noChangeArrowheads="1"/>
          </p:cNvSpPr>
          <p:nvPr/>
        </p:nvSpPr>
        <p:spPr bwMode="auto">
          <a:xfrm>
            <a:off x="5505283" y="4889371"/>
            <a:ext cx="585788" cy="950913"/>
          </a:xfrm>
          <a:prstGeom prst="rect">
            <a:avLst/>
          </a:prstGeom>
          <a:solidFill>
            <a:srgbClr val="C369A9"/>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7" name="Rectangle 13">
            <a:extLst>
              <a:ext uri="{FF2B5EF4-FFF2-40B4-BE49-F238E27FC236}">
                <a16:creationId xmlns:a16="http://schemas.microsoft.com/office/drawing/2014/main" id="{DA3468D9-C66B-4C14-9AC6-9FA9F6EC487C}"/>
              </a:ext>
            </a:extLst>
          </p:cNvPr>
          <p:cNvSpPr>
            <a:spLocks noChangeArrowheads="1"/>
          </p:cNvSpPr>
          <p:nvPr/>
        </p:nvSpPr>
        <p:spPr bwMode="auto">
          <a:xfrm>
            <a:off x="6087895" y="4113083"/>
            <a:ext cx="576263" cy="17272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8" name="Rectangle 14">
            <a:extLst>
              <a:ext uri="{FF2B5EF4-FFF2-40B4-BE49-F238E27FC236}">
                <a16:creationId xmlns:a16="http://schemas.microsoft.com/office/drawing/2014/main" id="{060912FE-321F-437F-BA36-7B71D98B87C7}"/>
              </a:ext>
            </a:extLst>
          </p:cNvPr>
          <p:cNvSpPr>
            <a:spLocks noChangeArrowheads="1"/>
          </p:cNvSpPr>
          <p:nvPr/>
        </p:nvSpPr>
        <p:spPr bwMode="auto">
          <a:xfrm>
            <a:off x="4467058" y="3751133"/>
            <a:ext cx="592138" cy="20828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9" name="Rectangle 15">
            <a:extLst>
              <a:ext uri="{FF2B5EF4-FFF2-40B4-BE49-F238E27FC236}">
                <a16:creationId xmlns:a16="http://schemas.microsoft.com/office/drawing/2014/main" id="{B73EAFA2-47A0-4A2F-930C-B66A31E60FF2}"/>
              </a:ext>
            </a:extLst>
          </p:cNvPr>
          <p:cNvSpPr>
            <a:spLocks noChangeArrowheads="1"/>
          </p:cNvSpPr>
          <p:nvPr/>
        </p:nvSpPr>
        <p:spPr bwMode="auto">
          <a:xfrm>
            <a:off x="2858921" y="4024183"/>
            <a:ext cx="590550" cy="18161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0" name="Freeform 21">
            <a:extLst>
              <a:ext uri="{FF2B5EF4-FFF2-40B4-BE49-F238E27FC236}">
                <a16:creationId xmlns:a16="http://schemas.microsoft.com/office/drawing/2014/main" id="{D83F52D0-4626-43DD-887C-A4532485C0D8}"/>
              </a:ext>
            </a:extLst>
          </p:cNvPr>
          <p:cNvSpPr>
            <a:spLocks/>
          </p:cNvSpPr>
          <p:nvPr/>
        </p:nvSpPr>
        <p:spPr bwMode="auto">
          <a:xfrm>
            <a:off x="2517608" y="520845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1" name="Line 22">
            <a:extLst>
              <a:ext uri="{FF2B5EF4-FFF2-40B4-BE49-F238E27FC236}">
                <a16:creationId xmlns:a16="http://schemas.microsoft.com/office/drawing/2014/main" id="{2EBF9757-57B1-4487-B81D-B4DF30399224}"/>
              </a:ext>
            </a:extLst>
          </p:cNvPr>
          <p:cNvSpPr>
            <a:spLocks noChangeShapeType="1"/>
          </p:cNvSpPr>
          <p:nvPr/>
        </p:nvSpPr>
        <p:spPr bwMode="auto">
          <a:xfrm>
            <a:off x="2517608" y="520845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2" name="Freeform 25">
            <a:extLst>
              <a:ext uri="{FF2B5EF4-FFF2-40B4-BE49-F238E27FC236}">
                <a16:creationId xmlns:a16="http://schemas.microsoft.com/office/drawing/2014/main" id="{D9ED3181-B832-4E74-85B1-7C19DE867675}"/>
              </a:ext>
            </a:extLst>
          </p:cNvPr>
          <p:cNvSpPr>
            <a:spLocks/>
          </p:cNvSpPr>
          <p:nvPr/>
        </p:nvSpPr>
        <p:spPr bwMode="auto">
          <a:xfrm>
            <a:off x="2562058" y="5208458"/>
            <a:ext cx="0" cy="177800"/>
          </a:xfrm>
          <a:custGeom>
            <a:avLst/>
            <a:gdLst>
              <a:gd name="T0" fmla="*/ 112 h 112"/>
              <a:gd name="T1" fmla="*/ 0 h 112"/>
              <a:gd name="T2" fmla="*/ 112 h 112"/>
            </a:gdLst>
            <a:ahLst/>
            <a:cxnLst>
              <a:cxn ang="0">
                <a:pos x="0" y="T0"/>
              </a:cxn>
              <a:cxn ang="0">
                <a:pos x="0" y="T1"/>
              </a:cxn>
              <a:cxn ang="0">
                <a:pos x="0" y="T2"/>
              </a:cxn>
            </a:cxnLst>
            <a:rect l="0" t="0" r="r" b="b"/>
            <a:pathLst>
              <a:path h="112">
                <a:moveTo>
                  <a:pt x="0" y="112"/>
                </a:moveTo>
                <a:lnTo>
                  <a:pt x="0" y="0"/>
                </a:lnTo>
                <a:lnTo>
                  <a:pt x="0" y="112"/>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3" name="Line 26">
            <a:extLst>
              <a:ext uri="{FF2B5EF4-FFF2-40B4-BE49-F238E27FC236}">
                <a16:creationId xmlns:a16="http://schemas.microsoft.com/office/drawing/2014/main" id="{F13E7839-75B3-40F9-85DF-9E096EF459EA}"/>
              </a:ext>
            </a:extLst>
          </p:cNvPr>
          <p:cNvSpPr>
            <a:spLocks noChangeShapeType="1"/>
          </p:cNvSpPr>
          <p:nvPr/>
        </p:nvSpPr>
        <p:spPr bwMode="auto">
          <a:xfrm flipV="1">
            <a:off x="2562058" y="5208458"/>
            <a:ext cx="0"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4" name="Freeform 27">
            <a:extLst>
              <a:ext uri="{FF2B5EF4-FFF2-40B4-BE49-F238E27FC236}">
                <a16:creationId xmlns:a16="http://schemas.microsoft.com/office/drawing/2014/main" id="{4B368757-162D-4A51-846E-7ECECF3EBB60}"/>
              </a:ext>
            </a:extLst>
          </p:cNvPr>
          <p:cNvSpPr>
            <a:spLocks/>
          </p:cNvSpPr>
          <p:nvPr/>
        </p:nvSpPr>
        <p:spPr bwMode="auto">
          <a:xfrm>
            <a:off x="2562058" y="5386258"/>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5" name="Line 28">
            <a:extLst>
              <a:ext uri="{FF2B5EF4-FFF2-40B4-BE49-F238E27FC236}">
                <a16:creationId xmlns:a16="http://schemas.microsoft.com/office/drawing/2014/main" id="{04CAF276-8988-4D50-9782-70FA4B086529}"/>
              </a:ext>
            </a:extLst>
          </p:cNvPr>
          <p:cNvSpPr>
            <a:spLocks noChangeShapeType="1"/>
          </p:cNvSpPr>
          <p:nvPr/>
        </p:nvSpPr>
        <p:spPr bwMode="auto">
          <a:xfrm flipV="1">
            <a:off x="2562058" y="5386258"/>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6" name="Line 29">
            <a:extLst>
              <a:ext uri="{FF2B5EF4-FFF2-40B4-BE49-F238E27FC236}">
                <a16:creationId xmlns:a16="http://schemas.microsoft.com/office/drawing/2014/main" id="{1CA05A8F-C697-4E0A-B3AD-B5B543396641}"/>
              </a:ext>
            </a:extLst>
          </p:cNvPr>
          <p:cNvSpPr>
            <a:spLocks noChangeShapeType="1"/>
          </p:cNvSpPr>
          <p:nvPr/>
        </p:nvSpPr>
        <p:spPr bwMode="auto">
          <a:xfrm>
            <a:off x="2517608" y="520845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7" name="Line 31">
            <a:extLst>
              <a:ext uri="{FF2B5EF4-FFF2-40B4-BE49-F238E27FC236}">
                <a16:creationId xmlns:a16="http://schemas.microsoft.com/office/drawing/2014/main" id="{49FE123D-C1B0-42D3-AE5B-8CBA317AE081}"/>
              </a:ext>
            </a:extLst>
          </p:cNvPr>
          <p:cNvSpPr>
            <a:spLocks noChangeShapeType="1"/>
          </p:cNvSpPr>
          <p:nvPr/>
        </p:nvSpPr>
        <p:spPr bwMode="auto">
          <a:xfrm flipV="1">
            <a:off x="2562058" y="5208458"/>
            <a:ext cx="0" cy="1778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8" name="Line 32">
            <a:extLst>
              <a:ext uri="{FF2B5EF4-FFF2-40B4-BE49-F238E27FC236}">
                <a16:creationId xmlns:a16="http://schemas.microsoft.com/office/drawing/2014/main" id="{4807394E-E75A-479E-8092-2B8E13D4E529}"/>
              </a:ext>
            </a:extLst>
          </p:cNvPr>
          <p:cNvSpPr>
            <a:spLocks noChangeShapeType="1"/>
          </p:cNvSpPr>
          <p:nvPr/>
        </p:nvSpPr>
        <p:spPr bwMode="auto">
          <a:xfrm flipV="1">
            <a:off x="2562058" y="5386258"/>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9" name="Freeform 33">
            <a:extLst>
              <a:ext uri="{FF2B5EF4-FFF2-40B4-BE49-F238E27FC236}">
                <a16:creationId xmlns:a16="http://schemas.microsoft.com/office/drawing/2014/main" id="{453BEFF0-C94A-480F-A811-2C8B0FB5D677}"/>
              </a:ext>
            </a:extLst>
          </p:cNvPr>
          <p:cNvSpPr>
            <a:spLocks/>
          </p:cNvSpPr>
          <p:nvPr/>
        </p:nvSpPr>
        <p:spPr bwMode="auto">
          <a:xfrm>
            <a:off x="4130508" y="457028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0" name="Line 34">
            <a:extLst>
              <a:ext uri="{FF2B5EF4-FFF2-40B4-BE49-F238E27FC236}">
                <a16:creationId xmlns:a16="http://schemas.microsoft.com/office/drawing/2014/main" id="{7920BE53-157E-43C1-B42B-286496F5B03A}"/>
              </a:ext>
            </a:extLst>
          </p:cNvPr>
          <p:cNvSpPr>
            <a:spLocks noChangeShapeType="1"/>
          </p:cNvSpPr>
          <p:nvPr/>
        </p:nvSpPr>
        <p:spPr bwMode="auto">
          <a:xfrm>
            <a:off x="4130508" y="457028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1" name="Freeform 35">
            <a:extLst>
              <a:ext uri="{FF2B5EF4-FFF2-40B4-BE49-F238E27FC236}">
                <a16:creationId xmlns:a16="http://schemas.microsoft.com/office/drawing/2014/main" id="{86A44E19-E047-46CB-A452-22A8B2D03841}"/>
              </a:ext>
            </a:extLst>
          </p:cNvPr>
          <p:cNvSpPr>
            <a:spLocks/>
          </p:cNvSpPr>
          <p:nvPr/>
        </p:nvSpPr>
        <p:spPr bwMode="auto">
          <a:xfrm>
            <a:off x="4130508" y="50258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2" name="Line 36">
            <a:extLst>
              <a:ext uri="{FF2B5EF4-FFF2-40B4-BE49-F238E27FC236}">
                <a16:creationId xmlns:a16="http://schemas.microsoft.com/office/drawing/2014/main" id="{48921C20-2391-401C-A3EA-9FD1A7D96261}"/>
              </a:ext>
            </a:extLst>
          </p:cNvPr>
          <p:cNvSpPr>
            <a:spLocks noChangeShapeType="1"/>
          </p:cNvSpPr>
          <p:nvPr/>
        </p:nvSpPr>
        <p:spPr bwMode="auto">
          <a:xfrm>
            <a:off x="4130508" y="50258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3" name="Freeform 37">
            <a:extLst>
              <a:ext uri="{FF2B5EF4-FFF2-40B4-BE49-F238E27FC236}">
                <a16:creationId xmlns:a16="http://schemas.microsoft.com/office/drawing/2014/main" id="{8FAE1451-8321-4EAA-A528-F5B34DCF1D5B}"/>
              </a:ext>
            </a:extLst>
          </p:cNvPr>
          <p:cNvSpPr>
            <a:spLocks/>
          </p:cNvSpPr>
          <p:nvPr/>
        </p:nvSpPr>
        <p:spPr bwMode="auto">
          <a:xfrm>
            <a:off x="4173371" y="4570283"/>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4" name="Line 38">
            <a:extLst>
              <a:ext uri="{FF2B5EF4-FFF2-40B4-BE49-F238E27FC236}">
                <a16:creationId xmlns:a16="http://schemas.microsoft.com/office/drawing/2014/main" id="{23EC92F0-23E7-4160-89AE-7AEA7623A9DC}"/>
              </a:ext>
            </a:extLst>
          </p:cNvPr>
          <p:cNvSpPr>
            <a:spLocks noChangeShapeType="1"/>
          </p:cNvSpPr>
          <p:nvPr/>
        </p:nvSpPr>
        <p:spPr bwMode="auto">
          <a:xfrm flipV="1">
            <a:off x="4173371" y="457028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5" name="Freeform 39">
            <a:extLst>
              <a:ext uri="{FF2B5EF4-FFF2-40B4-BE49-F238E27FC236}">
                <a16:creationId xmlns:a16="http://schemas.microsoft.com/office/drawing/2014/main" id="{195E4101-74B9-4E19-B0AD-5A34296920EF}"/>
              </a:ext>
            </a:extLst>
          </p:cNvPr>
          <p:cNvSpPr>
            <a:spLocks/>
          </p:cNvSpPr>
          <p:nvPr/>
        </p:nvSpPr>
        <p:spPr bwMode="auto">
          <a:xfrm>
            <a:off x="4173371" y="4836983"/>
            <a:ext cx="0" cy="188913"/>
          </a:xfrm>
          <a:custGeom>
            <a:avLst/>
            <a:gdLst>
              <a:gd name="T0" fmla="*/ 119 h 119"/>
              <a:gd name="T1" fmla="*/ 0 h 119"/>
              <a:gd name="T2" fmla="*/ 119 h 119"/>
            </a:gdLst>
            <a:ahLst/>
            <a:cxnLst>
              <a:cxn ang="0">
                <a:pos x="0" y="T0"/>
              </a:cxn>
              <a:cxn ang="0">
                <a:pos x="0" y="T1"/>
              </a:cxn>
              <a:cxn ang="0">
                <a:pos x="0" y="T2"/>
              </a:cxn>
            </a:cxnLst>
            <a:rect l="0" t="0" r="r" b="b"/>
            <a:pathLst>
              <a:path h="119">
                <a:moveTo>
                  <a:pt x="0" y="119"/>
                </a:moveTo>
                <a:lnTo>
                  <a:pt x="0" y="0"/>
                </a:lnTo>
                <a:lnTo>
                  <a:pt x="0" y="11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6" name="Line 40">
            <a:extLst>
              <a:ext uri="{FF2B5EF4-FFF2-40B4-BE49-F238E27FC236}">
                <a16:creationId xmlns:a16="http://schemas.microsoft.com/office/drawing/2014/main" id="{37A55D05-131B-4233-ACCE-351133CB8D7A}"/>
              </a:ext>
            </a:extLst>
          </p:cNvPr>
          <p:cNvSpPr>
            <a:spLocks noChangeShapeType="1"/>
          </p:cNvSpPr>
          <p:nvPr/>
        </p:nvSpPr>
        <p:spPr bwMode="auto">
          <a:xfrm flipV="1">
            <a:off x="4173371" y="4836983"/>
            <a:ext cx="0" cy="1889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7" name="Line 41">
            <a:extLst>
              <a:ext uri="{FF2B5EF4-FFF2-40B4-BE49-F238E27FC236}">
                <a16:creationId xmlns:a16="http://schemas.microsoft.com/office/drawing/2014/main" id="{B61C7984-140C-4BCC-BC08-6D83D3230EFB}"/>
              </a:ext>
            </a:extLst>
          </p:cNvPr>
          <p:cNvSpPr>
            <a:spLocks noChangeShapeType="1"/>
          </p:cNvSpPr>
          <p:nvPr/>
        </p:nvSpPr>
        <p:spPr bwMode="auto">
          <a:xfrm>
            <a:off x="4130508" y="457028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8" name="Line 42">
            <a:extLst>
              <a:ext uri="{FF2B5EF4-FFF2-40B4-BE49-F238E27FC236}">
                <a16:creationId xmlns:a16="http://schemas.microsoft.com/office/drawing/2014/main" id="{ADB4021A-BEA9-443F-AA3F-8C8202D2FDA9}"/>
              </a:ext>
            </a:extLst>
          </p:cNvPr>
          <p:cNvSpPr>
            <a:spLocks noChangeShapeType="1"/>
          </p:cNvSpPr>
          <p:nvPr/>
        </p:nvSpPr>
        <p:spPr bwMode="auto">
          <a:xfrm>
            <a:off x="4130508" y="50258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9" name="Line 43">
            <a:extLst>
              <a:ext uri="{FF2B5EF4-FFF2-40B4-BE49-F238E27FC236}">
                <a16:creationId xmlns:a16="http://schemas.microsoft.com/office/drawing/2014/main" id="{AA7E5DC0-7324-4FF8-AE93-6A3E1C988D68}"/>
              </a:ext>
            </a:extLst>
          </p:cNvPr>
          <p:cNvSpPr>
            <a:spLocks noChangeShapeType="1"/>
          </p:cNvSpPr>
          <p:nvPr/>
        </p:nvSpPr>
        <p:spPr bwMode="auto">
          <a:xfrm flipV="1">
            <a:off x="4173371" y="4570283"/>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0" name="Line 44">
            <a:extLst>
              <a:ext uri="{FF2B5EF4-FFF2-40B4-BE49-F238E27FC236}">
                <a16:creationId xmlns:a16="http://schemas.microsoft.com/office/drawing/2014/main" id="{6C1DF91D-6C46-405B-9CBC-39D4D519F91E}"/>
              </a:ext>
            </a:extLst>
          </p:cNvPr>
          <p:cNvSpPr>
            <a:spLocks noChangeShapeType="1"/>
          </p:cNvSpPr>
          <p:nvPr/>
        </p:nvSpPr>
        <p:spPr bwMode="auto">
          <a:xfrm flipV="1">
            <a:off x="4173371" y="4836983"/>
            <a:ext cx="0" cy="1889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1" name="Freeform 45">
            <a:extLst>
              <a:ext uri="{FF2B5EF4-FFF2-40B4-BE49-F238E27FC236}">
                <a16:creationId xmlns:a16="http://schemas.microsoft.com/office/drawing/2014/main" id="{0A038A68-AC7E-4254-B778-99FD51F85623}"/>
              </a:ext>
            </a:extLst>
          </p:cNvPr>
          <p:cNvSpPr>
            <a:spLocks/>
          </p:cNvSpPr>
          <p:nvPr/>
        </p:nvSpPr>
        <p:spPr bwMode="auto">
          <a:xfrm>
            <a:off x="5757696" y="4630608"/>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2" name="Line 46">
            <a:extLst>
              <a:ext uri="{FF2B5EF4-FFF2-40B4-BE49-F238E27FC236}">
                <a16:creationId xmlns:a16="http://schemas.microsoft.com/office/drawing/2014/main" id="{E19C267F-6C11-44C9-B1EA-E90B744A865A}"/>
              </a:ext>
            </a:extLst>
          </p:cNvPr>
          <p:cNvSpPr>
            <a:spLocks noChangeShapeType="1"/>
          </p:cNvSpPr>
          <p:nvPr/>
        </p:nvSpPr>
        <p:spPr bwMode="auto">
          <a:xfrm>
            <a:off x="5757696" y="4630608"/>
            <a:ext cx="857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3" name="Freeform 47">
            <a:extLst>
              <a:ext uri="{FF2B5EF4-FFF2-40B4-BE49-F238E27FC236}">
                <a16:creationId xmlns:a16="http://schemas.microsoft.com/office/drawing/2014/main" id="{9AA1093C-0339-4D0D-AD8B-F6C567B5E940}"/>
              </a:ext>
            </a:extLst>
          </p:cNvPr>
          <p:cNvSpPr>
            <a:spLocks/>
          </p:cNvSpPr>
          <p:nvPr/>
        </p:nvSpPr>
        <p:spPr bwMode="auto">
          <a:xfrm>
            <a:off x="5757696" y="5148133"/>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4" name="Line 48">
            <a:extLst>
              <a:ext uri="{FF2B5EF4-FFF2-40B4-BE49-F238E27FC236}">
                <a16:creationId xmlns:a16="http://schemas.microsoft.com/office/drawing/2014/main" id="{DFF59899-02D1-450B-9D6E-5A296A06C649}"/>
              </a:ext>
            </a:extLst>
          </p:cNvPr>
          <p:cNvSpPr>
            <a:spLocks noChangeShapeType="1"/>
          </p:cNvSpPr>
          <p:nvPr/>
        </p:nvSpPr>
        <p:spPr bwMode="auto">
          <a:xfrm>
            <a:off x="5757696" y="5148133"/>
            <a:ext cx="857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5" name="Freeform 49">
            <a:extLst>
              <a:ext uri="{FF2B5EF4-FFF2-40B4-BE49-F238E27FC236}">
                <a16:creationId xmlns:a16="http://schemas.microsoft.com/office/drawing/2014/main" id="{42CED442-053E-49EF-AAEB-94F2E787A3AA}"/>
              </a:ext>
            </a:extLst>
          </p:cNvPr>
          <p:cNvSpPr>
            <a:spLocks/>
          </p:cNvSpPr>
          <p:nvPr/>
        </p:nvSpPr>
        <p:spPr bwMode="auto">
          <a:xfrm>
            <a:off x="5800558" y="4630608"/>
            <a:ext cx="0" cy="252413"/>
          </a:xfrm>
          <a:custGeom>
            <a:avLst/>
            <a:gdLst>
              <a:gd name="T0" fmla="*/ 159 h 159"/>
              <a:gd name="T1" fmla="*/ 0 h 159"/>
              <a:gd name="T2" fmla="*/ 159 h 159"/>
            </a:gdLst>
            <a:ahLst/>
            <a:cxnLst>
              <a:cxn ang="0">
                <a:pos x="0" y="T0"/>
              </a:cxn>
              <a:cxn ang="0">
                <a:pos x="0" y="T1"/>
              </a:cxn>
              <a:cxn ang="0">
                <a:pos x="0" y="T2"/>
              </a:cxn>
            </a:cxnLst>
            <a:rect l="0" t="0" r="r" b="b"/>
            <a:pathLst>
              <a:path h="159">
                <a:moveTo>
                  <a:pt x="0" y="159"/>
                </a:moveTo>
                <a:lnTo>
                  <a:pt x="0" y="0"/>
                </a:lnTo>
                <a:lnTo>
                  <a:pt x="0" y="15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6" name="Line 50">
            <a:extLst>
              <a:ext uri="{FF2B5EF4-FFF2-40B4-BE49-F238E27FC236}">
                <a16:creationId xmlns:a16="http://schemas.microsoft.com/office/drawing/2014/main" id="{BE39F091-381D-4BA7-BE8F-EADFAAB27E63}"/>
              </a:ext>
            </a:extLst>
          </p:cNvPr>
          <p:cNvSpPr>
            <a:spLocks noChangeShapeType="1"/>
          </p:cNvSpPr>
          <p:nvPr/>
        </p:nvSpPr>
        <p:spPr bwMode="auto">
          <a:xfrm flipV="1">
            <a:off x="5800558" y="4630608"/>
            <a:ext cx="0" cy="252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7" name="Freeform 51">
            <a:extLst>
              <a:ext uri="{FF2B5EF4-FFF2-40B4-BE49-F238E27FC236}">
                <a16:creationId xmlns:a16="http://schemas.microsoft.com/office/drawing/2014/main" id="{A50D487F-3E6B-4F8E-90A5-6C44B23B4AC0}"/>
              </a:ext>
            </a:extLst>
          </p:cNvPr>
          <p:cNvSpPr>
            <a:spLocks/>
          </p:cNvSpPr>
          <p:nvPr/>
        </p:nvSpPr>
        <p:spPr bwMode="auto">
          <a:xfrm>
            <a:off x="5800558" y="4883021"/>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8" name="Line 52">
            <a:extLst>
              <a:ext uri="{FF2B5EF4-FFF2-40B4-BE49-F238E27FC236}">
                <a16:creationId xmlns:a16="http://schemas.microsoft.com/office/drawing/2014/main" id="{EB88A126-A6DB-4EA7-8ED6-691F4E55DDDE}"/>
              </a:ext>
            </a:extLst>
          </p:cNvPr>
          <p:cNvSpPr>
            <a:spLocks noChangeShapeType="1"/>
          </p:cNvSpPr>
          <p:nvPr/>
        </p:nvSpPr>
        <p:spPr bwMode="auto">
          <a:xfrm flipV="1">
            <a:off x="5800558" y="4883021"/>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9" name="Line 53">
            <a:extLst>
              <a:ext uri="{FF2B5EF4-FFF2-40B4-BE49-F238E27FC236}">
                <a16:creationId xmlns:a16="http://schemas.microsoft.com/office/drawing/2014/main" id="{9EDCBA4C-2323-47FC-A926-F8791EDC17DC}"/>
              </a:ext>
            </a:extLst>
          </p:cNvPr>
          <p:cNvSpPr>
            <a:spLocks noChangeShapeType="1"/>
          </p:cNvSpPr>
          <p:nvPr/>
        </p:nvSpPr>
        <p:spPr bwMode="auto">
          <a:xfrm>
            <a:off x="5757696" y="4630608"/>
            <a:ext cx="85725"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0" name="Line 54">
            <a:extLst>
              <a:ext uri="{FF2B5EF4-FFF2-40B4-BE49-F238E27FC236}">
                <a16:creationId xmlns:a16="http://schemas.microsoft.com/office/drawing/2014/main" id="{4853C91A-D5E1-4F77-8513-FF8B4BBB731A}"/>
              </a:ext>
            </a:extLst>
          </p:cNvPr>
          <p:cNvSpPr>
            <a:spLocks noChangeShapeType="1"/>
          </p:cNvSpPr>
          <p:nvPr/>
        </p:nvSpPr>
        <p:spPr bwMode="auto">
          <a:xfrm>
            <a:off x="5757696" y="5148133"/>
            <a:ext cx="85725"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1" name="Line 55">
            <a:extLst>
              <a:ext uri="{FF2B5EF4-FFF2-40B4-BE49-F238E27FC236}">
                <a16:creationId xmlns:a16="http://schemas.microsoft.com/office/drawing/2014/main" id="{B95C97A1-CCE1-486C-80C0-21334135FC50}"/>
              </a:ext>
            </a:extLst>
          </p:cNvPr>
          <p:cNvSpPr>
            <a:spLocks noChangeShapeType="1"/>
          </p:cNvSpPr>
          <p:nvPr/>
        </p:nvSpPr>
        <p:spPr bwMode="auto">
          <a:xfrm flipV="1">
            <a:off x="5800558" y="4630608"/>
            <a:ext cx="0" cy="2524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2" name="Line 56">
            <a:extLst>
              <a:ext uri="{FF2B5EF4-FFF2-40B4-BE49-F238E27FC236}">
                <a16:creationId xmlns:a16="http://schemas.microsoft.com/office/drawing/2014/main" id="{E85C734C-6D77-49C1-A78A-8429A21F6E7F}"/>
              </a:ext>
            </a:extLst>
          </p:cNvPr>
          <p:cNvSpPr>
            <a:spLocks noChangeShapeType="1"/>
          </p:cNvSpPr>
          <p:nvPr/>
        </p:nvSpPr>
        <p:spPr bwMode="auto">
          <a:xfrm flipV="1">
            <a:off x="5800558" y="4883021"/>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3" name="Freeform 81">
            <a:extLst>
              <a:ext uri="{FF2B5EF4-FFF2-40B4-BE49-F238E27FC236}">
                <a16:creationId xmlns:a16="http://schemas.microsoft.com/office/drawing/2014/main" id="{BD1D4526-FEA8-4CFC-91D7-DD4A1B783086}"/>
              </a:ext>
            </a:extLst>
          </p:cNvPr>
          <p:cNvSpPr>
            <a:spLocks/>
          </p:cNvSpPr>
          <p:nvPr/>
        </p:nvSpPr>
        <p:spPr bwMode="auto">
          <a:xfrm>
            <a:off x="3109746" y="384638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4" name="Line 82">
            <a:extLst>
              <a:ext uri="{FF2B5EF4-FFF2-40B4-BE49-F238E27FC236}">
                <a16:creationId xmlns:a16="http://schemas.microsoft.com/office/drawing/2014/main" id="{0AAA203B-3673-40DC-98F7-72108AF818DC}"/>
              </a:ext>
            </a:extLst>
          </p:cNvPr>
          <p:cNvSpPr>
            <a:spLocks noChangeShapeType="1"/>
          </p:cNvSpPr>
          <p:nvPr/>
        </p:nvSpPr>
        <p:spPr bwMode="auto">
          <a:xfrm>
            <a:off x="3109746" y="384638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5" name="Freeform 83">
            <a:extLst>
              <a:ext uri="{FF2B5EF4-FFF2-40B4-BE49-F238E27FC236}">
                <a16:creationId xmlns:a16="http://schemas.microsoft.com/office/drawing/2014/main" id="{B98CA0EE-8E9D-46C4-8579-A4BFE864945F}"/>
              </a:ext>
            </a:extLst>
          </p:cNvPr>
          <p:cNvSpPr>
            <a:spLocks/>
          </p:cNvSpPr>
          <p:nvPr/>
        </p:nvSpPr>
        <p:spPr bwMode="auto">
          <a:xfrm>
            <a:off x="3109746" y="430040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6" name="Line 84">
            <a:extLst>
              <a:ext uri="{FF2B5EF4-FFF2-40B4-BE49-F238E27FC236}">
                <a16:creationId xmlns:a16="http://schemas.microsoft.com/office/drawing/2014/main" id="{918788DC-6B94-40E9-B8F7-A3942CD4B281}"/>
              </a:ext>
            </a:extLst>
          </p:cNvPr>
          <p:cNvSpPr>
            <a:spLocks noChangeShapeType="1"/>
          </p:cNvSpPr>
          <p:nvPr/>
        </p:nvSpPr>
        <p:spPr bwMode="auto">
          <a:xfrm>
            <a:off x="3109746" y="430040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7" name="Freeform 85">
            <a:extLst>
              <a:ext uri="{FF2B5EF4-FFF2-40B4-BE49-F238E27FC236}">
                <a16:creationId xmlns:a16="http://schemas.microsoft.com/office/drawing/2014/main" id="{C6709015-C037-4995-939E-9C8B2277C650}"/>
              </a:ext>
            </a:extLst>
          </p:cNvPr>
          <p:cNvSpPr>
            <a:spLocks/>
          </p:cNvSpPr>
          <p:nvPr/>
        </p:nvSpPr>
        <p:spPr bwMode="auto">
          <a:xfrm>
            <a:off x="3152608" y="3846383"/>
            <a:ext cx="0" cy="177800"/>
          </a:xfrm>
          <a:custGeom>
            <a:avLst/>
            <a:gdLst>
              <a:gd name="T0" fmla="*/ 112 h 112"/>
              <a:gd name="T1" fmla="*/ 0 h 112"/>
              <a:gd name="T2" fmla="*/ 112 h 112"/>
            </a:gdLst>
            <a:ahLst/>
            <a:cxnLst>
              <a:cxn ang="0">
                <a:pos x="0" y="T0"/>
              </a:cxn>
              <a:cxn ang="0">
                <a:pos x="0" y="T1"/>
              </a:cxn>
              <a:cxn ang="0">
                <a:pos x="0" y="T2"/>
              </a:cxn>
            </a:cxnLst>
            <a:rect l="0" t="0" r="r" b="b"/>
            <a:pathLst>
              <a:path h="112">
                <a:moveTo>
                  <a:pt x="0" y="112"/>
                </a:moveTo>
                <a:lnTo>
                  <a:pt x="0" y="0"/>
                </a:lnTo>
                <a:lnTo>
                  <a:pt x="0" y="112"/>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8" name="Line 86">
            <a:extLst>
              <a:ext uri="{FF2B5EF4-FFF2-40B4-BE49-F238E27FC236}">
                <a16:creationId xmlns:a16="http://schemas.microsoft.com/office/drawing/2014/main" id="{D6D1D38B-807D-4D19-A5A1-9314963F1E5C}"/>
              </a:ext>
            </a:extLst>
          </p:cNvPr>
          <p:cNvSpPr>
            <a:spLocks noChangeShapeType="1"/>
          </p:cNvSpPr>
          <p:nvPr/>
        </p:nvSpPr>
        <p:spPr bwMode="auto">
          <a:xfrm flipV="1">
            <a:off x="3152608" y="3846383"/>
            <a:ext cx="0"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9" name="Freeform 87">
            <a:extLst>
              <a:ext uri="{FF2B5EF4-FFF2-40B4-BE49-F238E27FC236}">
                <a16:creationId xmlns:a16="http://schemas.microsoft.com/office/drawing/2014/main" id="{63E02EAE-770B-4370-B35B-5DC7855654F8}"/>
              </a:ext>
            </a:extLst>
          </p:cNvPr>
          <p:cNvSpPr>
            <a:spLocks/>
          </p:cNvSpPr>
          <p:nvPr/>
        </p:nvSpPr>
        <p:spPr bwMode="auto">
          <a:xfrm>
            <a:off x="3152608" y="4024183"/>
            <a:ext cx="0" cy="276225"/>
          </a:xfrm>
          <a:custGeom>
            <a:avLst/>
            <a:gdLst>
              <a:gd name="T0" fmla="*/ 174 h 174"/>
              <a:gd name="T1" fmla="*/ 0 h 174"/>
              <a:gd name="T2" fmla="*/ 174 h 174"/>
            </a:gdLst>
            <a:ahLst/>
            <a:cxnLst>
              <a:cxn ang="0">
                <a:pos x="0" y="T0"/>
              </a:cxn>
              <a:cxn ang="0">
                <a:pos x="0" y="T1"/>
              </a:cxn>
              <a:cxn ang="0">
                <a:pos x="0" y="T2"/>
              </a:cxn>
            </a:cxnLst>
            <a:rect l="0" t="0" r="r" b="b"/>
            <a:pathLst>
              <a:path h="174">
                <a:moveTo>
                  <a:pt x="0" y="174"/>
                </a:moveTo>
                <a:lnTo>
                  <a:pt x="0" y="0"/>
                </a:lnTo>
                <a:lnTo>
                  <a:pt x="0" y="174"/>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0" name="Line 88">
            <a:extLst>
              <a:ext uri="{FF2B5EF4-FFF2-40B4-BE49-F238E27FC236}">
                <a16:creationId xmlns:a16="http://schemas.microsoft.com/office/drawing/2014/main" id="{D01E9028-C357-4213-AB3D-CA108093DD68}"/>
              </a:ext>
            </a:extLst>
          </p:cNvPr>
          <p:cNvSpPr>
            <a:spLocks noChangeShapeType="1"/>
          </p:cNvSpPr>
          <p:nvPr/>
        </p:nvSpPr>
        <p:spPr bwMode="auto">
          <a:xfrm flipV="1">
            <a:off x="3152608" y="4024183"/>
            <a:ext cx="0" cy="276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1" name="Line 89">
            <a:extLst>
              <a:ext uri="{FF2B5EF4-FFF2-40B4-BE49-F238E27FC236}">
                <a16:creationId xmlns:a16="http://schemas.microsoft.com/office/drawing/2014/main" id="{43AD0979-0BE8-4C9A-9ADA-6D4D4B3E2785}"/>
              </a:ext>
            </a:extLst>
          </p:cNvPr>
          <p:cNvSpPr>
            <a:spLocks noChangeShapeType="1"/>
          </p:cNvSpPr>
          <p:nvPr/>
        </p:nvSpPr>
        <p:spPr bwMode="auto">
          <a:xfrm>
            <a:off x="3109746" y="384638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2" name="Line 90">
            <a:extLst>
              <a:ext uri="{FF2B5EF4-FFF2-40B4-BE49-F238E27FC236}">
                <a16:creationId xmlns:a16="http://schemas.microsoft.com/office/drawing/2014/main" id="{B6D7714A-BC99-4765-B93F-878BC012A082}"/>
              </a:ext>
            </a:extLst>
          </p:cNvPr>
          <p:cNvSpPr>
            <a:spLocks noChangeShapeType="1"/>
          </p:cNvSpPr>
          <p:nvPr/>
        </p:nvSpPr>
        <p:spPr bwMode="auto">
          <a:xfrm>
            <a:off x="3109746" y="430040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3" name="Line 91">
            <a:extLst>
              <a:ext uri="{FF2B5EF4-FFF2-40B4-BE49-F238E27FC236}">
                <a16:creationId xmlns:a16="http://schemas.microsoft.com/office/drawing/2014/main" id="{4D0CCA0C-1708-4607-BB0E-351C13E05D3F}"/>
              </a:ext>
            </a:extLst>
          </p:cNvPr>
          <p:cNvSpPr>
            <a:spLocks noChangeShapeType="1"/>
          </p:cNvSpPr>
          <p:nvPr/>
        </p:nvSpPr>
        <p:spPr bwMode="auto">
          <a:xfrm flipV="1">
            <a:off x="3152608" y="3846383"/>
            <a:ext cx="0" cy="1778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4" name="Line 92">
            <a:extLst>
              <a:ext uri="{FF2B5EF4-FFF2-40B4-BE49-F238E27FC236}">
                <a16:creationId xmlns:a16="http://schemas.microsoft.com/office/drawing/2014/main" id="{3E23D11A-9AED-41BB-A443-D3908691FC98}"/>
              </a:ext>
            </a:extLst>
          </p:cNvPr>
          <p:cNvSpPr>
            <a:spLocks noChangeShapeType="1"/>
          </p:cNvSpPr>
          <p:nvPr/>
        </p:nvSpPr>
        <p:spPr bwMode="auto">
          <a:xfrm flipV="1">
            <a:off x="3152608" y="4024183"/>
            <a:ext cx="0" cy="276225"/>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5" name="Freeform 93">
            <a:extLst>
              <a:ext uri="{FF2B5EF4-FFF2-40B4-BE49-F238E27FC236}">
                <a16:creationId xmlns:a16="http://schemas.microsoft.com/office/drawing/2014/main" id="{C0F1DE0D-B009-4641-BE52-A0B2D2BAEEBC}"/>
              </a:ext>
            </a:extLst>
          </p:cNvPr>
          <p:cNvSpPr>
            <a:spLocks/>
          </p:cNvSpPr>
          <p:nvPr/>
        </p:nvSpPr>
        <p:spPr bwMode="auto">
          <a:xfrm>
            <a:off x="4721058" y="3490783"/>
            <a:ext cx="90488" cy="0"/>
          </a:xfrm>
          <a:custGeom>
            <a:avLst/>
            <a:gdLst>
              <a:gd name="T0" fmla="*/ 0 w 57"/>
              <a:gd name="T1" fmla="*/ 57 w 57"/>
              <a:gd name="T2" fmla="*/ 0 w 57"/>
            </a:gdLst>
            <a:ahLst/>
            <a:cxnLst>
              <a:cxn ang="0">
                <a:pos x="T0" y="0"/>
              </a:cxn>
              <a:cxn ang="0">
                <a:pos x="T1" y="0"/>
              </a:cxn>
              <a:cxn ang="0">
                <a:pos x="T2" y="0"/>
              </a:cxn>
            </a:cxnLst>
            <a:rect l="0" t="0" r="r" b="b"/>
            <a:pathLst>
              <a:path w="57">
                <a:moveTo>
                  <a:pt x="0" y="0"/>
                </a:moveTo>
                <a:lnTo>
                  <a:pt x="57"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6" name="Line 94">
            <a:extLst>
              <a:ext uri="{FF2B5EF4-FFF2-40B4-BE49-F238E27FC236}">
                <a16:creationId xmlns:a16="http://schemas.microsoft.com/office/drawing/2014/main" id="{37F789DA-42CE-4D88-A9D9-F2C56FF22069}"/>
              </a:ext>
            </a:extLst>
          </p:cNvPr>
          <p:cNvSpPr>
            <a:spLocks noChangeShapeType="1"/>
          </p:cNvSpPr>
          <p:nvPr/>
        </p:nvSpPr>
        <p:spPr bwMode="auto">
          <a:xfrm>
            <a:off x="4721058" y="3490783"/>
            <a:ext cx="90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7" name="Freeform 95">
            <a:extLst>
              <a:ext uri="{FF2B5EF4-FFF2-40B4-BE49-F238E27FC236}">
                <a16:creationId xmlns:a16="http://schemas.microsoft.com/office/drawing/2014/main" id="{1D2B0C85-1666-4DCA-9320-84B36901BB83}"/>
              </a:ext>
            </a:extLst>
          </p:cNvPr>
          <p:cNvSpPr>
            <a:spLocks/>
          </p:cNvSpPr>
          <p:nvPr/>
        </p:nvSpPr>
        <p:spPr bwMode="auto">
          <a:xfrm>
            <a:off x="4721058" y="3933696"/>
            <a:ext cx="90488" cy="0"/>
          </a:xfrm>
          <a:custGeom>
            <a:avLst/>
            <a:gdLst>
              <a:gd name="T0" fmla="*/ 0 w 57"/>
              <a:gd name="T1" fmla="*/ 57 w 57"/>
              <a:gd name="T2" fmla="*/ 0 w 57"/>
            </a:gdLst>
            <a:ahLst/>
            <a:cxnLst>
              <a:cxn ang="0">
                <a:pos x="T0" y="0"/>
              </a:cxn>
              <a:cxn ang="0">
                <a:pos x="T1" y="0"/>
              </a:cxn>
              <a:cxn ang="0">
                <a:pos x="T2" y="0"/>
              </a:cxn>
            </a:cxnLst>
            <a:rect l="0" t="0" r="r" b="b"/>
            <a:pathLst>
              <a:path w="57">
                <a:moveTo>
                  <a:pt x="0" y="0"/>
                </a:moveTo>
                <a:lnTo>
                  <a:pt x="57"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8" name="Line 96">
            <a:extLst>
              <a:ext uri="{FF2B5EF4-FFF2-40B4-BE49-F238E27FC236}">
                <a16:creationId xmlns:a16="http://schemas.microsoft.com/office/drawing/2014/main" id="{0213DF23-FAAB-42BE-93C4-D67CB916F153}"/>
              </a:ext>
            </a:extLst>
          </p:cNvPr>
          <p:cNvSpPr>
            <a:spLocks noChangeShapeType="1"/>
          </p:cNvSpPr>
          <p:nvPr/>
        </p:nvSpPr>
        <p:spPr bwMode="auto">
          <a:xfrm>
            <a:off x="4721058" y="3933696"/>
            <a:ext cx="90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9" name="Freeform 97">
            <a:extLst>
              <a:ext uri="{FF2B5EF4-FFF2-40B4-BE49-F238E27FC236}">
                <a16:creationId xmlns:a16="http://schemas.microsoft.com/office/drawing/2014/main" id="{D9957112-E444-48F1-8AFB-A0B5610BC713}"/>
              </a:ext>
            </a:extLst>
          </p:cNvPr>
          <p:cNvSpPr>
            <a:spLocks/>
          </p:cNvSpPr>
          <p:nvPr/>
        </p:nvSpPr>
        <p:spPr bwMode="auto">
          <a:xfrm>
            <a:off x="4765508" y="3490783"/>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0" name="Line 98">
            <a:extLst>
              <a:ext uri="{FF2B5EF4-FFF2-40B4-BE49-F238E27FC236}">
                <a16:creationId xmlns:a16="http://schemas.microsoft.com/office/drawing/2014/main" id="{7465D67E-E493-4E54-9212-AA6AECE8D472}"/>
              </a:ext>
            </a:extLst>
          </p:cNvPr>
          <p:cNvSpPr>
            <a:spLocks noChangeShapeType="1"/>
          </p:cNvSpPr>
          <p:nvPr/>
        </p:nvSpPr>
        <p:spPr bwMode="auto">
          <a:xfrm flipV="1">
            <a:off x="4765508" y="349078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1" name="Freeform 99">
            <a:extLst>
              <a:ext uri="{FF2B5EF4-FFF2-40B4-BE49-F238E27FC236}">
                <a16:creationId xmlns:a16="http://schemas.microsoft.com/office/drawing/2014/main" id="{EE570BEC-3342-47B9-A0F2-89B13629F273}"/>
              </a:ext>
            </a:extLst>
          </p:cNvPr>
          <p:cNvSpPr>
            <a:spLocks/>
          </p:cNvSpPr>
          <p:nvPr/>
        </p:nvSpPr>
        <p:spPr bwMode="auto">
          <a:xfrm>
            <a:off x="4765508" y="3757483"/>
            <a:ext cx="0" cy="176213"/>
          </a:xfrm>
          <a:custGeom>
            <a:avLst/>
            <a:gdLst>
              <a:gd name="T0" fmla="*/ 111 h 111"/>
              <a:gd name="T1" fmla="*/ 0 h 111"/>
              <a:gd name="T2" fmla="*/ 111 h 111"/>
            </a:gdLst>
            <a:ahLst/>
            <a:cxnLst>
              <a:cxn ang="0">
                <a:pos x="0" y="T0"/>
              </a:cxn>
              <a:cxn ang="0">
                <a:pos x="0" y="T1"/>
              </a:cxn>
              <a:cxn ang="0">
                <a:pos x="0" y="T2"/>
              </a:cxn>
            </a:cxnLst>
            <a:rect l="0" t="0" r="r" b="b"/>
            <a:pathLst>
              <a:path h="111">
                <a:moveTo>
                  <a:pt x="0" y="111"/>
                </a:moveTo>
                <a:lnTo>
                  <a:pt x="0" y="0"/>
                </a:lnTo>
                <a:lnTo>
                  <a:pt x="0" y="111"/>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2" name="Line 100">
            <a:extLst>
              <a:ext uri="{FF2B5EF4-FFF2-40B4-BE49-F238E27FC236}">
                <a16:creationId xmlns:a16="http://schemas.microsoft.com/office/drawing/2014/main" id="{F9FC2886-95C0-4DF7-B615-9CBA8983DB59}"/>
              </a:ext>
            </a:extLst>
          </p:cNvPr>
          <p:cNvSpPr>
            <a:spLocks noChangeShapeType="1"/>
          </p:cNvSpPr>
          <p:nvPr/>
        </p:nvSpPr>
        <p:spPr bwMode="auto">
          <a:xfrm flipV="1">
            <a:off x="4765508" y="3757483"/>
            <a:ext cx="0" cy="1762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3" name="Line 101">
            <a:extLst>
              <a:ext uri="{FF2B5EF4-FFF2-40B4-BE49-F238E27FC236}">
                <a16:creationId xmlns:a16="http://schemas.microsoft.com/office/drawing/2014/main" id="{6F63E83F-8E8E-4586-841A-84F11E475ACD}"/>
              </a:ext>
            </a:extLst>
          </p:cNvPr>
          <p:cNvSpPr>
            <a:spLocks noChangeShapeType="1"/>
          </p:cNvSpPr>
          <p:nvPr/>
        </p:nvSpPr>
        <p:spPr bwMode="auto">
          <a:xfrm>
            <a:off x="4721058" y="3490783"/>
            <a:ext cx="90488"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4" name="Line 102">
            <a:extLst>
              <a:ext uri="{FF2B5EF4-FFF2-40B4-BE49-F238E27FC236}">
                <a16:creationId xmlns:a16="http://schemas.microsoft.com/office/drawing/2014/main" id="{0367F9F7-5310-4A55-A4B2-4E3C3BE70BB1}"/>
              </a:ext>
            </a:extLst>
          </p:cNvPr>
          <p:cNvSpPr>
            <a:spLocks noChangeShapeType="1"/>
          </p:cNvSpPr>
          <p:nvPr/>
        </p:nvSpPr>
        <p:spPr bwMode="auto">
          <a:xfrm>
            <a:off x="4721058" y="3933696"/>
            <a:ext cx="90488"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5" name="Line 103">
            <a:extLst>
              <a:ext uri="{FF2B5EF4-FFF2-40B4-BE49-F238E27FC236}">
                <a16:creationId xmlns:a16="http://schemas.microsoft.com/office/drawing/2014/main" id="{9115AADC-7703-477D-AB73-1A2D5098ABEB}"/>
              </a:ext>
            </a:extLst>
          </p:cNvPr>
          <p:cNvSpPr>
            <a:spLocks noChangeShapeType="1"/>
          </p:cNvSpPr>
          <p:nvPr/>
        </p:nvSpPr>
        <p:spPr bwMode="auto">
          <a:xfrm flipV="1">
            <a:off x="4765508" y="3490783"/>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6" name="Line 104">
            <a:extLst>
              <a:ext uri="{FF2B5EF4-FFF2-40B4-BE49-F238E27FC236}">
                <a16:creationId xmlns:a16="http://schemas.microsoft.com/office/drawing/2014/main" id="{9A3B1515-A36D-41BA-9538-3CE8A20D6CE2}"/>
              </a:ext>
            </a:extLst>
          </p:cNvPr>
          <p:cNvSpPr>
            <a:spLocks noChangeShapeType="1"/>
          </p:cNvSpPr>
          <p:nvPr/>
        </p:nvSpPr>
        <p:spPr bwMode="auto">
          <a:xfrm flipV="1">
            <a:off x="4765508" y="3757483"/>
            <a:ext cx="0" cy="1762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7" name="Freeform 105">
            <a:extLst>
              <a:ext uri="{FF2B5EF4-FFF2-40B4-BE49-F238E27FC236}">
                <a16:creationId xmlns:a16="http://schemas.microsoft.com/office/drawing/2014/main" id="{B0094E6C-287F-4FEC-B410-6B391D85CB5B}"/>
              </a:ext>
            </a:extLst>
          </p:cNvPr>
          <p:cNvSpPr>
            <a:spLocks/>
          </p:cNvSpPr>
          <p:nvPr/>
        </p:nvSpPr>
        <p:spPr bwMode="auto">
          <a:xfrm>
            <a:off x="6333958" y="3860671"/>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8" name="Line 106">
            <a:extLst>
              <a:ext uri="{FF2B5EF4-FFF2-40B4-BE49-F238E27FC236}">
                <a16:creationId xmlns:a16="http://schemas.microsoft.com/office/drawing/2014/main" id="{4E1D5314-EC18-430E-9889-D5ABEFE4ED29}"/>
              </a:ext>
            </a:extLst>
          </p:cNvPr>
          <p:cNvSpPr>
            <a:spLocks noChangeShapeType="1"/>
          </p:cNvSpPr>
          <p:nvPr/>
        </p:nvSpPr>
        <p:spPr bwMode="auto">
          <a:xfrm>
            <a:off x="6333958" y="3860671"/>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9" name="Freeform 107">
            <a:extLst>
              <a:ext uri="{FF2B5EF4-FFF2-40B4-BE49-F238E27FC236}">
                <a16:creationId xmlns:a16="http://schemas.microsoft.com/office/drawing/2014/main" id="{92048755-1570-4871-9DB9-C43D54D4FDC4}"/>
              </a:ext>
            </a:extLst>
          </p:cNvPr>
          <p:cNvSpPr>
            <a:spLocks/>
          </p:cNvSpPr>
          <p:nvPr/>
        </p:nvSpPr>
        <p:spPr bwMode="auto">
          <a:xfrm>
            <a:off x="6333958" y="43908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0" name="Line 108">
            <a:extLst>
              <a:ext uri="{FF2B5EF4-FFF2-40B4-BE49-F238E27FC236}">
                <a16:creationId xmlns:a16="http://schemas.microsoft.com/office/drawing/2014/main" id="{8FD56020-CFEF-4163-9CE7-FC8F70E8CCA7}"/>
              </a:ext>
            </a:extLst>
          </p:cNvPr>
          <p:cNvSpPr>
            <a:spLocks noChangeShapeType="1"/>
          </p:cNvSpPr>
          <p:nvPr/>
        </p:nvSpPr>
        <p:spPr bwMode="auto">
          <a:xfrm>
            <a:off x="6333958" y="43908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1" name="Freeform 109">
            <a:extLst>
              <a:ext uri="{FF2B5EF4-FFF2-40B4-BE49-F238E27FC236}">
                <a16:creationId xmlns:a16="http://schemas.microsoft.com/office/drawing/2014/main" id="{00C69B3D-1FA0-42FC-83F1-4127F63981B7}"/>
              </a:ext>
            </a:extLst>
          </p:cNvPr>
          <p:cNvSpPr>
            <a:spLocks/>
          </p:cNvSpPr>
          <p:nvPr/>
        </p:nvSpPr>
        <p:spPr bwMode="auto">
          <a:xfrm>
            <a:off x="6378408" y="3860671"/>
            <a:ext cx="0" cy="252413"/>
          </a:xfrm>
          <a:custGeom>
            <a:avLst/>
            <a:gdLst>
              <a:gd name="T0" fmla="*/ 159 h 159"/>
              <a:gd name="T1" fmla="*/ 0 h 159"/>
              <a:gd name="T2" fmla="*/ 159 h 159"/>
            </a:gdLst>
            <a:ahLst/>
            <a:cxnLst>
              <a:cxn ang="0">
                <a:pos x="0" y="T0"/>
              </a:cxn>
              <a:cxn ang="0">
                <a:pos x="0" y="T1"/>
              </a:cxn>
              <a:cxn ang="0">
                <a:pos x="0" y="T2"/>
              </a:cxn>
            </a:cxnLst>
            <a:rect l="0" t="0" r="r" b="b"/>
            <a:pathLst>
              <a:path h="159">
                <a:moveTo>
                  <a:pt x="0" y="159"/>
                </a:moveTo>
                <a:lnTo>
                  <a:pt x="0" y="0"/>
                </a:lnTo>
                <a:lnTo>
                  <a:pt x="0" y="15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2" name="Line 110">
            <a:extLst>
              <a:ext uri="{FF2B5EF4-FFF2-40B4-BE49-F238E27FC236}">
                <a16:creationId xmlns:a16="http://schemas.microsoft.com/office/drawing/2014/main" id="{E314097E-A493-45AD-ACCB-A0A6E9C1CDAC}"/>
              </a:ext>
            </a:extLst>
          </p:cNvPr>
          <p:cNvSpPr>
            <a:spLocks noChangeShapeType="1"/>
          </p:cNvSpPr>
          <p:nvPr/>
        </p:nvSpPr>
        <p:spPr bwMode="auto">
          <a:xfrm flipV="1">
            <a:off x="6378408" y="3860671"/>
            <a:ext cx="0" cy="252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3" name="Freeform 111">
            <a:extLst>
              <a:ext uri="{FF2B5EF4-FFF2-40B4-BE49-F238E27FC236}">
                <a16:creationId xmlns:a16="http://schemas.microsoft.com/office/drawing/2014/main" id="{7383E1DD-F9C8-4AC8-93B5-D06926D12A93}"/>
              </a:ext>
            </a:extLst>
          </p:cNvPr>
          <p:cNvSpPr>
            <a:spLocks/>
          </p:cNvSpPr>
          <p:nvPr/>
        </p:nvSpPr>
        <p:spPr bwMode="auto">
          <a:xfrm>
            <a:off x="6378408" y="4113083"/>
            <a:ext cx="0" cy="277813"/>
          </a:xfrm>
          <a:custGeom>
            <a:avLst/>
            <a:gdLst>
              <a:gd name="T0" fmla="*/ 175 h 175"/>
              <a:gd name="T1" fmla="*/ 0 h 175"/>
              <a:gd name="T2" fmla="*/ 175 h 175"/>
            </a:gdLst>
            <a:ahLst/>
            <a:cxnLst>
              <a:cxn ang="0">
                <a:pos x="0" y="T0"/>
              </a:cxn>
              <a:cxn ang="0">
                <a:pos x="0" y="T1"/>
              </a:cxn>
              <a:cxn ang="0">
                <a:pos x="0" y="T2"/>
              </a:cxn>
            </a:cxnLst>
            <a:rect l="0" t="0" r="r" b="b"/>
            <a:pathLst>
              <a:path h="175">
                <a:moveTo>
                  <a:pt x="0" y="175"/>
                </a:moveTo>
                <a:lnTo>
                  <a:pt x="0" y="0"/>
                </a:lnTo>
                <a:lnTo>
                  <a:pt x="0" y="175"/>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4" name="Line 112">
            <a:extLst>
              <a:ext uri="{FF2B5EF4-FFF2-40B4-BE49-F238E27FC236}">
                <a16:creationId xmlns:a16="http://schemas.microsoft.com/office/drawing/2014/main" id="{462D4557-00CF-476D-9D64-EBC7D316FA06}"/>
              </a:ext>
            </a:extLst>
          </p:cNvPr>
          <p:cNvSpPr>
            <a:spLocks noChangeShapeType="1"/>
          </p:cNvSpPr>
          <p:nvPr/>
        </p:nvSpPr>
        <p:spPr bwMode="auto">
          <a:xfrm flipV="1">
            <a:off x="6378408" y="4113083"/>
            <a:ext cx="0" cy="2778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5" name="Line 113">
            <a:extLst>
              <a:ext uri="{FF2B5EF4-FFF2-40B4-BE49-F238E27FC236}">
                <a16:creationId xmlns:a16="http://schemas.microsoft.com/office/drawing/2014/main" id="{0FBA609F-F0D9-4002-9F00-D8623D2E37EA}"/>
              </a:ext>
            </a:extLst>
          </p:cNvPr>
          <p:cNvSpPr>
            <a:spLocks noChangeShapeType="1"/>
          </p:cNvSpPr>
          <p:nvPr/>
        </p:nvSpPr>
        <p:spPr bwMode="auto">
          <a:xfrm>
            <a:off x="6333958" y="3860671"/>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6" name="Line 114">
            <a:extLst>
              <a:ext uri="{FF2B5EF4-FFF2-40B4-BE49-F238E27FC236}">
                <a16:creationId xmlns:a16="http://schemas.microsoft.com/office/drawing/2014/main" id="{32CCC6ED-9AF6-4C12-8871-E9214F76B80F}"/>
              </a:ext>
            </a:extLst>
          </p:cNvPr>
          <p:cNvSpPr>
            <a:spLocks noChangeShapeType="1"/>
          </p:cNvSpPr>
          <p:nvPr/>
        </p:nvSpPr>
        <p:spPr bwMode="auto">
          <a:xfrm>
            <a:off x="6333958" y="43908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7" name="Line 115">
            <a:extLst>
              <a:ext uri="{FF2B5EF4-FFF2-40B4-BE49-F238E27FC236}">
                <a16:creationId xmlns:a16="http://schemas.microsoft.com/office/drawing/2014/main" id="{CDB096A6-83DC-4ADF-A638-1B85A121A33D}"/>
              </a:ext>
            </a:extLst>
          </p:cNvPr>
          <p:cNvSpPr>
            <a:spLocks noChangeShapeType="1"/>
          </p:cNvSpPr>
          <p:nvPr/>
        </p:nvSpPr>
        <p:spPr bwMode="auto">
          <a:xfrm flipV="1">
            <a:off x="6378408" y="3860671"/>
            <a:ext cx="0" cy="2524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8" name="Line 116">
            <a:extLst>
              <a:ext uri="{FF2B5EF4-FFF2-40B4-BE49-F238E27FC236}">
                <a16:creationId xmlns:a16="http://schemas.microsoft.com/office/drawing/2014/main" id="{E2A8667D-8516-4AC2-9395-CF831A5A38FB}"/>
              </a:ext>
            </a:extLst>
          </p:cNvPr>
          <p:cNvSpPr>
            <a:spLocks noChangeShapeType="1"/>
          </p:cNvSpPr>
          <p:nvPr/>
        </p:nvSpPr>
        <p:spPr bwMode="auto">
          <a:xfrm flipV="1">
            <a:off x="6378408" y="4113083"/>
            <a:ext cx="0" cy="2778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9" name="Rectangle 155">
            <a:extLst>
              <a:ext uri="{FF2B5EF4-FFF2-40B4-BE49-F238E27FC236}">
                <a16:creationId xmlns:a16="http://schemas.microsoft.com/office/drawing/2014/main" id="{1E579F96-5EC1-4A17-8D4A-2F042DD8F51A}"/>
              </a:ext>
            </a:extLst>
          </p:cNvPr>
          <p:cNvSpPr>
            <a:spLocks noChangeArrowheads="1"/>
          </p:cNvSpPr>
          <p:nvPr/>
        </p:nvSpPr>
        <p:spPr bwMode="auto">
          <a:xfrm>
            <a:off x="4007375"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1.1%</a:t>
            </a:r>
          </a:p>
        </p:txBody>
      </p:sp>
      <p:sp>
        <p:nvSpPr>
          <p:cNvPr id="170" name="Rectangle 156">
            <a:extLst>
              <a:ext uri="{FF2B5EF4-FFF2-40B4-BE49-F238E27FC236}">
                <a16:creationId xmlns:a16="http://schemas.microsoft.com/office/drawing/2014/main" id="{66D4BBBA-52B7-4CA0-B24C-A588DFAE8202}"/>
              </a:ext>
            </a:extLst>
          </p:cNvPr>
          <p:cNvSpPr>
            <a:spLocks noChangeArrowheads="1"/>
          </p:cNvSpPr>
          <p:nvPr/>
        </p:nvSpPr>
        <p:spPr bwMode="auto">
          <a:xfrm>
            <a:off x="5620274"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1.1%</a:t>
            </a:r>
          </a:p>
        </p:txBody>
      </p:sp>
      <p:sp>
        <p:nvSpPr>
          <p:cNvPr id="171" name="Rectangle 159">
            <a:extLst>
              <a:ext uri="{FF2B5EF4-FFF2-40B4-BE49-F238E27FC236}">
                <a16:creationId xmlns:a16="http://schemas.microsoft.com/office/drawing/2014/main" id="{E25449AA-CF50-4453-AC94-23D0E4DD7EC1}"/>
              </a:ext>
            </a:extLst>
          </p:cNvPr>
          <p:cNvSpPr>
            <a:spLocks noChangeArrowheads="1"/>
          </p:cNvSpPr>
          <p:nvPr/>
        </p:nvSpPr>
        <p:spPr bwMode="auto">
          <a:xfrm>
            <a:off x="2979469"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2.0%</a:t>
            </a:r>
          </a:p>
        </p:txBody>
      </p:sp>
      <p:sp>
        <p:nvSpPr>
          <p:cNvPr id="172" name="Rectangle 160">
            <a:extLst>
              <a:ext uri="{FF2B5EF4-FFF2-40B4-BE49-F238E27FC236}">
                <a16:creationId xmlns:a16="http://schemas.microsoft.com/office/drawing/2014/main" id="{F5571241-84CB-4DC2-A399-B695E9D81E4A}"/>
              </a:ext>
            </a:extLst>
          </p:cNvPr>
          <p:cNvSpPr>
            <a:spLocks noChangeArrowheads="1"/>
          </p:cNvSpPr>
          <p:nvPr/>
        </p:nvSpPr>
        <p:spPr bwMode="auto">
          <a:xfrm>
            <a:off x="4588400"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2.3%</a:t>
            </a:r>
          </a:p>
        </p:txBody>
      </p:sp>
      <p:sp>
        <p:nvSpPr>
          <p:cNvPr id="173" name="Rectangle 161">
            <a:extLst>
              <a:ext uri="{FF2B5EF4-FFF2-40B4-BE49-F238E27FC236}">
                <a16:creationId xmlns:a16="http://schemas.microsoft.com/office/drawing/2014/main" id="{C1AACAA0-B5B6-45DC-BBA7-813991242641}"/>
              </a:ext>
            </a:extLst>
          </p:cNvPr>
          <p:cNvSpPr>
            <a:spLocks noChangeArrowheads="1"/>
          </p:cNvSpPr>
          <p:nvPr/>
        </p:nvSpPr>
        <p:spPr bwMode="auto">
          <a:xfrm>
            <a:off x="6201299"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ea typeface="MS PGothic" pitchFamily="34" charset="-128"/>
                <a:cs typeface="Arial" pitchFamily="34" charset="0"/>
              </a:rPr>
              <a:t>1.9%</a:t>
            </a:r>
          </a:p>
        </p:txBody>
      </p:sp>
      <p:sp>
        <p:nvSpPr>
          <p:cNvPr id="174" name="Rectangle 169">
            <a:extLst>
              <a:ext uri="{FF2B5EF4-FFF2-40B4-BE49-F238E27FC236}">
                <a16:creationId xmlns:a16="http://schemas.microsoft.com/office/drawing/2014/main" id="{44C982EA-5D5F-4746-BE68-567D48F1AB20}"/>
              </a:ext>
            </a:extLst>
          </p:cNvPr>
          <p:cNvSpPr>
            <a:spLocks noChangeArrowheads="1"/>
          </p:cNvSpPr>
          <p:nvPr/>
        </p:nvSpPr>
        <p:spPr bwMode="auto">
          <a:xfrm>
            <a:off x="4036846" y="4319458"/>
            <a:ext cx="27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IBN</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5" name="Rectangle 170">
            <a:extLst>
              <a:ext uri="{FF2B5EF4-FFF2-40B4-BE49-F238E27FC236}">
                <a16:creationId xmlns:a16="http://schemas.microsoft.com/office/drawing/2014/main" id="{1A521EA8-E7D1-443D-9B85-EE4AC6272F62}"/>
              </a:ext>
            </a:extLst>
          </p:cNvPr>
          <p:cNvSpPr>
            <a:spLocks noChangeArrowheads="1"/>
          </p:cNvSpPr>
          <p:nvPr/>
        </p:nvSpPr>
        <p:spPr bwMode="auto">
          <a:xfrm>
            <a:off x="5611646" y="4367083"/>
            <a:ext cx="3238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ALN</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6" name="Rectangle 172">
            <a:extLst>
              <a:ext uri="{FF2B5EF4-FFF2-40B4-BE49-F238E27FC236}">
                <a16:creationId xmlns:a16="http://schemas.microsoft.com/office/drawing/2014/main" id="{CD688BA4-1F2C-4855-9BDE-A13A53ABB102}"/>
              </a:ext>
            </a:extLst>
          </p:cNvPr>
          <p:cNvSpPr>
            <a:spLocks noChangeArrowheads="1"/>
          </p:cNvSpPr>
          <p:nvPr/>
        </p:nvSpPr>
        <p:spPr bwMode="auto">
          <a:xfrm>
            <a:off x="2416008" y="4952871"/>
            <a:ext cx="2628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RIS</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7" name="Rectangle 173">
            <a:extLst>
              <a:ext uri="{FF2B5EF4-FFF2-40B4-BE49-F238E27FC236}">
                <a16:creationId xmlns:a16="http://schemas.microsoft.com/office/drawing/2014/main" id="{8BBE1F86-7D49-4D58-9211-72933B9C7B74}"/>
              </a:ext>
            </a:extLst>
          </p:cNvPr>
          <p:cNvSpPr>
            <a:spLocks noChangeArrowheads="1"/>
          </p:cNvSpPr>
          <p:nvPr/>
        </p:nvSpPr>
        <p:spPr bwMode="auto">
          <a:xfrm>
            <a:off x="2670008" y="3046283"/>
            <a:ext cx="4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1.6%</a:t>
            </a:r>
            <a:r>
              <a:rPr kumimoji="0" lang="en-US" altLang="en-US" sz="15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a:t>
            </a:r>
            <a:endParaRPr kumimoji="0" lang="en-US" altLang="en-US" sz="18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8" name="Rectangle 174">
            <a:extLst>
              <a:ext uri="{FF2B5EF4-FFF2-40B4-BE49-F238E27FC236}">
                <a16:creationId xmlns:a16="http://schemas.microsoft.com/office/drawing/2014/main" id="{D2E50A9C-3B0F-4DFC-9AFB-53ECF6AB10D1}"/>
              </a:ext>
            </a:extLst>
          </p:cNvPr>
          <p:cNvSpPr>
            <a:spLocks noChangeArrowheads="1"/>
          </p:cNvSpPr>
          <p:nvPr/>
        </p:nvSpPr>
        <p:spPr bwMode="auto">
          <a:xfrm>
            <a:off x="4262271" y="2801173"/>
            <a:ext cx="423193" cy="2308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1.1%</a:t>
            </a:r>
            <a:r>
              <a:rPr kumimoji="0" lang="en-US" altLang="en-US" sz="15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b</a:t>
            </a:r>
            <a:endParaRPr kumimoji="0" lang="en-US" altLang="en-US" sz="18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79" name="Rectangle 175">
            <a:extLst>
              <a:ext uri="{FF2B5EF4-FFF2-40B4-BE49-F238E27FC236}">
                <a16:creationId xmlns:a16="http://schemas.microsoft.com/office/drawing/2014/main" id="{F6D6CEF6-06BC-4F6A-A732-940E461FC5B6}"/>
              </a:ext>
            </a:extLst>
          </p:cNvPr>
          <p:cNvSpPr>
            <a:spLocks noChangeArrowheads="1"/>
          </p:cNvSpPr>
          <p:nvPr/>
        </p:nvSpPr>
        <p:spPr bwMode="auto">
          <a:xfrm>
            <a:off x="5887871" y="3147248"/>
            <a:ext cx="35907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0.9%</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80" name="Rectangle 176">
            <a:extLst>
              <a:ext uri="{FF2B5EF4-FFF2-40B4-BE49-F238E27FC236}">
                <a16:creationId xmlns:a16="http://schemas.microsoft.com/office/drawing/2014/main" id="{940310FE-7429-4BA3-990D-8F994D5B4266}"/>
              </a:ext>
            </a:extLst>
          </p:cNvPr>
          <p:cNvSpPr>
            <a:spLocks noChangeArrowheads="1"/>
          </p:cNvSpPr>
          <p:nvPr/>
        </p:nvSpPr>
        <p:spPr bwMode="auto">
          <a:xfrm>
            <a:off x="6313321" y="3179633"/>
            <a:ext cx="52900" cy="1384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rPr>
              <a:t>a</a:t>
            </a:r>
            <a:endParaRPr kumimoji="0" lang="en-US" altLang="en-US" sz="18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endParaRPr>
          </a:p>
        </p:txBody>
      </p:sp>
      <p:sp>
        <p:nvSpPr>
          <p:cNvPr id="181" name="Rectangle 179">
            <a:extLst>
              <a:ext uri="{FF2B5EF4-FFF2-40B4-BE49-F238E27FC236}">
                <a16:creationId xmlns:a16="http://schemas.microsoft.com/office/drawing/2014/main" id="{A4FB397B-06D2-46C7-82D5-20BE743CC80B}"/>
              </a:ext>
            </a:extLst>
          </p:cNvPr>
          <p:cNvSpPr>
            <a:spLocks noChangeArrowheads="1"/>
          </p:cNvSpPr>
          <p:nvPr/>
        </p:nvSpPr>
        <p:spPr bwMode="auto">
          <a:xfrm>
            <a:off x="5562751" y="2495421"/>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endParaRPr>
          </a:p>
        </p:txBody>
      </p:sp>
      <p:sp>
        <p:nvSpPr>
          <p:cNvPr id="182" name="Rectangle 180">
            <a:extLst>
              <a:ext uri="{FF2B5EF4-FFF2-40B4-BE49-F238E27FC236}">
                <a16:creationId xmlns:a16="http://schemas.microsoft.com/office/drawing/2014/main" id="{601A539D-08F3-440E-BDFF-0AFC87B05BA6}"/>
              </a:ext>
            </a:extLst>
          </p:cNvPr>
          <p:cNvSpPr>
            <a:spLocks noChangeArrowheads="1"/>
          </p:cNvSpPr>
          <p:nvPr/>
        </p:nvSpPr>
        <p:spPr bwMode="auto">
          <a:xfrm>
            <a:off x="3983188" y="2495421"/>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0" cap="none" spc="0" normalizeH="0" baseline="0" noProof="0" dirty="0">
              <a:ln>
                <a:noFill/>
              </a:ln>
              <a:solidFill>
                <a:srgbClr val="000000">
                  <a:lumMod val="65000"/>
                  <a:lumOff val="35000"/>
                </a:srgbClr>
              </a:solidFill>
              <a:effectLst/>
              <a:uLnTx/>
              <a:uFillTx/>
              <a:latin typeface="Arial Narrow" panose="020B0606020202030204" pitchFamily="34" charset="0"/>
              <a:ea typeface="MS PGothic" pitchFamily="34" charset="-128"/>
              <a:cs typeface="Arial" pitchFamily="34" charset="0"/>
            </a:endParaRPr>
          </a:p>
        </p:txBody>
      </p:sp>
      <p:sp>
        <p:nvSpPr>
          <p:cNvPr id="183" name="Line 182">
            <a:extLst>
              <a:ext uri="{FF2B5EF4-FFF2-40B4-BE49-F238E27FC236}">
                <a16:creationId xmlns:a16="http://schemas.microsoft.com/office/drawing/2014/main" id="{B9125550-5737-4F71-8FBA-749EEA7E3318}"/>
              </a:ext>
            </a:extLst>
          </p:cNvPr>
          <p:cNvSpPr>
            <a:spLocks noChangeShapeType="1"/>
          </p:cNvSpPr>
          <p:nvPr/>
        </p:nvSpPr>
        <p:spPr bwMode="auto">
          <a:xfrm flipH="1">
            <a:off x="2573171" y="3374896"/>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4" name="Line 183">
            <a:extLst>
              <a:ext uri="{FF2B5EF4-FFF2-40B4-BE49-F238E27FC236}">
                <a16:creationId xmlns:a16="http://schemas.microsoft.com/office/drawing/2014/main" id="{3F798F7D-B64F-4EFE-B394-346BF469436E}"/>
              </a:ext>
            </a:extLst>
          </p:cNvPr>
          <p:cNvSpPr>
            <a:spLocks noChangeShapeType="1"/>
          </p:cNvSpPr>
          <p:nvPr/>
        </p:nvSpPr>
        <p:spPr bwMode="auto">
          <a:xfrm>
            <a:off x="2560471" y="3374896"/>
            <a:ext cx="0" cy="1527175"/>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5" name="Line 184">
            <a:extLst>
              <a:ext uri="{FF2B5EF4-FFF2-40B4-BE49-F238E27FC236}">
                <a16:creationId xmlns:a16="http://schemas.microsoft.com/office/drawing/2014/main" id="{52905C0A-1D9B-4D59-8153-BBE64F6D6B62}"/>
              </a:ext>
            </a:extLst>
          </p:cNvPr>
          <p:cNvSpPr>
            <a:spLocks noChangeShapeType="1"/>
          </p:cNvSpPr>
          <p:nvPr/>
        </p:nvSpPr>
        <p:spPr bwMode="auto">
          <a:xfrm>
            <a:off x="3136733" y="3382833"/>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6" name="Line 185">
            <a:extLst>
              <a:ext uri="{FF2B5EF4-FFF2-40B4-BE49-F238E27FC236}">
                <a16:creationId xmlns:a16="http://schemas.microsoft.com/office/drawing/2014/main" id="{C7C78E63-51A2-4F1C-9F58-AA32358F0F7F}"/>
              </a:ext>
            </a:extLst>
          </p:cNvPr>
          <p:cNvSpPr>
            <a:spLocks noChangeShapeType="1"/>
          </p:cNvSpPr>
          <p:nvPr/>
        </p:nvSpPr>
        <p:spPr bwMode="auto">
          <a:xfrm flipH="1">
            <a:off x="4186071" y="3062158"/>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7" name="Line 186">
            <a:extLst>
              <a:ext uri="{FF2B5EF4-FFF2-40B4-BE49-F238E27FC236}">
                <a16:creationId xmlns:a16="http://schemas.microsoft.com/office/drawing/2014/main" id="{C9344AFF-1E57-40A3-BB71-2201AED0B467}"/>
              </a:ext>
            </a:extLst>
          </p:cNvPr>
          <p:cNvSpPr>
            <a:spLocks noChangeShapeType="1"/>
          </p:cNvSpPr>
          <p:nvPr/>
        </p:nvSpPr>
        <p:spPr bwMode="auto">
          <a:xfrm>
            <a:off x="4186071" y="3062158"/>
            <a:ext cx="0" cy="1204913"/>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8" name="Line 187">
            <a:extLst>
              <a:ext uri="{FF2B5EF4-FFF2-40B4-BE49-F238E27FC236}">
                <a16:creationId xmlns:a16="http://schemas.microsoft.com/office/drawing/2014/main" id="{3C3F63C8-E296-4FD8-BA06-258021C8D702}"/>
              </a:ext>
            </a:extLst>
          </p:cNvPr>
          <p:cNvSpPr>
            <a:spLocks noChangeShapeType="1"/>
          </p:cNvSpPr>
          <p:nvPr/>
        </p:nvSpPr>
        <p:spPr bwMode="auto">
          <a:xfrm>
            <a:off x="4749633" y="3070096"/>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9" name="Line 188">
            <a:extLst>
              <a:ext uri="{FF2B5EF4-FFF2-40B4-BE49-F238E27FC236}">
                <a16:creationId xmlns:a16="http://schemas.microsoft.com/office/drawing/2014/main" id="{DA4E3127-71CA-4FB2-9F29-997612C6BF0D}"/>
              </a:ext>
            </a:extLst>
          </p:cNvPr>
          <p:cNvSpPr>
            <a:spLocks noChangeShapeType="1"/>
          </p:cNvSpPr>
          <p:nvPr/>
        </p:nvSpPr>
        <p:spPr bwMode="auto">
          <a:xfrm flipH="1">
            <a:off x="5795796" y="3435221"/>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0" name="Line 189">
            <a:extLst>
              <a:ext uri="{FF2B5EF4-FFF2-40B4-BE49-F238E27FC236}">
                <a16:creationId xmlns:a16="http://schemas.microsoft.com/office/drawing/2014/main" id="{3E263B26-EED8-4EF7-84F1-C5B57CCD3345}"/>
              </a:ext>
            </a:extLst>
          </p:cNvPr>
          <p:cNvSpPr>
            <a:spLocks noChangeShapeType="1"/>
          </p:cNvSpPr>
          <p:nvPr/>
        </p:nvSpPr>
        <p:spPr bwMode="auto">
          <a:xfrm>
            <a:off x="5795796" y="3435221"/>
            <a:ext cx="0" cy="83185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1" name="Line 190">
            <a:extLst>
              <a:ext uri="{FF2B5EF4-FFF2-40B4-BE49-F238E27FC236}">
                <a16:creationId xmlns:a16="http://schemas.microsoft.com/office/drawing/2014/main" id="{CFCBB67A-4286-4565-8BF8-40013F890C8C}"/>
              </a:ext>
            </a:extLst>
          </p:cNvPr>
          <p:cNvSpPr>
            <a:spLocks noChangeShapeType="1"/>
          </p:cNvSpPr>
          <p:nvPr/>
        </p:nvSpPr>
        <p:spPr bwMode="auto">
          <a:xfrm>
            <a:off x="6359358" y="3443158"/>
            <a:ext cx="0" cy="128588"/>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2" name="Rectangle 197">
            <a:extLst>
              <a:ext uri="{FF2B5EF4-FFF2-40B4-BE49-F238E27FC236}">
                <a16:creationId xmlns:a16="http://schemas.microsoft.com/office/drawing/2014/main" id="{76A7A797-CA8B-4A76-A34C-A9A7FD7413AA}"/>
              </a:ext>
            </a:extLst>
          </p:cNvPr>
          <p:cNvSpPr>
            <a:spLocks noChangeArrowheads="1"/>
          </p:cNvSpPr>
          <p:nvPr/>
        </p:nvSpPr>
        <p:spPr bwMode="auto">
          <a:xfrm>
            <a:off x="2938296" y="3582858"/>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3" name="Rectangle 198">
            <a:extLst>
              <a:ext uri="{FF2B5EF4-FFF2-40B4-BE49-F238E27FC236}">
                <a16:creationId xmlns:a16="http://schemas.microsoft.com/office/drawing/2014/main" id="{206F5D98-65FF-4855-AA6B-0EF9F05086AC}"/>
              </a:ext>
            </a:extLst>
          </p:cNvPr>
          <p:cNvSpPr>
            <a:spLocks noChangeArrowheads="1"/>
          </p:cNvSpPr>
          <p:nvPr/>
        </p:nvSpPr>
        <p:spPr bwMode="auto">
          <a:xfrm>
            <a:off x="4546433" y="3239958"/>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4" name="Rectangle 199">
            <a:extLst>
              <a:ext uri="{FF2B5EF4-FFF2-40B4-BE49-F238E27FC236}">
                <a16:creationId xmlns:a16="http://schemas.microsoft.com/office/drawing/2014/main" id="{78888960-2DC8-4C8D-88FC-0CA5A3F301B1}"/>
              </a:ext>
            </a:extLst>
          </p:cNvPr>
          <p:cNvSpPr>
            <a:spLocks noChangeArrowheads="1"/>
          </p:cNvSpPr>
          <p:nvPr/>
        </p:nvSpPr>
        <p:spPr bwMode="auto">
          <a:xfrm>
            <a:off x="6151396" y="3609846"/>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5" name="Rectangle 201">
            <a:extLst>
              <a:ext uri="{FF2B5EF4-FFF2-40B4-BE49-F238E27FC236}">
                <a16:creationId xmlns:a16="http://schemas.microsoft.com/office/drawing/2014/main" id="{27FD4629-BF70-41CD-85BF-7679EF5711EE}"/>
              </a:ext>
            </a:extLst>
          </p:cNvPr>
          <p:cNvSpPr>
            <a:spLocks noChangeArrowheads="1"/>
          </p:cNvSpPr>
          <p:nvPr/>
        </p:nvSpPr>
        <p:spPr bwMode="auto">
          <a:xfrm>
            <a:off x="7230930" y="4806821"/>
            <a:ext cx="3157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ZOL</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6" name="Rectangle 202">
            <a:extLst>
              <a:ext uri="{FF2B5EF4-FFF2-40B4-BE49-F238E27FC236}">
                <a16:creationId xmlns:a16="http://schemas.microsoft.com/office/drawing/2014/main" id="{B338C31F-FE59-4CC6-82FE-75F35A708DD0}"/>
              </a:ext>
            </a:extLst>
          </p:cNvPr>
          <p:cNvSpPr>
            <a:spLocks noChangeArrowheads="1"/>
          </p:cNvSpPr>
          <p:nvPr/>
        </p:nvSpPr>
        <p:spPr bwMode="auto">
          <a:xfrm>
            <a:off x="7475405" y="3198048"/>
            <a:ext cx="4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1.4%</a:t>
            </a:r>
            <a:r>
              <a:rPr kumimoji="0" lang="en-US" altLang="en-US" sz="15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a:t>
            </a:r>
            <a:endParaRPr kumimoji="0" lang="en-US" altLang="en-US" sz="18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7" name="Rectangle 204">
            <a:extLst>
              <a:ext uri="{FF2B5EF4-FFF2-40B4-BE49-F238E27FC236}">
                <a16:creationId xmlns:a16="http://schemas.microsoft.com/office/drawing/2014/main" id="{966CD40A-3470-4CF3-9878-80DB7E92F295}"/>
              </a:ext>
            </a:extLst>
          </p:cNvPr>
          <p:cNvSpPr>
            <a:spLocks noChangeArrowheads="1"/>
          </p:cNvSpPr>
          <p:nvPr/>
        </p:nvSpPr>
        <p:spPr bwMode="auto">
          <a:xfrm>
            <a:off x="7751630" y="3635246"/>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DMAb</a:t>
            </a:r>
            <a:endParaRPr kumimoji="0" lang="en-US"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
        <p:nvSpPr>
          <p:cNvPr id="198" name="Line 147">
            <a:extLst>
              <a:ext uri="{FF2B5EF4-FFF2-40B4-BE49-F238E27FC236}">
                <a16:creationId xmlns:a16="http://schemas.microsoft.com/office/drawing/2014/main" id="{5B60AD65-264E-4819-B273-BE7EC6374E60}"/>
              </a:ext>
            </a:extLst>
          </p:cNvPr>
          <p:cNvSpPr>
            <a:spLocks noChangeShapeType="1"/>
          </p:cNvSpPr>
          <p:nvPr/>
        </p:nvSpPr>
        <p:spPr bwMode="auto">
          <a:xfrm flipH="1">
            <a:off x="1884229" y="5840283"/>
            <a:ext cx="6519861"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9" name="Line 141">
            <a:extLst>
              <a:ext uri="{FF2B5EF4-FFF2-40B4-BE49-F238E27FC236}">
                <a16:creationId xmlns:a16="http://schemas.microsoft.com/office/drawing/2014/main" id="{EEDB9981-7DD0-4371-80C4-795C844765A5}"/>
              </a:ext>
            </a:extLst>
          </p:cNvPr>
          <p:cNvSpPr>
            <a:spLocks noChangeShapeType="1"/>
          </p:cNvSpPr>
          <p:nvPr/>
        </p:nvSpPr>
        <p:spPr bwMode="auto">
          <a:xfrm flipV="1">
            <a:off x="1889537" y="2172788"/>
            <a:ext cx="0" cy="3667493"/>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0" name="Line 142">
            <a:extLst>
              <a:ext uri="{FF2B5EF4-FFF2-40B4-BE49-F238E27FC236}">
                <a16:creationId xmlns:a16="http://schemas.microsoft.com/office/drawing/2014/main" id="{6FDA576B-9DF9-4150-8E3F-0A85B06E0BAA}"/>
              </a:ext>
            </a:extLst>
          </p:cNvPr>
          <p:cNvSpPr>
            <a:spLocks noChangeShapeType="1"/>
          </p:cNvSpPr>
          <p:nvPr/>
        </p:nvSpPr>
        <p:spPr bwMode="auto">
          <a:xfrm>
            <a:off x="1822862" y="2217608"/>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1" name="Line 143">
            <a:extLst>
              <a:ext uri="{FF2B5EF4-FFF2-40B4-BE49-F238E27FC236}">
                <a16:creationId xmlns:a16="http://schemas.microsoft.com/office/drawing/2014/main" id="{A0F5BAC3-E1B8-45B5-939D-C7AEFC2A292F}"/>
              </a:ext>
            </a:extLst>
          </p:cNvPr>
          <p:cNvSpPr>
            <a:spLocks noChangeShapeType="1"/>
          </p:cNvSpPr>
          <p:nvPr/>
        </p:nvSpPr>
        <p:spPr bwMode="auto">
          <a:xfrm>
            <a:off x="1822862" y="3120896"/>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2" name="Line 144">
            <a:extLst>
              <a:ext uri="{FF2B5EF4-FFF2-40B4-BE49-F238E27FC236}">
                <a16:creationId xmlns:a16="http://schemas.microsoft.com/office/drawing/2014/main" id="{B71D6288-D31A-45B5-A7A2-D67654C10546}"/>
              </a:ext>
            </a:extLst>
          </p:cNvPr>
          <p:cNvSpPr>
            <a:spLocks noChangeShapeType="1"/>
          </p:cNvSpPr>
          <p:nvPr/>
        </p:nvSpPr>
        <p:spPr bwMode="auto">
          <a:xfrm>
            <a:off x="1822862" y="4024183"/>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3" name="Line 145">
            <a:extLst>
              <a:ext uri="{FF2B5EF4-FFF2-40B4-BE49-F238E27FC236}">
                <a16:creationId xmlns:a16="http://schemas.microsoft.com/office/drawing/2014/main" id="{0218169B-EC93-43FB-BAFC-FEB37801B01D}"/>
              </a:ext>
            </a:extLst>
          </p:cNvPr>
          <p:cNvSpPr>
            <a:spLocks noChangeShapeType="1"/>
          </p:cNvSpPr>
          <p:nvPr/>
        </p:nvSpPr>
        <p:spPr bwMode="auto">
          <a:xfrm>
            <a:off x="1822862" y="4941758"/>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4" name="Line 146">
            <a:extLst>
              <a:ext uri="{FF2B5EF4-FFF2-40B4-BE49-F238E27FC236}">
                <a16:creationId xmlns:a16="http://schemas.microsoft.com/office/drawing/2014/main" id="{A2374D05-5AF0-416F-B907-90001072856C}"/>
              </a:ext>
            </a:extLst>
          </p:cNvPr>
          <p:cNvSpPr>
            <a:spLocks noChangeShapeType="1"/>
          </p:cNvSpPr>
          <p:nvPr/>
        </p:nvSpPr>
        <p:spPr bwMode="auto">
          <a:xfrm>
            <a:off x="1822862" y="5840283"/>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5" name="Line 153">
            <a:extLst>
              <a:ext uri="{FF2B5EF4-FFF2-40B4-BE49-F238E27FC236}">
                <a16:creationId xmlns:a16="http://schemas.microsoft.com/office/drawing/2014/main" id="{533B4E61-62F9-484E-94C8-645C8F9D4426}"/>
              </a:ext>
            </a:extLst>
          </p:cNvPr>
          <p:cNvSpPr>
            <a:spLocks noChangeShapeType="1"/>
          </p:cNvSpPr>
          <p:nvPr/>
        </p:nvSpPr>
        <p:spPr bwMode="auto">
          <a:xfrm>
            <a:off x="1889537"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6" name="Rectangle 164">
            <a:extLst>
              <a:ext uri="{FF2B5EF4-FFF2-40B4-BE49-F238E27FC236}">
                <a16:creationId xmlns:a16="http://schemas.microsoft.com/office/drawing/2014/main" id="{DCF858B8-5AFE-45E8-BD87-D74D07081020}"/>
              </a:ext>
            </a:extLst>
          </p:cNvPr>
          <p:cNvSpPr>
            <a:spLocks noChangeArrowheads="1"/>
          </p:cNvSpPr>
          <p:nvPr/>
        </p:nvSpPr>
        <p:spPr bwMode="auto">
          <a:xfrm>
            <a:off x="1652999" y="574979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0</a:t>
            </a:r>
          </a:p>
        </p:txBody>
      </p:sp>
      <p:sp>
        <p:nvSpPr>
          <p:cNvPr id="207" name="Rectangle 165">
            <a:extLst>
              <a:ext uri="{FF2B5EF4-FFF2-40B4-BE49-F238E27FC236}">
                <a16:creationId xmlns:a16="http://schemas.microsoft.com/office/drawing/2014/main" id="{67C0EBC9-F975-46CF-9072-9C8116A2BF84}"/>
              </a:ext>
            </a:extLst>
          </p:cNvPr>
          <p:cNvSpPr>
            <a:spLocks noChangeArrowheads="1"/>
          </p:cNvSpPr>
          <p:nvPr/>
        </p:nvSpPr>
        <p:spPr bwMode="auto">
          <a:xfrm>
            <a:off x="1652999" y="484174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1</a:t>
            </a:r>
          </a:p>
        </p:txBody>
      </p:sp>
      <p:sp>
        <p:nvSpPr>
          <p:cNvPr id="208" name="Rectangle 166">
            <a:extLst>
              <a:ext uri="{FF2B5EF4-FFF2-40B4-BE49-F238E27FC236}">
                <a16:creationId xmlns:a16="http://schemas.microsoft.com/office/drawing/2014/main" id="{A6F94D38-5722-4EDF-B482-4DE4B068E0EF}"/>
              </a:ext>
            </a:extLst>
          </p:cNvPr>
          <p:cNvSpPr>
            <a:spLocks noChangeArrowheads="1"/>
          </p:cNvSpPr>
          <p:nvPr/>
        </p:nvSpPr>
        <p:spPr bwMode="auto">
          <a:xfrm>
            <a:off x="1652999" y="393845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2</a:t>
            </a:r>
          </a:p>
        </p:txBody>
      </p:sp>
      <p:sp>
        <p:nvSpPr>
          <p:cNvPr id="209" name="Rectangle 167">
            <a:extLst>
              <a:ext uri="{FF2B5EF4-FFF2-40B4-BE49-F238E27FC236}">
                <a16:creationId xmlns:a16="http://schemas.microsoft.com/office/drawing/2014/main" id="{469B13C5-F944-480F-93D0-324E2EE67DAA}"/>
              </a:ext>
            </a:extLst>
          </p:cNvPr>
          <p:cNvSpPr>
            <a:spLocks noChangeArrowheads="1"/>
          </p:cNvSpPr>
          <p:nvPr/>
        </p:nvSpPr>
        <p:spPr bwMode="auto">
          <a:xfrm>
            <a:off x="1652999" y="303040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3</a:t>
            </a:r>
          </a:p>
        </p:txBody>
      </p:sp>
      <p:sp>
        <p:nvSpPr>
          <p:cNvPr id="210" name="Rectangle 168">
            <a:extLst>
              <a:ext uri="{FF2B5EF4-FFF2-40B4-BE49-F238E27FC236}">
                <a16:creationId xmlns:a16="http://schemas.microsoft.com/office/drawing/2014/main" id="{609C2B7C-C0E5-48A6-9292-9D147443E09F}"/>
              </a:ext>
            </a:extLst>
          </p:cNvPr>
          <p:cNvSpPr>
            <a:spLocks noChangeArrowheads="1"/>
          </p:cNvSpPr>
          <p:nvPr/>
        </p:nvSpPr>
        <p:spPr bwMode="auto">
          <a:xfrm>
            <a:off x="1652999" y="2125533"/>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4</a:t>
            </a:r>
          </a:p>
        </p:txBody>
      </p:sp>
      <p:sp>
        <p:nvSpPr>
          <p:cNvPr id="211" name="Rectangle 180">
            <a:extLst>
              <a:ext uri="{FF2B5EF4-FFF2-40B4-BE49-F238E27FC236}">
                <a16:creationId xmlns:a16="http://schemas.microsoft.com/office/drawing/2014/main" id="{9C912C3D-C6B6-4C5F-A499-1DD6437D709E}"/>
              </a:ext>
            </a:extLst>
          </p:cNvPr>
          <p:cNvSpPr>
            <a:spLocks noChangeArrowheads="1"/>
          </p:cNvSpPr>
          <p:nvPr/>
        </p:nvSpPr>
        <p:spPr bwMode="auto">
          <a:xfrm rot="16200000">
            <a:off x="-566664" y="3817292"/>
            <a:ext cx="3870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Percentage change in total h</a:t>
            </a:r>
            <a:r>
              <a:rPr kumimoji="0" lang="en-US" altLang="en-US" sz="12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ip</a:t>
            </a: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 BMD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from b</a:t>
            </a:r>
            <a:r>
              <a:rPr kumimoji="0" lang="en-US" altLang="en-US" sz="12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rPr>
              <a:t>aseline</a:t>
            </a:r>
            <a:endPar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pitchFamily="34" charset="0"/>
            </a:endParaRPr>
          </a:p>
        </p:txBody>
      </p:sp>
    </p:spTree>
    <p:extLst>
      <p:ext uri="{BB962C8B-B14F-4D97-AF65-F5344CB8AC3E}">
        <p14:creationId xmlns:p14="http://schemas.microsoft.com/office/powerpoint/2010/main" val="201673281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CFDFDB-C55F-4ADA-9866-9E3C0A0D4933}"/>
              </a:ext>
            </a:extLst>
          </p:cNvPr>
          <p:cNvSpPr/>
          <p:nvPr/>
        </p:nvSpPr>
        <p:spPr>
          <a:xfrm>
            <a:off x="0" y="6774914"/>
            <a:ext cx="9144000" cy="106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2" name="Rectangle 1">
            <a:extLst>
              <a:ext uri="{FF2B5EF4-FFF2-40B4-BE49-F238E27FC236}">
                <a16:creationId xmlns:a16="http://schemas.microsoft.com/office/drawing/2014/main" id="{55010D92-732B-4721-81BC-6342B1C2838D}"/>
              </a:ext>
            </a:extLst>
          </p:cNvPr>
          <p:cNvSpPr/>
          <p:nvPr/>
        </p:nvSpPr>
        <p:spPr>
          <a:xfrm>
            <a:off x="0" y="2"/>
            <a:ext cx="9144000" cy="637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58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Reimbursement</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pic>
        <p:nvPicPr>
          <p:cNvPr id="9" name="Picture 8">
            <a:extLst>
              <a:ext uri="{FF2B5EF4-FFF2-40B4-BE49-F238E27FC236}">
                <a16:creationId xmlns:a16="http://schemas.microsoft.com/office/drawing/2014/main" id="{F9D6ED3F-007E-439E-99FB-A9BF47BBFD03}"/>
              </a:ext>
            </a:extLst>
          </p:cNvPr>
          <p:cNvPicPr>
            <a:picLocks noChangeAspect="1"/>
          </p:cNvPicPr>
          <p:nvPr/>
        </p:nvPicPr>
        <p:blipFill>
          <a:blip r:embed="rId3"/>
          <a:stretch>
            <a:fillRect/>
          </a:stretch>
        </p:blipFill>
        <p:spPr>
          <a:xfrm>
            <a:off x="876300" y="706262"/>
            <a:ext cx="7856223" cy="6050138"/>
          </a:xfrm>
          <a:prstGeom prst="rect">
            <a:avLst/>
          </a:prstGeom>
        </p:spPr>
      </p:pic>
    </p:spTree>
    <p:extLst>
      <p:ext uri="{BB962C8B-B14F-4D97-AF65-F5344CB8AC3E}">
        <p14:creationId xmlns:p14="http://schemas.microsoft.com/office/powerpoint/2010/main" val="3860992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looking at the camera&#10;&#10;Description generated with very high confidence">
            <a:extLst>
              <a:ext uri="{FF2B5EF4-FFF2-40B4-BE49-F238E27FC236}">
                <a16:creationId xmlns:a16="http://schemas.microsoft.com/office/drawing/2014/main" id="{1BA61A7B-E987-4E77-A12F-C5184F5D8A6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4597" y="-263546"/>
            <a:ext cx="2660041" cy="3990063"/>
          </a:xfrm>
          <a:prstGeom prst="rect">
            <a:avLst/>
          </a:prstGeom>
        </p:spPr>
      </p:pic>
      <p:sp>
        <p:nvSpPr>
          <p:cNvPr id="229" name="Rounded Rectangle 1">
            <a:extLst>
              <a:ext uri="{FF2B5EF4-FFF2-40B4-BE49-F238E27FC236}">
                <a16:creationId xmlns:a16="http://schemas.microsoft.com/office/drawing/2014/main" id="{29381AD2-0FFE-4909-91C4-11CE68332FC9}"/>
              </a:ext>
            </a:extLst>
          </p:cNvPr>
          <p:cNvSpPr/>
          <p:nvPr/>
        </p:nvSpPr>
        <p:spPr>
          <a:xfrm>
            <a:off x="3589437" y="2665570"/>
            <a:ext cx="5520462" cy="2916524"/>
          </a:xfrm>
          <a:prstGeom prst="rect">
            <a:avLst/>
          </a:prstGeom>
          <a:solidFill>
            <a:srgbClr val="C4D0E9"/>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high confidence">
            <a:extLst>
              <a:ext uri="{FF2B5EF4-FFF2-40B4-BE49-F238E27FC236}">
                <a16:creationId xmlns:a16="http://schemas.microsoft.com/office/drawing/2014/main" id="{CAE33BD6-B485-4305-B019-43BC103A59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483" y="964558"/>
            <a:ext cx="4442380" cy="5923174"/>
          </a:xfrm>
          <a:prstGeom prst="rect">
            <a:avLst/>
          </a:prstGeom>
        </p:spPr>
      </p:pic>
      <p:sp>
        <p:nvSpPr>
          <p:cNvPr id="150" name="circle"/>
          <p:cNvSpPr>
            <a:spLocks noChangeArrowheads="1"/>
          </p:cNvSpPr>
          <p:nvPr/>
        </p:nvSpPr>
        <p:spPr bwMode="auto">
          <a:xfrm rot="21363514">
            <a:off x="450093" y="2569401"/>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0" name="circle">
            <a:extLst>
              <a:ext uri="{FF2B5EF4-FFF2-40B4-BE49-F238E27FC236}">
                <a16:creationId xmlns:a16="http://schemas.microsoft.com/office/drawing/2014/main" id="{C91730CE-C2EB-4025-BAD1-BBB3FAFBA505}"/>
              </a:ext>
            </a:extLst>
          </p:cNvPr>
          <p:cNvSpPr>
            <a:spLocks noChangeArrowheads="1"/>
          </p:cNvSpPr>
          <p:nvPr/>
        </p:nvSpPr>
        <p:spPr bwMode="auto">
          <a:xfrm rot="21363514">
            <a:off x="496636" y="3870913"/>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2" name="circle">
            <a:extLst>
              <a:ext uri="{FF2B5EF4-FFF2-40B4-BE49-F238E27FC236}">
                <a16:creationId xmlns:a16="http://schemas.microsoft.com/office/drawing/2014/main" id="{EEBF916E-58D6-43E3-9363-8779C16C030B}"/>
              </a:ext>
            </a:extLst>
          </p:cNvPr>
          <p:cNvSpPr>
            <a:spLocks noChangeArrowheads="1"/>
          </p:cNvSpPr>
          <p:nvPr/>
        </p:nvSpPr>
        <p:spPr bwMode="auto">
          <a:xfrm rot="21363514">
            <a:off x="481992" y="5118640"/>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pic>
        <p:nvPicPr>
          <p:cNvPr id="166" name="Picture 165">
            <a:extLst>
              <a:ext uri="{FF2B5EF4-FFF2-40B4-BE49-F238E27FC236}">
                <a16:creationId xmlns:a16="http://schemas.microsoft.com/office/drawing/2014/main" id="{9A930CFB-D577-430D-8DCA-3C309AA0BB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312" y="2745999"/>
            <a:ext cx="365760" cy="365760"/>
          </a:xfrm>
          <a:prstGeom prst="rect">
            <a:avLst/>
          </a:prstGeom>
        </p:spPr>
      </p:pic>
      <p:pic>
        <p:nvPicPr>
          <p:cNvPr id="167" name="Picture 14" descr="Image result for stethoscope icons png">
            <a:extLst>
              <a:ext uri="{FF2B5EF4-FFF2-40B4-BE49-F238E27FC236}">
                <a16:creationId xmlns:a16="http://schemas.microsoft.com/office/drawing/2014/main" id="{E17D3B77-EE52-4B1A-B529-B17612603C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370" y="3984802"/>
            <a:ext cx="457200"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168">
            <a:extLst>
              <a:ext uri="{FF2B5EF4-FFF2-40B4-BE49-F238E27FC236}">
                <a16:creationId xmlns:a16="http://schemas.microsoft.com/office/drawing/2014/main" id="{04C5952F-D8B8-4970-985E-3A09E463C5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097" y="5272348"/>
            <a:ext cx="457200" cy="457200"/>
          </a:xfrm>
          <a:prstGeom prst="rect">
            <a:avLst/>
          </a:prstGeom>
        </p:spPr>
      </p:pic>
      <p:sp>
        <p:nvSpPr>
          <p:cNvPr id="178" name="Rectangle 2">
            <a:extLst>
              <a:ext uri="{FF2B5EF4-FFF2-40B4-BE49-F238E27FC236}">
                <a16:creationId xmlns:a16="http://schemas.microsoft.com/office/drawing/2014/main" id="{17125BAB-A78B-40D4-A74E-A724082624BC}"/>
              </a:ext>
            </a:extLst>
          </p:cNvPr>
          <p:cNvSpPr/>
          <p:nvPr/>
        </p:nvSpPr>
        <p:spPr>
          <a:xfrm>
            <a:off x="-8965" y="1"/>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4 - Interactivity</a:t>
            </a:r>
            <a:endParaRPr kumimoji="0" lang="en-US"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5" name="Rectangle 234">
            <a:extLst>
              <a:ext uri="{FF2B5EF4-FFF2-40B4-BE49-F238E27FC236}">
                <a16:creationId xmlns:a16="http://schemas.microsoft.com/office/drawing/2014/main" id="{A890137B-E6E7-468C-80E1-8BFAC91945AD}"/>
              </a:ext>
            </a:extLst>
          </p:cNvPr>
          <p:cNvSpPr/>
          <p:nvPr/>
        </p:nvSpPr>
        <p:spPr>
          <a:xfrm>
            <a:off x="5187491" y="3726517"/>
            <a:ext cx="3881523"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would be your treatment</a:t>
            </a:r>
            <a:r>
              <a:rPr kumimoji="0" lang="en-CA" sz="2400" b="1" i="0" u="none" strike="noStrike" kern="1200" cap="none" spc="0" normalizeH="0" noProof="0" dirty="0">
                <a:ln>
                  <a:noFill/>
                </a:ln>
                <a:solidFill>
                  <a:prstClr val="black">
                    <a:lumMod val="75000"/>
                    <a:lumOff val="25000"/>
                  </a:prstClr>
                </a:solidFill>
                <a:effectLst/>
                <a:uLnTx/>
                <a:uFillTx/>
                <a:latin typeface="Arial Narrow" panose="020B0606020202030204" pitchFamily="34" charset="0"/>
                <a:ea typeface="+mn-ea"/>
                <a:cs typeface="+mn-cs"/>
              </a:rPr>
              <a:t> plan for Angela?</a:t>
            </a:r>
            <a:endPar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39" name="TextBox 238">
            <a:extLst>
              <a:ext uri="{FF2B5EF4-FFF2-40B4-BE49-F238E27FC236}">
                <a16:creationId xmlns:a16="http://schemas.microsoft.com/office/drawing/2014/main" id="{B0765F10-2B59-44E6-A50D-D6F0F4E79F04}"/>
              </a:ext>
            </a:extLst>
          </p:cNvPr>
          <p:cNvSpPr txBox="1"/>
          <p:nvPr/>
        </p:nvSpPr>
        <p:spPr>
          <a:xfrm>
            <a:off x="6953711" y="311952"/>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Angela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68 </a:t>
            </a:r>
            <a:r>
              <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8" name="Picture 7" descr="A close up of a sign&#10;&#10;Description generated with very high confidence">
            <a:extLst>
              <a:ext uri="{FF2B5EF4-FFF2-40B4-BE49-F238E27FC236}">
                <a16:creationId xmlns:a16="http://schemas.microsoft.com/office/drawing/2014/main" id="{3067256C-F9BD-4AD6-AD46-1F1E28D61A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94058" y="3558954"/>
            <a:ext cx="681588" cy="1535109"/>
          </a:xfrm>
          <a:prstGeom prst="rect">
            <a:avLst/>
          </a:prstGeom>
        </p:spPr>
      </p:pic>
      <p:sp>
        <p:nvSpPr>
          <p:cNvPr id="20" name="TextBox 19">
            <a:extLst>
              <a:ext uri="{FF2B5EF4-FFF2-40B4-BE49-F238E27FC236}">
                <a16:creationId xmlns:a16="http://schemas.microsoft.com/office/drawing/2014/main" id="{148EC333-305F-4064-984B-386D72FD6250}"/>
              </a:ext>
            </a:extLst>
          </p:cNvPr>
          <p:cNvSpPr txBox="1"/>
          <p:nvPr/>
        </p:nvSpPr>
        <p:spPr>
          <a:xfrm>
            <a:off x="1255735" y="2508871"/>
            <a:ext cx="2401584" cy="95410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Angela comes in for her flu shot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She experienced a wrist fracture at age 60</a:t>
            </a:r>
          </a:p>
        </p:txBody>
      </p:sp>
      <p:sp>
        <p:nvSpPr>
          <p:cNvPr id="21" name="TextBox 20">
            <a:extLst>
              <a:ext uri="{FF2B5EF4-FFF2-40B4-BE49-F238E27FC236}">
                <a16:creationId xmlns:a16="http://schemas.microsoft.com/office/drawing/2014/main" id="{383B2997-BF64-4613-B8AA-B7F2934B14FD}"/>
              </a:ext>
            </a:extLst>
          </p:cNvPr>
          <p:cNvSpPr txBox="1"/>
          <p:nvPr/>
        </p:nvSpPr>
        <p:spPr>
          <a:xfrm>
            <a:off x="1255735" y="4120246"/>
            <a:ext cx="2278175" cy="30777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Femoral Neck T-score: -2.8</a:t>
            </a:r>
          </a:p>
        </p:txBody>
      </p:sp>
      <p:sp>
        <p:nvSpPr>
          <p:cNvPr id="22" name="TextBox 21">
            <a:extLst>
              <a:ext uri="{FF2B5EF4-FFF2-40B4-BE49-F238E27FC236}">
                <a16:creationId xmlns:a16="http://schemas.microsoft.com/office/drawing/2014/main" id="{82274F9F-E5DA-4E67-92D2-5DB11985F726}"/>
              </a:ext>
            </a:extLst>
          </p:cNvPr>
          <p:cNvSpPr txBox="1"/>
          <p:nvPr/>
        </p:nvSpPr>
        <p:spPr>
          <a:xfrm>
            <a:off x="1336830" y="4884273"/>
            <a:ext cx="2401584" cy="138499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Oral BP for past 5 years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1" i="1" u="none" strike="noStrike" kern="1200" cap="none" spc="0" normalizeH="0" baseline="0" noProof="0" dirty="0">
                <a:ln>
                  <a:noFill/>
                </a:ln>
                <a:solidFill>
                  <a:srgbClr val="554856"/>
                </a:solidFill>
                <a:effectLst/>
                <a:uLnTx/>
                <a:uFillTx/>
                <a:latin typeface="Arial Narrow" panose="020B0606020202030204" pitchFamily="34" charset="0"/>
                <a:ea typeface="+mn-ea"/>
                <a:cs typeface="+mn-cs"/>
              </a:rPr>
              <a:t>Angela advises she is not consistently taking her medication and wonders if she still needs to take it</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Continues with PPI (4 </a:t>
            </a:r>
            <a:r>
              <a:rPr kumimoji="0" lang="en-CA" sz="14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yrs</a:t>
            </a: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p:txBody>
      </p:sp>
    </p:spTree>
    <p:extLst>
      <p:ext uri="{BB962C8B-B14F-4D97-AF65-F5344CB8AC3E}">
        <p14:creationId xmlns:p14="http://schemas.microsoft.com/office/powerpoint/2010/main" val="170162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A71289-74F7-4B89-996F-28E5C270DA83}"/>
              </a:ext>
            </a:extLst>
          </p:cNvPr>
          <p:cNvPicPr>
            <a:picLocks noChangeAspect="1"/>
          </p:cNvPicPr>
          <p:nvPr/>
        </p:nvPicPr>
        <p:blipFill>
          <a:blip r:embed="rId3"/>
          <a:stretch>
            <a:fillRect/>
          </a:stretch>
        </p:blipFill>
        <p:spPr>
          <a:xfrm>
            <a:off x="199695" y="1796875"/>
            <a:ext cx="8801100" cy="4976779"/>
          </a:xfrm>
          <a:prstGeom prst="rect">
            <a:avLst/>
          </a:prstGeom>
        </p:spPr>
      </p:pic>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144000" cy="1107996"/>
          </a:xfrm>
        </p:spPr>
        <p:txBody>
          <a:bodyPr/>
          <a:lstStyle/>
          <a:p>
            <a:pPr algn="ctr">
              <a:lnSpc>
                <a:spcPct val="100000"/>
              </a:lnSpc>
            </a:pPr>
            <a:r>
              <a:rPr lang="en-CA" sz="3600" dirty="0">
                <a:solidFill>
                  <a:srgbClr val="725F73"/>
                </a:solidFill>
                <a:latin typeface="Arial Narrow" panose="020B0606020202030204" pitchFamily="34" charset="0"/>
              </a:rPr>
              <a:t>Expert Recommendations for</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PATIENT CURRENTLY ON THERAPY</a:t>
            </a: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225" name="Group 224">
            <a:extLst>
              <a:ext uri="{FF2B5EF4-FFF2-40B4-BE49-F238E27FC236}">
                <a16:creationId xmlns:a16="http://schemas.microsoft.com/office/drawing/2014/main" id="{41329738-CDF2-4B2D-852C-0C50F2F99766}"/>
              </a:ext>
            </a:extLst>
          </p:cNvPr>
          <p:cNvGrpSpPr/>
          <p:nvPr/>
        </p:nvGrpSpPr>
        <p:grpSpPr>
          <a:xfrm>
            <a:off x="0" y="1123860"/>
            <a:ext cx="9161978" cy="646331"/>
            <a:chOff x="-17978" y="3099844"/>
            <a:chExt cx="9161978" cy="646331"/>
          </a:xfrm>
        </p:grpSpPr>
        <p:sp>
          <p:nvSpPr>
            <p:cNvPr id="226" name="Rectangle 225">
              <a:extLst>
                <a:ext uri="{FF2B5EF4-FFF2-40B4-BE49-F238E27FC236}">
                  <a16:creationId xmlns:a16="http://schemas.microsoft.com/office/drawing/2014/main" id="{B4D8AEAC-0466-4BE8-B057-9CB5A5CEE4C5}"/>
                </a:ext>
              </a:extLst>
            </p:cNvPr>
            <p:cNvSpPr/>
            <p:nvPr/>
          </p:nvSpPr>
          <p:spPr>
            <a:xfrm>
              <a:off x="0" y="3181945"/>
              <a:ext cx="9144000" cy="511681"/>
            </a:xfrm>
            <a:prstGeom prst="rect">
              <a:avLst/>
            </a:prstGeom>
            <a:solidFill>
              <a:srgbClr val="554856">
                <a:alpha val="87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ectangle 226">
              <a:extLst>
                <a:ext uri="{FF2B5EF4-FFF2-40B4-BE49-F238E27FC236}">
                  <a16:creationId xmlns:a16="http://schemas.microsoft.com/office/drawing/2014/main" id="{1BE4C614-B79F-437E-B49A-171152A48FDE}"/>
                </a:ext>
              </a:extLst>
            </p:cNvPr>
            <p:cNvSpPr/>
            <p:nvPr/>
          </p:nvSpPr>
          <p:spPr>
            <a:xfrm>
              <a:off x="678983" y="3208629"/>
              <a:ext cx="83809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kern="0" dirty="0">
                  <a:solidFill>
                    <a:prstClr val="white"/>
                  </a:solidFill>
                  <a:latin typeface="Arial Narrow" panose="020B0606020202030204" pitchFamily="34" charset="0"/>
                </a:rPr>
                <a:t>WHAT WOULD BE YOUR NEXT STEP WITH ANGELA?</a:t>
              </a:r>
              <a:endParaRPr kumimoji="0" lang="en-CA" sz="2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28" name="Rectangle 227">
              <a:extLst>
                <a:ext uri="{FF2B5EF4-FFF2-40B4-BE49-F238E27FC236}">
                  <a16:creationId xmlns:a16="http://schemas.microsoft.com/office/drawing/2014/main" id="{1B53D22F-ABCC-4AEB-8D31-41E451CF5190}"/>
                </a:ext>
              </a:extLst>
            </p:cNvPr>
            <p:cNvSpPr/>
            <p:nvPr/>
          </p:nvSpPr>
          <p:spPr>
            <a:xfrm>
              <a:off x="-17978" y="3099844"/>
              <a:ext cx="16520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Q:</a:t>
              </a:r>
            </a:p>
          </p:txBody>
        </p:sp>
      </p:grpSp>
    </p:spTree>
    <p:extLst>
      <p:ext uri="{BB962C8B-B14F-4D97-AF65-F5344CB8AC3E}">
        <p14:creationId xmlns:p14="http://schemas.microsoft.com/office/powerpoint/2010/main" val="23179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Discussion: Clinical Takeaways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1450" y="1604798"/>
            <a:ext cx="8930018" cy="4669600"/>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spcAft>
                <a:spcPts val="600"/>
              </a:spcAft>
              <a:buClr>
                <a:srgbClr val="554856"/>
              </a:buClr>
              <a:buFont typeface="Wingdings" panose="05000000000000000000" pitchFamily="2" charset="2"/>
              <a:buChar char="§"/>
            </a:pPr>
            <a:r>
              <a:rPr lang="en-CA" sz="2300" b="1" dirty="0">
                <a:solidFill>
                  <a:prstClr val="black">
                    <a:lumMod val="65000"/>
                    <a:lumOff val="35000"/>
                  </a:prstClr>
                </a:solidFill>
                <a:latin typeface="Arial Narrow" panose="020B0606020202030204" pitchFamily="34" charset="0"/>
              </a:rPr>
              <a:t>Persistence with osteoporosis therapy is associated with superior anti-fracture efficacy</a:t>
            </a:r>
            <a:endParaRPr kumimoji="0" lang="en-CA" sz="23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ndParaRPr>
          </a:p>
          <a:p>
            <a:pPr marL="457200" lvl="1" indent="-457200">
              <a:spcAft>
                <a:spcPts val="600"/>
              </a:spcAft>
              <a:buClr>
                <a:srgbClr val="554856"/>
              </a:buClr>
              <a:buFont typeface="Wingdings" panose="05000000000000000000" pitchFamily="2" charset="2"/>
              <a:buChar char="§"/>
            </a:pPr>
            <a:r>
              <a:rPr lang="en-CA" sz="2300" b="1" dirty="0">
                <a:solidFill>
                  <a:prstClr val="black">
                    <a:lumMod val="65000"/>
                    <a:lumOff val="35000"/>
                  </a:prstClr>
                </a:solidFill>
                <a:latin typeface="Arial Narrow" panose="020B0606020202030204" pitchFamily="34" charset="0"/>
              </a:rPr>
              <a:t>Persistence may be related to preference for long interval therapy into greater effectiveness of parenteral </a:t>
            </a:r>
            <a:r>
              <a:rPr lang="en-CA" sz="2300" b="1" dirty="0" err="1">
                <a:solidFill>
                  <a:prstClr val="black">
                    <a:lumMod val="65000"/>
                    <a:lumOff val="35000"/>
                  </a:prstClr>
                </a:solidFill>
                <a:latin typeface="Arial Narrow" panose="020B0606020202030204" pitchFamily="34" charset="0"/>
              </a:rPr>
              <a:t>antiresorber</a:t>
            </a:r>
            <a:r>
              <a:rPr lang="en-CA" sz="2300" b="1" dirty="0">
                <a:solidFill>
                  <a:prstClr val="black">
                    <a:lumMod val="65000"/>
                    <a:lumOff val="35000"/>
                  </a:prstClr>
                </a:solidFill>
                <a:latin typeface="Arial Narrow" panose="020B0606020202030204" pitchFamily="34" charset="0"/>
              </a:rPr>
              <a:t> as compared to oral bisphosphonate</a:t>
            </a:r>
            <a:endParaRPr kumimoji="0" lang="en-CA" sz="23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ndParaRPr>
          </a:p>
          <a:p>
            <a:pPr marL="457200" lvl="1" indent="-457200">
              <a:spcAft>
                <a:spcPts val="600"/>
              </a:spcAft>
              <a:buClr>
                <a:srgbClr val="554856"/>
              </a:buClr>
              <a:buFont typeface="Wingdings" panose="05000000000000000000" pitchFamily="2" charset="2"/>
              <a:buChar char="§"/>
            </a:pPr>
            <a:r>
              <a:rPr lang="en-CA" sz="2300" b="1" dirty="0">
                <a:solidFill>
                  <a:prstClr val="black">
                    <a:lumMod val="65000"/>
                    <a:lumOff val="35000"/>
                  </a:prstClr>
                </a:solidFill>
                <a:latin typeface="Arial Narrow" panose="020B0606020202030204" pitchFamily="34" charset="0"/>
              </a:rPr>
              <a:t>Longer-term therapy with denosumab is associated with greater non-vertebral fracture efficacy</a:t>
            </a:r>
          </a:p>
          <a:p>
            <a:pPr marL="457200" lvl="1" indent="-457200">
              <a:spcAft>
                <a:spcPts val="600"/>
              </a:spcAft>
              <a:buClr>
                <a:srgbClr val="554856"/>
              </a:buClr>
              <a:buFont typeface="Wingdings" panose="05000000000000000000" pitchFamily="2" charset="2"/>
              <a:buChar char="§"/>
            </a:pPr>
            <a:r>
              <a:rPr lang="en-CA" sz="2300" b="1" dirty="0">
                <a:solidFill>
                  <a:prstClr val="black">
                    <a:lumMod val="65000"/>
                    <a:lumOff val="35000"/>
                  </a:prstClr>
                </a:solidFill>
                <a:latin typeface="Arial Narrow" panose="020B0606020202030204" pitchFamily="34" charset="0"/>
              </a:rPr>
              <a:t>Osteoporosis therapies are well tolerated over the longer-term and patients at risk must continue on osteoporosis treatment </a:t>
            </a:r>
          </a:p>
          <a:p>
            <a:pPr marL="457200" lvl="1" indent="-457200">
              <a:spcAft>
                <a:spcPts val="600"/>
              </a:spcAft>
              <a:buClr>
                <a:srgbClr val="554856"/>
              </a:buClr>
              <a:buFont typeface="Wingdings" panose="05000000000000000000" pitchFamily="2" charset="2"/>
              <a:buChar char="§"/>
            </a:pPr>
            <a:r>
              <a:rPr lang="en-CA" sz="2300" b="1" dirty="0">
                <a:solidFill>
                  <a:prstClr val="black">
                    <a:lumMod val="65000"/>
                    <a:lumOff val="35000"/>
                  </a:prstClr>
                </a:solidFill>
                <a:latin typeface="Arial Narrow" panose="020B0606020202030204" pitchFamily="34" charset="0"/>
              </a:rPr>
              <a:t>Patients on denosumab must not stop therapy but might switch to bisphosphonate first if they desire a bisphosphonate drug interruption in the future</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8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32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32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32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pic>
        <p:nvPicPr>
          <p:cNvPr id="3" name="Picture 2" descr="A picture containing indoor&#10;&#10;Description generated with very high confidence">
            <a:extLst>
              <a:ext uri="{FF2B5EF4-FFF2-40B4-BE49-F238E27FC236}">
                <a16:creationId xmlns:a16="http://schemas.microsoft.com/office/drawing/2014/main" id="{3995EADE-68D5-438C-AA04-4AE81ED44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967" y="183866"/>
            <a:ext cx="1388754" cy="1741176"/>
          </a:xfrm>
          <a:prstGeom prst="rect">
            <a:avLst/>
          </a:prstGeom>
        </p:spPr>
      </p:pic>
    </p:spTree>
    <p:extLst>
      <p:ext uri="{BB962C8B-B14F-4D97-AF65-F5344CB8AC3E}">
        <p14:creationId xmlns:p14="http://schemas.microsoft.com/office/powerpoint/2010/main" val="274260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498598"/>
          </a:xfrm>
        </p:spPr>
        <p:txBody>
          <a:bodyPr/>
          <a:lstStyle/>
          <a:p>
            <a:pPr algn="ctr"/>
            <a:r>
              <a:rPr lang="en-CA" sz="3600" dirty="0">
                <a:solidFill>
                  <a:srgbClr val="725F73"/>
                </a:solidFill>
                <a:latin typeface="Arial Narrow" panose="020B0606020202030204" pitchFamily="34" charset="0"/>
              </a:rPr>
              <a:t> Program Modules</a:t>
            </a:r>
            <a:endParaRPr lang="en-US" sz="3600" dirty="0">
              <a:solidFill>
                <a:srgbClr val="725F73"/>
              </a:solidFill>
              <a:latin typeface="Arial Narrow" panose="020B0606020202030204" pitchFamily="34" charset="0"/>
            </a:endParaRPr>
          </a:p>
        </p:txBody>
      </p:sp>
      <p:pic>
        <p:nvPicPr>
          <p:cNvPr id="2" name="Picture 1">
            <a:hlinkClick r:id="rId3" action="ppaction://hlinksldjump"/>
            <a:extLst>
              <a:ext uri="{FF2B5EF4-FFF2-40B4-BE49-F238E27FC236}">
                <a16:creationId xmlns:a16="http://schemas.microsoft.com/office/drawing/2014/main" id="{998DED7B-68C6-41FB-8390-12649ABD6F86}"/>
              </a:ext>
            </a:extLst>
          </p:cNvPr>
          <p:cNvPicPr>
            <a:picLocks noChangeAspect="1"/>
          </p:cNvPicPr>
          <p:nvPr/>
        </p:nvPicPr>
        <p:blipFill>
          <a:blip r:embed="rId4"/>
          <a:stretch>
            <a:fillRect/>
          </a:stretch>
        </p:blipFill>
        <p:spPr>
          <a:xfrm>
            <a:off x="239279" y="1775652"/>
            <a:ext cx="1627583" cy="3840480"/>
          </a:xfrm>
          <a:prstGeom prst="rect">
            <a:avLst/>
          </a:prstGeom>
        </p:spPr>
      </p:pic>
      <p:pic>
        <p:nvPicPr>
          <p:cNvPr id="3" name="Picture 2">
            <a:hlinkClick r:id="rId5" action="ppaction://hlinksldjump"/>
            <a:extLst>
              <a:ext uri="{FF2B5EF4-FFF2-40B4-BE49-F238E27FC236}">
                <a16:creationId xmlns:a16="http://schemas.microsoft.com/office/drawing/2014/main" id="{6407FCA6-25B2-4F7E-9B27-B3724E8F3D6D}"/>
              </a:ext>
            </a:extLst>
          </p:cNvPr>
          <p:cNvPicPr>
            <a:picLocks noChangeAspect="1"/>
          </p:cNvPicPr>
          <p:nvPr/>
        </p:nvPicPr>
        <p:blipFill>
          <a:blip r:embed="rId6"/>
          <a:stretch>
            <a:fillRect/>
          </a:stretch>
        </p:blipFill>
        <p:spPr>
          <a:xfrm>
            <a:off x="2025601" y="1729932"/>
            <a:ext cx="1628702" cy="3886200"/>
          </a:xfrm>
          <a:prstGeom prst="rect">
            <a:avLst/>
          </a:prstGeom>
        </p:spPr>
      </p:pic>
      <p:pic>
        <p:nvPicPr>
          <p:cNvPr id="5" name="Picture 4">
            <a:hlinkClick r:id="rId7" action="ppaction://hlinksldjump"/>
            <a:extLst>
              <a:ext uri="{FF2B5EF4-FFF2-40B4-BE49-F238E27FC236}">
                <a16:creationId xmlns:a16="http://schemas.microsoft.com/office/drawing/2014/main" id="{2275D611-4CF8-4F89-95BE-A81EA71644FD}"/>
              </a:ext>
            </a:extLst>
          </p:cNvPr>
          <p:cNvPicPr>
            <a:picLocks noChangeAspect="1"/>
          </p:cNvPicPr>
          <p:nvPr/>
        </p:nvPicPr>
        <p:blipFill>
          <a:blip r:embed="rId8"/>
          <a:stretch>
            <a:fillRect/>
          </a:stretch>
        </p:blipFill>
        <p:spPr>
          <a:xfrm>
            <a:off x="3638187" y="1363771"/>
            <a:ext cx="1957841" cy="4264189"/>
          </a:xfrm>
          <a:prstGeom prst="rect">
            <a:avLst/>
          </a:prstGeom>
        </p:spPr>
      </p:pic>
      <p:pic>
        <p:nvPicPr>
          <p:cNvPr id="6" name="Picture 5">
            <a:hlinkClick r:id="rId9" action="ppaction://hlinksldjump"/>
            <a:extLst>
              <a:ext uri="{FF2B5EF4-FFF2-40B4-BE49-F238E27FC236}">
                <a16:creationId xmlns:a16="http://schemas.microsoft.com/office/drawing/2014/main" id="{CB312734-9105-4F37-924D-C73577EA4D21}"/>
              </a:ext>
            </a:extLst>
          </p:cNvPr>
          <p:cNvPicPr>
            <a:picLocks noChangeAspect="1"/>
          </p:cNvPicPr>
          <p:nvPr/>
        </p:nvPicPr>
        <p:blipFill>
          <a:blip r:embed="rId10"/>
          <a:stretch>
            <a:fillRect/>
          </a:stretch>
        </p:blipFill>
        <p:spPr>
          <a:xfrm>
            <a:off x="5492865" y="1547052"/>
            <a:ext cx="1766306" cy="4069080"/>
          </a:xfrm>
          <a:prstGeom prst="rect">
            <a:avLst/>
          </a:prstGeom>
        </p:spPr>
      </p:pic>
      <p:pic>
        <p:nvPicPr>
          <p:cNvPr id="7" name="Picture 6">
            <a:hlinkClick r:id="rId11" action="ppaction://hlinksldjump"/>
            <a:extLst>
              <a:ext uri="{FF2B5EF4-FFF2-40B4-BE49-F238E27FC236}">
                <a16:creationId xmlns:a16="http://schemas.microsoft.com/office/drawing/2014/main" id="{251B15E3-0A1D-4F1A-9D08-E5B6DFF62950}"/>
              </a:ext>
            </a:extLst>
          </p:cNvPr>
          <p:cNvPicPr>
            <a:picLocks noChangeAspect="1"/>
          </p:cNvPicPr>
          <p:nvPr/>
        </p:nvPicPr>
        <p:blipFill>
          <a:blip r:embed="rId12"/>
          <a:stretch>
            <a:fillRect/>
          </a:stretch>
        </p:blipFill>
        <p:spPr>
          <a:xfrm>
            <a:off x="6974098" y="1878920"/>
            <a:ext cx="2321563" cy="3749040"/>
          </a:xfrm>
          <a:prstGeom prst="rect">
            <a:avLst/>
          </a:prstGeom>
        </p:spPr>
      </p:pic>
    </p:spTree>
    <p:extLst>
      <p:ext uri="{BB962C8B-B14F-4D97-AF65-F5344CB8AC3E}">
        <p14:creationId xmlns:p14="http://schemas.microsoft.com/office/powerpoint/2010/main" val="32488940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bird, outdoor, flock, standing&#10;&#10;Description generated with high confidence">
            <a:extLst>
              <a:ext uri="{FF2B5EF4-FFF2-40B4-BE49-F238E27FC236}">
                <a16:creationId xmlns:a16="http://schemas.microsoft.com/office/drawing/2014/main" id="{10C105EF-0FEE-4B17-832C-097A02A4AEC8}"/>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863789" y="2036308"/>
            <a:ext cx="5328038" cy="3552025"/>
          </a:xfrm>
          <a:prstGeom prst="rect">
            <a:avLst/>
          </a:prstGeom>
          <a:ln>
            <a:noFill/>
          </a:ln>
          <a:effectLst>
            <a:softEdge rad="112500"/>
          </a:effectLst>
        </p:spPr>
      </p:pic>
      <p:sp>
        <p:nvSpPr>
          <p:cNvPr id="17" name="Rectangle 16">
            <a:extLst>
              <a:ext uri="{FF2B5EF4-FFF2-40B4-BE49-F238E27FC236}">
                <a16:creationId xmlns:a16="http://schemas.microsoft.com/office/drawing/2014/main" id="{7B0F1157-3614-4301-883D-1148B3A5731A}"/>
              </a:ext>
            </a:extLst>
          </p:cNvPr>
          <p:cNvSpPr/>
          <p:nvPr/>
        </p:nvSpPr>
        <p:spPr>
          <a:xfrm>
            <a:off x="-10786" y="2105894"/>
            <a:ext cx="9154786" cy="3552025"/>
          </a:xfrm>
          <a:prstGeom prst="rect">
            <a:avLst/>
          </a:prstGeom>
          <a:solidFill>
            <a:srgbClr val="98AED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5</a:t>
            </a:r>
          </a:p>
        </p:txBody>
      </p:sp>
      <p:cxnSp>
        <p:nvCxnSpPr>
          <p:cNvPr id="83" name="Straight Connector 82">
            <a:extLst>
              <a:ext uri="{FF2B5EF4-FFF2-40B4-BE49-F238E27FC236}">
                <a16:creationId xmlns:a16="http://schemas.microsoft.com/office/drawing/2014/main" id="{E00DEA20-1A8F-44C4-A63E-B803CB4C9F3E}"/>
              </a:ext>
            </a:extLst>
          </p:cNvPr>
          <p:cNvCxnSpPr/>
          <p:nvPr/>
        </p:nvCxnSpPr>
        <p:spPr>
          <a:xfrm flipV="1">
            <a:off x="0" y="2013441"/>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6EF07-0B42-44A3-B846-CC842A5B0060}"/>
              </a:ext>
            </a:extLst>
          </p:cNvPr>
          <p:cNvCxnSpPr/>
          <p:nvPr/>
        </p:nvCxnSpPr>
        <p:spPr>
          <a:xfrm flipV="1">
            <a:off x="1973" y="5733160"/>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992ADC5-DB2F-40AC-868D-F17F77D44A22}"/>
              </a:ext>
            </a:extLst>
          </p:cNvPr>
          <p:cNvSpPr txBox="1"/>
          <p:nvPr/>
        </p:nvSpPr>
        <p:spPr>
          <a:xfrm>
            <a:off x="3924222" y="3038407"/>
            <a:ext cx="5267605" cy="1200329"/>
          </a:xfrm>
          <a:prstGeom prst="rect">
            <a:avLst/>
          </a:prstGeom>
          <a:noFill/>
        </p:spPr>
        <p:txBody>
          <a:bodyPr wrap="square" rtlCol="0">
            <a:spAutoFit/>
          </a:bodyPr>
          <a:lstStyle/>
          <a:p>
            <a:pPr lvl="0" algn="ctr" defTabSz="914400"/>
            <a:r>
              <a:rPr lang="en-CA" sz="3600" b="1" dirty="0">
                <a:ln w="10160">
                  <a:solidFill>
                    <a:srgbClr val="E7E6E6">
                      <a:lumMod val="50000"/>
                    </a:srgbClr>
                  </a:solidFill>
                  <a:prstDash val="solid"/>
                </a:ln>
                <a:solidFill>
                  <a:prstClr val="white"/>
                </a:solidFill>
                <a:latin typeface="Arial Narrow" panose="020B0606020202030204" pitchFamily="34" charset="0"/>
              </a:rPr>
              <a:t>Optimization of Long-Term Therapy</a:t>
            </a:r>
            <a:endParaRPr kumimoji="0" lang="en-CA" sz="3600" b="1" i="0" u="none" strike="noStrike" kern="1200" cap="none" spc="0" normalizeH="0" baseline="0" noProof="0" dirty="0">
              <a:ln w="10160">
                <a:solidFill>
                  <a:srgbClr val="E7E6E6">
                    <a:lumMod val="50000"/>
                  </a:srgbClr>
                </a:solidFill>
                <a:prstDash val="solid"/>
              </a:ln>
              <a:solidFill>
                <a:prstClr val="white"/>
              </a:solidFill>
              <a:effectLst/>
              <a:uLnTx/>
              <a:uFillTx/>
              <a:latin typeface="Arial Narrow" panose="020B0606020202030204" pitchFamily="34" charset="0"/>
              <a:ea typeface="+mn-ea"/>
              <a:cs typeface="+mn-cs"/>
            </a:endParaRPr>
          </a:p>
        </p:txBody>
      </p:sp>
      <p:sp>
        <p:nvSpPr>
          <p:cNvPr id="88" name="TextBox 87">
            <a:extLst>
              <a:ext uri="{FF2B5EF4-FFF2-40B4-BE49-F238E27FC236}">
                <a16:creationId xmlns:a16="http://schemas.microsoft.com/office/drawing/2014/main" id="{80A7DED6-22C0-4746-9E06-04919BC09F1F}"/>
              </a:ext>
            </a:extLst>
          </p:cNvPr>
          <p:cNvSpPr txBox="1"/>
          <p:nvPr/>
        </p:nvSpPr>
        <p:spPr>
          <a:xfrm>
            <a:off x="1068412" y="2146826"/>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w="10160">
                  <a:solidFill>
                    <a:srgbClr val="E7E6E6">
                      <a:lumMod val="50000"/>
                    </a:srgbClr>
                  </a:solidFill>
                  <a:prstDash val="solid"/>
                </a:ln>
                <a:solidFill>
                  <a:prstClr val="white"/>
                </a:solidFill>
                <a:effectLst/>
                <a:uLnTx/>
                <a:uFillTx/>
                <a:latin typeface="Arial Narrow" panose="020B0606020202030204" pitchFamily="34" charset="0"/>
                <a:ea typeface="+mn-ea"/>
                <a:cs typeface="+mn-cs"/>
              </a:rPr>
              <a:t>Kate</a:t>
            </a: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Roboto"/>
              <a:ea typeface="+mn-ea"/>
              <a:cs typeface="+mn-cs"/>
            </a:endParaRPr>
          </a:p>
        </p:txBody>
      </p:sp>
      <p:pic>
        <p:nvPicPr>
          <p:cNvPr id="5" name="Picture 4" descr="A person wearing a dress&#10;&#10;Description generated with very high confidence">
            <a:extLst>
              <a:ext uri="{FF2B5EF4-FFF2-40B4-BE49-F238E27FC236}">
                <a16:creationId xmlns:a16="http://schemas.microsoft.com/office/drawing/2014/main" id="{ACE0C5DC-8EBD-4577-91BF-E3AD24CABC1F}"/>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13" y="2005103"/>
            <a:ext cx="2485372" cy="3728057"/>
          </a:xfrm>
          <a:prstGeom prst="rect">
            <a:avLst/>
          </a:prstGeom>
        </p:spPr>
      </p:pic>
    </p:spTree>
    <p:extLst>
      <p:ext uri="{BB962C8B-B14F-4D97-AF65-F5344CB8AC3E}">
        <p14:creationId xmlns:p14="http://schemas.microsoft.com/office/powerpoint/2010/main" val="35633084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Learning Objectives</a:t>
            </a:r>
          </a:p>
        </p:txBody>
      </p:sp>
      <p:sp>
        <p:nvSpPr>
          <p:cNvPr id="117" name="TextBox 116">
            <a:extLst>
              <a:ext uri="{FF2B5EF4-FFF2-40B4-BE49-F238E27FC236}">
                <a16:creationId xmlns:a16="http://schemas.microsoft.com/office/drawing/2014/main" id="{75828735-6A6C-422A-BCBD-6161328141B0}"/>
              </a:ext>
            </a:extLst>
          </p:cNvPr>
          <p:cNvSpPr txBox="1"/>
          <p:nvPr/>
        </p:nvSpPr>
        <p:spPr>
          <a:xfrm>
            <a:off x="1858519" y="2488696"/>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01</a:t>
            </a:r>
          </a:p>
        </p:txBody>
      </p:sp>
      <p:sp>
        <p:nvSpPr>
          <p:cNvPr id="120" name="TextBox 119">
            <a:extLst>
              <a:ext uri="{FF2B5EF4-FFF2-40B4-BE49-F238E27FC236}">
                <a16:creationId xmlns:a16="http://schemas.microsoft.com/office/drawing/2014/main" id="{51DB10B1-6FF6-4F5D-BE2C-A42FE9059AA5}"/>
              </a:ext>
            </a:extLst>
          </p:cNvPr>
          <p:cNvSpPr txBox="1"/>
          <p:nvPr/>
        </p:nvSpPr>
        <p:spPr>
          <a:xfrm>
            <a:off x="1858519" y="3474137"/>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02</a:t>
            </a:r>
          </a:p>
        </p:txBody>
      </p:sp>
      <p:sp>
        <p:nvSpPr>
          <p:cNvPr id="123" name="TextBox 122">
            <a:extLst>
              <a:ext uri="{FF2B5EF4-FFF2-40B4-BE49-F238E27FC236}">
                <a16:creationId xmlns:a16="http://schemas.microsoft.com/office/drawing/2014/main" id="{DE6EA2BC-5103-49A3-ACA2-3726E0B533C9}"/>
              </a:ext>
            </a:extLst>
          </p:cNvPr>
          <p:cNvSpPr txBox="1"/>
          <p:nvPr/>
        </p:nvSpPr>
        <p:spPr>
          <a:xfrm>
            <a:off x="1858519" y="4478628"/>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03</a:t>
            </a:r>
          </a:p>
        </p:txBody>
      </p:sp>
      <p:cxnSp>
        <p:nvCxnSpPr>
          <p:cNvPr id="130" name="Straight Connector 129">
            <a:extLst>
              <a:ext uri="{FF2B5EF4-FFF2-40B4-BE49-F238E27FC236}">
                <a16:creationId xmlns:a16="http://schemas.microsoft.com/office/drawing/2014/main" id="{651E77A9-E6FE-4FE8-B079-245D6C824651}"/>
              </a:ext>
            </a:extLst>
          </p:cNvPr>
          <p:cNvCxnSpPr/>
          <p:nvPr/>
        </p:nvCxnSpPr>
        <p:spPr>
          <a:xfrm>
            <a:off x="1722285" y="3443635"/>
            <a:ext cx="6858000" cy="0"/>
          </a:xfrm>
          <a:prstGeom prst="line">
            <a:avLst/>
          </a:prstGeom>
          <a:noFill/>
          <a:ln w="9525" cap="flat" cmpd="sng" algn="ctr">
            <a:solidFill>
              <a:srgbClr val="C4D0E9"/>
            </a:solidFill>
            <a:prstDash val="solid"/>
          </a:ln>
          <a:effectLst/>
        </p:spPr>
      </p:cxnSp>
      <p:cxnSp>
        <p:nvCxnSpPr>
          <p:cNvPr id="131" name="Straight Connector 130">
            <a:extLst>
              <a:ext uri="{FF2B5EF4-FFF2-40B4-BE49-F238E27FC236}">
                <a16:creationId xmlns:a16="http://schemas.microsoft.com/office/drawing/2014/main" id="{C8BC0455-8C81-42E5-B5D5-3C92F15877B4}"/>
              </a:ext>
            </a:extLst>
          </p:cNvPr>
          <p:cNvCxnSpPr/>
          <p:nvPr/>
        </p:nvCxnSpPr>
        <p:spPr>
          <a:xfrm>
            <a:off x="1722285" y="4441163"/>
            <a:ext cx="6858000" cy="0"/>
          </a:xfrm>
          <a:prstGeom prst="line">
            <a:avLst/>
          </a:prstGeom>
          <a:noFill/>
          <a:ln w="9525" cap="flat" cmpd="sng" algn="ctr">
            <a:solidFill>
              <a:srgbClr val="C4D0E9"/>
            </a:solidFill>
            <a:prstDash val="solid"/>
          </a:ln>
          <a:effectLst/>
        </p:spPr>
      </p:cxnSp>
      <p:sp>
        <p:nvSpPr>
          <p:cNvPr id="137" name="Rectangle 136">
            <a:extLst>
              <a:ext uri="{FF2B5EF4-FFF2-40B4-BE49-F238E27FC236}">
                <a16:creationId xmlns:a16="http://schemas.microsoft.com/office/drawing/2014/main" id="{E705A5CE-1702-4712-A839-ADE72DE6D9BA}"/>
              </a:ext>
            </a:extLst>
          </p:cNvPr>
          <p:cNvSpPr/>
          <p:nvPr/>
        </p:nvSpPr>
        <p:spPr>
          <a:xfrm>
            <a:off x="1447800" y="1386880"/>
            <a:ext cx="7361663" cy="954107"/>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Upon completion of this case based session, participants will be able to:</a:t>
            </a:r>
          </a:p>
        </p:txBody>
      </p:sp>
      <p:sp>
        <p:nvSpPr>
          <p:cNvPr id="2" name="Rectangle 1">
            <a:extLst>
              <a:ext uri="{FF2B5EF4-FFF2-40B4-BE49-F238E27FC236}">
                <a16:creationId xmlns:a16="http://schemas.microsoft.com/office/drawing/2014/main" id="{ED41DD4D-33EA-46A8-835E-5FCF007069C9}"/>
              </a:ext>
            </a:extLst>
          </p:cNvPr>
          <p:cNvSpPr/>
          <p:nvPr/>
        </p:nvSpPr>
        <p:spPr>
          <a:xfrm>
            <a:off x="2812315" y="2604694"/>
            <a:ext cx="5767969" cy="707886"/>
          </a:xfrm>
          <a:prstGeom prst="rect">
            <a:avLst/>
          </a:prstGeom>
        </p:spPr>
        <p:txBody>
          <a:bodyPr wrap="square">
            <a:spAutoFit/>
          </a:bodyPr>
          <a:lstStyle/>
          <a:p>
            <a:pPr lvl="0">
              <a:spcBef>
                <a:spcPts val="1000"/>
              </a:spcBef>
            </a:pPr>
            <a:r>
              <a:rPr lang="en-CA" sz="2000" b="1" dirty="0">
                <a:solidFill>
                  <a:prstClr val="black">
                    <a:lumMod val="75000"/>
                    <a:lumOff val="25000"/>
                  </a:prstClr>
                </a:solidFill>
                <a:latin typeface="Arial Narrow" panose="020B0606020202030204" pitchFamily="34" charset="0"/>
              </a:rPr>
              <a:t>Incorporate the history of prior fractures in determining future risk</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2" name="Rectangle 11">
            <a:extLst>
              <a:ext uri="{FF2B5EF4-FFF2-40B4-BE49-F238E27FC236}">
                <a16:creationId xmlns:a16="http://schemas.microsoft.com/office/drawing/2014/main" id="{93741287-30AE-4059-B9A9-ED0215710D03}"/>
              </a:ext>
            </a:extLst>
          </p:cNvPr>
          <p:cNvSpPr/>
          <p:nvPr/>
        </p:nvSpPr>
        <p:spPr>
          <a:xfrm>
            <a:off x="2812315" y="3619234"/>
            <a:ext cx="5767969" cy="707886"/>
          </a:xfrm>
          <a:prstGeom prst="rect">
            <a:avLst/>
          </a:prstGeom>
        </p:spPr>
        <p:txBody>
          <a:bodyPr wrap="square">
            <a:spAutoFit/>
          </a:bodyPr>
          <a:lstStyle/>
          <a:p>
            <a:pPr lvl="0">
              <a:spcBef>
                <a:spcPts val="1000"/>
              </a:spcBef>
            </a:pPr>
            <a:r>
              <a:rPr lang="en-CA" sz="2000" b="1" dirty="0">
                <a:solidFill>
                  <a:prstClr val="black">
                    <a:lumMod val="75000"/>
                    <a:lumOff val="25000"/>
                  </a:prstClr>
                </a:solidFill>
                <a:latin typeface="Arial Narrow" panose="020B0606020202030204" pitchFamily="34" charset="0"/>
              </a:rPr>
              <a:t>Assess the risk of falls as a major and independent risk for fractures</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3" name="Rectangle 12">
            <a:extLst>
              <a:ext uri="{FF2B5EF4-FFF2-40B4-BE49-F238E27FC236}">
                <a16:creationId xmlns:a16="http://schemas.microsoft.com/office/drawing/2014/main" id="{BE979E83-D202-4344-9242-0537A83AAF9B}"/>
              </a:ext>
            </a:extLst>
          </p:cNvPr>
          <p:cNvSpPr/>
          <p:nvPr/>
        </p:nvSpPr>
        <p:spPr>
          <a:xfrm>
            <a:off x="2812315" y="4631169"/>
            <a:ext cx="5767969" cy="707886"/>
          </a:xfrm>
          <a:prstGeom prst="rect">
            <a:avLst/>
          </a:prstGeom>
        </p:spPr>
        <p:txBody>
          <a:bodyPr wrap="square">
            <a:spAutoFit/>
          </a:bodyPr>
          <a:lstStyle/>
          <a:p>
            <a:pPr lvl="0">
              <a:spcBef>
                <a:spcPts val="1000"/>
              </a:spcBef>
            </a:pPr>
            <a:r>
              <a:rPr lang="en-CA" sz="2000" b="1" dirty="0">
                <a:solidFill>
                  <a:prstClr val="black">
                    <a:lumMod val="75000"/>
                    <a:lumOff val="25000"/>
                  </a:prstClr>
                </a:solidFill>
                <a:latin typeface="Arial Narrow" panose="020B0606020202030204" pitchFamily="34" charset="0"/>
              </a:rPr>
              <a:t>Consider patient preference when selecting long term treatment </a:t>
            </a:r>
          </a:p>
        </p:txBody>
      </p:sp>
      <p:sp>
        <p:nvSpPr>
          <p:cNvPr id="14" name="TextBox 13">
            <a:extLst>
              <a:ext uri="{FF2B5EF4-FFF2-40B4-BE49-F238E27FC236}">
                <a16:creationId xmlns:a16="http://schemas.microsoft.com/office/drawing/2014/main" id="{5BDB0809-AEA9-4378-B3FB-F43CBDD6F752}"/>
              </a:ext>
            </a:extLst>
          </p:cNvPr>
          <p:cNvSpPr txBox="1"/>
          <p:nvPr/>
        </p:nvSpPr>
        <p:spPr>
          <a:xfrm>
            <a:off x="1858519" y="5388956"/>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04</a:t>
            </a:r>
          </a:p>
        </p:txBody>
      </p:sp>
      <p:cxnSp>
        <p:nvCxnSpPr>
          <p:cNvPr id="15" name="Straight Connector 14">
            <a:extLst>
              <a:ext uri="{FF2B5EF4-FFF2-40B4-BE49-F238E27FC236}">
                <a16:creationId xmlns:a16="http://schemas.microsoft.com/office/drawing/2014/main" id="{53132BA9-30A6-4DC4-95F4-35D058414E92}"/>
              </a:ext>
            </a:extLst>
          </p:cNvPr>
          <p:cNvCxnSpPr/>
          <p:nvPr/>
        </p:nvCxnSpPr>
        <p:spPr>
          <a:xfrm>
            <a:off x="1722285" y="5351491"/>
            <a:ext cx="6858000" cy="0"/>
          </a:xfrm>
          <a:prstGeom prst="line">
            <a:avLst/>
          </a:prstGeom>
          <a:noFill/>
          <a:ln w="9525" cap="flat" cmpd="sng" algn="ctr">
            <a:solidFill>
              <a:srgbClr val="C4D0E9"/>
            </a:solidFill>
            <a:prstDash val="solid"/>
          </a:ln>
          <a:effectLst/>
        </p:spPr>
      </p:cxnSp>
      <p:sp>
        <p:nvSpPr>
          <p:cNvPr id="16" name="Rectangle 15">
            <a:extLst>
              <a:ext uri="{FF2B5EF4-FFF2-40B4-BE49-F238E27FC236}">
                <a16:creationId xmlns:a16="http://schemas.microsoft.com/office/drawing/2014/main" id="{31D30A74-82F6-422B-AAE6-E142B03EC002}"/>
              </a:ext>
            </a:extLst>
          </p:cNvPr>
          <p:cNvSpPr/>
          <p:nvPr/>
        </p:nvSpPr>
        <p:spPr>
          <a:xfrm>
            <a:off x="2812315" y="5541497"/>
            <a:ext cx="5767969" cy="707886"/>
          </a:xfrm>
          <a:prstGeom prst="rect">
            <a:avLst/>
          </a:prstGeom>
        </p:spPr>
        <p:txBody>
          <a:bodyPr wrap="square">
            <a:spAutoFit/>
          </a:bodyPr>
          <a:lstStyle/>
          <a:p>
            <a:pPr lvl="0">
              <a:spcBef>
                <a:spcPts val="1000"/>
              </a:spcBef>
            </a:pPr>
            <a:r>
              <a:rPr lang="en-CA" sz="2000" b="1" dirty="0">
                <a:solidFill>
                  <a:prstClr val="black">
                    <a:lumMod val="75000"/>
                    <a:lumOff val="25000"/>
                  </a:prstClr>
                </a:solidFill>
                <a:latin typeface="Arial Narrow" panose="020B0606020202030204" pitchFamily="34" charset="0"/>
              </a:rPr>
              <a:t>Explain the importance of adherence including avoidance of drug holidays in high risk individuals</a:t>
            </a:r>
          </a:p>
        </p:txBody>
      </p:sp>
    </p:spTree>
    <p:extLst>
      <p:ext uri="{BB962C8B-B14F-4D97-AF65-F5344CB8AC3E}">
        <p14:creationId xmlns:p14="http://schemas.microsoft.com/office/powerpoint/2010/main" val="40196772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107996"/>
          </a:xfrm>
        </p:spPr>
        <p:txBody>
          <a:bodyPr/>
          <a:lstStyle/>
          <a:p>
            <a:pPr algn="ctr">
              <a:lnSpc>
                <a:spcPct val="100000"/>
              </a:lnSpc>
            </a:pPr>
            <a:r>
              <a:rPr lang="en-CA" sz="3600" dirty="0">
                <a:solidFill>
                  <a:srgbClr val="725F73"/>
                </a:solidFill>
                <a:latin typeface="Arial Narrow" panose="020B0606020202030204" pitchFamily="34" charset="0"/>
              </a:rPr>
              <a:t>Osteoporosis is a Chronic Disease Requiring Life-long Strategies to Reduce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1449" y="1332904"/>
            <a:ext cx="8801100"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Oral BP: up to 10 years of treatment maintains the degree of fracture risk reduction observed in the 3-year registration trials</a:t>
            </a:r>
          </a:p>
          <a:p>
            <a:pPr marL="914400" lvl="1" indent="-457200">
              <a:buClr>
                <a:srgbClr val="725F73"/>
              </a:buClr>
              <a:buFont typeface="Lato" panose="020F0502020204030203" pitchFamily="34" charset="0"/>
              <a:buChar char="→"/>
            </a:pPr>
            <a:r>
              <a:rPr lang="en-CA" sz="2200" dirty="0">
                <a:solidFill>
                  <a:sysClr val="windowText" lastClr="000000">
                    <a:lumMod val="75000"/>
                    <a:lumOff val="25000"/>
                  </a:sysClr>
                </a:solidFill>
                <a:latin typeface="Arial Narrow" panose="020B0606020202030204" pitchFamily="34" charset="0"/>
              </a:rPr>
              <a:t>Increasing but low risk of fractures with atypical features with increasing duration of BP therapy</a:t>
            </a:r>
          </a:p>
          <a:p>
            <a:pPr marL="914400" lvl="1" indent="-457200">
              <a:buClr>
                <a:srgbClr val="725F73"/>
              </a:buClr>
              <a:buFont typeface="Lato" panose="020F0502020204030203" pitchFamily="34" charset="0"/>
              <a:buChar char="→"/>
            </a:pPr>
            <a:r>
              <a:rPr lang="en-CA" sz="2200" dirty="0">
                <a:solidFill>
                  <a:sysClr val="windowText" lastClr="000000">
                    <a:lumMod val="75000"/>
                    <a:lumOff val="25000"/>
                  </a:sysClr>
                </a:solidFill>
                <a:latin typeface="Arial Narrow" panose="020B0606020202030204" pitchFamily="34" charset="0"/>
              </a:rPr>
              <a:t>After 5 </a:t>
            </a:r>
            <a:r>
              <a:rPr lang="en-CA" sz="2200" dirty="0" err="1">
                <a:solidFill>
                  <a:sysClr val="windowText" lastClr="000000">
                    <a:lumMod val="75000"/>
                    <a:lumOff val="25000"/>
                  </a:sysClr>
                </a:solidFill>
                <a:latin typeface="Arial Narrow" panose="020B0606020202030204" pitchFamily="34" charset="0"/>
              </a:rPr>
              <a:t>yrs</a:t>
            </a:r>
            <a:r>
              <a:rPr lang="en-CA" sz="2200" dirty="0">
                <a:solidFill>
                  <a:sysClr val="windowText" lastClr="000000">
                    <a:lumMod val="75000"/>
                    <a:lumOff val="25000"/>
                  </a:sysClr>
                </a:solidFill>
                <a:latin typeface="Arial Narrow" panose="020B0606020202030204" pitchFamily="34" charset="0"/>
              </a:rPr>
              <a:t> risk of these atypical fractures is about 20 per 100,000 patients, increases to about 1/1,000 patients after 8-10 </a:t>
            </a:r>
            <a:r>
              <a:rPr lang="en-CA" sz="2200" dirty="0" err="1">
                <a:solidFill>
                  <a:sysClr val="windowText" lastClr="000000">
                    <a:lumMod val="75000"/>
                    <a:lumOff val="25000"/>
                  </a:sysClr>
                </a:solidFill>
                <a:latin typeface="Arial Narrow" panose="020B0606020202030204" pitchFamily="34" charset="0"/>
              </a:rPr>
              <a:t>yrs</a:t>
            </a:r>
            <a:r>
              <a:rPr lang="en-CA" sz="2200" dirty="0">
                <a:solidFill>
                  <a:sysClr val="windowText" lastClr="000000">
                    <a:lumMod val="75000"/>
                    <a:lumOff val="25000"/>
                  </a:sysClr>
                </a:solidFill>
                <a:latin typeface="Arial Narrow" panose="020B0606020202030204" pitchFamily="34" charset="0"/>
              </a:rPr>
              <a:t> of treatment</a:t>
            </a:r>
          </a:p>
          <a:p>
            <a:pPr marL="396875" indent="-396875">
              <a:buClr>
                <a:srgbClr val="554856"/>
              </a:buClr>
              <a:buFont typeface="Wingdings" panose="05000000000000000000" pitchFamily="2" charset="2"/>
              <a:buChar char="§"/>
              <a:defRPr/>
            </a:pPr>
            <a:r>
              <a:rPr lang="en-CA" b="1" dirty="0">
                <a:solidFill>
                  <a:sysClr val="windowText" lastClr="000000">
                    <a:lumMod val="75000"/>
                    <a:lumOff val="25000"/>
                  </a:sysClr>
                </a:solidFill>
                <a:latin typeface="Arial Narrow" panose="020B0606020202030204" pitchFamily="34" charset="0"/>
              </a:rPr>
              <a:t>Denosumab: 10 years of therapy appears to provide fracture risk reduction similar to or better than that observed in the 3-year registration trial</a:t>
            </a:r>
          </a:p>
          <a:p>
            <a:pPr marL="396875" indent="-396875">
              <a:buClr>
                <a:srgbClr val="554856"/>
              </a:buClr>
              <a:buFont typeface="Wingdings" panose="05000000000000000000" pitchFamily="2" charset="2"/>
              <a:buChar char="§"/>
              <a:defRPr/>
            </a:pPr>
            <a:r>
              <a:rPr lang="en-CA" b="1" dirty="0">
                <a:solidFill>
                  <a:sysClr val="windowText" lastClr="000000">
                    <a:lumMod val="75000"/>
                    <a:lumOff val="25000"/>
                  </a:sysClr>
                </a:solidFill>
                <a:latin typeface="Arial Narrow" panose="020B0606020202030204" pitchFamily="34" charset="0"/>
              </a:rPr>
              <a:t>Antifracture benefits of long-term therapy with BPs and denosumab in appropriately selected patients outweigh the low risk of serious side effects</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24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Hanley DA, Writing Group for the Western Osteoporosis Alliance. </a:t>
            </a:r>
            <a:r>
              <a:rPr lang="en-CA" sz="1000" i="1" dirty="0">
                <a:solidFill>
                  <a:srgbClr val="000000"/>
                </a:solidFill>
                <a:latin typeface="Arial Narrow" panose="020B0606020202030204" pitchFamily="34" charset="0"/>
              </a:rPr>
              <a:t>Am J Med</a:t>
            </a:r>
            <a:r>
              <a:rPr lang="en-CA" sz="1000" dirty="0">
                <a:solidFill>
                  <a:srgbClr val="000000"/>
                </a:solidFill>
                <a:latin typeface="Arial Narrow" panose="020B0606020202030204" pitchFamily="34" charset="0"/>
              </a:rPr>
              <a:t>. 2017;130(7):862.</a:t>
            </a:r>
          </a:p>
        </p:txBody>
      </p:sp>
    </p:spTree>
    <p:extLst>
      <p:ext uri="{BB962C8B-B14F-4D97-AF65-F5344CB8AC3E}">
        <p14:creationId xmlns:p14="http://schemas.microsoft.com/office/powerpoint/2010/main" val="138957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342900">
              <a:buClr>
                <a:srgbClr val="00ADF1"/>
              </a:buClr>
            </a:pPr>
            <a:r>
              <a:rPr lang="en-CA" sz="788" dirty="0">
                <a:solidFill>
                  <a:srgbClr val="000000"/>
                </a:solidFill>
                <a:latin typeface="Agency FB" panose="020B0503020202020204" pitchFamily="34" charset="0"/>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314464"/>
            <a:ext cx="8365331" cy="553998"/>
          </a:xfrm>
        </p:spPr>
        <p:txBody>
          <a:bodyPr/>
          <a:lstStyle/>
          <a:p>
            <a:pPr algn="ctr"/>
            <a:r>
              <a:rPr lang="en-CA" sz="4000" dirty="0">
                <a:solidFill>
                  <a:srgbClr val="725F73"/>
                </a:solidFill>
                <a:latin typeface="Arial Narrow" panose="020B0606020202030204" pitchFamily="34" charset="0"/>
              </a:rPr>
              <a:t>Imminent Risk of Major OP Fracture </a:t>
            </a:r>
            <a:endParaRPr lang="en-US" sz="44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8" y="6347637"/>
            <a:ext cx="8801100" cy="510363"/>
          </a:xfrm>
          <a:prstGeom prst="rect">
            <a:avLst/>
          </a:prstGeom>
          <a:noFill/>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900">
              <a:buClr>
                <a:srgbClr val="00ADF1"/>
              </a:buClr>
            </a:pPr>
            <a:endParaRPr lang="en-CA" dirty="0">
              <a:solidFill>
                <a:prstClr val="black">
                  <a:lumMod val="75000"/>
                  <a:lumOff val="25000"/>
                </a:prstClr>
              </a:solidFill>
              <a:latin typeface="Arial Narrow" panose="020B0606020202030204" pitchFamily="34" charset="0"/>
            </a:endParaRPr>
          </a:p>
          <a:p>
            <a:pPr lvl="0" defTabSz="342900">
              <a:buClr>
                <a:srgbClr val="00ADF1"/>
              </a:buClr>
            </a:pPr>
            <a:r>
              <a:rPr lang="en-CA" sz="800" dirty="0">
                <a:solidFill>
                  <a:prstClr val="black">
                    <a:lumMod val="75000"/>
                    <a:lumOff val="25000"/>
                  </a:prstClr>
                </a:solidFill>
                <a:latin typeface="Arial Narrow" panose="020B0606020202030204" pitchFamily="34" charset="0"/>
                <a:cs typeface="+mn-cs"/>
              </a:rPr>
              <a:t>1. Johansson H, et al. </a:t>
            </a:r>
            <a:r>
              <a:rPr lang="en-CA" sz="800" dirty="0" err="1">
                <a:solidFill>
                  <a:prstClr val="black">
                    <a:lumMod val="75000"/>
                    <a:lumOff val="25000"/>
                  </a:prstClr>
                </a:solidFill>
                <a:latin typeface="Arial Narrow" panose="020B0606020202030204" pitchFamily="34" charset="0"/>
                <a:cs typeface="+mn-cs"/>
              </a:rPr>
              <a:t>Osteoporos</a:t>
            </a:r>
            <a:r>
              <a:rPr lang="en-CA" sz="800" dirty="0">
                <a:solidFill>
                  <a:prstClr val="black">
                    <a:lumMod val="75000"/>
                    <a:lumOff val="25000"/>
                  </a:prstClr>
                </a:solidFill>
                <a:latin typeface="Arial Narrow" panose="020B0606020202030204" pitchFamily="34" charset="0"/>
                <a:cs typeface="+mn-cs"/>
              </a:rPr>
              <a:t> Int. 2017;28(3): 775–780. 2. Balasubramanian A, et al. Presented at: ASBMR annual meeting; October 16-18, 2016; Atlanta, GA. Abstract FR0233. 3. Yusuf AA, et al. Presented at: ASBMR annual meeting; October 16-18, 2016; Atlanta, GA. Abstract MO0223. 4. Ahmed LA, et al. J Bone Miner Res. 2013;28:2214-2221.5. Yusuf AA, et al. Presented at: ASBMR annual meeting; October 16-18, 2016; Atlanta, GA. Abstract SU0227.</a:t>
            </a:r>
          </a:p>
          <a:p>
            <a:pPr lvl="0" defTabSz="342900">
              <a:buClr>
                <a:srgbClr val="00ADF1"/>
              </a:buClr>
            </a:pPr>
            <a:endParaRPr lang="en-CA" sz="800" dirty="0">
              <a:solidFill>
                <a:prstClr val="black">
                  <a:lumMod val="75000"/>
                  <a:lumOff val="25000"/>
                </a:prstClr>
              </a:solidFill>
              <a:latin typeface="Arial Narrow" panose="020B0606020202030204" pitchFamily="34" charset="0"/>
              <a:cs typeface="+mn-cs"/>
            </a:endParaRPr>
          </a:p>
        </p:txBody>
      </p:sp>
      <p:sp>
        <p:nvSpPr>
          <p:cNvPr id="8" name="Rectangle 7">
            <a:extLst>
              <a:ext uri="{FF2B5EF4-FFF2-40B4-BE49-F238E27FC236}">
                <a16:creationId xmlns:a16="http://schemas.microsoft.com/office/drawing/2014/main" id="{DF75AF5C-D6B3-401E-B1B8-00383B973D7C}"/>
              </a:ext>
            </a:extLst>
          </p:cNvPr>
          <p:cNvSpPr/>
          <p:nvPr/>
        </p:nvSpPr>
        <p:spPr>
          <a:xfrm>
            <a:off x="0" y="2369068"/>
            <a:ext cx="4932179" cy="3293209"/>
          </a:xfrm>
          <a:prstGeom prst="rect">
            <a:avLst/>
          </a:prstGeom>
        </p:spPr>
        <p:txBody>
          <a:bodyPr wrap="square">
            <a:spAutoFit/>
          </a:bodyPr>
          <a:lstStyle/>
          <a:p>
            <a:pPr marL="342900" indent="-342900" defTabSz="685800">
              <a:buClr>
                <a:srgbClr val="725F73"/>
              </a:buClr>
              <a:buFont typeface="Wingdings" panose="05000000000000000000" pitchFamily="2" charset="2"/>
              <a:buChar char="§"/>
            </a:pPr>
            <a:r>
              <a:rPr lang="en-CA" sz="2400" dirty="0">
                <a:solidFill>
                  <a:prstClr val="black"/>
                </a:solidFill>
                <a:latin typeface="Arial Narrow" panose="020B0606020202030204" pitchFamily="34" charset="0"/>
              </a:rPr>
              <a:t>Imminent risk increases with </a:t>
            </a:r>
            <a:r>
              <a:rPr lang="en-CA" sz="2400" b="1" dirty="0">
                <a:solidFill>
                  <a:srgbClr val="725F73"/>
                </a:solidFill>
                <a:latin typeface="Arial Narrow" panose="020B0606020202030204" pitchFamily="34" charset="0"/>
              </a:rPr>
              <a:t>age</a:t>
            </a:r>
            <a:r>
              <a:rPr lang="en-CA" sz="2400" baseline="30000" dirty="0">
                <a:latin typeface="Arial Narrow" panose="020B0606020202030204" pitchFamily="34" charset="0"/>
              </a:rPr>
              <a:t>1</a:t>
            </a:r>
          </a:p>
          <a:p>
            <a:pPr marL="342900" indent="-342900" defTabSz="685800">
              <a:buClr>
                <a:srgbClr val="725F73"/>
              </a:buClr>
              <a:buFont typeface="Wingdings" panose="05000000000000000000" pitchFamily="2" charset="2"/>
              <a:buChar char="§"/>
            </a:pPr>
            <a:r>
              <a:rPr lang="en-CA" sz="2400" dirty="0">
                <a:solidFill>
                  <a:prstClr val="black"/>
                </a:solidFill>
                <a:latin typeface="Arial Narrow" panose="020B0606020202030204" pitchFamily="34" charset="0"/>
              </a:rPr>
              <a:t>Imminent risk increases with a </a:t>
            </a:r>
            <a:r>
              <a:rPr lang="en-CA" sz="2400" b="1" dirty="0">
                <a:solidFill>
                  <a:srgbClr val="725F73"/>
                </a:solidFill>
                <a:latin typeface="Arial Narrow" panose="020B0606020202030204" pitchFamily="34" charset="0"/>
              </a:rPr>
              <a:t>recent or prior fracture </a:t>
            </a:r>
          </a:p>
          <a:p>
            <a:pPr marL="685800" lvl="1" indent="-342900" defTabSz="685800">
              <a:buClr>
                <a:srgbClr val="725F73"/>
              </a:buClr>
              <a:buFont typeface="Arial Narrow" panose="020B0606020202030204" pitchFamily="34" charset="0"/>
              <a:buChar char="→"/>
            </a:pPr>
            <a:r>
              <a:rPr lang="en-CA" sz="2000" dirty="0">
                <a:solidFill>
                  <a:prstClr val="black"/>
                </a:solidFill>
                <a:latin typeface="Arial Narrow" panose="020B0606020202030204" pitchFamily="34" charset="0"/>
              </a:rPr>
              <a:t>Risk of </a:t>
            </a:r>
            <a:r>
              <a:rPr lang="en-CA" sz="2000" b="1" dirty="0">
                <a:solidFill>
                  <a:srgbClr val="725F73"/>
                </a:solidFill>
                <a:latin typeface="Arial Narrow" panose="020B0606020202030204" pitchFamily="34" charset="0"/>
              </a:rPr>
              <a:t>subsequent</a:t>
            </a:r>
            <a:r>
              <a:rPr lang="en-CA" sz="2000" b="1" dirty="0">
                <a:solidFill>
                  <a:srgbClr val="326581"/>
                </a:solidFill>
                <a:latin typeface="Arial Narrow" panose="020B0606020202030204" pitchFamily="34" charset="0"/>
              </a:rPr>
              <a:t> </a:t>
            </a:r>
            <a:r>
              <a:rPr lang="en-CA" sz="2000" b="1" dirty="0">
                <a:solidFill>
                  <a:srgbClr val="725F73"/>
                </a:solidFill>
                <a:latin typeface="Arial Narrow" panose="020B0606020202030204" pitchFamily="34" charset="0"/>
              </a:rPr>
              <a:t>fracture</a:t>
            </a:r>
            <a:r>
              <a:rPr lang="en-CA" sz="2000" b="1" dirty="0">
                <a:solidFill>
                  <a:srgbClr val="326581"/>
                </a:solidFill>
                <a:latin typeface="Arial Narrow" panose="020B0606020202030204" pitchFamily="34" charset="0"/>
              </a:rPr>
              <a:t> </a:t>
            </a:r>
            <a:r>
              <a:rPr lang="en-CA" sz="2000" dirty="0">
                <a:solidFill>
                  <a:prstClr val="black"/>
                </a:solidFill>
                <a:latin typeface="Arial Narrow" panose="020B0606020202030204" pitchFamily="34" charset="0"/>
              </a:rPr>
              <a:t>increase with </a:t>
            </a:r>
            <a:r>
              <a:rPr lang="en-CA" sz="2000" b="1" dirty="0">
                <a:solidFill>
                  <a:srgbClr val="725F73"/>
                </a:solidFill>
                <a:latin typeface="Arial Narrow" panose="020B0606020202030204" pitchFamily="34" charset="0"/>
              </a:rPr>
              <a:t>recent or prior fracture</a:t>
            </a:r>
            <a:r>
              <a:rPr lang="en-CA" sz="2000" dirty="0">
                <a:solidFill>
                  <a:srgbClr val="725F73"/>
                </a:solidFill>
                <a:latin typeface="Arial Narrow" panose="020B0606020202030204" pitchFamily="34" charset="0"/>
              </a:rPr>
              <a:t> </a:t>
            </a:r>
            <a:r>
              <a:rPr lang="en-CA" sz="2000" dirty="0">
                <a:solidFill>
                  <a:prstClr val="black"/>
                </a:solidFill>
                <a:latin typeface="Arial Narrow" panose="020B0606020202030204" pitchFamily="34" charset="0"/>
              </a:rPr>
              <a:t>certain cites*</a:t>
            </a:r>
            <a:r>
              <a:rPr lang="en-CA" sz="2000" baseline="30000" dirty="0">
                <a:solidFill>
                  <a:prstClr val="black"/>
                </a:solidFill>
                <a:latin typeface="Arial Narrow" panose="020B0606020202030204" pitchFamily="34" charset="0"/>
              </a:rPr>
              <a:t>2,3</a:t>
            </a:r>
          </a:p>
          <a:p>
            <a:pPr marL="342900" lvl="1" defTabSz="685800"/>
            <a:r>
              <a:rPr lang="en-CA" sz="2400" b="1" dirty="0">
                <a:solidFill>
                  <a:srgbClr val="725F73"/>
                </a:solidFill>
                <a:latin typeface="Arial Narrow" panose="020B0606020202030204" pitchFamily="34" charset="0"/>
              </a:rPr>
              <a:t>+/- </a:t>
            </a:r>
            <a:r>
              <a:rPr lang="en-CA" sz="2400" b="1" dirty="0">
                <a:solidFill>
                  <a:prstClr val="black"/>
                </a:solidFill>
                <a:latin typeface="Arial Narrow" panose="020B0606020202030204" pitchFamily="34" charset="0"/>
              </a:rPr>
              <a:t>One or more of the following</a:t>
            </a:r>
            <a:r>
              <a:rPr lang="en-CA" sz="2400" dirty="0">
                <a:solidFill>
                  <a:prstClr val="black"/>
                </a:solidFill>
                <a:latin typeface="Arial Narrow" panose="020B0606020202030204" pitchFamily="34" charset="0"/>
              </a:rPr>
              <a:t>:</a:t>
            </a:r>
          </a:p>
          <a:p>
            <a:pPr marL="900113" lvl="2" indent="-214313" defTabSz="685800">
              <a:buClr>
                <a:srgbClr val="725F73"/>
              </a:buClr>
              <a:buFont typeface="Arial Narrow" panose="020B0606020202030204" pitchFamily="34" charset="0"/>
              <a:buChar char="→"/>
            </a:pPr>
            <a:r>
              <a:rPr lang="en-CA" sz="1600" dirty="0">
                <a:solidFill>
                  <a:prstClr val="black"/>
                </a:solidFill>
                <a:latin typeface="Arial Narrow" panose="020B0606020202030204" pitchFamily="34" charset="0"/>
              </a:rPr>
              <a:t>Older age (≥ 65 years)</a:t>
            </a:r>
            <a:r>
              <a:rPr lang="en-CA" sz="1600" baseline="30000" dirty="0">
                <a:solidFill>
                  <a:prstClr val="black"/>
                </a:solidFill>
                <a:latin typeface="Arial Narrow" panose="020B0606020202030204" pitchFamily="34" charset="0"/>
              </a:rPr>
              <a:t>2-5</a:t>
            </a:r>
          </a:p>
          <a:p>
            <a:pPr marL="900113" lvl="2" indent="-214313" defTabSz="685800">
              <a:buClr>
                <a:srgbClr val="725F73"/>
              </a:buClr>
              <a:buFont typeface="Arial Narrow" panose="020B0606020202030204" pitchFamily="34" charset="0"/>
              <a:buChar char="→"/>
            </a:pPr>
            <a:r>
              <a:rPr lang="en-CA" sz="1600" dirty="0">
                <a:solidFill>
                  <a:prstClr val="black"/>
                </a:solidFill>
                <a:latin typeface="Arial Narrow" panose="020B0606020202030204" pitchFamily="34" charset="0"/>
              </a:rPr>
              <a:t>Low BMD</a:t>
            </a:r>
            <a:r>
              <a:rPr lang="en-CA" sz="1600" baseline="30000" dirty="0">
                <a:solidFill>
                  <a:prstClr val="black"/>
                </a:solidFill>
                <a:latin typeface="Arial Narrow" panose="020B0606020202030204" pitchFamily="34" charset="0"/>
              </a:rPr>
              <a:t>3,5</a:t>
            </a:r>
          </a:p>
          <a:p>
            <a:pPr marL="900113" lvl="2" indent="-214313" defTabSz="685800">
              <a:buClr>
                <a:srgbClr val="725F73"/>
              </a:buClr>
              <a:buFont typeface="Arial Narrow" panose="020B0606020202030204" pitchFamily="34" charset="0"/>
              <a:buChar char="→"/>
            </a:pPr>
            <a:r>
              <a:rPr lang="en-CA" sz="1600" dirty="0">
                <a:solidFill>
                  <a:prstClr val="black"/>
                </a:solidFill>
                <a:latin typeface="Arial Narrow" panose="020B0606020202030204" pitchFamily="34" charset="0"/>
              </a:rPr>
              <a:t>Fall risk factors including comorbidities and certain medications</a:t>
            </a:r>
            <a:r>
              <a:rPr lang="en-CA" sz="1600" baseline="30000" dirty="0">
                <a:solidFill>
                  <a:prstClr val="black"/>
                </a:solidFill>
                <a:latin typeface="Arial Narrow" panose="020B0606020202030204" pitchFamily="34" charset="0"/>
              </a:rPr>
              <a:t>3,5</a:t>
            </a:r>
            <a:endParaRPr lang="en-CA" sz="2800" dirty="0">
              <a:solidFill>
                <a:prstClr val="black"/>
              </a:solidFill>
              <a:latin typeface="Arial Narrow" panose="020B0606020202030204" pitchFamily="34" charset="0"/>
            </a:endParaRPr>
          </a:p>
        </p:txBody>
      </p:sp>
      <p:sp>
        <p:nvSpPr>
          <p:cNvPr id="59" name="Rectangle 58">
            <a:extLst>
              <a:ext uri="{FF2B5EF4-FFF2-40B4-BE49-F238E27FC236}">
                <a16:creationId xmlns:a16="http://schemas.microsoft.com/office/drawing/2014/main" id="{60FD85E6-9E48-4CCE-BFA7-04EBAFA7DB55}"/>
              </a:ext>
            </a:extLst>
          </p:cNvPr>
          <p:cNvSpPr/>
          <p:nvPr/>
        </p:nvSpPr>
        <p:spPr>
          <a:xfrm>
            <a:off x="277803" y="5995192"/>
            <a:ext cx="8694746" cy="261610"/>
          </a:xfrm>
          <a:prstGeom prst="rect">
            <a:avLst/>
          </a:prstGeom>
        </p:spPr>
        <p:txBody>
          <a:bodyPr wrap="square">
            <a:spAutoFit/>
          </a:bodyPr>
          <a:lstStyle/>
          <a:p>
            <a:pPr defTabSz="685800"/>
            <a:r>
              <a:rPr lang="en-CA" sz="1100" dirty="0">
                <a:solidFill>
                  <a:srgbClr val="000000"/>
                </a:solidFill>
                <a:latin typeface="Arial Narrow" panose="020B0606020202030204" pitchFamily="34" charset="0"/>
              </a:rPr>
              <a:t>*Recent fracture is fracture within the past 12 months. Prior fracture is any history of fracture at spine, hip, pelvis, femur, clavicle, </a:t>
            </a:r>
            <a:r>
              <a:rPr lang="en-CA" sz="1100" dirty="0" err="1">
                <a:solidFill>
                  <a:srgbClr val="000000"/>
                </a:solidFill>
                <a:latin typeface="Arial Narrow" panose="020B0606020202030204" pitchFamily="34" charset="0"/>
              </a:rPr>
              <a:t>humerus</a:t>
            </a:r>
            <a:r>
              <a:rPr lang="en-CA" sz="1100" dirty="0">
                <a:solidFill>
                  <a:srgbClr val="000000"/>
                </a:solidFill>
                <a:latin typeface="Arial Narrow" panose="020B0606020202030204" pitchFamily="34" charset="0"/>
              </a:rPr>
              <a:t>, tibia/</a:t>
            </a:r>
            <a:r>
              <a:rPr lang="en-CA" sz="1100" dirty="0" err="1">
                <a:solidFill>
                  <a:srgbClr val="000000"/>
                </a:solidFill>
                <a:latin typeface="Arial Narrow" panose="020B0606020202030204" pitchFamily="34" charset="0"/>
              </a:rPr>
              <a:t>fibila</a:t>
            </a:r>
            <a:r>
              <a:rPr lang="en-CA" sz="1100" dirty="0">
                <a:solidFill>
                  <a:srgbClr val="000000"/>
                </a:solidFill>
                <a:latin typeface="Arial Narrow" panose="020B0606020202030204" pitchFamily="34" charset="0"/>
              </a:rPr>
              <a:t>, radius/ulna. </a:t>
            </a:r>
            <a:endParaRPr lang="en-US" sz="1100" dirty="0">
              <a:solidFill>
                <a:prstClr val="black"/>
              </a:solidFill>
              <a:latin typeface="Arial Narrow" panose="020B0606020202030204" pitchFamily="34" charset="0"/>
            </a:endParaRPr>
          </a:p>
        </p:txBody>
      </p:sp>
      <p:pic>
        <p:nvPicPr>
          <p:cNvPr id="2" name="Picture 1">
            <a:extLst>
              <a:ext uri="{FF2B5EF4-FFF2-40B4-BE49-F238E27FC236}">
                <a16:creationId xmlns:a16="http://schemas.microsoft.com/office/drawing/2014/main" id="{7CD4E3FC-1028-442A-B92A-2BE8ACCF12B6}"/>
              </a:ext>
            </a:extLst>
          </p:cNvPr>
          <p:cNvPicPr>
            <a:picLocks noChangeAspect="1"/>
          </p:cNvPicPr>
          <p:nvPr/>
        </p:nvPicPr>
        <p:blipFill>
          <a:blip r:embed="rId3"/>
          <a:stretch>
            <a:fillRect/>
          </a:stretch>
        </p:blipFill>
        <p:spPr>
          <a:xfrm>
            <a:off x="4612635" y="1558263"/>
            <a:ext cx="4731772" cy="4545166"/>
          </a:xfrm>
          <a:prstGeom prst="rect">
            <a:avLst/>
          </a:prstGeom>
        </p:spPr>
      </p:pic>
    </p:spTree>
    <p:extLst>
      <p:ext uri="{BB962C8B-B14F-4D97-AF65-F5344CB8AC3E}">
        <p14:creationId xmlns:p14="http://schemas.microsoft.com/office/powerpoint/2010/main" val="33817550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1902" y="6361216"/>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000000"/>
                </a:solidFill>
                <a:latin typeface="Arial Narrow" panose="020B0606020202030204" pitchFamily="34" charset="0"/>
              </a:rPr>
              <a:t>*Incidence per 100,000 people</a:t>
            </a:r>
            <a:br>
              <a:rPr lang="en-US" sz="1000" dirty="0">
                <a:solidFill>
                  <a:srgbClr val="000000"/>
                </a:solidFill>
                <a:latin typeface="Arial Narrow" panose="020B0606020202030204" pitchFamily="34" charset="0"/>
              </a:rPr>
            </a:br>
            <a:r>
              <a:rPr lang="en-US" sz="1000" dirty="0">
                <a:solidFill>
                  <a:srgbClr val="000000"/>
                </a:solidFill>
                <a:latin typeface="Arial Narrow" panose="020B0606020202030204" pitchFamily="34" charset="0"/>
              </a:rPr>
              <a:t>1. </a:t>
            </a:r>
            <a:r>
              <a:rPr lang="en-US" sz="1000" dirty="0" err="1">
                <a:solidFill>
                  <a:srgbClr val="000000"/>
                </a:solidFill>
                <a:latin typeface="Arial Narrow" panose="020B0606020202030204" pitchFamily="34" charset="0"/>
              </a:rPr>
              <a:t>Papaioannou</a:t>
            </a:r>
            <a:r>
              <a:rPr lang="en-US" sz="1000" dirty="0">
                <a:solidFill>
                  <a:srgbClr val="000000"/>
                </a:solidFill>
                <a:latin typeface="Arial Narrow" panose="020B0606020202030204" pitchFamily="34" charset="0"/>
              </a:rPr>
              <a:t>, A., et al. </a:t>
            </a:r>
            <a:r>
              <a:rPr lang="en-US" sz="1000" i="1" dirty="0">
                <a:solidFill>
                  <a:srgbClr val="000000"/>
                </a:solidFill>
                <a:latin typeface="Arial Narrow" panose="020B0606020202030204" pitchFamily="34" charset="0"/>
              </a:rPr>
              <a:t>CMAJ</a:t>
            </a:r>
            <a:r>
              <a:rPr lang="en-US" sz="1000" dirty="0">
                <a:solidFill>
                  <a:srgbClr val="000000"/>
                </a:solidFill>
                <a:latin typeface="Arial Narrow" panose="020B0606020202030204" pitchFamily="34" charset="0"/>
              </a:rPr>
              <a:t>. 2010;182:1864-1873.; 2</a:t>
            </a:r>
            <a:r>
              <a:rPr lang="en-CA" sz="1000" dirty="0">
                <a:solidFill>
                  <a:srgbClr val="000000"/>
                </a:solidFill>
                <a:latin typeface="Arial Narrow" panose="020B0606020202030204" pitchFamily="34" charset="0"/>
              </a:rPr>
              <a:t>. </a:t>
            </a:r>
            <a:r>
              <a:rPr lang="en-CA" sz="1000" dirty="0" err="1">
                <a:solidFill>
                  <a:srgbClr val="000000"/>
                </a:solidFill>
                <a:latin typeface="Arial Narrow" panose="020B0606020202030204" pitchFamily="34" charset="0"/>
              </a:rPr>
              <a:t>Nikitovic</a:t>
            </a:r>
            <a:r>
              <a:rPr lang="en-CA" sz="1000" dirty="0">
                <a:solidFill>
                  <a:srgbClr val="000000"/>
                </a:solidFill>
                <a:latin typeface="Arial Narrow" panose="020B0606020202030204" pitchFamily="34" charset="0"/>
              </a:rPr>
              <a:t>, M., et al.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a:t>
            </a:r>
            <a:r>
              <a:rPr lang="en-CA" sz="1000" dirty="0">
                <a:solidFill>
                  <a:srgbClr val="000000"/>
                </a:solidFill>
                <a:latin typeface="Arial Narrow" panose="020B0606020202030204" pitchFamily="34" charset="0"/>
              </a:rPr>
              <a:t>. 2013;24:659-669.; 3. </a:t>
            </a:r>
            <a:r>
              <a:rPr lang="en-CA" sz="1000" dirty="0" err="1">
                <a:solidFill>
                  <a:srgbClr val="000000"/>
                </a:solidFill>
                <a:latin typeface="Arial Narrow" panose="020B0606020202030204" pitchFamily="34" charset="0"/>
              </a:rPr>
              <a:t>Bolland</a:t>
            </a:r>
            <a:r>
              <a:rPr lang="en-CA" sz="1000" dirty="0">
                <a:solidFill>
                  <a:srgbClr val="000000"/>
                </a:solidFill>
                <a:latin typeface="Arial Narrow" panose="020B0606020202030204" pitchFamily="34" charset="0"/>
              </a:rPr>
              <a:t>, M.J., et al. </a:t>
            </a:r>
            <a:r>
              <a:rPr lang="it-IT" sz="1000" i="1" dirty="0">
                <a:solidFill>
                  <a:srgbClr val="000000"/>
                </a:solidFill>
                <a:latin typeface="Arial Narrow" panose="020B0606020202030204" pitchFamily="34" charset="0"/>
              </a:rPr>
              <a:t>J Clin Endocrinol Metab</a:t>
            </a:r>
            <a:r>
              <a:rPr lang="it-IT" sz="1000" dirty="0">
                <a:solidFill>
                  <a:srgbClr val="000000"/>
                </a:solidFill>
                <a:latin typeface="Arial Narrow" panose="020B0606020202030204" pitchFamily="34" charset="0"/>
              </a:rPr>
              <a:t>. 2010;95:1174–1181.; </a:t>
            </a:r>
            <a:r>
              <a:rPr lang="en-CA" sz="1000" dirty="0">
                <a:solidFill>
                  <a:srgbClr val="000000"/>
                </a:solidFill>
                <a:latin typeface="Arial Narrow" panose="020B0606020202030204" pitchFamily="34" charset="0"/>
              </a:rPr>
              <a:t>4. Hopkins, R.B., et al.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a:t>
            </a:r>
            <a:r>
              <a:rPr lang="en-CA" sz="1000" dirty="0">
                <a:solidFill>
                  <a:srgbClr val="000000"/>
                </a:solidFill>
                <a:latin typeface="Arial Narrow" panose="020B0606020202030204" pitchFamily="34" charset="0"/>
              </a:rPr>
              <a:t>. 2016;</a:t>
            </a:r>
            <a:r>
              <a:rPr lang="en-US" sz="1000" dirty="0">
                <a:solidFill>
                  <a:srgbClr val="000000"/>
                </a:solidFill>
                <a:latin typeface="Arial Narrow" panose="020B0606020202030204" pitchFamily="34" charset="0"/>
              </a:rPr>
              <a:t>DOI: 10.1007/s00198-016-3631-6.</a:t>
            </a:r>
            <a:endParaRPr lang="en-CA" sz="1000" dirty="0">
              <a:solidFill>
                <a:srgbClr val="000000"/>
              </a:solidFill>
              <a:latin typeface="Arial Narrow" panose="020B0606020202030204" pitchFamily="34" charset="0"/>
            </a:endParaRPr>
          </a:p>
        </p:txBody>
      </p:sp>
      <p:sp>
        <p:nvSpPr>
          <p:cNvPr id="440" name="Rectangle 439"/>
          <p:cNvSpPr/>
          <p:nvPr/>
        </p:nvSpPr>
        <p:spPr>
          <a:xfrm>
            <a:off x="0" y="1"/>
            <a:ext cx="9144000" cy="9524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9129"/>
            <a:ext cx="9058939" cy="611476"/>
          </a:xfrm>
        </p:spPr>
        <p:txBody>
          <a:bodyPr/>
          <a:lstStyle/>
          <a:p>
            <a:pPr algn="ctr"/>
            <a:r>
              <a:rPr lang="en-CA" sz="3600" dirty="0">
                <a:solidFill>
                  <a:srgbClr val="725F73"/>
                </a:solidFill>
                <a:latin typeface="Arial Narrow" panose="020B0606020202030204" pitchFamily="34" charset="0"/>
              </a:rPr>
              <a:t>Weighing the Benefits of OP Therapy</a:t>
            </a:r>
            <a:br>
              <a:rPr lang="en-CA" sz="3600" dirty="0">
                <a:solidFill>
                  <a:srgbClr val="725F73"/>
                </a:solidFill>
                <a:latin typeface="Arial Narrow" panose="020B0606020202030204" pitchFamily="34" charset="0"/>
              </a:rPr>
            </a:b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3" name="TextBox 2">
            <a:extLst>
              <a:ext uri="{FF2B5EF4-FFF2-40B4-BE49-F238E27FC236}">
                <a16:creationId xmlns:a16="http://schemas.microsoft.com/office/drawing/2014/main" id="{20DE5367-EB69-4A88-BE17-80AF9DBDAB9A}"/>
              </a:ext>
            </a:extLst>
          </p:cNvPr>
          <p:cNvSpPr txBox="1"/>
          <p:nvPr/>
        </p:nvSpPr>
        <p:spPr>
          <a:xfrm>
            <a:off x="6875345" y="4992240"/>
            <a:ext cx="925417"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Fracture Risk </a:t>
            </a:r>
            <a:endParaRPr kumimoji="0" lang="en-US"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25510B0E-FDA1-40B1-A1A8-8EDCC566CB3D}"/>
              </a:ext>
            </a:extLst>
          </p:cNvPr>
          <p:cNvSpPr txBox="1"/>
          <p:nvPr/>
        </p:nvSpPr>
        <p:spPr>
          <a:xfrm>
            <a:off x="4541802" y="1118496"/>
            <a:ext cx="379823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BENEFIT</a:t>
            </a:r>
          </a:p>
        </p:txBody>
      </p:sp>
      <p:pic>
        <p:nvPicPr>
          <p:cNvPr id="7" name="Picture 6" descr="A picture containing table, object, indoor&#10;&#10;Description generated with high confidence">
            <a:extLst>
              <a:ext uri="{FF2B5EF4-FFF2-40B4-BE49-F238E27FC236}">
                <a16:creationId xmlns:a16="http://schemas.microsoft.com/office/drawing/2014/main" id="{C8F29B5B-CF27-4788-9C03-CE22F669E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9" y="2215721"/>
            <a:ext cx="7495951" cy="4694339"/>
          </a:xfrm>
          <a:prstGeom prst="rect">
            <a:avLst/>
          </a:prstGeom>
        </p:spPr>
      </p:pic>
      <p:sp>
        <p:nvSpPr>
          <p:cNvPr id="13" name="TextBox 12">
            <a:extLst>
              <a:ext uri="{FF2B5EF4-FFF2-40B4-BE49-F238E27FC236}">
                <a16:creationId xmlns:a16="http://schemas.microsoft.com/office/drawing/2014/main" id="{89430683-D74E-4C90-95BB-6519674E2BB5}"/>
              </a:ext>
            </a:extLst>
          </p:cNvPr>
          <p:cNvSpPr txBox="1"/>
          <p:nvPr/>
        </p:nvSpPr>
        <p:spPr>
          <a:xfrm>
            <a:off x="5526517" y="1573105"/>
            <a:ext cx="1828800" cy="553998"/>
          </a:xfrm>
          <a:prstGeom prst="rect">
            <a:avLst/>
          </a:prstGeom>
          <a:noFill/>
        </p:spPr>
        <p:txBody>
          <a:bodyPr wrap="square" rtlCol="0">
            <a:spAutoFit/>
          </a:bodyPr>
          <a:lstStyle/>
          <a:p>
            <a:pPr lvl="0" algn="ctr"/>
            <a:r>
              <a:rPr lang="en-CA" sz="1500" b="1" dirty="0">
                <a:solidFill>
                  <a:prstClr val="black">
                    <a:lumMod val="65000"/>
                    <a:lumOff val="35000"/>
                  </a:prstClr>
                </a:solidFill>
                <a:latin typeface="Arial Narrow" panose="020B0606020202030204" pitchFamily="34" charset="0"/>
              </a:rPr>
              <a:t>Fraction Risk Reduction</a:t>
            </a:r>
          </a:p>
        </p:txBody>
      </p:sp>
      <p:sp>
        <p:nvSpPr>
          <p:cNvPr id="14" name="TextBox 13">
            <a:extLst>
              <a:ext uri="{FF2B5EF4-FFF2-40B4-BE49-F238E27FC236}">
                <a16:creationId xmlns:a16="http://schemas.microsoft.com/office/drawing/2014/main" id="{67198EBE-71D9-407A-A93B-C04CD1850644}"/>
              </a:ext>
            </a:extLst>
          </p:cNvPr>
          <p:cNvSpPr txBox="1"/>
          <p:nvPr/>
        </p:nvSpPr>
        <p:spPr>
          <a:xfrm>
            <a:off x="5526517" y="2176372"/>
            <a:ext cx="1828800" cy="553998"/>
          </a:xfrm>
          <a:prstGeom prst="rect">
            <a:avLst/>
          </a:prstGeom>
          <a:noFill/>
        </p:spPr>
        <p:txBody>
          <a:bodyPr wrap="square" rtlCol="0">
            <a:spAutoFit/>
          </a:bodyPr>
          <a:lstStyle/>
          <a:p>
            <a:pPr lvl="0" algn="ctr"/>
            <a:r>
              <a:rPr lang="en-CA" sz="1500" b="1" dirty="0">
                <a:solidFill>
                  <a:prstClr val="black">
                    <a:lumMod val="65000"/>
                    <a:lumOff val="35000"/>
                  </a:prstClr>
                </a:solidFill>
                <a:latin typeface="Arial Narrow" panose="020B0606020202030204" pitchFamily="34" charset="0"/>
              </a:rPr>
              <a:t>Independent</a:t>
            </a:r>
            <a:br>
              <a:rPr lang="en-CA" sz="1500" b="1" dirty="0">
                <a:solidFill>
                  <a:prstClr val="black">
                    <a:lumMod val="65000"/>
                    <a:lumOff val="35000"/>
                  </a:prstClr>
                </a:solidFill>
                <a:latin typeface="Arial Narrow" panose="020B0606020202030204" pitchFamily="34" charset="0"/>
              </a:rPr>
            </a:br>
            <a:r>
              <a:rPr lang="en-CA" sz="1500" b="1" dirty="0">
                <a:solidFill>
                  <a:prstClr val="black">
                    <a:lumMod val="65000"/>
                    <a:lumOff val="35000"/>
                  </a:prstClr>
                </a:solidFill>
                <a:latin typeface="Arial Narrow" panose="020B0606020202030204" pitchFamily="34" charset="0"/>
              </a:rPr>
              <a:t>Living</a:t>
            </a:r>
          </a:p>
        </p:txBody>
      </p:sp>
      <p:sp>
        <p:nvSpPr>
          <p:cNvPr id="15" name="TextBox 14">
            <a:extLst>
              <a:ext uri="{FF2B5EF4-FFF2-40B4-BE49-F238E27FC236}">
                <a16:creationId xmlns:a16="http://schemas.microsoft.com/office/drawing/2014/main" id="{C07654E7-76C9-4C84-9DDE-2F260A2952E4}"/>
              </a:ext>
            </a:extLst>
          </p:cNvPr>
          <p:cNvSpPr txBox="1"/>
          <p:nvPr/>
        </p:nvSpPr>
        <p:spPr>
          <a:xfrm>
            <a:off x="5526518" y="2815651"/>
            <a:ext cx="1828800" cy="553998"/>
          </a:xfrm>
          <a:prstGeom prst="rect">
            <a:avLst/>
          </a:prstGeom>
          <a:noFill/>
        </p:spPr>
        <p:txBody>
          <a:bodyPr wrap="square" rtlCol="0">
            <a:spAutoFit/>
          </a:bodyPr>
          <a:lstStyle/>
          <a:p>
            <a:pPr lvl="0" algn="ctr"/>
            <a:r>
              <a:rPr lang="en-CA" sz="1500" b="1" dirty="0">
                <a:solidFill>
                  <a:prstClr val="black">
                    <a:lumMod val="65000"/>
                    <a:lumOff val="35000"/>
                  </a:prstClr>
                </a:solidFill>
                <a:latin typeface="Arial Narrow" panose="020B0606020202030204" pitchFamily="34" charset="0"/>
              </a:rPr>
              <a:t>Decreased Morbidity/Mortality</a:t>
            </a:r>
          </a:p>
        </p:txBody>
      </p:sp>
      <p:sp>
        <p:nvSpPr>
          <p:cNvPr id="16" name="TextBox 15">
            <a:extLst>
              <a:ext uri="{FF2B5EF4-FFF2-40B4-BE49-F238E27FC236}">
                <a16:creationId xmlns:a16="http://schemas.microsoft.com/office/drawing/2014/main" id="{0AFF822C-AE45-44A4-A962-16C3FE65D609}"/>
              </a:ext>
            </a:extLst>
          </p:cNvPr>
          <p:cNvSpPr txBox="1"/>
          <p:nvPr/>
        </p:nvSpPr>
        <p:spPr>
          <a:xfrm>
            <a:off x="5526517" y="3465564"/>
            <a:ext cx="1828800" cy="553998"/>
          </a:xfrm>
          <a:prstGeom prst="rect">
            <a:avLst/>
          </a:prstGeom>
          <a:noFill/>
        </p:spPr>
        <p:txBody>
          <a:bodyPr wrap="square" rtlCol="0">
            <a:spAutoFit/>
          </a:bodyPr>
          <a:lstStyle/>
          <a:p>
            <a:pPr lvl="0" algn="ctr"/>
            <a:r>
              <a:rPr lang="en-CA" sz="1500" b="1" dirty="0">
                <a:solidFill>
                  <a:prstClr val="black">
                    <a:lumMod val="65000"/>
                    <a:lumOff val="35000"/>
                  </a:prstClr>
                </a:solidFill>
                <a:latin typeface="Arial Narrow" panose="020B0606020202030204" pitchFamily="34" charset="0"/>
              </a:rPr>
              <a:t>Decreased Healthcare Costs</a:t>
            </a:r>
          </a:p>
        </p:txBody>
      </p:sp>
      <p:sp>
        <p:nvSpPr>
          <p:cNvPr id="20" name="TextBox 19">
            <a:extLst>
              <a:ext uri="{FF2B5EF4-FFF2-40B4-BE49-F238E27FC236}">
                <a16:creationId xmlns:a16="http://schemas.microsoft.com/office/drawing/2014/main" id="{D5D49CA1-57C1-46D5-9A92-C0ED8A347F38}"/>
              </a:ext>
            </a:extLst>
          </p:cNvPr>
          <p:cNvSpPr txBox="1"/>
          <p:nvPr/>
        </p:nvSpPr>
        <p:spPr>
          <a:xfrm>
            <a:off x="-557508" y="1367788"/>
            <a:ext cx="379823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79B9D"/>
                </a:solidFill>
                <a:effectLst/>
                <a:uLnTx/>
                <a:uFillTx/>
                <a:latin typeface="Arial Narrow" panose="020B0606020202030204" pitchFamily="34" charset="0"/>
                <a:ea typeface="+mn-ea"/>
                <a:cs typeface="+mn-cs"/>
              </a:rPr>
              <a:t>RISK</a:t>
            </a:r>
          </a:p>
        </p:txBody>
      </p:sp>
      <p:sp>
        <p:nvSpPr>
          <p:cNvPr id="21" name="TextBox 20">
            <a:extLst>
              <a:ext uri="{FF2B5EF4-FFF2-40B4-BE49-F238E27FC236}">
                <a16:creationId xmlns:a16="http://schemas.microsoft.com/office/drawing/2014/main" id="{791928EE-03F0-4B59-8959-F7FF35DB778F}"/>
              </a:ext>
            </a:extLst>
          </p:cNvPr>
          <p:cNvSpPr txBox="1"/>
          <p:nvPr/>
        </p:nvSpPr>
        <p:spPr>
          <a:xfrm>
            <a:off x="427206" y="1956452"/>
            <a:ext cx="1828800" cy="338554"/>
          </a:xfrm>
          <a:prstGeom prst="rect">
            <a:avLst/>
          </a:prstGeom>
          <a:noFill/>
        </p:spPr>
        <p:txBody>
          <a:bodyPr wrap="square" rtlCol="0">
            <a:spAutoFit/>
          </a:bodyPr>
          <a:lstStyle/>
          <a:p>
            <a:pPr lvl="0" algn="ctr"/>
            <a:r>
              <a:rPr lang="en-CA" sz="1600" b="1" dirty="0">
                <a:solidFill>
                  <a:prstClr val="black">
                    <a:lumMod val="65000"/>
                    <a:lumOff val="35000"/>
                  </a:prstClr>
                </a:solidFill>
                <a:latin typeface="Arial Narrow" panose="020B0606020202030204" pitchFamily="34" charset="0"/>
              </a:rPr>
              <a:t>ONJ</a:t>
            </a:r>
          </a:p>
        </p:txBody>
      </p:sp>
      <p:sp>
        <p:nvSpPr>
          <p:cNvPr id="22" name="TextBox 21">
            <a:extLst>
              <a:ext uri="{FF2B5EF4-FFF2-40B4-BE49-F238E27FC236}">
                <a16:creationId xmlns:a16="http://schemas.microsoft.com/office/drawing/2014/main" id="{36BB3C88-F5E5-4D41-954C-BFF4AA42701D}"/>
              </a:ext>
            </a:extLst>
          </p:cNvPr>
          <p:cNvSpPr txBox="1"/>
          <p:nvPr/>
        </p:nvSpPr>
        <p:spPr>
          <a:xfrm>
            <a:off x="427207" y="2318728"/>
            <a:ext cx="1828800" cy="584775"/>
          </a:xfrm>
          <a:prstGeom prst="rect">
            <a:avLst/>
          </a:prstGeom>
          <a:noFill/>
        </p:spPr>
        <p:txBody>
          <a:bodyPr wrap="square" rtlCol="0">
            <a:spAutoFit/>
          </a:bodyPr>
          <a:lstStyle/>
          <a:p>
            <a:pPr lvl="0" algn="ctr"/>
            <a:r>
              <a:rPr lang="en-CA" sz="1600" b="1" dirty="0">
                <a:solidFill>
                  <a:prstClr val="black">
                    <a:lumMod val="65000"/>
                    <a:lumOff val="35000"/>
                  </a:prstClr>
                </a:solidFill>
                <a:latin typeface="Arial Narrow" panose="020B0606020202030204" pitchFamily="34" charset="0"/>
              </a:rPr>
              <a:t>Atypical</a:t>
            </a:r>
            <a:br>
              <a:rPr lang="en-CA" sz="1600" b="1" dirty="0">
                <a:solidFill>
                  <a:prstClr val="black">
                    <a:lumMod val="65000"/>
                    <a:lumOff val="35000"/>
                  </a:prstClr>
                </a:solidFill>
                <a:latin typeface="Arial Narrow" panose="020B0606020202030204" pitchFamily="34" charset="0"/>
              </a:rPr>
            </a:br>
            <a:r>
              <a:rPr lang="en-CA" sz="1600" b="1" dirty="0">
                <a:solidFill>
                  <a:prstClr val="black">
                    <a:lumMod val="65000"/>
                    <a:lumOff val="35000"/>
                  </a:prstClr>
                </a:solidFill>
                <a:latin typeface="Arial Narrow" panose="020B0606020202030204" pitchFamily="34" charset="0"/>
              </a:rPr>
              <a:t>Fracture</a:t>
            </a:r>
          </a:p>
        </p:txBody>
      </p:sp>
      <p:cxnSp>
        <p:nvCxnSpPr>
          <p:cNvPr id="9" name="Straight Arrow Connector 8">
            <a:extLst>
              <a:ext uri="{FF2B5EF4-FFF2-40B4-BE49-F238E27FC236}">
                <a16:creationId xmlns:a16="http://schemas.microsoft.com/office/drawing/2014/main" id="{725984AE-0D98-4933-953E-46DD2CC80442}"/>
              </a:ext>
            </a:extLst>
          </p:cNvPr>
          <p:cNvCxnSpPr>
            <a:cxnSpLocks/>
          </p:cNvCxnSpPr>
          <p:nvPr/>
        </p:nvCxnSpPr>
        <p:spPr>
          <a:xfrm flipH="1">
            <a:off x="7129029" y="1573105"/>
            <a:ext cx="397097" cy="13668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4ADA490D-D3EE-48F7-8577-783058772437}"/>
              </a:ext>
            </a:extLst>
          </p:cNvPr>
          <p:cNvSpPr/>
          <p:nvPr/>
        </p:nvSpPr>
        <p:spPr>
          <a:xfrm>
            <a:off x="7591010" y="1196757"/>
            <a:ext cx="1341945" cy="717141"/>
          </a:xfrm>
          <a:prstGeom prst="roundRect">
            <a:avLst/>
          </a:prstGeom>
          <a:solidFill>
            <a:srgbClr val="E9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kern="0" dirty="0">
                <a:solidFill>
                  <a:sysClr val="windowText" lastClr="000000"/>
                </a:solidFill>
                <a:latin typeface="Arial Narrow" panose="020B0606020202030204" pitchFamily="34" charset="0"/>
                <a:cs typeface="VeDA"/>
              </a:rPr>
              <a:t>Reduces vertebral fracture risk by </a:t>
            </a:r>
          </a:p>
          <a:p>
            <a:pPr algn="ctr"/>
            <a:r>
              <a:rPr lang="en-US" sz="1200" kern="0" dirty="0">
                <a:solidFill>
                  <a:sysClr val="windowText" lastClr="000000"/>
                </a:solidFill>
                <a:latin typeface="Arial Narrow" panose="020B0606020202030204" pitchFamily="34" charset="0"/>
                <a:cs typeface="VeDA"/>
              </a:rPr>
              <a:t>30-70%</a:t>
            </a:r>
            <a:r>
              <a:rPr lang="en-US" sz="1200" kern="0" baseline="30000" dirty="0">
                <a:solidFill>
                  <a:sysClr val="windowText" lastClr="000000"/>
                </a:solidFill>
                <a:latin typeface="Arial Narrow" panose="020B0606020202030204" pitchFamily="34" charset="0"/>
                <a:cs typeface="VeDA"/>
              </a:rPr>
              <a:t>1</a:t>
            </a:r>
            <a:endParaRPr lang="en-US" sz="1200" dirty="0">
              <a:latin typeface="Arial Narrow" panose="020B0606020202030204" pitchFamily="34" charset="0"/>
            </a:endParaRPr>
          </a:p>
        </p:txBody>
      </p:sp>
      <p:sp>
        <p:nvSpPr>
          <p:cNvPr id="27" name="Rectangle: Rounded Corners 26">
            <a:extLst>
              <a:ext uri="{FF2B5EF4-FFF2-40B4-BE49-F238E27FC236}">
                <a16:creationId xmlns:a16="http://schemas.microsoft.com/office/drawing/2014/main" id="{704DB040-6E4E-4761-92DF-69DB4605F918}"/>
              </a:ext>
            </a:extLst>
          </p:cNvPr>
          <p:cNvSpPr/>
          <p:nvPr/>
        </p:nvSpPr>
        <p:spPr>
          <a:xfrm>
            <a:off x="7610807" y="2091695"/>
            <a:ext cx="1341945" cy="626440"/>
          </a:xfrm>
          <a:prstGeom prst="roundRect">
            <a:avLst/>
          </a:prstGeom>
          <a:solidFill>
            <a:srgbClr val="E9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kern="0" dirty="0">
                <a:solidFill>
                  <a:sysClr val="windowText" lastClr="000000"/>
                </a:solidFill>
                <a:latin typeface="Arial Narrow" panose="020B0606020202030204" pitchFamily="34" charset="0"/>
                <a:cs typeface="VeDA"/>
              </a:rPr>
              <a:t>In women with hip fracture: 24% enter LTC</a:t>
            </a:r>
            <a:r>
              <a:rPr lang="en-CA" sz="1200" kern="0" baseline="30000" dirty="0">
                <a:solidFill>
                  <a:sysClr val="windowText" lastClr="000000"/>
                </a:solidFill>
                <a:latin typeface="Arial Narrow" panose="020B0606020202030204" pitchFamily="34" charset="0"/>
                <a:cs typeface="VeDA"/>
              </a:rPr>
              <a:t>2</a:t>
            </a:r>
          </a:p>
        </p:txBody>
      </p:sp>
      <p:sp>
        <p:nvSpPr>
          <p:cNvPr id="29" name="Rectangle: Rounded Corners 28">
            <a:extLst>
              <a:ext uri="{FF2B5EF4-FFF2-40B4-BE49-F238E27FC236}">
                <a16:creationId xmlns:a16="http://schemas.microsoft.com/office/drawing/2014/main" id="{A5370FD0-6F20-490C-9166-D55BB5E8103D}"/>
              </a:ext>
            </a:extLst>
          </p:cNvPr>
          <p:cNvSpPr/>
          <p:nvPr/>
        </p:nvSpPr>
        <p:spPr>
          <a:xfrm>
            <a:off x="7543983" y="2833144"/>
            <a:ext cx="1475594" cy="973475"/>
          </a:xfrm>
          <a:prstGeom prst="roundRect">
            <a:avLst/>
          </a:prstGeom>
          <a:solidFill>
            <a:srgbClr val="E9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kern="0" dirty="0">
                <a:solidFill>
                  <a:sysClr val="windowText" lastClr="000000"/>
                </a:solidFill>
                <a:latin typeface="Arial Narrow" panose="020B0606020202030204" pitchFamily="34" charset="0"/>
                <a:cs typeface="VeDA"/>
              </a:rPr>
              <a:t>Prevent nonvertebral and/or hip fractures and reduce mortality among individuals at high risk by 11%</a:t>
            </a:r>
            <a:r>
              <a:rPr lang="en-CA" sz="1200" kern="0" baseline="30000" dirty="0">
                <a:solidFill>
                  <a:sysClr val="windowText" lastClr="000000"/>
                </a:solidFill>
                <a:latin typeface="Arial Narrow" panose="020B0606020202030204" pitchFamily="34" charset="0"/>
                <a:cs typeface="VeDA"/>
              </a:rPr>
              <a:t>1,3</a:t>
            </a:r>
          </a:p>
        </p:txBody>
      </p:sp>
      <p:cxnSp>
        <p:nvCxnSpPr>
          <p:cNvPr id="30" name="Straight Arrow Connector 29">
            <a:extLst>
              <a:ext uri="{FF2B5EF4-FFF2-40B4-BE49-F238E27FC236}">
                <a16:creationId xmlns:a16="http://schemas.microsoft.com/office/drawing/2014/main" id="{09A37EDF-F811-481E-933C-7DB1F43ED99D}"/>
              </a:ext>
            </a:extLst>
          </p:cNvPr>
          <p:cNvCxnSpPr>
            <a:cxnSpLocks/>
          </p:cNvCxnSpPr>
          <p:nvPr/>
        </p:nvCxnSpPr>
        <p:spPr>
          <a:xfrm flipH="1">
            <a:off x="7129029" y="2404915"/>
            <a:ext cx="35479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9B47109-599A-48F4-B816-F50CD8E6966F}"/>
              </a:ext>
            </a:extLst>
          </p:cNvPr>
          <p:cNvCxnSpPr>
            <a:cxnSpLocks/>
          </p:cNvCxnSpPr>
          <p:nvPr/>
        </p:nvCxnSpPr>
        <p:spPr>
          <a:xfrm flipH="1" flipV="1">
            <a:off x="7226959" y="3225883"/>
            <a:ext cx="27432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C44EBF3-7B2C-45AC-99D3-5FE84FBF8323}"/>
              </a:ext>
            </a:extLst>
          </p:cNvPr>
          <p:cNvSpPr/>
          <p:nvPr/>
        </p:nvSpPr>
        <p:spPr>
          <a:xfrm>
            <a:off x="7568568" y="4024685"/>
            <a:ext cx="1426626" cy="845760"/>
          </a:xfrm>
          <a:prstGeom prst="roundRect">
            <a:avLst/>
          </a:prstGeom>
          <a:solidFill>
            <a:srgbClr val="E9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CA" sz="1200" kern="0" dirty="0">
                <a:solidFill>
                  <a:srgbClr val="000000"/>
                </a:solidFill>
                <a:latin typeface="Arial Narrow" panose="020B0606020202030204" pitchFamily="34" charset="0"/>
                <a:cs typeface="VeDA"/>
              </a:rPr>
              <a:t>Acute Care </a:t>
            </a:r>
          </a:p>
          <a:p>
            <a:pPr algn="ctr">
              <a:defRPr/>
            </a:pPr>
            <a:r>
              <a:rPr lang="en-CA" sz="1200" kern="0" dirty="0">
                <a:solidFill>
                  <a:srgbClr val="000000"/>
                </a:solidFill>
                <a:latin typeface="Arial Narrow" panose="020B0606020202030204" pitchFamily="34" charset="0"/>
                <a:cs typeface="VeDA"/>
              </a:rPr>
              <a:t>Costs associated with fracture </a:t>
            </a:r>
          </a:p>
          <a:p>
            <a:pPr algn="ctr">
              <a:defRPr/>
            </a:pPr>
            <a:r>
              <a:rPr lang="en-CA" sz="1200" kern="0" dirty="0">
                <a:solidFill>
                  <a:srgbClr val="000000"/>
                </a:solidFill>
                <a:latin typeface="Arial Narrow" panose="020B0606020202030204" pitchFamily="34" charset="0"/>
                <a:cs typeface="VeDA"/>
              </a:rPr>
              <a:t> $1.5 billion</a:t>
            </a:r>
            <a:r>
              <a:rPr lang="en-CA" sz="1200" kern="0" baseline="30000" dirty="0">
                <a:solidFill>
                  <a:srgbClr val="000000"/>
                </a:solidFill>
                <a:latin typeface="Arial Narrow" panose="020B0606020202030204" pitchFamily="34" charset="0"/>
                <a:cs typeface="VeDA"/>
              </a:rPr>
              <a:t>4</a:t>
            </a:r>
            <a:endParaRPr lang="en-CA" sz="1200" kern="0" dirty="0">
              <a:solidFill>
                <a:srgbClr val="000000"/>
              </a:solidFill>
              <a:latin typeface="Arial Narrow" panose="020B0606020202030204" pitchFamily="34" charset="0"/>
              <a:cs typeface="VeDA"/>
            </a:endParaRPr>
          </a:p>
        </p:txBody>
      </p:sp>
      <p:cxnSp>
        <p:nvCxnSpPr>
          <p:cNvPr id="37" name="Straight Arrow Connector 36">
            <a:extLst>
              <a:ext uri="{FF2B5EF4-FFF2-40B4-BE49-F238E27FC236}">
                <a16:creationId xmlns:a16="http://schemas.microsoft.com/office/drawing/2014/main" id="{EF8CA511-89EC-4EBE-B3B0-5E3E309135C3}"/>
              </a:ext>
            </a:extLst>
          </p:cNvPr>
          <p:cNvCxnSpPr>
            <a:cxnSpLocks/>
          </p:cNvCxnSpPr>
          <p:nvPr/>
        </p:nvCxnSpPr>
        <p:spPr>
          <a:xfrm flipH="1" flipV="1">
            <a:off x="7173603" y="3841154"/>
            <a:ext cx="347435" cy="1784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ADA2539-7A98-43AE-89BA-D120E4F43C4B}"/>
              </a:ext>
            </a:extLst>
          </p:cNvPr>
          <p:cNvCxnSpPr>
            <a:cxnSpLocks/>
          </p:cNvCxnSpPr>
          <p:nvPr/>
        </p:nvCxnSpPr>
        <p:spPr>
          <a:xfrm flipH="1">
            <a:off x="1768943" y="1926431"/>
            <a:ext cx="397097" cy="13668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534677CA-0657-4D9A-A0EA-C4819305060F}"/>
              </a:ext>
            </a:extLst>
          </p:cNvPr>
          <p:cNvSpPr/>
          <p:nvPr/>
        </p:nvSpPr>
        <p:spPr>
          <a:xfrm>
            <a:off x="2303526" y="1458419"/>
            <a:ext cx="1481427" cy="577020"/>
          </a:xfrm>
          <a:prstGeom prst="roundRect">
            <a:avLst/>
          </a:prstGeom>
          <a:solidFill>
            <a:srgbClr val="F79B9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kern="0" dirty="0">
                <a:solidFill>
                  <a:sysClr val="windowText" lastClr="000000"/>
                </a:solidFill>
                <a:latin typeface="Arial Narrow" panose="020B0606020202030204" pitchFamily="34" charset="0"/>
                <a:cs typeface="VeDA"/>
              </a:rPr>
              <a:t>Risk of ONJ from </a:t>
            </a:r>
            <a:br>
              <a:rPr lang="en-CA" sz="1200" kern="0" dirty="0">
                <a:solidFill>
                  <a:sysClr val="windowText" lastClr="000000"/>
                </a:solidFill>
                <a:latin typeface="Arial Narrow" panose="020B0606020202030204" pitchFamily="34" charset="0"/>
                <a:cs typeface="VeDA"/>
              </a:rPr>
            </a:br>
            <a:r>
              <a:rPr lang="en-CA" sz="1200" kern="0" dirty="0">
                <a:solidFill>
                  <a:sysClr val="windowText" lastClr="000000"/>
                </a:solidFill>
                <a:latin typeface="Arial Narrow" panose="020B0606020202030204" pitchFamily="34" charset="0"/>
                <a:cs typeface="VeDA"/>
              </a:rPr>
              <a:t>BP use: 1.03*</a:t>
            </a:r>
          </a:p>
        </p:txBody>
      </p:sp>
      <p:sp>
        <p:nvSpPr>
          <p:cNvPr id="44" name="Rectangle: Rounded Corners 43">
            <a:extLst>
              <a:ext uri="{FF2B5EF4-FFF2-40B4-BE49-F238E27FC236}">
                <a16:creationId xmlns:a16="http://schemas.microsoft.com/office/drawing/2014/main" id="{A4748A7A-97EC-49E4-8945-61045978875D}"/>
              </a:ext>
            </a:extLst>
          </p:cNvPr>
          <p:cNvSpPr/>
          <p:nvPr/>
        </p:nvSpPr>
        <p:spPr>
          <a:xfrm>
            <a:off x="2298538" y="2187302"/>
            <a:ext cx="1481427" cy="849133"/>
          </a:xfrm>
          <a:prstGeom prst="roundRect">
            <a:avLst/>
          </a:prstGeom>
          <a:solidFill>
            <a:srgbClr val="F79B9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kern="0" dirty="0">
                <a:solidFill>
                  <a:sysClr val="windowText" lastClr="000000"/>
                </a:solidFill>
                <a:latin typeface="Arial Narrow" panose="020B0606020202030204" pitchFamily="34" charset="0"/>
                <a:cs typeface="VeDA"/>
              </a:rPr>
              <a:t>Risk of atypical fracture from BP use: </a:t>
            </a:r>
          </a:p>
          <a:p>
            <a:pPr algn="ctr"/>
            <a:r>
              <a:rPr lang="en-CA" sz="1200" kern="0" dirty="0">
                <a:solidFill>
                  <a:sysClr val="windowText" lastClr="000000"/>
                </a:solidFill>
                <a:latin typeface="Arial Narrow" panose="020B0606020202030204" pitchFamily="34" charset="0"/>
                <a:cs typeface="VeDA"/>
              </a:rPr>
              <a:t>2 (2 </a:t>
            </a:r>
            <a:r>
              <a:rPr lang="en-CA" sz="1200" kern="0" dirty="0" err="1">
                <a:solidFill>
                  <a:sysClr val="windowText" lastClr="000000"/>
                </a:solidFill>
                <a:latin typeface="Arial Narrow" panose="020B0606020202030204" pitchFamily="34" charset="0"/>
                <a:cs typeface="VeDA"/>
              </a:rPr>
              <a:t>yrs</a:t>
            </a:r>
            <a:r>
              <a:rPr lang="en-CA" sz="1200" kern="0" dirty="0">
                <a:solidFill>
                  <a:sysClr val="windowText" lastClr="000000"/>
                </a:solidFill>
                <a:latin typeface="Arial Narrow" panose="020B0606020202030204" pitchFamily="34" charset="0"/>
                <a:cs typeface="VeDA"/>
              </a:rPr>
              <a:t> of use),</a:t>
            </a:r>
          </a:p>
          <a:p>
            <a:pPr algn="ctr"/>
            <a:r>
              <a:rPr lang="en-CA" sz="1200" kern="0" dirty="0">
                <a:solidFill>
                  <a:sysClr val="windowText" lastClr="000000"/>
                </a:solidFill>
                <a:latin typeface="Arial Narrow" panose="020B0606020202030204" pitchFamily="34" charset="0"/>
                <a:cs typeface="VeDA"/>
              </a:rPr>
              <a:t>78 (8 </a:t>
            </a:r>
            <a:r>
              <a:rPr lang="en-CA" sz="1200" kern="0" dirty="0" err="1">
                <a:solidFill>
                  <a:sysClr val="windowText" lastClr="000000"/>
                </a:solidFill>
                <a:latin typeface="Arial Narrow" panose="020B0606020202030204" pitchFamily="34" charset="0"/>
                <a:cs typeface="VeDA"/>
              </a:rPr>
              <a:t>yrs</a:t>
            </a:r>
            <a:r>
              <a:rPr lang="en-CA" sz="1200" kern="0" dirty="0">
                <a:solidFill>
                  <a:sysClr val="windowText" lastClr="000000"/>
                </a:solidFill>
                <a:latin typeface="Arial Narrow" panose="020B0606020202030204" pitchFamily="34" charset="0"/>
                <a:cs typeface="VeDA"/>
              </a:rPr>
              <a:t> of use)</a:t>
            </a:r>
          </a:p>
        </p:txBody>
      </p:sp>
      <p:cxnSp>
        <p:nvCxnSpPr>
          <p:cNvPr id="45" name="Straight Arrow Connector 44">
            <a:extLst>
              <a:ext uri="{FF2B5EF4-FFF2-40B4-BE49-F238E27FC236}">
                <a16:creationId xmlns:a16="http://schemas.microsoft.com/office/drawing/2014/main" id="{DD86900F-6F3A-4972-BE8E-256A1226E254}"/>
              </a:ext>
            </a:extLst>
          </p:cNvPr>
          <p:cNvCxnSpPr>
            <a:cxnSpLocks/>
          </p:cNvCxnSpPr>
          <p:nvPr/>
        </p:nvCxnSpPr>
        <p:spPr>
          <a:xfrm flipH="1">
            <a:off x="1790095" y="2605983"/>
            <a:ext cx="35479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3569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5</a:t>
            </a:r>
          </a:p>
        </p:txBody>
      </p:sp>
      <p:sp>
        <p:nvSpPr>
          <p:cNvPr id="12" name="TextBox 11">
            <a:extLst>
              <a:ext uri="{FF2B5EF4-FFF2-40B4-BE49-F238E27FC236}">
                <a16:creationId xmlns:a16="http://schemas.microsoft.com/office/drawing/2014/main" id="{1278E18F-F9F1-46F2-A718-26E84D536D7A}"/>
              </a:ext>
            </a:extLst>
          </p:cNvPr>
          <p:cNvSpPr txBox="1"/>
          <p:nvPr/>
        </p:nvSpPr>
        <p:spPr>
          <a:xfrm>
            <a:off x="1074077" y="1549960"/>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Kate</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a:ln w="0"/>
                <a:solidFill>
                  <a:prstClr val="black"/>
                </a:solidFill>
                <a:effectLst>
                  <a:outerShdw blurRad="38100" dist="19050" dir="2700000" algn="tl" rotWithShape="0">
                    <a:prstClr val="black">
                      <a:alpha val="40000"/>
                    </a:prstClr>
                  </a:outerShdw>
                </a:effectLst>
                <a:latin typeface="Arial Narrow" panose="020B0606020202030204" pitchFamily="34" charset="0"/>
              </a:rPr>
              <a:t>78</a:t>
            </a: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sp>
        <p:nvSpPr>
          <p:cNvPr id="10" name="Rectangle 9">
            <a:extLst>
              <a:ext uri="{FF2B5EF4-FFF2-40B4-BE49-F238E27FC236}">
                <a16:creationId xmlns:a16="http://schemas.microsoft.com/office/drawing/2014/main" id="{4ADE56F9-16BA-45DF-9CEE-DAD3E967029E}"/>
              </a:ext>
            </a:extLst>
          </p:cNvPr>
          <p:cNvSpPr/>
          <p:nvPr/>
        </p:nvSpPr>
        <p:spPr>
          <a:xfrm>
            <a:off x="0"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Roboto"/>
              <a:ea typeface="+mn-ea"/>
              <a:cs typeface="+mn-cs"/>
            </a:endParaRPr>
          </a:p>
        </p:txBody>
      </p:sp>
      <p:pic>
        <p:nvPicPr>
          <p:cNvPr id="23" name="Picture 22" descr="A person wearing a dress&#10;&#10;Description generated with very high confidence">
            <a:extLst>
              <a:ext uri="{FF2B5EF4-FFF2-40B4-BE49-F238E27FC236}">
                <a16:creationId xmlns:a16="http://schemas.microsoft.com/office/drawing/2014/main" id="{B85981FA-0B0E-4541-9DB7-5729644209B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13" y="2005103"/>
            <a:ext cx="3280278" cy="4920416"/>
          </a:xfrm>
          <a:prstGeom prst="rect">
            <a:avLst/>
          </a:prstGeom>
        </p:spPr>
      </p:pic>
      <p:pic>
        <p:nvPicPr>
          <p:cNvPr id="2" name="Picture 1">
            <a:extLst>
              <a:ext uri="{FF2B5EF4-FFF2-40B4-BE49-F238E27FC236}">
                <a16:creationId xmlns:a16="http://schemas.microsoft.com/office/drawing/2014/main" id="{6E669031-CAD9-424A-80EB-3AEBF77FBC7C}"/>
              </a:ext>
            </a:extLst>
          </p:cNvPr>
          <p:cNvPicPr>
            <a:picLocks noChangeAspect="1"/>
          </p:cNvPicPr>
          <p:nvPr/>
        </p:nvPicPr>
        <p:blipFill>
          <a:blip r:embed="rId4"/>
          <a:stretch>
            <a:fillRect/>
          </a:stretch>
        </p:blipFill>
        <p:spPr>
          <a:xfrm>
            <a:off x="4130686" y="1195024"/>
            <a:ext cx="4658423" cy="1421306"/>
          </a:xfrm>
          <a:prstGeom prst="rect">
            <a:avLst/>
          </a:prstGeom>
        </p:spPr>
      </p:pic>
      <p:pic>
        <p:nvPicPr>
          <p:cNvPr id="5" name="Picture 4">
            <a:extLst>
              <a:ext uri="{FF2B5EF4-FFF2-40B4-BE49-F238E27FC236}">
                <a16:creationId xmlns:a16="http://schemas.microsoft.com/office/drawing/2014/main" id="{8EE6B51A-2388-484B-A92B-0147872E9AD7}"/>
              </a:ext>
            </a:extLst>
          </p:cNvPr>
          <p:cNvPicPr>
            <a:picLocks noChangeAspect="1"/>
          </p:cNvPicPr>
          <p:nvPr/>
        </p:nvPicPr>
        <p:blipFill>
          <a:blip r:embed="rId5"/>
          <a:stretch>
            <a:fillRect/>
          </a:stretch>
        </p:blipFill>
        <p:spPr>
          <a:xfrm>
            <a:off x="4130686" y="4041403"/>
            <a:ext cx="4658423" cy="2517183"/>
          </a:xfrm>
          <a:prstGeom prst="rect">
            <a:avLst/>
          </a:prstGeom>
        </p:spPr>
      </p:pic>
      <p:pic>
        <p:nvPicPr>
          <p:cNvPr id="6" name="Picture 5">
            <a:extLst>
              <a:ext uri="{FF2B5EF4-FFF2-40B4-BE49-F238E27FC236}">
                <a16:creationId xmlns:a16="http://schemas.microsoft.com/office/drawing/2014/main" id="{EEC91AE6-5AA0-4D06-97D8-D350E9C4D69D}"/>
              </a:ext>
            </a:extLst>
          </p:cNvPr>
          <p:cNvPicPr>
            <a:picLocks noChangeAspect="1"/>
          </p:cNvPicPr>
          <p:nvPr/>
        </p:nvPicPr>
        <p:blipFill>
          <a:blip r:embed="rId6"/>
          <a:stretch>
            <a:fillRect/>
          </a:stretch>
        </p:blipFill>
        <p:spPr>
          <a:xfrm>
            <a:off x="4130686" y="2694524"/>
            <a:ext cx="4658423" cy="1247695"/>
          </a:xfrm>
          <a:prstGeom prst="rect">
            <a:avLst/>
          </a:prstGeom>
        </p:spPr>
      </p:pic>
    </p:spTree>
    <p:extLst>
      <p:ext uri="{BB962C8B-B14F-4D97-AF65-F5344CB8AC3E}">
        <p14:creationId xmlns:p14="http://schemas.microsoft.com/office/powerpoint/2010/main" val="1874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erson wearing a dress&#10;&#10;Description generated with very high confidence">
            <a:extLst>
              <a:ext uri="{FF2B5EF4-FFF2-40B4-BE49-F238E27FC236}">
                <a16:creationId xmlns:a16="http://schemas.microsoft.com/office/drawing/2014/main" id="{3D51B56C-D2B0-4675-B882-B54063A96B5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79210" y="48663"/>
            <a:ext cx="3280278" cy="4920416"/>
          </a:xfrm>
          <a:prstGeom prst="rect">
            <a:avLst/>
          </a:prstGeom>
        </p:spPr>
      </p:pic>
      <p:sp>
        <p:nvSpPr>
          <p:cNvPr id="229" name="Rounded Rectangle 1">
            <a:extLst>
              <a:ext uri="{FF2B5EF4-FFF2-40B4-BE49-F238E27FC236}">
                <a16:creationId xmlns:a16="http://schemas.microsoft.com/office/drawing/2014/main" id="{29381AD2-0FFE-4909-91C4-11CE68332FC9}"/>
              </a:ext>
            </a:extLst>
          </p:cNvPr>
          <p:cNvSpPr/>
          <p:nvPr/>
        </p:nvSpPr>
        <p:spPr>
          <a:xfrm>
            <a:off x="3589437" y="2665569"/>
            <a:ext cx="5520462" cy="3713965"/>
          </a:xfrm>
          <a:prstGeom prst="rect">
            <a:avLst/>
          </a:prstGeom>
          <a:solidFill>
            <a:srgbClr val="C4D0E9"/>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high confidence">
            <a:extLst>
              <a:ext uri="{FF2B5EF4-FFF2-40B4-BE49-F238E27FC236}">
                <a16:creationId xmlns:a16="http://schemas.microsoft.com/office/drawing/2014/main" id="{CAE33BD6-B485-4305-B019-43BC103A59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483" y="964558"/>
            <a:ext cx="4442380" cy="5923174"/>
          </a:xfrm>
          <a:prstGeom prst="rect">
            <a:avLst/>
          </a:prstGeom>
        </p:spPr>
      </p:pic>
      <p:sp>
        <p:nvSpPr>
          <p:cNvPr id="150" name="circle"/>
          <p:cNvSpPr>
            <a:spLocks noChangeArrowheads="1"/>
          </p:cNvSpPr>
          <p:nvPr/>
        </p:nvSpPr>
        <p:spPr bwMode="auto">
          <a:xfrm rot="21363514">
            <a:off x="485023" y="2343498"/>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0" name="circle">
            <a:extLst>
              <a:ext uri="{FF2B5EF4-FFF2-40B4-BE49-F238E27FC236}">
                <a16:creationId xmlns:a16="http://schemas.microsoft.com/office/drawing/2014/main" id="{C91730CE-C2EB-4025-BAD1-BBB3FAFBA505}"/>
              </a:ext>
            </a:extLst>
          </p:cNvPr>
          <p:cNvSpPr>
            <a:spLocks noChangeArrowheads="1"/>
          </p:cNvSpPr>
          <p:nvPr/>
        </p:nvSpPr>
        <p:spPr bwMode="auto">
          <a:xfrm rot="21363514">
            <a:off x="481992" y="3257175"/>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2" name="circle">
            <a:extLst>
              <a:ext uri="{FF2B5EF4-FFF2-40B4-BE49-F238E27FC236}">
                <a16:creationId xmlns:a16="http://schemas.microsoft.com/office/drawing/2014/main" id="{EEBF916E-58D6-43E3-9363-8779C16C030B}"/>
              </a:ext>
            </a:extLst>
          </p:cNvPr>
          <p:cNvSpPr>
            <a:spLocks noChangeArrowheads="1"/>
          </p:cNvSpPr>
          <p:nvPr/>
        </p:nvSpPr>
        <p:spPr bwMode="auto">
          <a:xfrm rot="21363514">
            <a:off x="491711" y="4627904"/>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pic>
        <p:nvPicPr>
          <p:cNvPr id="166" name="Picture 165">
            <a:extLst>
              <a:ext uri="{FF2B5EF4-FFF2-40B4-BE49-F238E27FC236}">
                <a16:creationId xmlns:a16="http://schemas.microsoft.com/office/drawing/2014/main" id="{9A930CFB-D577-430D-8DCA-3C309AA0BB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242" y="2520096"/>
            <a:ext cx="365760" cy="365760"/>
          </a:xfrm>
          <a:prstGeom prst="rect">
            <a:avLst/>
          </a:prstGeom>
        </p:spPr>
      </p:pic>
      <p:pic>
        <p:nvPicPr>
          <p:cNvPr id="167" name="Picture 14" descr="Image result for stethoscope icons png">
            <a:extLst>
              <a:ext uri="{FF2B5EF4-FFF2-40B4-BE49-F238E27FC236}">
                <a16:creationId xmlns:a16="http://schemas.microsoft.com/office/drawing/2014/main" id="{E17D3B77-EE52-4B1A-B529-B17612603C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726" y="3371064"/>
            <a:ext cx="274320" cy="274320"/>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168">
            <a:extLst>
              <a:ext uri="{FF2B5EF4-FFF2-40B4-BE49-F238E27FC236}">
                <a16:creationId xmlns:a16="http://schemas.microsoft.com/office/drawing/2014/main" id="{04C5952F-D8B8-4970-985E-3A09E463C5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816" y="4781612"/>
            <a:ext cx="457200" cy="457200"/>
          </a:xfrm>
          <a:prstGeom prst="rect">
            <a:avLst/>
          </a:prstGeom>
        </p:spPr>
      </p:pic>
      <p:sp>
        <p:nvSpPr>
          <p:cNvPr id="178" name="Rectangle 2">
            <a:extLst>
              <a:ext uri="{FF2B5EF4-FFF2-40B4-BE49-F238E27FC236}">
                <a16:creationId xmlns:a16="http://schemas.microsoft.com/office/drawing/2014/main" id="{17125BAB-A78B-40D4-A74E-A724082624BC}"/>
              </a:ext>
            </a:extLst>
          </p:cNvPr>
          <p:cNvSpPr/>
          <p:nvPr/>
        </p:nvSpPr>
        <p:spPr>
          <a:xfrm>
            <a:off x="-8965" y="1"/>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5 - Interactivity</a:t>
            </a:r>
            <a:endParaRPr kumimoji="0" lang="en-US"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5" name="Rectangle 234">
            <a:extLst>
              <a:ext uri="{FF2B5EF4-FFF2-40B4-BE49-F238E27FC236}">
                <a16:creationId xmlns:a16="http://schemas.microsoft.com/office/drawing/2014/main" id="{A890137B-E6E7-468C-80E1-8BFAC91945AD}"/>
              </a:ext>
            </a:extLst>
          </p:cNvPr>
          <p:cNvSpPr/>
          <p:nvPr/>
        </p:nvSpPr>
        <p:spPr>
          <a:xfrm>
            <a:off x="5224131" y="5280032"/>
            <a:ext cx="3881523"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would be your next step with Kate?</a:t>
            </a:r>
          </a:p>
        </p:txBody>
      </p:sp>
      <p:sp>
        <p:nvSpPr>
          <p:cNvPr id="237" name="Rectangle 236">
            <a:extLst>
              <a:ext uri="{FF2B5EF4-FFF2-40B4-BE49-F238E27FC236}">
                <a16:creationId xmlns:a16="http://schemas.microsoft.com/office/drawing/2014/main" id="{46AF3FFD-4EBA-43A7-9893-951799E9BA13}"/>
              </a:ext>
            </a:extLst>
          </p:cNvPr>
          <p:cNvSpPr/>
          <p:nvPr/>
        </p:nvSpPr>
        <p:spPr>
          <a:xfrm>
            <a:off x="5228377" y="3084910"/>
            <a:ext cx="3881522" cy="707886"/>
          </a:xfrm>
          <a:prstGeom prst="rect">
            <a:avLst/>
          </a:prstGeom>
        </p:spPr>
        <p:txBody>
          <a:bodyPr wrap="square">
            <a:spAutoFit/>
          </a:bodyPr>
          <a:lstStyle/>
          <a:p>
            <a:pPr lvl="0"/>
            <a:r>
              <a:rPr lang="en-CA" sz="2000" b="1" dirty="0">
                <a:solidFill>
                  <a:prstClr val="black">
                    <a:lumMod val="75000"/>
                    <a:lumOff val="25000"/>
                  </a:prstClr>
                </a:solidFill>
                <a:latin typeface="Arial Narrow" panose="020B0606020202030204" pitchFamily="34" charset="0"/>
              </a:rPr>
              <a:t>What factors most influence your management decisions for Kate?</a:t>
            </a:r>
          </a:p>
        </p:txBody>
      </p:sp>
      <p:sp>
        <p:nvSpPr>
          <p:cNvPr id="239" name="TextBox 238">
            <a:extLst>
              <a:ext uri="{FF2B5EF4-FFF2-40B4-BE49-F238E27FC236}">
                <a16:creationId xmlns:a16="http://schemas.microsoft.com/office/drawing/2014/main" id="{B0765F10-2B59-44E6-A50D-D6F0F4E79F04}"/>
              </a:ext>
            </a:extLst>
          </p:cNvPr>
          <p:cNvSpPr txBox="1"/>
          <p:nvPr/>
        </p:nvSpPr>
        <p:spPr>
          <a:xfrm>
            <a:off x="6953711" y="311952"/>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Kate</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1400" dirty="0">
                <a:ln w="0"/>
                <a:solidFill>
                  <a:prstClr val="black"/>
                </a:solidFill>
                <a:effectLst>
                  <a:outerShdw blurRad="38100" dist="19050" dir="2700000" algn="tl" rotWithShape="0">
                    <a:prstClr val="black">
                      <a:alpha val="40000"/>
                    </a:prstClr>
                  </a:outerShdw>
                </a:effectLst>
                <a:latin typeface="Arial Narrow" panose="020B0606020202030204" pitchFamily="34" charset="0"/>
              </a:rPr>
              <a:t>7</a:t>
            </a:r>
            <a:r>
              <a:rPr kumimoji="0" lang="en-CA"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 </a:t>
            </a:r>
            <a:r>
              <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3" name="Picture 2" descr="A picture containing indoor, wall, lamp, object&#10;&#10;Description generated with very high confidence">
            <a:extLst>
              <a:ext uri="{FF2B5EF4-FFF2-40B4-BE49-F238E27FC236}">
                <a16:creationId xmlns:a16="http://schemas.microsoft.com/office/drawing/2014/main" id="{D28EB919-BEA4-4792-9708-83895E5AE5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261" y="3056146"/>
            <a:ext cx="1021765" cy="958416"/>
          </a:xfrm>
          <a:prstGeom prst="rect">
            <a:avLst/>
          </a:prstGeom>
        </p:spPr>
      </p:pic>
      <p:pic>
        <p:nvPicPr>
          <p:cNvPr id="8" name="Picture 7" descr="A close up of a sign&#10;&#10;Description generated with very high confidence">
            <a:extLst>
              <a:ext uri="{FF2B5EF4-FFF2-40B4-BE49-F238E27FC236}">
                <a16:creationId xmlns:a16="http://schemas.microsoft.com/office/drawing/2014/main" id="{3067256C-F9BD-4AD6-AD46-1F1E28D61AC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55712" y="5014368"/>
            <a:ext cx="681588" cy="1535109"/>
          </a:xfrm>
          <a:prstGeom prst="rect">
            <a:avLst/>
          </a:prstGeom>
        </p:spPr>
      </p:pic>
      <p:sp>
        <p:nvSpPr>
          <p:cNvPr id="20" name="TextBox 19">
            <a:extLst>
              <a:ext uri="{FF2B5EF4-FFF2-40B4-BE49-F238E27FC236}">
                <a16:creationId xmlns:a16="http://schemas.microsoft.com/office/drawing/2014/main" id="{148EC333-305F-4064-984B-386D72FD6250}"/>
              </a:ext>
            </a:extLst>
          </p:cNvPr>
          <p:cNvSpPr txBox="1"/>
          <p:nvPr/>
        </p:nvSpPr>
        <p:spPr>
          <a:xfrm>
            <a:off x="1290665" y="2282968"/>
            <a:ext cx="2401584" cy="1015663"/>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Suffered vertebral fracture at age 70</a:t>
            </a:r>
          </a:p>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Ischemic stroke at age 76</a:t>
            </a:r>
          </a:p>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Dyslipidemia</a:t>
            </a:r>
          </a:p>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Hypertension</a:t>
            </a:r>
          </a:p>
        </p:txBody>
      </p:sp>
      <p:sp>
        <p:nvSpPr>
          <p:cNvPr id="21" name="TextBox 20">
            <a:extLst>
              <a:ext uri="{FF2B5EF4-FFF2-40B4-BE49-F238E27FC236}">
                <a16:creationId xmlns:a16="http://schemas.microsoft.com/office/drawing/2014/main" id="{383B2997-BF64-4613-B8AA-B7F2934B14FD}"/>
              </a:ext>
            </a:extLst>
          </p:cNvPr>
          <p:cNvSpPr txBox="1"/>
          <p:nvPr/>
        </p:nvSpPr>
        <p:spPr>
          <a:xfrm>
            <a:off x="1299398" y="3279814"/>
            <a:ext cx="2278175" cy="646331"/>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BP: 100/135 mmHg</a:t>
            </a:r>
          </a:p>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LDL-C: 3.2 mmol/L</a:t>
            </a:r>
          </a:p>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Femoral Neck T-score: -2.3</a:t>
            </a:r>
          </a:p>
        </p:txBody>
      </p:sp>
      <p:sp>
        <p:nvSpPr>
          <p:cNvPr id="22" name="TextBox 21">
            <a:extLst>
              <a:ext uri="{FF2B5EF4-FFF2-40B4-BE49-F238E27FC236}">
                <a16:creationId xmlns:a16="http://schemas.microsoft.com/office/drawing/2014/main" id="{82274F9F-E5DA-4E67-92D2-5DB11985F726}"/>
              </a:ext>
            </a:extLst>
          </p:cNvPr>
          <p:cNvSpPr txBox="1"/>
          <p:nvPr/>
        </p:nvSpPr>
        <p:spPr>
          <a:xfrm>
            <a:off x="1275431" y="3942045"/>
            <a:ext cx="2432051" cy="2492990"/>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Atorvastatin 40 mg daily; </a:t>
            </a:r>
            <a:r>
              <a:rPr lang="en-CA" sz="1200" b="1" i="1" dirty="0">
                <a:solidFill>
                  <a:prstClr val="black">
                    <a:lumMod val="75000"/>
                    <a:lumOff val="25000"/>
                  </a:prstClr>
                </a:solidFill>
                <a:latin typeface="Arial Narrow" panose="020B0606020202030204" pitchFamily="34" charset="0"/>
              </a:rPr>
              <a:t>Kate has complained of myalgia and does not take statin daily </a:t>
            </a:r>
          </a:p>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Hydrochlorothiazide 12.5 mg daily</a:t>
            </a:r>
          </a:p>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ASA 81 mg daily </a:t>
            </a:r>
          </a:p>
          <a:p>
            <a:pPr marL="285750" lvl="0" indent="-285750">
              <a:buFont typeface="Agency FB" panose="020B0503020202020204" pitchFamily="34" charset="0"/>
              <a:buChar char="•"/>
              <a:defRPr/>
            </a:pPr>
            <a:r>
              <a:rPr lang="en-CA" sz="1200" dirty="0">
                <a:solidFill>
                  <a:prstClr val="black">
                    <a:lumMod val="75000"/>
                    <a:lumOff val="25000"/>
                  </a:prstClr>
                </a:solidFill>
                <a:latin typeface="Arial Narrow" panose="020B0606020202030204" pitchFamily="34" charset="0"/>
              </a:rPr>
              <a:t>Oral BP for 3 years followed by denosumab therapy for 4 years; </a:t>
            </a:r>
            <a:r>
              <a:rPr lang="en-CA" sz="1200" b="1" i="1" dirty="0">
                <a:solidFill>
                  <a:prstClr val="black">
                    <a:lumMod val="75000"/>
                    <a:lumOff val="25000"/>
                  </a:prstClr>
                </a:solidFill>
                <a:latin typeface="Arial Narrow" panose="020B0606020202030204" pitchFamily="34" charset="0"/>
              </a:rPr>
              <a:t>Kate asks if her treatment is still effective after four years </a:t>
            </a:r>
          </a:p>
          <a:p>
            <a:pPr marL="285750" lvl="0" indent="-285750">
              <a:buFont typeface="Agency FB" panose="020B0503020202020204" pitchFamily="34" charset="0"/>
              <a:buChar char="•"/>
              <a:defRPr/>
            </a:pPr>
            <a:r>
              <a:rPr lang="en-CA" sz="1200" b="1" dirty="0">
                <a:solidFill>
                  <a:prstClr val="black">
                    <a:lumMod val="75000"/>
                    <a:lumOff val="25000"/>
                  </a:prstClr>
                </a:solidFill>
                <a:latin typeface="Arial Narrow" panose="020B0606020202030204" pitchFamily="34" charset="0"/>
              </a:rPr>
              <a:t>Kate is reviewing her medications and looking to decrease number of medications</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endPar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25" name="Rectangle 24">
            <a:extLst>
              <a:ext uri="{FF2B5EF4-FFF2-40B4-BE49-F238E27FC236}">
                <a16:creationId xmlns:a16="http://schemas.microsoft.com/office/drawing/2014/main" id="{D50BDCA1-CF05-4DEC-9649-47D7A8767535}"/>
              </a:ext>
            </a:extLst>
          </p:cNvPr>
          <p:cNvSpPr/>
          <p:nvPr/>
        </p:nvSpPr>
        <p:spPr>
          <a:xfrm>
            <a:off x="5224131" y="4002078"/>
            <a:ext cx="3881522" cy="1015663"/>
          </a:xfrm>
          <a:prstGeom prst="rect">
            <a:avLst/>
          </a:prstGeom>
        </p:spPr>
        <p:txBody>
          <a:bodyPr wrap="square">
            <a:spAutoFit/>
          </a:bodyPr>
          <a:lstStyle/>
          <a:p>
            <a:pPr lvl="0"/>
            <a:r>
              <a:rPr lang="en-CA" sz="2000" b="1" dirty="0">
                <a:solidFill>
                  <a:prstClr val="black">
                    <a:lumMod val="75000"/>
                    <a:lumOff val="25000"/>
                  </a:prstClr>
                </a:solidFill>
                <a:latin typeface="Arial Narrow" panose="020B0606020202030204" pitchFamily="34" charset="0"/>
              </a:rPr>
              <a:t>Would your management change if she had experienced a fragility fracture 4 months ago?</a:t>
            </a:r>
          </a:p>
        </p:txBody>
      </p:sp>
      <p:pic>
        <p:nvPicPr>
          <p:cNvPr id="26" name="Picture 25" descr="A picture containing indoor, wall, lamp, object&#10;&#10;Description generated with very high confidence">
            <a:extLst>
              <a:ext uri="{FF2B5EF4-FFF2-40B4-BE49-F238E27FC236}">
                <a16:creationId xmlns:a16="http://schemas.microsoft.com/office/drawing/2014/main" id="{2099FF90-FE24-4643-B76C-3ABE03D767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260" y="4045316"/>
            <a:ext cx="1021765" cy="958416"/>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60A1C468-EEBB-4739-975B-47FB8FB1AA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969" y="3600495"/>
            <a:ext cx="274320" cy="274320"/>
          </a:xfrm>
          <a:prstGeom prst="rect">
            <a:avLst/>
          </a:prstGeom>
        </p:spPr>
      </p:pic>
    </p:spTree>
    <p:extLst>
      <p:ext uri="{BB962C8B-B14F-4D97-AF65-F5344CB8AC3E}">
        <p14:creationId xmlns:p14="http://schemas.microsoft.com/office/powerpoint/2010/main" val="110244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P spid="237" grpId="0"/>
      <p:bldP spid="25" grpId="0"/>
    </p:bld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C0944A-33DB-4FC7-A825-24DD77C8B94F}"/>
              </a:ext>
            </a:extLst>
          </p:cNvPr>
          <p:cNvPicPr>
            <a:picLocks noChangeAspect="1"/>
          </p:cNvPicPr>
          <p:nvPr/>
        </p:nvPicPr>
        <p:blipFill>
          <a:blip r:embed="rId3"/>
          <a:stretch>
            <a:fillRect/>
          </a:stretch>
        </p:blipFill>
        <p:spPr>
          <a:xfrm>
            <a:off x="479814" y="1757026"/>
            <a:ext cx="8436930" cy="5018187"/>
          </a:xfrm>
          <a:prstGeom prst="rect">
            <a:avLst/>
          </a:prstGeom>
        </p:spPr>
      </p:pic>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144000" cy="1107996"/>
          </a:xfrm>
        </p:spPr>
        <p:txBody>
          <a:bodyPr/>
          <a:lstStyle/>
          <a:p>
            <a:pPr algn="ctr">
              <a:lnSpc>
                <a:spcPct val="100000"/>
              </a:lnSpc>
            </a:pPr>
            <a:r>
              <a:rPr lang="en-CA" sz="3600" dirty="0">
                <a:solidFill>
                  <a:srgbClr val="725F73"/>
                </a:solidFill>
                <a:latin typeface="Arial Narrow" panose="020B0606020202030204" pitchFamily="34" charset="0"/>
              </a:rPr>
              <a:t>Expert Recommendations for</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PATIENT ON LONG-TERM TREATMENT</a:t>
            </a: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225" name="Group 224">
            <a:extLst>
              <a:ext uri="{FF2B5EF4-FFF2-40B4-BE49-F238E27FC236}">
                <a16:creationId xmlns:a16="http://schemas.microsoft.com/office/drawing/2014/main" id="{41329738-CDF2-4B2D-852C-0C50F2F99766}"/>
              </a:ext>
            </a:extLst>
          </p:cNvPr>
          <p:cNvGrpSpPr/>
          <p:nvPr/>
        </p:nvGrpSpPr>
        <p:grpSpPr>
          <a:xfrm>
            <a:off x="0" y="1123860"/>
            <a:ext cx="9161978" cy="646331"/>
            <a:chOff x="-17978" y="3099844"/>
            <a:chExt cx="9161978" cy="646331"/>
          </a:xfrm>
        </p:grpSpPr>
        <p:sp>
          <p:nvSpPr>
            <p:cNvPr id="226" name="Rectangle 225">
              <a:extLst>
                <a:ext uri="{FF2B5EF4-FFF2-40B4-BE49-F238E27FC236}">
                  <a16:creationId xmlns:a16="http://schemas.microsoft.com/office/drawing/2014/main" id="{B4D8AEAC-0466-4BE8-B057-9CB5A5CEE4C5}"/>
                </a:ext>
              </a:extLst>
            </p:cNvPr>
            <p:cNvSpPr/>
            <p:nvPr/>
          </p:nvSpPr>
          <p:spPr>
            <a:xfrm>
              <a:off x="0" y="3181945"/>
              <a:ext cx="9144000" cy="511681"/>
            </a:xfrm>
            <a:prstGeom prst="rect">
              <a:avLst/>
            </a:prstGeom>
            <a:solidFill>
              <a:srgbClr val="554856">
                <a:alpha val="87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ectangle 226">
              <a:extLst>
                <a:ext uri="{FF2B5EF4-FFF2-40B4-BE49-F238E27FC236}">
                  <a16:creationId xmlns:a16="http://schemas.microsoft.com/office/drawing/2014/main" id="{1BE4C614-B79F-437E-B49A-171152A48FDE}"/>
                </a:ext>
              </a:extLst>
            </p:cNvPr>
            <p:cNvSpPr/>
            <p:nvPr/>
          </p:nvSpPr>
          <p:spPr>
            <a:xfrm>
              <a:off x="678983" y="3208629"/>
              <a:ext cx="83809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WHAT WOULD BE YOUR NEXT STEP WITH KATE?</a:t>
              </a:r>
            </a:p>
          </p:txBody>
        </p:sp>
        <p:sp>
          <p:nvSpPr>
            <p:cNvPr id="228" name="Rectangle 227">
              <a:extLst>
                <a:ext uri="{FF2B5EF4-FFF2-40B4-BE49-F238E27FC236}">
                  <a16:creationId xmlns:a16="http://schemas.microsoft.com/office/drawing/2014/main" id="{1B53D22F-ABCC-4AEB-8D31-41E451CF5190}"/>
                </a:ext>
              </a:extLst>
            </p:cNvPr>
            <p:cNvSpPr/>
            <p:nvPr/>
          </p:nvSpPr>
          <p:spPr>
            <a:xfrm>
              <a:off x="-17978" y="3099844"/>
              <a:ext cx="16520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Q:</a:t>
              </a:r>
            </a:p>
          </p:txBody>
        </p:sp>
      </p:grpSp>
    </p:spTree>
    <p:extLst>
      <p:ext uri="{BB962C8B-B14F-4D97-AF65-F5344CB8AC3E}">
        <p14:creationId xmlns:p14="http://schemas.microsoft.com/office/powerpoint/2010/main" val="288553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E4199FF0-62EC-4466-87EB-5183F1732126}"/>
              </a:ext>
            </a:extLst>
          </p:cNvPr>
          <p:cNvSpPr txBox="1"/>
          <p:nvPr/>
        </p:nvSpPr>
        <p:spPr>
          <a:xfrm>
            <a:off x="3972878" y="4257659"/>
            <a:ext cx="1381760" cy="338554"/>
          </a:xfrm>
          <a:prstGeom prst="rect">
            <a:avLst/>
          </a:prstGeom>
          <a:noFill/>
        </p:spPr>
        <p:txBody>
          <a:bodyPr wrap="square" rtlCol="0">
            <a:spAutoFit/>
          </a:bodyPr>
          <a:lstStyle/>
          <a:p>
            <a:pPr algn="ctr"/>
            <a:r>
              <a:rPr lang="en-CA" sz="1600" b="1" dirty="0">
                <a:solidFill>
                  <a:srgbClr val="554856"/>
                </a:solidFill>
                <a:latin typeface="Arial Narrow" panose="020B0606020202030204" pitchFamily="34" charset="0"/>
              </a:rPr>
              <a:t>YES</a:t>
            </a:r>
          </a:p>
        </p:txBody>
      </p:sp>
      <p:sp>
        <p:nvSpPr>
          <p:cNvPr id="30" name="TextBox 29">
            <a:extLst>
              <a:ext uri="{FF2B5EF4-FFF2-40B4-BE49-F238E27FC236}">
                <a16:creationId xmlns:a16="http://schemas.microsoft.com/office/drawing/2014/main" id="{0799FFC7-D0C3-4341-BF7E-9E39ACCC4AB8}"/>
              </a:ext>
            </a:extLst>
          </p:cNvPr>
          <p:cNvSpPr txBox="1"/>
          <p:nvPr/>
        </p:nvSpPr>
        <p:spPr>
          <a:xfrm>
            <a:off x="7143391" y="4257659"/>
            <a:ext cx="1381760" cy="338554"/>
          </a:xfrm>
          <a:prstGeom prst="rect">
            <a:avLst/>
          </a:prstGeom>
          <a:noFill/>
        </p:spPr>
        <p:txBody>
          <a:bodyPr wrap="square" rtlCol="0">
            <a:spAutoFit/>
          </a:bodyPr>
          <a:lstStyle/>
          <a:p>
            <a:pPr algn="ctr"/>
            <a:r>
              <a:rPr lang="en-CA" sz="1600" b="1" dirty="0">
                <a:solidFill>
                  <a:srgbClr val="554856"/>
                </a:solidFill>
                <a:latin typeface="Arial Narrow" panose="020B0606020202030204" pitchFamily="34" charset="0"/>
              </a:rPr>
              <a:t>NO</a:t>
            </a:r>
          </a:p>
        </p:txBody>
      </p:sp>
      <p:cxnSp>
        <p:nvCxnSpPr>
          <p:cNvPr id="18" name="Straight Arrow Connector 17">
            <a:extLst>
              <a:ext uri="{FF2B5EF4-FFF2-40B4-BE49-F238E27FC236}">
                <a16:creationId xmlns:a16="http://schemas.microsoft.com/office/drawing/2014/main" id="{BFD953C8-39EF-4B91-B8B5-1FE9475487B7}"/>
              </a:ext>
            </a:extLst>
          </p:cNvPr>
          <p:cNvCxnSpPr/>
          <p:nvPr/>
        </p:nvCxnSpPr>
        <p:spPr>
          <a:xfrm>
            <a:off x="4485640" y="1801072"/>
            <a:ext cx="0" cy="527972"/>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107996"/>
          </a:xfrm>
        </p:spPr>
        <p:txBody>
          <a:bodyPr/>
          <a:lstStyle/>
          <a:p>
            <a:pPr algn="ctr">
              <a:lnSpc>
                <a:spcPct val="100000"/>
              </a:lnSpc>
            </a:pPr>
            <a:r>
              <a:rPr lang="en-CA" sz="3600" dirty="0">
                <a:solidFill>
                  <a:srgbClr val="725F73"/>
                </a:solidFill>
                <a:latin typeface="Arial Narrow" panose="020B0606020202030204" pitchFamily="34" charset="0"/>
              </a:rPr>
              <a:t>Management of Postmenopausal Women on Long-Term Bisphosphonate Therapy</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24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solidFill>
                  <a:srgbClr val="000000"/>
                </a:solidFill>
                <a:latin typeface="Arial Narrow" panose="020B0606020202030204" pitchFamily="34" charset="0"/>
              </a:rPr>
              <a:t>1. Brown, J.P., et al. </a:t>
            </a:r>
            <a:r>
              <a:rPr lang="en-US" sz="1000" i="1" dirty="0">
                <a:solidFill>
                  <a:srgbClr val="000000"/>
                </a:solidFill>
                <a:latin typeface="Arial Narrow" panose="020B0606020202030204" pitchFamily="34" charset="0"/>
              </a:rPr>
              <a:t>Can Fam Physician</a:t>
            </a:r>
            <a:r>
              <a:rPr lang="en-US" sz="1000" dirty="0">
                <a:solidFill>
                  <a:srgbClr val="000000"/>
                </a:solidFill>
                <a:latin typeface="Arial Narrow" panose="020B0606020202030204" pitchFamily="34" charset="0"/>
              </a:rPr>
              <a:t>. 2014;60:325-333.; 2. Silverman, S.L., et al. </a:t>
            </a:r>
            <a:r>
              <a:rPr lang="en-US" sz="1000" i="1" dirty="0" err="1">
                <a:solidFill>
                  <a:srgbClr val="000000"/>
                </a:solidFill>
                <a:latin typeface="Arial Narrow" panose="020B0606020202030204" pitchFamily="34" charset="0"/>
              </a:rPr>
              <a:t>Osteoporos</a:t>
            </a:r>
            <a:r>
              <a:rPr lang="en-US" sz="1000" i="1" dirty="0">
                <a:solidFill>
                  <a:srgbClr val="000000"/>
                </a:solidFill>
                <a:latin typeface="Arial Narrow" panose="020B0606020202030204" pitchFamily="34" charset="0"/>
              </a:rPr>
              <a:t> Int</a:t>
            </a:r>
            <a:r>
              <a:rPr lang="en-US" sz="1000" dirty="0">
                <a:solidFill>
                  <a:srgbClr val="000000"/>
                </a:solidFill>
                <a:latin typeface="Arial Narrow" panose="020B0606020202030204" pitchFamily="34" charset="0"/>
              </a:rPr>
              <a:t>. 2016;27:849-852.; 3. McClung, M., et al. </a:t>
            </a:r>
            <a:r>
              <a:rPr lang="en-US" sz="1000" i="1" dirty="0">
                <a:solidFill>
                  <a:srgbClr val="000000"/>
                </a:solidFill>
                <a:latin typeface="Arial Narrow" panose="020B0606020202030204" pitchFamily="34" charset="0"/>
              </a:rPr>
              <a:t>Am J Med</a:t>
            </a:r>
            <a:r>
              <a:rPr lang="en-US" sz="1000" dirty="0">
                <a:solidFill>
                  <a:srgbClr val="000000"/>
                </a:solidFill>
                <a:latin typeface="Arial Narrow" panose="020B0606020202030204" pitchFamily="34" charset="0"/>
              </a:rPr>
              <a:t>. 2013;126:13-20.</a:t>
            </a:r>
          </a:p>
        </p:txBody>
      </p:sp>
      <p:cxnSp>
        <p:nvCxnSpPr>
          <p:cNvPr id="9" name="Straight Arrow Connector 8">
            <a:extLst>
              <a:ext uri="{FF2B5EF4-FFF2-40B4-BE49-F238E27FC236}">
                <a16:creationId xmlns:a16="http://schemas.microsoft.com/office/drawing/2014/main" id="{BAFBACA0-46FC-4B50-9B83-286EDA888E1A}"/>
              </a:ext>
            </a:extLst>
          </p:cNvPr>
          <p:cNvCxnSpPr/>
          <p:nvPr/>
        </p:nvCxnSpPr>
        <p:spPr>
          <a:xfrm>
            <a:off x="6322060" y="4013872"/>
            <a:ext cx="1235669" cy="541881"/>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cxnSp>
        <p:nvCxnSpPr>
          <p:cNvPr id="11" name="Straight Arrow Connector 10">
            <a:extLst>
              <a:ext uri="{FF2B5EF4-FFF2-40B4-BE49-F238E27FC236}">
                <a16:creationId xmlns:a16="http://schemas.microsoft.com/office/drawing/2014/main" id="{F56D7C21-70D1-4C02-8335-74040434C436}"/>
              </a:ext>
            </a:extLst>
          </p:cNvPr>
          <p:cNvCxnSpPr/>
          <p:nvPr/>
        </p:nvCxnSpPr>
        <p:spPr>
          <a:xfrm flipH="1">
            <a:off x="4947920" y="3997048"/>
            <a:ext cx="1374140" cy="558705"/>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cxnSp>
        <p:nvCxnSpPr>
          <p:cNvPr id="12" name="Straight Arrow Connector 11">
            <a:extLst>
              <a:ext uri="{FF2B5EF4-FFF2-40B4-BE49-F238E27FC236}">
                <a16:creationId xmlns:a16="http://schemas.microsoft.com/office/drawing/2014/main" id="{EE9E7FB0-B596-44A5-8446-F02B761ED640}"/>
              </a:ext>
            </a:extLst>
          </p:cNvPr>
          <p:cNvCxnSpPr>
            <a:cxnSpLocks/>
          </p:cNvCxnSpPr>
          <p:nvPr/>
        </p:nvCxnSpPr>
        <p:spPr>
          <a:xfrm>
            <a:off x="4433888" y="2705441"/>
            <a:ext cx="1755616" cy="535726"/>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cxnSp>
        <p:nvCxnSpPr>
          <p:cNvPr id="13" name="Straight Arrow Connector 12">
            <a:extLst>
              <a:ext uri="{FF2B5EF4-FFF2-40B4-BE49-F238E27FC236}">
                <a16:creationId xmlns:a16="http://schemas.microsoft.com/office/drawing/2014/main" id="{A199C777-471C-4F0E-A53C-59EF3E02C9EF}"/>
              </a:ext>
            </a:extLst>
          </p:cNvPr>
          <p:cNvCxnSpPr/>
          <p:nvPr/>
        </p:nvCxnSpPr>
        <p:spPr>
          <a:xfrm flipH="1">
            <a:off x="2435860" y="2688617"/>
            <a:ext cx="1998028" cy="507609"/>
          </a:xfrm>
          <a:prstGeom prst="straightConnector1">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sp>
        <p:nvSpPr>
          <p:cNvPr id="14" name="Rectangle 13">
            <a:extLst>
              <a:ext uri="{FF2B5EF4-FFF2-40B4-BE49-F238E27FC236}">
                <a16:creationId xmlns:a16="http://schemas.microsoft.com/office/drawing/2014/main" id="{14E66748-1D98-427A-A2F3-557285D5F5EE}"/>
              </a:ext>
            </a:extLst>
          </p:cNvPr>
          <p:cNvSpPr/>
          <p:nvPr/>
        </p:nvSpPr>
        <p:spPr>
          <a:xfrm>
            <a:off x="1061720" y="1434964"/>
            <a:ext cx="6817360" cy="467012"/>
          </a:xfrm>
          <a:prstGeom prst="rect">
            <a:avLst/>
          </a:prstGeom>
          <a:gradFill flip="none" rotWithShape="1">
            <a:gsLst>
              <a:gs pos="0">
                <a:srgbClr val="F79B9D">
                  <a:tint val="66000"/>
                  <a:satMod val="160000"/>
                </a:srgbClr>
              </a:gs>
              <a:gs pos="50000">
                <a:srgbClr val="F79B9D">
                  <a:tint val="44500"/>
                  <a:satMod val="160000"/>
                </a:srgbClr>
              </a:gs>
              <a:gs pos="100000">
                <a:srgbClr val="F79B9D">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chemeClr val="tx1">
                  <a:lumMod val="65000"/>
                  <a:lumOff val="35000"/>
                </a:schemeClr>
              </a:solidFill>
              <a:effectLst/>
              <a:uLnTx/>
              <a:uFillTx/>
              <a:latin typeface="Arial Narrow" panose="020B0606020202030204" pitchFamily="34" charset="0"/>
            </a:endParaRPr>
          </a:p>
        </p:txBody>
      </p:sp>
      <p:sp>
        <p:nvSpPr>
          <p:cNvPr id="15" name="TextBox 14">
            <a:extLst>
              <a:ext uri="{FF2B5EF4-FFF2-40B4-BE49-F238E27FC236}">
                <a16:creationId xmlns:a16="http://schemas.microsoft.com/office/drawing/2014/main" id="{1AE32689-AA5E-4C85-9FA8-CBA9C7B66107}"/>
              </a:ext>
            </a:extLst>
          </p:cNvPr>
          <p:cNvSpPr txBox="1"/>
          <p:nvPr/>
        </p:nvSpPr>
        <p:spPr>
          <a:xfrm>
            <a:off x="1178560" y="1477796"/>
            <a:ext cx="6614160" cy="369332"/>
          </a:xfrm>
          <a:prstGeom prst="rect">
            <a:avLst/>
          </a:prstGeom>
          <a:noFill/>
        </p:spPr>
        <p:txBody>
          <a:bodyPr wrap="square" rtlCol="0">
            <a:spAutoFit/>
          </a:bodyPr>
          <a:lstStyle/>
          <a:p>
            <a:pPr algn="ctr" fontAlgn="base">
              <a:spcBef>
                <a:spcPct val="0"/>
              </a:spcBef>
              <a:spcAft>
                <a:spcPts val="1000"/>
              </a:spcAft>
            </a:pPr>
            <a:r>
              <a:rPr lang="en-US" b="1" dirty="0">
                <a:solidFill>
                  <a:schemeClr val="tx1">
                    <a:lumMod val="65000"/>
                    <a:lumOff val="35000"/>
                  </a:schemeClr>
                </a:solidFill>
                <a:latin typeface="Arial Narrow" panose="020B0606020202030204" pitchFamily="34" charset="0"/>
                <a:ea typeface="Arial" pitchFamily="34" charset="0"/>
                <a:cs typeface="Arial" pitchFamily="34" charset="0"/>
              </a:rPr>
              <a:t>Post-menopausal women treated with oral (≥ 5yrs) or IV (≥ 3 </a:t>
            </a:r>
            <a:r>
              <a:rPr lang="en-US" b="1" dirty="0" err="1">
                <a:solidFill>
                  <a:schemeClr val="tx1">
                    <a:lumMod val="65000"/>
                    <a:lumOff val="35000"/>
                  </a:schemeClr>
                </a:solidFill>
                <a:latin typeface="Arial Narrow" panose="020B0606020202030204" pitchFamily="34" charset="0"/>
                <a:ea typeface="Arial" pitchFamily="34" charset="0"/>
                <a:cs typeface="Arial" pitchFamily="34" charset="0"/>
              </a:rPr>
              <a:t>yrs</a:t>
            </a:r>
            <a:r>
              <a:rPr lang="en-US" b="1" dirty="0">
                <a:solidFill>
                  <a:schemeClr val="tx1">
                    <a:lumMod val="65000"/>
                    <a:lumOff val="35000"/>
                  </a:schemeClr>
                </a:solidFill>
                <a:latin typeface="Arial Narrow" panose="020B0606020202030204" pitchFamily="34" charset="0"/>
                <a:ea typeface="Arial" pitchFamily="34" charset="0"/>
                <a:cs typeface="Arial" pitchFamily="34" charset="0"/>
              </a:rPr>
              <a:t>) BPs </a:t>
            </a:r>
            <a:endParaRPr lang="en-US" b="1" dirty="0">
              <a:solidFill>
                <a:schemeClr val="tx1">
                  <a:lumMod val="65000"/>
                  <a:lumOff val="35000"/>
                </a:schemeClr>
              </a:solidFill>
              <a:latin typeface="Arial Narrow" panose="020B0606020202030204" pitchFamily="34" charset="0"/>
              <a:cs typeface="Arial" pitchFamily="34" charset="0"/>
            </a:endParaRPr>
          </a:p>
        </p:txBody>
      </p:sp>
      <p:sp>
        <p:nvSpPr>
          <p:cNvPr id="16" name="Rectangle 15">
            <a:extLst>
              <a:ext uri="{FF2B5EF4-FFF2-40B4-BE49-F238E27FC236}">
                <a16:creationId xmlns:a16="http://schemas.microsoft.com/office/drawing/2014/main" id="{13FDFEE2-311D-4F7C-858E-032815C19F51}"/>
              </a:ext>
            </a:extLst>
          </p:cNvPr>
          <p:cNvSpPr/>
          <p:nvPr/>
        </p:nvSpPr>
        <p:spPr>
          <a:xfrm>
            <a:off x="782320" y="2339204"/>
            <a:ext cx="7528560" cy="467012"/>
          </a:xfrm>
          <a:prstGeom prst="rect">
            <a:avLst/>
          </a:prstGeom>
          <a:gradFill flip="none" rotWithShape="1">
            <a:gsLst>
              <a:gs pos="0">
                <a:srgbClr val="7693CC">
                  <a:tint val="66000"/>
                  <a:satMod val="160000"/>
                </a:srgbClr>
              </a:gs>
              <a:gs pos="50000">
                <a:srgbClr val="7693CC">
                  <a:tint val="44500"/>
                  <a:satMod val="160000"/>
                </a:srgbClr>
              </a:gs>
              <a:gs pos="100000">
                <a:srgbClr val="7693CC">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7" name="TextBox 16">
            <a:extLst>
              <a:ext uri="{FF2B5EF4-FFF2-40B4-BE49-F238E27FC236}">
                <a16:creationId xmlns:a16="http://schemas.microsoft.com/office/drawing/2014/main" id="{2E6EE340-E168-49ED-B502-938BB2E31B54}"/>
              </a:ext>
            </a:extLst>
          </p:cNvPr>
          <p:cNvSpPr txBox="1"/>
          <p:nvPr/>
        </p:nvSpPr>
        <p:spPr>
          <a:xfrm>
            <a:off x="1023620" y="2407436"/>
            <a:ext cx="7045960" cy="338554"/>
          </a:xfrm>
          <a:prstGeom prst="rect">
            <a:avLst/>
          </a:prstGeom>
          <a:noFill/>
        </p:spPr>
        <p:txBody>
          <a:bodyPr wrap="square" rtlCol="0">
            <a:spAutoFit/>
          </a:bodyPr>
          <a:lstStyle/>
          <a:p>
            <a:pPr algn="ctr" fontAlgn="base">
              <a:spcBef>
                <a:spcPct val="0"/>
              </a:spcBef>
              <a:spcAft>
                <a:spcPts val="1000"/>
              </a:spcAft>
            </a:pPr>
            <a:r>
              <a:rPr lang="en-CA" sz="1600" b="1" dirty="0">
                <a:solidFill>
                  <a:schemeClr val="tx1">
                    <a:lumMod val="65000"/>
                    <a:lumOff val="35000"/>
                  </a:schemeClr>
                </a:solidFill>
                <a:latin typeface="Arial Narrow" panose="020B0606020202030204" pitchFamily="34" charset="0"/>
                <a:ea typeface="Arial" pitchFamily="34" charset="0"/>
                <a:cs typeface="Arial" pitchFamily="34" charset="0"/>
              </a:rPr>
              <a:t> Hip, spine or multiple other osteoporotic fractures before or during therapy  </a:t>
            </a:r>
            <a:endParaRPr lang="en-US" sz="1600" b="1" dirty="0">
              <a:solidFill>
                <a:schemeClr val="tx1">
                  <a:lumMod val="65000"/>
                  <a:lumOff val="35000"/>
                </a:schemeClr>
              </a:solidFill>
              <a:latin typeface="Arial Narrow" panose="020B0606020202030204" pitchFamily="34" charset="0"/>
              <a:cs typeface="Arial" pitchFamily="34" charset="0"/>
            </a:endParaRPr>
          </a:p>
        </p:txBody>
      </p:sp>
      <p:sp>
        <p:nvSpPr>
          <p:cNvPr id="20" name="TextBox 19">
            <a:extLst>
              <a:ext uri="{FF2B5EF4-FFF2-40B4-BE49-F238E27FC236}">
                <a16:creationId xmlns:a16="http://schemas.microsoft.com/office/drawing/2014/main" id="{BCE873E4-4A4A-4822-982A-CE064CA3897B}"/>
              </a:ext>
            </a:extLst>
          </p:cNvPr>
          <p:cNvSpPr txBox="1"/>
          <p:nvPr/>
        </p:nvSpPr>
        <p:spPr>
          <a:xfrm>
            <a:off x="851218" y="3241648"/>
            <a:ext cx="2748280" cy="1138773"/>
          </a:xfrm>
          <a:prstGeom prst="rect">
            <a:avLst/>
          </a:prstGeom>
          <a:gradFill flip="none" rotWithShape="1">
            <a:gsLst>
              <a:gs pos="0">
                <a:srgbClr val="C369A9">
                  <a:tint val="66000"/>
                  <a:satMod val="160000"/>
                </a:srgbClr>
              </a:gs>
              <a:gs pos="50000">
                <a:srgbClr val="C369A9">
                  <a:tint val="44500"/>
                  <a:satMod val="160000"/>
                </a:srgbClr>
              </a:gs>
              <a:gs pos="100000">
                <a:srgbClr val="C369A9">
                  <a:tint val="23500"/>
                  <a:satMod val="160000"/>
                </a:srgbClr>
              </a:gs>
            </a:gsLst>
            <a:lin ang="5400000" scaled="1"/>
            <a:tileRect/>
          </a:gradFill>
          <a:ln>
            <a:noFill/>
          </a:ln>
        </p:spPr>
        <p:txBody>
          <a:bodyPr wrap="square" rtlCol="0">
            <a:spAutoFit/>
          </a:bodyPr>
          <a:lstStyle/>
          <a:p>
            <a:pPr algn="ctr" fontAlgn="base">
              <a:spcBef>
                <a:spcPct val="0"/>
              </a:spcBef>
              <a:spcAft>
                <a:spcPts val="1000"/>
              </a:spcAft>
            </a:pPr>
            <a:r>
              <a:rPr lang="en-CA" sz="1400" dirty="0">
                <a:solidFill>
                  <a:schemeClr val="tx1">
                    <a:lumMod val="65000"/>
                    <a:lumOff val="35000"/>
                  </a:schemeClr>
                </a:solidFill>
                <a:latin typeface="Arial Narrow" panose="020B0606020202030204" pitchFamily="34" charset="0"/>
                <a:ea typeface="Arial" pitchFamily="34" charset="0"/>
                <a:cs typeface="Arial" pitchFamily="34" charset="0"/>
              </a:rPr>
              <a:t>Continue BP</a:t>
            </a:r>
            <a:r>
              <a:rPr lang="en-CA" sz="1400" baseline="30000" dirty="0">
                <a:solidFill>
                  <a:schemeClr val="tx1">
                    <a:lumMod val="65000"/>
                    <a:lumOff val="35000"/>
                  </a:schemeClr>
                </a:solidFill>
                <a:latin typeface="Arial Narrow" panose="020B0606020202030204" pitchFamily="34" charset="0"/>
                <a:ea typeface="Arial" pitchFamily="34" charset="0"/>
                <a:cs typeface="Arial" pitchFamily="34" charset="0"/>
              </a:rPr>
              <a:t>1</a:t>
            </a:r>
            <a:r>
              <a:rPr lang="en-CA" sz="1400" dirty="0">
                <a:solidFill>
                  <a:schemeClr val="tx1">
                    <a:lumMod val="65000"/>
                    <a:lumOff val="35000"/>
                  </a:schemeClr>
                </a:solidFill>
                <a:latin typeface="Arial Narrow" panose="020B0606020202030204" pitchFamily="34" charset="0"/>
                <a:ea typeface="Arial" pitchFamily="34" charset="0"/>
                <a:cs typeface="Arial" pitchFamily="34" charset="0"/>
              </a:rPr>
              <a:t> or change to alternative anti-fracture therapy</a:t>
            </a:r>
            <a:r>
              <a:rPr lang="en-CA" sz="1400" baseline="30000" dirty="0">
                <a:solidFill>
                  <a:schemeClr val="tx1">
                    <a:lumMod val="65000"/>
                    <a:lumOff val="35000"/>
                  </a:schemeClr>
                </a:solidFill>
                <a:latin typeface="Arial Narrow" panose="020B0606020202030204" pitchFamily="34" charset="0"/>
                <a:ea typeface="Arial" pitchFamily="34" charset="0"/>
                <a:cs typeface="Arial" pitchFamily="34" charset="0"/>
              </a:rPr>
              <a:t>2</a:t>
            </a:r>
            <a:r>
              <a:rPr lang="en-CA" sz="1400" dirty="0">
                <a:solidFill>
                  <a:schemeClr val="tx1">
                    <a:lumMod val="65000"/>
                    <a:lumOff val="35000"/>
                  </a:schemeClr>
                </a:solidFill>
                <a:latin typeface="Arial Narrow" panose="020B0606020202030204" pitchFamily="34" charset="0"/>
                <a:ea typeface="Arial" pitchFamily="34" charset="0"/>
                <a:cs typeface="Arial" pitchFamily="34" charset="0"/>
              </a:rPr>
              <a:t> </a:t>
            </a:r>
            <a: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t>(e.g. </a:t>
            </a:r>
            <a:r>
              <a:rPr lang="en-CA" sz="1200" dirty="0" err="1">
                <a:solidFill>
                  <a:schemeClr val="tx1">
                    <a:lumMod val="65000"/>
                    <a:lumOff val="35000"/>
                  </a:schemeClr>
                </a:solidFill>
                <a:latin typeface="Arial Narrow" panose="020B0606020202030204" pitchFamily="34" charset="0"/>
                <a:ea typeface="Arial" pitchFamily="34" charset="0"/>
                <a:cs typeface="Arial" pitchFamily="34" charset="0"/>
              </a:rPr>
              <a:t>teriperatide</a:t>
            </a:r>
            <a: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t> or denosumab)</a:t>
            </a:r>
            <a:b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br>
            <a:b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br>
            <a:r>
              <a:rPr lang="en-CA" sz="1400" b="1" dirty="0">
                <a:solidFill>
                  <a:schemeClr val="tx1">
                    <a:lumMod val="65000"/>
                    <a:lumOff val="35000"/>
                  </a:schemeClr>
                </a:solidFill>
                <a:latin typeface="Arial Narrow" panose="020B0606020202030204" pitchFamily="34" charset="0"/>
                <a:ea typeface="Arial" pitchFamily="34" charset="0"/>
                <a:cs typeface="Arial" pitchFamily="34" charset="0"/>
              </a:rPr>
              <a:t>Reassess every 2-3 years</a:t>
            </a:r>
            <a:endParaRPr lang="en-US" sz="1400" b="1" dirty="0">
              <a:solidFill>
                <a:schemeClr val="tx1">
                  <a:lumMod val="65000"/>
                  <a:lumOff val="35000"/>
                </a:schemeClr>
              </a:solidFill>
              <a:latin typeface="Arial Narrow" panose="020B0606020202030204" pitchFamily="34" charset="0"/>
              <a:cs typeface="Arial" pitchFamily="34" charset="0"/>
            </a:endParaRPr>
          </a:p>
        </p:txBody>
      </p:sp>
      <p:sp>
        <p:nvSpPr>
          <p:cNvPr id="21" name="Rectangle 20">
            <a:extLst>
              <a:ext uri="{FF2B5EF4-FFF2-40B4-BE49-F238E27FC236}">
                <a16:creationId xmlns:a16="http://schemas.microsoft.com/office/drawing/2014/main" id="{374C36FA-03EB-45E5-B3D1-EC5DBA4782D9}"/>
              </a:ext>
            </a:extLst>
          </p:cNvPr>
          <p:cNvSpPr/>
          <p:nvPr/>
        </p:nvSpPr>
        <p:spPr>
          <a:xfrm>
            <a:off x="3647440" y="4634056"/>
            <a:ext cx="2590800" cy="983254"/>
          </a:xfrm>
          <a:prstGeom prst="rect">
            <a:avLst/>
          </a:prstGeom>
          <a:gradFill flip="none" rotWithShape="1">
            <a:gsLst>
              <a:gs pos="0">
                <a:srgbClr val="C369A9">
                  <a:tint val="66000"/>
                  <a:satMod val="160000"/>
                </a:srgbClr>
              </a:gs>
              <a:gs pos="50000">
                <a:srgbClr val="C369A9">
                  <a:tint val="44500"/>
                  <a:satMod val="160000"/>
                </a:srgbClr>
              </a:gs>
              <a:gs pos="100000">
                <a:srgbClr val="C369A9">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2" name="TextBox 21">
            <a:extLst>
              <a:ext uri="{FF2B5EF4-FFF2-40B4-BE49-F238E27FC236}">
                <a16:creationId xmlns:a16="http://schemas.microsoft.com/office/drawing/2014/main" id="{E92714FE-D2C9-4C0E-808D-691FAB87665E}"/>
              </a:ext>
            </a:extLst>
          </p:cNvPr>
          <p:cNvSpPr txBox="1"/>
          <p:nvPr/>
        </p:nvSpPr>
        <p:spPr>
          <a:xfrm>
            <a:off x="3657600" y="4812126"/>
            <a:ext cx="2580640" cy="646331"/>
          </a:xfrm>
          <a:prstGeom prst="rect">
            <a:avLst/>
          </a:prstGeom>
          <a:noFill/>
        </p:spPr>
        <p:txBody>
          <a:bodyPr wrap="square" rtlCol="0">
            <a:spAutoFit/>
          </a:bodyPr>
          <a:lstStyle/>
          <a:p>
            <a:pPr algn="ctr" fontAlgn="base">
              <a:spcBef>
                <a:spcPct val="0"/>
              </a:spcBef>
              <a:spcAft>
                <a:spcPts val="1000"/>
              </a:spcAft>
            </a:pPr>
            <a: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t>Continue BP for up to 10 yrs</a:t>
            </a:r>
            <a:r>
              <a:rPr lang="en-CA" sz="1200" baseline="30000" dirty="0">
                <a:solidFill>
                  <a:schemeClr val="tx1">
                    <a:lumMod val="65000"/>
                    <a:lumOff val="35000"/>
                  </a:schemeClr>
                </a:solidFill>
                <a:latin typeface="Arial Narrow" panose="020B0606020202030204" pitchFamily="34" charset="0"/>
                <a:ea typeface="Arial" pitchFamily="34" charset="0"/>
                <a:cs typeface="Arial" pitchFamily="34" charset="0"/>
              </a:rPr>
              <a:t>1</a:t>
            </a:r>
            <a: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t> or change to alternative anti-fracture therapy</a:t>
            </a:r>
            <a:r>
              <a:rPr lang="en-CA" sz="1200" baseline="30000" dirty="0">
                <a:solidFill>
                  <a:schemeClr val="tx1">
                    <a:lumMod val="65000"/>
                    <a:lumOff val="35000"/>
                  </a:schemeClr>
                </a:solidFill>
                <a:latin typeface="Arial Narrow" panose="020B0606020202030204" pitchFamily="34" charset="0"/>
                <a:ea typeface="Arial" pitchFamily="34" charset="0"/>
                <a:cs typeface="Arial" pitchFamily="34" charset="0"/>
              </a:rPr>
              <a:t>2</a:t>
            </a:r>
            <a: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t> </a:t>
            </a:r>
            <a:b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br>
            <a: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t>(e.g. teriparatide or denosumab)</a:t>
            </a:r>
          </a:p>
        </p:txBody>
      </p:sp>
      <p:sp>
        <p:nvSpPr>
          <p:cNvPr id="23" name="Rectangle 22">
            <a:extLst>
              <a:ext uri="{FF2B5EF4-FFF2-40B4-BE49-F238E27FC236}">
                <a16:creationId xmlns:a16="http://schemas.microsoft.com/office/drawing/2014/main" id="{AAF6F15A-BBAA-490E-AC59-DA77997F8FD9}"/>
              </a:ext>
            </a:extLst>
          </p:cNvPr>
          <p:cNvSpPr/>
          <p:nvPr/>
        </p:nvSpPr>
        <p:spPr>
          <a:xfrm>
            <a:off x="4947920" y="3262848"/>
            <a:ext cx="2748280" cy="1143000"/>
          </a:xfrm>
          <a:prstGeom prst="rect">
            <a:avLst/>
          </a:prstGeom>
          <a:gradFill flip="none" rotWithShape="1">
            <a:gsLst>
              <a:gs pos="0">
                <a:srgbClr val="C369A9">
                  <a:tint val="66000"/>
                  <a:satMod val="160000"/>
                </a:srgbClr>
              </a:gs>
              <a:gs pos="50000">
                <a:srgbClr val="C369A9">
                  <a:tint val="44500"/>
                  <a:satMod val="160000"/>
                </a:srgbClr>
              </a:gs>
              <a:gs pos="100000">
                <a:srgbClr val="C369A9">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4" name="TextBox 23">
            <a:extLst>
              <a:ext uri="{FF2B5EF4-FFF2-40B4-BE49-F238E27FC236}">
                <a16:creationId xmlns:a16="http://schemas.microsoft.com/office/drawing/2014/main" id="{2FDEC01F-C18E-4F48-8114-5CCF5A0253E5}"/>
              </a:ext>
            </a:extLst>
          </p:cNvPr>
          <p:cNvSpPr txBox="1"/>
          <p:nvPr/>
        </p:nvSpPr>
        <p:spPr>
          <a:xfrm>
            <a:off x="4947920" y="3431310"/>
            <a:ext cx="2748280" cy="738664"/>
          </a:xfrm>
          <a:prstGeom prst="rect">
            <a:avLst/>
          </a:prstGeom>
          <a:noFill/>
        </p:spPr>
        <p:txBody>
          <a:bodyPr wrap="square" rtlCol="0">
            <a:spAutoFit/>
          </a:bodyPr>
          <a:lstStyle/>
          <a:p>
            <a:pPr algn="ctr" fontAlgn="base">
              <a:spcBef>
                <a:spcPct val="0"/>
              </a:spcBef>
              <a:spcAft>
                <a:spcPts val="1000"/>
              </a:spcAft>
            </a:pPr>
            <a:r>
              <a:rPr lang="en-CA" sz="1400" dirty="0">
                <a:solidFill>
                  <a:schemeClr val="tx1">
                    <a:lumMod val="65000"/>
                    <a:lumOff val="35000"/>
                  </a:schemeClr>
                </a:solidFill>
                <a:latin typeface="Arial Narrow" panose="020B0606020202030204" pitchFamily="34" charset="0"/>
                <a:ea typeface="Arial" pitchFamily="34" charset="0"/>
                <a:cs typeface="Arial" pitchFamily="34" charset="0"/>
              </a:rPr>
              <a:t>Hip BMD T-Score ≤ -2.5</a:t>
            </a:r>
            <a:r>
              <a:rPr lang="en-CA" sz="1400" baseline="30000" dirty="0">
                <a:solidFill>
                  <a:schemeClr val="tx1">
                    <a:lumMod val="65000"/>
                    <a:lumOff val="35000"/>
                  </a:schemeClr>
                </a:solidFill>
                <a:latin typeface="Arial Narrow" panose="020B0606020202030204" pitchFamily="34" charset="0"/>
                <a:ea typeface="Arial" pitchFamily="34" charset="0"/>
                <a:cs typeface="Arial" pitchFamily="34" charset="0"/>
              </a:rPr>
              <a:t>3</a:t>
            </a:r>
            <a:r>
              <a:rPr lang="en-CA" sz="1400" dirty="0">
                <a:solidFill>
                  <a:schemeClr val="tx1">
                    <a:lumMod val="65000"/>
                    <a:lumOff val="35000"/>
                  </a:schemeClr>
                </a:solidFill>
                <a:latin typeface="Arial Narrow" panose="020B0606020202030204" pitchFamily="34" charset="0"/>
                <a:ea typeface="Arial" pitchFamily="34" charset="0"/>
                <a:cs typeface="Arial" pitchFamily="34" charset="0"/>
              </a:rPr>
              <a:t> </a:t>
            </a:r>
            <a:br>
              <a:rPr lang="en-US" sz="1400" b="1" dirty="0">
                <a:solidFill>
                  <a:schemeClr val="tx1">
                    <a:lumMod val="65000"/>
                    <a:lumOff val="35000"/>
                  </a:schemeClr>
                </a:solidFill>
                <a:latin typeface="Arial Narrow" panose="020B0606020202030204" pitchFamily="34" charset="0"/>
                <a:cs typeface="Arial" pitchFamily="34" charset="0"/>
              </a:rPr>
            </a:br>
            <a:r>
              <a:rPr lang="en-US" sz="1400" b="1" dirty="0">
                <a:solidFill>
                  <a:schemeClr val="tx1">
                    <a:lumMod val="65000"/>
                    <a:lumOff val="35000"/>
                  </a:schemeClr>
                </a:solidFill>
                <a:latin typeface="Arial Narrow" panose="020B0606020202030204" pitchFamily="34" charset="0"/>
                <a:cs typeface="Arial" pitchFamily="34" charset="0"/>
              </a:rPr>
              <a:t>OR</a:t>
            </a:r>
            <a:br>
              <a:rPr lang="en-US" sz="1400" dirty="0">
                <a:solidFill>
                  <a:schemeClr val="tx1">
                    <a:lumMod val="65000"/>
                    <a:lumOff val="35000"/>
                  </a:schemeClr>
                </a:solidFill>
                <a:latin typeface="Arial Narrow" panose="020B0606020202030204" pitchFamily="34" charset="0"/>
                <a:cs typeface="Arial" pitchFamily="34" charset="0"/>
              </a:rPr>
            </a:br>
            <a:r>
              <a:rPr lang="en-US" sz="1400" dirty="0">
                <a:solidFill>
                  <a:schemeClr val="tx1">
                    <a:lumMod val="65000"/>
                    <a:lumOff val="35000"/>
                  </a:schemeClr>
                </a:solidFill>
                <a:latin typeface="Arial Narrow" panose="020B0606020202030204" pitchFamily="34" charset="0"/>
                <a:cs typeface="Arial" pitchFamily="34" charset="0"/>
              </a:rPr>
              <a:t>High Fracture Risk</a:t>
            </a:r>
            <a:endParaRPr lang="en-CA" sz="1400" dirty="0">
              <a:solidFill>
                <a:schemeClr val="tx1">
                  <a:lumMod val="65000"/>
                  <a:lumOff val="35000"/>
                </a:schemeClr>
              </a:solidFill>
              <a:latin typeface="Arial Narrow" panose="020B0606020202030204" pitchFamily="34" charset="0"/>
              <a:ea typeface="Arial" pitchFamily="34" charset="0"/>
              <a:cs typeface="Arial" pitchFamily="34" charset="0"/>
            </a:endParaRPr>
          </a:p>
        </p:txBody>
      </p:sp>
      <p:sp>
        <p:nvSpPr>
          <p:cNvPr id="25" name="Rectangle 24">
            <a:extLst>
              <a:ext uri="{FF2B5EF4-FFF2-40B4-BE49-F238E27FC236}">
                <a16:creationId xmlns:a16="http://schemas.microsoft.com/office/drawing/2014/main" id="{297B2652-93FB-40B2-A386-FE3A00119EA2}"/>
              </a:ext>
            </a:extLst>
          </p:cNvPr>
          <p:cNvSpPr/>
          <p:nvPr/>
        </p:nvSpPr>
        <p:spPr>
          <a:xfrm>
            <a:off x="6380480" y="4634056"/>
            <a:ext cx="2590800" cy="983254"/>
          </a:xfrm>
          <a:prstGeom prst="rect">
            <a:avLst/>
          </a:prstGeom>
          <a:gradFill flip="none" rotWithShape="1">
            <a:gsLst>
              <a:gs pos="0">
                <a:srgbClr val="C369A9">
                  <a:tint val="66000"/>
                  <a:satMod val="160000"/>
                </a:srgbClr>
              </a:gs>
              <a:gs pos="50000">
                <a:srgbClr val="C369A9">
                  <a:tint val="44500"/>
                  <a:satMod val="160000"/>
                </a:srgbClr>
              </a:gs>
              <a:gs pos="100000">
                <a:srgbClr val="C369A9">
                  <a:tint val="23500"/>
                  <a:satMod val="160000"/>
                </a:srgbClr>
              </a:gs>
            </a:gsLst>
            <a:lin ang="5400000" scaled="1"/>
            <a:tileRect/>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6" name="TextBox 25">
            <a:extLst>
              <a:ext uri="{FF2B5EF4-FFF2-40B4-BE49-F238E27FC236}">
                <a16:creationId xmlns:a16="http://schemas.microsoft.com/office/drawing/2014/main" id="{3523B96D-21BF-40CB-B2B6-7F78490BC74E}"/>
              </a:ext>
            </a:extLst>
          </p:cNvPr>
          <p:cNvSpPr txBox="1"/>
          <p:nvPr/>
        </p:nvSpPr>
        <p:spPr>
          <a:xfrm>
            <a:off x="6390640" y="4846120"/>
            <a:ext cx="2580640" cy="589905"/>
          </a:xfrm>
          <a:prstGeom prst="rect">
            <a:avLst/>
          </a:prstGeom>
          <a:noFill/>
        </p:spPr>
        <p:txBody>
          <a:bodyPr wrap="square" rtlCol="0">
            <a:spAutoFit/>
          </a:bodyPr>
          <a:lstStyle/>
          <a:p>
            <a:pPr algn="ctr" fontAlgn="base">
              <a:spcBef>
                <a:spcPct val="0"/>
              </a:spcBef>
              <a:spcAft>
                <a:spcPts val="1000"/>
              </a:spcAft>
            </a:pPr>
            <a:r>
              <a:rPr lang="en-CA" sz="1200" dirty="0">
                <a:solidFill>
                  <a:schemeClr val="tx1">
                    <a:lumMod val="65000"/>
                    <a:lumOff val="35000"/>
                  </a:schemeClr>
                </a:solidFill>
                <a:latin typeface="Arial Narrow" panose="020B0606020202030204" pitchFamily="34" charset="0"/>
                <a:ea typeface="Arial" pitchFamily="34" charset="0"/>
                <a:cs typeface="Arial" pitchFamily="34" charset="0"/>
              </a:rPr>
              <a:t>Consider BP drug holiday</a:t>
            </a:r>
          </a:p>
          <a:p>
            <a:pPr algn="ctr" fontAlgn="base">
              <a:spcBef>
                <a:spcPct val="0"/>
              </a:spcBef>
              <a:spcAft>
                <a:spcPts val="1000"/>
              </a:spcAft>
            </a:pPr>
            <a:r>
              <a:rPr lang="en-CA" sz="1200" b="1" dirty="0">
                <a:solidFill>
                  <a:schemeClr val="tx1">
                    <a:lumMod val="65000"/>
                    <a:lumOff val="35000"/>
                  </a:schemeClr>
                </a:solidFill>
                <a:latin typeface="Arial Narrow" panose="020B0606020202030204" pitchFamily="34" charset="0"/>
                <a:ea typeface="Arial" pitchFamily="34" charset="0"/>
                <a:cs typeface="Arial" pitchFamily="34" charset="0"/>
              </a:rPr>
              <a:t>Reassess every 2-3 years</a:t>
            </a:r>
          </a:p>
        </p:txBody>
      </p:sp>
      <p:sp>
        <p:nvSpPr>
          <p:cNvPr id="27" name="TextBox 26">
            <a:extLst>
              <a:ext uri="{FF2B5EF4-FFF2-40B4-BE49-F238E27FC236}">
                <a16:creationId xmlns:a16="http://schemas.microsoft.com/office/drawing/2014/main" id="{3DA93605-1505-48BF-9EAF-840C224AA646}"/>
              </a:ext>
            </a:extLst>
          </p:cNvPr>
          <p:cNvSpPr txBox="1"/>
          <p:nvPr/>
        </p:nvSpPr>
        <p:spPr>
          <a:xfrm>
            <a:off x="1534478" y="2845335"/>
            <a:ext cx="1381760" cy="338554"/>
          </a:xfrm>
          <a:prstGeom prst="rect">
            <a:avLst/>
          </a:prstGeom>
          <a:noFill/>
        </p:spPr>
        <p:txBody>
          <a:bodyPr wrap="square" rtlCol="0">
            <a:spAutoFit/>
          </a:bodyPr>
          <a:lstStyle/>
          <a:p>
            <a:pPr algn="ctr"/>
            <a:r>
              <a:rPr lang="en-CA" sz="1600" b="1" dirty="0">
                <a:solidFill>
                  <a:srgbClr val="554856"/>
                </a:solidFill>
                <a:latin typeface="Arial Narrow" panose="020B0606020202030204" pitchFamily="34" charset="0"/>
              </a:rPr>
              <a:t>YES</a:t>
            </a:r>
          </a:p>
        </p:txBody>
      </p:sp>
      <p:sp>
        <p:nvSpPr>
          <p:cNvPr id="28" name="TextBox 27">
            <a:extLst>
              <a:ext uri="{FF2B5EF4-FFF2-40B4-BE49-F238E27FC236}">
                <a16:creationId xmlns:a16="http://schemas.microsoft.com/office/drawing/2014/main" id="{50C5EB8C-AF0F-4499-9A17-96B5A38E0D92}"/>
              </a:ext>
            </a:extLst>
          </p:cNvPr>
          <p:cNvSpPr txBox="1"/>
          <p:nvPr/>
        </p:nvSpPr>
        <p:spPr>
          <a:xfrm>
            <a:off x="5631180" y="2845335"/>
            <a:ext cx="1381760" cy="338554"/>
          </a:xfrm>
          <a:prstGeom prst="rect">
            <a:avLst/>
          </a:prstGeom>
          <a:noFill/>
        </p:spPr>
        <p:txBody>
          <a:bodyPr wrap="square" rtlCol="0">
            <a:spAutoFit/>
          </a:bodyPr>
          <a:lstStyle/>
          <a:p>
            <a:pPr algn="ctr"/>
            <a:r>
              <a:rPr lang="en-CA" sz="1600" b="1" dirty="0">
                <a:solidFill>
                  <a:srgbClr val="554856"/>
                </a:solidFill>
                <a:latin typeface="Arial Narrow" panose="020B0606020202030204" pitchFamily="34" charset="0"/>
              </a:rPr>
              <a:t>NO</a:t>
            </a:r>
          </a:p>
        </p:txBody>
      </p:sp>
      <p:sp>
        <p:nvSpPr>
          <p:cNvPr id="31" name="Rectangle 30">
            <a:extLst>
              <a:ext uri="{FF2B5EF4-FFF2-40B4-BE49-F238E27FC236}">
                <a16:creationId xmlns:a16="http://schemas.microsoft.com/office/drawing/2014/main" id="{B3D708C9-3727-4F84-BD63-9E85D8A1AAE7}"/>
              </a:ext>
            </a:extLst>
          </p:cNvPr>
          <p:cNvSpPr/>
          <p:nvPr/>
        </p:nvSpPr>
        <p:spPr>
          <a:xfrm>
            <a:off x="355600" y="4752354"/>
            <a:ext cx="3159760" cy="830997"/>
          </a:xfrm>
          <a:prstGeom prst="rect">
            <a:avLst/>
          </a:prstGeom>
        </p:spPr>
        <p:txBody>
          <a:bodyPr wrap="square">
            <a:spAutoFit/>
          </a:bodyPr>
          <a:lstStyle/>
          <a:p>
            <a:pPr marL="285750" indent="-285750" fontAlgn="base">
              <a:spcBef>
                <a:spcPct val="0"/>
              </a:spcBef>
              <a:spcAft>
                <a:spcPct val="0"/>
              </a:spcAft>
              <a:buClr>
                <a:srgbClr val="554856"/>
              </a:buClr>
              <a:buFont typeface="Wingdings" panose="05000000000000000000" pitchFamily="2" charset="2"/>
              <a:buChar char="§"/>
            </a:pPr>
            <a:r>
              <a:rPr lang="en-CA" sz="1600" dirty="0">
                <a:solidFill>
                  <a:srgbClr val="000000"/>
                </a:solidFill>
                <a:latin typeface="Arial Narrow" panose="020B0606020202030204" pitchFamily="34" charset="0"/>
                <a:cs typeface="Arial" pitchFamily="34" charset="0"/>
              </a:rPr>
              <a:t>Decision to stop therapy should be made on individual basis, based on informed choice of benefits/risks</a:t>
            </a:r>
          </a:p>
        </p:txBody>
      </p:sp>
    </p:spTree>
    <p:extLst>
      <p:ext uri="{BB962C8B-B14F-4D97-AF65-F5344CB8AC3E}">
        <p14:creationId xmlns:p14="http://schemas.microsoft.com/office/powerpoint/2010/main" val="5107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16" grpId="0" animBg="1"/>
      <p:bldP spid="17" grpId="0"/>
      <p:bldP spid="20" grpId="0" animBg="1"/>
      <p:bldP spid="21" grpId="0" animBg="1"/>
      <p:bldP spid="22" grpId="0"/>
      <p:bldP spid="23" grpId="0" animBg="1"/>
      <p:bldP spid="24" grpId="0"/>
      <p:bldP spid="25" grpId="0" animBg="1"/>
      <p:bldP spid="26" grpId="0"/>
      <p:bldP spid="27" grpId="0"/>
      <p:bldP spid="28" grpId="0"/>
      <p:bldP spid="31" grpId="0"/>
    </p:bldLst>
  </p:timing>
</p:sld>
</file>

<file path=ppt/slides/slide17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107996"/>
          </a:xfrm>
        </p:spPr>
        <p:txBody>
          <a:bodyPr/>
          <a:lstStyle/>
          <a:p>
            <a:pPr algn="ctr">
              <a:lnSpc>
                <a:spcPct val="100000"/>
              </a:lnSpc>
            </a:pPr>
            <a:r>
              <a:rPr lang="en-CA" sz="3600" dirty="0">
                <a:solidFill>
                  <a:srgbClr val="725F73"/>
                </a:solidFill>
                <a:latin typeface="Arial Narrow" panose="020B0606020202030204" pitchFamily="34" charset="0"/>
              </a:rPr>
              <a:t>Risks Associated with Chronic Bisphosphonate Use and Other Health Outcomes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324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solidFill>
                  <a:srgbClr val="000000"/>
                </a:solidFill>
                <a:latin typeface="Arial Narrow" panose="020B0606020202030204" pitchFamily="34" charset="0"/>
              </a:rPr>
              <a:t>Adler, R., et al. </a:t>
            </a:r>
            <a:r>
              <a:rPr lang="en-US" sz="1000" i="1" dirty="0">
                <a:solidFill>
                  <a:srgbClr val="000000"/>
                </a:solidFill>
                <a:latin typeface="Arial Narrow" panose="020B0606020202030204" pitchFamily="34" charset="0"/>
              </a:rPr>
              <a:t>J Bone Miner Res</a:t>
            </a:r>
            <a:r>
              <a:rPr lang="en-US" sz="1000" dirty="0">
                <a:solidFill>
                  <a:srgbClr val="000000"/>
                </a:solidFill>
                <a:latin typeface="Arial Narrow" panose="020B0606020202030204" pitchFamily="34" charset="0"/>
              </a:rPr>
              <a:t>. 2016;31(1):16-35.</a:t>
            </a:r>
          </a:p>
        </p:txBody>
      </p:sp>
      <p:cxnSp>
        <p:nvCxnSpPr>
          <p:cNvPr id="32" name="Straight Connector 31">
            <a:extLst>
              <a:ext uri="{FF2B5EF4-FFF2-40B4-BE49-F238E27FC236}">
                <a16:creationId xmlns:a16="http://schemas.microsoft.com/office/drawing/2014/main" id="{28DDA85D-9CD7-4AF4-AD4A-49F08046EDAA}"/>
              </a:ext>
            </a:extLst>
          </p:cNvPr>
          <p:cNvCxnSpPr/>
          <p:nvPr/>
        </p:nvCxnSpPr>
        <p:spPr>
          <a:xfrm>
            <a:off x="1869440" y="5952736"/>
            <a:ext cx="6842760" cy="0"/>
          </a:xfrm>
          <a:prstGeom prst="line">
            <a:avLst/>
          </a:prstGeom>
          <a:noFill/>
          <a:ln w="19050" cap="flat" cmpd="sng" algn="ctr">
            <a:solidFill>
              <a:sysClr val="windowText" lastClr="000000">
                <a:lumMod val="75000"/>
                <a:lumOff val="25000"/>
              </a:sysClr>
            </a:solidFill>
            <a:prstDash val="solid"/>
          </a:ln>
          <a:effectLst/>
        </p:spPr>
      </p:cxnSp>
      <p:sp>
        <p:nvSpPr>
          <p:cNvPr id="33" name="TextBox 32">
            <a:extLst>
              <a:ext uri="{FF2B5EF4-FFF2-40B4-BE49-F238E27FC236}">
                <a16:creationId xmlns:a16="http://schemas.microsoft.com/office/drawing/2014/main" id="{AD49AFE8-34CC-47E6-95A9-B8807CE4E12C}"/>
              </a:ext>
            </a:extLst>
          </p:cNvPr>
          <p:cNvSpPr txBox="1"/>
          <p:nvPr/>
        </p:nvSpPr>
        <p:spPr>
          <a:xfrm>
            <a:off x="1757680" y="5952736"/>
            <a:ext cx="340360"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0</a:t>
            </a:r>
          </a:p>
        </p:txBody>
      </p:sp>
      <p:sp>
        <p:nvSpPr>
          <p:cNvPr id="34" name="TextBox 33">
            <a:extLst>
              <a:ext uri="{FF2B5EF4-FFF2-40B4-BE49-F238E27FC236}">
                <a16:creationId xmlns:a16="http://schemas.microsoft.com/office/drawing/2014/main" id="{5647020F-E1F3-41AB-BE0B-F653860FD99D}"/>
              </a:ext>
            </a:extLst>
          </p:cNvPr>
          <p:cNvSpPr txBox="1"/>
          <p:nvPr/>
        </p:nvSpPr>
        <p:spPr>
          <a:xfrm>
            <a:off x="8177387" y="5952736"/>
            <a:ext cx="812800" cy="276999"/>
          </a:xfrm>
          <a:prstGeom prst="rect">
            <a:avLst/>
          </a:prstGeom>
          <a:noFill/>
        </p:spPr>
        <p:txBody>
          <a:bodyPr wrap="square" rtlCol="0">
            <a:spAutoFit/>
          </a:bodyPr>
          <a:lstStyle/>
          <a:p>
            <a:pPr algn="r"/>
            <a:r>
              <a:rPr lang="en-CA" sz="1200" dirty="0">
                <a:solidFill>
                  <a:prstClr val="black">
                    <a:lumMod val="75000"/>
                    <a:lumOff val="25000"/>
                  </a:prstClr>
                </a:solidFill>
                <a:latin typeface="Arial Narrow" panose="020B0606020202030204" pitchFamily="34" charset="0"/>
              </a:rPr>
              <a:t>4,500</a:t>
            </a:r>
          </a:p>
        </p:txBody>
      </p:sp>
      <p:sp>
        <p:nvSpPr>
          <p:cNvPr id="36" name="TextBox 35">
            <a:extLst>
              <a:ext uri="{FF2B5EF4-FFF2-40B4-BE49-F238E27FC236}">
                <a16:creationId xmlns:a16="http://schemas.microsoft.com/office/drawing/2014/main" id="{2FA0941F-719C-4DD3-9BAA-04D258987940}"/>
              </a:ext>
            </a:extLst>
          </p:cNvPr>
          <p:cNvSpPr txBox="1"/>
          <p:nvPr/>
        </p:nvSpPr>
        <p:spPr>
          <a:xfrm>
            <a:off x="7514462" y="5952736"/>
            <a:ext cx="812800"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4,000</a:t>
            </a:r>
          </a:p>
        </p:txBody>
      </p:sp>
      <p:sp>
        <p:nvSpPr>
          <p:cNvPr id="37" name="TextBox 36">
            <a:extLst>
              <a:ext uri="{FF2B5EF4-FFF2-40B4-BE49-F238E27FC236}">
                <a16:creationId xmlns:a16="http://schemas.microsoft.com/office/drawing/2014/main" id="{A0C6D5BA-7DAA-4C3E-84A1-2330DECA848C}"/>
              </a:ext>
            </a:extLst>
          </p:cNvPr>
          <p:cNvSpPr txBox="1"/>
          <p:nvPr/>
        </p:nvSpPr>
        <p:spPr>
          <a:xfrm>
            <a:off x="6758313" y="5952736"/>
            <a:ext cx="812800"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3,500</a:t>
            </a:r>
          </a:p>
        </p:txBody>
      </p:sp>
      <p:sp>
        <p:nvSpPr>
          <p:cNvPr id="38" name="TextBox 37">
            <a:extLst>
              <a:ext uri="{FF2B5EF4-FFF2-40B4-BE49-F238E27FC236}">
                <a16:creationId xmlns:a16="http://schemas.microsoft.com/office/drawing/2014/main" id="{18E22C13-5C5C-4F71-98F9-2AF0B17DDC39}"/>
              </a:ext>
            </a:extLst>
          </p:cNvPr>
          <p:cNvSpPr txBox="1"/>
          <p:nvPr/>
        </p:nvSpPr>
        <p:spPr>
          <a:xfrm>
            <a:off x="6039270" y="5952736"/>
            <a:ext cx="812800"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3,000</a:t>
            </a:r>
          </a:p>
        </p:txBody>
      </p:sp>
      <p:sp>
        <p:nvSpPr>
          <p:cNvPr id="39" name="TextBox 38">
            <a:extLst>
              <a:ext uri="{FF2B5EF4-FFF2-40B4-BE49-F238E27FC236}">
                <a16:creationId xmlns:a16="http://schemas.microsoft.com/office/drawing/2014/main" id="{8942331C-6323-4675-9ADD-19E3277DFA15}"/>
              </a:ext>
            </a:extLst>
          </p:cNvPr>
          <p:cNvSpPr txBox="1"/>
          <p:nvPr/>
        </p:nvSpPr>
        <p:spPr>
          <a:xfrm>
            <a:off x="5235784" y="5952736"/>
            <a:ext cx="812800"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2,500</a:t>
            </a:r>
          </a:p>
        </p:txBody>
      </p:sp>
      <p:sp>
        <p:nvSpPr>
          <p:cNvPr id="40" name="TextBox 39">
            <a:extLst>
              <a:ext uri="{FF2B5EF4-FFF2-40B4-BE49-F238E27FC236}">
                <a16:creationId xmlns:a16="http://schemas.microsoft.com/office/drawing/2014/main" id="{D6B83372-9A85-4314-BEA6-B15E5CC1F608}"/>
              </a:ext>
            </a:extLst>
          </p:cNvPr>
          <p:cNvSpPr txBox="1"/>
          <p:nvPr/>
        </p:nvSpPr>
        <p:spPr>
          <a:xfrm>
            <a:off x="4507427" y="5952736"/>
            <a:ext cx="812800"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2,000</a:t>
            </a:r>
          </a:p>
        </p:txBody>
      </p:sp>
      <p:sp>
        <p:nvSpPr>
          <p:cNvPr id="41" name="TextBox 40">
            <a:extLst>
              <a:ext uri="{FF2B5EF4-FFF2-40B4-BE49-F238E27FC236}">
                <a16:creationId xmlns:a16="http://schemas.microsoft.com/office/drawing/2014/main" id="{F09CA59D-9A25-4EB1-9866-22E215BE136A}"/>
              </a:ext>
            </a:extLst>
          </p:cNvPr>
          <p:cNvSpPr txBox="1"/>
          <p:nvPr/>
        </p:nvSpPr>
        <p:spPr>
          <a:xfrm>
            <a:off x="3751296" y="5952736"/>
            <a:ext cx="812800"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1,500</a:t>
            </a:r>
          </a:p>
        </p:txBody>
      </p:sp>
      <p:sp>
        <p:nvSpPr>
          <p:cNvPr id="42" name="TextBox 41">
            <a:extLst>
              <a:ext uri="{FF2B5EF4-FFF2-40B4-BE49-F238E27FC236}">
                <a16:creationId xmlns:a16="http://schemas.microsoft.com/office/drawing/2014/main" id="{848EEC7B-63A2-4FF5-9ACD-8DF9CD59AD69}"/>
              </a:ext>
            </a:extLst>
          </p:cNvPr>
          <p:cNvSpPr txBox="1"/>
          <p:nvPr/>
        </p:nvSpPr>
        <p:spPr>
          <a:xfrm>
            <a:off x="3010951" y="5952736"/>
            <a:ext cx="812800"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1,000</a:t>
            </a:r>
          </a:p>
        </p:txBody>
      </p:sp>
      <p:sp>
        <p:nvSpPr>
          <p:cNvPr id="43" name="TextBox 42">
            <a:extLst>
              <a:ext uri="{FF2B5EF4-FFF2-40B4-BE49-F238E27FC236}">
                <a16:creationId xmlns:a16="http://schemas.microsoft.com/office/drawing/2014/main" id="{72A09374-81A8-48D6-9D84-E4ABF457688A}"/>
              </a:ext>
            </a:extLst>
          </p:cNvPr>
          <p:cNvSpPr txBox="1"/>
          <p:nvPr/>
        </p:nvSpPr>
        <p:spPr>
          <a:xfrm>
            <a:off x="2237123" y="5952736"/>
            <a:ext cx="812800"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500</a:t>
            </a:r>
          </a:p>
        </p:txBody>
      </p:sp>
      <p:sp>
        <p:nvSpPr>
          <p:cNvPr id="44" name="TextBox 43">
            <a:extLst>
              <a:ext uri="{FF2B5EF4-FFF2-40B4-BE49-F238E27FC236}">
                <a16:creationId xmlns:a16="http://schemas.microsoft.com/office/drawing/2014/main" id="{35618A3D-15E1-4490-B700-E65D1BF4FCAD}"/>
              </a:ext>
            </a:extLst>
          </p:cNvPr>
          <p:cNvSpPr txBox="1"/>
          <p:nvPr/>
        </p:nvSpPr>
        <p:spPr>
          <a:xfrm>
            <a:off x="481945" y="1457876"/>
            <a:ext cx="1275735"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MVA</a:t>
            </a:r>
          </a:p>
        </p:txBody>
      </p:sp>
      <p:sp>
        <p:nvSpPr>
          <p:cNvPr id="45" name="TextBox 44">
            <a:extLst>
              <a:ext uri="{FF2B5EF4-FFF2-40B4-BE49-F238E27FC236}">
                <a16:creationId xmlns:a16="http://schemas.microsoft.com/office/drawing/2014/main" id="{ADEFACE2-77A7-4622-AE31-CA644EF28F0D}"/>
              </a:ext>
            </a:extLst>
          </p:cNvPr>
          <p:cNvSpPr txBox="1"/>
          <p:nvPr/>
        </p:nvSpPr>
        <p:spPr>
          <a:xfrm>
            <a:off x="0" y="1682931"/>
            <a:ext cx="175768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Homicides</a:t>
            </a:r>
          </a:p>
        </p:txBody>
      </p:sp>
      <p:sp>
        <p:nvSpPr>
          <p:cNvPr id="46" name="TextBox 45">
            <a:extLst>
              <a:ext uri="{FF2B5EF4-FFF2-40B4-BE49-F238E27FC236}">
                <a16:creationId xmlns:a16="http://schemas.microsoft.com/office/drawing/2014/main" id="{0152AEE1-6224-44DA-938B-34B74CA77CEA}"/>
              </a:ext>
            </a:extLst>
          </p:cNvPr>
          <p:cNvSpPr txBox="1"/>
          <p:nvPr/>
        </p:nvSpPr>
        <p:spPr>
          <a:xfrm>
            <a:off x="0" y="2012366"/>
            <a:ext cx="175768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Stroke</a:t>
            </a:r>
          </a:p>
        </p:txBody>
      </p:sp>
      <p:sp>
        <p:nvSpPr>
          <p:cNvPr id="47" name="TextBox 46">
            <a:extLst>
              <a:ext uri="{FF2B5EF4-FFF2-40B4-BE49-F238E27FC236}">
                <a16:creationId xmlns:a16="http://schemas.microsoft.com/office/drawing/2014/main" id="{F3C5B67A-4437-4E42-81D3-66CD85E212A0}"/>
              </a:ext>
            </a:extLst>
          </p:cNvPr>
          <p:cNvSpPr txBox="1"/>
          <p:nvPr/>
        </p:nvSpPr>
        <p:spPr>
          <a:xfrm>
            <a:off x="0" y="2415247"/>
            <a:ext cx="175768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Atypical Femoral Fracture</a:t>
            </a:r>
          </a:p>
        </p:txBody>
      </p:sp>
      <p:sp>
        <p:nvSpPr>
          <p:cNvPr id="48" name="TextBox 47">
            <a:extLst>
              <a:ext uri="{FF2B5EF4-FFF2-40B4-BE49-F238E27FC236}">
                <a16:creationId xmlns:a16="http://schemas.microsoft.com/office/drawing/2014/main" id="{83F0A1FC-678A-422A-94A1-359F77E1EE0A}"/>
              </a:ext>
            </a:extLst>
          </p:cNvPr>
          <p:cNvSpPr txBox="1"/>
          <p:nvPr/>
        </p:nvSpPr>
        <p:spPr>
          <a:xfrm>
            <a:off x="0" y="2915057"/>
            <a:ext cx="175768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Osteonecrosis of the Jaw</a:t>
            </a:r>
          </a:p>
        </p:txBody>
      </p:sp>
      <p:sp>
        <p:nvSpPr>
          <p:cNvPr id="49" name="TextBox 48">
            <a:extLst>
              <a:ext uri="{FF2B5EF4-FFF2-40B4-BE49-F238E27FC236}">
                <a16:creationId xmlns:a16="http://schemas.microsoft.com/office/drawing/2014/main" id="{17D22A26-E77F-44A5-82DA-8F9D86553B40}"/>
              </a:ext>
            </a:extLst>
          </p:cNvPr>
          <p:cNvSpPr txBox="1"/>
          <p:nvPr/>
        </p:nvSpPr>
        <p:spPr>
          <a:xfrm>
            <a:off x="0" y="3480666"/>
            <a:ext cx="175768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Hip Fracture in USA</a:t>
            </a:r>
          </a:p>
        </p:txBody>
      </p:sp>
      <p:sp>
        <p:nvSpPr>
          <p:cNvPr id="50" name="TextBox 49">
            <a:extLst>
              <a:ext uri="{FF2B5EF4-FFF2-40B4-BE49-F238E27FC236}">
                <a16:creationId xmlns:a16="http://schemas.microsoft.com/office/drawing/2014/main" id="{1DA0FCF6-D05E-40B3-8685-DAA6F53A0A14}"/>
              </a:ext>
            </a:extLst>
          </p:cNvPr>
          <p:cNvSpPr txBox="1"/>
          <p:nvPr/>
        </p:nvSpPr>
        <p:spPr>
          <a:xfrm>
            <a:off x="-233680" y="3883563"/>
            <a:ext cx="199136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Hip Fracture in South America</a:t>
            </a:r>
          </a:p>
        </p:txBody>
      </p:sp>
      <p:sp>
        <p:nvSpPr>
          <p:cNvPr id="51" name="TextBox 50">
            <a:extLst>
              <a:ext uri="{FF2B5EF4-FFF2-40B4-BE49-F238E27FC236}">
                <a16:creationId xmlns:a16="http://schemas.microsoft.com/office/drawing/2014/main" id="{545AE128-21C5-407C-ACC6-E036027C1C0E}"/>
              </a:ext>
            </a:extLst>
          </p:cNvPr>
          <p:cNvSpPr txBox="1"/>
          <p:nvPr/>
        </p:nvSpPr>
        <p:spPr>
          <a:xfrm>
            <a:off x="-233680" y="4440349"/>
            <a:ext cx="199136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Hip Fracture in Asia</a:t>
            </a:r>
          </a:p>
        </p:txBody>
      </p:sp>
      <p:sp>
        <p:nvSpPr>
          <p:cNvPr id="52" name="TextBox 51">
            <a:extLst>
              <a:ext uri="{FF2B5EF4-FFF2-40B4-BE49-F238E27FC236}">
                <a16:creationId xmlns:a16="http://schemas.microsoft.com/office/drawing/2014/main" id="{CBA737EF-117B-42CA-8BA1-7F968DD724E2}"/>
              </a:ext>
            </a:extLst>
          </p:cNvPr>
          <p:cNvSpPr txBox="1"/>
          <p:nvPr/>
        </p:nvSpPr>
        <p:spPr>
          <a:xfrm>
            <a:off x="-233680" y="5246143"/>
            <a:ext cx="199136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Wrist Fracture </a:t>
            </a:r>
          </a:p>
        </p:txBody>
      </p:sp>
      <p:sp>
        <p:nvSpPr>
          <p:cNvPr id="53" name="TextBox 52">
            <a:extLst>
              <a:ext uri="{FF2B5EF4-FFF2-40B4-BE49-F238E27FC236}">
                <a16:creationId xmlns:a16="http://schemas.microsoft.com/office/drawing/2014/main" id="{530F4C8D-83CF-4858-9775-2DB1EFD42374}"/>
              </a:ext>
            </a:extLst>
          </p:cNvPr>
          <p:cNvSpPr txBox="1"/>
          <p:nvPr/>
        </p:nvSpPr>
        <p:spPr>
          <a:xfrm>
            <a:off x="-233680" y="5649039"/>
            <a:ext cx="199136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Vertebral Fracture </a:t>
            </a:r>
          </a:p>
        </p:txBody>
      </p:sp>
      <p:sp>
        <p:nvSpPr>
          <p:cNvPr id="54" name="Rectangle 53">
            <a:extLst>
              <a:ext uri="{FF2B5EF4-FFF2-40B4-BE49-F238E27FC236}">
                <a16:creationId xmlns:a16="http://schemas.microsoft.com/office/drawing/2014/main" id="{DA8099E3-9337-4626-83DD-059E66EA3FFB}"/>
              </a:ext>
            </a:extLst>
          </p:cNvPr>
          <p:cNvSpPr/>
          <p:nvPr/>
        </p:nvSpPr>
        <p:spPr>
          <a:xfrm>
            <a:off x="1881128" y="1548527"/>
            <a:ext cx="1591381" cy="8325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5" name="Rectangle 54">
            <a:extLst>
              <a:ext uri="{FF2B5EF4-FFF2-40B4-BE49-F238E27FC236}">
                <a16:creationId xmlns:a16="http://schemas.microsoft.com/office/drawing/2014/main" id="{9291CA55-37E6-4C46-A894-817BB67A65E9}"/>
              </a:ext>
            </a:extLst>
          </p:cNvPr>
          <p:cNvSpPr/>
          <p:nvPr/>
        </p:nvSpPr>
        <p:spPr>
          <a:xfrm>
            <a:off x="1881129" y="1764411"/>
            <a:ext cx="46732" cy="8325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6" name="TextBox 55">
            <a:extLst>
              <a:ext uri="{FF2B5EF4-FFF2-40B4-BE49-F238E27FC236}">
                <a16:creationId xmlns:a16="http://schemas.microsoft.com/office/drawing/2014/main" id="{BBB7BEFC-CED5-4CC3-A928-FD44E874CF7B}"/>
              </a:ext>
            </a:extLst>
          </p:cNvPr>
          <p:cNvSpPr txBox="1"/>
          <p:nvPr/>
        </p:nvSpPr>
        <p:spPr>
          <a:xfrm>
            <a:off x="3402108" y="1464418"/>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1075</a:t>
            </a:r>
          </a:p>
        </p:txBody>
      </p:sp>
      <p:sp>
        <p:nvSpPr>
          <p:cNvPr id="57" name="TextBox 56">
            <a:extLst>
              <a:ext uri="{FF2B5EF4-FFF2-40B4-BE49-F238E27FC236}">
                <a16:creationId xmlns:a16="http://schemas.microsoft.com/office/drawing/2014/main" id="{2F3B58FD-24E3-4415-BD2F-1545933028B7}"/>
              </a:ext>
            </a:extLst>
          </p:cNvPr>
          <p:cNvSpPr txBox="1"/>
          <p:nvPr/>
        </p:nvSpPr>
        <p:spPr>
          <a:xfrm>
            <a:off x="1892819" y="1677700"/>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5</a:t>
            </a:r>
          </a:p>
        </p:txBody>
      </p:sp>
      <p:sp>
        <p:nvSpPr>
          <p:cNvPr id="58" name="Rectangle 57">
            <a:extLst>
              <a:ext uri="{FF2B5EF4-FFF2-40B4-BE49-F238E27FC236}">
                <a16:creationId xmlns:a16="http://schemas.microsoft.com/office/drawing/2014/main" id="{2D3B471F-BB89-4E87-9553-79D5A1FF04A1}"/>
              </a:ext>
            </a:extLst>
          </p:cNvPr>
          <p:cNvSpPr/>
          <p:nvPr/>
        </p:nvSpPr>
        <p:spPr>
          <a:xfrm>
            <a:off x="1881128" y="1964409"/>
            <a:ext cx="63877" cy="8325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9" name="TextBox 58">
            <a:extLst>
              <a:ext uri="{FF2B5EF4-FFF2-40B4-BE49-F238E27FC236}">
                <a16:creationId xmlns:a16="http://schemas.microsoft.com/office/drawing/2014/main" id="{541948EA-72DE-4D54-847E-9552301FAB77}"/>
              </a:ext>
            </a:extLst>
          </p:cNvPr>
          <p:cNvSpPr txBox="1"/>
          <p:nvPr/>
        </p:nvSpPr>
        <p:spPr>
          <a:xfrm>
            <a:off x="1892819" y="1870008"/>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21</a:t>
            </a:r>
          </a:p>
        </p:txBody>
      </p:sp>
      <p:sp>
        <p:nvSpPr>
          <p:cNvPr id="60" name="Rectangle 59">
            <a:extLst>
              <a:ext uri="{FF2B5EF4-FFF2-40B4-BE49-F238E27FC236}">
                <a16:creationId xmlns:a16="http://schemas.microsoft.com/office/drawing/2014/main" id="{4105EA0A-0ADA-4969-961B-D25994A68C91}"/>
              </a:ext>
            </a:extLst>
          </p:cNvPr>
          <p:cNvSpPr/>
          <p:nvPr/>
        </p:nvSpPr>
        <p:spPr>
          <a:xfrm>
            <a:off x="1881128" y="3487307"/>
            <a:ext cx="762395" cy="8325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1" name="Rectangle 60">
            <a:extLst>
              <a:ext uri="{FF2B5EF4-FFF2-40B4-BE49-F238E27FC236}">
                <a16:creationId xmlns:a16="http://schemas.microsoft.com/office/drawing/2014/main" id="{86A3AD51-528B-490B-B9F0-E154E82EBBE1}"/>
              </a:ext>
            </a:extLst>
          </p:cNvPr>
          <p:cNvSpPr/>
          <p:nvPr/>
        </p:nvSpPr>
        <p:spPr>
          <a:xfrm>
            <a:off x="1881129" y="3652570"/>
            <a:ext cx="346386" cy="83259"/>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2" name="TextBox 61">
            <a:extLst>
              <a:ext uri="{FF2B5EF4-FFF2-40B4-BE49-F238E27FC236}">
                <a16:creationId xmlns:a16="http://schemas.microsoft.com/office/drawing/2014/main" id="{DF07A118-DD4C-47B6-A984-89362E6C8B9E}"/>
              </a:ext>
            </a:extLst>
          </p:cNvPr>
          <p:cNvSpPr txBox="1"/>
          <p:nvPr/>
        </p:nvSpPr>
        <p:spPr>
          <a:xfrm>
            <a:off x="2620845" y="3388400"/>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500</a:t>
            </a:r>
          </a:p>
        </p:txBody>
      </p:sp>
      <p:sp>
        <p:nvSpPr>
          <p:cNvPr id="63" name="TextBox 62">
            <a:extLst>
              <a:ext uri="{FF2B5EF4-FFF2-40B4-BE49-F238E27FC236}">
                <a16:creationId xmlns:a16="http://schemas.microsoft.com/office/drawing/2014/main" id="{0147E663-A007-4C72-B967-D9E9006028E9}"/>
              </a:ext>
            </a:extLst>
          </p:cNvPr>
          <p:cNvSpPr txBox="1"/>
          <p:nvPr/>
        </p:nvSpPr>
        <p:spPr>
          <a:xfrm>
            <a:off x="2183889" y="3555013"/>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325</a:t>
            </a:r>
          </a:p>
        </p:txBody>
      </p:sp>
      <p:sp>
        <p:nvSpPr>
          <p:cNvPr id="64" name="Rectangle 63">
            <a:extLst>
              <a:ext uri="{FF2B5EF4-FFF2-40B4-BE49-F238E27FC236}">
                <a16:creationId xmlns:a16="http://schemas.microsoft.com/office/drawing/2014/main" id="{C83B34C5-C677-4647-A729-372ECABCFDD9}"/>
              </a:ext>
            </a:extLst>
          </p:cNvPr>
          <p:cNvSpPr/>
          <p:nvPr/>
        </p:nvSpPr>
        <p:spPr>
          <a:xfrm>
            <a:off x="1881129" y="3965446"/>
            <a:ext cx="269882" cy="8325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5" name="Rectangle 64">
            <a:extLst>
              <a:ext uri="{FF2B5EF4-FFF2-40B4-BE49-F238E27FC236}">
                <a16:creationId xmlns:a16="http://schemas.microsoft.com/office/drawing/2014/main" id="{A5D5E964-5339-4FBA-B2BE-D23149B6D178}"/>
              </a:ext>
            </a:extLst>
          </p:cNvPr>
          <p:cNvSpPr/>
          <p:nvPr/>
        </p:nvSpPr>
        <p:spPr>
          <a:xfrm>
            <a:off x="1881129" y="4130709"/>
            <a:ext cx="189606" cy="83259"/>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6" name="TextBox 65">
            <a:extLst>
              <a:ext uri="{FF2B5EF4-FFF2-40B4-BE49-F238E27FC236}">
                <a16:creationId xmlns:a16="http://schemas.microsoft.com/office/drawing/2014/main" id="{29FA1D3B-6C4C-4963-B43C-A4C7B6853E0D}"/>
              </a:ext>
            </a:extLst>
          </p:cNvPr>
          <p:cNvSpPr txBox="1"/>
          <p:nvPr/>
        </p:nvSpPr>
        <p:spPr>
          <a:xfrm>
            <a:off x="2103575" y="3866539"/>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260</a:t>
            </a:r>
          </a:p>
        </p:txBody>
      </p:sp>
      <p:sp>
        <p:nvSpPr>
          <p:cNvPr id="67" name="TextBox 66">
            <a:extLst>
              <a:ext uri="{FF2B5EF4-FFF2-40B4-BE49-F238E27FC236}">
                <a16:creationId xmlns:a16="http://schemas.microsoft.com/office/drawing/2014/main" id="{0C3D7370-04EE-48AA-9CAE-BEF63EF15A27}"/>
              </a:ext>
            </a:extLst>
          </p:cNvPr>
          <p:cNvSpPr txBox="1"/>
          <p:nvPr/>
        </p:nvSpPr>
        <p:spPr>
          <a:xfrm>
            <a:off x="2010204" y="4033152"/>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169</a:t>
            </a:r>
          </a:p>
        </p:txBody>
      </p:sp>
      <p:sp>
        <p:nvSpPr>
          <p:cNvPr id="68" name="Rectangle 67">
            <a:extLst>
              <a:ext uri="{FF2B5EF4-FFF2-40B4-BE49-F238E27FC236}">
                <a16:creationId xmlns:a16="http://schemas.microsoft.com/office/drawing/2014/main" id="{9A36CD60-983C-4810-A8E7-157C6EF9CA85}"/>
              </a:ext>
            </a:extLst>
          </p:cNvPr>
          <p:cNvSpPr/>
          <p:nvPr/>
        </p:nvSpPr>
        <p:spPr>
          <a:xfrm>
            <a:off x="1881129" y="4838616"/>
            <a:ext cx="709056" cy="8325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9" name="Rectangle 68">
            <a:extLst>
              <a:ext uri="{FF2B5EF4-FFF2-40B4-BE49-F238E27FC236}">
                <a16:creationId xmlns:a16="http://schemas.microsoft.com/office/drawing/2014/main" id="{C191D994-EFCA-4BCD-AB7E-397A026D6D21}"/>
              </a:ext>
            </a:extLst>
          </p:cNvPr>
          <p:cNvSpPr/>
          <p:nvPr/>
        </p:nvSpPr>
        <p:spPr>
          <a:xfrm>
            <a:off x="1881129" y="5003879"/>
            <a:ext cx="302759" cy="83259"/>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70" name="TextBox 69">
            <a:extLst>
              <a:ext uri="{FF2B5EF4-FFF2-40B4-BE49-F238E27FC236}">
                <a16:creationId xmlns:a16="http://schemas.microsoft.com/office/drawing/2014/main" id="{9285B9D9-0CF7-428F-AA4B-B0CC4F46C9F2}"/>
              </a:ext>
            </a:extLst>
          </p:cNvPr>
          <p:cNvSpPr txBox="1"/>
          <p:nvPr/>
        </p:nvSpPr>
        <p:spPr>
          <a:xfrm>
            <a:off x="2532309" y="4739709"/>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438</a:t>
            </a:r>
          </a:p>
        </p:txBody>
      </p:sp>
      <p:sp>
        <p:nvSpPr>
          <p:cNvPr id="71" name="TextBox 70">
            <a:extLst>
              <a:ext uri="{FF2B5EF4-FFF2-40B4-BE49-F238E27FC236}">
                <a16:creationId xmlns:a16="http://schemas.microsoft.com/office/drawing/2014/main" id="{C504BF54-B455-420E-95E1-7D27B170B29E}"/>
              </a:ext>
            </a:extLst>
          </p:cNvPr>
          <p:cNvSpPr txBox="1"/>
          <p:nvPr/>
        </p:nvSpPr>
        <p:spPr>
          <a:xfrm>
            <a:off x="2109925" y="4906322"/>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284</a:t>
            </a:r>
          </a:p>
        </p:txBody>
      </p:sp>
      <p:sp>
        <p:nvSpPr>
          <p:cNvPr id="72" name="TextBox 71">
            <a:extLst>
              <a:ext uri="{FF2B5EF4-FFF2-40B4-BE49-F238E27FC236}">
                <a16:creationId xmlns:a16="http://schemas.microsoft.com/office/drawing/2014/main" id="{7A346AA4-38C8-4B2C-B809-C4D03D9E376D}"/>
              </a:ext>
            </a:extLst>
          </p:cNvPr>
          <p:cNvSpPr txBox="1"/>
          <p:nvPr/>
        </p:nvSpPr>
        <p:spPr>
          <a:xfrm>
            <a:off x="-233680" y="4843246"/>
            <a:ext cx="1991360" cy="246221"/>
          </a:xfrm>
          <a:prstGeom prst="rect">
            <a:avLst/>
          </a:prstGeom>
          <a:noFill/>
        </p:spPr>
        <p:txBody>
          <a:bodyPr wrap="square" rtlCol="0">
            <a:spAutoFit/>
          </a:bodyPr>
          <a:lstStyle/>
          <a:p>
            <a:pPr algn="r"/>
            <a:r>
              <a:rPr lang="en-CA" sz="1000" dirty="0">
                <a:solidFill>
                  <a:prstClr val="black">
                    <a:lumMod val="75000"/>
                    <a:lumOff val="25000"/>
                  </a:prstClr>
                </a:solidFill>
                <a:latin typeface="Arial Narrow" panose="020B0606020202030204" pitchFamily="34" charset="0"/>
              </a:rPr>
              <a:t>Hip Fracture in Europe</a:t>
            </a:r>
          </a:p>
        </p:txBody>
      </p:sp>
      <p:sp>
        <p:nvSpPr>
          <p:cNvPr id="73" name="Rectangle 72">
            <a:extLst>
              <a:ext uri="{FF2B5EF4-FFF2-40B4-BE49-F238E27FC236}">
                <a16:creationId xmlns:a16="http://schemas.microsoft.com/office/drawing/2014/main" id="{7782B141-CCCB-498E-95C9-E87333DFA204}"/>
              </a:ext>
            </a:extLst>
          </p:cNvPr>
          <p:cNvSpPr/>
          <p:nvPr/>
        </p:nvSpPr>
        <p:spPr>
          <a:xfrm>
            <a:off x="1881128" y="4433818"/>
            <a:ext cx="691995" cy="8325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74" name="Rectangle 73">
            <a:extLst>
              <a:ext uri="{FF2B5EF4-FFF2-40B4-BE49-F238E27FC236}">
                <a16:creationId xmlns:a16="http://schemas.microsoft.com/office/drawing/2014/main" id="{4D63FAA1-9A9D-4C5C-9CD5-01C25DBF490B}"/>
              </a:ext>
            </a:extLst>
          </p:cNvPr>
          <p:cNvSpPr/>
          <p:nvPr/>
        </p:nvSpPr>
        <p:spPr>
          <a:xfrm>
            <a:off x="1881129" y="4599081"/>
            <a:ext cx="292560" cy="83259"/>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75" name="TextBox 74">
            <a:extLst>
              <a:ext uri="{FF2B5EF4-FFF2-40B4-BE49-F238E27FC236}">
                <a16:creationId xmlns:a16="http://schemas.microsoft.com/office/drawing/2014/main" id="{76F2AA44-7292-43F4-A578-7CEB47C116BF}"/>
              </a:ext>
            </a:extLst>
          </p:cNvPr>
          <p:cNvSpPr txBox="1"/>
          <p:nvPr/>
        </p:nvSpPr>
        <p:spPr>
          <a:xfrm>
            <a:off x="2509159" y="4334911"/>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420</a:t>
            </a:r>
          </a:p>
        </p:txBody>
      </p:sp>
      <p:sp>
        <p:nvSpPr>
          <p:cNvPr id="76" name="TextBox 75">
            <a:extLst>
              <a:ext uri="{FF2B5EF4-FFF2-40B4-BE49-F238E27FC236}">
                <a16:creationId xmlns:a16="http://schemas.microsoft.com/office/drawing/2014/main" id="{7F9DCE95-EA3C-4E41-8A4B-31A4FCF2A18E}"/>
              </a:ext>
            </a:extLst>
          </p:cNvPr>
          <p:cNvSpPr txBox="1"/>
          <p:nvPr/>
        </p:nvSpPr>
        <p:spPr>
          <a:xfrm>
            <a:off x="2099765" y="4501524"/>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273</a:t>
            </a:r>
          </a:p>
        </p:txBody>
      </p:sp>
      <p:cxnSp>
        <p:nvCxnSpPr>
          <p:cNvPr id="77" name="Straight Connector 76">
            <a:extLst>
              <a:ext uri="{FF2B5EF4-FFF2-40B4-BE49-F238E27FC236}">
                <a16:creationId xmlns:a16="http://schemas.microsoft.com/office/drawing/2014/main" id="{1BAE2816-4765-48C1-8B08-5059FCEA8A86}"/>
              </a:ext>
            </a:extLst>
          </p:cNvPr>
          <p:cNvCxnSpPr/>
          <p:nvPr/>
        </p:nvCxnSpPr>
        <p:spPr>
          <a:xfrm>
            <a:off x="243840" y="2379149"/>
            <a:ext cx="8468360" cy="0"/>
          </a:xfrm>
          <a:prstGeom prst="line">
            <a:avLst/>
          </a:prstGeom>
          <a:noFill/>
          <a:ln w="19050" cap="flat" cmpd="sng" algn="ctr">
            <a:solidFill>
              <a:schemeClr val="tx1">
                <a:lumMod val="50000"/>
                <a:lumOff val="50000"/>
              </a:schemeClr>
            </a:solidFill>
            <a:prstDash val="sysDot"/>
          </a:ln>
          <a:effectLst/>
        </p:spPr>
      </p:cxnSp>
      <p:sp>
        <p:nvSpPr>
          <p:cNvPr id="78" name="Rectangle 77">
            <a:extLst>
              <a:ext uri="{FF2B5EF4-FFF2-40B4-BE49-F238E27FC236}">
                <a16:creationId xmlns:a16="http://schemas.microsoft.com/office/drawing/2014/main" id="{E145808C-F853-4514-A434-FB9BE03189A2}"/>
              </a:ext>
            </a:extLst>
          </p:cNvPr>
          <p:cNvSpPr/>
          <p:nvPr/>
        </p:nvSpPr>
        <p:spPr>
          <a:xfrm>
            <a:off x="1881128" y="5246143"/>
            <a:ext cx="4167456" cy="8325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79" name="Rectangle 78">
            <a:extLst>
              <a:ext uri="{FF2B5EF4-FFF2-40B4-BE49-F238E27FC236}">
                <a16:creationId xmlns:a16="http://schemas.microsoft.com/office/drawing/2014/main" id="{86666B6A-5727-485D-B952-3DAA405F8916}"/>
              </a:ext>
            </a:extLst>
          </p:cNvPr>
          <p:cNvSpPr/>
          <p:nvPr/>
        </p:nvSpPr>
        <p:spPr>
          <a:xfrm>
            <a:off x="1881129" y="5411406"/>
            <a:ext cx="2654359" cy="83259"/>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0" name="TextBox 79">
            <a:extLst>
              <a:ext uri="{FF2B5EF4-FFF2-40B4-BE49-F238E27FC236}">
                <a16:creationId xmlns:a16="http://schemas.microsoft.com/office/drawing/2014/main" id="{3495C77F-0480-40CA-A33C-3FEA5787B917}"/>
              </a:ext>
            </a:extLst>
          </p:cNvPr>
          <p:cNvSpPr txBox="1"/>
          <p:nvPr/>
        </p:nvSpPr>
        <p:spPr>
          <a:xfrm>
            <a:off x="6010731" y="5147236"/>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2,700</a:t>
            </a:r>
          </a:p>
        </p:txBody>
      </p:sp>
      <p:sp>
        <p:nvSpPr>
          <p:cNvPr id="81" name="TextBox 80">
            <a:extLst>
              <a:ext uri="{FF2B5EF4-FFF2-40B4-BE49-F238E27FC236}">
                <a16:creationId xmlns:a16="http://schemas.microsoft.com/office/drawing/2014/main" id="{322EE914-63D5-4A14-80D6-5215A9374BC5}"/>
              </a:ext>
            </a:extLst>
          </p:cNvPr>
          <p:cNvSpPr txBox="1"/>
          <p:nvPr/>
        </p:nvSpPr>
        <p:spPr>
          <a:xfrm>
            <a:off x="4515420" y="5313849"/>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1755</a:t>
            </a:r>
          </a:p>
        </p:txBody>
      </p:sp>
      <p:sp>
        <p:nvSpPr>
          <p:cNvPr id="82" name="Rectangle 81">
            <a:extLst>
              <a:ext uri="{FF2B5EF4-FFF2-40B4-BE49-F238E27FC236}">
                <a16:creationId xmlns:a16="http://schemas.microsoft.com/office/drawing/2014/main" id="{DD89C3D4-E49D-468A-A107-3E8CE9407D37}"/>
              </a:ext>
            </a:extLst>
          </p:cNvPr>
          <p:cNvSpPr/>
          <p:nvPr/>
        </p:nvSpPr>
        <p:spPr>
          <a:xfrm>
            <a:off x="1884938" y="5641037"/>
            <a:ext cx="6321802" cy="83259"/>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3" name="Rectangle 82">
            <a:extLst>
              <a:ext uri="{FF2B5EF4-FFF2-40B4-BE49-F238E27FC236}">
                <a16:creationId xmlns:a16="http://schemas.microsoft.com/office/drawing/2014/main" id="{58BB85D3-7541-4CCF-B189-EE2DC9E015D3}"/>
              </a:ext>
            </a:extLst>
          </p:cNvPr>
          <p:cNvSpPr/>
          <p:nvPr/>
        </p:nvSpPr>
        <p:spPr>
          <a:xfrm>
            <a:off x="1881128" y="5806300"/>
            <a:ext cx="4199632" cy="83259"/>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4" name="TextBox 83">
            <a:extLst>
              <a:ext uri="{FF2B5EF4-FFF2-40B4-BE49-F238E27FC236}">
                <a16:creationId xmlns:a16="http://schemas.microsoft.com/office/drawing/2014/main" id="{88D7C464-0185-4995-82DB-D99799005FDC}"/>
              </a:ext>
            </a:extLst>
          </p:cNvPr>
          <p:cNvSpPr txBox="1"/>
          <p:nvPr/>
        </p:nvSpPr>
        <p:spPr>
          <a:xfrm>
            <a:off x="8146209" y="5542130"/>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4,200</a:t>
            </a:r>
          </a:p>
        </p:txBody>
      </p:sp>
      <p:sp>
        <p:nvSpPr>
          <p:cNvPr id="85" name="TextBox 84">
            <a:extLst>
              <a:ext uri="{FF2B5EF4-FFF2-40B4-BE49-F238E27FC236}">
                <a16:creationId xmlns:a16="http://schemas.microsoft.com/office/drawing/2014/main" id="{A73E0318-6F98-4265-BACB-79B464CFC43E}"/>
              </a:ext>
            </a:extLst>
          </p:cNvPr>
          <p:cNvSpPr txBox="1"/>
          <p:nvPr/>
        </p:nvSpPr>
        <p:spPr>
          <a:xfrm>
            <a:off x="6023737" y="5708743"/>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2,730</a:t>
            </a:r>
          </a:p>
        </p:txBody>
      </p:sp>
      <p:cxnSp>
        <p:nvCxnSpPr>
          <p:cNvPr id="86" name="Straight Connector 85">
            <a:extLst>
              <a:ext uri="{FF2B5EF4-FFF2-40B4-BE49-F238E27FC236}">
                <a16:creationId xmlns:a16="http://schemas.microsoft.com/office/drawing/2014/main" id="{82D61966-09AA-4BDD-A478-9D0B7DB6D795}"/>
              </a:ext>
            </a:extLst>
          </p:cNvPr>
          <p:cNvCxnSpPr/>
          <p:nvPr/>
        </p:nvCxnSpPr>
        <p:spPr>
          <a:xfrm>
            <a:off x="243840" y="3315167"/>
            <a:ext cx="8468360" cy="0"/>
          </a:xfrm>
          <a:prstGeom prst="line">
            <a:avLst/>
          </a:prstGeom>
          <a:noFill/>
          <a:ln w="19050" cap="flat" cmpd="sng" algn="ctr">
            <a:solidFill>
              <a:schemeClr val="tx1">
                <a:lumMod val="50000"/>
                <a:lumOff val="50000"/>
              </a:schemeClr>
            </a:solidFill>
            <a:prstDash val="sysDot"/>
          </a:ln>
          <a:effectLst/>
        </p:spPr>
      </p:cxnSp>
      <p:sp>
        <p:nvSpPr>
          <p:cNvPr id="87" name="Rectangle 86">
            <a:extLst>
              <a:ext uri="{FF2B5EF4-FFF2-40B4-BE49-F238E27FC236}">
                <a16:creationId xmlns:a16="http://schemas.microsoft.com/office/drawing/2014/main" id="{156027DD-226C-42F2-8EEF-626C09918992}"/>
              </a:ext>
            </a:extLst>
          </p:cNvPr>
          <p:cNvSpPr/>
          <p:nvPr/>
        </p:nvSpPr>
        <p:spPr>
          <a:xfrm>
            <a:off x="1881129" y="2499367"/>
            <a:ext cx="129076" cy="83259"/>
          </a:xfrm>
          <a:prstGeom prst="rect">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88" name="TextBox 87">
            <a:extLst>
              <a:ext uri="{FF2B5EF4-FFF2-40B4-BE49-F238E27FC236}">
                <a16:creationId xmlns:a16="http://schemas.microsoft.com/office/drawing/2014/main" id="{A85CC432-70DA-4B47-B39A-AD872F293B35}"/>
              </a:ext>
            </a:extLst>
          </p:cNvPr>
          <p:cNvSpPr txBox="1"/>
          <p:nvPr/>
        </p:nvSpPr>
        <p:spPr>
          <a:xfrm>
            <a:off x="1950222" y="2412656"/>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113</a:t>
            </a:r>
          </a:p>
        </p:txBody>
      </p:sp>
      <p:sp>
        <p:nvSpPr>
          <p:cNvPr id="89" name="Rectangle 88">
            <a:extLst>
              <a:ext uri="{FF2B5EF4-FFF2-40B4-BE49-F238E27FC236}">
                <a16:creationId xmlns:a16="http://schemas.microsoft.com/office/drawing/2014/main" id="{A3DDD5B0-53C5-4ABC-9253-F8A4B919E4DB}"/>
              </a:ext>
            </a:extLst>
          </p:cNvPr>
          <p:cNvSpPr/>
          <p:nvPr/>
        </p:nvSpPr>
        <p:spPr>
          <a:xfrm>
            <a:off x="1881128" y="3074041"/>
            <a:ext cx="63877" cy="83259"/>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0" name="TextBox 89">
            <a:extLst>
              <a:ext uri="{FF2B5EF4-FFF2-40B4-BE49-F238E27FC236}">
                <a16:creationId xmlns:a16="http://schemas.microsoft.com/office/drawing/2014/main" id="{39EB0C26-8BBB-4B7C-AAE4-825CE6970A21}"/>
              </a:ext>
            </a:extLst>
          </p:cNvPr>
          <p:cNvSpPr txBox="1"/>
          <p:nvPr/>
        </p:nvSpPr>
        <p:spPr>
          <a:xfrm>
            <a:off x="1892819" y="2979640"/>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26</a:t>
            </a:r>
          </a:p>
        </p:txBody>
      </p:sp>
      <p:sp>
        <p:nvSpPr>
          <p:cNvPr id="91" name="Rectangle 90">
            <a:extLst>
              <a:ext uri="{FF2B5EF4-FFF2-40B4-BE49-F238E27FC236}">
                <a16:creationId xmlns:a16="http://schemas.microsoft.com/office/drawing/2014/main" id="{F748CFEC-6AF4-4E1A-874D-7A6870AC06D7}"/>
              </a:ext>
            </a:extLst>
          </p:cNvPr>
          <p:cNvSpPr/>
          <p:nvPr/>
        </p:nvSpPr>
        <p:spPr>
          <a:xfrm>
            <a:off x="1881129" y="2640441"/>
            <a:ext cx="69093" cy="83259"/>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2" name="TextBox 91">
            <a:extLst>
              <a:ext uri="{FF2B5EF4-FFF2-40B4-BE49-F238E27FC236}">
                <a16:creationId xmlns:a16="http://schemas.microsoft.com/office/drawing/2014/main" id="{3936A9AA-EFBB-4E2B-B066-1213D338AC94}"/>
              </a:ext>
            </a:extLst>
          </p:cNvPr>
          <p:cNvSpPr txBox="1"/>
          <p:nvPr/>
        </p:nvSpPr>
        <p:spPr>
          <a:xfrm>
            <a:off x="1892819" y="2553730"/>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16</a:t>
            </a:r>
          </a:p>
        </p:txBody>
      </p:sp>
      <p:sp>
        <p:nvSpPr>
          <p:cNvPr id="93" name="Rectangle 92">
            <a:extLst>
              <a:ext uri="{FF2B5EF4-FFF2-40B4-BE49-F238E27FC236}">
                <a16:creationId xmlns:a16="http://schemas.microsoft.com/office/drawing/2014/main" id="{166530AE-858C-4B3A-B731-742AE1644105}"/>
              </a:ext>
            </a:extLst>
          </p:cNvPr>
          <p:cNvSpPr/>
          <p:nvPr/>
        </p:nvSpPr>
        <p:spPr>
          <a:xfrm flipH="1">
            <a:off x="6348931" y="1532922"/>
            <a:ext cx="140686" cy="140686"/>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4" name="TextBox 93">
            <a:extLst>
              <a:ext uri="{FF2B5EF4-FFF2-40B4-BE49-F238E27FC236}">
                <a16:creationId xmlns:a16="http://schemas.microsoft.com/office/drawing/2014/main" id="{F53E7B93-E47B-4F42-AA01-167E514EFF62}"/>
              </a:ext>
            </a:extLst>
          </p:cNvPr>
          <p:cNvSpPr txBox="1"/>
          <p:nvPr/>
        </p:nvSpPr>
        <p:spPr>
          <a:xfrm>
            <a:off x="6465795" y="1462104"/>
            <a:ext cx="772549"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Risk</a:t>
            </a:r>
          </a:p>
        </p:txBody>
      </p:sp>
      <p:sp>
        <p:nvSpPr>
          <p:cNvPr id="95" name="Rectangle 94">
            <a:extLst>
              <a:ext uri="{FF2B5EF4-FFF2-40B4-BE49-F238E27FC236}">
                <a16:creationId xmlns:a16="http://schemas.microsoft.com/office/drawing/2014/main" id="{572D3CC7-74B4-4301-86FA-185939A11F73}"/>
              </a:ext>
            </a:extLst>
          </p:cNvPr>
          <p:cNvSpPr/>
          <p:nvPr/>
        </p:nvSpPr>
        <p:spPr>
          <a:xfrm flipH="1">
            <a:off x="6348931" y="1731871"/>
            <a:ext cx="140686" cy="140686"/>
          </a:xfrm>
          <a:prstGeom prst="rect">
            <a:avLst/>
          </a:prstGeom>
          <a:solidFill>
            <a:srgbClr val="C0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6" name="TextBox 95">
            <a:extLst>
              <a:ext uri="{FF2B5EF4-FFF2-40B4-BE49-F238E27FC236}">
                <a16:creationId xmlns:a16="http://schemas.microsoft.com/office/drawing/2014/main" id="{FE325A0A-C62B-4074-910B-F09CAE00EA3B}"/>
              </a:ext>
            </a:extLst>
          </p:cNvPr>
          <p:cNvSpPr txBox="1"/>
          <p:nvPr/>
        </p:nvSpPr>
        <p:spPr>
          <a:xfrm>
            <a:off x="6465795" y="1661053"/>
            <a:ext cx="1518730"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GI Bleed</a:t>
            </a:r>
          </a:p>
        </p:txBody>
      </p:sp>
      <p:sp>
        <p:nvSpPr>
          <p:cNvPr id="97" name="Rectangle 96">
            <a:extLst>
              <a:ext uri="{FF2B5EF4-FFF2-40B4-BE49-F238E27FC236}">
                <a16:creationId xmlns:a16="http://schemas.microsoft.com/office/drawing/2014/main" id="{80337B45-053E-478C-8910-002FF54B3420}"/>
              </a:ext>
            </a:extLst>
          </p:cNvPr>
          <p:cNvSpPr/>
          <p:nvPr/>
        </p:nvSpPr>
        <p:spPr>
          <a:xfrm flipH="1">
            <a:off x="6348931" y="2475988"/>
            <a:ext cx="140686" cy="140686"/>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8" name="TextBox 97">
            <a:extLst>
              <a:ext uri="{FF2B5EF4-FFF2-40B4-BE49-F238E27FC236}">
                <a16:creationId xmlns:a16="http://schemas.microsoft.com/office/drawing/2014/main" id="{D851FA7F-97FF-477B-A4FE-882B522F8A14}"/>
              </a:ext>
            </a:extLst>
          </p:cNvPr>
          <p:cNvSpPr txBox="1"/>
          <p:nvPr/>
        </p:nvSpPr>
        <p:spPr>
          <a:xfrm>
            <a:off x="6465795" y="2405170"/>
            <a:ext cx="2366074"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Treated with BPs (5 years)</a:t>
            </a:r>
          </a:p>
        </p:txBody>
      </p:sp>
      <p:sp>
        <p:nvSpPr>
          <p:cNvPr id="99" name="Rectangle 98">
            <a:extLst>
              <a:ext uri="{FF2B5EF4-FFF2-40B4-BE49-F238E27FC236}">
                <a16:creationId xmlns:a16="http://schemas.microsoft.com/office/drawing/2014/main" id="{F16842C6-40A6-4E09-8699-B52426F14E65}"/>
              </a:ext>
            </a:extLst>
          </p:cNvPr>
          <p:cNvSpPr/>
          <p:nvPr/>
        </p:nvSpPr>
        <p:spPr>
          <a:xfrm flipH="1">
            <a:off x="6348931" y="2694885"/>
            <a:ext cx="140686" cy="140686"/>
          </a:xfrm>
          <a:prstGeom prst="rect">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0" name="TextBox 99">
            <a:extLst>
              <a:ext uri="{FF2B5EF4-FFF2-40B4-BE49-F238E27FC236}">
                <a16:creationId xmlns:a16="http://schemas.microsoft.com/office/drawing/2014/main" id="{28703D5E-0DC7-416C-8F87-B07743867262}"/>
              </a:ext>
            </a:extLst>
          </p:cNvPr>
          <p:cNvSpPr txBox="1"/>
          <p:nvPr/>
        </p:nvSpPr>
        <p:spPr>
          <a:xfrm>
            <a:off x="6465795" y="2624067"/>
            <a:ext cx="2366074"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Treated with BPs (10 years)</a:t>
            </a:r>
          </a:p>
        </p:txBody>
      </p:sp>
      <p:sp>
        <p:nvSpPr>
          <p:cNvPr id="101" name="TextBox 100">
            <a:extLst>
              <a:ext uri="{FF2B5EF4-FFF2-40B4-BE49-F238E27FC236}">
                <a16:creationId xmlns:a16="http://schemas.microsoft.com/office/drawing/2014/main" id="{AA3423B4-E03F-46D4-B8ED-96EBB96CF062}"/>
              </a:ext>
            </a:extLst>
          </p:cNvPr>
          <p:cNvSpPr txBox="1"/>
          <p:nvPr/>
        </p:nvSpPr>
        <p:spPr>
          <a:xfrm>
            <a:off x="1892819" y="2004110"/>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9</a:t>
            </a:r>
          </a:p>
        </p:txBody>
      </p:sp>
      <p:sp>
        <p:nvSpPr>
          <p:cNvPr id="102" name="TextBox 101">
            <a:extLst>
              <a:ext uri="{FF2B5EF4-FFF2-40B4-BE49-F238E27FC236}">
                <a16:creationId xmlns:a16="http://schemas.microsoft.com/office/drawing/2014/main" id="{943F6C9A-8182-49FC-8B33-D9B7AD985AEC}"/>
              </a:ext>
            </a:extLst>
          </p:cNvPr>
          <p:cNvSpPr txBox="1"/>
          <p:nvPr/>
        </p:nvSpPr>
        <p:spPr>
          <a:xfrm>
            <a:off x="1892819" y="2141241"/>
            <a:ext cx="106072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3</a:t>
            </a:r>
          </a:p>
        </p:txBody>
      </p:sp>
      <p:sp>
        <p:nvSpPr>
          <p:cNvPr id="103" name="Rectangle 102">
            <a:extLst>
              <a:ext uri="{FF2B5EF4-FFF2-40B4-BE49-F238E27FC236}">
                <a16:creationId xmlns:a16="http://schemas.microsoft.com/office/drawing/2014/main" id="{6082D212-97CD-495F-919D-D935AFA28156}"/>
              </a:ext>
            </a:extLst>
          </p:cNvPr>
          <p:cNvSpPr/>
          <p:nvPr/>
        </p:nvSpPr>
        <p:spPr>
          <a:xfrm>
            <a:off x="1881129" y="2105483"/>
            <a:ext cx="46732" cy="83259"/>
          </a:xfrm>
          <a:prstGeom prst="rect">
            <a:avLst/>
          </a:prstGeom>
          <a:solidFill>
            <a:srgbClr val="C0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4" name="Rectangle 103">
            <a:extLst>
              <a:ext uri="{FF2B5EF4-FFF2-40B4-BE49-F238E27FC236}">
                <a16:creationId xmlns:a16="http://schemas.microsoft.com/office/drawing/2014/main" id="{86853538-0A9A-4D16-8E70-2F60A2D52ED9}"/>
              </a:ext>
            </a:extLst>
          </p:cNvPr>
          <p:cNvSpPr/>
          <p:nvPr/>
        </p:nvSpPr>
        <p:spPr>
          <a:xfrm>
            <a:off x="1881129" y="2245955"/>
            <a:ext cx="46732" cy="83259"/>
          </a:xfrm>
          <a:prstGeom prst="rect">
            <a:avLst/>
          </a:prstGeom>
          <a:solidFill>
            <a:schemeClr val="accent2">
              <a:lumMod val="60000"/>
              <a:lumOff val="40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cxnSp>
        <p:nvCxnSpPr>
          <p:cNvPr id="105" name="Straight Connector 104">
            <a:extLst>
              <a:ext uri="{FF2B5EF4-FFF2-40B4-BE49-F238E27FC236}">
                <a16:creationId xmlns:a16="http://schemas.microsoft.com/office/drawing/2014/main" id="{781C0EB9-38D0-4825-9822-6BD4BA01CC75}"/>
              </a:ext>
            </a:extLst>
          </p:cNvPr>
          <p:cNvCxnSpPr/>
          <p:nvPr/>
        </p:nvCxnSpPr>
        <p:spPr>
          <a:xfrm flipV="1">
            <a:off x="1881129" y="1549309"/>
            <a:ext cx="0" cy="4403429"/>
          </a:xfrm>
          <a:prstGeom prst="line">
            <a:avLst/>
          </a:prstGeom>
          <a:noFill/>
          <a:ln w="19050" cap="flat" cmpd="sng" algn="ctr">
            <a:solidFill>
              <a:sysClr val="windowText" lastClr="000000">
                <a:lumMod val="75000"/>
                <a:lumOff val="25000"/>
              </a:sysClr>
            </a:solidFill>
            <a:prstDash val="solid"/>
          </a:ln>
          <a:effectLst/>
        </p:spPr>
      </p:cxnSp>
      <p:sp>
        <p:nvSpPr>
          <p:cNvPr id="106" name="Rectangle 105">
            <a:extLst>
              <a:ext uri="{FF2B5EF4-FFF2-40B4-BE49-F238E27FC236}">
                <a16:creationId xmlns:a16="http://schemas.microsoft.com/office/drawing/2014/main" id="{AC2F22AA-434A-470F-A17E-551EB9E0BE81}"/>
              </a:ext>
            </a:extLst>
          </p:cNvPr>
          <p:cNvSpPr/>
          <p:nvPr/>
        </p:nvSpPr>
        <p:spPr>
          <a:xfrm flipH="1">
            <a:off x="6348931" y="3430338"/>
            <a:ext cx="140686" cy="140686"/>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7" name="TextBox 106">
            <a:extLst>
              <a:ext uri="{FF2B5EF4-FFF2-40B4-BE49-F238E27FC236}">
                <a16:creationId xmlns:a16="http://schemas.microsoft.com/office/drawing/2014/main" id="{B5FDDA33-9E61-484E-AD97-434FC4C51C3A}"/>
              </a:ext>
            </a:extLst>
          </p:cNvPr>
          <p:cNvSpPr txBox="1"/>
          <p:nvPr/>
        </p:nvSpPr>
        <p:spPr>
          <a:xfrm>
            <a:off x="6465795" y="3359520"/>
            <a:ext cx="772549"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Risk</a:t>
            </a:r>
          </a:p>
        </p:txBody>
      </p:sp>
      <p:sp>
        <p:nvSpPr>
          <p:cNvPr id="108" name="Rectangle 107">
            <a:extLst>
              <a:ext uri="{FF2B5EF4-FFF2-40B4-BE49-F238E27FC236}">
                <a16:creationId xmlns:a16="http://schemas.microsoft.com/office/drawing/2014/main" id="{49B0F458-E884-478F-BB35-BD54BA62E89B}"/>
              </a:ext>
            </a:extLst>
          </p:cNvPr>
          <p:cNvSpPr/>
          <p:nvPr/>
        </p:nvSpPr>
        <p:spPr>
          <a:xfrm flipH="1">
            <a:off x="6348931" y="3629287"/>
            <a:ext cx="140686" cy="140686"/>
          </a:xfrm>
          <a:prstGeom prst="rect">
            <a:avLst/>
          </a:prstGeom>
          <a:solidFill>
            <a:srgbClr val="947F9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9" name="TextBox 108">
            <a:extLst>
              <a:ext uri="{FF2B5EF4-FFF2-40B4-BE49-F238E27FC236}">
                <a16:creationId xmlns:a16="http://schemas.microsoft.com/office/drawing/2014/main" id="{6809B528-2026-48C2-AC1B-AC99D91D2799}"/>
              </a:ext>
            </a:extLst>
          </p:cNvPr>
          <p:cNvSpPr txBox="1"/>
          <p:nvPr/>
        </p:nvSpPr>
        <p:spPr>
          <a:xfrm>
            <a:off x="6465795" y="3558469"/>
            <a:ext cx="1518730"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Treated with BPs</a:t>
            </a:r>
          </a:p>
        </p:txBody>
      </p:sp>
      <p:sp>
        <p:nvSpPr>
          <p:cNvPr id="110" name="Rectangle 109">
            <a:extLst>
              <a:ext uri="{FF2B5EF4-FFF2-40B4-BE49-F238E27FC236}">
                <a16:creationId xmlns:a16="http://schemas.microsoft.com/office/drawing/2014/main" id="{899C2435-6894-4C9D-B180-6489C574FA16}"/>
              </a:ext>
            </a:extLst>
          </p:cNvPr>
          <p:cNvSpPr/>
          <p:nvPr/>
        </p:nvSpPr>
        <p:spPr>
          <a:xfrm flipH="1">
            <a:off x="6348931" y="1944907"/>
            <a:ext cx="140686" cy="140686"/>
          </a:xfrm>
          <a:prstGeom prst="rect">
            <a:avLst/>
          </a:prstGeom>
          <a:solidFill>
            <a:schemeClr val="accent2">
              <a:lumMod val="60000"/>
              <a:lumOff val="40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11" name="TextBox 110">
            <a:extLst>
              <a:ext uri="{FF2B5EF4-FFF2-40B4-BE49-F238E27FC236}">
                <a16:creationId xmlns:a16="http://schemas.microsoft.com/office/drawing/2014/main" id="{88394E2E-A6F9-435C-AFF3-8AC984AE11DF}"/>
              </a:ext>
            </a:extLst>
          </p:cNvPr>
          <p:cNvSpPr txBox="1"/>
          <p:nvPr/>
        </p:nvSpPr>
        <p:spPr>
          <a:xfrm>
            <a:off x="6465795" y="1874089"/>
            <a:ext cx="1518730" cy="276999"/>
          </a:xfrm>
          <a:prstGeom prst="rect">
            <a:avLst/>
          </a:prstGeom>
          <a:noFill/>
        </p:spPr>
        <p:txBody>
          <a:bodyPr wrap="square" rtlCol="0">
            <a:spAutoFit/>
          </a:bodyPr>
          <a:lstStyle/>
          <a:p>
            <a:r>
              <a:rPr lang="en-CA" sz="1200" dirty="0">
                <a:solidFill>
                  <a:prstClr val="black">
                    <a:lumMod val="75000"/>
                    <a:lumOff val="25000"/>
                  </a:prstClr>
                </a:solidFill>
                <a:latin typeface="Arial Narrow" panose="020B0606020202030204" pitchFamily="34" charset="0"/>
              </a:rPr>
              <a:t>CNS Bleed</a:t>
            </a:r>
          </a:p>
        </p:txBody>
      </p:sp>
    </p:spTree>
    <p:extLst>
      <p:ext uri="{BB962C8B-B14F-4D97-AF65-F5344CB8AC3E}">
        <p14:creationId xmlns:p14="http://schemas.microsoft.com/office/powerpoint/2010/main" val="19594131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3538B6-4F48-4A46-9568-1CA9BDDC0E4C}"/>
              </a:ext>
            </a:extLst>
          </p:cNvPr>
          <p:cNvSpPr/>
          <p:nvPr/>
        </p:nvSpPr>
        <p:spPr>
          <a:xfrm>
            <a:off x="831301" y="1243367"/>
            <a:ext cx="3596930" cy="4408809"/>
          </a:xfrm>
          <a:prstGeom prst="rect">
            <a:avLst/>
          </a:prstGeom>
          <a:solidFill>
            <a:srgbClr val="E9EE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p:cNvSpPr/>
          <p:nvPr/>
        </p:nvSpPr>
        <p:spPr>
          <a:xfrm>
            <a:off x="0" y="6519101"/>
            <a:ext cx="9144000" cy="3622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046440"/>
          </a:xfrm>
        </p:spPr>
        <p:txBody>
          <a:bodyPr/>
          <a:lstStyle/>
          <a:p>
            <a:pPr algn="ctr">
              <a:lnSpc>
                <a:spcPct val="100000"/>
              </a:lnSpc>
            </a:pPr>
            <a:r>
              <a:rPr lang="en-CA" sz="3600" dirty="0">
                <a:solidFill>
                  <a:srgbClr val="725F73"/>
                </a:solidFill>
                <a:latin typeface="Arial Narrow" panose="020B0606020202030204" pitchFamily="34" charset="0"/>
              </a:rPr>
              <a:t>No Holiday with Denosumab</a:t>
            </a:r>
            <a:br>
              <a:rPr lang="en-CA" sz="3600" dirty="0">
                <a:solidFill>
                  <a:srgbClr val="725F73"/>
                </a:solidFill>
                <a:latin typeface="Arial Narrow" panose="020B0606020202030204" pitchFamily="34" charset="0"/>
              </a:rPr>
            </a:br>
            <a:r>
              <a:rPr lang="en-CA" sz="3200" dirty="0">
                <a:solidFill>
                  <a:srgbClr val="7693CC"/>
                </a:solidFill>
                <a:latin typeface="Arial Narrow" panose="020B0606020202030204" pitchFamily="34" charset="0"/>
              </a:rPr>
              <a:t>Loss of benefit and increased risk of vertebral fractures</a:t>
            </a:r>
            <a:endParaRPr lang="en-US" sz="3200"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572637"/>
            <a:ext cx="8229600" cy="25518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chemeClr val="tx1"/>
                </a:solidFill>
                <a:latin typeface="Arial Narrow" panose="020B0606020202030204" pitchFamily="34" charset="0"/>
              </a:rPr>
              <a:t>McClung, M.R. </a:t>
            </a:r>
            <a:r>
              <a:rPr lang="en-CA" sz="1000" i="1" dirty="0" err="1">
                <a:solidFill>
                  <a:schemeClr val="tx1"/>
                </a:solidFill>
                <a:latin typeface="Arial Narrow" panose="020B0606020202030204" pitchFamily="34" charset="0"/>
              </a:rPr>
              <a:t>Osteoporos</a:t>
            </a:r>
            <a:r>
              <a:rPr lang="en-CA" sz="1000" i="1" dirty="0">
                <a:solidFill>
                  <a:schemeClr val="tx1"/>
                </a:solidFill>
                <a:latin typeface="Arial Narrow" panose="020B0606020202030204" pitchFamily="34" charset="0"/>
              </a:rPr>
              <a:t> Int</a:t>
            </a:r>
            <a:r>
              <a:rPr lang="en-CA" sz="1000" dirty="0">
                <a:solidFill>
                  <a:schemeClr val="tx1"/>
                </a:solidFill>
                <a:latin typeface="Arial Narrow" panose="020B0606020202030204" pitchFamily="34" charset="0"/>
              </a:rPr>
              <a:t>. 2016;</a:t>
            </a:r>
            <a:r>
              <a:rPr lang="en-US" sz="1000" dirty="0">
                <a:solidFill>
                  <a:schemeClr val="tx1"/>
                </a:solidFill>
                <a:latin typeface="Arial Narrow" panose="020B0606020202030204" pitchFamily="34" charset="0"/>
              </a:rPr>
              <a:t>27(5):1677-82.</a:t>
            </a:r>
            <a:r>
              <a:rPr lang="en-CA" sz="1000" dirty="0">
                <a:solidFill>
                  <a:schemeClr val="tx1"/>
                </a:solidFill>
                <a:latin typeface="Arial Narrow" panose="020B0606020202030204" pitchFamily="34" charset="0"/>
              </a:rPr>
              <a:t> DOI: 10.1007/s00198-016-3553-3; Cummings, S.R., et al. </a:t>
            </a:r>
            <a:r>
              <a:rPr lang="en-CA" sz="1000" i="1" dirty="0">
                <a:solidFill>
                  <a:schemeClr val="tx1"/>
                </a:solidFill>
                <a:latin typeface="Arial Narrow" panose="020B0606020202030204" pitchFamily="34" charset="0"/>
              </a:rPr>
              <a:t>J Bone Miner Res</a:t>
            </a:r>
            <a:r>
              <a:rPr lang="en-CA" sz="1000" dirty="0">
                <a:solidFill>
                  <a:schemeClr val="tx1"/>
                </a:solidFill>
                <a:latin typeface="Arial Narrow" panose="020B0606020202030204" pitchFamily="34" charset="0"/>
              </a:rPr>
              <a:t>. 2018;33(2):190-198.</a:t>
            </a:r>
          </a:p>
        </p:txBody>
      </p:sp>
      <p:sp>
        <p:nvSpPr>
          <p:cNvPr id="225" name="Freeform 86">
            <a:extLst>
              <a:ext uri="{FF2B5EF4-FFF2-40B4-BE49-F238E27FC236}">
                <a16:creationId xmlns:a16="http://schemas.microsoft.com/office/drawing/2014/main" id="{924068D4-C2C4-4774-913D-F6EB01AD3EE3}"/>
              </a:ext>
            </a:extLst>
          </p:cNvPr>
          <p:cNvSpPr>
            <a:spLocks/>
          </p:cNvSpPr>
          <p:nvPr/>
        </p:nvSpPr>
        <p:spPr bwMode="auto">
          <a:xfrm rot="21433871">
            <a:off x="2670570" y="1654899"/>
            <a:ext cx="1814610" cy="1406434"/>
          </a:xfrm>
          <a:custGeom>
            <a:avLst/>
            <a:gdLst>
              <a:gd name="T0" fmla="*/ 3764 w 3764"/>
              <a:gd name="T1" fmla="*/ 0 h 3441"/>
              <a:gd name="T2" fmla="*/ 3764 w 3764"/>
              <a:gd name="T3" fmla="*/ 3096 h 3441"/>
              <a:gd name="T4" fmla="*/ 3761 w 3764"/>
              <a:gd name="T5" fmla="*/ 3143 h 3441"/>
              <a:gd name="T6" fmla="*/ 3752 w 3764"/>
              <a:gd name="T7" fmla="*/ 3188 h 3441"/>
              <a:gd name="T8" fmla="*/ 3737 w 3764"/>
              <a:gd name="T9" fmla="*/ 3231 h 3441"/>
              <a:gd name="T10" fmla="*/ 3716 w 3764"/>
              <a:gd name="T11" fmla="*/ 3270 h 3441"/>
              <a:gd name="T12" fmla="*/ 3692 w 3764"/>
              <a:gd name="T13" fmla="*/ 3307 h 3441"/>
              <a:gd name="T14" fmla="*/ 3662 w 3764"/>
              <a:gd name="T15" fmla="*/ 3340 h 3441"/>
              <a:gd name="T16" fmla="*/ 3630 w 3764"/>
              <a:gd name="T17" fmla="*/ 3369 h 3441"/>
              <a:gd name="T18" fmla="*/ 3593 w 3764"/>
              <a:gd name="T19" fmla="*/ 3394 h 3441"/>
              <a:gd name="T20" fmla="*/ 3553 w 3764"/>
              <a:gd name="T21" fmla="*/ 3413 h 3441"/>
              <a:gd name="T22" fmla="*/ 3510 w 3764"/>
              <a:gd name="T23" fmla="*/ 3428 h 3441"/>
              <a:gd name="T24" fmla="*/ 3466 w 3764"/>
              <a:gd name="T25" fmla="*/ 3438 h 3441"/>
              <a:gd name="T26" fmla="*/ 3420 w 3764"/>
              <a:gd name="T27" fmla="*/ 3441 h 3441"/>
              <a:gd name="T28" fmla="*/ 0 w 3764"/>
              <a:gd name="T29" fmla="*/ 3441 h 3441"/>
              <a:gd name="T30" fmla="*/ 0 w 3764"/>
              <a:gd name="T31" fmla="*/ 344 h 3441"/>
              <a:gd name="T32" fmla="*/ 3420 w 3764"/>
              <a:gd name="T33" fmla="*/ 344 h 3441"/>
              <a:gd name="T34" fmla="*/ 3466 w 3764"/>
              <a:gd name="T35" fmla="*/ 341 h 3441"/>
              <a:gd name="T36" fmla="*/ 3510 w 3764"/>
              <a:gd name="T37" fmla="*/ 332 h 3441"/>
              <a:gd name="T38" fmla="*/ 3553 w 3764"/>
              <a:gd name="T39" fmla="*/ 317 h 3441"/>
              <a:gd name="T40" fmla="*/ 3593 w 3764"/>
              <a:gd name="T41" fmla="*/ 297 h 3441"/>
              <a:gd name="T42" fmla="*/ 3630 w 3764"/>
              <a:gd name="T43" fmla="*/ 272 h 3441"/>
              <a:gd name="T44" fmla="*/ 3662 w 3764"/>
              <a:gd name="T45" fmla="*/ 243 h 3441"/>
              <a:gd name="T46" fmla="*/ 3692 w 3764"/>
              <a:gd name="T47" fmla="*/ 210 h 3441"/>
              <a:gd name="T48" fmla="*/ 3716 w 3764"/>
              <a:gd name="T49" fmla="*/ 173 h 3441"/>
              <a:gd name="T50" fmla="*/ 3737 w 3764"/>
              <a:gd name="T51" fmla="*/ 134 h 3441"/>
              <a:gd name="T52" fmla="*/ 3752 w 3764"/>
              <a:gd name="T53" fmla="*/ 92 h 3441"/>
              <a:gd name="T54" fmla="*/ 3761 w 3764"/>
              <a:gd name="T55" fmla="*/ 47 h 3441"/>
              <a:gd name="T56" fmla="*/ 3764 w 3764"/>
              <a:gd name="T57" fmla="*/ 0 h 3441"/>
              <a:gd name="connsiteX0" fmla="*/ 9992 w 10000"/>
              <a:gd name="connsiteY0" fmla="*/ 0 h 9863"/>
              <a:gd name="connsiteX1" fmla="*/ 10000 w 10000"/>
              <a:gd name="connsiteY1" fmla="*/ 8860 h 9863"/>
              <a:gd name="connsiteX2" fmla="*/ 9992 w 10000"/>
              <a:gd name="connsiteY2" fmla="*/ 8997 h 9863"/>
              <a:gd name="connsiteX3" fmla="*/ 9968 w 10000"/>
              <a:gd name="connsiteY3" fmla="*/ 9128 h 9863"/>
              <a:gd name="connsiteX4" fmla="*/ 9928 w 10000"/>
              <a:gd name="connsiteY4" fmla="*/ 9253 h 9863"/>
              <a:gd name="connsiteX5" fmla="*/ 9872 w 10000"/>
              <a:gd name="connsiteY5" fmla="*/ 9366 h 9863"/>
              <a:gd name="connsiteX6" fmla="*/ 9809 w 10000"/>
              <a:gd name="connsiteY6" fmla="*/ 9474 h 9863"/>
              <a:gd name="connsiteX7" fmla="*/ 9729 w 10000"/>
              <a:gd name="connsiteY7" fmla="*/ 9569 h 9863"/>
              <a:gd name="connsiteX8" fmla="*/ 9644 w 10000"/>
              <a:gd name="connsiteY8" fmla="*/ 9654 h 9863"/>
              <a:gd name="connsiteX9" fmla="*/ 9546 w 10000"/>
              <a:gd name="connsiteY9" fmla="*/ 9726 h 9863"/>
              <a:gd name="connsiteX10" fmla="*/ 9439 w 10000"/>
              <a:gd name="connsiteY10" fmla="*/ 9782 h 9863"/>
              <a:gd name="connsiteX11" fmla="*/ 9325 w 10000"/>
              <a:gd name="connsiteY11" fmla="*/ 9825 h 9863"/>
              <a:gd name="connsiteX12" fmla="*/ 9208 w 10000"/>
              <a:gd name="connsiteY12" fmla="*/ 9854 h 9863"/>
              <a:gd name="connsiteX13" fmla="*/ 9086 w 10000"/>
              <a:gd name="connsiteY13" fmla="*/ 9863 h 9863"/>
              <a:gd name="connsiteX14" fmla="*/ 0 w 10000"/>
              <a:gd name="connsiteY14" fmla="*/ 9863 h 9863"/>
              <a:gd name="connsiteX15" fmla="*/ 0 w 10000"/>
              <a:gd name="connsiteY15" fmla="*/ 863 h 9863"/>
              <a:gd name="connsiteX16" fmla="*/ 9086 w 10000"/>
              <a:gd name="connsiteY16" fmla="*/ 863 h 9863"/>
              <a:gd name="connsiteX17" fmla="*/ 9208 w 10000"/>
              <a:gd name="connsiteY17" fmla="*/ 854 h 9863"/>
              <a:gd name="connsiteX18" fmla="*/ 9325 w 10000"/>
              <a:gd name="connsiteY18" fmla="*/ 828 h 9863"/>
              <a:gd name="connsiteX19" fmla="*/ 9439 w 10000"/>
              <a:gd name="connsiteY19" fmla="*/ 784 h 9863"/>
              <a:gd name="connsiteX20" fmla="*/ 9546 w 10000"/>
              <a:gd name="connsiteY20" fmla="*/ 726 h 9863"/>
              <a:gd name="connsiteX21" fmla="*/ 9644 w 10000"/>
              <a:gd name="connsiteY21" fmla="*/ 653 h 9863"/>
              <a:gd name="connsiteX22" fmla="*/ 9729 w 10000"/>
              <a:gd name="connsiteY22" fmla="*/ 569 h 9863"/>
              <a:gd name="connsiteX23" fmla="*/ 9809 w 10000"/>
              <a:gd name="connsiteY23" fmla="*/ 473 h 9863"/>
              <a:gd name="connsiteX24" fmla="*/ 9872 w 10000"/>
              <a:gd name="connsiteY24" fmla="*/ 366 h 9863"/>
              <a:gd name="connsiteX25" fmla="*/ 9928 w 10000"/>
              <a:gd name="connsiteY25" fmla="*/ 252 h 9863"/>
              <a:gd name="connsiteX26" fmla="*/ 9968 w 10000"/>
              <a:gd name="connsiteY26" fmla="*/ 130 h 9863"/>
              <a:gd name="connsiteX27" fmla="*/ 9992 w 10000"/>
              <a:gd name="connsiteY27" fmla="*/ 0 h 9863"/>
              <a:gd name="connsiteX0" fmla="*/ 9992 w 10000"/>
              <a:gd name="connsiteY0" fmla="*/ 0 h 10000"/>
              <a:gd name="connsiteX1" fmla="*/ 10000 w 10000"/>
              <a:gd name="connsiteY1" fmla="*/ 8983 h 10000"/>
              <a:gd name="connsiteX2" fmla="*/ 9992 w 10000"/>
              <a:gd name="connsiteY2" fmla="*/ 9122 h 10000"/>
              <a:gd name="connsiteX3" fmla="*/ 9968 w 10000"/>
              <a:gd name="connsiteY3" fmla="*/ 9255 h 10000"/>
              <a:gd name="connsiteX4" fmla="*/ 9928 w 10000"/>
              <a:gd name="connsiteY4" fmla="*/ 9382 h 10000"/>
              <a:gd name="connsiteX5" fmla="*/ 9872 w 10000"/>
              <a:gd name="connsiteY5" fmla="*/ 9496 h 10000"/>
              <a:gd name="connsiteX6" fmla="*/ 9809 w 10000"/>
              <a:gd name="connsiteY6" fmla="*/ 9606 h 10000"/>
              <a:gd name="connsiteX7" fmla="*/ 9729 w 10000"/>
              <a:gd name="connsiteY7" fmla="*/ 9702 h 10000"/>
              <a:gd name="connsiteX8" fmla="*/ 9644 w 10000"/>
              <a:gd name="connsiteY8" fmla="*/ 9788 h 10000"/>
              <a:gd name="connsiteX9" fmla="*/ 9546 w 10000"/>
              <a:gd name="connsiteY9" fmla="*/ 9861 h 10000"/>
              <a:gd name="connsiteX10" fmla="*/ 9439 w 10000"/>
              <a:gd name="connsiteY10" fmla="*/ 9918 h 10000"/>
              <a:gd name="connsiteX11" fmla="*/ 9325 w 10000"/>
              <a:gd name="connsiteY11" fmla="*/ 9961 h 10000"/>
              <a:gd name="connsiteX12" fmla="*/ 9208 w 10000"/>
              <a:gd name="connsiteY12" fmla="*/ 9991 h 10000"/>
              <a:gd name="connsiteX13" fmla="*/ 9086 w 10000"/>
              <a:gd name="connsiteY13" fmla="*/ 10000 h 10000"/>
              <a:gd name="connsiteX14" fmla="*/ 0 w 10000"/>
              <a:gd name="connsiteY14" fmla="*/ 10000 h 10000"/>
              <a:gd name="connsiteX15" fmla="*/ 0 w 10000"/>
              <a:gd name="connsiteY15" fmla="*/ 875 h 10000"/>
              <a:gd name="connsiteX16" fmla="*/ 9086 w 10000"/>
              <a:gd name="connsiteY16" fmla="*/ 875 h 10000"/>
              <a:gd name="connsiteX17" fmla="*/ 9208 w 10000"/>
              <a:gd name="connsiteY17" fmla="*/ 866 h 10000"/>
              <a:gd name="connsiteX18" fmla="*/ 9325 w 10000"/>
              <a:gd name="connsiteY18" fmla="*/ 840 h 10000"/>
              <a:gd name="connsiteX19" fmla="*/ 9439 w 10000"/>
              <a:gd name="connsiteY19" fmla="*/ 795 h 10000"/>
              <a:gd name="connsiteX20" fmla="*/ 9546 w 10000"/>
              <a:gd name="connsiteY20" fmla="*/ 736 h 10000"/>
              <a:gd name="connsiteX21" fmla="*/ 9644 w 10000"/>
              <a:gd name="connsiteY21" fmla="*/ 662 h 10000"/>
              <a:gd name="connsiteX22" fmla="*/ 9729 w 10000"/>
              <a:gd name="connsiteY22" fmla="*/ 577 h 10000"/>
              <a:gd name="connsiteX23" fmla="*/ 9809 w 10000"/>
              <a:gd name="connsiteY23" fmla="*/ 480 h 10000"/>
              <a:gd name="connsiteX24" fmla="*/ 9872 w 10000"/>
              <a:gd name="connsiteY24" fmla="*/ 371 h 10000"/>
              <a:gd name="connsiteX25" fmla="*/ 9968 w 10000"/>
              <a:gd name="connsiteY25" fmla="*/ 132 h 10000"/>
              <a:gd name="connsiteX26" fmla="*/ 9992 w 10000"/>
              <a:gd name="connsiteY26" fmla="*/ 0 h 10000"/>
              <a:gd name="connsiteX0" fmla="*/ 9968 w 10000"/>
              <a:gd name="connsiteY0" fmla="*/ 0 h 9868"/>
              <a:gd name="connsiteX1" fmla="*/ 10000 w 10000"/>
              <a:gd name="connsiteY1" fmla="*/ 8851 h 9868"/>
              <a:gd name="connsiteX2" fmla="*/ 9992 w 10000"/>
              <a:gd name="connsiteY2" fmla="*/ 8990 h 9868"/>
              <a:gd name="connsiteX3" fmla="*/ 9968 w 10000"/>
              <a:gd name="connsiteY3" fmla="*/ 9123 h 9868"/>
              <a:gd name="connsiteX4" fmla="*/ 9928 w 10000"/>
              <a:gd name="connsiteY4" fmla="*/ 9250 h 9868"/>
              <a:gd name="connsiteX5" fmla="*/ 9872 w 10000"/>
              <a:gd name="connsiteY5" fmla="*/ 9364 h 9868"/>
              <a:gd name="connsiteX6" fmla="*/ 9809 w 10000"/>
              <a:gd name="connsiteY6" fmla="*/ 9474 h 9868"/>
              <a:gd name="connsiteX7" fmla="*/ 9729 w 10000"/>
              <a:gd name="connsiteY7" fmla="*/ 9570 h 9868"/>
              <a:gd name="connsiteX8" fmla="*/ 9644 w 10000"/>
              <a:gd name="connsiteY8" fmla="*/ 9656 h 9868"/>
              <a:gd name="connsiteX9" fmla="*/ 9546 w 10000"/>
              <a:gd name="connsiteY9" fmla="*/ 9729 h 9868"/>
              <a:gd name="connsiteX10" fmla="*/ 9439 w 10000"/>
              <a:gd name="connsiteY10" fmla="*/ 9786 h 9868"/>
              <a:gd name="connsiteX11" fmla="*/ 9325 w 10000"/>
              <a:gd name="connsiteY11" fmla="*/ 9829 h 9868"/>
              <a:gd name="connsiteX12" fmla="*/ 9208 w 10000"/>
              <a:gd name="connsiteY12" fmla="*/ 9859 h 9868"/>
              <a:gd name="connsiteX13" fmla="*/ 9086 w 10000"/>
              <a:gd name="connsiteY13" fmla="*/ 9868 h 9868"/>
              <a:gd name="connsiteX14" fmla="*/ 0 w 10000"/>
              <a:gd name="connsiteY14" fmla="*/ 9868 h 9868"/>
              <a:gd name="connsiteX15" fmla="*/ 0 w 10000"/>
              <a:gd name="connsiteY15" fmla="*/ 743 h 9868"/>
              <a:gd name="connsiteX16" fmla="*/ 9086 w 10000"/>
              <a:gd name="connsiteY16" fmla="*/ 743 h 9868"/>
              <a:gd name="connsiteX17" fmla="*/ 9208 w 10000"/>
              <a:gd name="connsiteY17" fmla="*/ 734 h 9868"/>
              <a:gd name="connsiteX18" fmla="*/ 9325 w 10000"/>
              <a:gd name="connsiteY18" fmla="*/ 708 h 9868"/>
              <a:gd name="connsiteX19" fmla="*/ 9439 w 10000"/>
              <a:gd name="connsiteY19" fmla="*/ 663 h 9868"/>
              <a:gd name="connsiteX20" fmla="*/ 9546 w 10000"/>
              <a:gd name="connsiteY20" fmla="*/ 604 h 9868"/>
              <a:gd name="connsiteX21" fmla="*/ 9644 w 10000"/>
              <a:gd name="connsiteY21" fmla="*/ 530 h 9868"/>
              <a:gd name="connsiteX22" fmla="*/ 9729 w 10000"/>
              <a:gd name="connsiteY22" fmla="*/ 445 h 9868"/>
              <a:gd name="connsiteX23" fmla="*/ 9809 w 10000"/>
              <a:gd name="connsiteY23" fmla="*/ 348 h 9868"/>
              <a:gd name="connsiteX24" fmla="*/ 9872 w 10000"/>
              <a:gd name="connsiteY24" fmla="*/ 239 h 9868"/>
              <a:gd name="connsiteX25" fmla="*/ 9968 w 10000"/>
              <a:gd name="connsiteY25" fmla="*/ 0 h 9868"/>
              <a:gd name="connsiteX0" fmla="*/ 9872 w 10000"/>
              <a:gd name="connsiteY0" fmla="*/ 0 h 9758"/>
              <a:gd name="connsiteX1" fmla="*/ 10000 w 10000"/>
              <a:gd name="connsiteY1" fmla="*/ 8727 h 9758"/>
              <a:gd name="connsiteX2" fmla="*/ 9992 w 10000"/>
              <a:gd name="connsiteY2" fmla="*/ 8868 h 9758"/>
              <a:gd name="connsiteX3" fmla="*/ 9968 w 10000"/>
              <a:gd name="connsiteY3" fmla="*/ 9003 h 9758"/>
              <a:gd name="connsiteX4" fmla="*/ 9928 w 10000"/>
              <a:gd name="connsiteY4" fmla="*/ 9132 h 9758"/>
              <a:gd name="connsiteX5" fmla="*/ 9872 w 10000"/>
              <a:gd name="connsiteY5" fmla="*/ 9247 h 9758"/>
              <a:gd name="connsiteX6" fmla="*/ 9809 w 10000"/>
              <a:gd name="connsiteY6" fmla="*/ 9359 h 9758"/>
              <a:gd name="connsiteX7" fmla="*/ 9729 w 10000"/>
              <a:gd name="connsiteY7" fmla="*/ 9456 h 9758"/>
              <a:gd name="connsiteX8" fmla="*/ 9644 w 10000"/>
              <a:gd name="connsiteY8" fmla="*/ 9543 h 9758"/>
              <a:gd name="connsiteX9" fmla="*/ 9546 w 10000"/>
              <a:gd name="connsiteY9" fmla="*/ 9617 h 9758"/>
              <a:gd name="connsiteX10" fmla="*/ 9439 w 10000"/>
              <a:gd name="connsiteY10" fmla="*/ 9675 h 9758"/>
              <a:gd name="connsiteX11" fmla="*/ 9325 w 10000"/>
              <a:gd name="connsiteY11" fmla="*/ 9718 h 9758"/>
              <a:gd name="connsiteX12" fmla="*/ 9208 w 10000"/>
              <a:gd name="connsiteY12" fmla="*/ 9749 h 9758"/>
              <a:gd name="connsiteX13" fmla="*/ 9086 w 10000"/>
              <a:gd name="connsiteY13" fmla="*/ 9758 h 9758"/>
              <a:gd name="connsiteX14" fmla="*/ 0 w 10000"/>
              <a:gd name="connsiteY14" fmla="*/ 9758 h 9758"/>
              <a:gd name="connsiteX15" fmla="*/ 0 w 10000"/>
              <a:gd name="connsiteY15" fmla="*/ 511 h 9758"/>
              <a:gd name="connsiteX16" fmla="*/ 9086 w 10000"/>
              <a:gd name="connsiteY16" fmla="*/ 511 h 9758"/>
              <a:gd name="connsiteX17" fmla="*/ 9208 w 10000"/>
              <a:gd name="connsiteY17" fmla="*/ 502 h 9758"/>
              <a:gd name="connsiteX18" fmla="*/ 9325 w 10000"/>
              <a:gd name="connsiteY18" fmla="*/ 475 h 9758"/>
              <a:gd name="connsiteX19" fmla="*/ 9439 w 10000"/>
              <a:gd name="connsiteY19" fmla="*/ 430 h 9758"/>
              <a:gd name="connsiteX20" fmla="*/ 9546 w 10000"/>
              <a:gd name="connsiteY20" fmla="*/ 370 h 9758"/>
              <a:gd name="connsiteX21" fmla="*/ 9644 w 10000"/>
              <a:gd name="connsiteY21" fmla="*/ 295 h 9758"/>
              <a:gd name="connsiteX22" fmla="*/ 9729 w 10000"/>
              <a:gd name="connsiteY22" fmla="*/ 209 h 9758"/>
              <a:gd name="connsiteX23" fmla="*/ 9809 w 10000"/>
              <a:gd name="connsiteY23" fmla="*/ 111 h 9758"/>
              <a:gd name="connsiteX24" fmla="*/ 9872 w 10000"/>
              <a:gd name="connsiteY24" fmla="*/ 0 h 9758"/>
              <a:gd name="connsiteX0" fmla="*/ 9809 w 10000"/>
              <a:gd name="connsiteY0" fmla="*/ 0 h 9886"/>
              <a:gd name="connsiteX1" fmla="*/ 10000 w 10000"/>
              <a:gd name="connsiteY1" fmla="*/ 8829 h 9886"/>
              <a:gd name="connsiteX2" fmla="*/ 9992 w 10000"/>
              <a:gd name="connsiteY2" fmla="*/ 8974 h 9886"/>
              <a:gd name="connsiteX3" fmla="*/ 9968 w 10000"/>
              <a:gd name="connsiteY3" fmla="*/ 9112 h 9886"/>
              <a:gd name="connsiteX4" fmla="*/ 9928 w 10000"/>
              <a:gd name="connsiteY4" fmla="*/ 9244 h 9886"/>
              <a:gd name="connsiteX5" fmla="*/ 9872 w 10000"/>
              <a:gd name="connsiteY5" fmla="*/ 9362 h 9886"/>
              <a:gd name="connsiteX6" fmla="*/ 9809 w 10000"/>
              <a:gd name="connsiteY6" fmla="*/ 9477 h 9886"/>
              <a:gd name="connsiteX7" fmla="*/ 9729 w 10000"/>
              <a:gd name="connsiteY7" fmla="*/ 9577 h 9886"/>
              <a:gd name="connsiteX8" fmla="*/ 9644 w 10000"/>
              <a:gd name="connsiteY8" fmla="*/ 9666 h 9886"/>
              <a:gd name="connsiteX9" fmla="*/ 9546 w 10000"/>
              <a:gd name="connsiteY9" fmla="*/ 9742 h 9886"/>
              <a:gd name="connsiteX10" fmla="*/ 9439 w 10000"/>
              <a:gd name="connsiteY10" fmla="*/ 9801 h 9886"/>
              <a:gd name="connsiteX11" fmla="*/ 9325 w 10000"/>
              <a:gd name="connsiteY11" fmla="*/ 9845 h 9886"/>
              <a:gd name="connsiteX12" fmla="*/ 9208 w 10000"/>
              <a:gd name="connsiteY12" fmla="*/ 9877 h 9886"/>
              <a:gd name="connsiteX13" fmla="*/ 9086 w 10000"/>
              <a:gd name="connsiteY13" fmla="*/ 9886 h 9886"/>
              <a:gd name="connsiteX14" fmla="*/ 0 w 10000"/>
              <a:gd name="connsiteY14" fmla="*/ 9886 h 9886"/>
              <a:gd name="connsiteX15" fmla="*/ 0 w 10000"/>
              <a:gd name="connsiteY15" fmla="*/ 410 h 9886"/>
              <a:gd name="connsiteX16" fmla="*/ 9086 w 10000"/>
              <a:gd name="connsiteY16" fmla="*/ 410 h 9886"/>
              <a:gd name="connsiteX17" fmla="*/ 9208 w 10000"/>
              <a:gd name="connsiteY17" fmla="*/ 400 h 9886"/>
              <a:gd name="connsiteX18" fmla="*/ 9325 w 10000"/>
              <a:gd name="connsiteY18" fmla="*/ 373 h 9886"/>
              <a:gd name="connsiteX19" fmla="*/ 9439 w 10000"/>
              <a:gd name="connsiteY19" fmla="*/ 327 h 9886"/>
              <a:gd name="connsiteX20" fmla="*/ 9546 w 10000"/>
              <a:gd name="connsiteY20" fmla="*/ 265 h 9886"/>
              <a:gd name="connsiteX21" fmla="*/ 9644 w 10000"/>
              <a:gd name="connsiteY21" fmla="*/ 188 h 9886"/>
              <a:gd name="connsiteX22" fmla="*/ 9729 w 10000"/>
              <a:gd name="connsiteY22" fmla="*/ 100 h 9886"/>
              <a:gd name="connsiteX23" fmla="*/ 9809 w 10000"/>
              <a:gd name="connsiteY23" fmla="*/ 0 h 9886"/>
              <a:gd name="connsiteX0" fmla="*/ 9729 w 10000"/>
              <a:gd name="connsiteY0" fmla="*/ 0 h 9899"/>
              <a:gd name="connsiteX1" fmla="*/ 10000 w 10000"/>
              <a:gd name="connsiteY1" fmla="*/ 8830 h 9899"/>
              <a:gd name="connsiteX2" fmla="*/ 9992 w 10000"/>
              <a:gd name="connsiteY2" fmla="*/ 8976 h 9899"/>
              <a:gd name="connsiteX3" fmla="*/ 9968 w 10000"/>
              <a:gd name="connsiteY3" fmla="*/ 9116 h 9899"/>
              <a:gd name="connsiteX4" fmla="*/ 9928 w 10000"/>
              <a:gd name="connsiteY4" fmla="*/ 9250 h 9899"/>
              <a:gd name="connsiteX5" fmla="*/ 9872 w 10000"/>
              <a:gd name="connsiteY5" fmla="*/ 9369 h 9899"/>
              <a:gd name="connsiteX6" fmla="*/ 9809 w 10000"/>
              <a:gd name="connsiteY6" fmla="*/ 9485 h 9899"/>
              <a:gd name="connsiteX7" fmla="*/ 9729 w 10000"/>
              <a:gd name="connsiteY7" fmla="*/ 9586 h 9899"/>
              <a:gd name="connsiteX8" fmla="*/ 9644 w 10000"/>
              <a:gd name="connsiteY8" fmla="*/ 9676 h 9899"/>
              <a:gd name="connsiteX9" fmla="*/ 9546 w 10000"/>
              <a:gd name="connsiteY9" fmla="*/ 9753 h 9899"/>
              <a:gd name="connsiteX10" fmla="*/ 9439 w 10000"/>
              <a:gd name="connsiteY10" fmla="*/ 9813 h 9899"/>
              <a:gd name="connsiteX11" fmla="*/ 9325 w 10000"/>
              <a:gd name="connsiteY11" fmla="*/ 9858 h 9899"/>
              <a:gd name="connsiteX12" fmla="*/ 9208 w 10000"/>
              <a:gd name="connsiteY12" fmla="*/ 9890 h 9899"/>
              <a:gd name="connsiteX13" fmla="*/ 9086 w 10000"/>
              <a:gd name="connsiteY13" fmla="*/ 9899 h 9899"/>
              <a:gd name="connsiteX14" fmla="*/ 0 w 10000"/>
              <a:gd name="connsiteY14" fmla="*/ 9899 h 9899"/>
              <a:gd name="connsiteX15" fmla="*/ 0 w 10000"/>
              <a:gd name="connsiteY15" fmla="*/ 314 h 9899"/>
              <a:gd name="connsiteX16" fmla="*/ 9086 w 10000"/>
              <a:gd name="connsiteY16" fmla="*/ 314 h 9899"/>
              <a:gd name="connsiteX17" fmla="*/ 9208 w 10000"/>
              <a:gd name="connsiteY17" fmla="*/ 304 h 9899"/>
              <a:gd name="connsiteX18" fmla="*/ 9325 w 10000"/>
              <a:gd name="connsiteY18" fmla="*/ 276 h 9899"/>
              <a:gd name="connsiteX19" fmla="*/ 9439 w 10000"/>
              <a:gd name="connsiteY19" fmla="*/ 230 h 9899"/>
              <a:gd name="connsiteX20" fmla="*/ 9546 w 10000"/>
              <a:gd name="connsiteY20" fmla="*/ 167 h 9899"/>
              <a:gd name="connsiteX21" fmla="*/ 9644 w 10000"/>
              <a:gd name="connsiteY21" fmla="*/ 89 h 9899"/>
              <a:gd name="connsiteX22" fmla="*/ 9729 w 10000"/>
              <a:gd name="connsiteY22" fmla="*/ 0 h 9899"/>
              <a:gd name="connsiteX0" fmla="*/ 9644 w 10000"/>
              <a:gd name="connsiteY0" fmla="*/ 0 h 9910"/>
              <a:gd name="connsiteX1" fmla="*/ 10000 w 10000"/>
              <a:gd name="connsiteY1" fmla="*/ 8830 h 9910"/>
              <a:gd name="connsiteX2" fmla="*/ 9992 w 10000"/>
              <a:gd name="connsiteY2" fmla="*/ 8978 h 9910"/>
              <a:gd name="connsiteX3" fmla="*/ 9968 w 10000"/>
              <a:gd name="connsiteY3" fmla="*/ 9119 h 9910"/>
              <a:gd name="connsiteX4" fmla="*/ 9928 w 10000"/>
              <a:gd name="connsiteY4" fmla="*/ 9254 h 9910"/>
              <a:gd name="connsiteX5" fmla="*/ 9872 w 10000"/>
              <a:gd name="connsiteY5" fmla="*/ 9375 h 9910"/>
              <a:gd name="connsiteX6" fmla="*/ 9809 w 10000"/>
              <a:gd name="connsiteY6" fmla="*/ 9492 h 9910"/>
              <a:gd name="connsiteX7" fmla="*/ 9729 w 10000"/>
              <a:gd name="connsiteY7" fmla="*/ 9594 h 9910"/>
              <a:gd name="connsiteX8" fmla="*/ 9644 w 10000"/>
              <a:gd name="connsiteY8" fmla="*/ 9685 h 9910"/>
              <a:gd name="connsiteX9" fmla="*/ 9546 w 10000"/>
              <a:gd name="connsiteY9" fmla="*/ 9763 h 9910"/>
              <a:gd name="connsiteX10" fmla="*/ 9439 w 10000"/>
              <a:gd name="connsiteY10" fmla="*/ 9823 h 9910"/>
              <a:gd name="connsiteX11" fmla="*/ 9325 w 10000"/>
              <a:gd name="connsiteY11" fmla="*/ 9869 h 9910"/>
              <a:gd name="connsiteX12" fmla="*/ 9208 w 10000"/>
              <a:gd name="connsiteY12" fmla="*/ 9901 h 9910"/>
              <a:gd name="connsiteX13" fmla="*/ 9086 w 10000"/>
              <a:gd name="connsiteY13" fmla="*/ 9910 h 9910"/>
              <a:gd name="connsiteX14" fmla="*/ 0 w 10000"/>
              <a:gd name="connsiteY14" fmla="*/ 9910 h 9910"/>
              <a:gd name="connsiteX15" fmla="*/ 0 w 10000"/>
              <a:gd name="connsiteY15" fmla="*/ 227 h 9910"/>
              <a:gd name="connsiteX16" fmla="*/ 9086 w 10000"/>
              <a:gd name="connsiteY16" fmla="*/ 227 h 9910"/>
              <a:gd name="connsiteX17" fmla="*/ 9208 w 10000"/>
              <a:gd name="connsiteY17" fmla="*/ 217 h 9910"/>
              <a:gd name="connsiteX18" fmla="*/ 9325 w 10000"/>
              <a:gd name="connsiteY18" fmla="*/ 189 h 9910"/>
              <a:gd name="connsiteX19" fmla="*/ 9439 w 10000"/>
              <a:gd name="connsiteY19" fmla="*/ 142 h 9910"/>
              <a:gd name="connsiteX20" fmla="*/ 9546 w 10000"/>
              <a:gd name="connsiteY20" fmla="*/ 79 h 9910"/>
              <a:gd name="connsiteX21" fmla="*/ 9644 w 10000"/>
              <a:gd name="connsiteY21" fmla="*/ 0 h 9910"/>
              <a:gd name="connsiteX0" fmla="*/ 9546 w 10000"/>
              <a:gd name="connsiteY0" fmla="*/ 0 h 9920"/>
              <a:gd name="connsiteX1" fmla="*/ 10000 w 10000"/>
              <a:gd name="connsiteY1" fmla="*/ 8830 h 9920"/>
              <a:gd name="connsiteX2" fmla="*/ 9992 w 10000"/>
              <a:gd name="connsiteY2" fmla="*/ 8980 h 9920"/>
              <a:gd name="connsiteX3" fmla="*/ 9968 w 10000"/>
              <a:gd name="connsiteY3" fmla="*/ 9122 h 9920"/>
              <a:gd name="connsiteX4" fmla="*/ 9928 w 10000"/>
              <a:gd name="connsiteY4" fmla="*/ 9258 h 9920"/>
              <a:gd name="connsiteX5" fmla="*/ 9872 w 10000"/>
              <a:gd name="connsiteY5" fmla="*/ 9380 h 9920"/>
              <a:gd name="connsiteX6" fmla="*/ 9809 w 10000"/>
              <a:gd name="connsiteY6" fmla="*/ 9498 h 9920"/>
              <a:gd name="connsiteX7" fmla="*/ 9729 w 10000"/>
              <a:gd name="connsiteY7" fmla="*/ 9601 h 9920"/>
              <a:gd name="connsiteX8" fmla="*/ 9644 w 10000"/>
              <a:gd name="connsiteY8" fmla="*/ 9693 h 9920"/>
              <a:gd name="connsiteX9" fmla="*/ 9546 w 10000"/>
              <a:gd name="connsiteY9" fmla="*/ 9772 h 9920"/>
              <a:gd name="connsiteX10" fmla="*/ 9439 w 10000"/>
              <a:gd name="connsiteY10" fmla="*/ 9832 h 9920"/>
              <a:gd name="connsiteX11" fmla="*/ 9325 w 10000"/>
              <a:gd name="connsiteY11" fmla="*/ 9879 h 9920"/>
              <a:gd name="connsiteX12" fmla="*/ 9208 w 10000"/>
              <a:gd name="connsiteY12" fmla="*/ 9911 h 9920"/>
              <a:gd name="connsiteX13" fmla="*/ 9086 w 10000"/>
              <a:gd name="connsiteY13" fmla="*/ 9920 h 9920"/>
              <a:gd name="connsiteX14" fmla="*/ 0 w 10000"/>
              <a:gd name="connsiteY14" fmla="*/ 9920 h 9920"/>
              <a:gd name="connsiteX15" fmla="*/ 0 w 10000"/>
              <a:gd name="connsiteY15" fmla="*/ 149 h 9920"/>
              <a:gd name="connsiteX16" fmla="*/ 9086 w 10000"/>
              <a:gd name="connsiteY16" fmla="*/ 149 h 9920"/>
              <a:gd name="connsiteX17" fmla="*/ 9208 w 10000"/>
              <a:gd name="connsiteY17" fmla="*/ 139 h 9920"/>
              <a:gd name="connsiteX18" fmla="*/ 9325 w 10000"/>
              <a:gd name="connsiteY18" fmla="*/ 111 h 9920"/>
              <a:gd name="connsiteX19" fmla="*/ 9439 w 10000"/>
              <a:gd name="connsiteY19" fmla="*/ 63 h 9920"/>
              <a:gd name="connsiteX20" fmla="*/ 9546 w 10000"/>
              <a:gd name="connsiteY20" fmla="*/ 0 h 9920"/>
              <a:gd name="connsiteX0" fmla="*/ 9439 w 10000"/>
              <a:gd name="connsiteY0" fmla="*/ 0 h 9936"/>
              <a:gd name="connsiteX1" fmla="*/ 10000 w 10000"/>
              <a:gd name="connsiteY1" fmla="*/ 8837 h 9936"/>
              <a:gd name="connsiteX2" fmla="*/ 9992 w 10000"/>
              <a:gd name="connsiteY2" fmla="*/ 8988 h 9936"/>
              <a:gd name="connsiteX3" fmla="*/ 9968 w 10000"/>
              <a:gd name="connsiteY3" fmla="*/ 9132 h 9936"/>
              <a:gd name="connsiteX4" fmla="*/ 9928 w 10000"/>
              <a:gd name="connsiteY4" fmla="*/ 9269 h 9936"/>
              <a:gd name="connsiteX5" fmla="*/ 9872 w 10000"/>
              <a:gd name="connsiteY5" fmla="*/ 9392 h 9936"/>
              <a:gd name="connsiteX6" fmla="*/ 9809 w 10000"/>
              <a:gd name="connsiteY6" fmla="*/ 9511 h 9936"/>
              <a:gd name="connsiteX7" fmla="*/ 9729 w 10000"/>
              <a:gd name="connsiteY7" fmla="*/ 9614 h 9936"/>
              <a:gd name="connsiteX8" fmla="*/ 9644 w 10000"/>
              <a:gd name="connsiteY8" fmla="*/ 9707 h 9936"/>
              <a:gd name="connsiteX9" fmla="*/ 9546 w 10000"/>
              <a:gd name="connsiteY9" fmla="*/ 9787 h 9936"/>
              <a:gd name="connsiteX10" fmla="*/ 9439 w 10000"/>
              <a:gd name="connsiteY10" fmla="*/ 9847 h 9936"/>
              <a:gd name="connsiteX11" fmla="*/ 9325 w 10000"/>
              <a:gd name="connsiteY11" fmla="*/ 9895 h 9936"/>
              <a:gd name="connsiteX12" fmla="*/ 9208 w 10000"/>
              <a:gd name="connsiteY12" fmla="*/ 9927 h 9936"/>
              <a:gd name="connsiteX13" fmla="*/ 9086 w 10000"/>
              <a:gd name="connsiteY13" fmla="*/ 9936 h 9936"/>
              <a:gd name="connsiteX14" fmla="*/ 0 w 10000"/>
              <a:gd name="connsiteY14" fmla="*/ 9936 h 9936"/>
              <a:gd name="connsiteX15" fmla="*/ 0 w 10000"/>
              <a:gd name="connsiteY15" fmla="*/ 86 h 9936"/>
              <a:gd name="connsiteX16" fmla="*/ 9086 w 10000"/>
              <a:gd name="connsiteY16" fmla="*/ 86 h 9936"/>
              <a:gd name="connsiteX17" fmla="*/ 9208 w 10000"/>
              <a:gd name="connsiteY17" fmla="*/ 76 h 9936"/>
              <a:gd name="connsiteX18" fmla="*/ 9325 w 10000"/>
              <a:gd name="connsiteY18" fmla="*/ 48 h 9936"/>
              <a:gd name="connsiteX19" fmla="*/ 9439 w 10000"/>
              <a:gd name="connsiteY19" fmla="*/ 0 h 9936"/>
              <a:gd name="connsiteX0" fmla="*/ 9325 w 10000"/>
              <a:gd name="connsiteY0" fmla="*/ 0 h 9952"/>
              <a:gd name="connsiteX1" fmla="*/ 10000 w 10000"/>
              <a:gd name="connsiteY1" fmla="*/ 8846 h 9952"/>
              <a:gd name="connsiteX2" fmla="*/ 9992 w 10000"/>
              <a:gd name="connsiteY2" fmla="*/ 8998 h 9952"/>
              <a:gd name="connsiteX3" fmla="*/ 9968 w 10000"/>
              <a:gd name="connsiteY3" fmla="*/ 9143 h 9952"/>
              <a:gd name="connsiteX4" fmla="*/ 9928 w 10000"/>
              <a:gd name="connsiteY4" fmla="*/ 9281 h 9952"/>
              <a:gd name="connsiteX5" fmla="*/ 9872 w 10000"/>
              <a:gd name="connsiteY5" fmla="*/ 9404 h 9952"/>
              <a:gd name="connsiteX6" fmla="*/ 9809 w 10000"/>
              <a:gd name="connsiteY6" fmla="*/ 9524 h 9952"/>
              <a:gd name="connsiteX7" fmla="*/ 9729 w 10000"/>
              <a:gd name="connsiteY7" fmla="*/ 9628 h 9952"/>
              <a:gd name="connsiteX8" fmla="*/ 9644 w 10000"/>
              <a:gd name="connsiteY8" fmla="*/ 9722 h 9952"/>
              <a:gd name="connsiteX9" fmla="*/ 9546 w 10000"/>
              <a:gd name="connsiteY9" fmla="*/ 9802 h 9952"/>
              <a:gd name="connsiteX10" fmla="*/ 9439 w 10000"/>
              <a:gd name="connsiteY10" fmla="*/ 9862 h 9952"/>
              <a:gd name="connsiteX11" fmla="*/ 9325 w 10000"/>
              <a:gd name="connsiteY11" fmla="*/ 9911 h 9952"/>
              <a:gd name="connsiteX12" fmla="*/ 9208 w 10000"/>
              <a:gd name="connsiteY12" fmla="*/ 9943 h 9952"/>
              <a:gd name="connsiteX13" fmla="*/ 9086 w 10000"/>
              <a:gd name="connsiteY13" fmla="*/ 9952 h 9952"/>
              <a:gd name="connsiteX14" fmla="*/ 0 w 10000"/>
              <a:gd name="connsiteY14" fmla="*/ 9952 h 9952"/>
              <a:gd name="connsiteX15" fmla="*/ 0 w 10000"/>
              <a:gd name="connsiteY15" fmla="*/ 39 h 9952"/>
              <a:gd name="connsiteX16" fmla="*/ 9086 w 10000"/>
              <a:gd name="connsiteY16" fmla="*/ 39 h 9952"/>
              <a:gd name="connsiteX17" fmla="*/ 9208 w 10000"/>
              <a:gd name="connsiteY17" fmla="*/ 28 h 9952"/>
              <a:gd name="connsiteX18" fmla="*/ 9325 w 10000"/>
              <a:gd name="connsiteY18" fmla="*/ 0 h 9952"/>
              <a:gd name="connsiteX0" fmla="*/ 9208 w 10000"/>
              <a:gd name="connsiteY0" fmla="*/ 0 h 9972"/>
              <a:gd name="connsiteX1" fmla="*/ 10000 w 10000"/>
              <a:gd name="connsiteY1" fmla="*/ 8861 h 9972"/>
              <a:gd name="connsiteX2" fmla="*/ 9992 w 10000"/>
              <a:gd name="connsiteY2" fmla="*/ 9013 h 9972"/>
              <a:gd name="connsiteX3" fmla="*/ 9968 w 10000"/>
              <a:gd name="connsiteY3" fmla="*/ 9159 h 9972"/>
              <a:gd name="connsiteX4" fmla="*/ 9928 w 10000"/>
              <a:gd name="connsiteY4" fmla="*/ 9298 h 9972"/>
              <a:gd name="connsiteX5" fmla="*/ 9872 w 10000"/>
              <a:gd name="connsiteY5" fmla="*/ 9421 h 9972"/>
              <a:gd name="connsiteX6" fmla="*/ 9809 w 10000"/>
              <a:gd name="connsiteY6" fmla="*/ 9542 h 9972"/>
              <a:gd name="connsiteX7" fmla="*/ 9729 w 10000"/>
              <a:gd name="connsiteY7" fmla="*/ 9646 h 9972"/>
              <a:gd name="connsiteX8" fmla="*/ 9644 w 10000"/>
              <a:gd name="connsiteY8" fmla="*/ 9741 h 9972"/>
              <a:gd name="connsiteX9" fmla="*/ 9546 w 10000"/>
              <a:gd name="connsiteY9" fmla="*/ 9821 h 9972"/>
              <a:gd name="connsiteX10" fmla="*/ 9439 w 10000"/>
              <a:gd name="connsiteY10" fmla="*/ 9882 h 9972"/>
              <a:gd name="connsiteX11" fmla="*/ 9325 w 10000"/>
              <a:gd name="connsiteY11" fmla="*/ 9931 h 9972"/>
              <a:gd name="connsiteX12" fmla="*/ 9208 w 10000"/>
              <a:gd name="connsiteY12" fmla="*/ 9963 h 9972"/>
              <a:gd name="connsiteX13" fmla="*/ 9086 w 10000"/>
              <a:gd name="connsiteY13" fmla="*/ 9972 h 9972"/>
              <a:gd name="connsiteX14" fmla="*/ 0 w 10000"/>
              <a:gd name="connsiteY14" fmla="*/ 9972 h 9972"/>
              <a:gd name="connsiteX15" fmla="*/ 0 w 10000"/>
              <a:gd name="connsiteY15" fmla="*/ 11 h 9972"/>
              <a:gd name="connsiteX16" fmla="*/ 9086 w 10000"/>
              <a:gd name="connsiteY16" fmla="*/ 11 h 9972"/>
              <a:gd name="connsiteX17" fmla="*/ 9208 w 10000"/>
              <a:gd name="connsiteY17" fmla="*/ 0 h 9972"/>
              <a:gd name="connsiteX0" fmla="*/ 9086 w 10000"/>
              <a:gd name="connsiteY0" fmla="*/ 0 h 9989"/>
              <a:gd name="connsiteX1" fmla="*/ 10000 w 10000"/>
              <a:gd name="connsiteY1" fmla="*/ 8875 h 9989"/>
              <a:gd name="connsiteX2" fmla="*/ 9992 w 10000"/>
              <a:gd name="connsiteY2" fmla="*/ 9027 h 9989"/>
              <a:gd name="connsiteX3" fmla="*/ 9968 w 10000"/>
              <a:gd name="connsiteY3" fmla="*/ 9174 h 9989"/>
              <a:gd name="connsiteX4" fmla="*/ 9928 w 10000"/>
              <a:gd name="connsiteY4" fmla="*/ 9313 h 9989"/>
              <a:gd name="connsiteX5" fmla="*/ 9872 w 10000"/>
              <a:gd name="connsiteY5" fmla="*/ 9436 h 9989"/>
              <a:gd name="connsiteX6" fmla="*/ 9809 w 10000"/>
              <a:gd name="connsiteY6" fmla="*/ 9558 h 9989"/>
              <a:gd name="connsiteX7" fmla="*/ 9729 w 10000"/>
              <a:gd name="connsiteY7" fmla="*/ 9662 h 9989"/>
              <a:gd name="connsiteX8" fmla="*/ 9644 w 10000"/>
              <a:gd name="connsiteY8" fmla="*/ 9757 h 9989"/>
              <a:gd name="connsiteX9" fmla="*/ 9546 w 10000"/>
              <a:gd name="connsiteY9" fmla="*/ 9838 h 9989"/>
              <a:gd name="connsiteX10" fmla="*/ 9439 w 10000"/>
              <a:gd name="connsiteY10" fmla="*/ 9899 h 9989"/>
              <a:gd name="connsiteX11" fmla="*/ 9325 w 10000"/>
              <a:gd name="connsiteY11" fmla="*/ 9948 h 9989"/>
              <a:gd name="connsiteX12" fmla="*/ 9208 w 10000"/>
              <a:gd name="connsiteY12" fmla="*/ 9980 h 9989"/>
              <a:gd name="connsiteX13" fmla="*/ 9086 w 10000"/>
              <a:gd name="connsiteY13" fmla="*/ 9989 h 9989"/>
              <a:gd name="connsiteX14" fmla="*/ 0 w 10000"/>
              <a:gd name="connsiteY14" fmla="*/ 9989 h 9989"/>
              <a:gd name="connsiteX15" fmla="*/ 0 w 10000"/>
              <a:gd name="connsiteY15" fmla="*/ 0 h 9989"/>
              <a:gd name="connsiteX16" fmla="*/ 9086 w 10000"/>
              <a:gd name="connsiteY16" fmla="*/ 0 h 9989"/>
              <a:gd name="connsiteX0" fmla="*/ 9086 w 10060"/>
              <a:gd name="connsiteY0" fmla="*/ 0 h 10000"/>
              <a:gd name="connsiteX1" fmla="*/ 10000 w 10060"/>
              <a:gd name="connsiteY1" fmla="*/ 8885 h 10000"/>
              <a:gd name="connsiteX2" fmla="*/ 9968 w 10060"/>
              <a:gd name="connsiteY2" fmla="*/ 9184 h 10000"/>
              <a:gd name="connsiteX3" fmla="*/ 9928 w 10060"/>
              <a:gd name="connsiteY3" fmla="*/ 9323 h 10000"/>
              <a:gd name="connsiteX4" fmla="*/ 9872 w 10060"/>
              <a:gd name="connsiteY4" fmla="*/ 9446 h 10000"/>
              <a:gd name="connsiteX5" fmla="*/ 9809 w 10060"/>
              <a:gd name="connsiteY5" fmla="*/ 9569 h 10000"/>
              <a:gd name="connsiteX6" fmla="*/ 9729 w 10060"/>
              <a:gd name="connsiteY6" fmla="*/ 9673 h 10000"/>
              <a:gd name="connsiteX7" fmla="*/ 9644 w 10060"/>
              <a:gd name="connsiteY7" fmla="*/ 9768 h 10000"/>
              <a:gd name="connsiteX8" fmla="*/ 9546 w 10060"/>
              <a:gd name="connsiteY8" fmla="*/ 9849 h 10000"/>
              <a:gd name="connsiteX9" fmla="*/ 9439 w 10060"/>
              <a:gd name="connsiteY9" fmla="*/ 9910 h 10000"/>
              <a:gd name="connsiteX10" fmla="*/ 9325 w 10060"/>
              <a:gd name="connsiteY10" fmla="*/ 9959 h 10000"/>
              <a:gd name="connsiteX11" fmla="*/ 9208 w 10060"/>
              <a:gd name="connsiteY11" fmla="*/ 9991 h 10000"/>
              <a:gd name="connsiteX12" fmla="*/ 9086 w 10060"/>
              <a:gd name="connsiteY12" fmla="*/ 10000 h 10000"/>
              <a:gd name="connsiteX13" fmla="*/ 0 w 10060"/>
              <a:gd name="connsiteY13" fmla="*/ 10000 h 10000"/>
              <a:gd name="connsiteX14" fmla="*/ 0 w 10060"/>
              <a:gd name="connsiteY14" fmla="*/ 0 h 10000"/>
              <a:gd name="connsiteX15" fmla="*/ 9086 w 10060"/>
              <a:gd name="connsiteY15"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809 w 10097"/>
              <a:gd name="connsiteY4" fmla="*/ 9569 h 10000"/>
              <a:gd name="connsiteX5" fmla="*/ 9729 w 10097"/>
              <a:gd name="connsiteY5" fmla="*/ 9673 h 10000"/>
              <a:gd name="connsiteX6" fmla="*/ 9644 w 10097"/>
              <a:gd name="connsiteY6" fmla="*/ 9768 h 10000"/>
              <a:gd name="connsiteX7" fmla="*/ 9546 w 10097"/>
              <a:gd name="connsiteY7" fmla="*/ 9849 h 10000"/>
              <a:gd name="connsiteX8" fmla="*/ 9439 w 10097"/>
              <a:gd name="connsiteY8" fmla="*/ 9910 h 10000"/>
              <a:gd name="connsiteX9" fmla="*/ 9325 w 10097"/>
              <a:gd name="connsiteY9" fmla="*/ 9959 h 10000"/>
              <a:gd name="connsiteX10" fmla="*/ 9208 w 10097"/>
              <a:gd name="connsiteY10" fmla="*/ 9991 h 10000"/>
              <a:gd name="connsiteX11" fmla="*/ 9086 w 10097"/>
              <a:gd name="connsiteY11" fmla="*/ 10000 h 10000"/>
              <a:gd name="connsiteX12" fmla="*/ 0 w 10097"/>
              <a:gd name="connsiteY12" fmla="*/ 10000 h 10000"/>
              <a:gd name="connsiteX13" fmla="*/ 0 w 10097"/>
              <a:gd name="connsiteY13" fmla="*/ 0 h 10000"/>
              <a:gd name="connsiteX14" fmla="*/ 9086 w 10097"/>
              <a:gd name="connsiteY14"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644 w 10097"/>
              <a:gd name="connsiteY5" fmla="*/ 9768 h 10000"/>
              <a:gd name="connsiteX6" fmla="*/ 9546 w 10097"/>
              <a:gd name="connsiteY6" fmla="*/ 9849 h 10000"/>
              <a:gd name="connsiteX7" fmla="*/ 9439 w 10097"/>
              <a:gd name="connsiteY7" fmla="*/ 9910 h 10000"/>
              <a:gd name="connsiteX8" fmla="*/ 9325 w 10097"/>
              <a:gd name="connsiteY8" fmla="*/ 9959 h 10000"/>
              <a:gd name="connsiteX9" fmla="*/ 9208 w 10097"/>
              <a:gd name="connsiteY9" fmla="*/ 9991 h 10000"/>
              <a:gd name="connsiteX10" fmla="*/ 9086 w 10097"/>
              <a:gd name="connsiteY10" fmla="*/ 10000 h 10000"/>
              <a:gd name="connsiteX11" fmla="*/ 0 w 10097"/>
              <a:gd name="connsiteY11" fmla="*/ 10000 h 10000"/>
              <a:gd name="connsiteX12" fmla="*/ 0 w 10097"/>
              <a:gd name="connsiteY12" fmla="*/ 0 h 10000"/>
              <a:gd name="connsiteX13" fmla="*/ 9086 w 10097"/>
              <a:gd name="connsiteY13"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325 w 10097"/>
              <a:gd name="connsiteY7" fmla="*/ 9959 h 10000"/>
              <a:gd name="connsiteX8" fmla="*/ 9208 w 10097"/>
              <a:gd name="connsiteY8" fmla="*/ 9991 h 10000"/>
              <a:gd name="connsiteX9" fmla="*/ 9086 w 10097"/>
              <a:gd name="connsiteY9" fmla="*/ 10000 h 10000"/>
              <a:gd name="connsiteX10" fmla="*/ 0 w 10097"/>
              <a:gd name="connsiteY10" fmla="*/ 10000 h 10000"/>
              <a:gd name="connsiteX11" fmla="*/ 0 w 10097"/>
              <a:gd name="connsiteY11" fmla="*/ 0 h 10000"/>
              <a:gd name="connsiteX12" fmla="*/ 9086 w 10097"/>
              <a:gd name="connsiteY12"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208 w 10097"/>
              <a:gd name="connsiteY7" fmla="*/ 9991 h 10000"/>
              <a:gd name="connsiteX8" fmla="*/ 9086 w 10097"/>
              <a:gd name="connsiteY8" fmla="*/ 10000 h 10000"/>
              <a:gd name="connsiteX9" fmla="*/ 0 w 10097"/>
              <a:gd name="connsiteY9" fmla="*/ 10000 h 10000"/>
              <a:gd name="connsiteX10" fmla="*/ 0 w 10097"/>
              <a:gd name="connsiteY10" fmla="*/ 0 h 10000"/>
              <a:gd name="connsiteX11" fmla="*/ 9086 w 10097"/>
              <a:gd name="connsiteY11"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086 w 10097"/>
              <a:gd name="connsiteY7" fmla="*/ 10000 h 10000"/>
              <a:gd name="connsiteX8" fmla="*/ 0 w 10097"/>
              <a:gd name="connsiteY8" fmla="*/ 10000 h 10000"/>
              <a:gd name="connsiteX9" fmla="*/ 0 w 10097"/>
              <a:gd name="connsiteY9" fmla="*/ 0 h 10000"/>
              <a:gd name="connsiteX10" fmla="*/ 9086 w 10097"/>
              <a:gd name="connsiteY10"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546 w 10097"/>
              <a:gd name="connsiteY4" fmla="*/ 9849 h 10000"/>
              <a:gd name="connsiteX5" fmla="*/ 9439 w 10097"/>
              <a:gd name="connsiteY5" fmla="*/ 9910 h 10000"/>
              <a:gd name="connsiteX6" fmla="*/ 9086 w 10097"/>
              <a:gd name="connsiteY6" fmla="*/ 10000 h 10000"/>
              <a:gd name="connsiteX7" fmla="*/ 0 w 10097"/>
              <a:gd name="connsiteY7" fmla="*/ 10000 h 10000"/>
              <a:gd name="connsiteX8" fmla="*/ 0 w 10097"/>
              <a:gd name="connsiteY8" fmla="*/ 0 h 10000"/>
              <a:gd name="connsiteX9" fmla="*/ 9086 w 10097"/>
              <a:gd name="connsiteY9"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546 w 10097"/>
              <a:gd name="connsiteY4" fmla="*/ 9849 h 10000"/>
              <a:gd name="connsiteX5" fmla="*/ 9086 w 10097"/>
              <a:gd name="connsiteY5" fmla="*/ 10000 h 10000"/>
              <a:gd name="connsiteX6" fmla="*/ 0 w 10097"/>
              <a:gd name="connsiteY6" fmla="*/ 10000 h 10000"/>
              <a:gd name="connsiteX7" fmla="*/ 0 w 10097"/>
              <a:gd name="connsiteY7" fmla="*/ 0 h 10000"/>
              <a:gd name="connsiteX8" fmla="*/ 9086 w 10097"/>
              <a:gd name="connsiteY8" fmla="*/ 0 h 10000"/>
              <a:gd name="connsiteX0" fmla="*/ 9086 w 10097"/>
              <a:gd name="connsiteY0" fmla="*/ 0 h 10000"/>
              <a:gd name="connsiteX1" fmla="*/ 9968 w 10097"/>
              <a:gd name="connsiteY1" fmla="*/ 9184 h 10000"/>
              <a:gd name="connsiteX2" fmla="*/ 9928 w 10097"/>
              <a:gd name="connsiteY2" fmla="*/ 9323 h 10000"/>
              <a:gd name="connsiteX3" fmla="*/ 9546 w 10097"/>
              <a:gd name="connsiteY3" fmla="*/ 9849 h 10000"/>
              <a:gd name="connsiteX4" fmla="*/ 9086 w 10097"/>
              <a:gd name="connsiteY4" fmla="*/ 10000 h 10000"/>
              <a:gd name="connsiteX5" fmla="*/ 0 w 10097"/>
              <a:gd name="connsiteY5" fmla="*/ 10000 h 10000"/>
              <a:gd name="connsiteX6" fmla="*/ 0 w 10097"/>
              <a:gd name="connsiteY6" fmla="*/ 0 h 10000"/>
              <a:gd name="connsiteX7" fmla="*/ 9086 w 10097"/>
              <a:gd name="connsiteY7" fmla="*/ 0 h 10000"/>
              <a:gd name="connsiteX0" fmla="*/ 9086 w 10097"/>
              <a:gd name="connsiteY0" fmla="*/ 0 h 10092"/>
              <a:gd name="connsiteX1" fmla="*/ 9968 w 10097"/>
              <a:gd name="connsiteY1" fmla="*/ 9184 h 10092"/>
              <a:gd name="connsiteX2" fmla="*/ 9546 w 10097"/>
              <a:gd name="connsiteY2" fmla="*/ 9849 h 10092"/>
              <a:gd name="connsiteX3" fmla="*/ 9086 w 10097"/>
              <a:gd name="connsiteY3" fmla="*/ 10000 h 10092"/>
              <a:gd name="connsiteX4" fmla="*/ 0 w 10097"/>
              <a:gd name="connsiteY4" fmla="*/ 10000 h 10092"/>
              <a:gd name="connsiteX5" fmla="*/ 0 w 10097"/>
              <a:gd name="connsiteY5" fmla="*/ 0 h 10092"/>
              <a:gd name="connsiteX6" fmla="*/ 9086 w 10097"/>
              <a:gd name="connsiteY6" fmla="*/ 0 h 10092"/>
              <a:gd name="connsiteX0" fmla="*/ 9086 w 9935"/>
              <a:gd name="connsiteY0" fmla="*/ 0 h 10000"/>
              <a:gd name="connsiteX1" fmla="*/ 9546 w 9935"/>
              <a:gd name="connsiteY1" fmla="*/ 9849 h 10000"/>
              <a:gd name="connsiteX2" fmla="*/ 9086 w 9935"/>
              <a:gd name="connsiteY2" fmla="*/ 10000 h 10000"/>
              <a:gd name="connsiteX3" fmla="*/ 0 w 9935"/>
              <a:gd name="connsiteY3" fmla="*/ 10000 h 10000"/>
              <a:gd name="connsiteX4" fmla="*/ 0 w 9935"/>
              <a:gd name="connsiteY4" fmla="*/ 0 h 10000"/>
              <a:gd name="connsiteX5" fmla="*/ 9086 w 9935"/>
              <a:gd name="connsiteY5" fmla="*/ 0 h 10000"/>
              <a:gd name="connsiteX0" fmla="*/ 9145 w 9145"/>
              <a:gd name="connsiteY0" fmla="*/ 0 h 10000"/>
              <a:gd name="connsiteX1" fmla="*/ 9145 w 9145"/>
              <a:gd name="connsiteY1" fmla="*/ 10000 h 10000"/>
              <a:gd name="connsiteX2" fmla="*/ 0 w 9145"/>
              <a:gd name="connsiteY2" fmla="*/ 10000 h 10000"/>
              <a:gd name="connsiteX3" fmla="*/ 0 w 9145"/>
              <a:gd name="connsiteY3" fmla="*/ 0 h 10000"/>
              <a:gd name="connsiteX4" fmla="*/ 9145 w 9145"/>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0 h 10000"/>
              <a:gd name="connsiteX4" fmla="*/ 10000 w 10000"/>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749 h 10000"/>
              <a:gd name="connsiteX4" fmla="*/ 10000 w 10000"/>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499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lnTo>
                  <a:pt x="10000" y="10000"/>
                </a:lnTo>
                <a:lnTo>
                  <a:pt x="0" y="10000"/>
                </a:lnTo>
                <a:lnTo>
                  <a:pt x="0" y="499"/>
                </a:lnTo>
                <a:lnTo>
                  <a:pt x="10000" y="0"/>
                </a:lnTo>
                <a:close/>
              </a:path>
            </a:pathLst>
          </a:custGeom>
          <a:solidFill>
            <a:sysClr val="window" lastClr="FFFFFF">
              <a:lumMod val="75000"/>
            </a:sysClr>
          </a:solidFill>
          <a:ln w="0">
            <a:noFill/>
            <a:prstDash val="solid"/>
            <a:round/>
            <a:headEnd/>
            <a:tailEnd/>
          </a:ln>
          <a:effectLst>
            <a:glow rad="228600">
              <a:sysClr val="windowText" lastClr="000000">
                <a:lumMod val="65000"/>
                <a:lumOff val="35000"/>
                <a:alpha val="40000"/>
              </a:sysClr>
            </a:glow>
            <a:softEdge rad="0"/>
          </a:effectLst>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26" name="Freeform 6">
            <a:extLst>
              <a:ext uri="{FF2B5EF4-FFF2-40B4-BE49-F238E27FC236}">
                <a16:creationId xmlns:a16="http://schemas.microsoft.com/office/drawing/2014/main" id="{EA9D2E2D-F648-46AF-8757-9524E6FC5AF2}"/>
              </a:ext>
            </a:extLst>
          </p:cNvPr>
          <p:cNvSpPr>
            <a:spLocks/>
          </p:cNvSpPr>
          <p:nvPr/>
        </p:nvSpPr>
        <p:spPr bwMode="auto">
          <a:xfrm>
            <a:off x="4428231" y="1347813"/>
            <a:ext cx="255174" cy="347721"/>
          </a:xfrm>
          <a:custGeom>
            <a:avLst/>
            <a:gdLst>
              <a:gd name="T0" fmla="*/ 0 w 459"/>
              <a:gd name="T1" fmla="*/ 0 h 688"/>
              <a:gd name="T2" fmla="*/ 115 w 459"/>
              <a:gd name="T3" fmla="*/ 0 h 688"/>
              <a:gd name="T4" fmla="*/ 161 w 459"/>
              <a:gd name="T5" fmla="*/ 2 h 688"/>
              <a:gd name="T6" fmla="*/ 205 w 459"/>
              <a:gd name="T7" fmla="*/ 11 h 688"/>
              <a:gd name="T8" fmla="*/ 248 w 459"/>
              <a:gd name="T9" fmla="*/ 26 h 688"/>
              <a:gd name="T10" fmla="*/ 288 w 459"/>
              <a:gd name="T11" fmla="*/ 47 h 688"/>
              <a:gd name="T12" fmla="*/ 325 w 459"/>
              <a:gd name="T13" fmla="*/ 71 h 688"/>
              <a:gd name="T14" fmla="*/ 357 w 459"/>
              <a:gd name="T15" fmla="*/ 101 h 688"/>
              <a:gd name="T16" fmla="*/ 387 w 459"/>
              <a:gd name="T17" fmla="*/ 133 h 688"/>
              <a:gd name="T18" fmla="*/ 411 w 459"/>
              <a:gd name="T19" fmla="*/ 170 h 688"/>
              <a:gd name="T20" fmla="*/ 432 w 459"/>
              <a:gd name="T21" fmla="*/ 210 h 688"/>
              <a:gd name="T22" fmla="*/ 447 w 459"/>
              <a:gd name="T23" fmla="*/ 253 h 688"/>
              <a:gd name="T24" fmla="*/ 456 w 459"/>
              <a:gd name="T25" fmla="*/ 298 h 688"/>
              <a:gd name="T26" fmla="*/ 459 w 459"/>
              <a:gd name="T27" fmla="*/ 344 h 688"/>
              <a:gd name="T28" fmla="*/ 459 w 459"/>
              <a:gd name="T29" fmla="*/ 344 h 688"/>
              <a:gd name="T30" fmla="*/ 456 w 459"/>
              <a:gd name="T31" fmla="*/ 391 h 688"/>
              <a:gd name="T32" fmla="*/ 447 w 459"/>
              <a:gd name="T33" fmla="*/ 436 h 688"/>
              <a:gd name="T34" fmla="*/ 432 w 459"/>
              <a:gd name="T35" fmla="*/ 478 h 688"/>
              <a:gd name="T36" fmla="*/ 411 w 459"/>
              <a:gd name="T37" fmla="*/ 517 h 688"/>
              <a:gd name="T38" fmla="*/ 387 w 459"/>
              <a:gd name="T39" fmla="*/ 554 h 688"/>
              <a:gd name="T40" fmla="*/ 357 w 459"/>
              <a:gd name="T41" fmla="*/ 587 h 688"/>
              <a:gd name="T42" fmla="*/ 325 w 459"/>
              <a:gd name="T43" fmla="*/ 616 h 688"/>
              <a:gd name="T44" fmla="*/ 288 w 459"/>
              <a:gd name="T45" fmla="*/ 641 h 688"/>
              <a:gd name="T46" fmla="*/ 248 w 459"/>
              <a:gd name="T47" fmla="*/ 661 h 688"/>
              <a:gd name="T48" fmla="*/ 205 w 459"/>
              <a:gd name="T49" fmla="*/ 676 h 688"/>
              <a:gd name="T50" fmla="*/ 161 w 459"/>
              <a:gd name="T51" fmla="*/ 685 h 688"/>
              <a:gd name="T52" fmla="*/ 115 w 459"/>
              <a:gd name="T53" fmla="*/ 688 h 688"/>
              <a:gd name="T54" fmla="*/ 0 w 459"/>
              <a:gd name="T55" fmla="*/ 688 h 688"/>
              <a:gd name="T56" fmla="*/ 0 w 459"/>
              <a:gd name="T57"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9" h="688">
                <a:moveTo>
                  <a:pt x="0" y="0"/>
                </a:moveTo>
                <a:lnTo>
                  <a:pt x="115" y="0"/>
                </a:lnTo>
                <a:lnTo>
                  <a:pt x="161" y="2"/>
                </a:lnTo>
                <a:lnTo>
                  <a:pt x="205" y="11"/>
                </a:lnTo>
                <a:lnTo>
                  <a:pt x="248" y="26"/>
                </a:lnTo>
                <a:lnTo>
                  <a:pt x="288" y="47"/>
                </a:lnTo>
                <a:lnTo>
                  <a:pt x="325" y="71"/>
                </a:lnTo>
                <a:lnTo>
                  <a:pt x="357" y="101"/>
                </a:lnTo>
                <a:lnTo>
                  <a:pt x="387" y="133"/>
                </a:lnTo>
                <a:lnTo>
                  <a:pt x="411" y="170"/>
                </a:lnTo>
                <a:lnTo>
                  <a:pt x="432" y="210"/>
                </a:lnTo>
                <a:lnTo>
                  <a:pt x="447" y="253"/>
                </a:lnTo>
                <a:lnTo>
                  <a:pt x="456" y="298"/>
                </a:lnTo>
                <a:lnTo>
                  <a:pt x="459" y="344"/>
                </a:lnTo>
                <a:lnTo>
                  <a:pt x="459" y="344"/>
                </a:lnTo>
                <a:lnTo>
                  <a:pt x="456" y="391"/>
                </a:lnTo>
                <a:lnTo>
                  <a:pt x="447" y="436"/>
                </a:lnTo>
                <a:lnTo>
                  <a:pt x="432" y="478"/>
                </a:lnTo>
                <a:lnTo>
                  <a:pt x="411" y="517"/>
                </a:lnTo>
                <a:lnTo>
                  <a:pt x="387" y="554"/>
                </a:lnTo>
                <a:lnTo>
                  <a:pt x="357" y="587"/>
                </a:lnTo>
                <a:lnTo>
                  <a:pt x="325" y="616"/>
                </a:lnTo>
                <a:lnTo>
                  <a:pt x="288" y="641"/>
                </a:lnTo>
                <a:lnTo>
                  <a:pt x="248" y="661"/>
                </a:lnTo>
                <a:lnTo>
                  <a:pt x="205" y="676"/>
                </a:lnTo>
                <a:lnTo>
                  <a:pt x="161" y="685"/>
                </a:lnTo>
                <a:lnTo>
                  <a:pt x="115" y="688"/>
                </a:lnTo>
                <a:lnTo>
                  <a:pt x="0" y="688"/>
                </a:lnTo>
                <a:lnTo>
                  <a:pt x="0" y="0"/>
                </a:lnTo>
                <a:close/>
              </a:path>
            </a:pathLst>
          </a:custGeom>
          <a:solidFill>
            <a:srgbClr val="A098D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27" name="Freeform 7">
            <a:extLst>
              <a:ext uri="{FF2B5EF4-FFF2-40B4-BE49-F238E27FC236}">
                <a16:creationId xmlns:a16="http://schemas.microsoft.com/office/drawing/2014/main" id="{928FF870-F227-493B-B10F-FA24C872B87C}"/>
              </a:ext>
            </a:extLst>
          </p:cNvPr>
          <p:cNvSpPr>
            <a:spLocks/>
          </p:cNvSpPr>
          <p:nvPr/>
        </p:nvSpPr>
        <p:spPr bwMode="auto">
          <a:xfrm>
            <a:off x="2590868" y="1438548"/>
            <a:ext cx="2092537" cy="1739110"/>
          </a:xfrm>
          <a:custGeom>
            <a:avLst/>
            <a:gdLst>
              <a:gd name="T0" fmla="*/ 3764 w 3764"/>
              <a:gd name="T1" fmla="*/ 0 h 3441"/>
              <a:gd name="T2" fmla="*/ 3764 w 3764"/>
              <a:gd name="T3" fmla="*/ 3096 h 3441"/>
              <a:gd name="T4" fmla="*/ 3761 w 3764"/>
              <a:gd name="T5" fmla="*/ 3143 h 3441"/>
              <a:gd name="T6" fmla="*/ 3752 w 3764"/>
              <a:gd name="T7" fmla="*/ 3188 h 3441"/>
              <a:gd name="T8" fmla="*/ 3737 w 3764"/>
              <a:gd name="T9" fmla="*/ 3231 h 3441"/>
              <a:gd name="T10" fmla="*/ 3716 w 3764"/>
              <a:gd name="T11" fmla="*/ 3270 h 3441"/>
              <a:gd name="T12" fmla="*/ 3692 w 3764"/>
              <a:gd name="T13" fmla="*/ 3307 h 3441"/>
              <a:gd name="T14" fmla="*/ 3662 w 3764"/>
              <a:gd name="T15" fmla="*/ 3340 h 3441"/>
              <a:gd name="T16" fmla="*/ 3630 w 3764"/>
              <a:gd name="T17" fmla="*/ 3369 h 3441"/>
              <a:gd name="T18" fmla="*/ 3593 w 3764"/>
              <a:gd name="T19" fmla="*/ 3394 h 3441"/>
              <a:gd name="T20" fmla="*/ 3553 w 3764"/>
              <a:gd name="T21" fmla="*/ 3413 h 3441"/>
              <a:gd name="T22" fmla="*/ 3510 w 3764"/>
              <a:gd name="T23" fmla="*/ 3428 h 3441"/>
              <a:gd name="T24" fmla="*/ 3466 w 3764"/>
              <a:gd name="T25" fmla="*/ 3438 h 3441"/>
              <a:gd name="T26" fmla="*/ 3420 w 3764"/>
              <a:gd name="T27" fmla="*/ 3441 h 3441"/>
              <a:gd name="T28" fmla="*/ 0 w 3764"/>
              <a:gd name="T29" fmla="*/ 3441 h 3441"/>
              <a:gd name="T30" fmla="*/ 0 w 3764"/>
              <a:gd name="T31" fmla="*/ 344 h 3441"/>
              <a:gd name="T32" fmla="*/ 3420 w 3764"/>
              <a:gd name="T33" fmla="*/ 344 h 3441"/>
              <a:gd name="T34" fmla="*/ 3466 w 3764"/>
              <a:gd name="T35" fmla="*/ 341 h 3441"/>
              <a:gd name="T36" fmla="*/ 3510 w 3764"/>
              <a:gd name="T37" fmla="*/ 332 h 3441"/>
              <a:gd name="T38" fmla="*/ 3553 w 3764"/>
              <a:gd name="T39" fmla="*/ 317 h 3441"/>
              <a:gd name="T40" fmla="*/ 3593 w 3764"/>
              <a:gd name="T41" fmla="*/ 297 h 3441"/>
              <a:gd name="T42" fmla="*/ 3630 w 3764"/>
              <a:gd name="T43" fmla="*/ 272 h 3441"/>
              <a:gd name="T44" fmla="*/ 3662 w 3764"/>
              <a:gd name="T45" fmla="*/ 243 h 3441"/>
              <a:gd name="T46" fmla="*/ 3692 w 3764"/>
              <a:gd name="T47" fmla="*/ 210 h 3441"/>
              <a:gd name="T48" fmla="*/ 3716 w 3764"/>
              <a:gd name="T49" fmla="*/ 173 h 3441"/>
              <a:gd name="T50" fmla="*/ 3737 w 3764"/>
              <a:gd name="T51" fmla="*/ 134 h 3441"/>
              <a:gd name="T52" fmla="*/ 3752 w 3764"/>
              <a:gd name="T53" fmla="*/ 92 h 3441"/>
              <a:gd name="T54" fmla="*/ 3761 w 3764"/>
              <a:gd name="T55" fmla="*/ 47 h 3441"/>
              <a:gd name="T56" fmla="*/ 3764 w 3764"/>
              <a:gd name="T57" fmla="*/ 0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64" h="3441">
                <a:moveTo>
                  <a:pt x="3764" y="0"/>
                </a:moveTo>
                <a:lnTo>
                  <a:pt x="3764" y="3096"/>
                </a:lnTo>
                <a:lnTo>
                  <a:pt x="3761" y="3143"/>
                </a:lnTo>
                <a:lnTo>
                  <a:pt x="3752" y="3188"/>
                </a:lnTo>
                <a:lnTo>
                  <a:pt x="3737" y="3231"/>
                </a:lnTo>
                <a:lnTo>
                  <a:pt x="3716" y="3270"/>
                </a:lnTo>
                <a:lnTo>
                  <a:pt x="3692" y="3307"/>
                </a:lnTo>
                <a:lnTo>
                  <a:pt x="3662" y="3340"/>
                </a:lnTo>
                <a:lnTo>
                  <a:pt x="3630" y="3369"/>
                </a:lnTo>
                <a:lnTo>
                  <a:pt x="3593" y="3394"/>
                </a:lnTo>
                <a:lnTo>
                  <a:pt x="3553" y="3413"/>
                </a:lnTo>
                <a:lnTo>
                  <a:pt x="3510" y="3428"/>
                </a:lnTo>
                <a:lnTo>
                  <a:pt x="3466" y="3438"/>
                </a:lnTo>
                <a:lnTo>
                  <a:pt x="3420" y="3441"/>
                </a:lnTo>
                <a:lnTo>
                  <a:pt x="0" y="3441"/>
                </a:lnTo>
                <a:lnTo>
                  <a:pt x="0" y="344"/>
                </a:lnTo>
                <a:lnTo>
                  <a:pt x="3420" y="344"/>
                </a:lnTo>
                <a:lnTo>
                  <a:pt x="3466" y="341"/>
                </a:lnTo>
                <a:lnTo>
                  <a:pt x="3510" y="332"/>
                </a:lnTo>
                <a:lnTo>
                  <a:pt x="3553" y="317"/>
                </a:lnTo>
                <a:lnTo>
                  <a:pt x="3593" y="297"/>
                </a:lnTo>
                <a:lnTo>
                  <a:pt x="3630" y="272"/>
                </a:lnTo>
                <a:lnTo>
                  <a:pt x="3662" y="243"/>
                </a:lnTo>
                <a:lnTo>
                  <a:pt x="3692" y="210"/>
                </a:lnTo>
                <a:lnTo>
                  <a:pt x="3716" y="173"/>
                </a:lnTo>
                <a:lnTo>
                  <a:pt x="3737" y="134"/>
                </a:lnTo>
                <a:lnTo>
                  <a:pt x="3752" y="92"/>
                </a:lnTo>
                <a:lnTo>
                  <a:pt x="3761" y="47"/>
                </a:lnTo>
                <a:lnTo>
                  <a:pt x="3764" y="0"/>
                </a:lnTo>
                <a:close/>
              </a:path>
            </a:pathLst>
          </a:custGeom>
          <a:gradFill flip="none" rotWithShape="1">
            <a:gsLst>
              <a:gs pos="99000">
                <a:srgbClr val="C0BBE7"/>
              </a:gs>
              <a:gs pos="89000">
                <a:srgbClr val="A098DA"/>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31" name="Rounded Rectangle 2">
            <a:extLst>
              <a:ext uri="{FF2B5EF4-FFF2-40B4-BE49-F238E27FC236}">
                <a16:creationId xmlns:a16="http://schemas.microsoft.com/office/drawing/2014/main" id="{B71425AF-F1F6-4766-A4F1-656D1C7C4952}"/>
              </a:ext>
            </a:extLst>
          </p:cNvPr>
          <p:cNvSpPr/>
          <p:nvPr/>
        </p:nvSpPr>
        <p:spPr>
          <a:xfrm>
            <a:off x="2591339" y="1345549"/>
            <a:ext cx="2082072" cy="259250"/>
          </a:xfrm>
          <a:custGeom>
            <a:avLst/>
            <a:gdLst>
              <a:gd name="connsiteX0" fmla="*/ 0 w 2410065"/>
              <a:gd name="connsiteY0" fmla="*/ 128493 h 256986"/>
              <a:gd name="connsiteX1" fmla="*/ 128493 w 2410065"/>
              <a:gd name="connsiteY1" fmla="*/ 0 h 256986"/>
              <a:gd name="connsiteX2" fmla="*/ 2281572 w 2410065"/>
              <a:gd name="connsiteY2" fmla="*/ 0 h 256986"/>
              <a:gd name="connsiteX3" fmla="*/ 2410065 w 2410065"/>
              <a:gd name="connsiteY3" fmla="*/ 128493 h 256986"/>
              <a:gd name="connsiteX4" fmla="*/ 2410065 w 2410065"/>
              <a:gd name="connsiteY4" fmla="*/ 128493 h 256986"/>
              <a:gd name="connsiteX5" fmla="*/ 2281572 w 2410065"/>
              <a:gd name="connsiteY5" fmla="*/ 256986 h 256986"/>
              <a:gd name="connsiteX6" fmla="*/ 128493 w 2410065"/>
              <a:gd name="connsiteY6" fmla="*/ 256986 h 256986"/>
              <a:gd name="connsiteX7" fmla="*/ 0 w 2410065"/>
              <a:gd name="connsiteY7" fmla="*/ 128493 h 256986"/>
              <a:gd name="connsiteX0" fmla="*/ 0 w 2410065"/>
              <a:gd name="connsiteY0" fmla="*/ 130757 h 259250"/>
              <a:gd name="connsiteX1" fmla="*/ 128493 w 2410065"/>
              <a:gd name="connsiteY1" fmla="*/ 2264 h 259250"/>
              <a:gd name="connsiteX2" fmla="*/ 2163444 w 2410065"/>
              <a:gd name="connsiteY2" fmla="*/ 0 h 259250"/>
              <a:gd name="connsiteX3" fmla="*/ 2281572 w 2410065"/>
              <a:gd name="connsiteY3" fmla="*/ 2264 h 259250"/>
              <a:gd name="connsiteX4" fmla="*/ 2410065 w 2410065"/>
              <a:gd name="connsiteY4" fmla="*/ 130757 h 259250"/>
              <a:gd name="connsiteX5" fmla="*/ 2410065 w 2410065"/>
              <a:gd name="connsiteY5" fmla="*/ 130757 h 259250"/>
              <a:gd name="connsiteX6" fmla="*/ 2281572 w 2410065"/>
              <a:gd name="connsiteY6" fmla="*/ 259250 h 259250"/>
              <a:gd name="connsiteX7" fmla="*/ 128493 w 2410065"/>
              <a:gd name="connsiteY7" fmla="*/ 259250 h 259250"/>
              <a:gd name="connsiteX8" fmla="*/ 0 w 2410065"/>
              <a:gd name="connsiteY8" fmla="*/ 130757 h 259250"/>
              <a:gd name="connsiteX0" fmla="*/ 0 w 2410065"/>
              <a:gd name="connsiteY0" fmla="*/ 130757 h 259250"/>
              <a:gd name="connsiteX1" fmla="*/ 2163444 w 2410065"/>
              <a:gd name="connsiteY1" fmla="*/ 0 h 259250"/>
              <a:gd name="connsiteX2" fmla="*/ 2281572 w 2410065"/>
              <a:gd name="connsiteY2" fmla="*/ 2264 h 259250"/>
              <a:gd name="connsiteX3" fmla="*/ 2410065 w 2410065"/>
              <a:gd name="connsiteY3" fmla="*/ 130757 h 259250"/>
              <a:gd name="connsiteX4" fmla="*/ 2410065 w 2410065"/>
              <a:gd name="connsiteY4" fmla="*/ 130757 h 259250"/>
              <a:gd name="connsiteX5" fmla="*/ 2281572 w 2410065"/>
              <a:gd name="connsiteY5" fmla="*/ 259250 h 259250"/>
              <a:gd name="connsiteX6" fmla="*/ 128493 w 2410065"/>
              <a:gd name="connsiteY6" fmla="*/ 259250 h 259250"/>
              <a:gd name="connsiteX7" fmla="*/ 0 w 2410065"/>
              <a:gd name="connsiteY7" fmla="*/ 130757 h 259250"/>
              <a:gd name="connsiteX0" fmla="*/ 0 w 2410065"/>
              <a:gd name="connsiteY0" fmla="*/ 130757 h 259250"/>
              <a:gd name="connsiteX1" fmla="*/ 2163444 w 2410065"/>
              <a:gd name="connsiteY1" fmla="*/ 0 h 259250"/>
              <a:gd name="connsiteX2" fmla="*/ 2281572 w 2410065"/>
              <a:gd name="connsiteY2" fmla="*/ 2264 h 259250"/>
              <a:gd name="connsiteX3" fmla="*/ 2410065 w 2410065"/>
              <a:gd name="connsiteY3" fmla="*/ 130757 h 259250"/>
              <a:gd name="connsiteX4" fmla="*/ 2410065 w 2410065"/>
              <a:gd name="connsiteY4" fmla="*/ 130757 h 259250"/>
              <a:gd name="connsiteX5" fmla="*/ 2281572 w 2410065"/>
              <a:gd name="connsiteY5" fmla="*/ 259250 h 259250"/>
              <a:gd name="connsiteX6" fmla="*/ 128493 w 2410065"/>
              <a:gd name="connsiteY6" fmla="*/ 259250 h 259250"/>
              <a:gd name="connsiteX7" fmla="*/ 91440 w 2410065"/>
              <a:gd name="connsiteY7" fmla="*/ 222197 h 259250"/>
              <a:gd name="connsiteX0" fmla="*/ 2119187 w 2365808"/>
              <a:gd name="connsiteY0" fmla="*/ 0 h 259250"/>
              <a:gd name="connsiteX1" fmla="*/ 2237315 w 2365808"/>
              <a:gd name="connsiteY1" fmla="*/ 2264 h 259250"/>
              <a:gd name="connsiteX2" fmla="*/ 2365808 w 2365808"/>
              <a:gd name="connsiteY2" fmla="*/ 130757 h 259250"/>
              <a:gd name="connsiteX3" fmla="*/ 2365808 w 2365808"/>
              <a:gd name="connsiteY3" fmla="*/ 130757 h 259250"/>
              <a:gd name="connsiteX4" fmla="*/ 2237315 w 2365808"/>
              <a:gd name="connsiteY4" fmla="*/ 259250 h 259250"/>
              <a:gd name="connsiteX5" fmla="*/ 84236 w 2365808"/>
              <a:gd name="connsiteY5" fmla="*/ 259250 h 259250"/>
              <a:gd name="connsiteX6" fmla="*/ 47183 w 2365808"/>
              <a:gd name="connsiteY6" fmla="*/ 222197 h 259250"/>
              <a:gd name="connsiteX0" fmla="*/ 2034951 w 2281572"/>
              <a:gd name="connsiteY0" fmla="*/ 0 h 259250"/>
              <a:gd name="connsiteX1" fmla="*/ 2153079 w 2281572"/>
              <a:gd name="connsiteY1" fmla="*/ 2264 h 259250"/>
              <a:gd name="connsiteX2" fmla="*/ 2281572 w 2281572"/>
              <a:gd name="connsiteY2" fmla="*/ 130757 h 259250"/>
              <a:gd name="connsiteX3" fmla="*/ 2281572 w 2281572"/>
              <a:gd name="connsiteY3" fmla="*/ 130757 h 259250"/>
              <a:gd name="connsiteX4" fmla="*/ 2153079 w 2281572"/>
              <a:gd name="connsiteY4" fmla="*/ 259250 h 259250"/>
              <a:gd name="connsiteX5" fmla="*/ 0 w 2281572"/>
              <a:gd name="connsiteY5" fmla="*/ 259250 h 259250"/>
              <a:gd name="connsiteX0" fmla="*/ 2034951 w 2281572"/>
              <a:gd name="connsiteY0" fmla="*/ 0 h 259250"/>
              <a:gd name="connsiteX1" fmla="*/ 2153079 w 2281572"/>
              <a:gd name="connsiteY1" fmla="*/ 2264 h 259250"/>
              <a:gd name="connsiteX2" fmla="*/ 2281572 w 2281572"/>
              <a:gd name="connsiteY2" fmla="*/ 130757 h 259250"/>
              <a:gd name="connsiteX3" fmla="*/ 2281572 w 2281572"/>
              <a:gd name="connsiteY3" fmla="*/ 130757 h 259250"/>
              <a:gd name="connsiteX4" fmla="*/ 2153079 w 2281572"/>
              <a:gd name="connsiteY4" fmla="*/ 259250 h 259250"/>
              <a:gd name="connsiteX5" fmla="*/ 199500 w 2281572"/>
              <a:gd name="connsiteY5" fmla="*/ 256032 h 259250"/>
              <a:gd name="connsiteX6" fmla="*/ 0 w 2281572"/>
              <a:gd name="connsiteY6" fmla="*/ 259250 h 259250"/>
              <a:gd name="connsiteX0" fmla="*/ 1835451 w 2082072"/>
              <a:gd name="connsiteY0" fmla="*/ 0 h 259250"/>
              <a:gd name="connsiteX1" fmla="*/ 1953579 w 2082072"/>
              <a:gd name="connsiteY1" fmla="*/ 2264 h 259250"/>
              <a:gd name="connsiteX2" fmla="*/ 2082072 w 2082072"/>
              <a:gd name="connsiteY2" fmla="*/ 130757 h 259250"/>
              <a:gd name="connsiteX3" fmla="*/ 2082072 w 2082072"/>
              <a:gd name="connsiteY3" fmla="*/ 130757 h 259250"/>
              <a:gd name="connsiteX4" fmla="*/ 1953579 w 2082072"/>
              <a:gd name="connsiteY4" fmla="*/ 259250 h 259250"/>
              <a:gd name="connsiteX5" fmla="*/ 0 w 2082072"/>
              <a:gd name="connsiteY5" fmla="*/ 256032 h 2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072" h="259250">
                <a:moveTo>
                  <a:pt x="1835451" y="0"/>
                </a:moveTo>
                <a:lnTo>
                  <a:pt x="1953579" y="2264"/>
                </a:lnTo>
                <a:cubicBezTo>
                  <a:pt x="2024544" y="2264"/>
                  <a:pt x="2082072" y="59792"/>
                  <a:pt x="2082072" y="130757"/>
                </a:cubicBezTo>
                <a:lnTo>
                  <a:pt x="2082072" y="130757"/>
                </a:lnTo>
                <a:cubicBezTo>
                  <a:pt x="2082072" y="201722"/>
                  <a:pt x="2024544" y="259250"/>
                  <a:pt x="1953579" y="259250"/>
                </a:cubicBezTo>
                <a:lnTo>
                  <a:pt x="0" y="256032"/>
                </a:lnTo>
              </a:path>
            </a:pathLst>
          </a:custGeom>
          <a:noFill/>
          <a:ln w="28575" cap="flat" cmpd="sng" algn="ctr">
            <a:solidFill>
              <a:sysClr val="window" lastClr="FFFFFF">
                <a:lumMod val="95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pic>
        <p:nvPicPr>
          <p:cNvPr id="5" name="Graphic 4" descr="Add">
            <a:extLst>
              <a:ext uri="{FF2B5EF4-FFF2-40B4-BE49-F238E27FC236}">
                <a16:creationId xmlns:a16="http://schemas.microsoft.com/office/drawing/2014/main" id="{91E3987C-0727-4303-A3EA-35FFCA01451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13708" y="1803295"/>
            <a:ext cx="914400" cy="914400"/>
          </a:xfrm>
          <a:prstGeom prst="rect">
            <a:avLst/>
          </a:prstGeom>
        </p:spPr>
      </p:pic>
      <p:sp>
        <p:nvSpPr>
          <p:cNvPr id="234" name="Rectangle 233">
            <a:extLst>
              <a:ext uri="{FF2B5EF4-FFF2-40B4-BE49-F238E27FC236}">
                <a16:creationId xmlns:a16="http://schemas.microsoft.com/office/drawing/2014/main" id="{B0D1E826-A523-4DDD-9113-0688D89EEA0A}"/>
              </a:ext>
            </a:extLst>
          </p:cNvPr>
          <p:cNvSpPr/>
          <p:nvPr/>
        </p:nvSpPr>
        <p:spPr>
          <a:xfrm>
            <a:off x="4904157" y="1243367"/>
            <a:ext cx="3593592" cy="4407408"/>
          </a:xfrm>
          <a:prstGeom prst="rect">
            <a:avLst/>
          </a:prstGeom>
          <a:solidFill>
            <a:srgbClr val="E9EE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86">
            <a:extLst>
              <a:ext uri="{FF2B5EF4-FFF2-40B4-BE49-F238E27FC236}">
                <a16:creationId xmlns:a16="http://schemas.microsoft.com/office/drawing/2014/main" id="{88849A42-35E5-4CDD-9292-CD65B8C3826F}"/>
              </a:ext>
            </a:extLst>
          </p:cNvPr>
          <p:cNvSpPr>
            <a:spLocks/>
          </p:cNvSpPr>
          <p:nvPr/>
        </p:nvSpPr>
        <p:spPr bwMode="auto">
          <a:xfrm rot="21433871">
            <a:off x="6743468" y="1694435"/>
            <a:ext cx="1814610" cy="1406434"/>
          </a:xfrm>
          <a:custGeom>
            <a:avLst/>
            <a:gdLst>
              <a:gd name="T0" fmla="*/ 3764 w 3764"/>
              <a:gd name="T1" fmla="*/ 0 h 3441"/>
              <a:gd name="T2" fmla="*/ 3764 w 3764"/>
              <a:gd name="T3" fmla="*/ 3096 h 3441"/>
              <a:gd name="T4" fmla="*/ 3761 w 3764"/>
              <a:gd name="T5" fmla="*/ 3143 h 3441"/>
              <a:gd name="T6" fmla="*/ 3752 w 3764"/>
              <a:gd name="T7" fmla="*/ 3188 h 3441"/>
              <a:gd name="T8" fmla="*/ 3737 w 3764"/>
              <a:gd name="T9" fmla="*/ 3231 h 3441"/>
              <a:gd name="T10" fmla="*/ 3716 w 3764"/>
              <a:gd name="T11" fmla="*/ 3270 h 3441"/>
              <a:gd name="T12" fmla="*/ 3692 w 3764"/>
              <a:gd name="T13" fmla="*/ 3307 h 3441"/>
              <a:gd name="T14" fmla="*/ 3662 w 3764"/>
              <a:gd name="T15" fmla="*/ 3340 h 3441"/>
              <a:gd name="T16" fmla="*/ 3630 w 3764"/>
              <a:gd name="T17" fmla="*/ 3369 h 3441"/>
              <a:gd name="T18" fmla="*/ 3593 w 3764"/>
              <a:gd name="T19" fmla="*/ 3394 h 3441"/>
              <a:gd name="T20" fmla="*/ 3553 w 3764"/>
              <a:gd name="T21" fmla="*/ 3413 h 3441"/>
              <a:gd name="T22" fmla="*/ 3510 w 3764"/>
              <a:gd name="T23" fmla="*/ 3428 h 3441"/>
              <a:gd name="T24" fmla="*/ 3466 w 3764"/>
              <a:gd name="T25" fmla="*/ 3438 h 3441"/>
              <a:gd name="T26" fmla="*/ 3420 w 3764"/>
              <a:gd name="T27" fmla="*/ 3441 h 3441"/>
              <a:gd name="T28" fmla="*/ 0 w 3764"/>
              <a:gd name="T29" fmla="*/ 3441 h 3441"/>
              <a:gd name="T30" fmla="*/ 0 w 3764"/>
              <a:gd name="T31" fmla="*/ 344 h 3441"/>
              <a:gd name="T32" fmla="*/ 3420 w 3764"/>
              <a:gd name="T33" fmla="*/ 344 h 3441"/>
              <a:gd name="T34" fmla="*/ 3466 w 3764"/>
              <a:gd name="T35" fmla="*/ 341 h 3441"/>
              <a:gd name="T36" fmla="*/ 3510 w 3764"/>
              <a:gd name="T37" fmla="*/ 332 h 3441"/>
              <a:gd name="T38" fmla="*/ 3553 w 3764"/>
              <a:gd name="T39" fmla="*/ 317 h 3441"/>
              <a:gd name="T40" fmla="*/ 3593 w 3764"/>
              <a:gd name="T41" fmla="*/ 297 h 3441"/>
              <a:gd name="T42" fmla="*/ 3630 w 3764"/>
              <a:gd name="T43" fmla="*/ 272 h 3441"/>
              <a:gd name="T44" fmla="*/ 3662 w 3764"/>
              <a:gd name="T45" fmla="*/ 243 h 3441"/>
              <a:gd name="T46" fmla="*/ 3692 w 3764"/>
              <a:gd name="T47" fmla="*/ 210 h 3441"/>
              <a:gd name="T48" fmla="*/ 3716 w 3764"/>
              <a:gd name="T49" fmla="*/ 173 h 3441"/>
              <a:gd name="T50" fmla="*/ 3737 w 3764"/>
              <a:gd name="T51" fmla="*/ 134 h 3441"/>
              <a:gd name="T52" fmla="*/ 3752 w 3764"/>
              <a:gd name="T53" fmla="*/ 92 h 3441"/>
              <a:gd name="T54" fmla="*/ 3761 w 3764"/>
              <a:gd name="T55" fmla="*/ 47 h 3441"/>
              <a:gd name="T56" fmla="*/ 3764 w 3764"/>
              <a:gd name="T57" fmla="*/ 0 h 3441"/>
              <a:gd name="connsiteX0" fmla="*/ 9992 w 10000"/>
              <a:gd name="connsiteY0" fmla="*/ 0 h 9863"/>
              <a:gd name="connsiteX1" fmla="*/ 10000 w 10000"/>
              <a:gd name="connsiteY1" fmla="*/ 8860 h 9863"/>
              <a:gd name="connsiteX2" fmla="*/ 9992 w 10000"/>
              <a:gd name="connsiteY2" fmla="*/ 8997 h 9863"/>
              <a:gd name="connsiteX3" fmla="*/ 9968 w 10000"/>
              <a:gd name="connsiteY3" fmla="*/ 9128 h 9863"/>
              <a:gd name="connsiteX4" fmla="*/ 9928 w 10000"/>
              <a:gd name="connsiteY4" fmla="*/ 9253 h 9863"/>
              <a:gd name="connsiteX5" fmla="*/ 9872 w 10000"/>
              <a:gd name="connsiteY5" fmla="*/ 9366 h 9863"/>
              <a:gd name="connsiteX6" fmla="*/ 9809 w 10000"/>
              <a:gd name="connsiteY6" fmla="*/ 9474 h 9863"/>
              <a:gd name="connsiteX7" fmla="*/ 9729 w 10000"/>
              <a:gd name="connsiteY7" fmla="*/ 9569 h 9863"/>
              <a:gd name="connsiteX8" fmla="*/ 9644 w 10000"/>
              <a:gd name="connsiteY8" fmla="*/ 9654 h 9863"/>
              <a:gd name="connsiteX9" fmla="*/ 9546 w 10000"/>
              <a:gd name="connsiteY9" fmla="*/ 9726 h 9863"/>
              <a:gd name="connsiteX10" fmla="*/ 9439 w 10000"/>
              <a:gd name="connsiteY10" fmla="*/ 9782 h 9863"/>
              <a:gd name="connsiteX11" fmla="*/ 9325 w 10000"/>
              <a:gd name="connsiteY11" fmla="*/ 9825 h 9863"/>
              <a:gd name="connsiteX12" fmla="*/ 9208 w 10000"/>
              <a:gd name="connsiteY12" fmla="*/ 9854 h 9863"/>
              <a:gd name="connsiteX13" fmla="*/ 9086 w 10000"/>
              <a:gd name="connsiteY13" fmla="*/ 9863 h 9863"/>
              <a:gd name="connsiteX14" fmla="*/ 0 w 10000"/>
              <a:gd name="connsiteY14" fmla="*/ 9863 h 9863"/>
              <a:gd name="connsiteX15" fmla="*/ 0 w 10000"/>
              <a:gd name="connsiteY15" fmla="*/ 863 h 9863"/>
              <a:gd name="connsiteX16" fmla="*/ 9086 w 10000"/>
              <a:gd name="connsiteY16" fmla="*/ 863 h 9863"/>
              <a:gd name="connsiteX17" fmla="*/ 9208 w 10000"/>
              <a:gd name="connsiteY17" fmla="*/ 854 h 9863"/>
              <a:gd name="connsiteX18" fmla="*/ 9325 w 10000"/>
              <a:gd name="connsiteY18" fmla="*/ 828 h 9863"/>
              <a:gd name="connsiteX19" fmla="*/ 9439 w 10000"/>
              <a:gd name="connsiteY19" fmla="*/ 784 h 9863"/>
              <a:gd name="connsiteX20" fmla="*/ 9546 w 10000"/>
              <a:gd name="connsiteY20" fmla="*/ 726 h 9863"/>
              <a:gd name="connsiteX21" fmla="*/ 9644 w 10000"/>
              <a:gd name="connsiteY21" fmla="*/ 653 h 9863"/>
              <a:gd name="connsiteX22" fmla="*/ 9729 w 10000"/>
              <a:gd name="connsiteY22" fmla="*/ 569 h 9863"/>
              <a:gd name="connsiteX23" fmla="*/ 9809 w 10000"/>
              <a:gd name="connsiteY23" fmla="*/ 473 h 9863"/>
              <a:gd name="connsiteX24" fmla="*/ 9872 w 10000"/>
              <a:gd name="connsiteY24" fmla="*/ 366 h 9863"/>
              <a:gd name="connsiteX25" fmla="*/ 9928 w 10000"/>
              <a:gd name="connsiteY25" fmla="*/ 252 h 9863"/>
              <a:gd name="connsiteX26" fmla="*/ 9968 w 10000"/>
              <a:gd name="connsiteY26" fmla="*/ 130 h 9863"/>
              <a:gd name="connsiteX27" fmla="*/ 9992 w 10000"/>
              <a:gd name="connsiteY27" fmla="*/ 0 h 9863"/>
              <a:gd name="connsiteX0" fmla="*/ 9992 w 10000"/>
              <a:gd name="connsiteY0" fmla="*/ 0 h 10000"/>
              <a:gd name="connsiteX1" fmla="*/ 10000 w 10000"/>
              <a:gd name="connsiteY1" fmla="*/ 8983 h 10000"/>
              <a:gd name="connsiteX2" fmla="*/ 9992 w 10000"/>
              <a:gd name="connsiteY2" fmla="*/ 9122 h 10000"/>
              <a:gd name="connsiteX3" fmla="*/ 9968 w 10000"/>
              <a:gd name="connsiteY3" fmla="*/ 9255 h 10000"/>
              <a:gd name="connsiteX4" fmla="*/ 9928 w 10000"/>
              <a:gd name="connsiteY4" fmla="*/ 9382 h 10000"/>
              <a:gd name="connsiteX5" fmla="*/ 9872 w 10000"/>
              <a:gd name="connsiteY5" fmla="*/ 9496 h 10000"/>
              <a:gd name="connsiteX6" fmla="*/ 9809 w 10000"/>
              <a:gd name="connsiteY6" fmla="*/ 9606 h 10000"/>
              <a:gd name="connsiteX7" fmla="*/ 9729 w 10000"/>
              <a:gd name="connsiteY7" fmla="*/ 9702 h 10000"/>
              <a:gd name="connsiteX8" fmla="*/ 9644 w 10000"/>
              <a:gd name="connsiteY8" fmla="*/ 9788 h 10000"/>
              <a:gd name="connsiteX9" fmla="*/ 9546 w 10000"/>
              <a:gd name="connsiteY9" fmla="*/ 9861 h 10000"/>
              <a:gd name="connsiteX10" fmla="*/ 9439 w 10000"/>
              <a:gd name="connsiteY10" fmla="*/ 9918 h 10000"/>
              <a:gd name="connsiteX11" fmla="*/ 9325 w 10000"/>
              <a:gd name="connsiteY11" fmla="*/ 9961 h 10000"/>
              <a:gd name="connsiteX12" fmla="*/ 9208 w 10000"/>
              <a:gd name="connsiteY12" fmla="*/ 9991 h 10000"/>
              <a:gd name="connsiteX13" fmla="*/ 9086 w 10000"/>
              <a:gd name="connsiteY13" fmla="*/ 10000 h 10000"/>
              <a:gd name="connsiteX14" fmla="*/ 0 w 10000"/>
              <a:gd name="connsiteY14" fmla="*/ 10000 h 10000"/>
              <a:gd name="connsiteX15" fmla="*/ 0 w 10000"/>
              <a:gd name="connsiteY15" fmla="*/ 875 h 10000"/>
              <a:gd name="connsiteX16" fmla="*/ 9086 w 10000"/>
              <a:gd name="connsiteY16" fmla="*/ 875 h 10000"/>
              <a:gd name="connsiteX17" fmla="*/ 9208 w 10000"/>
              <a:gd name="connsiteY17" fmla="*/ 866 h 10000"/>
              <a:gd name="connsiteX18" fmla="*/ 9325 w 10000"/>
              <a:gd name="connsiteY18" fmla="*/ 840 h 10000"/>
              <a:gd name="connsiteX19" fmla="*/ 9439 w 10000"/>
              <a:gd name="connsiteY19" fmla="*/ 795 h 10000"/>
              <a:gd name="connsiteX20" fmla="*/ 9546 w 10000"/>
              <a:gd name="connsiteY20" fmla="*/ 736 h 10000"/>
              <a:gd name="connsiteX21" fmla="*/ 9644 w 10000"/>
              <a:gd name="connsiteY21" fmla="*/ 662 h 10000"/>
              <a:gd name="connsiteX22" fmla="*/ 9729 w 10000"/>
              <a:gd name="connsiteY22" fmla="*/ 577 h 10000"/>
              <a:gd name="connsiteX23" fmla="*/ 9809 w 10000"/>
              <a:gd name="connsiteY23" fmla="*/ 480 h 10000"/>
              <a:gd name="connsiteX24" fmla="*/ 9872 w 10000"/>
              <a:gd name="connsiteY24" fmla="*/ 371 h 10000"/>
              <a:gd name="connsiteX25" fmla="*/ 9968 w 10000"/>
              <a:gd name="connsiteY25" fmla="*/ 132 h 10000"/>
              <a:gd name="connsiteX26" fmla="*/ 9992 w 10000"/>
              <a:gd name="connsiteY26" fmla="*/ 0 h 10000"/>
              <a:gd name="connsiteX0" fmla="*/ 9968 w 10000"/>
              <a:gd name="connsiteY0" fmla="*/ 0 h 9868"/>
              <a:gd name="connsiteX1" fmla="*/ 10000 w 10000"/>
              <a:gd name="connsiteY1" fmla="*/ 8851 h 9868"/>
              <a:gd name="connsiteX2" fmla="*/ 9992 w 10000"/>
              <a:gd name="connsiteY2" fmla="*/ 8990 h 9868"/>
              <a:gd name="connsiteX3" fmla="*/ 9968 w 10000"/>
              <a:gd name="connsiteY3" fmla="*/ 9123 h 9868"/>
              <a:gd name="connsiteX4" fmla="*/ 9928 w 10000"/>
              <a:gd name="connsiteY4" fmla="*/ 9250 h 9868"/>
              <a:gd name="connsiteX5" fmla="*/ 9872 w 10000"/>
              <a:gd name="connsiteY5" fmla="*/ 9364 h 9868"/>
              <a:gd name="connsiteX6" fmla="*/ 9809 w 10000"/>
              <a:gd name="connsiteY6" fmla="*/ 9474 h 9868"/>
              <a:gd name="connsiteX7" fmla="*/ 9729 w 10000"/>
              <a:gd name="connsiteY7" fmla="*/ 9570 h 9868"/>
              <a:gd name="connsiteX8" fmla="*/ 9644 w 10000"/>
              <a:gd name="connsiteY8" fmla="*/ 9656 h 9868"/>
              <a:gd name="connsiteX9" fmla="*/ 9546 w 10000"/>
              <a:gd name="connsiteY9" fmla="*/ 9729 h 9868"/>
              <a:gd name="connsiteX10" fmla="*/ 9439 w 10000"/>
              <a:gd name="connsiteY10" fmla="*/ 9786 h 9868"/>
              <a:gd name="connsiteX11" fmla="*/ 9325 w 10000"/>
              <a:gd name="connsiteY11" fmla="*/ 9829 h 9868"/>
              <a:gd name="connsiteX12" fmla="*/ 9208 w 10000"/>
              <a:gd name="connsiteY12" fmla="*/ 9859 h 9868"/>
              <a:gd name="connsiteX13" fmla="*/ 9086 w 10000"/>
              <a:gd name="connsiteY13" fmla="*/ 9868 h 9868"/>
              <a:gd name="connsiteX14" fmla="*/ 0 w 10000"/>
              <a:gd name="connsiteY14" fmla="*/ 9868 h 9868"/>
              <a:gd name="connsiteX15" fmla="*/ 0 w 10000"/>
              <a:gd name="connsiteY15" fmla="*/ 743 h 9868"/>
              <a:gd name="connsiteX16" fmla="*/ 9086 w 10000"/>
              <a:gd name="connsiteY16" fmla="*/ 743 h 9868"/>
              <a:gd name="connsiteX17" fmla="*/ 9208 w 10000"/>
              <a:gd name="connsiteY17" fmla="*/ 734 h 9868"/>
              <a:gd name="connsiteX18" fmla="*/ 9325 w 10000"/>
              <a:gd name="connsiteY18" fmla="*/ 708 h 9868"/>
              <a:gd name="connsiteX19" fmla="*/ 9439 w 10000"/>
              <a:gd name="connsiteY19" fmla="*/ 663 h 9868"/>
              <a:gd name="connsiteX20" fmla="*/ 9546 w 10000"/>
              <a:gd name="connsiteY20" fmla="*/ 604 h 9868"/>
              <a:gd name="connsiteX21" fmla="*/ 9644 w 10000"/>
              <a:gd name="connsiteY21" fmla="*/ 530 h 9868"/>
              <a:gd name="connsiteX22" fmla="*/ 9729 w 10000"/>
              <a:gd name="connsiteY22" fmla="*/ 445 h 9868"/>
              <a:gd name="connsiteX23" fmla="*/ 9809 w 10000"/>
              <a:gd name="connsiteY23" fmla="*/ 348 h 9868"/>
              <a:gd name="connsiteX24" fmla="*/ 9872 w 10000"/>
              <a:gd name="connsiteY24" fmla="*/ 239 h 9868"/>
              <a:gd name="connsiteX25" fmla="*/ 9968 w 10000"/>
              <a:gd name="connsiteY25" fmla="*/ 0 h 9868"/>
              <a:gd name="connsiteX0" fmla="*/ 9872 w 10000"/>
              <a:gd name="connsiteY0" fmla="*/ 0 h 9758"/>
              <a:gd name="connsiteX1" fmla="*/ 10000 w 10000"/>
              <a:gd name="connsiteY1" fmla="*/ 8727 h 9758"/>
              <a:gd name="connsiteX2" fmla="*/ 9992 w 10000"/>
              <a:gd name="connsiteY2" fmla="*/ 8868 h 9758"/>
              <a:gd name="connsiteX3" fmla="*/ 9968 w 10000"/>
              <a:gd name="connsiteY3" fmla="*/ 9003 h 9758"/>
              <a:gd name="connsiteX4" fmla="*/ 9928 w 10000"/>
              <a:gd name="connsiteY4" fmla="*/ 9132 h 9758"/>
              <a:gd name="connsiteX5" fmla="*/ 9872 w 10000"/>
              <a:gd name="connsiteY5" fmla="*/ 9247 h 9758"/>
              <a:gd name="connsiteX6" fmla="*/ 9809 w 10000"/>
              <a:gd name="connsiteY6" fmla="*/ 9359 h 9758"/>
              <a:gd name="connsiteX7" fmla="*/ 9729 w 10000"/>
              <a:gd name="connsiteY7" fmla="*/ 9456 h 9758"/>
              <a:gd name="connsiteX8" fmla="*/ 9644 w 10000"/>
              <a:gd name="connsiteY8" fmla="*/ 9543 h 9758"/>
              <a:gd name="connsiteX9" fmla="*/ 9546 w 10000"/>
              <a:gd name="connsiteY9" fmla="*/ 9617 h 9758"/>
              <a:gd name="connsiteX10" fmla="*/ 9439 w 10000"/>
              <a:gd name="connsiteY10" fmla="*/ 9675 h 9758"/>
              <a:gd name="connsiteX11" fmla="*/ 9325 w 10000"/>
              <a:gd name="connsiteY11" fmla="*/ 9718 h 9758"/>
              <a:gd name="connsiteX12" fmla="*/ 9208 w 10000"/>
              <a:gd name="connsiteY12" fmla="*/ 9749 h 9758"/>
              <a:gd name="connsiteX13" fmla="*/ 9086 w 10000"/>
              <a:gd name="connsiteY13" fmla="*/ 9758 h 9758"/>
              <a:gd name="connsiteX14" fmla="*/ 0 w 10000"/>
              <a:gd name="connsiteY14" fmla="*/ 9758 h 9758"/>
              <a:gd name="connsiteX15" fmla="*/ 0 w 10000"/>
              <a:gd name="connsiteY15" fmla="*/ 511 h 9758"/>
              <a:gd name="connsiteX16" fmla="*/ 9086 w 10000"/>
              <a:gd name="connsiteY16" fmla="*/ 511 h 9758"/>
              <a:gd name="connsiteX17" fmla="*/ 9208 w 10000"/>
              <a:gd name="connsiteY17" fmla="*/ 502 h 9758"/>
              <a:gd name="connsiteX18" fmla="*/ 9325 w 10000"/>
              <a:gd name="connsiteY18" fmla="*/ 475 h 9758"/>
              <a:gd name="connsiteX19" fmla="*/ 9439 w 10000"/>
              <a:gd name="connsiteY19" fmla="*/ 430 h 9758"/>
              <a:gd name="connsiteX20" fmla="*/ 9546 w 10000"/>
              <a:gd name="connsiteY20" fmla="*/ 370 h 9758"/>
              <a:gd name="connsiteX21" fmla="*/ 9644 w 10000"/>
              <a:gd name="connsiteY21" fmla="*/ 295 h 9758"/>
              <a:gd name="connsiteX22" fmla="*/ 9729 w 10000"/>
              <a:gd name="connsiteY22" fmla="*/ 209 h 9758"/>
              <a:gd name="connsiteX23" fmla="*/ 9809 w 10000"/>
              <a:gd name="connsiteY23" fmla="*/ 111 h 9758"/>
              <a:gd name="connsiteX24" fmla="*/ 9872 w 10000"/>
              <a:gd name="connsiteY24" fmla="*/ 0 h 9758"/>
              <a:gd name="connsiteX0" fmla="*/ 9809 w 10000"/>
              <a:gd name="connsiteY0" fmla="*/ 0 h 9886"/>
              <a:gd name="connsiteX1" fmla="*/ 10000 w 10000"/>
              <a:gd name="connsiteY1" fmla="*/ 8829 h 9886"/>
              <a:gd name="connsiteX2" fmla="*/ 9992 w 10000"/>
              <a:gd name="connsiteY2" fmla="*/ 8974 h 9886"/>
              <a:gd name="connsiteX3" fmla="*/ 9968 w 10000"/>
              <a:gd name="connsiteY3" fmla="*/ 9112 h 9886"/>
              <a:gd name="connsiteX4" fmla="*/ 9928 w 10000"/>
              <a:gd name="connsiteY4" fmla="*/ 9244 h 9886"/>
              <a:gd name="connsiteX5" fmla="*/ 9872 w 10000"/>
              <a:gd name="connsiteY5" fmla="*/ 9362 h 9886"/>
              <a:gd name="connsiteX6" fmla="*/ 9809 w 10000"/>
              <a:gd name="connsiteY6" fmla="*/ 9477 h 9886"/>
              <a:gd name="connsiteX7" fmla="*/ 9729 w 10000"/>
              <a:gd name="connsiteY7" fmla="*/ 9577 h 9886"/>
              <a:gd name="connsiteX8" fmla="*/ 9644 w 10000"/>
              <a:gd name="connsiteY8" fmla="*/ 9666 h 9886"/>
              <a:gd name="connsiteX9" fmla="*/ 9546 w 10000"/>
              <a:gd name="connsiteY9" fmla="*/ 9742 h 9886"/>
              <a:gd name="connsiteX10" fmla="*/ 9439 w 10000"/>
              <a:gd name="connsiteY10" fmla="*/ 9801 h 9886"/>
              <a:gd name="connsiteX11" fmla="*/ 9325 w 10000"/>
              <a:gd name="connsiteY11" fmla="*/ 9845 h 9886"/>
              <a:gd name="connsiteX12" fmla="*/ 9208 w 10000"/>
              <a:gd name="connsiteY12" fmla="*/ 9877 h 9886"/>
              <a:gd name="connsiteX13" fmla="*/ 9086 w 10000"/>
              <a:gd name="connsiteY13" fmla="*/ 9886 h 9886"/>
              <a:gd name="connsiteX14" fmla="*/ 0 w 10000"/>
              <a:gd name="connsiteY14" fmla="*/ 9886 h 9886"/>
              <a:gd name="connsiteX15" fmla="*/ 0 w 10000"/>
              <a:gd name="connsiteY15" fmla="*/ 410 h 9886"/>
              <a:gd name="connsiteX16" fmla="*/ 9086 w 10000"/>
              <a:gd name="connsiteY16" fmla="*/ 410 h 9886"/>
              <a:gd name="connsiteX17" fmla="*/ 9208 w 10000"/>
              <a:gd name="connsiteY17" fmla="*/ 400 h 9886"/>
              <a:gd name="connsiteX18" fmla="*/ 9325 w 10000"/>
              <a:gd name="connsiteY18" fmla="*/ 373 h 9886"/>
              <a:gd name="connsiteX19" fmla="*/ 9439 w 10000"/>
              <a:gd name="connsiteY19" fmla="*/ 327 h 9886"/>
              <a:gd name="connsiteX20" fmla="*/ 9546 w 10000"/>
              <a:gd name="connsiteY20" fmla="*/ 265 h 9886"/>
              <a:gd name="connsiteX21" fmla="*/ 9644 w 10000"/>
              <a:gd name="connsiteY21" fmla="*/ 188 h 9886"/>
              <a:gd name="connsiteX22" fmla="*/ 9729 w 10000"/>
              <a:gd name="connsiteY22" fmla="*/ 100 h 9886"/>
              <a:gd name="connsiteX23" fmla="*/ 9809 w 10000"/>
              <a:gd name="connsiteY23" fmla="*/ 0 h 9886"/>
              <a:gd name="connsiteX0" fmla="*/ 9729 w 10000"/>
              <a:gd name="connsiteY0" fmla="*/ 0 h 9899"/>
              <a:gd name="connsiteX1" fmla="*/ 10000 w 10000"/>
              <a:gd name="connsiteY1" fmla="*/ 8830 h 9899"/>
              <a:gd name="connsiteX2" fmla="*/ 9992 w 10000"/>
              <a:gd name="connsiteY2" fmla="*/ 8976 h 9899"/>
              <a:gd name="connsiteX3" fmla="*/ 9968 w 10000"/>
              <a:gd name="connsiteY3" fmla="*/ 9116 h 9899"/>
              <a:gd name="connsiteX4" fmla="*/ 9928 w 10000"/>
              <a:gd name="connsiteY4" fmla="*/ 9250 h 9899"/>
              <a:gd name="connsiteX5" fmla="*/ 9872 w 10000"/>
              <a:gd name="connsiteY5" fmla="*/ 9369 h 9899"/>
              <a:gd name="connsiteX6" fmla="*/ 9809 w 10000"/>
              <a:gd name="connsiteY6" fmla="*/ 9485 h 9899"/>
              <a:gd name="connsiteX7" fmla="*/ 9729 w 10000"/>
              <a:gd name="connsiteY7" fmla="*/ 9586 h 9899"/>
              <a:gd name="connsiteX8" fmla="*/ 9644 w 10000"/>
              <a:gd name="connsiteY8" fmla="*/ 9676 h 9899"/>
              <a:gd name="connsiteX9" fmla="*/ 9546 w 10000"/>
              <a:gd name="connsiteY9" fmla="*/ 9753 h 9899"/>
              <a:gd name="connsiteX10" fmla="*/ 9439 w 10000"/>
              <a:gd name="connsiteY10" fmla="*/ 9813 h 9899"/>
              <a:gd name="connsiteX11" fmla="*/ 9325 w 10000"/>
              <a:gd name="connsiteY11" fmla="*/ 9858 h 9899"/>
              <a:gd name="connsiteX12" fmla="*/ 9208 w 10000"/>
              <a:gd name="connsiteY12" fmla="*/ 9890 h 9899"/>
              <a:gd name="connsiteX13" fmla="*/ 9086 w 10000"/>
              <a:gd name="connsiteY13" fmla="*/ 9899 h 9899"/>
              <a:gd name="connsiteX14" fmla="*/ 0 w 10000"/>
              <a:gd name="connsiteY14" fmla="*/ 9899 h 9899"/>
              <a:gd name="connsiteX15" fmla="*/ 0 w 10000"/>
              <a:gd name="connsiteY15" fmla="*/ 314 h 9899"/>
              <a:gd name="connsiteX16" fmla="*/ 9086 w 10000"/>
              <a:gd name="connsiteY16" fmla="*/ 314 h 9899"/>
              <a:gd name="connsiteX17" fmla="*/ 9208 w 10000"/>
              <a:gd name="connsiteY17" fmla="*/ 304 h 9899"/>
              <a:gd name="connsiteX18" fmla="*/ 9325 w 10000"/>
              <a:gd name="connsiteY18" fmla="*/ 276 h 9899"/>
              <a:gd name="connsiteX19" fmla="*/ 9439 w 10000"/>
              <a:gd name="connsiteY19" fmla="*/ 230 h 9899"/>
              <a:gd name="connsiteX20" fmla="*/ 9546 w 10000"/>
              <a:gd name="connsiteY20" fmla="*/ 167 h 9899"/>
              <a:gd name="connsiteX21" fmla="*/ 9644 w 10000"/>
              <a:gd name="connsiteY21" fmla="*/ 89 h 9899"/>
              <a:gd name="connsiteX22" fmla="*/ 9729 w 10000"/>
              <a:gd name="connsiteY22" fmla="*/ 0 h 9899"/>
              <a:gd name="connsiteX0" fmla="*/ 9644 w 10000"/>
              <a:gd name="connsiteY0" fmla="*/ 0 h 9910"/>
              <a:gd name="connsiteX1" fmla="*/ 10000 w 10000"/>
              <a:gd name="connsiteY1" fmla="*/ 8830 h 9910"/>
              <a:gd name="connsiteX2" fmla="*/ 9992 w 10000"/>
              <a:gd name="connsiteY2" fmla="*/ 8978 h 9910"/>
              <a:gd name="connsiteX3" fmla="*/ 9968 w 10000"/>
              <a:gd name="connsiteY3" fmla="*/ 9119 h 9910"/>
              <a:gd name="connsiteX4" fmla="*/ 9928 w 10000"/>
              <a:gd name="connsiteY4" fmla="*/ 9254 h 9910"/>
              <a:gd name="connsiteX5" fmla="*/ 9872 w 10000"/>
              <a:gd name="connsiteY5" fmla="*/ 9375 h 9910"/>
              <a:gd name="connsiteX6" fmla="*/ 9809 w 10000"/>
              <a:gd name="connsiteY6" fmla="*/ 9492 h 9910"/>
              <a:gd name="connsiteX7" fmla="*/ 9729 w 10000"/>
              <a:gd name="connsiteY7" fmla="*/ 9594 h 9910"/>
              <a:gd name="connsiteX8" fmla="*/ 9644 w 10000"/>
              <a:gd name="connsiteY8" fmla="*/ 9685 h 9910"/>
              <a:gd name="connsiteX9" fmla="*/ 9546 w 10000"/>
              <a:gd name="connsiteY9" fmla="*/ 9763 h 9910"/>
              <a:gd name="connsiteX10" fmla="*/ 9439 w 10000"/>
              <a:gd name="connsiteY10" fmla="*/ 9823 h 9910"/>
              <a:gd name="connsiteX11" fmla="*/ 9325 w 10000"/>
              <a:gd name="connsiteY11" fmla="*/ 9869 h 9910"/>
              <a:gd name="connsiteX12" fmla="*/ 9208 w 10000"/>
              <a:gd name="connsiteY12" fmla="*/ 9901 h 9910"/>
              <a:gd name="connsiteX13" fmla="*/ 9086 w 10000"/>
              <a:gd name="connsiteY13" fmla="*/ 9910 h 9910"/>
              <a:gd name="connsiteX14" fmla="*/ 0 w 10000"/>
              <a:gd name="connsiteY14" fmla="*/ 9910 h 9910"/>
              <a:gd name="connsiteX15" fmla="*/ 0 w 10000"/>
              <a:gd name="connsiteY15" fmla="*/ 227 h 9910"/>
              <a:gd name="connsiteX16" fmla="*/ 9086 w 10000"/>
              <a:gd name="connsiteY16" fmla="*/ 227 h 9910"/>
              <a:gd name="connsiteX17" fmla="*/ 9208 w 10000"/>
              <a:gd name="connsiteY17" fmla="*/ 217 h 9910"/>
              <a:gd name="connsiteX18" fmla="*/ 9325 w 10000"/>
              <a:gd name="connsiteY18" fmla="*/ 189 h 9910"/>
              <a:gd name="connsiteX19" fmla="*/ 9439 w 10000"/>
              <a:gd name="connsiteY19" fmla="*/ 142 h 9910"/>
              <a:gd name="connsiteX20" fmla="*/ 9546 w 10000"/>
              <a:gd name="connsiteY20" fmla="*/ 79 h 9910"/>
              <a:gd name="connsiteX21" fmla="*/ 9644 w 10000"/>
              <a:gd name="connsiteY21" fmla="*/ 0 h 9910"/>
              <a:gd name="connsiteX0" fmla="*/ 9546 w 10000"/>
              <a:gd name="connsiteY0" fmla="*/ 0 h 9920"/>
              <a:gd name="connsiteX1" fmla="*/ 10000 w 10000"/>
              <a:gd name="connsiteY1" fmla="*/ 8830 h 9920"/>
              <a:gd name="connsiteX2" fmla="*/ 9992 w 10000"/>
              <a:gd name="connsiteY2" fmla="*/ 8980 h 9920"/>
              <a:gd name="connsiteX3" fmla="*/ 9968 w 10000"/>
              <a:gd name="connsiteY3" fmla="*/ 9122 h 9920"/>
              <a:gd name="connsiteX4" fmla="*/ 9928 w 10000"/>
              <a:gd name="connsiteY4" fmla="*/ 9258 h 9920"/>
              <a:gd name="connsiteX5" fmla="*/ 9872 w 10000"/>
              <a:gd name="connsiteY5" fmla="*/ 9380 h 9920"/>
              <a:gd name="connsiteX6" fmla="*/ 9809 w 10000"/>
              <a:gd name="connsiteY6" fmla="*/ 9498 h 9920"/>
              <a:gd name="connsiteX7" fmla="*/ 9729 w 10000"/>
              <a:gd name="connsiteY7" fmla="*/ 9601 h 9920"/>
              <a:gd name="connsiteX8" fmla="*/ 9644 w 10000"/>
              <a:gd name="connsiteY8" fmla="*/ 9693 h 9920"/>
              <a:gd name="connsiteX9" fmla="*/ 9546 w 10000"/>
              <a:gd name="connsiteY9" fmla="*/ 9772 h 9920"/>
              <a:gd name="connsiteX10" fmla="*/ 9439 w 10000"/>
              <a:gd name="connsiteY10" fmla="*/ 9832 h 9920"/>
              <a:gd name="connsiteX11" fmla="*/ 9325 w 10000"/>
              <a:gd name="connsiteY11" fmla="*/ 9879 h 9920"/>
              <a:gd name="connsiteX12" fmla="*/ 9208 w 10000"/>
              <a:gd name="connsiteY12" fmla="*/ 9911 h 9920"/>
              <a:gd name="connsiteX13" fmla="*/ 9086 w 10000"/>
              <a:gd name="connsiteY13" fmla="*/ 9920 h 9920"/>
              <a:gd name="connsiteX14" fmla="*/ 0 w 10000"/>
              <a:gd name="connsiteY14" fmla="*/ 9920 h 9920"/>
              <a:gd name="connsiteX15" fmla="*/ 0 w 10000"/>
              <a:gd name="connsiteY15" fmla="*/ 149 h 9920"/>
              <a:gd name="connsiteX16" fmla="*/ 9086 w 10000"/>
              <a:gd name="connsiteY16" fmla="*/ 149 h 9920"/>
              <a:gd name="connsiteX17" fmla="*/ 9208 w 10000"/>
              <a:gd name="connsiteY17" fmla="*/ 139 h 9920"/>
              <a:gd name="connsiteX18" fmla="*/ 9325 w 10000"/>
              <a:gd name="connsiteY18" fmla="*/ 111 h 9920"/>
              <a:gd name="connsiteX19" fmla="*/ 9439 w 10000"/>
              <a:gd name="connsiteY19" fmla="*/ 63 h 9920"/>
              <a:gd name="connsiteX20" fmla="*/ 9546 w 10000"/>
              <a:gd name="connsiteY20" fmla="*/ 0 h 9920"/>
              <a:gd name="connsiteX0" fmla="*/ 9439 w 10000"/>
              <a:gd name="connsiteY0" fmla="*/ 0 h 9936"/>
              <a:gd name="connsiteX1" fmla="*/ 10000 w 10000"/>
              <a:gd name="connsiteY1" fmla="*/ 8837 h 9936"/>
              <a:gd name="connsiteX2" fmla="*/ 9992 w 10000"/>
              <a:gd name="connsiteY2" fmla="*/ 8988 h 9936"/>
              <a:gd name="connsiteX3" fmla="*/ 9968 w 10000"/>
              <a:gd name="connsiteY3" fmla="*/ 9132 h 9936"/>
              <a:gd name="connsiteX4" fmla="*/ 9928 w 10000"/>
              <a:gd name="connsiteY4" fmla="*/ 9269 h 9936"/>
              <a:gd name="connsiteX5" fmla="*/ 9872 w 10000"/>
              <a:gd name="connsiteY5" fmla="*/ 9392 h 9936"/>
              <a:gd name="connsiteX6" fmla="*/ 9809 w 10000"/>
              <a:gd name="connsiteY6" fmla="*/ 9511 h 9936"/>
              <a:gd name="connsiteX7" fmla="*/ 9729 w 10000"/>
              <a:gd name="connsiteY7" fmla="*/ 9614 h 9936"/>
              <a:gd name="connsiteX8" fmla="*/ 9644 w 10000"/>
              <a:gd name="connsiteY8" fmla="*/ 9707 h 9936"/>
              <a:gd name="connsiteX9" fmla="*/ 9546 w 10000"/>
              <a:gd name="connsiteY9" fmla="*/ 9787 h 9936"/>
              <a:gd name="connsiteX10" fmla="*/ 9439 w 10000"/>
              <a:gd name="connsiteY10" fmla="*/ 9847 h 9936"/>
              <a:gd name="connsiteX11" fmla="*/ 9325 w 10000"/>
              <a:gd name="connsiteY11" fmla="*/ 9895 h 9936"/>
              <a:gd name="connsiteX12" fmla="*/ 9208 w 10000"/>
              <a:gd name="connsiteY12" fmla="*/ 9927 h 9936"/>
              <a:gd name="connsiteX13" fmla="*/ 9086 w 10000"/>
              <a:gd name="connsiteY13" fmla="*/ 9936 h 9936"/>
              <a:gd name="connsiteX14" fmla="*/ 0 w 10000"/>
              <a:gd name="connsiteY14" fmla="*/ 9936 h 9936"/>
              <a:gd name="connsiteX15" fmla="*/ 0 w 10000"/>
              <a:gd name="connsiteY15" fmla="*/ 86 h 9936"/>
              <a:gd name="connsiteX16" fmla="*/ 9086 w 10000"/>
              <a:gd name="connsiteY16" fmla="*/ 86 h 9936"/>
              <a:gd name="connsiteX17" fmla="*/ 9208 w 10000"/>
              <a:gd name="connsiteY17" fmla="*/ 76 h 9936"/>
              <a:gd name="connsiteX18" fmla="*/ 9325 w 10000"/>
              <a:gd name="connsiteY18" fmla="*/ 48 h 9936"/>
              <a:gd name="connsiteX19" fmla="*/ 9439 w 10000"/>
              <a:gd name="connsiteY19" fmla="*/ 0 h 9936"/>
              <a:gd name="connsiteX0" fmla="*/ 9325 w 10000"/>
              <a:gd name="connsiteY0" fmla="*/ 0 h 9952"/>
              <a:gd name="connsiteX1" fmla="*/ 10000 w 10000"/>
              <a:gd name="connsiteY1" fmla="*/ 8846 h 9952"/>
              <a:gd name="connsiteX2" fmla="*/ 9992 w 10000"/>
              <a:gd name="connsiteY2" fmla="*/ 8998 h 9952"/>
              <a:gd name="connsiteX3" fmla="*/ 9968 w 10000"/>
              <a:gd name="connsiteY3" fmla="*/ 9143 h 9952"/>
              <a:gd name="connsiteX4" fmla="*/ 9928 w 10000"/>
              <a:gd name="connsiteY4" fmla="*/ 9281 h 9952"/>
              <a:gd name="connsiteX5" fmla="*/ 9872 w 10000"/>
              <a:gd name="connsiteY5" fmla="*/ 9404 h 9952"/>
              <a:gd name="connsiteX6" fmla="*/ 9809 w 10000"/>
              <a:gd name="connsiteY6" fmla="*/ 9524 h 9952"/>
              <a:gd name="connsiteX7" fmla="*/ 9729 w 10000"/>
              <a:gd name="connsiteY7" fmla="*/ 9628 h 9952"/>
              <a:gd name="connsiteX8" fmla="*/ 9644 w 10000"/>
              <a:gd name="connsiteY8" fmla="*/ 9722 h 9952"/>
              <a:gd name="connsiteX9" fmla="*/ 9546 w 10000"/>
              <a:gd name="connsiteY9" fmla="*/ 9802 h 9952"/>
              <a:gd name="connsiteX10" fmla="*/ 9439 w 10000"/>
              <a:gd name="connsiteY10" fmla="*/ 9862 h 9952"/>
              <a:gd name="connsiteX11" fmla="*/ 9325 w 10000"/>
              <a:gd name="connsiteY11" fmla="*/ 9911 h 9952"/>
              <a:gd name="connsiteX12" fmla="*/ 9208 w 10000"/>
              <a:gd name="connsiteY12" fmla="*/ 9943 h 9952"/>
              <a:gd name="connsiteX13" fmla="*/ 9086 w 10000"/>
              <a:gd name="connsiteY13" fmla="*/ 9952 h 9952"/>
              <a:gd name="connsiteX14" fmla="*/ 0 w 10000"/>
              <a:gd name="connsiteY14" fmla="*/ 9952 h 9952"/>
              <a:gd name="connsiteX15" fmla="*/ 0 w 10000"/>
              <a:gd name="connsiteY15" fmla="*/ 39 h 9952"/>
              <a:gd name="connsiteX16" fmla="*/ 9086 w 10000"/>
              <a:gd name="connsiteY16" fmla="*/ 39 h 9952"/>
              <a:gd name="connsiteX17" fmla="*/ 9208 w 10000"/>
              <a:gd name="connsiteY17" fmla="*/ 28 h 9952"/>
              <a:gd name="connsiteX18" fmla="*/ 9325 w 10000"/>
              <a:gd name="connsiteY18" fmla="*/ 0 h 9952"/>
              <a:gd name="connsiteX0" fmla="*/ 9208 w 10000"/>
              <a:gd name="connsiteY0" fmla="*/ 0 h 9972"/>
              <a:gd name="connsiteX1" fmla="*/ 10000 w 10000"/>
              <a:gd name="connsiteY1" fmla="*/ 8861 h 9972"/>
              <a:gd name="connsiteX2" fmla="*/ 9992 w 10000"/>
              <a:gd name="connsiteY2" fmla="*/ 9013 h 9972"/>
              <a:gd name="connsiteX3" fmla="*/ 9968 w 10000"/>
              <a:gd name="connsiteY3" fmla="*/ 9159 h 9972"/>
              <a:gd name="connsiteX4" fmla="*/ 9928 w 10000"/>
              <a:gd name="connsiteY4" fmla="*/ 9298 h 9972"/>
              <a:gd name="connsiteX5" fmla="*/ 9872 w 10000"/>
              <a:gd name="connsiteY5" fmla="*/ 9421 h 9972"/>
              <a:gd name="connsiteX6" fmla="*/ 9809 w 10000"/>
              <a:gd name="connsiteY6" fmla="*/ 9542 h 9972"/>
              <a:gd name="connsiteX7" fmla="*/ 9729 w 10000"/>
              <a:gd name="connsiteY7" fmla="*/ 9646 h 9972"/>
              <a:gd name="connsiteX8" fmla="*/ 9644 w 10000"/>
              <a:gd name="connsiteY8" fmla="*/ 9741 h 9972"/>
              <a:gd name="connsiteX9" fmla="*/ 9546 w 10000"/>
              <a:gd name="connsiteY9" fmla="*/ 9821 h 9972"/>
              <a:gd name="connsiteX10" fmla="*/ 9439 w 10000"/>
              <a:gd name="connsiteY10" fmla="*/ 9882 h 9972"/>
              <a:gd name="connsiteX11" fmla="*/ 9325 w 10000"/>
              <a:gd name="connsiteY11" fmla="*/ 9931 h 9972"/>
              <a:gd name="connsiteX12" fmla="*/ 9208 w 10000"/>
              <a:gd name="connsiteY12" fmla="*/ 9963 h 9972"/>
              <a:gd name="connsiteX13" fmla="*/ 9086 w 10000"/>
              <a:gd name="connsiteY13" fmla="*/ 9972 h 9972"/>
              <a:gd name="connsiteX14" fmla="*/ 0 w 10000"/>
              <a:gd name="connsiteY14" fmla="*/ 9972 h 9972"/>
              <a:gd name="connsiteX15" fmla="*/ 0 w 10000"/>
              <a:gd name="connsiteY15" fmla="*/ 11 h 9972"/>
              <a:gd name="connsiteX16" fmla="*/ 9086 w 10000"/>
              <a:gd name="connsiteY16" fmla="*/ 11 h 9972"/>
              <a:gd name="connsiteX17" fmla="*/ 9208 w 10000"/>
              <a:gd name="connsiteY17" fmla="*/ 0 h 9972"/>
              <a:gd name="connsiteX0" fmla="*/ 9086 w 10000"/>
              <a:gd name="connsiteY0" fmla="*/ 0 h 9989"/>
              <a:gd name="connsiteX1" fmla="*/ 10000 w 10000"/>
              <a:gd name="connsiteY1" fmla="*/ 8875 h 9989"/>
              <a:gd name="connsiteX2" fmla="*/ 9992 w 10000"/>
              <a:gd name="connsiteY2" fmla="*/ 9027 h 9989"/>
              <a:gd name="connsiteX3" fmla="*/ 9968 w 10000"/>
              <a:gd name="connsiteY3" fmla="*/ 9174 h 9989"/>
              <a:gd name="connsiteX4" fmla="*/ 9928 w 10000"/>
              <a:gd name="connsiteY4" fmla="*/ 9313 h 9989"/>
              <a:gd name="connsiteX5" fmla="*/ 9872 w 10000"/>
              <a:gd name="connsiteY5" fmla="*/ 9436 h 9989"/>
              <a:gd name="connsiteX6" fmla="*/ 9809 w 10000"/>
              <a:gd name="connsiteY6" fmla="*/ 9558 h 9989"/>
              <a:gd name="connsiteX7" fmla="*/ 9729 w 10000"/>
              <a:gd name="connsiteY7" fmla="*/ 9662 h 9989"/>
              <a:gd name="connsiteX8" fmla="*/ 9644 w 10000"/>
              <a:gd name="connsiteY8" fmla="*/ 9757 h 9989"/>
              <a:gd name="connsiteX9" fmla="*/ 9546 w 10000"/>
              <a:gd name="connsiteY9" fmla="*/ 9838 h 9989"/>
              <a:gd name="connsiteX10" fmla="*/ 9439 w 10000"/>
              <a:gd name="connsiteY10" fmla="*/ 9899 h 9989"/>
              <a:gd name="connsiteX11" fmla="*/ 9325 w 10000"/>
              <a:gd name="connsiteY11" fmla="*/ 9948 h 9989"/>
              <a:gd name="connsiteX12" fmla="*/ 9208 w 10000"/>
              <a:gd name="connsiteY12" fmla="*/ 9980 h 9989"/>
              <a:gd name="connsiteX13" fmla="*/ 9086 w 10000"/>
              <a:gd name="connsiteY13" fmla="*/ 9989 h 9989"/>
              <a:gd name="connsiteX14" fmla="*/ 0 w 10000"/>
              <a:gd name="connsiteY14" fmla="*/ 9989 h 9989"/>
              <a:gd name="connsiteX15" fmla="*/ 0 w 10000"/>
              <a:gd name="connsiteY15" fmla="*/ 0 h 9989"/>
              <a:gd name="connsiteX16" fmla="*/ 9086 w 10000"/>
              <a:gd name="connsiteY16" fmla="*/ 0 h 9989"/>
              <a:gd name="connsiteX0" fmla="*/ 9086 w 10060"/>
              <a:gd name="connsiteY0" fmla="*/ 0 h 10000"/>
              <a:gd name="connsiteX1" fmla="*/ 10000 w 10060"/>
              <a:gd name="connsiteY1" fmla="*/ 8885 h 10000"/>
              <a:gd name="connsiteX2" fmla="*/ 9968 w 10060"/>
              <a:gd name="connsiteY2" fmla="*/ 9184 h 10000"/>
              <a:gd name="connsiteX3" fmla="*/ 9928 w 10060"/>
              <a:gd name="connsiteY3" fmla="*/ 9323 h 10000"/>
              <a:gd name="connsiteX4" fmla="*/ 9872 w 10060"/>
              <a:gd name="connsiteY4" fmla="*/ 9446 h 10000"/>
              <a:gd name="connsiteX5" fmla="*/ 9809 w 10060"/>
              <a:gd name="connsiteY5" fmla="*/ 9569 h 10000"/>
              <a:gd name="connsiteX6" fmla="*/ 9729 w 10060"/>
              <a:gd name="connsiteY6" fmla="*/ 9673 h 10000"/>
              <a:gd name="connsiteX7" fmla="*/ 9644 w 10060"/>
              <a:gd name="connsiteY7" fmla="*/ 9768 h 10000"/>
              <a:gd name="connsiteX8" fmla="*/ 9546 w 10060"/>
              <a:gd name="connsiteY8" fmla="*/ 9849 h 10000"/>
              <a:gd name="connsiteX9" fmla="*/ 9439 w 10060"/>
              <a:gd name="connsiteY9" fmla="*/ 9910 h 10000"/>
              <a:gd name="connsiteX10" fmla="*/ 9325 w 10060"/>
              <a:gd name="connsiteY10" fmla="*/ 9959 h 10000"/>
              <a:gd name="connsiteX11" fmla="*/ 9208 w 10060"/>
              <a:gd name="connsiteY11" fmla="*/ 9991 h 10000"/>
              <a:gd name="connsiteX12" fmla="*/ 9086 w 10060"/>
              <a:gd name="connsiteY12" fmla="*/ 10000 h 10000"/>
              <a:gd name="connsiteX13" fmla="*/ 0 w 10060"/>
              <a:gd name="connsiteY13" fmla="*/ 10000 h 10000"/>
              <a:gd name="connsiteX14" fmla="*/ 0 w 10060"/>
              <a:gd name="connsiteY14" fmla="*/ 0 h 10000"/>
              <a:gd name="connsiteX15" fmla="*/ 9086 w 10060"/>
              <a:gd name="connsiteY15"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809 w 10097"/>
              <a:gd name="connsiteY4" fmla="*/ 9569 h 10000"/>
              <a:gd name="connsiteX5" fmla="*/ 9729 w 10097"/>
              <a:gd name="connsiteY5" fmla="*/ 9673 h 10000"/>
              <a:gd name="connsiteX6" fmla="*/ 9644 w 10097"/>
              <a:gd name="connsiteY6" fmla="*/ 9768 h 10000"/>
              <a:gd name="connsiteX7" fmla="*/ 9546 w 10097"/>
              <a:gd name="connsiteY7" fmla="*/ 9849 h 10000"/>
              <a:gd name="connsiteX8" fmla="*/ 9439 w 10097"/>
              <a:gd name="connsiteY8" fmla="*/ 9910 h 10000"/>
              <a:gd name="connsiteX9" fmla="*/ 9325 w 10097"/>
              <a:gd name="connsiteY9" fmla="*/ 9959 h 10000"/>
              <a:gd name="connsiteX10" fmla="*/ 9208 w 10097"/>
              <a:gd name="connsiteY10" fmla="*/ 9991 h 10000"/>
              <a:gd name="connsiteX11" fmla="*/ 9086 w 10097"/>
              <a:gd name="connsiteY11" fmla="*/ 10000 h 10000"/>
              <a:gd name="connsiteX12" fmla="*/ 0 w 10097"/>
              <a:gd name="connsiteY12" fmla="*/ 10000 h 10000"/>
              <a:gd name="connsiteX13" fmla="*/ 0 w 10097"/>
              <a:gd name="connsiteY13" fmla="*/ 0 h 10000"/>
              <a:gd name="connsiteX14" fmla="*/ 9086 w 10097"/>
              <a:gd name="connsiteY14"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644 w 10097"/>
              <a:gd name="connsiteY5" fmla="*/ 9768 h 10000"/>
              <a:gd name="connsiteX6" fmla="*/ 9546 w 10097"/>
              <a:gd name="connsiteY6" fmla="*/ 9849 h 10000"/>
              <a:gd name="connsiteX7" fmla="*/ 9439 w 10097"/>
              <a:gd name="connsiteY7" fmla="*/ 9910 h 10000"/>
              <a:gd name="connsiteX8" fmla="*/ 9325 w 10097"/>
              <a:gd name="connsiteY8" fmla="*/ 9959 h 10000"/>
              <a:gd name="connsiteX9" fmla="*/ 9208 w 10097"/>
              <a:gd name="connsiteY9" fmla="*/ 9991 h 10000"/>
              <a:gd name="connsiteX10" fmla="*/ 9086 w 10097"/>
              <a:gd name="connsiteY10" fmla="*/ 10000 h 10000"/>
              <a:gd name="connsiteX11" fmla="*/ 0 w 10097"/>
              <a:gd name="connsiteY11" fmla="*/ 10000 h 10000"/>
              <a:gd name="connsiteX12" fmla="*/ 0 w 10097"/>
              <a:gd name="connsiteY12" fmla="*/ 0 h 10000"/>
              <a:gd name="connsiteX13" fmla="*/ 9086 w 10097"/>
              <a:gd name="connsiteY13"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325 w 10097"/>
              <a:gd name="connsiteY7" fmla="*/ 9959 h 10000"/>
              <a:gd name="connsiteX8" fmla="*/ 9208 w 10097"/>
              <a:gd name="connsiteY8" fmla="*/ 9991 h 10000"/>
              <a:gd name="connsiteX9" fmla="*/ 9086 w 10097"/>
              <a:gd name="connsiteY9" fmla="*/ 10000 h 10000"/>
              <a:gd name="connsiteX10" fmla="*/ 0 w 10097"/>
              <a:gd name="connsiteY10" fmla="*/ 10000 h 10000"/>
              <a:gd name="connsiteX11" fmla="*/ 0 w 10097"/>
              <a:gd name="connsiteY11" fmla="*/ 0 h 10000"/>
              <a:gd name="connsiteX12" fmla="*/ 9086 w 10097"/>
              <a:gd name="connsiteY12"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208 w 10097"/>
              <a:gd name="connsiteY7" fmla="*/ 9991 h 10000"/>
              <a:gd name="connsiteX8" fmla="*/ 9086 w 10097"/>
              <a:gd name="connsiteY8" fmla="*/ 10000 h 10000"/>
              <a:gd name="connsiteX9" fmla="*/ 0 w 10097"/>
              <a:gd name="connsiteY9" fmla="*/ 10000 h 10000"/>
              <a:gd name="connsiteX10" fmla="*/ 0 w 10097"/>
              <a:gd name="connsiteY10" fmla="*/ 0 h 10000"/>
              <a:gd name="connsiteX11" fmla="*/ 9086 w 10097"/>
              <a:gd name="connsiteY11"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729 w 10097"/>
              <a:gd name="connsiteY4" fmla="*/ 9673 h 10000"/>
              <a:gd name="connsiteX5" fmla="*/ 9546 w 10097"/>
              <a:gd name="connsiteY5" fmla="*/ 9849 h 10000"/>
              <a:gd name="connsiteX6" fmla="*/ 9439 w 10097"/>
              <a:gd name="connsiteY6" fmla="*/ 9910 h 10000"/>
              <a:gd name="connsiteX7" fmla="*/ 9086 w 10097"/>
              <a:gd name="connsiteY7" fmla="*/ 10000 h 10000"/>
              <a:gd name="connsiteX8" fmla="*/ 0 w 10097"/>
              <a:gd name="connsiteY8" fmla="*/ 10000 h 10000"/>
              <a:gd name="connsiteX9" fmla="*/ 0 w 10097"/>
              <a:gd name="connsiteY9" fmla="*/ 0 h 10000"/>
              <a:gd name="connsiteX10" fmla="*/ 9086 w 10097"/>
              <a:gd name="connsiteY10"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546 w 10097"/>
              <a:gd name="connsiteY4" fmla="*/ 9849 h 10000"/>
              <a:gd name="connsiteX5" fmla="*/ 9439 w 10097"/>
              <a:gd name="connsiteY5" fmla="*/ 9910 h 10000"/>
              <a:gd name="connsiteX6" fmla="*/ 9086 w 10097"/>
              <a:gd name="connsiteY6" fmla="*/ 10000 h 10000"/>
              <a:gd name="connsiteX7" fmla="*/ 0 w 10097"/>
              <a:gd name="connsiteY7" fmla="*/ 10000 h 10000"/>
              <a:gd name="connsiteX8" fmla="*/ 0 w 10097"/>
              <a:gd name="connsiteY8" fmla="*/ 0 h 10000"/>
              <a:gd name="connsiteX9" fmla="*/ 9086 w 10097"/>
              <a:gd name="connsiteY9" fmla="*/ 0 h 10000"/>
              <a:gd name="connsiteX0" fmla="*/ 9086 w 10097"/>
              <a:gd name="connsiteY0" fmla="*/ 0 h 10000"/>
              <a:gd name="connsiteX1" fmla="*/ 9968 w 10097"/>
              <a:gd name="connsiteY1" fmla="*/ 9184 h 10000"/>
              <a:gd name="connsiteX2" fmla="*/ 9928 w 10097"/>
              <a:gd name="connsiteY2" fmla="*/ 9323 h 10000"/>
              <a:gd name="connsiteX3" fmla="*/ 9872 w 10097"/>
              <a:gd name="connsiteY3" fmla="*/ 9446 h 10000"/>
              <a:gd name="connsiteX4" fmla="*/ 9546 w 10097"/>
              <a:gd name="connsiteY4" fmla="*/ 9849 h 10000"/>
              <a:gd name="connsiteX5" fmla="*/ 9086 w 10097"/>
              <a:gd name="connsiteY5" fmla="*/ 10000 h 10000"/>
              <a:gd name="connsiteX6" fmla="*/ 0 w 10097"/>
              <a:gd name="connsiteY6" fmla="*/ 10000 h 10000"/>
              <a:gd name="connsiteX7" fmla="*/ 0 w 10097"/>
              <a:gd name="connsiteY7" fmla="*/ 0 h 10000"/>
              <a:gd name="connsiteX8" fmla="*/ 9086 w 10097"/>
              <a:gd name="connsiteY8" fmla="*/ 0 h 10000"/>
              <a:gd name="connsiteX0" fmla="*/ 9086 w 10097"/>
              <a:gd name="connsiteY0" fmla="*/ 0 h 10000"/>
              <a:gd name="connsiteX1" fmla="*/ 9968 w 10097"/>
              <a:gd name="connsiteY1" fmla="*/ 9184 h 10000"/>
              <a:gd name="connsiteX2" fmla="*/ 9928 w 10097"/>
              <a:gd name="connsiteY2" fmla="*/ 9323 h 10000"/>
              <a:gd name="connsiteX3" fmla="*/ 9546 w 10097"/>
              <a:gd name="connsiteY3" fmla="*/ 9849 h 10000"/>
              <a:gd name="connsiteX4" fmla="*/ 9086 w 10097"/>
              <a:gd name="connsiteY4" fmla="*/ 10000 h 10000"/>
              <a:gd name="connsiteX5" fmla="*/ 0 w 10097"/>
              <a:gd name="connsiteY5" fmla="*/ 10000 h 10000"/>
              <a:gd name="connsiteX6" fmla="*/ 0 w 10097"/>
              <a:gd name="connsiteY6" fmla="*/ 0 h 10000"/>
              <a:gd name="connsiteX7" fmla="*/ 9086 w 10097"/>
              <a:gd name="connsiteY7" fmla="*/ 0 h 10000"/>
              <a:gd name="connsiteX0" fmla="*/ 9086 w 10097"/>
              <a:gd name="connsiteY0" fmla="*/ 0 h 10092"/>
              <a:gd name="connsiteX1" fmla="*/ 9968 w 10097"/>
              <a:gd name="connsiteY1" fmla="*/ 9184 h 10092"/>
              <a:gd name="connsiteX2" fmla="*/ 9546 w 10097"/>
              <a:gd name="connsiteY2" fmla="*/ 9849 h 10092"/>
              <a:gd name="connsiteX3" fmla="*/ 9086 w 10097"/>
              <a:gd name="connsiteY3" fmla="*/ 10000 h 10092"/>
              <a:gd name="connsiteX4" fmla="*/ 0 w 10097"/>
              <a:gd name="connsiteY4" fmla="*/ 10000 h 10092"/>
              <a:gd name="connsiteX5" fmla="*/ 0 w 10097"/>
              <a:gd name="connsiteY5" fmla="*/ 0 h 10092"/>
              <a:gd name="connsiteX6" fmla="*/ 9086 w 10097"/>
              <a:gd name="connsiteY6" fmla="*/ 0 h 10092"/>
              <a:gd name="connsiteX0" fmla="*/ 9086 w 9935"/>
              <a:gd name="connsiteY0" fmla="*/ 0 h 10000"/>
              <a:gd name="connsiteX1" fmla="*/ 9546 w 9935"/>
              <a:gd name="connsiteY1" fmla="*/ 9849 h 10000"/>
              <a:gd name="connsiteX2" fmla="*/ 9086 w 9935"/>
              <a:gd name="connsiteY2" fmla="*/ 10000 h 10000"/>
              <a:gd name="connsiteX3" fmla="*/ 0 w 9935"/>
              <a:gd name="connsiteY3" fmla="*/ 10000 h 10000"/>
              <a:gd name="connsiteX4" fmla="*/ 0 w 9935"/>
              <a:gd name="connsiteY4" fmla="*/ 0 h 10000"/>
              <a:gd name="connsiteX5" fmla="*/ 9086 w 9935"/>
              <a:gd name="connsiteY5" fmla="*/ 0 h 10000"/>
              <a:gd name="connsiteX0" fmla="*/ 9145 w 9145"/>
              <a:gd name="connsiteY0" fmla="*/ 0 h 10000"/>
              <a:gd name="connsiteX1" fmla="*/ 9145 w 9145"/>
              <a:gd name="connsiteY1" fmla="*/ 10000 h 10000"/>
              <a:gd name="connsiteX2" fmla="*/ 0 w 9145"/>
              <a:gd name="connsiteY2" fmla="*/ 10000 h 10000"/>
              <a:gd name="connsiteX3" fmla="*/ 0 w 9145"/>
              <a:gd name="connsiteY3" fmla="*/ 0 h 10000"/>
              <a:gd name="connsiteX4" fmla="*/ 9145 w 9145"/>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0 h 10000"/>
              <a:gd name="connsiteX4" fmla="*/ 10000 w 10000"/>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749 h 10000"/>
              <a:gd name="connsiteX4" fmla="*/ 10000 w 10000"/>
              <a:gd name="connsiteY4" fmla="*/ 0 h 10000"/>
              <a:gd name="connsiteX0" fmla="*/ 10000 w 10000"/>
              <a:gd name="connsiteY0" fmla="*/ 0 h 10000"/>
              <a:gd name="connsiteX1" fmla="*/ 10000 w 10000"/>
              <a:gd name="connsiteY1" fmla="*/ 10000 h 10000"/>
              <a:gd name="connsiteX2" fmla="*/ 0 w 10000"/>
              <a:gd name="connsiteY2" fmla="*/ 10000 h 10000"/>
              <a:gd name="connsiteX3" fmla="*/ 0 w 10000"/>
              <a:gd name="connsiteY3" fmla="*/ 499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lnTo>
                  <a:pt x="10000" y="10000"/>
                </a:lnTo>
                <a:lnTo>
                  <a:pt x="0" y="10000"/>
                </a:lnTo>
                <a:lnTo>
                  <a:pt x="0" y="499"/>
                </a:lnTo>
                <a:lnTo>
                  <a:pt x="10000" y="0"/>
                </a:lnTo>
                <a:close/>
              </a:path>
            </a:pathLst>
          </a:custGeom>
          <a:solidFill>
            <a:sysClr val="window" lastClr="FFFFFF">
              <a:lumMod val="75000"/>
            </a:sysClr>
          </a:solidFill>
          <a:ln w="0">
            <a:noFill/>
            <a:prstDash val="solid"/>
            <a:round/>
            <a:headEnd/>
            <a:tailEnd/>
          </a:ln>
          <a:effectLst>
            <a:glow rad="228600">
              <a:sysClr val="windowText" lastClr="000000">
                <a:lumMod val="65000"/>
                <a:lumOff val="35000"/>
                <a:alpha val="40000"/>
              </a:sysClr>
            </a:glow>
            <a:softEdge rad="0"/>
          </a:effectLst>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36" name="Freeform 6">
            <a:extLst>
              <a:ext uri="{FF2B5EF4-FFF2-40B4-BE49-F238E27FC236}">
                <a16:creationId xmlns:a16="http://schemas.microsoft.com/office/drawing/2014/main" id="{F6F24E50-1BD6-4C07-A587-DE86704FC945}"/>
              </a:ext>
            </a:extLst>
          </p:cNvPr>
          <p:cNvSpPr>
            <a:spLocks/>
          </p:cNvSpPr>
          <p:nvPr/>
        </p:nvSpPr>
        <p:spPr bwMode="auto">
          <a:xfrm>
            <a:off x="8501129" y="1387349"/>
            <a:ext cx="255174" cy="347721"/>
          </a:xfrm>
          <a:custGeom>
            <a:avLst/>
            <a:gdLst>
              <a:gd name="T0" fmla="*/ 0 w 459"/>
              <a:gd name="T1" fmla="*/ 0 h 688"/>
              <a:gd name="T2" fmla="*/ 115 w 459"/>
              <a:gd name="T3" fmla="*/ 0 h 688"/>
              <a:gd name="T4" fmla="*/ 161 w 459"/>
              <a:gd name="T5" fmla="*/ 2 h 688"/>
              <a:gd name="T6" fmla="*/ 205 w 459"/>
              <a:gd name="T7" fmla="*/ 11 h 688"/>
              <a:gd name="T8" fmla="*/ 248 w 459"/>
              <a:gd name="T9" fmla="*/ 26 h 688"/>
              <a:gd name="T10" fmla="*/ 288 w 459"/>
              <a:gd name="T11" fmla="*/ 47 h 688"/>
              <a:gd name="T12" fmla="*/ 325 w 459"/>
              <a:gd name="T13" fmla="*/ 71 h 688"/>
              <a:gd name="T14" fmla="*/ 357 w 459"/>
              <a:gd name="T15" fmla="*/ 101 h 688"/>
              <a:gd name="T16" fmla="*/ 387 w 459"/>
              <a:gd name="T17" fmla="*/ 133 h 688"/>
              <a:gd name="T18" fmla="*/ 411 w 459"/>
              <a:gd name="T19" fmla="*/ 170 h 688"/>
              <a:gd name="T20" fmla="*/ 432 w 459"/>
              <a:gd name="T21" fmla="*/ 210 h 688"/>
              <a:gd name="T22" fmla="*/ 447 w 459"/>
              <a:gd name="T23" fmla="*/ 253 h 688"/>
              <a:gd name="T24" fmla="*/ 456 w 459"/>
              <a:gd name="T25" fmla="*/ 298 h 688"/>
              <a:gd name="T26" fmla="*/ 459 w 459"/>
              <a:gd name="T27" fmla="*/ 344 h 688"/>
              <a:gd name="T28" fmla="*/ 459 w 459"/>
              <a:gd name="T29" fmla="*/ 344 h 688"/>
              <a:gd name="T30" fmla="*/ 456 w 459"/>
              <a:gd name="T31" fmla="*/ 391 h 688"/>
              <a:gd name="T32" fmla="*/ 447 w 459"/>
              <a:gd name="T33" fmla="*/ 436 h 688"/>
              <a:gd name="T34" fmla="*/ 432 w 459"/>
              <a:gd name="T35" fmla="*/ 478 h 688"/>
              <a:gd name="T36" fmla="*/ 411 w 459"/>
              <a:gd name="T37" fmla="*/ 517 h 688"/>
              <a:gd name="T38" fmla="*/ 387 w 459"/>
              <a:gd name="T39" fmla="*/ 554 h 688"/>
              <a:gd name="T40" fmla="*/ 357 w 459"/>
              <a:gd name="T41" fmla="*/ 587 h 688"/>
              <a:gd name="T42" fmla="*/ 325 w 459"/>
              <a:gd name="T43" fmla="*/ 616 h 688"/>
              <a:gd name="T44" fmla="*/ 288 w 459"/>
              <a:gd name="T45" fmla="*/ 641 h 688"/>
              <a:gd name="T46" fmla="*/ 248 w 459"/>
              <a:gd name="T47" fmla="*/ 661 h 688"/>
              <a:gd name="T48" fmla="*/ 205 w 459"/>
              <a:gd name="T49" fmla="*/ 676 h 688"/>
              <a:gd name="T50" fmla="*/ 161 w 459"/>
              <a:gd name="T51" fmla="*/ 685 h 688"/>
              <a:gd name="T52" fmla="*/ 115 w 459"/>
              <a:gd name="T53" fmla="*/ 688 h 688"/>
              <a:gd name="T54" fmla="*/ 0 w 459"/>
              <a:gd name="T55" fmla="*/ 688 h 688"/>
              <a:gd name="T56" fmla="*/ 0 w 459"/>
              <a:gd name="T57"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9" h="688">
                <a:moveTo>
                  <a:pt x="0" y="0"/>
                </a:moveTo>
                <a:lnTo>
                  <a:pt x="115" y="0"/>
                </a:lnTo>
                <a:lnTo>
                  <a:pt x="161" y="2"/>
                </a:lnTo>
                <a:lnTo>
                  <a:pt x="205" y="11"/>
                </a:lnTo>
                <a:lnTo>
                  <a:pt x="248" y="26"/>
                </a:lnTo>
                <a:lnTo>
                  <a:pt x="288" y="47"/>
                </a:lnTo>
                <a:lnTo>
                  <a:pt x="325" y="71"/>
                </a:lnTo>
                <a:lnTo>
                  <a:pt x="357" y="101"/>
                </a:lnTo>
                <a:lnTo>
                  <a:pt x="387" y="133"/>
                </a:lnTo>
                <a:lnTo>
                  <a:pt x="411" y="170"/>
                </a:lnTo>
                <a:lnTo>
                  <a:pt x="432" y="210"/>
                </a:lnTo>
                <a:lnTo>
                  <a:pt x="447" y="253"/>
                </a:lnTo>
                <a:lnTo>
                  <a:pt x="456" y="298"/>
                </a:lnTo>
                <a:lnTo>
                  <a:pt x="459" y="344"/>
                </a:lnTo>
                <a:lnTo>
                  <a:pt x="459" y="344"/>
                </a:lnTo>
                <a:lnTo>
                  <a:pt x="456" y="391"/>
                </a:lnTo>
                <a:lnTo>
                  <a:pt x="447" y="436"/>
                </a:lnTo>
                <a:lnTo>
                  <a:pt x="432" y="478"/>
                </a:lnTo>
                <a:lnTo>
                  <a:pt x="411" y="517"/>
                </a:lnTo>
                <a:lnTo>
                  <a:pt x="387" y="554"/>
                </a:lnTo>
                <a:lnTo>
                  <a:pt x="357" y="587"/>
                </a:lnTo>
                <a:lnTo>
                  <a:pt x="325" y="616"/>
                </a:lnTo>
                <a:lnTo>
                  <a:pt x="288" y="641"/>
                </a:lnTo>
                <a:lnTo>
                  <a:pt x="248" y="661"/>
                </a:lnTo>
                <a:lnTo>
                  <a:pt x="205" y="676"/>
                </a:lnTo>
                <a:lnTo>
                  <a:pt x="161" y="685"/>
                </a:lnTo>
                <a:lnTo>
                  <a:pt x="115" y="688"/>
                </a:lnTo>
                <a:lnTo>
                  <a:pt x="0" y="688"/>
                </a:lnTo>
                <a:lnTo>
                  <a:pt x="0" y="0"/>
                </a:lnTo>
                <a:close/>
              </a:path>
            </a:pathLst>
          </a:custGeom>
          <a:solidFill>
            <a:srgbClr val="F79B9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37" name="Freeform 7">
            <a:extLst>
              <a:ext uri="{FF2B5EF4-FFF2-40B4-BE49-F238E27FC236}">
                <a16:creationId xmlns:a16="http://schemas.microsoft.com/office/drawing/2014/main" id="{06F1C060-812A-4C4A-91C9-970FB32B44FB}"/>
              </a:ext>
            </a:extLst>
          </p:cNvPr>
          <p:cNvSpPr>
            <a:spLocks/>
          </p:cNvSpPr>
          <p:nvPr/>
        </p:nvSpPr>
        <p:spPr bwMode="auto">
          <a:xfrm>
            <a:off x="6663766" y="1478084"/>
            <a:ext cx="2092537" cy="1739110"/>
          </a:xfrm>
          <a:custGeom>
            <a:avLst/>
            <a:gdLst>
              <a:gd name="T0" fmla="*/ 3764 w 3764"/>
              <a:gd name="T1" fmla="*/ 0 h 3441"/>
              <a:gd name="T2" fmla="*/ 3764 w 3764"/>
              <a:gd name="T3" fmla="*/ 3096 h 3441"/>
              <a:gd name="T4" fmla="*/ 3761 w 3764"/>
              <a:gd name="T5" fmla="*/ 3143 h 3441"/>
              <a:gd name="T6" fmla="*/ 3752 w 3764"/>
              <a:gd name="T7" fmla="*/ 3188 h 3441"/>
              <a:gd name="T8" fmla="*/ 3737 w 3764"/>
              <a:gd name="T9" fmla="*/ 3231 h 3441"/>
              <a:gd name="T10" fmla="*/ 3716 w 3764"/>
              <a:gd name="T11" fmla="*/ 3270 h 3441"/>
              <a:gd name="T12" fmla="*/ 3692 w 3764"/>
              <a:gd name="T13" fmla="*/ 3307 h 3441"/>
              <a:gd name="T14" fmla="*/ 3662 w 3764"/>
              <a:gd name="T15" fmla="*/ 3340 h 3441"/>
              <a:gd name="T16" fmla="*/ 3630 w 3764"/>
              <a:gd name="T17" fmla="*/ 3369 h 3441"/>
              <a:gd name="T18" fmla="*/ 3593 w 3764"/>
              <a:gd name="T19" fmla="*/ 3394 h 3441"/>
              <a:gd name="T20" fmla="*/ 3553 w 3764"/>
              <a:gd name="T21" fmla="*/ 3413 h 3441"/>
              <a:gd name="T22" fmla="*/ 3510 w 3764"/>
              <a:gd name="T23" fmla="*/ 3428 h 3441"/>
              <a:gd name="T24" fmla="*/ 3466 w 3764"/>
              <a:gd name="T25" fmla="*/ 3438 h 3441"/>
              <a:gd name="T26" fmla="*/ 3420 w 3764"/>
              <a:gd name="T27" fmla="*/ 3441 h 3441"/>
              <a:gd name="T28" fmla="*/ 0 w 3764"/>
              <a:gd name="T29" fmla="*/ 3441 h 3441"/>
              <a:gd name="T30" fmla="*/ 0 w 3764"/>
              <a:gd name="T31" fmla="*/ 344 h 3441"/>
              <a:gd name="T32" fmla="*/ 3420 w 3764"/>
              <a:gd name="T33" fmla="*/ 344 h 3441"/>
              <a:gd name="T34" fmla="*/ 3466 w 3764"/>
              <a:gd name="T35" fmla="*/ 341 h 3441"/>
              <a:gd name="T36" fmla="*/ 3510 w 3764"/>
              <a:gd name="T37" fmla="*/ 332 h 3441"/>
              <a:gd name="T38" fmla="*/ 3553 w 3764"/>
              <a:gd name="T39" fmla="*/ 317 h 3441"/>
              <a:gd name="T40" fmla="*/ 3593 w 3764"/>
              <a:gd name="T41" fmla="*/ 297 h 3441"/>
              <a:gd name="T42" fmla="*/ 3630 w 3764"/>
              <a:gd name="T43" fmla="*/ 272 h 3441"/>
              <a:gd name="T44" fmla="*/ 3662 w 3764"/>
              <a:gd name="T45" fmla="*/ 243 h 3441"/>
              <a:gd name="T46" fmla="*/ 3692 w 3764"/>
              <a:gd name="T47" fmla="*/ 210 h 3441"/>
              <a:gd name="T48" fmla="*/ 3716 w 3764"/>
              <a:gd name="T49" fmla="*/ 173 h 3441"/>
              <a:gd name="T50" fmla="*/ 3737 w 3764"/>
              <a:gd name="T51" fmla="*/ 134 h 3441"/>
              <a:gd name="T52" fmla="*/ 3752 w 3764"/>
              <a:gd name="T53" fmla="*/ 92 h 3441"/>
              <a:gd name="T54" fmla="*/ 3761 w 3764"/>
              <a:gd name="T55" fmla="*/ 47 h 3441"/>
              <a:gd name="T56" fmla="*/ 3764 w 3764"/>
              <a:gd name="T57" fmla="*/ 0 h 3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64" h="3441">
                <a:moveTo>
                  <a:pt x="3764" y="0"/>
                </a:moveTo>
                <a:lnTo>
                  <a:pt x="3764" y="3096"/>
                </a:lnTo>
                <a:lnTo>
                  <a:pt x="3761" y="3143"/>
                </a:lnTo>
                <a:lnTo>
                  <a:pt x="3752" y="3188"/>
                </a:lnTo>
                <a:lnTo>
                  <a:pt x="3737" y="3231"/>
                </a:lnTo>
                <a:lnTo>
                  <a:pt x="3716" y="3270"/>
                </a:lnTo>
                <a:lnTo>
                  <a:pt x="3692" y="3307"/>
                </a:lnTo>
                <a:lnTo>
                  <a:pt x="3662" y="3340"/>
                </a:lnTo>
                <a:lnTo>
                  <a:pt x="3630" y="3369"/>
                </a:lnTo>
                <a:lnTo>
                  <a:pt x="3593" y="3394"/>
                </a:lnTo>
                <a:lnTo>
                  <a:pt x="3553" y="3413"/>
                </a:lnTo>
                <a:lnTo>
                  <a:pt x="3510" y="3428"/>
                </a:lnTo>
                <a:lnTo>
                  <a:pt x="3466" y="3438"/>
                </a:lnTo>
                <a:lnTo>
                  <a:pt x="3420" y="3441"/>
                </a:lnTo>
                <a:lnTo>
                  <a:pt x="0" y="3441"/>
                </a:lnTo>
                <a:lnTo>
                  <a:pt x="0" y="344"/>
                </a:lnTo>
                <a:lnTo>
                  <a:pt x="3420" y="344"/>
                </a:lnTo>
                <a:lnTo>
                  <a:pt x="3466" y="341"/>
                </a:lnTo>
                <a:lnTo>
                  <a:pt x="3510" y="332"/>
                </a:lnTo>
                <a:lnTo>
                  <a:pt x="3553" y="317"/>
                </a:lnTo>
                <a:lnTo>
                  <a:pt x="3593" y="297"/>
                </a:lnTo>
                <a:lnTo>
                  <a:pt x="3630" y="272"/>
                </a:lnTo>
                <a:lnTo>
                  <a:pt x="3662" y="243"/>
                </a:lnTo>
                <a:lnTo>
                  <a:pt x="3692" y="210"/>
                </a:lnTo>
                <a:lnTo>
                  <a:pt x="3716" y="173"/>
                </a:lnTo>
                <a:lnTo>
                  <a:pt x="3737" y="134"/>
                </a:lnTo>
                <a:lnTo>
                  <a:pt x="3752" y="92"/>
                </a:lnTo>
                <a:lnTo>
                  <a:pt x="3761" y="47"/>
                </a:lnTo>
                <a:lnTo>
                  <a:pt x="3764" y="0"/>
                </a:lnTo>
                <a:close/>
              </a:path>
            </a:pathLst>
          </a:custGeom>
          <a:gradFill flip="none" rotWithShape="1">
            <a:gsLst>
              <a:gs pos="99000">
                <a:srgbClr val="FABEBF"/>
              </a:gs>
              <a:gs pos="89000">
                <a:srgbClr val="F79B9D"/>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ndParaRPr>
          </a:p>
        </p:txBody>
      </p:sp>
      <p:sp>
        <p:nvSpPr>
          <p:cNvPr id="238" name="Rounded Rectangle 2">
            <a:extLst>
              <a:ext uri="{FF2B5EF4-FFF2-40B4-BE49-F238E27FC236}">
                <a16:creationId xmlns:a16="http://schemas.microsoft.com/office/drawing/2014/main" id="{27A0069C-00D2-4D71-930E-6527A4FB24D8}"/>
              </a:ext>
            </a:extLst>
          </p:cNvPr>
          <p:cNvSpPr/>
          <p:nvPr/>
        </p:nvSpPr>
        <p:spPr>
          <a:xfrm>
            <a:off x="6664237" y="1385085"/>
            <a:ext cx="2082072" cy="259250"/>
          </a:xfrm>
          <a:custGeom>
            <a:avLst/>
            <a:gdLst>
              <a:gd name="connsiteX0" fmla="*/ 0 w 2410065"/>
              <a:gd name="connsiteY0" fmla="*/ 128493 h 256986"/>
              <a:gd name="connsiteX1" fmla="*/ 128493 w 2410065"/>
              <a:gd name="connsiteY1" fmla="*/ 0 h 256986"/>
              <a:gd name="connsiteX2" fmla="*/ 2281572 w 2410065"/>
              <a:gd name="connsiteY2" fmla="*/ 0 h 256986"/>
              <a:gd name="connsiteX3" fmla="*/ 2410065 w 2410065"/>
              <a:gd name="connsiteY3" fmla="*/ 128493 h 256986"/>
              <a:gd name="connsiteX4" fmla="*/ 2410065 w 2410065"/>
              <a:gd name="connsiteY4" fmla="*/ 128493 h 256986"/>
              <a:gd name="connsiteX5" fmla="*/ 2281572 w 2410065"/>
              <a:gd name="connsiteY5" fmla="*/ 256986 h 256986"/>
              <a:gd name="connsiteX6" fmla="*/ 128493 w 2410065"/>
              <a:gd name="connsiteY6" fmla="*/ 256986 h 256986"/>
              <a:gd name="connsiteX7" fmla="*/ 0 w 2410065"/>
              <a:gd name="connsiteY7" fmla="*/ 128493 h 256986"/>
              <a:gd name="connsiteX0" fmla="*/ 0 w 2410065"/>
              <a:gd name="connsiteY0" fmla="*/ 130757 h 259250"/>
              <a:gd name="connsiteX1" fmla="*/ 128493 w 2410065"/>
              <a:gd name="connsiteY1" fmla="*/ 2264 h 259250"/>
              <a:gd name="connsiteX2" fmla="*/ 2163444 w 2410065"/>
              <a:gd name="connsiteY2" fmla="*/ 0 h 259250"/>
              <a:gd name="connsiteX3" fmla="*/ 2281572 w 2410065"/>
              <a:gd name="connsiteY3" fmla="*/ 2264 h 259250"/>
              <a:gd name="connsiteX4" fmla="*/ 2410065 w 2410065"/>
              <a:gd name="connsiteY4" fmla="*/ 130757 h 259250"/>
              <a:gd name="connsiteX5" fmla="*/ 2410065 w 2410065"/>
              <a:gd name="connsiteY5" fmla="*/ 130757 h 259250"/>
              <a:gd name="connsiteX6" fmla="*/ 2281572 w 2410065"/>
              <a:gd name="connsiteY6" fmla="*/ 259250 h 259250"/>
              <a:gd name="connsiteX7" fmla="*/ 128493 w 2410065"/>
              <a:gd name="connsiteY7" fmla="*/ 259250 h 259250"/>
              <a:gd name="connsiteX8" fmla="*/ 0 w 2410065"/>
              <a:gd name="connsiteY8" fmla="*/ 130757 h 259250"/>
              <a:gd name="connsiteX0" fmla="*/ 0 w 2410065"/>
              <a:gd name="connsiteY0" fmla="*/ 130757 h 259250"/>
              <a:gd name="connsiteX1" fmla="*/ 2163444 w 2410065"/>
              <a:gd name="connsiteY1" fmla="*/ 0 h 259250"/>
              <a:gd name="connsiteX2" fmla="*/ 2281572 w 2410065"/>
              <a:gd name="connsiteY2" fmla="*/ 2264 h 259250"/>
              <a:gd name="connsiteX3" fmla="*/ 2410065 w 2410065"/>
              <a:gd name="connsiteY3" fmla="*/ 130757 h 259250"/>
              <a:gd name="connsiteX4" fmla="*/ 2410065 w 2410065"/>
              <a:gd name="connsiteY4" fmla="*/ 130757 h 259250"/>
              <a:gd name="connsiteX5" fmla="*/ 2281572 w 2410065"/>
              <a:gd name="connsiteY5" fmla="*/ 259250 h 259250"/>
              <a:gd name="connsiteX6" fmla="*/ 128493 w 2410065"/>
              <a:gd name="connsiteY6" fmla="*/ 259250 h 259250"/>
              <a:gd name="connsiteX7" fmla="*/ 0 w 2410065"/>
              <a:gd name="connsiteY7" fmla="*/ 130757 h 259250"/>
              <a:gd name="connsiteX0" fmla="*/ 0 w 2410065"/>
              <a:gd name="connsiteY0" fmla="*/ 130757 h 259250"/>
              <a:gd name="connsiteX1" fmla="*/ 2163444 w 2410065"/>
              <a:gd name="connsiteY1" fmla="*/ 0 h 259250"/>
              <a:gd name="connsiteX2" fmla="*/ 2281572 w 2410065"/>
              <a:gd name="connsiteY2" fmla="*/ 2264 h 259250"/>
              <a:gd name="connsiteX3" fmla="*/ 2410065 w 2410065"/>
              <a:gd name="connsiteY3" fmla="*/ 130757 h 259250"/>
              <a:gd name="connsiteX4" fmla="*/ 2410065 w 2410065"/>
              <a:gd name="connsiteY4" fmla="*/ 130757 h 259250"/>
              <a:gd name="connsiteX5" fmla="*/ 2281572 w 2410065"/>
              <a:gd name="connsiteY5" fmla="*/ 259250 h 259250"/>
              <a:gd name="connsiteX6" fmla="*/ 128493 w 2410065"/>
              <a:gd name="connsiteY6" fmla="*/ 259250 h 259250"/>
              <a:gd name="connsiteX7" fmla="*/ 91440 w 2410065"/>
              <a:gd name="connsiteY7" fmla="*/ 222197 h 259250"/>
              <a:gd name="connsiteX0" fmla="*/ 2119187 w 2365808"/>
              <a:gd name="connsiteY0" fmla="*/ 0 h 259250"/>
              <a:gd name="connsiteX1" fmla="*/ 2237315 w 2365808"/>
              <a:gd name="connsiteY1" fmla="*/ 2264 h 259250"/>
              <a:gd name="connsiteX2" fmla="*/ 2365808 w 2365808"/>
              <a:gd name="connsiteY2" fmla="*/ 130757 h 259250"/>
              <a:gd name="connsiteX3" fmla="*/ 2365808 w 2365808"/>
              <a:gd name="connsiteY3" fmla="*/ 130757 h 259250"/>
              <a:gd name="connsiteX4" fmla="*/ 2237315 w 2365808"/>
              <a:gd name="connsiteY4" fmla="*/ 259250 h 259250"/>
              <a:gd name="connsiteX5" fmla="*/ 84236 w 2365808"/>
              <a:gd name="connsiteY5" fmla="*/ 259250 h 259250"/>
              <a:gd name="connsiteX6" fmla="*/ 47183 w 2365808"/>
              <a:gd name="connsiteY6" fmla="*/ 222197 h 259250"/>
              <a:gd name="connsiteX0" fmla="*/ 2034951 w 2281572"/>
              <a:gd name="connsiteY0" fmla="*/ 0 h 259250"/>
              <a:gd name="connsiteX1" fmla="*/ 2153079 w 2281572"/>
              <a:gd name="connsiteY1" fmla="*/ 2264 h 259250"/>
              <a:gd name="connsiteX2" fmla="*/ 2281572 w 2281572"/>
              <a:gd name="connsiteY2" fmla="*/ 130757 h 259250"/>
              <a:gd name="connsiteX3" fmla="*/ 2281572 w 2281572"/>
              <a:gd name="connsiteY3" fmla="*/ 130757 h 259250"/>
              <a:gd name="connsiteX4" fmla="*/ 2153079 w 2281572"/>
              <a:gd name="connsiteY4" fmla="*/ 259250 h 259250"/>
              <a:gd name="connsiteX5" fmla="*/ 0 w 2281572"/>
              <a:gd name="connsiteY5" fmla="*/ 259250 h 259250"/>
              <a:gd name="connsiteX0" fmla="*/ 2034951 w 2281572"/>
              <a:gd name="connsiteY0" fmla="*/ 0 h 259250"/>
              <a:gd name="connsiteX1" fmla="*/ 2153079 w 2281572"/>
              <a:gd name="connsiteY1" fmla="*/ 2264 h 259250"/>
              <a:gd name="connsiteX2" fmla="*/ 2281572 w 2281572"/>
              <a:gd name="connsiteY2" fmla="*/ 130757 h 259250"/>
              <a:gd name="connsiteX3" fmla="*/ 2281572 w 2281572"/>
              <a:gd name="connsiteY3" fmla="*/ 130757 h 259250"/>
              <a:gd name="connsiteX4" fmla="*/ 2153079 w 2281572"/>
              <a:gd name="connsiteY4" fmla="*/ 259250 h 259250"/>
              <a:gd name="connsiteX5" fmla="*/ 199500 w 2281572"/>
              <a:gd name="connsiteY5" fmla="*/ 256032 h 259250"/>
              <a:gd name="connsiteX6" fmla="*/ 0 w 2281572"/>
              <a:gd name="connsiteY6" fmla="*/ 259250 h 259250"/>
              <a:gd name="connsiteX0" fmla="*/ 1835451 w 2082072"/>
              <a:gd name="connsiteY0" fmla="*/ 0 h 259250"/>
              <a:gd name="connsiteX1" fmla="*/ 1953579 w 2082072"/>
              <a:gd name="connsiteY1" fmla="*/ 2264 h 259250"/>
              <a:gd name="connsiteX2" fmla="*/ 2082072 w 2082072"/>
              <a:gd name="connsiteY2" fmla="*/ 130757 h 259250"/>
              <a:gd name="connsiteX3" fmla="*/ 2082072 w 2082072"/>
              <a:gd name="connsiteY3" fmla="*/ 130757 h 259250"/>
              <a:gd name="connsiteX4" fmla="*/ 1953579 w 2082072"/>
              <a:gd name="connsiteY4" fmla="*/ 259250 h 259250"/>
              <a:gd name="connsiteX5" fmla="*/ 0 w 2082072"/>
              <a:gd name="connsiteY5" fmla="*/ 256032 h 25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072" h="259250">
                <a:moveTo>
                  <a:pt x="1835451" y="0"/>
                </a:moveTo>
                <a:lnTo>
                  <a:pt x="1953579" y="2264"/>
                </a:lnTo>
                <a:cubicBezTo>
                  <a:pt x="2024544" y="2264"/>
                  <a:pt x="2082072" y="59792"/>
                  <a:pt x="2082072" y="130757"/>
                </a:cubicBezTo>
                <a:lnTo>
                  <a:pt x="2082072" y="130757"/>
                </a:lnTo>
                <a:cubicBezTo>
                  <a:pt x="2082072" y="201722"/>
                  <a:pt x="2024544" y="259250"/>
                  <a:pt x="1953579" y="259250"/>
                </a:cubicBezTo>
                <a:lnTo>
                  <a:pt x="0" y="256032"/>
                </a:lnTo>
              </a:path>
            </a:pathLst>
          </a:custGeom>
          <a:noFill/>
          <a:ln w="28575" cap="flat" cmpd="sng" algn="ctr">
            <a:solidFill>
              <a:sysClr val="window" lastClr="FFFFFF">
                <a:lumMod val="95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6" name="Minus Sign 5">
            <a:extLst>
              <a:ext uri="{FF2B5EF4-FFF2-40B4-BE49-F238E27FC236}">
                <a16:creationId xmlns:a16="http://schemas.microsoft.com/office/drawing/2014/main" id="{4778F9F3-0CFF-4E55-87A2-BD90F5528B3F}"/>
              </a:ext>
            </a:extLst>
          </p:cNvPr>
          <p:cNvSpPr/>
          <p:nvPr/>
        </p:nvSpPr>
        <p:spPr>
          <a:xfrm>
            <a:off x="7566182" y="2063968"/>
            <a:ext cx="924339" cy="533853"/>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Box 239">
            <a:extLst>
              <a:ext uri="{FF2B5EF4-FFF2-40B4-BE49-F238E27FC236}">
                <a16:creationId xmlns:a16="http://schemas.microsoft.com/office/drawing/2014/main" id="{3BF50171-5666-4A7A-AA20-76ABA7BE110A}"/>
              </a:ext>
            </a:extLst>
          </p:cNvPr>
          <p:cNvSpPr txBox="1"/>
          <p:nvPr/>
        </p:nvSpPr>
        <p:spPr>
          <a:xfrm>
            <a:off x="900587" y="3310326"/>
            <a:ext cx="3593591" cy="2236510"/>
          </a:xfrm>
          <a:prstGeom prst="rect">
            <a:avLst/>
          </a:prstGeom>
          <a:noFill/>
        </p:spPr>
        <p:txBody>
          <a:bodyPr wrap="square" rtlCol="0">
            <a:spAutoFit/>
          </a:bodyPr>
          <a:lstStyle/>
          <a:p>
            <a:pPr marL="285750" lvl="0" indent="-285750">
              <a:spcBef>
                <a:spcPts val="400"/>
              </a:spcBef>
              <a:spcAft>
                <a:spcPts val="400"/>
              </a:spcAft>
              <a:buClr>
                <a:srgbClr val="A098DA"/>
              </a:buClr>
              <a:buFont typeface="Wingdings" panose="05000000000000000000" pitchFamily="2" charset="2"/>
              <a:buChar char="§"/>
            </a:pPr>
            <a:r>
              <a:rPr lang="en-CA" b="1" dirty="0">
                <a:solidFill>
                  <a:schemeClr val="tx1">
                    <a:lumMod val="65000"/>
                    <a:lumOff val="35000"/>
                  </a:schemeClr>
                </a:solidFill>
                <a:latin typeface="Arial Narrow" panose="020B0606020202030204" pitchFamily="34" charset="0"/>
              </a:rPr>
              <a:t>No clear signal of any risk associated with the duration of therapy (up to 10 </a:t>
            </a:r>
            <a:r>
              <a:rPr lang="en-CA" b="1" dirty="0" err="1">
                <a:solidFill>
                  <a:schemeClr val="tx1">
                    <a:lumMod val="65000"/>
                    <a:lumOff val="35000"/>
                  </a:schemeClr>
                </a:solidFill>
                <a:latin typeface="Arial Narrow" panose="020B0606020202030204" pitchFamily="34" charset="0"/>
              </a:rPr>
              <a:t>yrs</a:t>
            </a:r>
            <a:r>
              <a:rPr lang="en-CA" b="1" dirty="0">
                <a:solidFill>
                  <a:schemeClr val="tx1">
                    <a:lumMod val="65000"/>
                    <a:lumOff val="35000"/>
                  </a:schemeClr>
                </a:solidFill>
                <a:latin typeface="Arial Narrow" panose="020B0606020202030204" pitchFamily="34" charset="0"/>
              </a:rPr>
              <a:t> continuous therapy)</a:t>
            </a:r>
          </a:p>
          <a:p>
            <a:pPr marL="285750" lvl="0" indent="-285750">
              <a:spcBef>
                <a:spcPts val="400"/>
              </a:spcBef>
              <a:spcAft>
                <a:spcPts val="400"/>
              </a:spcAft>
              <a:buClr>
                <a:srgbClr val="A098DA"/>
              </a:buClr>
              <a:buFont typeface="Wingdings" panose="05000000000000000000" pitchFamily="2" charset="2"/>
              <a:buChar char="§"/>
            </a:pPr>
            <a:r>
              <a:rPr lang="en-CA" b="1" dirty="0">
                <a:solidFill>
                  <a:schemeClr val="tx1">
                    <a:lumMod val="65000"/>
                    <a:lumOff val="35000"/>
                  </a:schemeClr>
                </a:solidFill>
                <a:latin typeface="Arial Narrow" panose="020B0606020202030204" pitchFamily="34" charset="0"/>
              </a:rPr>
              <a:t>Refractory to therapy has not been demonstrated</a:t>
            </a:r>
          </a:p>
          <a:p>
            <a:pPr marL="285750" lvl="0" indent="-285750">
              <a:spcBef>
                <a:spcPts val="400"/>
              </a:spcBef>
              <a:spcAft>
                <a:spcPts val="400"/>
              </a:spcAft>
              <a:buClr>
                <a:srgbClr val="A098DA"/>
              </a:buClr>
              <a:buFont typeface="Wingdings" panose="05000000000000000000" pitchFamily="2" charset="2"/>
              <a:buChar char="§"/>
            </a:pPr>
            <a:r>
              <a:rPr lang="en-CA" b="1" dirty="0">
                <a:solidFill>
                  <a:schemeClr val="tx1">
                    <a:lumMod val="65000"/>
                    <a:lumOff val="35000"/>
                  </a:schemeClr>
                </a:solidFill>
                <a:latin typeface="Arial Narrow" panose="020B0606020202030204" pitchFamily="34" charset="0"/>
              </a:rPr>
              <a:t>Intolerance is uncommon</a:t>
            </a:r>
            <a:endParaRPr lang="en-US" b="1" dirty="0">
              <a:solidFill>
                <a:schemeClr val="tx1">
                  <a:lumMod val="65000"/>
                  <a:lumOff val="35000"/>
                </a:schemeClr>
              </a:solidFill>
              <a:latin typeface="Arial Narrow" panose="020B0606020202030204" pitchFamily="34" charset="0"/>
            </a:endParaRPr>
          </a:p>
        </p:txBody>
      </p:sp>
      <p:sp>
        <p:nvSpPr>
          <p:cNvPr id="241" name="TextBox 240">
            <a:extLst>
              <a:ext uri="{FF2B5EF4-FFF2-40B4-BE49-F238E27FC236}">
                <a16:creationId xmlns:a16="http://schemas.microsoft.com/office/drawing/2014/main" id="{5D5510D9-45F2-44A4-9F6B-8D910E1F0800}"/>
              </a:ext>
            </a:extLst>
          </p:cNvPr>
          <p:cNvSpPr txBox="1"/>
          <p:nvPr/>
        </p:nvSpPr>
        <p:spPr>
          <a:xfrm>
            <a:off x="4950778" y="3706139"/>
            <a:ext cx="3593591" cy="1200329"/>
          </a:xfrm>
          <a:prstGeom prst="rect">
            <a:avLst/>
          </a:prstGeom>
          <a:noFill/>
        </p:spPr>
        <p:txBody>
          <a:bodyPr wrap="square" rtlCol="0">
            <a:spAutoFit/>
          </a:bodyPr>
          <a:lstStyle/>
          <a:p>
            <a:pPr marL="285750" lvl="0" indent="-285750">
              <a:spcBef>
                <a:spcPts val="400"/>
              </a:spcBef>
              <a:spcAft>
                <a:spcPts val="400"/>
              </a:spcAft>
              <a:buClr>
                <a:srgbClr val="F79B9D"/>
              </a:buClr>
              <a:buFont typeface="Wingdings" panose="05000000000000000000" pitchFamily="2" charset="2"/>
              <a:buChar char="§"/>
            </a:pPr>
            <a:r>
              <a:rPr lang="en-CA" b="1" dirty="0">
                <a:solidFill>
                  <a:schemeClr val="tx1">
                    <a:lumMod val="65000"/>
                    <a:lumOff val="35000"/>
                  </a:schemeClr>
                </a:solidFill>
                <a:latin typeface="Arial Narrow" panose="020B0606020202030204" pitchFamily="34" charset="0"/>
              </a:rPr>
              <a:t>May be a possible increase in fracture risk (to level observed in untreated person) with increase in bone remodelling and bone loss</a:t>
            </a:r>
          </a:p>
        </p:txBody>
      </p:sp>
      <p:grpSp>
        <p:nvGrpSpPr>
          <p:cNvPr id="242" name="Group 241">
            <a:extLst>
              <a:ext uri="{FF2B5EF4-FFF2-40B4-BE49-F238E27FC236}">
                <a16:creationId xmlns:a16="http://schemas.microsoft.com/office/drawing/2014/main" id="{33466873-5A56-4337-B5FE-AA3A4D21C6B7}"/>
              </a:ext>
            </a:extLst>
          </p:cNvPr>
          <p:cNvGrpSpPr/>
          <p:nvPr/>
        </p:nvGrpSpPr>
        <p:grpSpPr>
          <a:xfrm>
            <a:off x="0" y="5778782"/>
            <a:ext cx="9144000" cy="741885"/>
            <a:chOff x="-2" y="4649826"/>
            <a:chExt cx="9144000" cy="1308133"/>
          </a:xfrm>
        </p:grpSpPr>
        <p:sp>
          <p:nvSpPr>
            <p:cNvPr id="243" name="Rectangle 242">
              <a:extLst>
                <a:ext uri="{FF2B5EF4-FFF2-40B4-BE49-F238E27FC236}">
                  <a16:creationId xmlns:a16="http://schemas.microsoft.com/office/drawing/2014/main" id="{CEA2D319-4AA3-4684-AB10-AE67AB5AD0D6}"/>
                </a:ext>
              </a:extLst>
            </p:cNvPr>
            <p:cNvSpPr/>
            <p:nvPr/>
          </p:nvSpPr>
          <p:spPr>
            <a:xfrm>
              <a:off x="-2" y="4649826"/>
              <a:ext cx="9144000" cy="1308133"/>
            </a:xfrm>
            <a:prstGeom prst="rect">
              <a:avLst/>
            </a:prstGeom>
            <a:gradFill flip="none" rotWithShape="1">
              <a:gsLst>
                <a:gs pos="0">
                  <a:srgbClr val="7693CC">
                    <a:tint val="66000"/>
                    <a:satMod val="160000"/>
                  </a:srgbClr>
                </a:gs>
                <a:gs pos="50000">
                  <a:srgbClr val="7693CC">
                    <a:tint val="44500"/>
                    <a:satMod val="160000"/>
                  </a:srgbClr>
                </a:gs>
                <a:gs pos="100000">
                  <a:srgbClr val="7693CC">
                    <a:tint val="23500"/>
                    <a:satMod val="160000"/>
                  </a:srgbClr>
                </a:gs>
              </a:gsLst>
              <a:lin ang="2700000" scaled="1"/>
              <a:tileRect/>
            </a:gradFill>
            <a:ln w="28575" cap="flat" cmpd="sng" algn="ctr">
              <a:solidFill>
                <a:srgbClr val="55485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4" name="Rectangle 243">
              <a:extLst>
                <a:ext uri="{FF2B5EF4-FFF2-40B4-BE49-F238E27FC236}">
                  <a16:creationId xmlns:a16="http://schemas.microsoft.com/office/drawing/2014/main" id="{5679589E-682C-4BFF-B3E0-168061C83E48}"/>
                </a:ext>
              </a:extLst>
            </p:cNvPr>
            <p:cNvSpPr/>
            <p:nvPr/>
          </p:nvSpPr>
          <p:spPr>
            <a:xfrm>
              <a:off x="160863" y="4893898"/>
              <a:ext cx="8822267" cy="707885"/>
            </a:xfrm>
            <a:prstGeom prst="rect">
              <a:avLst/>
            </a:prstGeom>
          </p:spPr>
          <p:txBody>
            <a:bodyPr wrap="square" anchor="ctr">
              <a:spAutoFit/>
            </a:bodyPr>
            <a:lstStyle/>
            <a:p>
              <a:pPr lvl="0" algn="ctr" defTabSz="914400">
                <a:defRPr/>
              </a:pPr>
              <a:r>
                <a:rPr lang="en-CA" sz="2000" kern="0" dirty="0">
                  <a:solidFill>
                    <a:schemeClr val="tx1">
                      <a:lumMod val="95000"/>
                      <a:lumOff val="5000"/>
                    </a:schemeClr>
                  </a:solidFill>
                  <a:latin typeface="Arial Narrow" panose="020B0606020202030204" pitchFamily="34" charset="0"/>
                </a:rPr>
                <a:t>If discontinuation does occur, appropriate steps must be taken to prevent rapid bone loss; biologic therapies (due to half-life) only prevent the disease process for as long as drug taken.</a:t>
              </a:r>
            </a:p>
          </p:txBody>
        </p:sp>
      </p:grpSp>
    </p:spTree>
    <p:extLst>
      <p:ext uri="{BB962C8B-B14F-4D97-AF65-F5344CB8AC3E}">
        <p14:creationId xmlns:p14="http://schemas.microsoft.com/office/powerpoint/2010/main" val="283509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p:cTn id="7" dur="500" fill="hold"/>
                                        <p:tgtEl>
                                          <p:spTgt spid="242"/>
                                        </p:tgtEl>
                                        <p:attrNameLst>
                                          <p:attrName>ppt_w</p:attrName>
                                        </p:attrNameLst>
                                      </p:cBhvr>
                                      <p:tavLst>
                                        <p:tav tm="0">
                                          <p:val>
                                            <p:fltVal val="0"/>
                                          </p:val>
                                        </p:tav>
                                        <p:tav tm="100000">
                                          <p:val>
                                            <p:strVal val="#ppt_w"/>
                                          </p:val>
                                        </p:tav>
                                      </p:tavLst>
                                    </p:anim>
                                    <p:anim calcmode="lin" valueType="num">
                                      <p:cBhvr>
                                        <p:cTn id="8" dur="500" fill="hold"/>
                                        <p:tgtEl>
                                          <p:spTgt spid="242"/>
                                        </p:tgtEl>
                                        <p:attrNameLst>
                                          <p:attrName>ppt_h</p:attrName>
                                        </p:attrNameLst>
                                      </p:cBhvr>
                                      <p:tavLst>
                                        <p:tav tm="0">
                                          <p:val>
                                            <p:fltVal val="0"/>
                                          </p:val>
                                        </p:tav>
                                        <p:tav tm="100000">
                                          <p:val>
                                            <p:strVal val="#ppt_h"/>
                                          </p:val>
                                        </p:tav>
                                      </p:tavLst>
                                    </p:anim>
                                    <p:animEffect transition="in" filter="fade">
                                      <p:cBhvr>
                                        <p:cTn id="9"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99774"/>
            <a:ext cx="9144000" cy="5815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107996"/>
          </a:xfrm>
        </p:spPr>
        <p:txBody>
          <a:bodyPr/>
          <a:lstStyle/>
          <a:p>
            <a:pPr algn="ctr">
              <a:lnSpc>
                <a:spcPct val="100000"/>
              </a:lnSpc>
            </a:pPr>
            <a:r>
              <a:rPr lang="en-CA" sz="3600" dirty="0">
                <a:solidFill>
                  <a:srgbClr val="725F73"/>
                </a:solidFill>
                <a:latin typeface="Arial Narrow" panose="020B0606020202030204" pitchFamily="34" charset="0"/>
              </a:rPr>
              <a:t>Effect of Denosumab Discontinuation </a:t>
            </a:r>
            <a:br>
              <a:rPr lang="en-CA" sz="3600" dirty="0">
                <a:solidFill>
                  <a:srgbClr val="725F73"/>
                </a:solidFill>
                <a:latin typeface="Arial Narrow" panose="020B0606020202030204" pitchFamily="34" charset="0"/>
              </a:rPr>
            </a:br>
            <a:r>
              <a:rPr lang="en-CA" sz="3600" i="1" dirty="0">
                <a:solidFill>
                  <a:srgbClr val="725F73"/>
                </a:solidFill>
                <a:latin typeface="Arial Narrow" panose="020B0606020202030204" pitchFamily="34" charset="0"/>
              </a:rPr>
              <a:t>DEFEND</a:t>
            </a:r>
            <a:endParaRPr lang="en-US" sz="3200" i="1"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1798" y="6363539"/>
            <a:ext cx="9061704" cy="39951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Results from a follow-up to a 2-year phase 3 trial of denosumab in postmenopausal women with low bone mass (DEFEND, N = 332). Off-treatment phase of the trial included 256 women.</a:t>
            </a:r>
          </a:p>
          <a:p>
            <a:r>
              <a:rPr lang="en-CA" sz="1000" dirty="0">
                <a:solidFill>
                  <a:srgbClr val="000000"/>
                </a:solidFill>
                <a:latin typeface="Arial Narrow" panose="020B0606020202030204" pitchFamily="34" charset="0"/>
              </a:rPr>
              <a:t>Adapted from Bone HG, et al. </a:t>
            </a:r>
            <a:r>
              <a:rPr lang="en-CA" sz="1000" i="1" dirty="0">
                <a:solidFill>
                  <a:srgbClr val="000000"/>
                </a:solidFill>
                <a:latin typeface="Arial Narrow" panose="020B0606020202030204" pitchFamily="34" charset="0"/>
              </a:rPr>
              <a:t>J Clin Endocrinol </a:t>
            </a:r>
            <a:r>
              <a:rPr lang="en-CA" sz="1000" i="1" dirty="0" err="1">
                <a:solidFill>
                  <a:srgbClr val="000000"/>
                </a:solidFill>
                <a:latin typeface="Arial Narrow" panose="020B0606020202030204" pitchFamily="34" charset="0"/>
              </a:rPr>
              <a:t>Metab</a:t>
            </a:r>
            <a:r>
              <a:rPr lang="en-CA" sz="1000" dirty="0">
                <a:solidFill>
                  <a:srgbClr val="000000"/>
                </a:solidFill>
                <a:latin typeface="Arial Narrow" panose="020B0606020202030204" pitchFamily="34" charset="0"/>
              </a:rPr>
              <a:t>. 2011;96;972-980.</a:t>
            </a:r>
          </a:p>
        </p:txBody>
      </p:sp>
      <p:sp>
        <p:nvSpPr>
          <p:cNvPr id="25" name="Rectangle 8">
            <a:extLst>
              <a:ext uri="{FF2B5EF4-FFF2-40B4-BE49-F238E27FC236}">
                <a16:creationId xmlns:a16="http://schemas.microsoft.com/office/drawing/2014/main" id="{BDBBD27C-42F8-4AFD-AEC6-19219D8BE03A}"/>
              </a:ext>
            </a:extLst>
          </p:cNvPr>
          <p:cNvSpPr>
            <a:spLocks noChangeArrowheads="1"/>
          </p:cNvSpPr>
          <p:nvPr/>
        </p:nvSpPr>
        <p:spPr bwMode="auto">
          <a:xfrm>
            <a:off x="6909093" y="2131371"/>
            <a:ext cx="1813866" cy="2759582"/>
          </a:xfrm>
          <a:prstGeom prst="rect">
            <a:avLst/>
          </a:prstGeom>
          <a:solidFill>
            <a:srgbClr val="EAEAEA"/>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26" name="Rectangle 10">
            <a:extLst>
              <a:ext uri="{FF2B5EF4-FFF2-40B4-BE49-F238E27FC236}">
                <a16:creationId xmlns:a16="http://schemas.microsoft.com/office/drawing/2014/main" id="{1182E1CA-4E17-484A-8CF3-DBB78A22B168}"/>
              </a:ext>
            </a:extLst>
          </p:cNvPr>
          <p:cNvSpPr>
            <a:spLocks noChangeArrowheads="1"/>
          </p:cNvSpPr>
          <p:nvPr/>
        </p:nvSpPr>
        <p:spPr bwMode="auto">
          <a:xfrm>
            <a:off x="5288860" y="2131371"/>
            <a:ext cx="1623662" cy="2759582"/>
          </a:xfrm>
          <a:prstGeom prst="rect">
            <a:avLst/>
          </a:prstGeom>
          <a:solidFill>
            <a:sysClr val="window" lastClr="FFFFFF">
              <a:lumMod val="95000"/>
            </a:sysClr>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cxnSp>
        <p:nvCxnSpPr>
          <p:cNvPr id="27" name="Straight Connector 26">
            <a:extLst>
              <a:ext uri="{FF2B5EF4-FFF2-40B4-BE49-F238E27FC236}">
                <a16:creationId xmlns:a16="http://schemas.microsoft.com/office/drawing/2014/main" id="{4FF318B1-9216-46C1-85E6-F22AD3C1E064}"/>
              </a:ext>
            </a:extLst>
          </p:cNvPr>
          <p:cNvCxnSpPr/>
          <p:nvPr/>
        </p:nvCxnSpPr>
        <p:spPr bwMode="auto">
          <a:xfrm>
            <a:off x="5277596" y="2131371"/>
            <a:ext cx="0" cy="2777871"/>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F297F620-8645-43D0-A495-865DE2D9BDFE}"/>
              </a:ext>
            </a:extLst>
          </p:cNvPr>
          <p:cNvCxnSpPr/>
          <p:nvPr/>
        </p:nvCxnSpPr>
        <p:spPr bwMode="auto">
          <a:xfrm>
            <a:off x="5277596" y="4897050"/>
            <a:ext cx="3459480"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B6895A8B-746B-4AAA-A11F-A4B8ED0F3187}"/>
              </a:ext>
            </a:extLst>
          </p:cNvPr>
          <p:cNvCxnSpPr/>
          <p:nvPr/>
        </p:nvCxnSpPr>
        <p:spPr bwMode="auto">
          <a:xfrm>
            <a:off x="5191871" y="2380926"/>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1C136EA0-A956-4DA5-A6F8-2BABFB1E5CA4}"/>
              </a:ext>
            </a:extLst>
          </p:cNvPr>
          <p:cNvCxnSpPr/>
          <p:nvPr/>
        </p:nvCxnSpPr>
        <p:spPr bwMode="auto">
          <a:xfrm>
            <a:off x="5191871" y="2605716"/>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43FCB459-1739-411C-9C7B-B6669F877715}"/>
              </a:ext>
            </a:extLst>
          </p:cNvPr>
          <p:cNvCxnSpPr/>
          <p:nvPr/>
        </p:nvCxnSpPr>
        <p:spPr bwMode="auto">
          <a:xfrm>
            <a:off x="5191871" y="2836221"/>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5DB79C8-94E8-4347-89D6-1ED8EA9258DF}"/>
              </a:ext>
            </a:extLst>
          </p:cNvPr>
          <p:cNvCxnSpPr/>
          <p:nvPr/>
        </p:nvCxnSpPr>
        <p:spPr bwMode="auto">
          <a:xfrm>
            <a:off x="5191871" y="3062916"/>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9526CC34-18B0-431D-8B32-2519C764ED13}"/>
              </a:ext>
            </a:extLst>
          </p:cNvPr>
          <p:cNvCxnSpPr/>
          <p:nvPr/>
        </p:nvCxnSpPr>
        <p:spPr bwMode="auto">
          <a:xfrm>
            <a:off x="5191871" y="3287706"/>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1097363F-4C15-40B8-8E19-3B6FBE23B3F4}"/>
              </a:ext>
            </a:extLst>
          </p:cNvPr>
          <p:cNvCxnSpPr/>
          <p:nvPr/>
        </p:nvCxnSpPr>
        <p:spPr bwMode="auto">
          <a:xfrm>
            <a:off x="5191871" y="3510591"/>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A32C44F6-39D0-4810-906D-D29049A07EE4}"/>
              </a:ext>
            </a:extLst>
          </p:cNvPr>
          <p:cNvCxnSpPr/>
          <p:nvPr/>
        </p:nvCxnSpPr>
        <p:spPr bwMode="auto">
          <a:xfrm>
            <a:off x="5191871" y="3735381"/>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9FF67A39-E3B9-446B-9570-35FB9BEEDB5D}"/>
              </a:ext>
            </a:extLst>
          </p:cNvPr>
          <p:cNvCxnSpPr/>
          <p:nvPr/>
        </p:nvCxnSpPr>
        <p:spPr bwMode="auto">
          <a:xfrm>
            <a:off x="5191871" y="396242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5986E065-DB6D-4EB9-8C7F-A5AB1F1EE1F2}"/>
              </a:ext>
            </a:extLst>
          </p:cNvPr>
          <p:cNvCxnSpPr/>
          <p:nvPr/>
        </p:nvCxnSpPr>
        <p:spPr bwMode="auto">
          <a:xfrm>
            <a:off x="5191871" y="4190902"/>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E904564-AF9B-447F-A8C6-5E9EC3BF5899}"/>
              </a:ext>
            </a:extLst>
          </p:cNvPr>
          <p:cNvCxnSpPr/>
          <p:nvPr/>
        </p:nvCxnSpPr>
        <p:spPr bwMode="auto">
          <a:xfrm>
            <a:off x="5191871" y="4407510"/>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9606CDDB-4589-4B72-BA7E-69305A0FA6FD}"/>
              </a:ext>
            </a:extLst>
          </p:cNvPr>
          <p:cNvCxnSpPr/>
          <p:nvPr/>
        </p:nvCxnSpPr>
        <p:spPr bwMode="auto">
          <a:xfrm>
            <a:off x="5191871" y="462674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F03BD9C6-2A34-447A-8FBF-A29E9AC8E3CD}"/>
              </a:ext>
            </a:extLst>
          </p:cNvPr>
          <p:cNvCxnSpPr/>
          <p:nvPr/>
        </p:nvCxnSpPr>
        <p:spPr bwMode="auto">
          <a:xfrm>
            <a:off x="5191871" y="485691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1C5ED1F7-FAA4-4727-A98F-204BE72C1D49}"/>
              </a:ext>
            </a:extLst>
          </p:cNvPr>
          <p:cNvCxnSpPr/>
          <p:nvPr/>
        </p:nvCxnSpPr>
        <p:spPr bwMode="auto">
          <a:xfrm>
            <a:off x="5338556" y="4897050"/>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5F75AD14-3B18-4DAE-A996-E39DEE3547DD}"/>
              </a:ext>
            </a:extLst>
          </p:cNvPr>
          <p:cNvCxnSpPr/>
          <p:nvPr/>
        </p:nvCxnSpPr>
        <p:spPr bwMode="auto">
          <a:xfrm>
            <a:off x="5735307" y="4897050"/>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4F3BBBDB-C96A-43D0-9B2C-9E27B17BD1A1}"/>
              </a:ext>
            </a:extLst>
          </p:cNvPr>
          <p:cNvCxnSpPr/>
          <p:nvPr/>
        </p:nvCxnSpPr>
        <p:spPr bwMode="auto">
          <a:xfrm>
            <a:off x="6123522" y="4897050"/>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6B820CE6-1044-44D2-BBE6-2D0709ECE9BF}"/>
              </a:ext>
            </a:extLst>
          </p:cNvPr>
          <p:cNvCxnSpPr/>
          <p:nvPr/>
        </p:nvCxnSpPr>
        <p:spPr bwMode="auto">
          <a:xfrm>
            <a:off x="6552041" y="4897050"/>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EC96F4A8-0C77-4747-879D-9F3FC271C3EA}"/>
              </a:ext>
            </a:extLst>
          </p:cNvPr>
          <p:cNvCxnSpPr/>
          <p:nvPr/>
        </p:nvCxnSpPr>
        <p:spPr bwMode="auto">
          <a:xfrm>
            <a:off x="6904466" y="4897050"/>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DE807FC5-A9FC-4595-AEEA-471755F907D7}"/>
              </a:ext>
            </a:extLst>
          </p:cNvPr>
          <p:cNvCxnSpPr/>
          <p:nvPr/>
        </p:nvCxnSpPr>
        <p:spPr bwMode="auto">
          <a:xfrm>
            <a:off x="6904466" y="2160078"/>
            <a:ext cx="0" cy="2736972"/>
          </a:xfrm>
          <a:prstGeom prst="line">
            <a:avLst/>
          </a:prstGeom>
          <a:noFill/>
          <a:ln w="19050" cap="rnd">
            <a:solidFill>
              <a:sysClr val="windowText" lastClr="000000">
                <a:lumMod val="75000"/>
                <a:lumOff val="25000"/>
              </a:sysClr>
            </a:solidFill>
            <a:prstDash val="sysDot"/>
            <a:round/>
            <a:headEnd/>
            <a:tailEnd/>
          </a:ln>
          <a:effectLst/>
        </p:spPr>
      </p:cxnSp>
      <p:cxnSp>
        <p:nvCxnSpPr>
          <p:cNvPr id="48" name="Straight Connector 47">
            <a:extLst>
              <a:ext uri="{FF2B5EF4-FFF2-40B4-BE49-F238E27FC236}">
                <a16:creationId xmlns:a16="http://schemas.microsoft.com/office/drawing/2014/main" id="{6FC7989E-6CAA-4D95-8D51-6A4F59847E6C}"/>
              </a:ext>
            </a:extLst>
          </p:cNvPr>
          <p:cNvCxnSpPr/>
          <p:nvPr/>
        </p:nvCxnSpPr>
        <p:spPr bwMode="auto">
          <a:xfrm>
            <a:off x="7296720" y="4897050"/>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E405F50C-1EF5-4ED0-9761-A32FCB309DCB}"/>
              </a:ext>
            </a:extLst>
          </p:cNvPr>
          <p:cNvCxnSpPr/>
          <p:nvPr/>
        </p:nvCxnSpPr>
        <p:spPr bwMode="auto">
          <a:xfrm>
            <a:off x="7683122" y="4897050"/>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F5464C4E-ED34-4B5D-8E5A-CD29A3D96FC6}"/>
              </a:ext>
            </a:extLst>
          </p:cNvPr>
          <p:cNvCxnSpPr/>
          <p:nvPr/>
        </p:nvCxnSpPr>
        <p:spPr bwMode="auto">
          <a:xfrm>
            <a:off x="8072065" y="4897050"/>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3D12A42B-0684-43AD-9F80-D5A00082AF6F}"/>
              </a:ext>
            </a:extLst>
          </p:cNvPr>
          <p:cNvCxnSpPr/>
          <p:nvPr/>
        </p:nvCxnSpPr>
        <p:spPr bwMode="auto">
          <a:xfrm>
            <a:off x="8470591" y="4897050"/>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C893F3C4-908F-415B-A571-887DFAD11861}"/>
              </a:ext>
            </a:extLst>
          </p:cNvPr>
          <p:cNvCxnSpPr/>
          <p:nvPr/>
        </p:nvCxnSpPr>
        <p:spPr bwMode="auto">
          <a:xfrm>
            <a:off x="5191871" y="2150421"/>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sp>
        <p:nvSpPr>
          <p:cNvPr id="53" name="TextBox 52">
            <a:extLst>
              <a:ext uri="{FF2B5EF4-FFF2-40B4-BE49-F238E27FC236}">
                <a16:creationId xmlns:a16="http://schemas.microsoft.com/office/drawing/2014/main" id="{A02FA778-0D9A-48A7-A994-3BBF78157008}"/>
              </a:ext>
            </a:extLst>
          </p:cNvPr>
          <p:cNvSpPr txBox="1"/>
          <p:nvPr/>
        </p:nvSpPr>
        <p:spPr>
          <a:xfrm>
            <a:off x="4834682" y="2253046"/>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8</a:t>
            </a:r>
          </a:p>
        </p:txBody>
      </p:sp>
      <p:sp>
        <p:nvSpPr>
          <p:cNvPr id="54" name="TextBox 53">
            <a:extLst>
              <a:ext uri="{FF2B5EF4-FFF2-40B4-BE49-F238E27FC236}">
                <a16:creationId xmlns:a16="http://schemas.microsoft.com/office/drawing/2014/main" id="{C4C5740D-8EF6-45D2-9E6C-6DC67201F24F}"/>
              </a:ext>
            </a:extLst>
          </p:cNvPr>
          <p:cNvSpPr txBox="1"/>
          <p:nvPr/>
        </p:nvSpPr>
        <p:spPr>
          <a:xfrm>
            <a:off x="4834682" y="3389236"/>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55" name="TextBox 54">
            <a:extLst>
              <a:ext uri="{FF2B5EF4-FFF2-40B4-BE49-F238E27FC236}">
                <a16:creationId xmlns:a16="http://schemas.microsoft.com/office/drawing/2014/main" id="{90A2E018-F864-4110-ABCE-B49E97B1062B}"/>
              </a:ext>
            </a:extLst>
          </p:cNvPr>
          <p:cNvSpPr txBox="1"/>
          <p:nvPr/>
        </p:nvSpPr>
        <p:spPr>
          <a:xfrm>
            <a:off x="4834682" y="4036766"/>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0</a:t>
            </a:r>
          </a:p>
        </p:txBody>
      </p:sp>
      <p:sp>
        <p:nvSpPr>
          <p:cNvPr id="56" name="TextBox 55">
            <a:extLst>
              <a:ext uri="{FF2B5EF4-FFF2-40B4-BE49-F238E27FC236}">
                <a16:creationId xmlns:a16="http://schemas.microsoft.com/office/drawing/2014/main" id="{CB26443B-B750-4537-8D3E-90C1A3FD878B}"/>
              </a:ext>
            </a:extLst>
          </p:cNvPr>
          <p:cNvSpPr txBox="1"/>
          <p:nvPr/>
        </p:nvSpPr>
        <p:spPr>
          <a:xfrm>
            <a:off x="4834682" y="4481531"/>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-2</a:t>
            </a:r>
          </a:p>
        </p:txBody>
      </p:sp>
      <p:sp>
        <p:nvSpPr>
          <p:cNvPr id="57" name="TextBox 56">
            <a:extLst>
              <a:ext uri="{FF2B5EF4-FFF2-40B4-BE49-F238E27FC236}">
                <a16:creationId xmlns:a16="http://schemas.microsoft.com/office/drawing/2014/main" id="{C339678D-DC54-4856-8517-9AC15B309F23}"/>
              </a:ext>
            </a:extLst>
          </p:cNvPr>
          <p:cNvSpPr txBox="1"/>
          <p:nvPr/>
        </p:nvSpPr>
        <p:spPr>
          <a:xfrm>
            <a:off x="5202723" y="5001211"/>
            <a:ext cx="26384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0</a:t>
            </a:r>
          </a:p>
        </p:txBody>
      </p:sp>
      <p:sp>
        <p:nvSpPr>
          <p:cNvPr id="58" name="TextBox 57">
            <a:extLst>
              <a:ext uri="{FF2B5EF4-FFF2-40B4-BE49-F238E27FC236}">
                <a16:creationId xmlns:a16="http://schemas.microsoft.com/office/drawing/2014/main" id="{74C8595A-B84C-43A0-8BA5-44A593836F1B}"/>
              </a:ext>
            </a:extLst>
          </p:cNvPr>
          <p:cNvSpPr txBox="1"/>
          <p:nvPr/>
        </p:nvSpPr>
        <p:spPr>
          <a:xfrm>
            <a:off x="5612483" y="5001211"/>
            <a:ext cx="23985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6</a:t>
            </a:r>
          </a:p>
        </p:txBody>
      </p:sp>
      <p:sp>
        <p:nvSpPr>
          <p:cNvPr id="59" name="TextBox 58">
            <a:extLst>
              <a:ext uri="{FF2B5EF4-FFF2-40B4-BE49-F238E27FC236}">
                <a16:creationId xmlns:a16="http://schemas.microsoft.com/office/drawing/2014/main" id="{BF0B179D-8813-4066-B017-FF0E12F8E3B6}"/>
              </a:ext>
            </a:extLst>
          </p:cNvPr>
          <p:cNvSpPr txBox="1"/>
          <p:nvPr/>
        </p:nvSpPr>
        <p:spPr>
          <a:xfrm>
            <a:off x="5953365" y="5001211"/>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12</a:t>
            </a:r>
          </a:p>
        </p:txBody>
      </p:sp>
      <p:sp>
        <p:nvSpPr>
          <p:cNvPr id="60" name="TextBox 59">
            <a:extLst>
              <a:ext uri="{FF2B5EF4-FFF2-40B4-BE49-F238E27FC236}">
                <a16:creationId xmlns:a16="http://schemas.microsoft.com/office/drawing/2014/main" id="{7FCC1897-A72E-4D50-8C65-3E388BCB1871}"/>
              </a:ext>
            </a:extLst>
          </p:cNvPr>
          <p:cNvSpPr txBox="1"/>
          <p:nvPr/>
        </p:nvSpPr>
        <p:spPr>
          <a:xfrm>
            <a:off x="6371992" y="5001211"/>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18</a:t>
            </a:r>
          </a:p>
        </p:txBody>
      </p:sp>
      <p:sp>
        <p:nvSpPr>
          <p:cNvPr id="61" name="TextBox 60">
            <a:extLst>
              <a:ext uri="{FF2B5EF4-FFF2-40B4-BE49-F238E27FC236}">
                <a16:creationId xmlns:a16="http://schemas.microsoft.com/office/drawing/2014/main" id="{CF34ECCC-38E4-4B34-AAB4-8F3C0045C697}"/>
              </a:ext>
            </a:extLst>
          </p:cNvPr>
          <p:cNvSpPr txBox="1"/>
          <p:nvPr/>
        </p:nvSpPr>
        <p:spPr>
          <a:xfrm>
            <a:off x="6729201" y="5001211"/>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24</a:t>
            </a:r>
          </a:p>
        </p:txBody>
      </p:sp>
      <p:sp>
        <p:nvSpPr>
          <p:cNvPr id="62" name="TextBox 61">
            <a:extLst>
              <a:ext uri="{FF2B5EF4-FFF2-40B4-BE49-F238E27FC236}">
                <a16:creationId xmlns:a16="http://schemas.microsoft.com/office/drawing/2014/main" id="{B012BFC8-4634-4EB0-AE64-D0FBC0F9112B}"/>
              </a:ext>
            </a:extLst>
          </p:cNvPr>
          <p:cNvSpPr txBox="1"/>
          <p:nvPr/>
        </p:nvSpPr>
        <p:spPr>
          <a:xfrm>
            <a:off x="7114771" y="5001211"/>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30</a:t>
            </a:r>
          </a:p>
        </p:txBody>
      </p:sp>
      <p:sp>
        <p:nvSpPr>
          <p:cNvPr id="63" name="TextBox 62">
            <a:extLst>
              <a:ext uri="{FF2B5EF4-FFF2-40B4-BE49-F238E27FC236}">
                <a16:creationId xmlns:a16="http://schemas.microsoft.com/office/drawing/2014/main" id="{AAF23B0D-D920-42E8-8BC2-57B5685B77F7}"/>
              </a:ext>
            </a:extLst>
          </p:cNvPr>
          <p:cNvSpPr txBox="1"/>
          <p:nvPr/>
        </p:nvSpPr>
        <p:spPr>
          <a:xfrm>
            <a:off x="7512815" y="5001211"/>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36</a:t>
            </a:r>
          </a:p>
        </p:txBody>
      </p:sp>
      <p:sp>
        <p:nvSpPr>
          <p:cNvPr id="64" name="TextBox 63">
            <a:extLst>
              <a:ext uri="{FF2B5EF4-FFF2-40B4-BE49-F238E27FC236}">
                <a16:creationId xmlns:a16="http://schemas.microsoft.com/office/drawing/2014/main" id="{07C82F93-CFAA-4B1C-99D9-54719600C037}"/>
              </a:ext>
            </a:extLst>
          </p:cNvPr>
          <p:cNvSpPr txBox="1"/>
          <p:nvPr/>
        </p:nvSpPr>
        <p:spPr>
          <a:xfrm>
            <a:off x="7893468" y="5001211"/>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42</a:t>
            </a:r>
          </a:p>
        </p:txBody>
      </p:sp>
      <p:sp>
        <p:nvSpPr>
          <p:cNvPr id="65" name="TextBox 64">
            <a:extLst>
              <a:ext uri="{FF2B5EF4-FFF2-40B4-BE49-F238E27FC236}">
                <a16:creationId xmlns:a16="http://schemas.microsoft.com/office/drawing/2014/main" id="{DCE36389-9274-4BCA-810A-01B33DF31E14}"/>
              </a:ext>
            </a:extLst>
          </p:cNvPr>
          <p:cNvSpPr txBox="1"/>
          <p:nvPr/>
        </p:nvSpPr>
        <p:spPr>
          <a:xfrm>
            <a:off x="8288184" y="5001211"/>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48</a:t>
            </a:r>
          </a:p>
        </p:txBody>
      </p:sp>
      <p:sp>
        <p:nvSpPr>
          <p:cNvPr id="66" name="TextBox 65">
            <a:extLst>
              <a:ext uri="{FF2B5EF4-FFF2-40B4-BE49-F238E27FC236}">
                <a16:creationId xmlns:a16="http://schemas.microsoft.com/office/drawing/2014/main" id="{B65DF2AF-7535-4F8A-881D-169369618D7E}"/>
              </a:ext>
            </a:extLst>
          </p:cNvPr>
          <p:cNvSpPr txBox="1"/>
          <p:nvPr/>
        </p:nvSpPr>
        <p:spPr>
          <a:xfrm>
            <a:off x="6171973" y="5377821"/>
            <a:ext cx="154838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Month</a:t>
            </a:r>
          </a:p>
        </p:txBody>
      </p:sp>
      <p:sp>
        <p:nvSpPr>
          <p:cNvPr id="67" name="TextBox 66">
            <a:extLst>
              <a:ext uri="{FF2B5EF4-FFF2-40B4-BE49-F238E27FC236}">
                <a16:creationId xmlns:a16="http://schemas.microsoft.com/office/drawing/2014/main" id="{55699ACB-30C6-4DC0-B235-5B13A2F2DCBA}"/>
              </a:ext>
            </a:extLst>
          </p:cNvPr>
          <p:cNvSpPr txBox="1"/>
          <p:nvPr/>
        </p:nvSpPr>
        <p:spPr>
          <a:xfrm>
            <a:off x="5935126" y="5705896"/>
            <a:ext cx="120662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Last dose</a:t>
            </a:r>
          </a:p>
        </p:txBody>
      </p:sp>
      <p:cxnSp>
        <p:nvCxnSpPr>
          <p:cNvPr id="68" name="Straight Arrow Connector 67">
            <a:extLst>
              <a:ext uri="{FF2B5EF4-FFF2-40B4-BE49-F238E27FC236}">
                <a16:creationId xmlns:a16="http://schemas.microsoft.com/office/drawing/2014/main" id="{3DCE1C3C-72E0-4355-8A97-ABE3CCBC3EFB}"/>
              </a:ext>
            </a:extLst>
          </p:cNvPr>
          <p:cNvCxnSpPr/>
          <p:nvPr/>
        </p:nvCxnSpPr>
        <p:spPr bwMode="auto">
          <a:xfrm flipV="1">
            <a:off x="6549925" y="5446114"/>
            <a:ext cx="0" cy="296889"/>
          </a:xfrm>
          <a:prstGeom prst="straightConnector1">
            <a:avLst/>
          </a:prstGeom>
          <a:solidFill>
            <a:srgbClr val="F93482"/>
          </a:solidFill>
          <a:ln w="38100" cap="flat" cmpd="sng" algn="ctr">
            <a:solidFill>
              <a:sysClr val="windowText" lastClr="000000">
                <a:lumMod val="75000"/>
                <a:lumOff val="25000"/>
              </a:sysClr>
            </a:solidFill>
            <a:prstDash val="solid"/>
            <a:round/>
            <a:headEnd type="none" w="med" len="med"/>
            <a:tailEnd type="triangle"/>
          </a:ln>
          <a:effectLst/>
        </p:spPr>
      </p:cxnSp>
      <p:sp>
        <p:nvSpPr>
          <p:cNvPr id="69" name="TextBox 68">
            <a:extLst>
              <a:ext uri="{FF2B5EF4-FFF2-40B4-BE49-F238E27FC236}">
                <a16:creationId xmlns:a16="http://schemas.microsoft.com/office/drawing/2014/main" id="{0BC72392-9217-4079-B1FE-B4C69E93D2FD}"/>
              </a:ext>
            </a:extLst>
          </p:cNvPr>
          <p:cNvSpPr txBox="1"/>
          <p:nvPr/>
        </p:nvSpPr>
        <p:spPr>
          <a:xfrm rot="16200000">
            <a:off x="3037159" y="3266395"/>
            <a:ext cx="365718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Percent Change (LS mean, ± SE)</a:t>
            </a:r>
          </a:p>
        </p:txBody>
      </p:sp>
      <p:sp>
        <p:nvSpPr>
          <p:cNvPr id="70" name="TextBox 69">
            <a:extLst>
              <a:ext uri="{FF2B5EF4-FFF2-40B4-BE49-F238E27FC236}">
                <a16:creationId xmlns:a16="http://schemas.microsoft.com/office/drawing/2014/main" id="{2BF2846A-4CDE-4049-9E55-5B6BC26BE025}"/>
              </a:ext>
            </a:extLst>
          </p:cNvPr>
          <p:cNvSpPr txBox="1"/>
          <p:nvPr/>
        </p:nvSpPr>
        <p:spPr>
          <a:xfrm>
            <a:off x="4834682" y="3592419"/>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2</a:t>
            </a:r>
          </a:p>
        </p:txBody>
      </p:sp>
      <p:sp>
        <p:nvSpPr>
          <p:cNvPr id="71" name="TextBox 70">
            <a:extLst>
              <a:ext uri="{FF2B5EF4-FFF2-40B4-BE49-F238E27FC236}">
                <a16:creationId xmlns:a16="http://schemas.microsoft.com/office/drawing/2014/main" id="{4397453D-BFE8-4440-8721-C4A01F7F1054}"/>
              </a:ext>
            </a:extLst>
          </p:cNvPr>
          <p:cNvSpPr txBox="1"/>
          <p:nvPr/>
        </p:nvSpPr>
        <p:spPr>
          <a:xfrm>
            <a:off x="4834682" y="3133185"/>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4</a:t>
            </a:r>
          </a:p>
        </p:txBody>
      </p:sp>
      <p:sp>
        <p:nvSpPr>
          <p:cNvPr id="72" name="TextBox 71">
            <a:extLst>
              <a:ext uri="{FF2B5EF4-FFF2-40B4-BE49-F238E27FC236}">
                <a16:creationId xmlns:a16="http://schemas.microsoft.com/office/drawing/2014/main" id="{51948E19-819A-4099-AB1F-42A73C7A5161}"/>
              </a:ext>
            </a:extLst>
          </p:cNvPr>
          <p:cNvSpPr txBox="1"/>
          <p:nvPr/>
        </p:nvSpPr>
        <p:spPr>
          <a:xfrm>
            <a:off x="4834682" y="2693921"/>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6</a:t>
            </a:r>
          </a:p>
        </p:txBody>
      </p:sp>
      <p:sp>
        <p:nvSpPr>
          <p:cNvPr id="73" name="Oval 72">
            <a:extLst>
              <a:ext uri="{FF2B5EF4-FFF2-40B4-BE49-F238E27FC236}">
                <a16:creationId xmlns:a16="http://schemas.microsoft.com/office/drawing/2014/main" id="{7B6DE87F-F9FF-4732-8BD8-F7B3FC1A3023}"/>
              </a:ext>
            </a:extLst>
          </p:cNvPr>
          <p:cNvSpPr/>
          <p:nvPr/>
        </p:nvSpPr>
        <p:spPr bwMode="auto">
          <a:xfrm>
            <a:off x="5367513" y="3929064"/>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grpSp>
        <p:nvGrpSpPr>
          <p:cNvPr id="74" name="Group 73">
            <a:extLst>
              <a:ext uri="{FF2B5EF4-FFF2-40B4-BE49-F238E27FC236}">
                <a16:creationId xmlns:a16="http://schemas.microsoft.com/office/drawing/2014/main" id="{115B426B-7728-44F1-A145-780257AD012F}"/>
              </a:ext>
            </a:extLst>
          </p:cNvPr>
          <p:cNvGrpSpPr/>
          <p:nvPr/>
        </p:nvGrpSpPr>
        <p:grpSpPr>
          <a:xfrm>
            <a:off x="5367139" y="3878006"/>
            <a:ext cx="93707" cy="210510"/>
            <a:chOff x="2289447" y="3429291"/>
            <a:chExt cx="93707" cy="647687"/>
          </a:xfrm>
          <a:solidFill>
            <a:srgbClr val="A098DA"/>
          </a:solidFill>
        </p:grpSpPr>
        <p:cxnSp>
          <p:nvCxnSpPr>
            <p:cNvPr id="349" name="Straight Connector 348">
              <a:extLst>
                <a:ext uri="{FF2B5EF4-FFF2-40B4-BE49-F238E27FC236}">
                  <a16:creationId xmlns:a16="http://schemas.microsoft.com/office/drawing/2014/main" id="{87AAE84F-48BC-4590-9CF3-7935914DF643}"/>
                </a:ext>
              </a:extLst>
            </p:cNvPr>
            <p:cNvCxnSpPr/>
            <p:nvPr/>
          </p:nvCxnSpPr>
          <p:spPr bwMode="auto">
            <a:xfrm>
              <a:off x="2334689" y="3429291"/>
              <a:ext cx="0" cy="643263"/>
            </a:xfrm>
            <a:prstGeom prst="line">
              <a:avLst/>
            </a:prstGeom>
            <a:grpFill/>
            <a:ln w="12700" cap="flat" cmpd="sng" algn="ctr">
              <a:solidFill>
                <a:srgbClr val="A098DA"/>
              </a:solidFill>
              <a:prstDash val="solid"/>
              <a:round/>
              <a:headEnd type="none" w="med" len="med"/>
              <a:tailEnd type="none" w="med" len="med"/>
            </a:ln>
            <a:effectLst/>
          </p:spPr>
        </p:cxnSp>
        <p:cxnSp>
          <p:nvCxnSpPr>
            <p:cNvPr id="350" name="Straight Connector 349">
              <a:extLst>
                <a:ext uri="{FF2B5EF4-FFF2-40B4-BE49-F238E27FC236}">
                  <a16:creationId xmlns:a16="http://schemas.microsoft.com/office/drawing/2014/main" id="{0BBFC7EC-495B-4A3B-AB75-C07B2900D9AB}"/>
                </a:ext>
              </a:extLst>
            </p:cNvPr>
            <p:cNvCxnSpPr/>
            <p:nvPr/>
          </p:nvCxnSpPr>
          <p:spPr bwMode="auto">
            <a:xfrm>
              <a:off x="2291352" y="3432012"/>
              <a:ext cx="91802" cy="0"/>
            </a:xfrm>
            <a:prstGeom prst="line">
              <a:avLst/>
            </a:prstGeom>
            <a:grpFill/>
            <a:ln w="12700" cap="flat" cmpd="sng" algn="ctr">
              <a:solidFill>
                <a:srgbClr val="A098DA"/>
              </a:solidFill>
              <a:prstDash val="solid"/>
              <a:round/>
              <a:headEnd type="none" w="med" len="med"/>
              <a:tailEnd type="none" w="med" len="med"/>
            </a:ln>
            <a:effectLst/>
          </p:spPr>
        </p:cxnSp>
        <p:cxnSp>
          <p:nvCxnSpPr>
            <p:cNvPr id="351" name="Straight Connector 350">
              <a:extLst>
                <a:ext uri="{FF2B5EF4-FFF2-40B4-BE49-F238E27FC236}">
                  <a16:creationId xmlns:a16="http://schemas.microsoft.com/office/drawing/2014/main" id="{EAC36B42-FEA6-4F94-8401-FA6FB0A81D43}"/>
                </a:ext>
              </a:extLst>
            </p:cNvPr>
            <p:cNvCxnSpPr/>
            <p:nvPr/>
          </p:nvCxnSpPr>
          <p:spPr bwMode="auto">
            <a:xfrm>
              <a:off x="2289447" y="4076978"/>
              <a:ext cx="91802" cy="0"/>
            </a:xfrm>
            <a:prstGeom prst="line">
              <a:avLst/>
            </a:prstGeom>
            <a:grpFill/>
            <a:ln w="12700" cap="flat" cmpd="sng" algn="ctr">
              <a:solidFill>
                <a:srgbClr val="A098DA"/>
              </a:solidFill>
              <a:prstDash val="solid"/>
              <a:round/>
              <a:headEnd type="none" w="med" len="med"/>
              <a:tailEnd type="none" w="med" len="med"/>
            </a:ln>
            <a:effectLst/>
          </p:spPr>
        </p:cxnSp>
      </p:grpSp>
      <p:sp>
        <p:nvSpPr>
          <p:cNvPr id="75" name="Freeform 53">
            <a:extLst>
              <a:ext uri="{FF2B5EF4-FFF2-40B4-BE49-F238E27FC236}">
                <a16:creationId xmlns:a16="http://schemas.microsoft.com/office/drawing/2014/main" id="{37A35058-D292-4BB3-BB83-B41A54C09907}"/>
              </a:ext>
            </a:extLst>
          </p:cNvPr>
          <p:cNvSpPr/>
          <p:nvPr/>
        </p:nvSpPr>
        <p:spPr bwMode="auto">
          <a:xfrm>
            <a:off x="5411404" y="4158423"/>
            <a:ext cx="3017520" cy="422910"/>
          </a:xfrm>
          <a:custGeom>
            <a:avLst/>
            <a:gdLst>
              <a:gd name="connsiteX0" fmla="*/ 0 w 3017520"/>
              <a:gd name="connsiteY0" fmla="*/ 0 h 422910"/>
              <a:gd name="connsiteX1" fmla="*/ 34290 w 3017520"/>
              <a:gd name="connsiteY1" fmla="*/ 99060 h 422910"/>
              <a:gd name="connsiteX2" fmla="*/ 342900 w 3017520"/>
              <a:gd name="connsiteY2" fmla="*/ 163830 h 422910"/>
              <a:gd name="connsiteX3" fmla="*/ 712470 w 3017520"/>
              <a:gd name="connsiteY3" fmla="*/ 163830 h 422910"/>
              <a:gd name="connsiteX4" fmla="*/ 1531620 w 3017520"/>
              <a:gd name="connsiteY4" fmla="*/ 300990 h 422910"/>
              <a:gd name="connsiteX5" fmla="*/ 1866900 w 3017520"/>
              <a:gd name="connsiteY5" fmla="*/ 415290 h 422910"/>
              <a:gd name="connsiteX6" fmla="*/ 2270760 w 3017520"/>
              <a:gd name="connsiteY6" fmla="*/ 422910 h 422910"/>
              <a:gd name="connsiteX7" fmla="*/ 2651760 w 3017520"/>
              <a:gd name="connsiteY7" fmla="*/ 396240 h 422910"/>
              <a:gd name="connsiteX8" fmla="*/ 3017520 w 3017520"/>
              <a:gd name="connsiteY8" fmla="*/ 312420 h 42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422910">
                <a:moveTo>
                  <a:pt x="0" y="0"/>
                </a:moveTo>
                <a:lnTo>
                  <a:pt x="34290" y="99060"/>
                </a:lnTo>
                <a:lnTo>
                  <a:pt x="342900" y="163830"/>
                </a:lnTo>
                <a:lnTo>
                  <a:pt x="712470" y="163830"/>
                </a:lnTo>
                <a:lnTo>
                  <a:pt x="1531620" y="300990"/>
                </a:lnTo>
                <a:lnTo>
                  <a:pt x="1866900" y="415290"/>
                </a:lnTo>
                <a:lnTo>
                  <a:pt x="2270760" y="422910"/>
                </a:lnTo>
                <a:lnTo>
                  <a:pt x="2651760" y="396240"/>
                </a:lnTo>
                <a:lnTo>
                  <a:pt x="3017520" y="312420"/>
                </a:lnTo>
              </a:path>
            </a:pathLst>
          </a:custGeom>
          <a:noFill/>
          <a:ln w="19050" cap="flat" cmpd="sng" algn="ctr">
            <a:solidFill>
              <a:srgbClr val="999999"/>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ndParaRPr>
          </a:p>
        </p:txBody>
      </p:sp>
      <p:sp>
        <p:nvSpPr>
          <p:cNvPr id="76" name="Rectangle 75">
            <a:extLst>
              <a:ext uri="{FF2B5EF4-FFF2-40B4-BE49-F238E27FC236}">
                <a16:creationId xmlns:a16="http://schemas.microsoft.com/office/drawing/2014/main" id="{248A3D5B-C326-40DD-A11B-8B5FFB142814}"/>
              </a:ext>
            </a:extLst>
          </p:cNvPr>
          <p:cNvSpPr/>
          <p:nvPr/>
        </p:nvSpPr>
        <p:spPr bwMode="auto">
          <a:xfrm>
            <a:off x="5684809" y="4272793"/>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77" name="Rectangle 76">
            <a:extLst>
              <a:ext uri="{FF2B5EF4-FFF2-40B4-BE49-F238E27FC236}">
                <a16:creationId xmlns:a16="http://schemas.microsoft.com/office/drawing/2014/main" id="{E9490A73-2EF4-4A40-81D3-ADF6998D3836}"/>
              </a:ext>
            </a:extLst>
          </p:cNvPr>
          <p:cNvSpPr/>
          <p:nvPr/>
        </p:nvSpPr>
        <p:spPr bwMode="auto">
          <a:xfrm>
            <a:off x="6070268" y="4278508"/>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78" name="Rectangle 77">
            <a:extLst>
              <a:ext uri="{FF2B5EF4-FFF2-40B4-BE49-F238E27FC236}">
                <a16:creationId xmlns:a16="http://schemas.microsoft.com/office/drawing/2014/main" id="{2FD61BF8-520C-4C5D-935E-9A6270FAFAE7}"/>
              </a:ext>
            </a:extLst>
          </p:cNvPr>
          <p:cNvSpPr/>
          <p:nvPr/>
        </p:nvSpPr>
        <p:spPr bwMode="auto">
          <a:xfrm>
            <a:off x="6854628" y="4405737"/>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79" name="Rectangle 78">
            <a:extLst>
              <a:ext uri="{FF2B5EF4-FFF2-40B4-BE49-F238E27FC236}">
                <a16:creationId xmlns:a16="http://schemas.microsoft.com/office/drawing/2014/main" id="{4962113A-491F-4FB8-98DB-C5160F8610FB}"/>
              </a:ext>
            </a:extLst>
          </p:cNvPr>
          <p:cNvSpPr/>
          <p:nvPr/>
        </p:nvSpPr>
        <p:spPr bwMode="auto">
          <a:xfrm>
            <a:off x="7242957" y="4530533"/>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80" name="Rectangle 79">
            <a:extLst>
              <a:ext uri="{FF2B5EF4-FFF2-40B4-BE49-F238E27FC236}">
                <a16:creationId xmlns:a16="http://schemas.microsoft.com/office/drawing/2014/main" id="{C85631CF-00F4-4447-9164-8CB6C5A588BA}"/>
              </a:ext>
            </a:extLst>
          </p:cNvPr>
          <p:cNvSpPr/>
          <p:nvPr/>
        </p:nvSpPr>
        <p:spPr bwMode="auto">
          <a:xfrm>
            <a:off x="7632270" y="4526723"/>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81" name="Rectangle 80">
            <a:extLst>
              <a:ext uri="{FF2B5EF4-FFF2-40B4-BE49-F238E27FC236}">
                <a16:creationId xmlns:a16="http://schemas.microsoft.com/office/drawing/2014/main" id="{6B50FE44-59F2-4D00-832F-8CBBF68840EA}"/>
              </a:ext>
            </a:extLst>
          </p:cNvPr>
          <p:cNvSpPr/>
          <p:nvPr/>
        </p:nvSpPr>
        <p:spPr bwMode="auto">
          <a:xfrm>
            <a:off x="8019243" y="4505242"/>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82" name="Rectangle 81">
            <a:extLst>
              <a:ext uri="{FF2B5EF4-FFF2-40B4-BE49-F238E27FC236}">
                <a16:creationId xmlns:a16="http://schemas.microsoft.com/office/drawing/2014/main" id="{EDA42E93-6A18-4DFB-84A0-62926BB56B45}"/>
              </a:ext>
            </a:extLst>
          </p:cNvPr>
          <p:cNvSpPr/>
          <p:nvPr/>
        </p:nvSpPr>
        <p:spPr bwMode="auto">
          <a:xfrm>
            <a:off x="8395149" y="4436895"/>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grpSp>
        <p:nvGrpSpPr>
          <p:cNvPr id="83" name="Group 82">
            <a:extLst>
              <a:ext uri="{FF2B5EF4-FFF2-40B4-BE49-F238E27FC236}">
                <a16:creationId xmlns:a16="http://schemas.microsoft.com/office/drawing/2014/main" id="{7549E6D7-299E-4A7F-A559-13C25A1D479B}"/>
              </a:ext>
            </a:extLst>
          </p:cNvPr>
          <p:cNvGrpSpPr/>
          <p:nvPr/>
        </p:nvGrpSpPr>
        <p:grpSpPr>
          <a:xfrm>
            <a:off x="5684808" y="4187224"/>
            <a:ext cx="93707" cy="242607"/>
            <a:chOff x="2289447" y="3579431"/>
            <a:chExt cx="93707" cy="498838"/>
          </a:xfrm>
        </p:grpSpPr>
        <p:cxnSp>
          <p:nvCxnSpPr>
            <p:cNvPr id="346" name="Straight Connector 345">
              <a:extLst>
                <a:ext uri="{FF2B5EF4-FFF2-40B4-BE49-F238E27FC236}">
                  <a16:creationId xmlns:a16="http://schemas.microsoft.com/office/drawing/2014/main" id="{2525513B-F56C-480E-A195-6C509198D629}"/>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58AD7D7F-0B26-4D52-B722-36CF256E7F99}"/>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454AEBF4-4907-4ABB-86AB-E0AA35CD7CC2}"/>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84" name="Group 83">
            <a:extLst>
              <a:ext uri="{FF2B5EF4-FFF2-40B4-BE49-F238E27FC236}">
                <a16:creationId xmlns:a16="http://schemas.microsoft.com/office/drawing/2014/main" id="{018F533B-EDA6-4A5D-B3D9-D4D081D82F93}"/>
              </a:ext>
            </a:extLst>
          </p:cNvPr>
          <p:cNvGrpSpPr/>
          <p:nvPr/>
        </p:nvGrpSpPr>
        <p:grpSpPr>
          <a:xfrm>
            <a:off x="6071093" y="4166378"/>
            <a:ext cx="93707" cy="271074"/>
            <a:chOff x="2289447" y="3579431"/>
            <a:chExt cx="93707" cy="498838"/>
          </a:xfrm>
        </p:grpSpPr>
        <p:cxnSp>
          <p:nvCxnSpPr>
            <p:cNvPr id="343" name="Straight Connector 342">
              <a:extLst>
                <a:ext uri="{FF2B5EF4-FFF2-40B4-BE49-F238E27FC236}">
                  <a16:creationId xmlns:a16="http://schemas.microsoft.com/office/drawing/2014/main" id="{8CC0BC6F-4E84-49A7-9BE9-9B9FBE53365D}"/>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511AC683-D53C-434E-A539-DCE19A8BF557}"/>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978AFE40-568B-479D-86F1-757E8F6920ED}"/>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85" name="Group 84">
            <a:extLst>
              <a:ext uri="{FF2B5EF4-FFF2-40B4-BE49-F238E27FC236}">
                <a16:creationId xmlns:a16="http://schemas.microsoft.com/office/drawing/2014/main" id="{18926A2E-38EB-4611-905E-C6399F836491}"/>
              </a:ext>
            </a:extLst>
          </p:cNvPr>
          <p:cNvGrpSpPr/>
          <p:nvPr/>
        </p:nvGrpSpPr>
        <p:grpSpPr>
          <a:xfrm>
            <a:off x="6852337" y="4272793"/>
            <a:ext cx="93707" cy="320198"/>
            <a:chOff x="2289447" y="3579431"/>
            <a:chExt cx="93707" cy="498838"/>
          </a:xfrm>
        </p:grpSpPr>
        <p:cxnSp>
          <p:nvCxnSpPr>
            <p:cNvPr id="340" name="Straight Connector 339">
              <a:extLst>
                <a:ext uri="{FF2B5EF4-FFF2-40B4-BE49-F238E27FC236}">
                  <a16:creationId xmlns:a16="http://schemas.microsoft.com/office/drawing/2014/main" id="{6E2BD0F0-451D-4470-9157-C6CE93777D7F}"/>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41" name="Straight Connector 340">
              <a:extLst>
                <a:ext uri="{FF2B5EF4-FFF2-40B4-BE49-F238E27FC236}">
                  <a16:creationId xmlns:a16="http://schemas.microsoft.com/office/drawing/2014/main" id="{7D9B6006-7E7C-4D06-B2BA-C6C3C546714B}"/>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42" name="Straight Connector 341">
              <a:extLst>
                <a:ext uri="{FF2B5EF4-FFF2-40B4-BE49-F238E27FC236}">
                  <a16:creationId xmlns:a16="http://schemas.microsoft.com/office/drawing/2014/main" id="{2727B6A4-58E0-451B-92C4-FEBEB2FD685D}"/>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86" name="Group 85">
            <a:extLst>
              <a:ext uri="{FF2B5EF4-FFF2-40B4-BE49-F238E27FC236}">
                <a16:creationId xmlns:a16="http://schemas.microsoft.com/office/drawing/2014/main" id="{3E192CD1-E5E1-4992-8681-52F74019C273}"/>
              </a:ext>
            </a:extLst>
          </p:cNvPr>
          <p:cNvGrpSpPr/>
          <p:nvPr/>
        </p:nvGrpSpPr>
        <p:grpSpPr>
          <a:xfrm>
            <a:off x="7248126" y="4405737"/>
            <a:ext cx="93707" cy="310978"/>
            <a:chOff x="2289447" y="3579431"/>
            <a:chExt cx="93707" cy="498838"/>
          </a:xfrm>
        </p:grpSpPr>
        <p:cxnSp>
          <p:nvCxnSpPr>
            <p:cNvPr id="337" name="Straight Connector 336">
              <a:extLst>
                <a:ext uri="{FF2B5EF4-FFF2-40B4-BE49-F238E27FC236}">
                  <a16:creationId xmlns:a16="http://schemas.microsoft.com/office/drawing/2014/main" id="{CDBDD4FE-8DE2-4C42-8B49-370EA2C0AC4E}"/>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38" name="Straight Connector 337">
              <a:extLst>
                <a:ext uri="{FF2B5EF4-FFF2-40B4-BE49-F238E27FC236}">
                  <a16:creationId xmlns:a16="http://schemas.microsoft.com/office/drawing/2014/main" id="{E052AACE-4F23-450C-8425-D3A41573E6F6}"/>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B48E50A7-69B3-4C3A-9A6A-59350179C8E1}"/>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87" name="Group 86">
            <a:extLst>
              <a:ext uri="{FF2B5EF4-FFF2-40B4-BE49-F238E27FC236}">
                <a16:creationId xmlns:a16="http://schemas.microsoft.com/office/drawing/2014/main" id="{C5EC8149-EABF-4706-8903-8A68EDA550DC}"/>
              </a:ext>
            </a:extLst>
          </p:cNvPr>
          <p:cNvGrpSpPr/>
          <p:nvPr/>
        </p:nvGrpSpPr>
        <p:grpSpPr>
          <a:xfrm>
            <a:off x="7620879" y="4386696"/>
            <a:ext cx="93707" cy="339544"/>
            <a:chOff x="2289447" y="3579431"/>
            <a:chExt cx="93707" cy="498838"/>
          </a:xfrm>
        </p:grpSpPr>
        <p:cxnSp>
          <p:nvCxnSpPr>
            <p:cNvPr id="334" name="Straight Connector 333">
              <a:extLst>
                <a:ext uri="{FF2B5EF4-FFF2-40B4-BE49-F238E27FC236}">
                  <a16:creationId xmlns:a16="http://schemas.microsoft.com/office/drawing/2014/main" id="{1DC695C3-1EF6-489B-A166-1D5D7FC7AD88}"/>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35" name="Straight Connector 334">
              <a:extLst>
                <a:ext uri="{FF2B5EF4-FFF2-40B4-BE49-F238E27FC236}">
                  <a16:creationId xmlns:a16="http://schemas.microsoft.com/office/drawing/2014/main" id="{F2C6217F-2C4E-4789-8437-03AEA2F5029B}"/>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36" name="Straight Connector 335">
              <a:extLst>
                <a:ext uri="{FF2B5EF4-FFF2-40B4-BE49-F238E27FC236}">
                  <a16:creationId xmlns:a16="http://schemas.microsoft.com/office/drawing/2014/main" id="{55623782-3AFE-42FE-A6FB-1B014DF573F2}"/>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3F76A73F-709F-4EE1-B11D-A740394A415E}"/>
              </a:ext>
            </a:extLst>
          </p:cNvPr>
          <p:cNvGrpSpPr/>
          <p:nvPr/>
        </p:nvGrpSpPr>
        <p:grpSpPr>
          <a:xfrm>
            <a:off x="8024117" y="4362621"/>
            <a:ext cx="93707" cy="355999"/>
            <a:chOff x="2289447" y="3579431"/>
            <a:chExt cx="93707" cy="498838"/>
          </a:xfrm>
        </p:grpSpPr>
        <p:cxnSp>
          <p:nvCxnSpPr>
            <p:cNvPr id="331" name="Straight Connector 330">
              <a:extLst>
                <a:ext uri="{FF2B5EF4-FFF2-40B4-BE49-F238E27FC236}">
                  <a16:creationId xmlns:a16="http://schemas.microsoft.com/office/drawing/2014/main" id="{795E27C5-DDE8-4E5B-9402-6976A577D8B7}"/>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1D84065A-2EE0-4F54-83E6-672A70A3AB95}"/>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388F2B00-0B50-47EC-B29C-B9D1F3BD3C47}"/>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89" name="Group 88">
            <a:extLst>
              <a:ext uri="{FF2B5EF4-FFF2-40B4-BE49-F238E27FC236}">
                <a16:creationId xmlns:a16="http://schemas.microsoft.com/office/drawing/2014/main" id="{5B5878D6-8940-4745-8527-A895D2363F3E}"/>
              </a:ext>
            </a:extLst>
          </p:cNvPr>
          <p:cNvGrpSpPr/>
          <p:nvPr/>
        </p:nvGrpSpPr>
        <p:grpSpPr>
          <a:xfrm>
            <a:off x="8408316" y="4272793"/>
            <a:ext cx="93707" cy="367821"/>
            <a:chOff x="2289447" y="3579431"/>
            <a:chExt cx="93707" cy="498838"/>
          </a:xfrm>
        </p:grpSpPr>
        <p:cxnSp>
          <p:nvCxnSpPr>
            <p:cNvPr id="328" name="Straight Connector 327">
              <a:extLst>
                <a:ext uri="{FF2B5EF4-FFF2-40B4-BE49-F238E27FC236}">
                  <a16:creationId xmlns:a16="http://schemas.microsoft.com/office/drawing/2014/main" id="{0893A17E-FCE6-4B41-A738-2132D9F8135C}"/>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29" name="Straight Connector 328">
              <a:extLst>
                <a:ext uri="{FF2B5EF4-FFF2-40B4-BE49-F238E27FC236}">
                  <a16:creationId xmlns:a16="http://schemas.microsoft.com/office/drawing/2014/main" id="{4A6651E5-DB4B-4272-8376-F62691DC98FC}"/>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30" name="Straight Connector 329">
              <a:extLst>
                <a:ext uri="{FF2B5EF4-FFF2-40B4-BE49-F238E27FC236}">
                  <a16:creationId xmlns:a16="http://schemas.microsoft.com/office/drawing/2014/main" id="{AFFE769B-D8A2-4073-9E0D-E0899906D25E}"/>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sp>
        <p:nvSpPr>
          <p:cNvPr id="90" name="TextBox 89">
            <a:extLst>
              <a:ext uri="{FF2B5EF4-FFF2-40B4-BE49-F238E27FC236}">
                <a16:creationId xmlns:a16="http://schemas.microsoft.com/office/drawing/2014/main" id="{175C5777-416F-469B-AD5E-E63A2DBB634E}"/>
              </a:ext>
            </a:extLst>
          </p:cNvPr>
          <p:cNvSpPr txBox="1"/>
          <p:nvPr/>
        </p:nvSpPr>
        <p:spPr>
          <a:xfrm>
            <a:off x="5160310" y="2132106"/>
            <a:ext cx="154838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60 mg Q6M</a:t>
            </a:r>
          </a:p>
        </p:txBody>
      </p:sp>
      <p:sp>
        <p:nvSpPr>
          <p:cNvPr id="91" name="TextBox 90">
            <a:extLst>
              <a:ext uri="{FF2B5EF4-FFF2-40B4-BE49-F238E27FC236}">
                <a16:creationId xmlns:a16="http://schemas.microsoft.com/office/drawing/2014/main" id="{F8EA58A5-9DCF-4311-95A8-DA256464ECB9}"/>
              </a:ext>
            </a:extLst>
          </p:cNvPr>
          <p:cNvSpPr txBox="1"/>
          <p:nvPr/>
        </p:nvSpPr>
        <p:spPr>
          <a:xfrm>
            <a:off x="6960180" y="2156241"/>
            <a:ext cx="1714898"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Discontinued Treatment</a:t>
            </a:r>
          </a:p>
        </p:txBody>
      </p:sp>
      <p:sp>
        <p:nvSpPr>
          <p:cNvPr id="92" name="Freeform 70">
            <a:extLst>
              <a:ext uri="{FF2B5EF4-FFF2-40B4-BE49-F238E27FC236}">
                <a16:creationId xmlns:a16="http://schemas.microsoft.com/office/drawing/2014/main" id="{53B7F6A8-FE62-4B53-B2A7-355BF4297E5B}"/>
              </a:ext>
            </a:extLst>
          </p:cNvPr>
          <p:cNvSpPr/>
          <p:nvPr/>
        </p:nvSpPr>
        <p:spPr bwMode="auto">
          <a:xfrm>
            <a:off x="5411404" y="2760153"/>
            <a:ext cx="1482090" cy="1411605"/>
          </a:xfrm>
          <a:custGeom>
            <a:avLst/>
            <a:gdLst>
              <a:gd name="connsiteX0" fmla="*/ 0 w 1489710"/>
              <a:gd name="connsiteY0" fmla="*/ 1223010 h 1223010"/>
              <a:gd name="connsiteX1" fmla="*/ 339090 w 1489710"/>
              <a:gd name="connsiteY1" fmla="*/ 742950 h 1223010"/>
              <a:gd name="connsiteX2" fmla="*/ 731520 w 1489710"/>
              <a:gd name="connsiteY2" fmla="*/ 449580 h 1223010"/>
              <a:gd name="connsiteX3" fmla="*/ 1489710 w 1489710"/>
              <a:gd name="connsiteY3" fmla="*/ 0 h 1223010"/>
              <a:gd name="connsiteX0" fmla="*/ 0 w 1499235"/>
              <a:gd name="connsiteY0" fmla="*/ 1409700 h 1409700"/>
              <a:gd name="connsiteX1" fmla="*/ 348615 w 1499235"/>
              <a:gd name="connsiteY1" fmla="*/ 742950 h 1409700"/>
              <a:gd name="connsiteX2" fmla="*/ 741045 w 1499235"/>
              <a:gd name="connsiteY2" fmla="*/ 449580 h 1409700"/>
              <a:gd name="connsiteX3" fmla="*/ 1499235 w 1499235"/>
              <a:gd name="connsiteY3" fmla="*/ 0 h 1409700"/>
              <a:gd name="connsiteX0" fmla="*/ 0 w 1499235"/>
              <a:gd name="connsiteY0" fmla="*/ 1409700 h 1409700"/>
              <a:gd name="connsiteX1" fmla="*/ 36196 w 1499235"/>
              <a:gd name="connsiteY1" fmla="*/ 1234440 h 1409700"/>
              <a:gd name="connsiteX2" fmla="*/ 348615 w 1499235"/>
              <a:gd name="connsiteY2" fmla="*/ 742950 h 1409700"/>
              <a:gd name="connsiteX3" fmla="*/ 741045 w 1499235"/>
              <a:gd name="connsiteY3" fmla="*/ 449580 h 1409700"/>
              <a:gd name="connsiteX4" fmla="*/ 1499235 w 1499235"/>
              <a:gd name="connsiteY4" fmla="*/ 0 h 1409700"/>
              <a:gd name="connsiteX0" fmla="*/ 0 w 1499235"/>
              <a:gd name="connsiteY0" fmla="*/ 1409700 h 1409700"/>
              <a:gd name="connsiteX1" fmla="*/ 26671 w 1499235"/>
              <a:gd name="connsiteY1" fmla="*/ 1228725 h 1409700"/>
              <a:gd name="connsiteX2" fmla="*/ 348615 w 1499235"/>
              <a:gd name="connsiteY2" fmla="*/ 742950 h 1409700"/>
              <a:gd name="connsiteX3" fmla="*/ 741045 w 1499235"/>
              <a:gd name="connsiteY3" fmla="*/ 449580 h 1409700"/>
              <a:gd name="connsiteX4" fmla="*/ 1499235 w 1499235"/>
              <a:gd name="connsiteY4" fmla="*/ 0 h 1409700"/>
              <a:gd name="connsiteX0" fmla="*/ 0 w 1482090"/>
              <a:gd name="connsiteY0" fmla="*/ 1411605 h 1411605"/>
              <a:gd name="connsiteX1" fmla="*/ 9526 w 1482090"/>
              <a:gd name="connsiteY1" fmla="*/ 1228725 h 1411605"/>
              <a:gd name="connsiteX2" fmla="*/ 331470 w 1482090"/>
              <a:gd name="connsiteY2" fmla="*/ 742950 h 1411605"/>
              <a:gd name="connsiteX3" fmla="*/ 723900 w 1482090"/>
              <a:gd name="connsiteY3" fmla="*/ 449580 h 1411605"/>
              <a:gd name="connsiteX4" fmla="*/ 1482090 w 1482090"/>
              <a:gd name="connsiteY4" fmla="*/ 0 h 1411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0" h="1411605">
                <a:moveTo>
                  <a:pt x="0" y="1411605"/>
                </a:moveTo>
                <a:cubicBezTo>
                  <a:pt x="24130" y="1363980"/>
                  <a:pt x="-14604" y="1276350"/>
                  <a:pt x="9526" y="1228725"/>
                </a:cubicBezTo>
                <a:lnTo>
                  <a:pt x="331470" y="742950"/>
                </a:lnTo>
                <a:lnTo>
                  <a:pt x="723900" y="449580"/>
                </a:lnTo>
                <a:lnTo>
                  <a:pt x="1482090" y="0"/>
                </a:lnTo>
              </a:path>
            </a:pathLst>
          </a:custGeom>
          <a:noFill/>
          <a:ln w="19050" cap="flat" cmpd="sng" algn="ctr">
            <a:solidFill>
              <a:srgbClr val="A098DA"/>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ndParaRPr>
          </a:p>
        </p:txBody>
      </p:sp>
      <p:sp>
        <p:nvSpPr>
          <p:cNvPr id="93" name="Freeform 71">
            <a:extLst>
              <a:ext uri="{FF2B5EF4-FFF2-40B4-BE49-F238E27FC236}">
                <a16:creationId xmlns:a16="http://schemas.microsoft.com/office/drawing/2014/main" id="{DF0ADF03-EBE3-4A83-9F42-39E085CB1D3A}"/>
              </a:ext>
            </a:extLst>
          </p:cNvPr>
          <p:cNvSpPr/>
          <p:nvPr/>
        </p:nvSpPr>
        <p:spPr bwMode="auto">
          <a:xfrm>
            <a:off x="6897304" y="2748723"/>
            <a:ext cx="1558290" cy="1436370"/>
          </a:xfrm>
          <a:custGeom>
            <a:avLst/>
            <a:gdLst>
              <a:gd name="connsiteX0" fmla="*/ 0 w 1558290"/>
              <a:gd name="connsiteY0" fmla="*/ 0 h 1436370"/>
              <a:gd name="connsiteX1" fmla="*/ 140970 w 1558290"/>
              <a:gd name="connsiteY1" fmla="*/ 369570 h 1436370"/>
              <a:gd name="connsiteX2" fmla="*/ 194310 w 1558290"/>
              <a:gd name="connsiteY2" fmla="*/ 491490 h 1436370"/>
              <a:gd name="connsiteX3" fmla="*/ 262890 w 1558290"/>
              <a:gd name="connsiteY3" fmla="*/ 666750 h 1436370"/>
              <a:gd name="connsiteX4" fmla="*/ 331470 w 1558290"/>
              <a:gd name="connsiteY4" fmla="*/ 819150 h 1436370"/>
              <a:gd name="connsiteX5" fmla="*/ 392430 w 1558290"/>
              <a:gd name="connsiteY5" fmla="*/ 1043940 h 1436370"/>
              <a:gd name="connsiteX6" fmla="*/ 586740 w 1558290"/>
              <a:gd name="connsiteY6" fmla="*/ 1207770 h 1436370"/>
              <a:gd name="connsiteX7" fmla="*/ 784860 w 1558290"/>
              <a:gd name="connsiteY7" fmla="*/ 1436370 h 1436370"/>
              <a:gd name="connsiteX8" fmla="*/ 1032510 w 1558290"/>
              <a:gd name="connsiteY8" fmla="*/ 1356360 h 1436370"/>
              <a:gd name="connsiteX9" fmla="*/ 1177290 w 1558290"/>
              <a:gd name="connsiteY9" fmla="*/ 1322070 h 1436370"/>
              <a:gd name="connsiteX10" fmla="*/ 1558290 w 1558290"/>
              <a:gd name="connsiteY10" fmla="*/ 1295400 h 143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8290" h="1436370">
                <a:moveTo>
                  <a:pt x="0" y="0"/>
                </a:moveTo>
                <a:lnTo>
                  <a:pt x="140970" y="369570"/>
                </a:lnTo>
                <a:lnTo>
                  <a:pt x="194310" y="491490"/>
                </a:lnTo>
                <a:lnTo>
                  <a:pt x="262890" y="666750"/>
                </a:lnTo>
                <a:lnTo>
                  <a:pt x="331470" y="819150"/>
                </a:lnTo>
                <a:lnTo>
                  <a:pt x="392430" y="1043940"/>
                </a:lnTo>
                <a:lnTo>
                  <a:pt x="586740" y="1207770"/>
                </a:lnTo>
                <a:lnTo>
                  <a:pt x="784860" y="1436370"/>
                </a:lnTo>
                <a:lnTo>
                  <a:pt x="1032510" y="1356360"/>
                </a:lnTo>
                <a:lnTo>
                  <a:pt x="1177290" y="1322070"/>
                </a:lnTo>
                <a:lnTo>
                  <a:pt x="1558290" y="1295400"/>
                </a:lnTo>
              </a:path>
            </a:pathLst>
          </a:custGeom>
          <a:noFill/>
          <a:ln w="19050" cap="flat" cmpd="sng" algn="ctr">
            <a:solidFill>
              <a:srgbClr val="A098DA"/>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ndParaRPr>
          </a:p>
        </p:txBody>
      </p:sp>
      <p:sp>
        <p:nvSpPr>
          <p:cNvPr id="94" name="Oval 93">
            <a:extLst>
              <a:ext uri="{FF2B5EF4-FFF2-40B4-BE49-F238E27FC236}">
                <a16:creationId xmlns:a16="http://schemas.microsoft.com/office/drawing/2014/main" id="{E4FF7928-4697-4DB5-807B-F94D322C79EB}"/>
              </a:ext>
            </a:extLst>
          </p:cNvPr>
          <p:cNvSpPr/>
          <p:nvPr/>
        </p:nvSpPr>
        <p:spPr bwMode="auto">
          <a:xfrm>
            <a:off x="5666440" y="3461663"/>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95" name="Oval 94">
            <a:extLst>
              <a:ext uri="{FF2B5EF4-FFF2-40B4-BE49-F238E27FC236}">
                <a16:creationId xmlns:a16="http://schemas.microsoft.com/office/drawing/2014/main" id="{0920CD81-F85D-4289-84BF-E68445FBB35B}"/>
              </a:ext>
            </a:extLst>
          </p:cNvPr>
          <p:cNvSpPr/>
          <p:nvPr/>
        </p:nvSpPr>
        <p:spPr bwMode="auto">
          <a:xfrm>
            <a:off x="6064199" y="3162907"/>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96" name="Oval 95">
            <a:extLst>
              <a:ext uri="{FF2B5EF4-FFF2-40B4-BE49-F238E27FC236}">
                <a16:creationId xmlns:a16="http://schemas.microsoft.com/office/drawing/2014/main" id="{0AD63257-9062-40E8-AD21-45C798B6FFAF}"/>
              </a:ext>
            </a:extLst>
          </p:cNvPr>
          <p:cNvSpPr/>
          <p:nvPr/>
        </p:nvSpPr>
        <p:spPr bwMode="auto">
          <a:xfrm>
            <a:off x="6840106" y="2721125"/>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97" name="Oval 96">
            <a:extLst>
              <a:ext uri="{FF2B5EF4-FFF2-40B4-BE49-F238E27FC236}">
                <a16:creationId xmlns:a16="http://schemas.microsoft.com/office/drawing/2014/main" id="{71B30C51-A552-4F36-A66F-AF896F065752}"/>
              </a:ext>
            </a:extLst>
          </p:cNvPr>
          <p:cNvSpPr/>
          <p:nvPr/>
        </p:nvSpPr>
        <p:spPr bwMode="auto">
          <a:xfrm>
            <a:off x="7229482" y="3736634"/>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98" name="Oval 97">
            <a:extLst>
              <a:ext uri="{FF2B5EF4-FFF2-40B4-BE49-F238E27FC236}">
                <a16:creationId xmlns:a16="http://schemas.microsoft.com/office/drawing/2014/main" id="{BD15247B-1790-4A20-AE7B-D2350B2C759A}"/>
              </a:ext>
            </a:extLst>
          </p:cNvPr>
          <p:cNvSpPr/>
          <p:nvPr/>
        </p:nvSpPr>
        <p:spPr bwMode="auto">
          <a:xfrm>
            <a:off x="7605964" y="4109934"/>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99" name="Oval 98">
            <a:extLst>
              <a:ext uri="{FF2B5EF4-FFF2-40B4-BE49-F238E27FC236}">
                <a16:creationId xmlns:a16="http://schemas.microsoft.com/office/drawing/2014/main" id="{38227395-A98A-4FB9-8B48-B605DB37A513}"/>
              </a:ext>
            </a:extLst>
          </p:cNvPr>
          <p:cNvSpPr/>
          <p:nvPr/>
        </p:nvSpPr>
        <p:spPr bwMode="auto">
          <a:xfrm>
            <a:off x="8020996" y="4011851"/>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00" name="Oval 99">
            <a:extLst>
              <a:ext uri="{FF2B5EF4-FFF2-40B4-BE49-F238E27FC236}">
                <a16:creationId xmlns:a16="http://schemas.microsoft.com/office/drawing/2014/main" id="{588C0579-EC72-46A1-A2DA-E857E584C7DC}"/>
              </a:ext>
            </a:extLst>
          </p:cNvPr>
          <p:cNvSpPr/>
          <p:nvPr/>
        </p:nvSpPr>
        <p:spPr bwMode="auto">
          <a:xfrm>
            <a:off x="8395149" y="3993275"/>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01" name="Rectangle 100">
            <a:extLst>
              <a:ext uri="{FF2B5EF4-FFF2-40B4-BE49-F238E27FC236}">
                <a16:creationId xmlns:a16="http://schemas.microsoft.com/office/drawing/2014/main" id="{4A22FC06-83F2-4CF0-8DE5-A370E70499B1}"/>
              </a:ext>
            </a:extLst>
          </p:cNvPr>
          <p:cNvSpPr/>
          <p:nvPr/>
        </p:nvSpPr>
        <p:spPr bwMode="auto">
          <a:xfrm>
            <a:off x="5390765" y="4196750"/>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02" name="Rectangle 101">
            <a:extLst>
              <a:ext uri="{FF2B5EF4-FFF2-40B4-BE49-F238E27FC236}">
                <a16:creationId xmlns:a16="http://schemas.microsoft.com/office/drawing/2014/main" id="{A174A4C9-B09B-49B4-BD94-CF2D13D8BFDB}"/>
              </a:ext>
            </a:extLst>
          </p:cNvPr>
          <p:cNvSpPr/>
          <p:nvPr/>
        </p:nvSpPr>
        <p:spPr bwMode="auto">
          <a:xfrm>
            <a:off x="5363141" y="4113508"/>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grpSp>
        <p:nvGrpSpPr>
          <p:cNvPr id="103" name="Group 102">
            <a:extLst>
              <a:ext uri="{FF2B5EF4-FFF2-40B4-BE49-F238E27FC236}">
                <a16:creationId xmlns:a16="http://schemas.microsoft.com/office/drawing/2014/main" id="{D79C1BA8-5D5F-47C5-8936-A939A7429E6C}"/>
              </a:ext>
            </a:extLst>
          </p:cNvPr>
          <p:cNvGrpSpPr/>
          <p:nvPr/>
        </p:nvGrpSpPr>
        <p:grpSpPr>
          <a:xfrm>
            <a:off x="5693531" y="3374509"/>
            <a:ext cx="93707" cy="238903"/>
            <a:chOff x="2289447" y="3429291"/>
            <a:chExt cx="93707" cy="647687"/>
          </a:xfrm>
          <a:solidFill>
            <a:srgbClr val="A098DA"/>
          </a:solidFill>
        </p:grpSpPr>
        <p:cxnSp>
          <p:nvCxnSpPr>
            <p:cNvPr id="325" name="Straight Connector 324">
              <a:extLst>
                <a:ext uri="{FF2B5EF4-FFF2-40B4-BE49-F238E27FC236}">
                  <a16:creationId xmlns:a16="http://schemas.microsoft.com/office/drawing/2014/main" id="{53DAFDAD-DA27-4A8C-BD15-2495DD0DEF83}"/>
                </a:ext>
              </a:extLst>
            </p:cNvPr>
            <p:cNvCxnSpPr/>
            <p:nvPr/>
          </p:nvCxnSpPr>
          <p:spPr bwMode="auto">
            <a:xfrm>
              <a:off x="2334689" y="3429291"/>
              <a:ext cx="0" cy="643263"/>
            </a:xfrm>
            <a:prstGeom prst="line">
              <a:avLst/>
            </a:prstGeom>
            <a:grpFill/>
            <a:ln w="12700" cap="flat" cmpd="sng" algn="ctr">
              <a:solidFill>
                <a:srgbClr val="A098DA"/>
              </a:solidFill>
              <a:prstDash val="solid"/>
              <a:round/>
              <a:headEnd type="none" w="med" len="med"/>
              <a:tailEnd type="none" w="med" len="med"/>
            </a:ln>
            <a:effectLst/>
          </p:spPr>
        </p:cxnSp>
        <p:cxnSp>
          <p:nvCxnSpPr>
            <p:cNvPr id="326" name="Straight Connector 325">
              <a:extLst>
                <a:ext uri="{FF2B5EF4-FFF2-40B4-BE49-F238E27FC236}">
                  <a16:creationId xmlns:a16="http://schemas.microsoft.com/office/drawing/2014/main" id="{43E5A1A5-7677-44BB-B21F-60C4A638DF01}"/>
                </a:ext>
              </a:extLst>
            </p:cNvPr>
            <p:cNvCxnSpPr/>
            <p:nvPr/>
          </p:nvCxnSpPr>
          <p:spPr bwMode="auto">
            <a:xfrm>
              <a:off x="2291352" y="3432012"/>
              <a:ext cx="91802" cy="0"/>
            </a:xfrm>
            <a:prstGeom prst="line">
              <a:avLst/>
            </a:prstGeom>
            <a:grpFill/>
            <a:ln w="12700" cap="flat" cmpd="sng" algn="ctr">
              <a:solidFill>
                <a:srgbClr val="A098DA"/>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5717CFCC-FFCC-423C-9900-8B5A6B75F748}"/>
                </a:ext>
              </a:extLst>
            </p:cNvPr>
            <p:cNvCxnSpPr/>
            <p:nvPr/>
          </p:nvCxnSpPr>
          <p:spPr bwMode="auto">
            <a:xfrm>
              <a:off x="2289447" y="4076978"/>
              <a:ext cx="91802" cy="0"/>
            </a:xfrm>
            <a:prstGeom prst="line">
              <a:avLst/>
            </a:prstGeom>
            <a:grpFill/>
            <a:ln w="12700" cap="flat" cmpd="sng" algn="ctr">
              <a:solidFill>
                <a:srgbClr val="A098DA"/>
              </a:solidFill>
              <a:prstDash val="solid"/>
              <a:round/>
              <a:headEnd type="none" w="med" len="med"/>
              <a:tailEnd type="none" w="med" len="med"/>
            </a:ln>
            <a:effectLst/>
          </p:spPr>
        </p:cxnSp>
      </p:grpSp>
      <p:grpSp>
        <p:nvGrpSpPr>
          <p:cNvPr id="104" name="Group 103">
            <a:extLst>
              <a:ext uri="{FF2B5EF4-FFF2-40B4-BE49-F238E27FC236}">
                <a16:creationId xmlns:a16="http://schemas.microsoft.com/office/drawing/2014/main" id="{35678924-5821-4A58-86CA-EA53128E7D6F}"/>
              </a:ext>
            </a:extLst>
          </p:cNvPr>
          <p:cNvGrpSpPr/>
          <p:nvPr/>
        </p:nvGrpSpPr>
        <p:grpSpPr>
          <a:xfrm>
            <a:off x="6084509" y="3062916"/>
            <a:ext cx="93707" cy="290835"/>
            <a:chOff x="2289447" y="3429291"/>
            <a:chExt cx="93707" cy="647687"/>
          </a:xfrm>
          <a:solidFill>
            <a:srgbClr val="A098DA"/>
          </a:solidFill>
        </p:grpSpPr>
        <p:cxnSp>
          <p:nvCxnSpPr>
            <p:cNvPr id="322" name="Straight Connector 321">
              <a:extLst>
                <a:ext uri="{FF2B5EF4-FFF2-40B4-BE49-F238E27FC236}">
                  <a16:creationId xmlns:a16="http://schemas.microsoft.com/office/drawing/2014/main" id="{EE705C21-5151-4010-923A-3866D722CDDD}"/>
                </a:ext>
              </a:extLst>
            </p:cNvPr>
            <p:cNvCxnSpPr/>
            <p:nvPr/>
          </p:nvCxnSpPr>
          <p:spPr bwMode="auto">
            <a:xfrm>
              <a:off x="2334689" y="3429291"/>
              <a:ext cx="0" cy="643263"/>
            </a:xfrm>
            <a:prstGeom prst="line">
              <a:avLst/>
            </a:prstGeom>
            <a:grpFill/>
            <a:ln w="12700" cap="flat" cmpd="sng" algn="ctr">
              <a:solidFill>
                <a:srgbClr val="A098DA"/>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E75FBC68-6C83-4514-88C3-2C2D6691C4BA}"/>
                </a:ext>
              </a:extLst>
            </p:cNvPr>
            <p:cNvCxnSpPr/>
            <p:nvPr/>
          </p:nvCxnSpPr>
          <p:spPr bwMode="auto">
            <a:xfrm>
              <a:off x="2291352" y="3432012"/>
              <a:ext cx="91802" cy="0"/>
            </a:xfrm>
            <a:prstGeom prst="line">
              <a:avLst/>
            </a:prstGeom>
            <a:grpFill/>
            <a:ln w="12700" cap="flat" cmpd="sng" algn="ctr">
              <a:solidFill>
                <a:srgbClr val="A098DA"/>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62CEB538-40E5-4C14-A74B-084A0CE2A1E0}"/>
                </a:ext>
              </a:extLst>
            </p:cNvPr>
            <p:cNvCxnSpPr/>
            <p:nvPr/>
          </p:nvCxnSpPr>
          <p:spPr bwMode="auto">
            <a:xfrm>
              <a:off x="2289447" y="4076978"/>
              <a:ext cx="91802" cy="0"/>
            </a:xfrm>
            <a:prstGeom prst="line">
              <a:avLst/>
            </a:prstGeom>
            <a:grpFill/>
            <a:ln w="12700" cap="flat" cmpd="sng" algn="ctr">
              <a:solidFill>
                <a:srgbClr val="A098DA"/>
              </a:solidFill>
              <a:prstDash val="solid"/>
              <a:round/>
              <a:headEnd type="none" w="med" len="med"/>
              <a:tailEnd type="none" w="med" len="med"/>
            </a:ln>
            <a:effectLst/>
          </p:spPr>
        </p:cxnSp>
      </p:grpSp>
      <p:grpSp>
        <p:nvGrpSpPr>
          <p:cNvPr id="105" name="Group 104">
            <a:extLst>
              <a:ext uri="{FF2B5EF4-FFF2-40B4-BE49-F238E27FC236}">
                <a16:creationId xmlns:a16="http://schemas.microsoft.com/office/drawing/2014/main" id="{7FE5816E-77F6-409F-82C4-86ED0CD24C32}"/>
              </a:ext>
            </a:extLst>
          </p:cNvPr>
          <p:cNvGrpSpPr/>
          <p:nvPr/>
        </p:nvGrpSpPr>
        <p:grpSpPr>
          <a:xfrm>
            <a:off x="6861556" y="2582625"/>
            <a:ext cx="93707" cy="334375"/>
            <a:chOff x="2289447" y="3429291"/>
            <a:chExt cx="93707" cy="647687"/>
          </a:xfrm>
          <a:solidFill>
            <a:srgbClr val="A098DA"/>
          </a:solidFill>
        </p:grpSpPr>
        <p:cxnSp>
          <p:nvCxnSpPr>
            <p:cNvPr id="319" name="Straight Connector 318">
              <a:extLst>
                <a:ext uri="{FF2B5EF4-FFF2-40B4-BE49-F238E27FC236}">
                  <a16:creationId xmlns:a16="http://schemas.microsoft.com/office/drawing/2014/main" id="{EF86C6F4-F98F-4C6A-B5ED-10291FFC2810}"/>
                </a:ext>
              </a:extLst>
            </p:cNvPr>
            <p:cNvCxnSpPr/>
            <p:nvPr/>
          </p:nvCxnSpPr>
          <p:spPr bwMode="auto">
            <a:xfrm>
              <a:off x="2334689" y="3429291"/>
              <a:ext cx="0" cy="643263"/>
            </a:xfrm>
            <a:prstGeom prst="line">
              <a:avLst/>
            </a:prstGeom>
            <a:grpFill/>
            <a:ln w="12700" cap="flat" cmpd="sng" algn="ctr">
              <a:solidFill>
                <a:srgbClr val="A098DA"/>
              </a:solidFill>
              <a:prstDash val="solid"/>
              <a:round/>
              <a:headEnd type="none" w="med" len="med"/>
              <a:tailEnd type="none" w="med" len="med"/>
            </a:ln>
            <a:effectLst/>
          </p:spPr>
        </p:cxnSp>
        <p:cxnSp>
          <p:nvCxnSpPr>
            <p:cNvPr id="320" name="Straight Connector 319">
              <a:extLst>
                <a:ext uri="{FF2B5EF4-FFF2-40B4-BE49-F238E27FC236}">
                  <a16:creationId xmlns:a16="http://schemas.microsoft.com/office/drawing/2014/main" id="{1F6042D4-0337-422E-A514-F451F987AF72}"/>
                </a:ext>
              </a:extLst>
            </p:cNvPr>
            <p:cNvCxnSpPr/>
            <p:nvPr/>
          </p:nvCxnSpPr>
          <p:spPr bwMode="auto">
            <a:xfrm>
              <a:off x="2291352" y="3432012"/>
              <a:ext cx="91802" cy="0"/>
            </a:xfrm>
            <a:prstGeom prst="line">
              <a:avLst/>
            </a:prstGeom>
            <a:grpFill/>
            <a:ln w="12700" cap="flat" cmpd="sng" algn="ctr">
              <a:solidFill>
                <a:srgbClr val="A098DA"/>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3C6735F0-3907-40D7-AEC6-4D212A7DD9CE}"/>
                </a:ext>
              </a:extLst>
            </p:cNvPr>
            <p:cNvCxnSpPr/>
            <p:nvPr/>
          </p:nvCxnSpPr>
          <p:spPr bwMode="auto">
            <a:xfrm>
              <a:off x="2289447" y="4076978"/>
              <a:ext cx="91802" cy="0"/>
            </a:xfrm>
            <a:prstGeom prst="line">
              <a:avLst/>
            </a:prstGeom>
            <a:grpFill/>
            <a:ln w="12700" cap="flat" cmpd="sng" algn="ctr">
              <a:solidFill>
                <a:srgbClr val="A098DA"/>
              </a:solidFill>
              <a:prstDash val="solid"/>
              <a:round/>
              <a:headEnd type="none" w="med" len="med"/>
              <a:tailEnd type="none" w="med" len="med"/>
            </a:ln>
            <a:effectLst/>
          </p:spPr>
        </p:cxnSp>
      </p:grpSp>
      <p:grpSp>
        <p:nvGrpSpPr>
          <p:cNvPr id="106" name="Group 105">
            <a:extLst>
              <a:ext uri="{FF2B5EF4-FFF2-40B4-BE49-F238E27FC236}">
                <a16:creationId xmlns:a16="http://schemas.microsoft.com/office/drawing/2014/main" id="{9BEB2131-38B1-4D3B-8271-03C9F4228402}"/>
              </a:ext>
            </a:extLst>
          </p:cNvPr>
          <p:cNvGrpSpPr/>
          <p:nvPr/>
        </p:nvGrpSpPr>
        <p:grpSpPr>
          <a:xfrm>
            <a:off x="7246221" y="3611275"/>
            <a:ext cx="93707" cy="318203"/>
            <a:chOff x="2289447" y="3429291"/>
            <a:chExt cx="93707" cy="647687"/>
          </a:xfrm>
          <a:solidFill>
            <a:srgbClr val="A098DA"/>
          </a:solidFill>
        </p:grpSpPr>
        <p:cxnSp>
          <p:nvCxnSpPr>
            <p:cNvPr id="316" name="Straight Connector 315">
              <a:extLst>
                <a:ext uri="{FF2B5EF4-FFF2-40B4-BE49-F238E27FC236}">
                  <a16:creationId xmlns:a16="http://schemas.microsoft.com/office/drawing/2014/main" id="{F29CFA51-DF55-4375-8BD7-B9EAE292ED2C}"/>
                </a:ext>
              </a:extLst>
            </p:cNvPr>
            <p:cNvCxnSpPr/>
            <p:nvPr/>
          </p:nvCxnSpPr>
          <p:spPr bwMode="auto">
            <a:xfrm>
              <a:off x="2334689" y="3429291"/>
              <a:ext cx="0" cy="643263"/>
            </a:xfrm>
            <a:prstGeom prst="line">
              <a:avLst/>
            </a:prstGeom>
            <a:grpFill/>
            <a:ln w="12700" cap="flat" cmpd="sng" algn="ctr">
              <a:solidFill>
                <a:srgbClr val="A098DA"/>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E217349D-28A0-47EF-BE9A-64818293035B}"/>
                </a:ext>
              </a:extLst>
            </p:cNvPr>
            <p:cNvCxnSpPr/>
            <p:nvPr/>
          </p:nvCxnSpPr>
          <p:spPr bwMode="auto">
            <a:xfrm>
              <a:off x="2291352" y="3432012"/>
              <a:ext cx="91802" cy="0"/>
            </a:xfrm>
            <a:prstGeom prst="line">
              <a:avLst/>
            </a:prstGeom>
            <a:grpFill/>
            <a:ln w="12700" cap="flat" cmpd="sng" algn="ctr">
              <a:solidFill>
                <a:srgbClr val="A098DA"/>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D4FFB5C2-A57B-43BD-8A58-1832F823A547}"/>
                </a:ext>
              </a:extLst>
            </p:cNvPr>
            <p:cNvCxnSpPr/>
            <p:nvPr/>
          </p:nvCxnSpPr>
          <p:spPr bwMode="auto">
            <a:xfrm>
              <a:off x="2289447" y="4076978"/>
              <a:ext cx="91802" cy="0"/>
            </a:xfrm>
            <a:prstGeom prst="line">
              <a:avLst/>
            </a:prstGeom>
            <a:grpFill/>
            <a:ln w="12700" cap="flat" cmpd="sng" algn="ctr">
              <a:solidFill>
                <a:srgbClr val="A098DA"/>
              </a:solidFill>
              <a:prstDash val="solid"/>
              <a:round/>
              <a:headEnd type="none" w="med" len="med"/>
              <a:tailEnd type="none" w="med" len="med"/>
            </a:ln>
            <a:effectLst/>
          </p:spPr>
        </p:cxnSp>
      </p:grpSp>
      <p:grpSp>
        <p:nvGrpSpPr>
          <p:cNvPr id="107" name="Group 106">
            <a:extLst>
              <a:ext uri="{FF2B5EF4-FFF2-40B4-BE49-F238E27FC236}">
                <a16:creationId xmlns:a16="http://schemas.microsoft.com/office/drawing/2014/main" id="{285DEA8B-0601-4B7B-ACA6-B66EA86F6E00}"/>
              </a:ext>
            </a:extLst>
          </p:cNvPr>
          <p:cNvGrpSpPr/>
          <p:nvPr/>
        </p:nvGrpSpPr>
        <p:grpSpPr>
          <a:xfrm>
            <a:off x="7632331" y="3994594"/>
            <a:ext cx="93707" cy="345944"/>
            <a:chOff x="2289447" y="3429291"/>
            <a:chExt cx="93707" cy="647687"/>
          </a:xfrm>
        </p:grpSpPr>
        <p:cxnSp>
          <p:nvCxnSpPr>
            <p:cNvPr id="313" name="Straight Connector 312">
              <a:extLst>
                <a:ext uri="{FF2B5EF4-FFF2-40B4-BE49-F238E27FC236}">
                  <a16:creationId xmlns:a16="http://schemas.microsoft.com/office/drawing/2014/main" id="{AD879691-AC7F-4B17-8045-D697CCC40902}"/>
                </a:ext>
              </a:extLst>
            </p:cNvPr>
            <p:cNvCxnSpPr/>
            <p:nvPr/>
          </p:nvCxnSpPr>
          <p:spPr bwMode="auto">
            <a:xfrm>
              <a:off x="2334689" y="3429291"/>
              <a:ext cx="0" cy="643263"/>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314" name="Straight Connector 313">
              <a:extLst>
                <a:ext uri="{FF2B5EF4-FFF2-40B4-BE49-F238E27FC236}">
                  <a16:creationId xmlns:a16="http://schemas.microsoft.com/office/drawing/2014/main" id="{5ADDA1A6-05F4-4660-BB0B-14BD977CE2BF}"/>
                </a:ext>
              </a:extLst>
            </p:cNvPr>
            <p:cNvCxnSpPr/>
            <p:nvPr/>
          </p:nvCxnSpPr>
          <p:spPr bwMode="auto">
            <a:xfrm>
              <a:off x="2291352" y="3432012"/>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315" name="Straight Connector 314">
              <a:extLst>
                <a:ext uri="{FF2B5EF4-FFF2-40B4-BE49-F238E27FC236}">
                  <a16:creationId xmlns:a16="http://schemas.microsoft.com/office/drawing/2014/main" id="{94FDBFAF-014C-491B-B1C5-655AF8C8ACB0}"/>
                </a:ext>
              </a:extLst>
            </p:cNvPr>
            <p:cNvCxnSpPr/>
            <p:nvPr/>
          </p:nvCxnSpPr>
          <p:spPr bwMode="auto">
            <a:xfrm>
              <a:off x="2289447" y="4076978"/>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grpSp>
        <p:nvGrpSpPr>
          <p:cNvPr id="108" name="Group 107">
            <a:extLst>
              <a:ext uri="{FF2B5EF4-FFF2-40B4-BE49-F238E27FC236}">
                <a16:creationId xmlns:a16="http://schemas.microsoft.com/office/drawing/2014/main" id="{8404B35B-F766-4A8D-A69E-211C9A0F1602}"/>
              </a:ext>
            </a:extLst>
          </p:cNvPr>
          <p:cNvGrpSpPr/>
          <p:nvPr/>
        </p:nvGrpSpPr>
        <p:grpSpPr>
          <a:xfrm>
            <a:off x="8026605" y="3881480"/>
            <a:ext cx="93707" cy="345944"/>
            <a:chOff x="2289447" y="3429291"/>
            <a:chExt cx="93707" cy="647687"/>
          </a:xfrm>
          <a:solidFill>
            <a:srgbClr val="A098DA"/>
          </a:solidFill>
        </p:grpSpPr>
        <p:cxnSp>
          <p:nvCxnSpPr>
            <p:cNvPr id="310" name="Straight Connector 309">
              <a:extLst>
                <a:ext uri="{FF2B5EF4-FFF2-40B4-BE49-F238E27FC236}">
                  <a16:creationId xmlns:a16="http://schemas.microsoft.com/office/drawing/2014/main" id="{E9A1CDB2-4C44-4ACD-835F-F576D4A1C097}"/>
                </a:ext>
              </a:extLst>
            </p:cNvPr>
            <p:cNvCxnSpPr/>
            <p:nvPr/>
          </p:nvCxnSpPr>
          <p:spPr bwMode="auto">
            <a:xfrm>
              <a:off x="2334689" y="3429291"/>
              <a:ext cx="0" cy="643263"/>
            </a:xfrm>
            <a:prstGeom prst="line">
              <a:avLst/>
            </a:prstGeom>
            <a:grpFill/>
            <a:ln w="12700" cap="flat" cmpd="sng" algn="ctr">
              <a:solidFill>
                <a:srgbClr val="A098DA"/>
              </a:solidFill>
              <a:prstDash val="solid"/>
              <a:round/>
              <a:headEnd type="none" w="med" len="med"/>
              <a:tailEnd type="none" w="med" len="med"/>
            </a:ln>
            <a:effectLst/>
          </p:spPr>
        </p:cxnSp>
        <p:cxnSp>
          <p:nvCxnSpPr>
            <p:cNvPr id="311" name="Straight Connector 310">
              <a:extLst>
                <a:ext uri="{FF2B5EF4-FFF2-40B4-BE49-F238E27FC236}">
                  <a16:creationId xmlns:a16="http://schemas.microsoft.com/office/drawing/2014/main" id="{E8541D9D-C816-481B-9219-65DD3F48CCB3}"/>
                </a:ext>
              </a:extLst>
            </p:cNvPr>
            <p:cNvCxnSpPr/>
            <p:nvPr/>
          </p:nvCxnSpPr>
          <p:spPr bwMode="auto">
            <a:xfrm>
              <a:off x="2291352" y="3432012"/>
              <a:ext cx="91802" cy="0"/>
            </a:xfrm>
            <a:prstGeom prst="line">
              <a:avLst/>
            </a:prstGeom>
            <a:grpFill/>
            <a:ln w="12700" cap="flat" cmpd="sng" algn="ctr">
              <a:solidFill>
                <a:srgbClr val="A098DA"/>
              </a:solidFill>
              <a:prstDash val="solid"/>
              <a:round/>
              <a:headEnd type="none" w="med" len="med"/>
              <a:tailEnd type="none" w="med" len="med"/>
            </a:ln>
            <a:effectLst/>
          </p:spPr>
        </p:cxnSp>
        <p:cxnSp>
          <p:nvCxnSpPr>
            <p:cNvPr id="312" name="Straight Connector 311">
              <a:extLst>
                <a:ext uri="{FF2B5EF4-FFF2-40B4-BE49-F238E27FC236}">
                  <a16:creationId xmlns:a16="http://schemas.microsoft.com/office/drawing/2014/main" id="{0865EF40-AF92-4B3F-A42F-FAC305500B8D}"/>
                </a:ext>
              </a:extLst>
            </p:cNvPr>
            <p:cNvCxnSpPr/>
            <p:nvPr/>
          </p:nvCxnSpPr>
          <p:spPr bwMode="auto">
            <a:xfrm>
              <a:off x="2289447" y="4076978"/>
              <a:ext cx="91802" cy="0"/>
            </a:xfrm>
            <a:prstGeom prst="line">
              <a:avLst/>
            </a:prstGeom>
            <a:grpFill/>
            <a:ln w="12700" cap="flat" cmpd="sng" algn="ctr">
              <a:solidFill>
                <a:srgbClr val="A098DA"/>
              </a:solidFill>
              <a:prstDash val="solid"/>
              <a:round/>
              <a:headEnd type="none" w="med" len="med"/>
              <a:tailEnd type="none" w="med" len="med"/>
            </a:ln>
            <a:effectLst/>
          </p:spPr>
        </p:cxnSp>
      </p:grpSp>
      <p:grpSp>
        <p:nvGrpSpPr>
          <p:cNvPr id="109" name="Group 108">
            <a:extLst>
              <a:ext uri="{FF2B5EF4-FFF2-40B4-BE49-F238E27FC236}">
                <a16:creationId xmlns:a16="http://schemas.microsoft.com/office/drawing/2014/main" id="{ADF12131-B40A-499D-ACC2-F4C04A092140}"/>
              </a:ext>
            </a:extLst>
          </p:cNvPr>
          <p:cNvGrpSpPr/>
          <p:nvPr/>
        </p:nvGrpSpPr>
        <p:grpSpPr>
          <a:xfrm>
            <a:off x="8412324" y="3856708"/>
            <a:ext cx="93707" cy="370716"/>
            <a:chOff x="2289447" y="3429291"/>
            <a:chExt cx="93707" cy="647687"/>
          </a:xfrm>
          <a:solidFill>
            <a:srgbClr val="A098DA"/>
          </a:solidFill>
        </p:grpSpPr>
        <p:cxnSp>
          <p:nvCxnSpPr>
            <p:cNvPr id="307" name="Straight Connector 306">
              <a:extLst>
                <a:ext uri="{FF2B5EF4-FFF2-40B4-BE49-F238E27FC236}">
                  <a16:creationId xmlns:a16="http://schemas.microsoft.com/office/drawing/2014/main" id="{32EBC0FC-CA6E-4DFA-B468-6ED2338679A6}"/>
                </a:ext>
              </a:extLst>
            </p:cNvPr>
            <p:cNvCxnSpPr/>
            <p:nvPr/>
          </p:nvCxnSpPr>
          <p:spPr bwMode="auto">
            <a:xfrm>
              <a:off x="2334689" y="3429291"/>
              <a:ext cx="0" cy="643263"/>
            </a:xfrm>
            <a:prstGeom prst="line">
              <a:avLst/>
            </a:prstGeom>
            <a:grpFill/>
            <a:ln w="12700" cap="flat" cmpd="sng" algn="ctr">
              <a:solidFill>
                <a:srgbClr val="A098DA"/>
              </a:solidFill>
              <a:prstDash val="solid"/>
              <a:round/>
              <a:headEnd type="none" w="med" len="med"/>
              <a:tailEnd type="none" w="med" len="med"/>
            </a:ln>
            <a:effectLst/>
          </p:spPr>
        </p:cxnSp>
        <p:cxnSp>
          <p:nvCxnSpPr>
            <p:cNvPr id="308" name="Straight Connector 307">
              <a:extLst>
                <a:ext uri="{FF2B5EF4-FFF2-40B4-BE49-F238E27FC236}">
                  <a16:creationId xmlns:a16="http://schemas.microsoft.com/office/drawing/2014/main" id="{851895B2-E24B-4008-84E7-934312952241}"/>
                </a:ext>
              </a:extLst>
            </p:cNvPr>
            <p:cNvCxnSpPr/>
            <p:nvPr/>
          </p:nvCxnSpPr>
          <p:spPr bwMode="auto">
            <a:xfrm>
              <a:off x="2291352" y="3432012"/>
              <a:ext cx="91802" cy="0"/>
            </a:xfrm>
            <a:prstGeom prst="line">
              <a:avLst/>
            </a:prstGeom>
            <a:grpFill/>
            <a:ln w="12700" cap="flat" cmpd="sng" algn="ctr">
              <a:solidFill>
                <a:srgbClr val="A098DA"/>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4DC97339-A0C2-4C38-AE13-28675CD51208}"/>
                </a:ext>
              </a:extLst>
            </p:cNvPr>
            <p:cNvCxnSpPr/>
            <p:nvPr/>
          </p:nvCxnSpPr>
          <p:spPr bwMode="auto">
            <a:xfrm>
              <a:off x="2289447" y="4076978"/>
              <a:ext cx="91802" cy="0"/>
            </a:xfrm>
            <a:prstGeom prst="line">
              <a:avLst/>
            </a:prstGeom>
            <a:grpFill/>
            <a:ln w="12700" cap="flat" cmpd="sng" algn="ctr">
              <a:solidFill>
                <a:srgbClr val="A098DA"/>
              </a:solidFill>
              <a:prstDash val="solid"/>
              <a:round/>
              <a:headEnd type="none" w="med" len="med"/>
              <a:tailEnd type="none" w="med" len="med"/>
            </a:ln>
            <a:effectLst/>
          </p:spPr>
        </p:cxnSp>
      </p:grpSp>
      <p:cxnSp>
        <p:nvCxnSpPr>
          <p:cNvPr id="110" name="Straight Connector 109">
            <a:extLst>
              <a:ext uri="{FF2B5EF4-FFF2-40B4-BE49-F238E27FC236}">
                <a16:creationId xmlns:a16="http://schemas.microsoft.com/office/drawing/2014/main" id="{BA263092-66D3-4511-8FFD-B526C63AB820}"/>
              </a:ext>
            </a:extLst>
          </p:cNvPr>
          <p:cNvCxnSpPr/>
          <p:nvPr/>
        </p:nvCxnSpPr>
        <p:spPr bwMode="auto">
          <a:xfrm>
            <a:off x="5277037" y="4190902"/>
            <a:ext cx="3460039" cy="0"/>
          </a:xfrm>
          <a:prstGeom prst="line">
            <a:avLst/>
          </a:prstGeom>
          <a:noFill/>
          <a:ln w="9525">
            <a:solidFill>
              <a:sysClr val="windowText" lastClr="000000">
                <a:lumMod val="75000"/>
                <a:lumOff val="25000"/>
              </a:sysClr>
            </a:solidFill>
            <a:prstDash val="dash"/>
            <a:round/>
            <a:headEnd/>
            <a:tailEnd/>
          </a:ln>
          <a:effectLst/>
        </p:spPr>
      </p:cxnSp>
      <p:sp>
        <p:nvSpPr>
          <p:cNvPr id="111" name="Rectangle 8">
            <a:extLst>
              <a:ext uri="{FF2B5EF4-FFF2-40B4-BE49-F238E27FC236}">
                <a16:creationId xmlns:a16="http://schemas.microsoft.com/office/drawing/2014/main" id="{06B04F5C-6808-4ADF-BD32-751296318CA6}"/>
              </a:ext>
            </a:extLst>
          </p:cNvPr>
          <p:cNvSpPr>
            <a:spLocks noChangeArrowheads="1"/>
          </p:cNvSpPr>
          <p:nvPr/>
        </p:nvSpPr>
        <p:spPr bwMode="auto">
          <a:xfrm>
            <a:off x="2864012" y="2156241"/>
            <a:ext cx="1726753" cy="2769996"/>
          </a:xfrm>
          <a:prstGeom prst="rect">
            <a:avLst/>
          </a:prstGeom>
          <a:solidFill>
            <a:srgbClr val="EAEAEA"/>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112" name="Rectangle 10">
            <a:extLst>
              <a:ext uri="{FF2B5EF4-FFF2-40B4-BE49-F238E27FC236}">
                <a16:creationId xmlns:a16="http://schemas.microsoft.com/office/drawing/2014/main" id="{0BF802E0-2026-4F16-A771-82BD72DB126F}"/>
              </a:ext>
            </a:extLst>
          </p:cNvPr>
          <p:cNvSpPr>
            <a:spLocks noChangeArrowheads="1"/>
          </p:cNvSpPr>
          <p:nvPr/>
        </p:nvSpPr>
        <p:spPr bwMode="auto">
          <a:xfrm>
            <a:off x="1096054" y="2147507"/>
            <a:ext cx="1772853" cy="2756152"/>
          </a:xfrm>
          <a:prstGeom prst="rect">
            <a:avLst/>
          </a:prstGeom>
          <a:solidFill>
            <a:schemeClr val="bg1">
              <a:lumMod val="95000"/>
            </a:schemeClr>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cxnSp>
        <p:nvCxnSpPr>
          <p:cNvPr id="113" name="Straight Connector 112">
            <a:extLst>
              <a:ext uri="{FF2B5EF4-FFF2-40B4-BE49-F238E27FC236}">
                <a16:creationId xmlns:a16="http://schemas.microsoft.com/office/drawing/2014/main" id="{97C9CFC5-B2CD-4ED1-BE15-DEEDB9511350}"/>
              </a:ext>
            </a:extLst>
          </p:cNvPr>
          <p:cNvCxnSpPr/>
          <p:nvPr/>
        </p:nvCxnSpPr>
        <p:spPr bwMode="auto">
          <a:xfrm>
            <a:off x="1082589" y="2141028"/>
            <a:ext cx="0" cy="2777871"/>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264B453F-FB94-425C-93EE-1E78E0515821}"/>
              </a:ext>
            </a:extLst>
          </p:cNvPr>
          <p:cNvCxnSpPr/>
          <p:nvPr/>
        </p:nvCxnSpPr>
        <p:spPr bwMode="auto">
          <a:xfrm>
            <a:off x="1082589" y="4906707"/>
            <a:ext cx="3459480"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0937AFF3-3B98-4FF5-99C2-BD919E6948FA}"/>
              </a:ext>
            </a:extLst>
          </p:cNvPr>
          <p:cNvCxnSpPr/>
          <p:nvPr/>
        </p:nvCxnSpPr>
        <p:spPr bwMode="auto">
          <a:xfrm>
            <a:off x="996864" y="239058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45DEC0F2-B452-44B3-9307-D620D4E492EB}"/>
              </a:ext>
            </a:extLst>
          </p:cNvPr>
          <p:cNvCxnSpPr/>
          <p:nvPr/>
        </p:nvCxnSpPr>
        <p:spPr bwMode="auto">
          <a:xfrm>
            <a:off x="996864" y="261537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F352D3A3-9A86-4976-A709-3D2BF2478DCC}"/>
              </a:ext>
            </a:extLst>
          </p:cNvPr>
          <p:cNvCxnSpPr/>
          <p:nvPr/>
        </p:nvCxnSpPr>
        <p:spPr bwMode="auto">
          <a:xfrm>
            <a:off x="996864" y="2849688"/>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2C259D48-FAE0-40A0-8691-66101086C37F}"/>
              </a:ext>
            </a:extLst>
          </p:cNvPr>
          <p:cNvCxnSpPr/>
          <p:nvPr/>
        </p:nvCxnSpPr>
        <p:spPr bwMode="auto">
          <a:xfrm>
            <a:off x="996864" y="307638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6AB57661-36FF-4058-854D-ED87EEDAAFC7}"/>
              </a:ext>
            </a:extLst>
          </p:cNvPr>
          <p:cNvCxnSpPr/>
          <p:nvPr/>
        </p:nvCxnSpPr>
        <p:spPr bwMode="auto">
          <a:xfrm>
            <a:off x="996864" y="330498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5C548E73-E818-47DE-98E0-C57B3701CEB6}"/>
              </a:ext>
            </a:extLst>
          </p:cNvPr>
          <p:cNvCxnSpPr/>
          <p:nvPr/>
        </p:nvCxnSpPr>
        <p:spPr bwMode="auto">
          <a:xfrm>
            <a:off x="996864" y="353739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C34F5441-491A-4596-B894-89EE9A85C26F}"/>
              </a:ext>
            </a:extLst>
          </p:cNvPr>
          <p:cNvCxnSpPr/>
          <p:nvPr/>
        </p:nvCxnSpPr>
        <p:spPr bwMode="auto">
          <a:xfrm>
            <a:off x="996864" y="3767898"/>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64CC62E5-B380-4662-B778-B74F21F15133}"/>
              </a:ext>
            </a:extLst>
          </p:cNvPr>
          <p:cNvCxnSpPr/>
          <p:nvPr/>
        </p:nvCxnSpPr>
        <p:spPr bwMode="auto">
          <a:xfrm>
            <a:off x="996864" y="399459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69385E38-0001-440D-81F1-00934B3BE601}"/>
              </a:ext>
            </a:extLst>
          </p:cNvPr>
          <p:cNvCxnSpPr/>
          <p:nvPr/>
        </p:nvCxnSpPr>
        <p:spPr bwMode="auto">
          <a:xfrm>
            <a:off x="996864" y="422319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5B029A46-6985-4674-B30C-1D7637697C03}"/>
              </a:ext>
            </a:extLst>
          </p:cNvPr>
          <p:cNvCxnSpPr/>
          <p:nvPr/>
        </p:nvCxnSpPr>
        <p:spPr bwMode="auto">
          <a:xfrm>
            <a:off x="996864" y="4451793"/>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8DEADCBF-B646-45BC-88E4-EF42F6ADAFF7}"/>
              </a:ext>
            </a:extLst>
          </p:cNvPr>
          <p:cNvCxnSpPr/>
          <p:nvPr/>
        </p:nvCxnSpPr>
        <p:spPr bwMode="auto">
          <a:xfrm>
            <a:off x="996864" y="4682298"/>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0DA920BC-C249-47EA-8848-478FED2544CF}"/>
              </a:ext>
            </a:extLst>
          </p:cNvPr>
          <p:cNvCxnSpPr/>
          <p:nvPr/>
        </p:nvCxnSpPr>
        <p:spPr bwMode="auto">
          <a:xfrm>
            <a:off x="996864" y="4906707"/>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4463BD66-7594-4948-91BB-0C8BACAB3087}"/>
              </a:ext>
            </a:extLst>
          </p:cNvPr>
          <p:cNvCxnSpPr/>
          <p:nvPr/>
        </p:nvCxnSpPr>
        <p:spPr bwMode="auto">
          <a:xfrm>
            <a:off x="1082589" y="4918899"/>
            <a:ext cx="0" cy="7620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C697186F-FDEC-4A3A-B263-30829A00638D}"/>
              </a:ext>
            </a:extLst>
          </p:cNvPr>
          <p:cNvCxnSpPr/>
          <p:nvPr/>
        </p:nvCxnSpPr>
        <p:spPr bwMode="auto">
          <a:xfrm>
            <a:off x="1174029" y="490670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A0A9C2C5-F732-4FE9-8B7B-A5DC363AC527}"/>
              </a:ext>
            </a:extLst>
          </p:cNvPr>
          <p:cNvCxnSpPr/>
          <p:nvPr/>
        </p:nvCxnSpPr>
        <p:spPr bwMode="auto">
          <a:xfrm>
            <a:off x="1619799" y="490670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47031AD0-CA36-49E1-9BF5-A6EAC3137271}"/>
              </a:ext>
            </a:extLst>
          </p:cNvPr>
          <p:cNvCxnSpPr/>
          <p:nvPr/>
        </p:nvCxnSpPr>
        <p:spPr bwMode="auto">
          <a:xfrm>
            <a:off x="2042709" y="490670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22AEDFC5-E4FE-43AD-98BD-BA8FA780AD62}"/>
              </a:ext>
            </a:extLst>
          </p:cNvPr>
          <p:cNvCxnSpPr/>
          <p:nvPr/>
        </p:nvCxnSpPr>
        <p:spPr bwMode="auto">
          <a:xfrm>
            <a:off x="2446569" y="490670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7E530622-105D-450D-9D3C-64C7DF2F1CA9}"/>
              </a:ext>
            </a:extLst>
          </p:cNvPr>
          <p:cNvCxnSpPr/>
          <p:nvPr/>
        </p:nvCxnSpPr>
        <p:spPr bwMode="auto">
          <a:xfrm>
            <a:off x="2858049" y="490670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69783130-F799-4660-A93C-CAB1A500D84E}"/>
              </a:ext>
            </a:extLst>
          </p:cNvPr>
          <p:cNvCxnSpPr/>
          <p:nvPr/>
        </p:nvCxnSpPr>
        <p:spPr bwMode="auto">
          <a:xfrm>
            <a:off x="2858049" y="2131371"/>
            <a:ext cx="0" cy="2775336"/>
          </a:xfrm>
          <a:prstGeom prst="line">
            <a:avLst/>
          </a:prstGeom>
          <a:noFill/>
          <a:ln w="19050" cap="rnd">
            <a:solidFill>
              <a:sysClr val="windowText" lastClr="000000">
                <a:lumMod val="75000"/>
                <a:lumOff val="25000"/>
              </a:sysClr>
            </a:solidFill>
            <a:prstDash val="sysDot"/>
            <a:round/>
            <a:headEnd/>
            <a:tailEnd/>
          </a:ln>
          <a:effectLst/>
        </p:spPr>
      </p:cxnSp>
      <p:cxnSp>
        <p:nvCxnSpPr>
          <p:cNvPr id="134" name="Straight Connector 133">
            <a:extLst>
              <a:ext uri="{FF2B5EF4-FFF2-40B4-BE49-F238E27FC236}">
                <a16:creationId xmlns:a16="http://schemas.microsoft.com/office/drawing/2014/main" id="{34B2F061-3D25-49CC-B720-0B2A416DD425}"/>
              </a:ext>
            </a:extLst>
          </p:cNvPr>
          <p:cNvCxnSpPr/>
          <p:nvPr/>
        </p:nvCxnSpPr>
        <p:spPr bwMode="auto">
          <a:xfrm>
            <a:off x="3275244" y="490670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D36BFC21-2C89-4FF3-9B7C-07A5F29E4735}"/>
              </a:ext>
            </a:extLst>
          </p:cNvPr>
          <p:cNvCxnSpPr/>
          <p:nvPr/>
        </p:nvCxnSpPr>
        <p:spPr bwMode="auto">
          <a:xfrm>
            <a:off x="3679104" y="490670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AB31F9A4-3AD7-48B1-946B-54592B1D3A07}"/>
              </a:ext>
            </a:extLst>
          </p:cNvPr>
          <p:cNvCxnSpPr/>
          <p:nvPr/>
        </p:nvCxnSpPr>
        <p:spPr bwMode="auto">
          <a:xfrm>
            <a:off x="4088679" y="490670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C1C9EAFB-940E-48F6-B098-D1B53FCCD919}"/>
              </a:ext>
            </a:extLst>
          </p:cNvPr>
          <p:cNvCxnSpPr/>
          <p:nvPr/>
        </p:nvCxnSpPr>
        <p:spPr bwMode="auto">
          <a:xfrm>
            <a:off x="4479204" y="4906707"/>
            <a:ext cx="0" cy="88392"/>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7918E0C1-2C75-41B2-81CA-EA4DEB8ED19E}"/>
              </a:ext>
            </a:extLst>
          </p:cNvPr>
          <p:cNvCxnSpPr/>
          <p:nvPr/>
        </p:nvCxnSpPr>
        <p:spPr bwMode="auto">
          <a:xfrm>
            <a:off x="996864" y="2160078"/>
            <a:ext cx="85725" cy="0"/>
          </a:xfrm>
          <a:prstGeom prst="line">
            <a:avLst/>
          </a:prstGeom>
          <a:solidFill>
            <a:srgbClr val="F93482"/>
          </a:solidFill>
          <a:ln w="12700" cap="flat" cmpd="sng" algn="ctr">
            <a:solidFill>
              <a:sysClr val="windowText" lastClr="000000">
                <a:lumMod val="75000"/>
                <a:lumOff val="25000"/>
              </a:sysClr>
            </a:solidFill>
            <a:prstDash val="solid"/>
            <a:round/>
            <a:headEnd type="none" w="med" len="med"/>
            <a:tailEnd type="none" w="med" len="med"/>
          </a:ln>
          <a:effectLst/>
        </p:spPr>
      </p:cxnSp>
      <p:sp>
        <p:nvSpPr>
          <p:cNvPr id="139" name="TextBox 138">
            <a:extLst>
              <a:ext uri="{FF2B5EF4-FFF2-40B4-BE49-F238E27FC236}">
                <a16:creationId xmlns:a16="http://schemas.microsoft.com/office/drawing/2014/main" id="{9BE6C901-0FB8-45B3-A00C-119AEA0325B8}"/>
              </a:ext>
            </a:extLst>
          </p:cNvPr>
          <p:cNvSpPr txBox="1"/>
          <p:nvPr/>
        </p:nvSpPr>
        <p:spPr>
          <a:xfrm>
            <a:off x="639675" y="2019674"/>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1.2</a:t>
            </a:r>
          </a:p>
        </p:txBody>
      </p:sp>
      <p:sp>
        <p:nvSpPr>
          <p:cNvPr id="140" name="TextBox 139">
            <a:extLst>
              <a:ext uri="{FF2B5EF4-FFF2-40B4-BE49-F238E27FC236}">
                <a16:creationId xmlns:a16="http://schemas.microsoft.com/office/drawing/2014/main" id="{E450B1F7-3581-4D94-95DE-11401FBFEF2F}"/>
              </a:ext>
            </a:extLst>
          </p:cNvPr>
          <p:cNvSpPr txBox="1"/>
          <p:nvPr/>
        </p:nvSpPr>
        <p:spPr>
          <a:xfrm>
            <a:off x="639675" y="2484493"/>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1.0</a:t>
            </a:r>
          </a:p>
        </p:txBody>
      </p:sp>
      <p:sp>
        <p:nvSpPr>
          <p:cNvPr id="141" name="TextBox 140">
            <a:extLst>
              <a:ext uri="{FF2B5EF4-FFF2-40B4-BE49-F238E27FC236}">
                <a16:creationId xmlns:a16="http://schemas.microsoft.com/office/drawing/2014/main" id="{AC962947-0BB1-442F-9286-0C17F6F68C13}"/>
              </a:ext>
            </a:extLst>
          </p:cNvPr>
          <p:cNvSpPr txBox="1"/>
          <p:nvPr/>
        </p:nvSpPr>
        <p:spPr>
          <a:xfrm>
            <a:off x="639675" y="2938909"/>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0.8</a:t>
            </a:r>
          </a:p>
        </p:txBody>
      </p:sp>
      <p:sp>
        <p:nvSpPr>
          <p:cNvPr id="142" name="TextBox 141">
            <a:extLst>
              <a:ext uri="{FF2B5EF4-FFF2-40B4-BE49-F238E27FC236}">
                <a16:creationId xmlns:a16="http://schemas.microsoft.com/office/drawing/2014/main" id="{C7BC26FF-3F4E-40EB-B4B9-0AA6E9EA557F}"/>
              </a:ext>
            </a:extLst>
          </p:cNvPr>
          <p:cNvSpPr txBox="1"/>
          <p:nvPr/>
        </p:nvSpPr>
        <p:spPr>
          <a:xfrm>
            <a:off x="639675" y="3398893"/>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0.6</a:t>
            </a:r>
          </a:p>
        </p:txBody>
      </p:sp>
      <p:sp>
        <p:nvSpPr>
          <p:cNvPr id="143" name="TextBox 142">
            <a:extLst>
              <a:ext uri="{FF2B5EF4-FFF2-40B4-BE49-F238E27FC236}">
                <a16:creationId xmlns:a16="http://schemas.microsoft.com/office/drawing/2014/main" id="{85CB0278-D354-46A3-8E4D-37398C89595E}"/>
              </a:ext>
            </a:extLst>
          </p:cNvPr>
          <p:cNvSpPr txBox="1"/>
          <p:nvPr/>
        </p:nvSpPr>
        <p:spPr>
          <a:xfrm>
            <a:off x="639675" y="3859868"/>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0.4</a:t>
            </a:r>
          </a:p>
        </p:txBody>
      </p:sp>
      <p:sp>
        <p:nvSpPr>
          <p:cNvPr id="144" name="TextBox 143">
            <a:extLst>
              <a:ext uri="{FF2B5EF4-FFF2-40B4-BE49-F238E27FC236}">
                <a16:creationId xmlns:a16="http://schemas.microsoft.com/office/drawing/2014/main" id="{121DCAC6-1A43-4229-81FF-21605FCC84E2}"/>
              </a:ext>
            </a:extLst>
          </p:cNvPr>
          <p:cNvSpPr txBox="1"/>
          <p:nvPr/>
        </p:nvSpPr>
        <p:spPr>
          <a:xfrm>
            <a:off x="639675" y="4317707"/>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0.2</a:t>
            </a:r>
          </a:p>
        </p:txBody>
      </p:sp>
      <p:sp>
        <p:nvSpPr>
          <p:cNvPr id="145" name="TextBox 144">
            <a:extLst>
              <a:ext uri="{FF2B5EF4-FFF2-40B4-BE49-F238E27FC236}">
                <a16:creationId xmlns:a16="http://schemas.microsoft.com/office/drawing/2014/main" id="{216E6958-A0A5-473D-B23C-9B864B59C725}"/>
              </a:ext>
            </a:extLst>
          </p:cNvPr>
          <p:cNvSpPr txBox="1"/>
          <p:nvPr/>
        </p:nvSpPr>
        <p:spPr>
          <a:xfrm>
            <a:off x="641580" y="4798080"/>
            <a:ext cx="400051" cy="276999"/>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0</a:t>
            </a:r>
          </a:p>
        </p:txBody>
      </p:sp>
      <p:sp>
        <p:nvSpPr>
          <p:cNvPr id="146" name="TextBox 145">
            <a:extLst>
              <a:ext uri="{FF2B5EF4-FFF2-40B4-BE49-F238E27FC236}">
                <a16:creationId xmlns:a16="http://schemas.microsoft.com/office/drawing/2014/main" id="{F932CDB4-60B3-42B3-9A9C-4B6160C3003C}"/>
              </a:ext>
            </a:extLst>
          </p:cNvPr>
          <p:cNvSpPr txBox="1"/>
          <p:nvPr/>
        </p:nvSpPr>
        <p:spPr>
          <a:xfrm>
            <a:off x="1039726" y="5010868"/>
            <a:ext cx="26384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0</a:t>
            </a:r>
          </a:p>
        </p:txBody>
      </p:sp>
      <p:sp>
        <p:nvSpPr>
          <p:cNvPr id="147" name="TextBox 146">
            <a:extLst>
              <a:ext uri="{FF2B5EF4-FFF2-40B4-BE49-F238E27FC236}">
                <a16:creationId xmlns:a16="http://schemas.microsoft.com/office/drawing/2014/main" id="{231A00AF-4B04-4663-BB04-0868033F7E5C}"/>
              </a:ext>
            </a:extLst>
          </p:cNvPr>
          <p:cNvSpPr txBox="1"/>
          <p:nvPr/>
        </p:nvSpPr>
        <p:spPr>
          <a:xfrm>
            <a:off x="1480256" y="5010868"/>
            <a:ext cx="26384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6</a:t>
            </a:r>
          </a:p>
        </p:txBody>
      </p:sp>
      <p:sp>
        <p:nvSpPr>
          <p:cNvPr id="148" name="TextBox 147">
            <a:extLst>
              <a:ext uri="{FF2B5EF4-FFF2-40B4-BE49-F238E27FC236}">
                <a16:creationId xmlns:a16="http://schemas.microsoft.com/office/drawing/2014/main" id="{502837DF-1855-4F4C-A343-D252C5C40DA8}"/>
              </a:ext>
            </a:extLst>
          </p:cNvPr>
          <p:cNvSpPr txBox="1"/>
          <p:nvPr/>
        </p:nvSpPr>
        <p:spPr>
          <a:xfrm>
            <a:off x="1847441" y="5010868"/>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12</a:t>
            </a:r>
          </a:p>
        </p:txBody>
      </p:sp>
      <p:sp>
        <p:nvSpPr>
          <p:cNvPr id="149" name="TextBox 148">
            <a:extLst>
              <a:ext uri="{FF2B5EF4-FFF2-40B4-BE49-F238E27FC236}">
                <a16:creationId xmlns:a16="http://schemas.microsoft.com/office/drawing/2014/main" id="{2AF80F4E-0104-45BD-9DB4-788245ADAE3D}"/>
              </a:ext>
            </a:extLst>
          </p:cNvPr>
          <p:cNvSpPr txBox="1"/>
          <p:nvPr/>
        </p:nvSpPr>
        <p:spPr>
          <a:xfrm>
            <a:off x="2267972" y="5010868"/>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18</a:t>
            </a:r>
          </a:p>
        </p:txBody>
      </p:sp>
      <p:sp>
        <p:nvSpPr>
          <p:cNvPr id="150" name="TextBox 149">
            <a:extLst>
              <a:ext uri="{FF2B5EF4-FFF2-40B4-BE49-F238E27FC236}">
                <a16:creationId xmlns:a16="http://schemas.microsoft.com/office/drawing/2014/main" id="{71A08B7B-2528-4250-BA4F-95C08C6027CE}"/>
              </a:ext>
            </a:extLst>
          </p:cNvPr>
          <p:cNvSpPr txBox="1"/>
          <p:nvPr/>
        </p:nvSpPr>
        <p:spPr>
          <a:xfrm>
            <a:off x="2664212" y="5010868"/>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24</a:t>
            </a:r>
          </a:p>
        </p:txBody>
      </p:sp>
      <p:sp>
        <p:nvSpPr>
          <p:cNvPr id="151" name="TextBox 150">
            <a:extLst>
              <a:ext uri="{FF2B5EF4-FFF2-40B4-BE49-F238E27FC236}">
                <a16:creationId xmlns:a16="http://schemas.microsoft.com/office/drawing/2014/main" id="{ABB66C7F-F609-4133-B690-3C14CD7BB09C}"/>
              </a:ext>
            </a:extLst>
          </p:cNvPr>
          <p:cNvSpPr txBox="1"/>
          <p:nvPr/>
        </p:nvSpPr>
        <p:spPr>
          <a:xfrm>
            <a:off x="3082839" y="5010868"/>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30</a:t>
            </a:r>
          </a:p>
        </p:txBody>
      </p:sp>
      <p:sp>
        <p:nvSpPr>
          <p:cNvPr id="152" name="TextBox 151">
            <a:extLst>
              <a:ext uri="{FF2B5EF4-FFF2-40B4-BE49-F238E27FC236}">
                <a16:creationId xmlns:a16="http://schemas.microsoft.com/office/drawing/2014/main" id="{E3F0AC72-9EC4-4E09-BE66-5152A994869B}"/>
              </a:ext>
            </a:extLst>
          </p:cNvPr>
          <p:cNvSpPr txBox="1"/>
          <p:nvPr/>
        </p:nvSpPr>
        <p:spPr>
          <a:xfrm>
            <a:off x="3460504" y="5010868"/>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36</a:t>
            </a:r>
          </a:p>
        </p:txBody>
      </p:sp>
      <p:sp>
        <p:nvSpPr>
          <p:cNvPr id="153" name="TextBox 152">
            <a:extLst>
              <a:ext uri="{FF2B5EF4-FFF2-40B4-BE49-F238E27FC236}">
                <a16:creationId xmlns:a16="http://schemas.microsoft.com/office/drawing/2014/main" id="{C5DB69E0-6989-4707-AC55-98387C196FB3}"/>
              </a:ext>
            </a:extLst>
          </p:cNvPr>
          <p:cNvSpPr txBox="1"/>
          <p:nvPr/>
        </p:nvSpPr>
        <p:spPr>
          <a:xfrm>
            <a:off x="3910082" y="5010868"/>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42</a:t>
            </a:r>
          </a:p>
        </p:txBody>
      </p:sp>
      <p:sp>
        <p:nvSpPr>
          <p:cNvPr id="154" name="TextBox 153">
            <a:extLst>
              <a:ext uri="{FF2B5EF4-FFF2-40B4-BE49-F238E27FC236}">
                <a16:creationId xmlns:a16="http://schemas.microsoft.com/office/drawing/2014/main" id="{171D489D-E077-44A5-9AC9-133AC3C5ED3E}"/>
              </a:ext>
            </a:extLst>
          </p:cNvPr>
          <p:cNvSpPr txBox="1"/>
          <p:nvPr/>
        </p:nvSpPr>
        <p:spPr>
          <a:xfrm>
            <a:off x="4296797" y="5010868"/>
            <a:ext cx="35719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48</a:t>
            </a:r>
          </a:p>
        </p:txBody>
      </p:sp>
      <p:sp>
        <p:nvSpPr>
          <p:cNvPr id="155" name="TextBox 154">
            <a:extLst>
              <a:ext uri="{FF2B5EF4-FFF2-40B4-BE49-F238E27FC236}">
                <a16:creationId xmlns:a16="http://schemas.microsoft.com/office/drawing/2014/main" id="{AC8C3075-FC42-4302-A940-9B4A24E91C70}"/>
              </a:ext>
            </a:extLst>
          </p:cNvPr>
          <p:cNvSpPr txBox="1"/>
          <p:nvPr/>
        </p:nvSpPr>
        <p:spPr>
          <a:xfrm>
            <a:off x="2077694" y="5387478"/>
            <a:ext cx="154838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Month</a:t>
            </a:r>
          </a:p>
        </p:txBody>
      </p:sp>
      <p:sp>
        <p:nvSpPr>
          <p:cNvPr id="156" name="TextBox 155">
            <a:extLst>
              <a:ext uri="{FF2B5EF4-FFF2-40B4-BE49-F238E27FC236}">
                <a16:creationId xmlns:a16="http://schemas.microsoft.com/office/drawing/2014/main" id="{7E63F1D2-B73C-4922-8B22-51276F439C0A}"/>
              </a:ext>
            </a:extLst>
          </p:cNvPr>
          <p:cNvSpPr txBox="1"/>
          <p:nvPr/>
        </p:nvSpPr>
        <p:spPr>
          <a:xfrm>
            <a:off x="1848959" y="5706299"/>
            <a:ext cx="120662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Last dose</a:t>
            </a:r>
          </a:p>
        </p:txBody>
      </p:sp>
      <p:cxnSp>
        <p:nvCxnSpPr>
          <p:cNvPr id="157" name="Straight Arrow Connector 156">
            <a:extLst>
              <a:ext uri="{FF2B5EF4-FFF2-40B4-BE49-F238E27FC236}">
                <a16:creationId xmlns:a16="http://schemas.microsoft.com/office/drawing/2014/main" id="{C3C580FD-6450-4302-B63F-B28C6E8D39A8}"/>
              </a:ext>
            </a:extLst>
          </p:cNvPr>
          <p:cNvCxnSpPr/>
          <p:nvPr/>
        </p:nvCxnSpPr>
        <p:spPr bwMode="auto">
          <a:xfrm flipV="1">
            <a:off x="2455646" y="5455771"/>
            <a:ext cx="0" cy="296889"/>
          </a:xfrm>
          <a:prstGeom prst="straightConnector1">
            <a:avLst/>
          </a:prstGeom>
          <a:solidFill>
            <a:srgbClr val="F93482"/>
          </a:solidFill>
          <a:ln w="38100" cap="flat" cmpd="sng" algn="ctr">
            <a:solidFill>
              <a:sysClr val="windowText" lastClr="000000">
                <a:lumMod val="75000"/>
                <a:lumOff val="25000"/>
              </a:sysClr>
            </a:solidFill>
            <a:prstDash val="solid"/>
            <a:round/>
            <a:headEnd type="none" w="med" len="med"/>
            <a:tailEnd type="triangle"/>
          </a:ln>
          <a:effectLst/>
        </p:spPr>
      </p:cxnSp>
      <p:sp>
        <p:nvSpPr>
          <p:cNvPr id="158" name="TextBox 157">
            <a:extLst>
              <a:ext uri="{FF2B5EF4-FFF2-40B4-BE49-F238E27FC236}">
                <a16:creationId xmlns:a16="http://schemas.microsoft.com/office/drawing/2014/main" id="{29D3EACC-C1C1-44A4-A98F-7C6F5FD6AB1F}"/>
              </a:ext>
            </a:extLst>
          </p:cNvPr>
          <p:cNvSpPr txBox="1"/>
          <p:nvPr/>
        </p:nvSpPr>
        <p:spPr>
          <a:xfrm rot="16200000">
            <a:off x="-1304268" y="3276052"/>
            <a:ext cx="365718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Median ng/mL (interquartile range)</a:t>
            </a:r>
          </a:p>
        </p:txBody>
      </p:sp>
      <p:sp>
        <p:nvSpPr>
          <p:cNvPr id="159" name="TextBox 158">
            <a:extLst>
              <a:ext uri="{FF2B5EF4-FFF2-40B4-BE49-F238E27FC236}">
                <a16:creationId xmlns:a16="http://schemas.microsoft.com/office/drawing/2014/main" id="{CA39ABCD-2D0B-47E8-BE0D-6F702322CCCB}"/>
              </a:ext>
            </a:extLst>
          </p:cNvPr>
          <p:cNvSpPr txBox="1"/>
          <p:nvPr/>
        </p:nvSpPr>
        <p:spPr>
          <a:xfrm>
            <a:off x="928621" y="2180679"/>
            <a:ext cx="154838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60 mg Q6M</a:t>
            </a:r>
          </a:p>
        </p:txBody>
      </p:sp>
      <p:sp>
        <p:nvSpPr>
          <p:cNvPr id="160" name="TextBox 159">
            <a:extLst>
              <a:ext uri="{FF2B5EF4-FFF2-40B4-BE49-F238E27FC236}">
                <a16:creationId xmlns:a16="http://schemas.microsoft.com/office/drawing/2014/main" id="{2B2BCB87-E99C-496B-9B54-90B8E1976751}"/>
              </a:ext>
            </a:extLst>
          </p:cNvPr>
          <p:cNvSpPr txBox="1"/>
          <p:nvPr/>
        </p:nvSpPr>
        <p:spPr>
          <a:xfrm>
            <a:off x="2835285" y="2149631"/>
            <a:ext cx="1714898"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Discontinued Treatment</a:t>
            </a:r>
          </a:p>
        </p:txBody>
      </p:sp>
      <p:sp>
        <p:nvSpPr>
          <p:cNvPr id="161" name="Freeform 185">
            <a:extLst>
              <a:ext uri="{FF2B5EF4-FFF2-40B4-BE49-F238E27FC236}">
                <a16:creationId xmlns:a16="http://schemas.microsoft.com/office/drawing/2014/main" id="{E23F40CE-43CA-4B84-BFDC-72CFA7423015}"/>
              </a:ext>
            </a:extLst>
          </p:cNvPr>
          <p:cNvSpPr/>
          <p:nvPr/>
        </p:nvSpPr>
        <p:spPr bwMode="auto">
          <a:xfrm>
            <a:off x="1152693" y="3702747"/>
            <a:ext cx="1633728" cy="274320"/>
          </a:xfrm>
          <a:custGeom>
            <a:avLst/>
            <a:gdLst>
              <a:gd name="connsiteX0" fmla="*/ 0 w 1633728"/>
              <a:gd name="connsiteY0" fmla="*/ 79248 h 274320"/>
              <a:gd name="connsiteX1" fmla="*/ 91440 w 1633728"/>
              <a:gd name="connsiteY1" fmla="*/ 134112 h 274320"/>
              <a:gd name="connsiteX2" fmla="*/ 432816 w 1633728"/>
              <a:gd name="connsiteY2" fmla="*/ 60960 h 274320"/>
              <a:gd name="connsiteX3" fmla="*/ 719328 w 1633728"/>
              <a:gd name="connsiteY3" fmla="*/ 274320 h 274320"/>
              <a:gd name="connsiteX4" fmla="*/ 841248 w 1633728"/>
              <a:gd name="connsiteY4" fmla="*/ 164592 h 274320"/>
              <a:gd name="connsiteX5" fmla="*/ 969264 w 1633728"/>
              <a:gd name="connsiteY5" fmla="*/ 207264 h 274320"/>
              <a:gd name="connsiteX6" fmla="*/ 1237488 w 1633728"/>
              <a:gd name="connsiteY6" fmla="*/ 0 h 274320"/>
              <a:gd name="connsiteX7" fmla="*/ 1633728 w 1633728"/>
              <a:gd name="connsiteY7" fmla="*/ 73152 h 274320"/>
              <a:gd name="connsiteX0" fmla="*/ 0 w 1633728"/>
              <a:gd name="connsiteY0" fmla="*/ 79248 h 274320"/>
              <a:gd name="connsiteX1" fmla="*/ 91440 w 1633728"/>
              <a:gd name="connsiteY1" fmla="*/ 134112 h 274320"/>
              <a:gd name="connsiteX2" fmla="*/ 430911 w 1633728"/>
              <a:gd name="connsiteY2" fmla="*/ 72390 h 274320"/>
              <a:gd name="connsiteX3" fmla="*/ 719328 w 1633728"/>
              <a:gd name="connsiteY3" fmla="*/ 274320 h 274320"/>
              <a:gd name="connsiteX4" fmla="*/ 841248 w 1633728"/>
              <a:gd name="connsiteY4" fmla="*/ 164592 h 274320"/>
              <a:gd name="connsiteX5" fmla="*/ 969264 w 1633728"/>
              <a:gd name="connsiteY5" fmla="*/ 207264 h 274320"/>
              <a:gd name="connsiteX6" fmla="*/ 1237488 w 1633728"/>
              <a:gd name="connsiteY6" fmla="*/ 0 h 274320"/>
              <a:gd name="connsiteX7" fmla="*/ 1633728 w 1633728"/>
              <a:gd name="connsiteY7" fmla="*/ 73152 h 274320"/>
              <a:gd name="connsiteX0" fmla="*/ 0 w 1633728"/>
              <a:gd name="connsiteY0" fmla="*/ 79248 h 274320"/>
              <a:gd name="connsiteX1" fmla="*/ 91440 w 1633728"/>
              <a:gd name="connsiteY1" fmla="*/ 132207 h 274320"/>
              <a:gd name="connsiteX2" fmla="*/ 430911 w 1633728"/>
              <a:gd name="connsiteY2" fmla="*/ 72390 h 274320"/>
              <a:gd name="connsiteX3" fmla="*/ 719328 w 1633728"/>
              <a:gd name="connsiteY3" fmla="*/ 274320 h 274320"/>
              <a:gd name="connsiteX4" fmla="*/ 841248 w 1633728"/>
              <a:gd name="connsiteY4" fmla="*/ 164592 h 274320"/>
              <a:gd name="connsiteX5" fmla="*/ 969264 w 1633728"/>
              <a:gd name="connsiteY5" fmla="*/ 207264 h 274320"/>
              <a:gd name="connsiteX6" fmla="*/ 1237488 w 1633728"/>
              <a:gd name="connsiteY6" fmla="*/ 0 h 274320"/>
              <a:gd name="connsiteX7" fmla="*/ 1633728 w 1633728"/>
              <a:gd name="connsiteY7" fmla="*/ 73152 h 274320"/>
              <a:gd name="connsiteX0" fmla="*/ 0 w 1633728"/>
              <a:gd name="connsiteY0" fmla="*/ 79248 h 274320"/>
              <a:gd name="connsiteX1" fmla="*/ 91440 w 1633728"/>
              <a:gd name="connsiteY1" fmla="*/ 132207 h 274320"/>
              <a:gd name="connsiteX2" fmla="*/ 430911 w 1633728"/>
              <a:gd name="connsiteY2" fmla="*/ 72390 h 274320"/>
              <a:gd name="connsiteX3" fmla="*/ 719328 w 1633728"/>
              <a:gd name="connsiteY3" fmla="*/ 274320 h 274320"/>
              <a:gd name="connsiteX4" fmla="*/ 841248 w 1633728"/>
              <a:gd name="connsiteY4" fmla="*/ 164592 h 274320"/>
              <a:gd name="connsiteX5" fmla="*/ 969264 w 1633728"/>
              <a:gd name="connsiteY5" fmla="*/ 207264 h 274320"/>
              <a:gd name="connsiteX6" fmla="*/ 1237488 w 1633728"/>
              <a:gd name="connsiteY6" fmla="*/ 0 h 274320"/>
              <a:gd name="connsiteX7" fmla="*/ 1633728 w 1633728"/>
              <a:gd name="connsiteY7" fmla="*/ 73152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728" h="274320">
                <a:moveTo>
                  <a:pt x="0" y="79248"/>
                </a:moveTo>
                <a:lnTo>
                  <a:pt x="91440" y="132207"/>
                </a:lnTo>
                <a:lnTo>
                  <a:pt x="430911" y="72390"/>
                </a:lnTo>
                <a:lnTo>
                  <a:pt x="719328" y="274320"/>
                </a:lnTo>
                <a:lnTo>
                  <a:pt x="841248" y="164592"/>
                </a:lnTo>
                <a:lnTo>
                  <a:pt x="969264" y="207264"/>
                </a:lnTo>
                <a:lnTo>
                  <a:pt x="1237488" y="0"/>
                </a:lnTo>
                <a:lnTo>
                  <a:pt x="1633728" y="73152"/>
                </a:lnTo>
              </a:path>
            </a:pathLst>
          </a:custGeom>
          <a:noFill/>
          <a:ln w="19050" cap="flat" cmpd="sng" algn="ctr">
            <a:solidFill>
              <a:srgbClr val="999999"/>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ndParaRPr>
          </a:p>
        </p:txBody>
      </p:sp>
      <p:sp>
        <p:nvSpPr>
          <p:cNvPr id="162" name="Rectangle 161">
            <a:extLst>
              <a:ext uri="{FF2B5EF4-FFF2-40B4-BE49-F238E27FC236}">
                <a16:creationId xmlns:a16="http://schemas.microsoft.com/office/drawing/2014/main" id="{C0056275-EDFE-43EE-B0C0-2458E52A2E18}"/>
              </a:ext>
            </a:extLst>
          </p:cNvPr>
          <p:cNvSpPr/>
          <p:nvPr/>
        </p:nvSpPr>
        <p:spPr bwMode="auto">
          <a:xfrm>
            <a:off x="2753900" y="3738966"/>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63" name="Rectangle 162">
            <a:extLst>
              <a:ext uri="{FF2B5EF4-FFF2-40B4-BE49-F238E27FC236}">
                <a16:creationId xmlns:a16="http://schemas.microsoft.com/office/drawing/2014/main" id="{5764716D-698F-4FF9-B45A-918646458673}"/>
              </a:ext>
            </a:extLst>
          </p:cNvPr>
          <p:cNvSpPr/>
          <p:nvPr/>
        </p:nvSpPr>
        <p:spPr bwMode="auto">
          <a:xfrm>
            <a:off x="2350956" y="3671213"/>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64" name="Rectangle 163">
            <a:extLst>
              <a:ext uri="{FF2B5EF4-FFF2-40B4-BE49-F238E27FC236}">
                <a16:creationId xmlns:a16="http://schemas.microsoft.com/office/drawing/2014/main" id="{E279747B-FEC3-4F90-9605-1E26CF22F0D9}"/>
              </a:ext>
            </a:extLst>
          </p:cNvPr>
          <p:cNvSpPr/>
          <p:nvPr/>
        </p:nvSpPr>
        <p:spPr bwMode="auto">
          <a:xfrm>
            <a:off x="2089814" y="3845241"/>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65" name="Rectangle 164">
            <a:extLst>
              <a:ext uri="{FF2B5EF4-FFF2-40B4-BE49-F238E27FC236}">
                <a16:creationId xmlns:a16="http://schemas.microsoft.com/office/drawing/2014/main" id="{DEF3126B-1E82-4AC9-8E83-D631F9268703}"/>
              </a:ext>
            </a:extLst>
          </p:cNvPr>
          <p:cNvSpPr/>
          <p:nvPr/>
        </p:nvSpPr>
        <p:spPr bwMode="auto">
          <a:xfrm>
            <a:off x="1955009" y="3828794"/>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66" name="Rectangle 165">
            <a:extLst>
              <a:ext uri="{FF2B5EF4-FFF2-40B4-BE49-F238E27FC236}">
                <a16:creationId xmlns:a16="http://schemas.microsoft.com/office/drawing/2014/main" id="{D3BB44E8-7EDD-4887-A3B3-C43374BE6248}"/>
              </a:ext>
            </a:extLst>
          </p:cNvPr>
          <p:cNvSpPr/>
          <p:nvPr/>
        </p:nvSpPr>
        <p:spPr bwMode="auto">
          <a:xfrm>
            <a:off x="1810916" y="3929071"/>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67" name="Rectangle 166">
            <a:extLst>
              <a:ext uri="{FF2B5EF4-FFF2-40B4-BE49-F238E27FC236}">
                <a16:creationId xmlns:a16="http://schemas.microsoft.com/office/drawing/2014/main" id="{14AD5355-A855-49C0-827D-0CB309884E57}"/>
              </a:ext>
            </a:extLst>
          </p:cNvPr>
          <p:cNvSpPr/>
          <p:nvPr/>
        </p:nvSpPr>
        <p:spPr bwMode="auto">
          <a:xfrm>
            <a:off x="1534654" y="3738966"/>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grpSp>
        <p:nvGrpSpPr>
          <p:cNvPr id="168" name="Group 167">
            <a:extLst>
              <a:ext uri="{FF2B5EF4-FFF2-40B4-BE49-F238E27FC236}">
                <a16:creationId xmlns:a16="http://schemas.microsoft.com/office/drawing/2014/main" id="{BA5DBEAD-B106-44F8-9033-4600D0E7B0F9}"/>
              </a:ext>
            </a:extLst>
          </p:cNvPr>
          <p:cNvGrpSpPr/>
          <p:nvPr/>
        </p:nvGrpSpPr>
        <p:grpSpPr>
          <a:xfrm>
            <a:off x="2350956" y="3314508"/>
            <a:ext cx="93707" cy="754044"/>
            <a:chOff x="2289447" y="3324225"/>
            <a:chExt cx="93707" cy="754044"/>
          </a:xfrm>
        </p:grpSpPr>
        <p:cxnSp>
          <p:nvCxnSpPr>
            <p:cNvPr id="304" name="Straight Connector 303">
              <a:extLst>
                <a:ext uri="{FF2B5EF4-FFF2-40B4-BE49-F238E27FC236}">
                  <a16:creationId xmlns:a16="http://schemas.microsoft.com/office/drawing/2014/main" id="{6CF26DA9-1745-4CD6-A398-3F951117262D}"/>
                </a:ext>
              </a:extLst>
            </p:cNvPr>
            <p:cNvCxnSpPr/>
            <p:nvPr/>
          </p:nvCxnSpPr>
          <p:spPr bwMode="auto">
            <a:xfrm>
              <a:off x="2334689" y="3327699"/>
              <a:ext cx="0" cy="74485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05" name="Straight Connector 304">
              <a:extLst>
                <a:ext uri="{FF2B5EF4-FFF2-40B4-BE49-F238E27FC236}">
                  <a16:creationId xmlns:a16="http://schemas.microsoft.com/office/drawing/2014/main" id="{38D19FD6-B38E-489A-992C-F3886F856281}"/>
                </a:ext>
              </a:extLst>
            </p:cNvPr>
            <p:cNvCxnSpPr/>
            <p:nvPr/>
          </p:nvCxnSpPr>
          <p:spPr bwMode="auto">
            <a:xfrm>
              <a:off x="2291352" y="332422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06" name="Straight Connector 305">
              <a:extLst>
                <a:ext uri="{FF2B5EF4-FFF2-40B4-BE49-F238E27FC236}">
                  <a16:creationId xmlns:a16="http://schemas.microsoft.com/office/drawing/2014/main" id="{DF176722-19E8-48D5-8534-B2DF1E80C449}"/>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69" name="Group 168">
            <a:extLst>
              <a:ext uri="{FF2B5EF4-FFF2-40B4-BE49-F238E27FC236}">
                <a16:creationId xmlns:a16="http://schemas.microsoft.com/office/drawing/2014/main" id="{90C1A642-E05B-4A04-852D-02A686CCB6DC}"/>
              </a:ext>
            </a:extLst>
          </p:cNvPr>
          <p:cNvGrpSpPr/>
          <p:nvPr/>
        </p:nvGrpSpPr>
        <p:grpSpPr>
          <a:xfrm>
            <a:off x="2756035" y="3401802"/>
            <a:ext cx="93707" cy="754044"/>
            <a:chOff x="2289447" y="3324225"/>
            <a:chExt cx="93707" cy="754044"/>
          </a:xfrm>
        </p:grpSpPr>
        <p:cxnSp>
          <p:nvCxnSpPr>
            <p:cNvPr id="301" name="Straight Connector 300">
              <a:extLst>
                <a:ext uri="{FF2B5EF4-FFF2-40B4-BE49-F238E27FC236}">
                  <a16:creationId xmlns:a16="http://schemas.microsoft.com/office/drawing/2014/main" id="{CF48112F-D3E5-4839-A55E-AB5C062BF026}"/>
                </a:ext>
              </a:extLst>
            </p:cNvPr>
            <p:cNvCxnSpPr/>
            <p:nvPr/>
          </p:nvCxnSpPr>
          <p:spPr bwMode="auto">
            <a:xfrm>
              <a:off x="2334689" y="3327699"/>
              <a:ext cx="0" cy="74485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96582988-1529-4108-9692-8B2795792366}"/>
                </a:ext>
              </a:extLst>
            </p:cNvPr>
            <p:cNvCxnSpPr/>
            <p:nvPr/>
          </p:nvCxnSpPr>
          <p:spPr bwMode="auto">
            <a:xfrm>
              <a:off x="2291352" y="332422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95792FAF-D574-4CB8-B7C5-79005B7BDBDF}"/>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70" name="Group 169">
            <a:extLst>
              <a:ext uri="{FF2B5EF4-FFF2-40B4-BE49-F238E27FC236}">
                <a16:creationId xmlns:a16="http://schemas.microsoft.com/office/drawing/2014/main" id="{5AA765C4-B953-4D7E-AE02-50D9DA99403D}"/>
              </a:ext>
            </a:extLst>
          </p:cNvPr>
          <p:cNvGrpSpPr/>
          <p:nvPr/>
        </p:nvGrpSpPr>
        <p:grpSpPr>
          <a:xfrm>
            <a:off x="2083646" y="3406858"/>
            <a:ext cx="93707" cy="754044"/>
            <a:chOff x="2289447" y="3324225"/>
            <a:chExt cx="93707" cy="754044"/>
          </a:xfrm>
        </p:grpSpPr>
        <p:cxnSp>
          <p:nvCxnSpPr>
            <p:cNvPr id="298" name="Straight Connector 297">
              <a:extLst>
                <a:ext uri="{FF2B5EF4-FFF2-40B4-BE49-F238E27FC236}">
                  <a16:creationId xmlns:a16="http://schemas.microsoft.com/office/drawing/2014/main" id="{E824DC37-CC36-4E1F-AA66-BC0E70765A62}"/>
                </a:ext>
              </a:extLst>
            </p:cNvPr>
            <p:cNvCxnSpPr/>
            <p:nvPr/>
          </p:nvCxnSpPr>
          <p:spPr bwMode="auto">
            <a:xfrm>
              <a:off x="2334689" y="3327699"/>
              <a:ext cx="0" cy="74485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99" name="Straight Connector 298">
              <a:extLst>
                <a:ext uri="{FF2B5EF4-FFF2-40B4-BE49-F238E27FC236}">
                  <a16:creationId xmlns:a16="http://schemas.microsoft.com/office/drawing/2014/main" id="{E362EF97-0B22-43BE-A2CB-F505929A1310}"/>
                </a:ext>
              </a:extLst>
            </p:cNvPr>
            <p:cNvCxnSpPr/>
            <p:nvPr/>
          </p:nvCxnSpPr>
          <p:spPr bwMode="auto">
            <a:xfrm>
              <a:off x="2291352" y="332422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300" name="Straight Connector 299">
              <a:extLst>
                <a:ext uri="{FF2B5EF4-FFF2-40B4-BE49-F238E27FC236}">
                  <a16:creationId xmlns:a16="http://schemas.microsoft.com/office/drawing/2014/main" id="{C6E1B54F-4608-4F5C-B2A3-8318ADAD8708}"/>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71" name="Group 170">
            <a:extLst>
              <a:ext uri="{FF2B5EF4-FFF2-40B4-BE49-F238E27FC236}">
                <a16:creationId xmlns:a16="http://schemas.microsoft.com/office/drawing/2014/main" id="{0A8827A2-8CA6-445C-9127-71EF833971F1}"/>
              </a:ext>
            </a:extLst>
          </p:cNvPr>
          <p:cNvGrpSpPr/>
          <p:nvPr/>
        </p:nvGrpSpPr>
        <p:grpSpPr>
          <a:xfrm>
            <a:off x="1942227" y="3506913"/>
            <a:ext cx="93707" cy="669451"/>
            <a:chOff x="2289447" y="3408818"/>
            <a:chExt cx="93707" cy="669451"/>
          </a:xfrm>
        </p:grpSpPr>
        <p:cxnSp>
          <p:nvCxnSpPr>
            <p:cNvPr id="295" name="Straight Connector 294">
              <a:extLst>
                <a:ext uri="{FF2B5EF4-FFF2-40B4-BE49-F238E27FC236}">
                  <a16:creationId xmlns:a16="http://schemas.microsoft.com/office/drawing/2014/main" id="{4C7A41CD-6ED8-4AC2-B5D8-F9B50A0E8810}"/>
                </a:ext>
              </a:extLst>
            </p:cNvPr>
            <p:cNvCxnSpPr/>
            <p:nvPr/>
          </p:nvCxnSpPr>
          <p:spPr bwMode="auto">
            <a:xfrm>
              <a:off x="2334689" y="3408818"/>
              <a:ext cx="0" cy="663736"/>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96" name="Straight Connector 295">
              <a:extLst>
                <a:ext uri="{FF2B5EF4-FFF2-40B4-BE49-F238E27FC236}">
                  <a16:creationId xmlns:a16="http://schemas.microsoft.com/office/drawing/2014/main" id="{18F79DB7-EC37-43F6-89B6-EB3EDC4EF3CB}"/>
                </a:ext>
              </a:extLst>
            </p:cNvPr>
            <p:cNvCxnSpPr/>
            <p:nvPr/>
          </p:nvCxnSpPr>
          <p:spPr bwMode="auto">
            <a:xfrm>
              <a:off x="2291352" y="3408818"/>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97" name="Straight Connector 296">
              <a:extLst>
                <a:ext uri="{FF2B5EF4-FFF2-40B4-BE49-F238E27FC236}">
                  <a16:creationId xmlns:a16="http://schemas.microsoft.com/office/drawing/2014/main" id="{6A19EB24-957E-4249-93C3-F9E0F859983D}"/>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72" name="Group 171">
            <a:extLst>
              <a:ext uri="{FF2B5EF4-FFF2-40B4-BE49-F238E27FC236}">
                <a16:creationId xmlns:a16="http://schemas.microsoft.com/office/drawing/2014/main" id="{EC7C7B72-8AC5-4754-9522-DDAC514D83E2}"/>
              </a:ext>
            </a:extLst>
          </p:cNvPr>
          <p:cNvGrpSpPr/>
          <p:nvPr/>
        </p:nvGrpSpPr>
        <p:grpSpPr>
          <a:xfrm>
            <a:off x="1813637" y="3565968"/>
            <a:ext cx="93707" cy="594934"/>
            <a:chOff x="2289447" y="3483335"/>
            <a:chExt cx="93707" cy="594934"/>
          </a:xfrm>
        </p:grpSpPr>
        <p:cxnSp>
          <p:nvCxnSpPr>
            <p:cNvPr id="292" name="Straight Connector 291">
              <a:extLst>
                <a:ext uri="{FF2B5EF4-FFF2-40B4-BE49-F238E27FC236}">
                  <a16:creationId xmlns:a16="http://schemas.microsoft.com/office/drawing/2014/main" id="{3A21EC2E-D3F1-4AC4-A9FC-5820DE480413}"/>
                </a:ext>
              </a:extLst>
            </p:cNvPr>
            <p:cNvCxnSpPr/>
            <p:nvPr/>
          </p:nvCxnSpPr>
          <p:spPr bwMode="auto">
            <a:xfrm>
              <a:off x="2334689" y="3483335"/>
              <a:ext cx="0" cy="589219"/>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93" name="Straight Connector 292">
              <a:extLst>
                <a:ext uri="{FF2B5EF4-FFF2-40B4-BE49-F238E27FC236}">
                  <a16:creationId xmlns:a16="http://schemas.microsoft.com/office/drawing/2014/main" id="{1B1E776C-B707-4EBB-BB80-A8250E3852D9}"/>
                </a:ext>
              </a:extLst>
            </p:cNvPr>
            <p:cNvCxnSpPr/>
            <p:nvPr/>
          </p:nvCxnSpPr>
          <p:spPr bwMode="auto">
            <a:xfrm>
              <a:off x="2291352" y="348424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75747DF4-6B3B-4712-8253-47831F64E160}"/>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73" name="Group 172">
            <a:extLst>
              <a:ext uri="{FF2B5EF4-FFF2-40B4-BE49-F238E27FC236}">
                <a16:creationId xmlns:a16="http://schemas.microsoft.com/office/drawing/2014/main" id="{84EEFC5A-DEEA-4FAA-BC91-D0DFBC3EDE18}"/>
              </a:ext>
            </a:extLst>
          </p:cNvPr>
          <p:cNvGrpSpPr/>
          <p:nvPr/>
        </p:nvGrpSpPr>
        <p:grpSpPr>
          <a:xfrm>
            <a:off x="1541026" y="3365607"/>
            <a:ext cx="93707" cy="784524"/>
            <a:chOff x="2289447" y="3293745"/>
            <a:chExt cx="93707" cy="784524"/>
          </a:xfrm>
        </p:grpSpPr>
        <p:cxnSp>
          <p:nvCxnSpPr>
            <p:cNvPr id="289" name="Straight Connector 288">
              <a:extLst>
                <a:ext uri="{FF2B5EF4-FFF2-40B4-BE49-F238E27FC236}">
                  <a16:creationId xmlns:a16="http://schemas.microsoft.com/office/drawing/2014/main" id="{D2EFE2A6-FE09-46F2-BAD1-95C48F1C9AD4}"/>
                </a:ext>
              </a:extLst>
            </p:cNvPr>
            <p:cNvCxnSpPr/>
            <p:nvPr/>
          </p:nvCxnSpPr>
          <p:spPr bwMode="auto">
            <a:xfrm>
              <a:off x="2334689" y="3295986"/>
              <a:ext cx="0" cy="776568"/>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90" name="Straight Connector 289">
              <a:extLst>
                <a:ext uri="{FF2B5EF4-FFF2-40B4-BE49-F238E27FC236}">
                  <a16:creationId xmlns:a16="http://schemas.microsoft.com/office/drawing/2014/main" id="{A0CC5783-5139-45EA-869E-934B09FEE03B}"/>
                </a:ext>
              </a:extLst>
            </p:cNvPr>
            <p:cNvCxnSpPr/>
            <p:nvPr/>
          </p:nvCxnSpPr>
          <p:spPr bwMode="auto">
            <a:xfrm>
              <a:off x="2291352" y="329374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91" name="Straight Connector 290">
              <a:extLst>
                <a:ext uri="{FF2B5EF4-FFF2-40B4-BE49-F238E27FC236}">
                  <a16:creationId xmlns:a16="http://schemas.microsoft.com/office/drawing/2014/main" id="{D167C3E9-0799-49DA-BD26-8EF1B64844A0}"/>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74" name="Group 173">
            <a:extLst>
              <a:ext uri="{FF2B5EF4-FFF2-40B4-BE49-F238E27FC236}">
                <a16:creationId xmlns:a16="http://schemas.microsoft.com/office/drawing/2014/main" id="{A838EE5F-82D9-4BEB-82E0-9B955CAA07F0}"/>
              </a:ext>
            </a:extLst>
          </p:cNvPr>
          <p:cNvGrpSpPr/>
          <p:nvPr/>
        </p:nvGrpSpPr>
        <p:grpSpPr>
          <a:xfrm>
            <a:off x="1198215" y="3304983"/>
            <a:ext cx="93707" cy="845148"/>
            <a:chOff x="2289447" y="3233121"/>
            <a:chExt cx="93707" cy="845148"/>
          </a:xfrm>
        </p:grpSpPr>
        <p:cxnSp>
          <p:nvCxnSpPr>
            <p:cNvPr id="286" name="Straight Connector 285">
              <a:extLst>
                <a:ext uri="{FF2B5EF4-FFF2-40B4-BE49-F238E27FC236}">
                  <a16:creationId xmlns:a16="http://schemas.microsoft.com/office/drawing/2014/main" id="{204F82F7-FBE7-488C-A90F-6A873367965C}"/>
                </a:ext>
              </a:extLst>
            </p:cNvPr>
            <p:cNvCxnSpPr/>
            <p:nvPr/>
          </p:nvCxnSpPr>
          <p:spPr bwMode="auto">
            <a:xfrm>
              <a:off x="2334689" y="3233121"/>
              <a:ext cx="0" cy="83943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31C4DB4E-F6AA-406B-BBF1-1AB07463BCC8}"/>
                </a:ext>
              </a:extLst>
            </p:cNvPr>
            <p:cNvCxnSpPr/>
            <p:nvPr/>
          </p:nvCxnSpPr>
          <p:spPr bwMode="auto">
            <a:xfrm>
              <a:off x="2291352" y="3242646"/>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EDE97BFC-17E9-45C8-8E98-269D1E1DAFF5}"/>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75" name="Group 174">
            <a:extLst>
              <a:ext uri="{FF2B5EF4-FFF2-40B4-BE49-F238E27FC236}">
                <a16:creationId xmlns:a16="http://schemas.microsoft.com/office/drawing/2014/main" id="{97ED8815-5377-474A-A2A4-33E5F1D712C7}"/>
              </a:ext>
            </a:extLst>
          </p:cNvPr>
          <p:cNvGrpSpPr/>
          <p:nvPr/>
        </p:nvGrpSpPr>
        <p:grpSpPr>
          <a:xfrm>
            <a:off x="1129938" y="3304983"/>
            <a:ext cx="93707" cy="754044"/>
            <a:chOff x="2289447" y="3324225"/>
            <a:chExt cx="93707" cy="754044"/>
          </a:xfrm>
        </p:grpSpPr>
        <p:cxnSp>
          <p:nvCxnSpPr>
            <p:cNvPr id="283" name="Straight Connector 282">
              <a:extLst>
                <a:ext uri="{FF2B5EF4-FFF2-40B4-BE49-F238E27FC236}">
                  <a16:creationId xmlns:a16="http://schemas.microsoft.com/office/drawing/2014/main" id="{C7A97AE3-F4E8-43A4-9329-023F3E9DC2DF}"/>
                </a:ext>
              </a:extLst>
            </p:cNvPr>
            <p:cNvCxnSpPr/>
            <p:nvPr/>
          </p:nvCxnSpPr>
          <p:spPr bwMode="auto">
            <a:xfrm>
              <a:off x="2334689" y="3327699"/>
              <a:ext cx="0" cy="74485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84" name="Straight Connector 283">
              <a:extLst>
                <a:ext uri="{FF2B5EF4-FFF2-40B4-BE49-F238E27FC236}">
                  <a16:creationId xmlns:a16="http://schemas.microsoft.com/office/drawing/2014/main" id="{6BBB8B35-67D1-4147-A6B5-A84277E3062A}"/>
                </a:ext>
              </a:extLst>
            </p:cNvPr>
            <p:cNvCxnSpPr/>
            <p:nvPr/>
          </p:nvCxnSpPr>
          <p:spPr bwMode="auto">
            <a:xfrm>
              <a:off x="2291352" y="332422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85" name="Straight Connector 284">
              <a:extLst>
                <a:ext uri="{FF2B5EF4-FFF2-40B4-BE49-F238E27FC236}">
                  <a16:creationId xmlns:a16="http://schemas.microsoft.com/office/drawing/2014/main" id="{9E2D1047-E938-429C-A861-555E88050AB8}"/>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76" name="Group 175">
            <a:extLst>
              <a:ext uri="{FF2B5EF4-FFF2-40B4-BE49-F238E27FC236}">
                <a16:creationId xmlns:a16="http://schemas.microsoft.com/office/drawing/2014/main" id="{00C9F890-C361-421B-9294-681C9DD0818E}"/>
              </a:ext>
            </a:extLst>
          </p:cNvPr>
          <p:cNvGrpSpPr/>
          <p:nvPr/>
        </p:nvGrpSpPr>
        <p:grpSpPr>
          <a:xfrm>
            <a:off x="2979864" y="3255453"/>
            <a:ext cx="93707" cy="779661"/>
            <a:chOff x="2289447" y="3298608"/>
            <a:chExt cx="93707" cy="779661"/>
          </a:xfrm>
        </p:grpSpPr>
        <p:cxnSp>
          <p:nvCxnSpPr>
            <p:cNvPr id="280" name="Straight Connector 279">
              <a:extLst>
                <a:ext uri="{FF2B5EF4-FFF2-40B4-BE49-F238E27FC236}">
                  <a16:creationId xmlns:a16="http://schemas.microsoft.com/office/drawing/2014/main" id="{B54A7ADC-F66E-46FA-A715-5CEA679BB734}"/>
                </a:ext>
              </a:extLst>
            </p:cNvPr>
            <p:cNvCxnSpPr/>
            <p:nvPr/>
          </p:nvCxnSpPr>
          <p:spPr bwMode="auto">
            <a:xfrm>
              <a:off x="2334689" y="3298608"/>
              <a:ext cx="0" cy="773946"/>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1F736757-8A32-467B-8A82-D16FFBD6AEB6}"/>
                </a:ext>
              </a:extLst>
            </p:cNvPr>
            <p:cNvCxnSpPr/>
            <p:nvPr/>
          </p:nvCxnSpPr>
          <p:spPr bwMode="auto">
            <a:xfrm>
              <a:off x="2291352" y="3299460"/>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82" name="Straight Connector 281">
              <a:extLst>
                <a:ext uri="{FF2B5EF4-FFF2-40B4-BE49-F238E27FC236}">
                  <a16:creationId xmlns:a16="http://schemas.microsoft.com/office/drawing/2014/main" id="{FE998E3E-DAC4-4E03-8976-B4C951B1F0B6}"/>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sp>
        <p:nvSpPr>
          <p:cNvPr id="177" name="Rectangle 176">
            <a:extLst>
              <a:ext uri="{FF2B5EF4-FFF2-40B4-BE49-F238E27FC236}">
                <a16:creationId xmlns:a16="http://schemas.microsoft.com/office/drawing/2014/main" id="{FADE8924-A81E-4EB7-B404-02AEDC90F0A0}"/>
              </a:ext>
            </a:extLst>
          </p:cNvPr>
          <p:cNvSpPr/>
          <p:nvPr/>
        </p:nvSpPr>
        <p:spPr bwMode="auto">
          <a:xfrm>
            <a:off x="3156252" y="3694052"/>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grpSp>
        <p:nvGrpSpPr>
          <p:cNvPr id="178" name="Group 177">
            <a:extLst>
              <a:ext uri="{FF2B5EF4-FFF2-40B4-BE49-F238E27FC236}">
                <a16:creationId xmlns:a16="http://schemas.microsoft.com/office/drawing/2014/main" id="{ACFFDD6F-9369-4A9E-BC8C-2E7499B73170}"/>
              </a:ext>
            </a:extLst>
          </p:cNvPr>
          <p:cNvGrpSpPr/>
          <p:nvPr/>
        </p:nvGrpSpPr>
        <p:grpSpPr>
          <a:xfrm>
            <a:off x="3158387" y="3282593"/>
            <a:ext cx="93707" cy="816909"/>
            <a:chOff x="2289447" y="3261360"/>
            <a:chExt cx="93707" cy="816909"/>
          </a:xfrm>
        </p:grpSpPr>
        <p:cxnSp>
          <p:nvCxnSpPr>
            <p:cNvPr id="277" name="Straight Connector 276">
              <a:extLst>
                <a:ext uri="{FF2B5EF4-FFF2-40B4-BE49-F238E27FC236}">
                  <a16:creationId xmlns:a16="http://schemas.microsoft.com/office/drawing/2014/main" id="{3EC8EA3C-E909-46DC-815E-F1390E1C012C}"/>
                </a:ext>
              </a:extLst>
            </p:cNvPr>
            <p:cNvCxnSpPr/>
            <p:nvPr/>
          </p:nvCxnSpPr>
          <p:spPr bwMode="auto">
            <a:xfrm>
              <a:off x="2334689" y="3261360"/>
              <a:ext cx="0" cy="811194"/>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1004B6DA-70D4-444A-801A-0E5F9630C4D7}"/>
                </a:ext>
              </a:extLst>
            </p:cNvPr>
            <p:cNvCxnSpPr/>
            <p:nvPr/>
          </p:nvCxnSpPr>
          <p:spPr bwMode="auto">
            <a:xfrm>
              <a:off x="2291352" y="3261360"/>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49FC3624-0CA5-4B92-8BC0-BD563DB64729}"/>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79" name="Group 178">
            <a:extLst>
              <a:ext uri="{FF2B5EF4-FFF2-40B4-BE49-F238E27FC236}">
                <a16:creationId xmlns:a16="http://schemas.microsoft.com/office/drawing/2014/main" id="{7F7A7899-7322-4DB4-A4A6-43B0E72CB5B9}"/>
              </a:ext>
            </a:extLst>
          </p:cNvPr>
          <p:cNvGrpSpPr/>
          <p:nvPr/>
        </p:nvGrpSpPr>
        <p:grpSpPr>
          <a:xfrm>
            <a:off x="3568513" y="3484053"/>
            <a:ext cx="93707" cy="660060"/>
            <a:chOff x="2289447" y="3418209"/>
            <a:chExt cx="93707" cy="660060"/>
          </a:xfrm>
        </p:grpSpPr>
        <p:cxnSp>
          <p:nvCxnSpPr>
            <p:cNvPr id="274" name="Straight Connector 273">
              <a:extLst>
                <a:ext uri="{FF2B5EF4-FFF2-40B4-BE49-F238E27FC236}">
                  <a16:creationId xmlns:a16="http://schemas.microsoft.com/office/drawing/2014/main" id="{90A73681-CADF-4611-A5F1-79133D5CE869}"/>
                </a:ext>
              </a:extLst>
            </p:cNvPr>
            <p:cNvCxnSpPr/>
            <p:nvPr/>
          </p:nvCxnSpPr>
          <p:spPr bwMode="auto">
            <a:xfrm>
              <a:off x="2334689" y="3418209"/>
              <a:ext cx="0" cy="654345"/>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75" name="Straight Connector 274">
              <a:extLst>
                <a:ext uri="{FF2B5EF4-FFF2-40B4-BE49-F238E27FC236}">
                  <a16:creationId xmlns:a16="http://schemas.microsoft.com/office/drawing/2014/main" id="{7502B748-263F-44FC-B941-314DFF368752}"/>
                </a:ext>
              </a:extLst>
            </p:cNvPr>
            <p:cNvCxnSpPr/>
            <p:nvPr/>
          </p:nvCxnSpPr>
          <p:spPr bwMode="auto">
            <a:xfrm>
              <a:off x="2291352" y="341820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76" name="Straight Connector 275">
              <a:extLst>
                <a:ext uri="{FF2B5EF4-FFF2-40B4-BE49-F238E27FC236}">
                  <a16:creationId xmlns:a16="http://schemas.microsoft.com/office/drawing/2014/main" id="{16B2341A-C060-4773-8DBF-E904D2724C39}"/>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80" name="Group 179">
            <a:extLst>
              <a:ext uri="{FF2B5EF4-FFF2-40B4-BE49-F238E27FC236}">
                <a16:creationId xmlns:a16="http://schemas.microsoft.com/office/drawing/2014/main" id="{F24303E5-3BD2-41BD-BC62-AE70F56DBCD7}"/>
              </a:ext>
            </a:extLst>
          </p:cNvPr>
          <p:cNvGrpSpPr/>
          <p:nvPr/>
        </p:nvGrpSpPr>
        <p:grpSpPr>
          <a:xfrm>
            <a:off x="3979376" y="3529963"/>
            <a:ext cx="93707" cy="615354"/>
            <a:chOff x="2289447" y="3462915"/>
            <a:chExt cx="93707" cy="615354"/>
          </a:xfrm>
        </p:grpSpPr>
        <p:cxnSp>
          <p:nvCxnSpPr>
            <p:cNvPr id="271" name="Straight Connector 270">
              <a:extLst>
                <a:ext uri="{FF2B5EF4-FFF2-40B4-BE49-F238E27FC236}">
                  <a16:creationId xmlns:a16="http://schemas.microsoft.com/office/drawing/2014/main" id="{EE80E769-7EEC-43ED-8C1A-DE4DD97A1962}"/>
                </a:ext>
              </a:extLst>
            </p:cNvPr>
            <p:cNvCxnSpPr/>
            <p:nvPr/>
          </p:nvCxnSpPr>
          <p:spPr bwMode="auto">
            <a:xfrm>
              <a:off x="2334689" y="3462915"/>
              <a:ext cx="0" cy="609639"/>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CBC8EC1-0942-4EEA-962E-2E863F1290C9}"/>
                </a:ext>
              </a:extLst>
            </p:cNvPr>
            <p:cNvCxnSpPr/>
            <p:nvPr/>
          </p:nvCxnSpPr>
          <p:spPr bwMode="auto">
            <a:xfrm>
              <a:off x="2291352" y="3462915"/>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3D071704-6D02-42FA-831F-1695AC64798F}"/>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grpSp>
        <p:nvGrpSpPr>
          <p:cNvPr id="181" name="Group 180">
            <a:extLst>
              <a:ext uri="{FF2B5EF4-FFF2-40B4-BE49-F238E27FC236}">
                <a16:creationId xmlns:a16="http://schemas.microsoft.com/office/drawing/2014/main" id="{7D0377A3-1B54-4C9B-8B20-7F852A555374}"/>
              </a:ext>
            </a:extLst>
          </p:cNvPr>
          <p:cNvGrpSpPr/>
          <p:nvPr/>
        </p:nvGrpSpPr>
        <p:grpSpPr>
          <a:xfrm>
            <a:off x="4385283" y="3828794"/>
            <a:ext cx="93707" cy="498838"/>
            <a:chOff x="2289447" y="3579431"/>
            <a:chExt cx="93707" cy="498838"/>
          </a:xfrm>
        </p:grpSpPr>
        <p:cxnSp>
          <p:nvCxnSpPr>
            <p:cNvPr id="268" name="Straight Connector 267">
              <a:extLst>
                <a:ext uri="{FF2B5EF4-FFF2-40B4-BE49-F238E27FC236}">
                  <a16:creationId xmlns:a16="http://schemas.microsoft.com/office/drawing/2014/main" id="{7981F2F5-E9AA-401F-862F-E4C885A01C7E}"/>
                </a:ext>
              </a:extLst>
            </p:cNvPr>
            <p:cNvCxnSpPr/>
            <p:nvPr/>
          </p:nvCxnSpPr>
          <p:spPr bwMode="auto">
            <a:xfrm>
              <a:off x="2334689" y="3579431"/>
              <a:ext cx="0" cy="493123"/>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D2FE6515-5B69-4DFF-B7A6-7D71FF692DB8}"/>
                </a:ext>
              </a:extLst>
            </p:cNvPr>
            <p:cNvCxnSpPr/>
            <p:nvPr/>
          </p:nvCxnSpPr>
          <p:spPr bwMode="auto">
            <a:xfrm>
              <a:off x="2291352" y="3579431"/>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DADF642E-F441-42BF-8B13-FC1AA0C2BF66}"/>
                </a:ext>
              </a:extLst>
            </p:cNvPr>
            <p:cNvCxnSpPr/>
            <p:nvPr/>
          </p:nvCxnSpPr>
          <p:spPr bwMode="auto">
            <a:xfrm>
              <a:off x="2289447" y="4078269"/>
              <a:ext cx="91802" cy="0"/>
            </a:xfrm>
            <a:prstGeom prst="line">
              <a:avLst/>
            </a:prstGeom>
            <a:solidFill>
              <a:srgbClr val="F93482"/>
            </a:solidFill>
            <a:ln w="12700" cap="flat" cmpd="sng" algn="ctr">
              <a:solidFill>
                <a:srgbClr val="999999"/>
              </a:solidFill>
              <a:prstDash val="solid"/>
              <a:round/>
              <a:headEnd type="none" w="med" len="med"/>
              <a:tailEnd type="none" w="med" len="med"/>
            </a:ln>
            <a:effectLst/>
          </p:spPr>
        </p:cxnSp>
      </p:grpSp>
      <p:sp>
        <p:nvSpPr>
          <p:cNvPr id="182" name="Freeform 206">
            <a:extLst>
              <a:ext uri="{FF2B5EF4-FFF2-40B4-BE49-F238E27FC236}">
                <a16:creationId xmlns:a16="http://schemas.microsoft.com/office/drawing/2014/main" id="{99957903-8656-4656-9DE4-9E2CDDD08134}"/>
              </a:ext>
            </a:extLst>
          </p:cNvPr>
          <p:cNvSpPr/>
          <p:nvPr/>
        </p:nvSpPr>
        <p:spPr bwMode="auto">
          <a:xfrm>
            <a:off x="1229909" y="3744403"/>
            <a:ext cx="1640840" cy="1056640"/>
          </a:xfrm>
          <a:custGeom>
            <a:avLst/>
            <a:gdLst>
              <a:gd name="connsiteX0" fmla="*/ 0 w 1640840"/>
              <a:gd name="connsiteY0" fmla="*/ 0 h 1056640"/>
              <a:gd name="connsiteX1" fmla="*/ 50800 w 1640840"/>
              <a:gd name="connsiteY1" fmla="*/ 1051560 h 1056640"/>
              <a:gd name="connsiteX2" fmla="*/ 401320 w 1640840"/>
              <a:gd name="connsiteY2" fmla="*/ 914400 h 1056640"/>
              <a:gd name="connsiteX3" fmla="*/ 670560 w 1640840"/>
              <a:gd name="connsiteY3" fmla="*/ 1051560 h 1056640"/>
              <a:gd name="connsiteX4" fmla="*/ 802640 w 1640840"/>
              <a:gd name="connsiteY4" fmla="*/ 899160 h 1056640"/>
              <a:gd name="connsiteX5" fmla="*/ 949960 w 1640840"/>
              <a:gd name="connsiteY5" fmla="*/ 1056640 h 1056640"/>
              <a:gd name="connsiteX6" fmla="*/ 1219200 w 1640840"/>
              <a:gd name="connsiteY6" fmla="*/ 858520 h 1056640"/>
              <a:gd name="connsiteX7" fmla="*/ 1640840 w 1640840"/>
              <a:gd name="connsiteY7" fmla="*/ 762000 h 105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0840" h="1056640">
                <a:moveTo>
                  <a:pt x="0" y="0"/>
                </a:moveTo>
                <a:lnTo>
                  <a:pt x="50800" y="1051560"/>
                </a:lnTo>
                <a:lnTo>
                  <a:pt x="401320" y="914400"/>
                </a:lnTo>
                <a:lnTo>
                  <a:pt x="670560" y="1051560"/>
                </a:lnTo>
                <a:lnTo>
                  <a:pt x="802640" y="899160"/>
                </a:lnTo>
                <a:lnTo>
                  <a:pt x="949960" y="1056640"/>
                </a:lnTo>
                <a:lnTo>
                  <a:pt x="1219200" y="858520"/>
                </a:lnTo>
                <a:lnTo>
                  <a:pt x="1640840" y="762000"/>
                </a:lnTo>
              </a:path>
            </a:pathLst>
          </a:custGeom>
          <a:noFill/>
          <a:ln w="19050" cap="flat" cmpd="sng" algn="ctr">
            <a:solidFill>
              <a:srgbClr val="A098DA"/>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ndParaRPr>
          </a:p>
        </p:txBody>
      </p:sp>
      <p:sp>
        <p:nvSpPr>
          <p:cNvPr id="183" name="Oval 182">
            <a:extLst>
              <a:ext uri="{FF2B5EF4-FFF2-40B4-BE49-F238E27FC236}">
                <a16:creationId xmlns:a16="http://schemas.microsoft.com/office/drawing/2014/main" id="{A44B40AF-FEAB-4BF6-8660-CA14C22C168D}"/>
              </a:ext>
            </a:extLst>
          </p:cNvPr>
          <p:cNvSpPr/>
          <p:nvPr/>
        </p:nvSpPr>
        <p:spPr bwMode="auto">
          <a:xfrm>
            <a:off x="1223441" y="4733259"/>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84" name="Oval 183">
            <a:extLst>
              <a:ext uri="{FF2B5EF4-FFF2-40B4-BE49-F238E27FC236}">
                <a16:creationId xmlns:a16="http://schemas.microsoft.com/office/drawing/2014/main" id="{C7422436-5764-49F4-9739-3F07B7C518D5}"/>
              </a:ext>
            </a:extLst>
          </p:cNvPr>
          <p:cNvSpPr/>
          <p:nvPr/>
        </p:nvSpPr>
        <p:spPr bwMode="auto">
          <a:xfrm>
            <a:off x="1577958" y="4625157"/>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85" name="Oval 184">
            <a:extLst>
              <a:ext uri="{FF2B5EF4-FFF2-40B4-BE49-F238E27FC236}">
                <a16:creationId xmlns:a16="http://schemas.microsoft.com/office/drawing/2014/main" id="{345C8F19-EB2B-4D03-B601-633CB9983F54}"/>
              </a:ext>
            </a:extLst>
          </p:cNvPr>
          <p:cNvSpPr/>
          <p:nvPr/>
        </p:nvSpPr>
        <p:spPr bwMode="auto">
          <a:xfrm>
            <a:off x="1830720" y="4740781"/>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86" name="Oval 185">
            <a:extLst>
              <a:ext uri="{FF2B5EF4-FFF2-40B4-BE49-F238E27FC236}">
                <a16:creationId xmlns:a16="http://schemas.microsoft.com/office/drawing/2014/main" id="{63D4105D-76A7-4515-ADCE-E6297FEBDEA2}"/>
              </a:ext>
            </a:extLst>
          </p:cNvPr>
          <p:cNvSpPr/>
          <p:nvPr/>
        </p:nvSpPr>
        <p:spPr bwMode="auto">
          <a:xfrm>
            <a:off x="1968192" y="4583068"/>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87" name="Oval 186">
            <a:extLst>
              <a:ext uri="{FF2B5EF4-FFF2-40B4-BE49-F238E27FC236}">
                <a16:creationId xmlns:a16="http://schemas.microsoft.com/office/drawing/2014/main" id="{0B703257-B78C-4B72-92E3-809D5D40C2C9}"/>
              </a:ext>
            </a:extLst>
          </p:cNvPr>
          <p:cNvSpPr/>
          <p:nvPr/>
        </p:nvSpPr>
        <p:spPr bwMode="auto">
          <a:xfrm>
            <a:off x="2111915" y="4733259"/>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88" name="Oval 187">
            <a:extLst>
              <a:ext uri="{FF2B5EF4-FFF2-40B4-BE49-F238E27FC236}">
                <a16:creationId xmlns:a16="http://schemas.microsoft.com/office/drawing/2014/main" id="{8FA81D1B-7DAF-49A0-9982-9A74C941AF24}"/>
              </a:ext>
            </a:extLst>
          </p:cNvPr>
          <p:cNvSpPr/>
          <p:nvPr/>
        </p:nvSpPr>
        <p:spPr bwMode="auto">
          <a:xfrm>
            <a:off x="2375820" y="4550156"/>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89" name="Oval 188">
            <a:extLst>
              <a:ext uri="{FF2B5EF4-FFF2-40B4-BE49-F238E27FC236}">
                <a16:creationId xmlns:a16="http://schemas.microsoft.com/office/drawing/2014/main" id="{B8930E33-3FF9-43B8-92DC-79375CF2F176}"/>
              </a:ext>
            </a:extLst>
          </p:cNvPr>
          <p:cNvSpPr/>
          <p:nvPr/>
        </p:nvSpPr>
        <p:spPr bwMode="auto">
          <a:xfrm>
            <a:off x="2795568" y="4462615"/>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grpSp>
        <p:nvGrpSpPr>
          <p:cNvPr id="190" name="Group 189">
            <a:extLst>
              <a:ext uri="{FF2B5EF4-FFF2-40B4-BE49-F238E27FC236}">
                <a16:creationId xmlns:a16="http://schemas.microsoft.com/office/drawing/2014/main" id="{F53C5ABA-C356-403C-AD5C-6E9C198D791E}"/>
              </a:ext>
            </a:extLst>
          </p:cNvPr>
          <p:cNvGrpSpPr/>
          <p:nvPr/>
        </p:nvGrpSpPr>
        <p:grpSpPr>
          <a:xfrm>
            <a:off x="1581984" y="4519556"/>
            <a:ext cx="93707" cy="252655"/>
            <a:chOff x="2289447" y="3825614"/>
            <a:chExt cx="93707" cy="252655"/>
          </a:xfrm>
        </p:grpSpPr>
        <p:cxnSp>
          <p:nvCxnSpPr>
            <p:cNvPr id="265" name="Straight Connector 264">
              <a:extLst>
                <a:ext uri="{FF2B5EF4-FFF2-40B4-BE49-F238E27FC236}">
                  <a16:creationId xmlns:a16="http://schemas.microsoft.com/office/drawing/2014/main" id="{D21E1397-187F-486E-986A-F77F030127E7}"/>
                </a:ext>
              </a:extLst>
            </p:cNvPr>
            <p:cNvCxnSpPr/>
            <p:nvPr/>
          </p:nvCxnSpPr>
          <p:spPr bwMode="auto">
            <a:xfrm>
              <a:off x="2334689" y="3828710"/>
              <a:ext cx="0" cy="243844"/>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66" name="Straight Connector 265">
              <a:extLst>
                <a:ext uri="{FF2B5EF4-FFF2-40B4-BE49-F238E27FC236}">
                  <a16:creationId xmlns:a16="http://schemas.microsoft.com/office/drawing/2014/main" id="{127FE8C8-F6CE-4B98-9E24-6CF76E26C08F}"/>
                </a:ext>
              </a:extLst>
            </p:cNvPr>
            <p:cNvCxnSpPr/>
            <p:nvPr/>
          </p:nvCxnSpPr>
          <p:spPr bwMode="auto">
            <a:xfrm>
              <a:off x="2291352" y="3825614"/>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67" name="Straight Connector 266">
              <a:extLst>
                <a:ext uri="{FF2B5EF4-FFF2-40B4-BE49-F238E27FC236}">
                  <a16:creationId xmlns:a16="http://schemas.microsoft.com/office/drawing/2014/main" id="{4B15684B-474A-4544-8F4D-85FDE1D51E54}"/>
                </a:ext>
              </a:extLst>
            </p:cNvPr>
            <p:cNvCxnSpPr/>
            <p:nvPr/>
          </p:nvCxnSpPr>
          <p:spPr bwMode="auto">
            <a:xfrm>
              <a:off x="2289447" y="4078269"/>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grpSp>
        <p:nvGrpSpPr>
          <p:cNvPr id="191" name="Group 190">
            <a:extLst>
              <a:ext uri="{FF2B5EF4-FFF2-40B4-BE49-F238E27FC236}">
                <a16:creationId xmlns:a16="http://schemas.microsoft.com/office/drawing/2014/main" id="{5CCD810D-9F1A-495E-835E-BC4B7CCF99BB}"/>
              </a:ext>
            </a:extLst>
          </p:cNvPr>
          <p:cNvGrpSpPr/>
          <p:nvPr/>
        </p:nvGrpSpPr>
        <p:grpSpPr>
          <a:xfrm>
            <a:off x="1989080" y="4423218"/>
            <a:ext cx="93707" cy="346344"/>
            <a:chOff x="2289447" y="3731925"/>
            <a:chExt cx="93707" cy="346344"/>
          </a:xfrm>
        </p:grpSpPr>
        <p:cxnSp>
          <p:nvCxnSpPr>
            <p:cNvPr id="262" name="Straight Connector 261">
              <a:extLst>
                <a:ext uri="{FF2B5EF4-FFF2-40B4-BE49-F238E27FC236}">
                  <a16:creationId xmlns:a16="http://schemas.microsoft.com/office/drawing/2014/main" id="{A9DCEB9C-3108-482C-8EE0-59A0006EB188}"/>
                </a:ext>
              </a:extLst>
            </p:cNvPr>
            <p:cNvCxnSpPr/>
            <p:nvPr/>
          </p:nvCxnSpPr>
          <p:spPr bwMode="auto">
            <a:xfrm>
              <a:off x="2334689" y="3731925"/>
              <a:ext cx="0" cy="340629"/>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FC140D38-3ECA-415E-A7C8-E548E7547266}"/>
                </a:ext>
              </a:extLst>
            </p:cNvPr>
            <p:cNvCxnSpPr/>
            <p:nvPr/>
          </p:nvCxnSpPr>
          <p:spPr bwMode="auto">
            <a:xfrm>
              <a:off x="2291352" y="3731925"/>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114CF503-C9AD-4E71-AA60-534FA7D339AF}"/>
                </a:ext>
              </a:extLst>
            </p:cNvPr>
            <p:cNvCxnSpPr/>
            <p:nvPr/>
          </p:nvCxnSpPr>
          <p:spPr bwMode="auto">
            <a:xfrm>
              <a:off x="2289447" y="4078269"/>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grpSp>
        <p:nvGrpSpPr>
          <p:cNvPr id="192" name="Group 191">
            <a:extLst>
              <a:ext uri="{FF2B5EF4-FFF2-40B4-BE49-F238E27FC236}">
                <a16:creationId xmlns:a16="http://schemas.microsoft.com/office/drawing/2014/main" id="{47357F4F-6145-4745-9791-3F7889F16EF0}"/>
              </a:ext>
            </a:extLst>
          </p:cNvPr>
          <p:cNvGrpSpPr/>
          <p:nvPr/>
        </p:nvGrpSpPr>
        <p:grpSpPr>
          <a:xfrm>
            <a:off x="2402122" y="4307230"/>
            <a:ext cx="93707" cy="426029"/>
            <a:chOff x="2289447" y="3652240"/>
            <a:chExt cx="93707" cy="426029"/>
          </a:xfrm>
        </p:grpSpPr>
        <p:cxnSp>
          <p:nvCxnSpPr>
            <p:cNvPr id="259" name="Straight Connector 258">
              <a:extLst>
                <a:ext uri="{FF2B5EF4-FFF2-40B4-BE49-F238E27FC236}">
                  <a16:creationId xmlns:a16="http://schemas.microsoft.com/office/drawing/2014/main" id="{38F01084-129E-4081-B99D-2516E649E622}"/>
                </a:ext>
              </a:extLst>
            </p:cNvPr>
            <p:cNvCxnSpPr/>
            <p:nvPr/>
          </p:nvCxnSpPr>
          <p:spPr bwMode="auto">
            <a:xfrm>
              <a:off x="2334689" y="3652240"/>
              <a:ext cx="0" cy="420314"/>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D4C61CDC-873A-4DED-BB71-DB40AE9A972E}"/>
                </a:ext>
              </a:extLst>
            </p:cNvPr>
            <p:cNvCxnSpPr/>
            <p:nvPr/>
          </p:nvCxnSpPr>
          <p:spPr bwMode="auto">
            <a:xfrm>
              <a:off x="2291352" y="3652240"/>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F2CB726F-8E47-4A4F-8D6B-9B0DE51D1AB0}"/>
                </a:ext>
              </a:extLst>
            </p:cNvPr>
            <p:cNvCxnSpPr/>
            <p:nvPr/>
          </p:nvCxnSpPr>
          <p:spPr bwMode="auto">
            <a:xfrm>
              <a:off x="2289447" y="4078269"/>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CAD6521E-C86D-4CAB-9D1B-E874E1CBA345}"/>
              </a:ext>
            </a:extLst>
          </p:cNvPr>
          <p:cNvGrpSpPr/>
          <p:nvPr/>
        </p:nvGrpSpPr>
        <p:grpSpPr>
          <a:xfrm>
            <a:off x="2813538" y="4075355"/>
            <a:ext cx="93707" cy="648978"/>
            <a:chOff x="2289447" y="3429291"/>
            <a:chExt cx="93707" cy="648978"/>
          </a:xfrm>
        </p:grpSpPr>
        <p:cxnSp>
          <p:nvCxnSpPr>
            <p:cNvPr id="256" name="Straight Connector 255">
              <a:extLst>
                <a:ext uri="{FF2B5EF4-FFF2-40B4-BE49-F238E27FC236}">
                  <a16:creationId xmlns:a16="http://schemas.microsoft.com/office/drawing/2014/main" id="{3C50269E-28C1-4899-AA8E-5F1867A9CBCA}"/>
                </a:ext>
              </a:extLst>
            </p:cNvPr>
            <p:cNvCxnSpPr/>
            <p:nvPr/>
          </p:nvCxnSpPr>
          <p:spPr bwMode="auto">
            <a:xfrm>
              <a:off x="2334689" y="3429291"/>
              <a:ext cx="0" cy="643263"/>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CAE32253-1EE9-4D76-9834-1FB4D2DB041D}"/>
                </a:ext>
              </a:extLst>
            </p:cNvPr>
            <p:cNvCxnSpPr/>
            <p:nvPr/>
          </p:nvCxnSpPr>
          <p:spPr bwMode="auto">
            <a:xfrm>
              <a:off x="2291352" y="3432012"/>
              <a:ext cx="91802" cy="0"/>
            </a:xfrm>
            <a:prstGeom prst="line">
              <a:avLst/>
            </a:prstGeom>
            <a:solidFill>
              <a:srgbClr val="F93482"/>
            </a:solidFill>
            <a:ln w="12700" cap="flat" cmpd="sng" algn="ctr">
              <a:solidFill>
                <a:srgbClr val="54B948"/>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E6708BA9-6CA2-4861-88D3-2B0728BE153F}"/>
                </a:ext>
              </a:extLst>
            </p:cNvPr>
            <p:cNvCxnSpPr/>
            <p:nvPr/>
          </p:nvCxnSpPr>
          <p:spPr bwMode="auto">
            <a:xfrm>
              <a:off x="2289447" y="4078269"/>
              <a:ext cx="91802" cy="0"/>
            </a:xfrm>
            <a:prstGeom prst="line">
              <a:avLst/>
            </a:prstGeom>
            <a:solidFill>
              <a:srgbClr val="F93482"/>
            </a:solidFill>
            <a:ln w="12700" cap="flat" cmpd="sng" algn="ctr">
              <a:solidFill>
                <a:srgbClr val="54B948"/>
              </a:solidFill>
              <a:prstDash val="solid"/>
              <a:round/>
              <a:headEnd type="none" w="med" len="med"/>
              <a:tailEnd type="none" w="med" len="med"/>
            </a:ln>
            <a:effectLst/>
          </p:spPr>
        </p:cxnSp>
      </p:grpSp>
      <p:cxnSp>
        <p:nvCxnSpPr>
          <p:cNvPr id="194" name="Straight Connector 193">
            <a:extLst>
              <a:ext uri="{FF2B5EF4-FFF2-40B4-BE49-F238E27FC236}">
                <a16:creationId xmlns:a16="http://schemas.microsoft.com/office/drawing/2014/main" id="{7B4C3EC8-AEE2-4494-A874-A2B0A87937C0}"/>
              </a:ext>
            </a:extLst>
          </p:cNvPr>
          <p:cNvCxnSpPr/>
          <p:nvPr/>
        </p:nvCxnSpPr>
        <p:spPr bwMode="auto">
          <a:xfrm>
            <a:off x="1833418" y="4718618"/>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sp>
        <p:nvSpPr>
          <p:cNvPr id="195" name="Oval 194">
            <a:extLst>
              <a:ext uri="{FF2B5EF4-FFF2-40B4-BE49-F238E27FC236}">
                <a16:creationId xmlns:a16="http://schemas.microsoft.com/office/drawing/2014/main" id="{C6C1A23E-EEB3-4024-98FB-73331219F573}"/>
              </a:ext>
            </a:extLst>
          </p:cNvPr>
          <p:cNvSpPr/>
          <p:nvPr/>
        </p:nvSpPr>
        <p:spPr bwMode="auto">
          <a:xfrm>
            <a:off x="1165951" y="3671380"/>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grpSp>
        <p:nvGrpSpPr>
          <p:cNvPr id="196" name="Group 195">
            <a:extLst>
              <a:ext uri="{FF2B5EF4-FFF2-40B4-BE49-F238E27FC236}">
                <a16:creationId xmlns:a16="http://schemas.microsoft.com/office/drawing/2014/main" id="{86105355-1536-40D3-8D24-9E3C5BF803BB}"/>
              </a:ext>
            </a:extLst>
          </p:cNvPr>
          <p:cNvGrpSpPr/>
          <p:nvPr/>
        </p:nvGrpSpPr>
        <p:grpSpPr>
          <a:xfrm>
            <a:off x="1106792" y="3365607"/>
            <a:ext cx="166223" cy="778555"/>
            <a:chOff x="2215026" y="3299714"/>
            <a:chExt cx="166223" cy="778555"/>
          </a:xfrm>
        </p:grpSpPr>
        <p:cxnSp>
          <p:nvCxnSpPr>
            <p:cNvPr id="253" name="Straight Connector 252">
              <a:extLst>
                <a:ext uri="{FF2B5EF4-FFF2-40B4-BE49-F238E27FC236}">
                  <a16:creationId xmlns:a16="http://schemas.microsoft.com/office/drawing/2014/main" id="{0B2BA0F2-07A9-492B-A466-D52982A81A03}"/>
                </a:ext>
              </a:extLst>
            </p:cNvPr>
            <p:cNvCxnSpPr/>
            <p:nvPr/>
          </p:nvCxnSpPr>
          <p:spPr bwMode="auto">
            <a:xfrm>
              <a:off x="2334689" y="3299714"/>
              <a:ext cx="0" cy="77284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54" name="Straight Connector 253">
              <a:extLst>
                <a:ext uri="{FF2B5EF4-FFF2-40B4-BE49-F238E27FC236}">
                  <a16:creationId xmlns:a16="http://schemas.microsoft.com/office/drawing/2014/main" id="{10772403-3AED-4827-A8BE-F466D2C04A03}"/>
                </a:ext>
              </a:extLst>
            </p:cNvPr>
            <p:cNvCxnSpPr/>
            <p:nvPr/>
          </p:nvCxnSpPr>
          <p:spPr bwMode="auto">
            <a:xfrm>
              <a:off x="2215026" y="3299714"/>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7B99A6CF-4A9A-4112-BE03-5677D5773748}"/>
                </a:ext>
              </a:extLst>
            </p:cNvPr>
            <p:cNvCxnSpPr/>
            <p:nvPr/>
          </p:nvCxnSpPr>
          <p:spPr bwMode="auto">
            <a:xfrm>
              <a:off x="2289447" y="4078269"/>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sp>
        <p:nvSpPr>
          <p:cNvPr id="197" name="Rectangle 196">
            <a:extLst>
              <a:ext uri="{FF2B5EF4-FFF2-40B4-BE49-F238E27FC236}">
                <a16:creationId xmlns:a16="http://schemas.microsoft.com/office/drawing/2014/main" id="{26B40C3F-6215-4989-8CD2-52006104618D}"/>
              </a:ext>
            </a:extLst>
          </p:cNvPr>
          <p:cNvSpPr/>
          <p:nvPr/>
        </p:nvSpPr>
        <p:spPr bwMode="auto">
          <a:xfrm>
            <a:off x="1198637" y="3777002"/>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98" name="Rectangle 197">
            <a:extLst>
              <a:ext uri="{FF2B5EF4-FFF2-40B4-BE49-F238E27FC236}">
                <a16:creationId xmlns:a16="http://schemas.microsoft.com/office/drawing/2014/main" id="{C49E2DB0-9D0F-4A4E-AA19-B5322F0B403D}"/>
              </a:ext>
            </a:extLst>
          </p:cNvPr>
          <p:cNvSpPr/>
          <p:nvPr/>
        </p:nvSpPr>
        <p:spPr bwMode="auto">
          <a:xfrm>
            <a:off x="1120208" y="3722235"/>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199" name="Freeform 223">
            <a:extLst>
              <a:ext uri="{FF2B5EF4-FFF2-40B4-BE49-F238E27FC236}">
                <a16:creationId xmlns:a16="http://schemas.microsoft.com/office/drawing/2014/main" id="{23915112-5288-40AA-9C4B-E786D6B95718}"/>
              </a:ext>
            </a:extLst>
          </p:cNvPr>
          <p:cNvSpPr/>
          <p:nvPr/>
        </p:nvSpPr>
        <p:spPr bwMode="auto">
          <a:xfrm>
            <a:off x="2840269" y="3002723"/>
            <a:ext cx="1661160" cy="1524000"/>
          </a:xfrm>
          <a:custGeom>
            <a:avLst/>
            <a:gdLst>
              <a:gd name="connsiteX0" fmla="*/ 0 w 1661160"/>
              <a:gd name="connsiteY0" fmla="*/ 1524000 h 1524000"/>
              <a:gd name="connsiteX1" fmla="*/ 91440 w 1661160"/>
              <a:gd name="connsiteY1" fmla="*/ 1127760 h 1524000"/>
              <a:gd name="connsiteX2" fmla="*/ 137160 w 1661160"/>
              <a:gd name="connsiteY2" fmla="*/ 965200 h 1524000"/>
              <a:gd name="connsiteX3" fmla="*/ 172720 w 1661160"/>
              <a:gd name="connsiteY3" fmla="*/ 782320 h 1524000"/>
              <a:gd name="connsiteX4" fmla="*/ 193040 w 1661160"/>
              <a:gd name="connsiteY4" fmla="*/ 645160 h 1524000"/>
              <a:gd name="connsiteX5" fmla="*/ 208280 w 1661160"/>
              <a:gd name="connsiteY5" fmla="*/ 523240 h 1524000"/>
              <a:gd name="connsiteX6" fmla="*/ 233680 w 1661160"/>
              <a:gd name="connsiteY6" fmla="*/ 452120 h 1524000"/>
              <a:gd name="connsiteX7" fmla="*/ 416560 w 1661160"/>
              <a:gd name="connsiteY7" fmla="*/ 0 h 1524000"/>
              <a:gd name="connsiteX8" fmla="*/ 833120 w 1661160"/>
              <a:gd name="connsiteY8" fmla="*/ 289560 h 1524000"/>
              <a:gd name="connsiteX9" fmla="*/ 955040 w 1661160"/>
              <a:gd name="connsiteY9" fmla="*/ 421640 h 1524000"/>
              <a:gd name="connsiteX10" fmla="*/ 1087120 w 1661160"/>
              <a:gd name="connsiteY10" fmla="*/ 538480 h 1524000"/>
              <a:gd name="connsiteX11" fmla="*/ 1219200 w 1661160"/>
              <a:gd name="connsiteY11" fmla="*/ 645160 h 1524000"/>
              <a:gd name="connsiteX12" fmla="*/ 1300480 w 1661160"/>
              <a:gd name="connsiteY12" fmla="*/ 706120 h 1524000"/>
              <a:gd name="connsiteX13" fmla="*/ 1447800 w 1661160"/>
              <a:gd name="connsiteY13" fmla="*/ 802640 h 1524000"/>
              <a:gd name="connsiteX14" fmla="*/ 1630680 w 1661160"/>
              <a:gd name="connsiteY14" fmla="*/ 868680 h 1524000"/>
              <a:gd name="connsiteX15" fmla="*/ 1661160 w 1661160"/>
              <a:gd name="connsiteY15" fmla="*/ 90424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1160" h="1524000">
                <a:moveTo>
                  <a:pt x="0" y="1524000"/>
                </a:moveTo>
                <a:lnTo>
                  <a:pt x="91440" y="1127760"/>
                </a:lnTo>
                <a:lnTo>
                  <a:pt x="137160" y="965200"/>
                </a:lnTo>
                <a:lnTo>
                  <a:pt x="172720" y="782320"/>
                </a:lnTo>
                <a:lnTo>
                  <a:pt x="193040" y="645160"/>
                </a:lnTo>
                <a:lnTo>
                  <a:pt x="208280" y="523240"/>
                </a:lnTo>
                <a:lnTo>
                  <a:pt x="233680" y="452120"/>
                </a:lnTo>
                <a:lnTo>
                  <a:pt x="416560" y="0"/>
                </a:lnTo>
                <a:lnTo>
                  <a:pt x="833120" y="289560"/>
                </a:lnTo>
                <a:lnTo>
                  <a:pt x="955040" y="421640"/>
                </a:lnTo>
                <a:lnTo>
                  <a:pt x="1087120" y="538480"/>
                </a:lnTo>
                <a:lnTo>
                  <a:pt x="1219200" y="645160"/>
                </a:lnTo>
                <a:lnTo>
                  <a:pt x="1300480" y="706120"/>
                </a:lnTo>
                <a:lnTo>
                  <a:pt x="1447800" y="802640"/>
                </a:lnTo>
                <a:lnTo>
                  <a:pt x="1630680" y="868680"/>
                </a:lnTo>
                <a:lnTo>
                  <a:pt x="1661160" y="904240"/>
                </a:lnTo>
              </a:path>
            </a:pathLst>
          </a:custGeom>
          <a:noFill/>
          <a:ln w="19050" cap="flat" cmpd="sng" algn="ctr">
            <a:solidFill>
              <a:srgbClr val="A098DA"/>
            </a:solidFill>
            <a:prstDash val="dash"/>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ndParaRPr>
          </a:p>
        </p:txBody>
      </p:sp>
      <p:sp>
        <p:nvSpPr>
          <p:cNvPr id="200" name="Oval 199">
            <a:extLst>
              <a:ext uri="{FF2B5EF4-FFF2-40B4-BE49-F238E27FC236}">
                <a16:creationId xmlns:a16="http://schemas.microsoft.com/office/drawing/2014/main" id="{29882D30-31DE-4641-AB0A-D9FF8ADD5A01}"/>
              </a:ext>
            </a:extLst>
          </p:cNvPr>
          <p:cNvSpPr/>
          <p:nvPr/>
        </p:nvSpPr>
        <p:spPr bwMode="auto">
          <a:xfrm>
            <a:off x="3009031" y="3491201"/>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201" name="Oval 200">
            <a:extLst>
              <a:ext uri="{FF2B5EF4-FFF2-40B4-BE49-F238E27FC236}">
                <a16:creationId xmlns:a16="http://schemas.microsoft.com/office/drawing/2014/main" id="{EE8DE2AC-2D24-40E0-A0C3-3AF0240A952C}"/>
              </a:ext>
            </a:extLst>
          </p:cNvPr>
          <p:cNvSpPr/>
          <p:nvPr/>
        </p:nvSpPr>
        <p:spPr bwMode="auto">
          <a:xfrm>
            <a:off x="3190152" y="2952368"/>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202" name="Oval 201">
            <a:extLst>
              <a:ext uri="{FF2B5EF4-FFF2-40B4-BE49-F238E27FC236}">
                <a16:creationId xmlns:a16="http://schemas.microsoft.com/office/drawing/2014/main" id="{F0EDD9D3-A574-4C00-BC13-214207B8D63B}"/>
              </a:ext>
            </a:extLst>
          </p:cNvPr>
          <p:cNvSpPr/>
          <p:nvPr/>
        </p:nvSpPr>
        <p:spPr bwMode="auto">
          <a:xfrm>
            <a:off x="3601918" y="3248420"/>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203" name="Oval 202">
            <a:extLst>
              <a:ext uri="{FF2B5EF4-FFF2-40B4-BE49-F238E27FC236}">
                <a16:creationId xmlns:a16="http://schemas.microsoft.com/office/drawing/2014/main" id="{A1503C0C-F4F4-4537-9AB3-F3A740EF9707}"/>
              </a:ext>
            </a:extLst>
          </p:cNvPr>
          <p:cNvSpPr/>
          <p:nvPr/>
        </p:nvSpPr>
        <p:spPr bwMode="auto">
          <a:xfrm>
            <a:off x="4033804" y="3628153"/>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grpSp>
        <p:nvGrpSpPr>
          <p:cNvPr id="204" name="Group 203">
            <a:extLst>
              <a:ext uri="{FF2B5EF4-FFF2-40B4-BE49-F238E27FC236}">
                <a16:creationId xmlns:a16="http://schemas.microsoft.com/office/drawing/2014/main" id="{6261B5EF-9FE8-480A-B20E-6EDE1C126EA6}"/>
              </a:ext>
            </a:extLst>
          </p:cNvPr>
          <p:cNvGrpSpPr/>
          <p:nvPr/>
        </p:nvGrpSpPr>
        <p:grpSpPr>
          <a:xfrm>
            <a:off x="3010345" y="2926497"/>
            <a:ext cx="93707" cy="955838"/>
            <a:chOff x="2289447" y="3429291"/>
            <a:chExt cx="93707" cy="647687"/>
          </a:xfrm>
        </p:grpSpPr>
        <p:cxnSp>
          <p:nvCxnSpPr>
            <p:cNvPr id="250" name="Straight Connector 249">
              <a:extLst>
                <a:ext uri="{FF2B5EF4-FFF2-40B4-BE49-F238E27FC236}">
                  <a16:creationId xmlns:a16="http://schemas.microsoft.com/office/drawing/2014/main" id="{703FB2F2-4907-4304-8A4D-8BE712018BDA}"/>
                </a:ext>
              </a:extLst>
            </p:cNvPr>
            <p:cNvCxnSpPr/>
            <p:nvPr/>
          </p:nvCxnSpPr>
          <p:spPr bwMode="auto">
            <a:xfrm>
              <a:off x="2334689" y="3429291"/>
              <a:ext cx="0" cy="643263"/>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51" name="Straight Connector 250">
              <a:extLst>
                <a:ext uri="{FF2B5EF4-FFF2-40B4-BE49-F238E27FC236}">
                  <a16:creationId xmlns:a16="http://schemas.microsoft.com/office/drawing/2014/main" id="{7CD29188-7F5A-4E8E-B304-529C8DA817B6}"/>
                </a:ext>
              </a:extLst>
            </p:cNvPr>
            <p:cNvCxnSpPr/>
            <p:nvPr/>
          </p:nvCxnSpPr>
          <p:spPr bwMode="auto">
            <a:xfrm>
              <a:off x="2291352" y="3432012"/>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0853C125-13A6-4E40-B17E-62E5BC7DB266}"/>
                </a:ext>
              </a:extLst>
            </p:cNvPr>
            <p:cNvCxnSpPr/>
            <p:nvPr/>
          </p:nvCxnSpPr>
          <p:spPr bwMode="auto">
            <a:xfrm>
              <a:off x="2289447" y="4076978"/>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grpSp>
        <p:nvGrpSpPr>
          <p:cNvPr id="205" name="Group 204">
            <a:extLst>
              <a:ext uri="{FF2B5EF4-FFF2-40B4-BE49-F238E27FC236}">
                <a16:creationId xmlns:a16="http://schemas.microsoft.com/office/drawing/2014/main" id="{D8F7F3D6-C2D8-4B31-96A7-25B55C1B4255}"/>
              </a:ext>
            </a:extLst>
          </p:cNvPr>
          <p:cNvGrpSpPr/>
          <p:nvPr/>
        </p:nvGrpSpPr>
        <p:grpSpPr>
          <a:xfrm>
            <a:off x="3214717" y="2390583"/>
            <a:ext cx="93707" cy="1118796"/>
            <a:chOff x="2289447" y="3429291"/>
            <a:chExt cx="93707" cy="647687"/>
          </a:xfrm>
        </p:grpSpPr>
        <p:cxnSp>
          <p:nvCxnSpPr>
            <p:cNvPr id="247" name="Straight Connector 246">
              <a:extLst>
                <a:ext uri="{FF2B5EF4-FFF2-40B4-BE49-F238E27FC236}">
                  <a16:creationId xmlns:a16="http://schemas.microsoft.com/office/drawing/2014/main" id="{ED268886-C5FF-4402-A04B-EC1F435A6C41}"/>
                </a:ext>
              </a:extLst>
            </p:cNvPr>
            <p:cNvCxnSpPr/>
            <p:nvPr/>
          </p:nvCxnSpPr>
          <p:spPr bwMode="auto">
            <a:xfrm>
              <a:off x="2334689" y="3429291"/>
              <a:ext cx="0" cy="643263"/>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48" name="Straight Connector 247">
              <a:extLst>
                <a:ext uri="{FF2B5EF4-FFF2-40B4-BE49-F238E27FC236}">
                  <a16:creationId xmlns:a16="http://schemas.microsoft.com/office/drawing/2014/main" id="{123CE3E3-0985-4085-B81B-7080B1A5FFCE}"/>
                </a:ext>
              </a:extLst>
            </p:cNvPr>
            <p:cNvCxnSpPr/>
            <p:nvPr/>
          </p:nvCxnSpPr>
          <p:spPr bwMode="auto">
            <a:xfrm>
              <a:off x="2291352" y="3432012"/>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6F0CEC8-B59E-4194-A2C9-D717B824056A}"/>
                </a:ext>
              </a:extLst>
            </p:cNvPr>
            <p:cNvCxnSpPr/>
            <p:nvPr/>
          </p:nvCxnSpPr>
          <p:spPr bwMode="auto">
            <a:xfrm>
              <a:off x="2289447" y="4076978"/>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grpSp>
        <p:nvGrpSpPr>
          <p:cNvPr id="206" name="Group 205">
            <a:extLst>
              <a:ext uri="{FF2B5EF4-FFF2-40B4-BE49-F238E27FC236}">
                <a16:creationId xmlns:a16="http://schemas.microsoft.com/office/drawing/2014/main" id="{F2E9C601-77F2-4D5A-856D-F73289AAE155}"/>
              </a:ext>
            </a:extLst>
          </p:cNvPr>
          <p:cNvGrpSpPr/>
          <p:nvPr/>
        </p:nvGrpSpPr>
        <p:grpSpPr>
          <a:xfrm>
            <a:off x="3618042" y="2875349"/>
            <a:ext cx="93707" cy="907415"/>
            <a:chOff x="2289447" y="3429291"/>
            <a:chExt cx="93707" cy="647687"/>
          </a:xfrm>
        </p:grpSpPr>
        <p:cxnSp>
          <p:nvCxnSpPr>
            <p:cNvPr id="239" name="Straight Connector 238">
              <a:extLst>
                <a:ext uri="{FF2B5EF4-FFF2-40B4-BE49-F238E27FC236}">
                  <a16:creationId xmlns:a16="http://schemas.microsoft.com/office/drawing/2014/main" id="{5DB89ACC-7939-4AF2-AB43-7C2D37A9B319}"/>
                </a:ext>
              </a:extLst>
            </p:cNvPr>
            <p:cNvCxnSpPr/>
            <p:nvPr/>
          </p:nvCxnSpPr>
          <p:spPr bwMode="auto">
            <a:xfrm>
              <a:off x="2334689" y="3429291"/>
              <a:ext cx="0" cy="643263"/>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45" name="Straight Connector 244">
              <a:extLst>
                <a:ext uri="{FF2B5EF4-FFF2-40B4-BE49-F238E27FC236}">
                  <a16:creationId xmlns:a16="http://schemas.microsoft.com/office/drawing/2014/main" id="{E809BB41-C056-4190-A202-8102967E493E}"/>
                </a:ext>
              </a:extLst>
            </p:cNvPr>
            <p:cNvCxnSpPr/>
            <p:nvPr/>
          </p:nvCxnSpPr>
          <p:spPr bwMode="auto">
            <a:xfrm>
              <a:off x="2291352" y="3432012"/>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96A0450A-534B-401B-87A6-97A0A4BC4D8E}"/>
                </a:ext>
              </a:extLst>
            </p:cNvPr>
            <p:cNvCxnSpPr/>
            <p:nvPr/>
          </p:nvCxnSpPr>
          <p:spPr bwMode="auto">
            <a:xfrm>
              <a:off x="2289447" y="4076978"/>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grpSp>
        <p:nvGrpSpPr>
          <p:cNvPr id="207" name="Group 206">
            <a:extLst>
              <a:ext uri="{FF2B5EF4-FFF2-40B4-BE49-F238E27FC236}">
                <a16:creationId xmlns:a16="http://schemas.microsoft.com/office/drawing/2014/main" id="{F19B2202-C7A3-4514-87FC-6F2FADF72F3F}"/>
              </a:ext>
            </a:extLst>
          </p:cNvPr>
          <p:cNvGrpSpPr/>
          <p:nvPr/>
        </p:nvGrpSpPr>
        <p:grpSpPr>
          <a:xfrm>
            <a:off x="4036859" y="3255453"/>
            <a:ext cx="93707" cy="707633"/>
            <a:chOff x="2289447" y="3429291"/>
            <a:chExt cx="93707" cy="647687"/>
          </a:xfrm>
        </p:grpSpPr>
        <p:cxnSp>
          <p:nvCxnSpPr>
            <p:cNvPr id="230" name="Straight Connector 229">
              <a:extLst>
                <a:ext uri="{FF2B5EF4-FFF2-40B4-BE49-F238E27FC236}">
                  <a16:creationId xmlns:a16="http://schemas.microsoft.com/office/drawing/2014/main" id="{9FE36024-B0F8-4419-8AAE-3CC258BC2306}"/>
                </a:ext>
              </a:extLst>
            </p:cNvPr>
            <p:cNvCxnSpPr/>
            <p:nvPr/>
          </p:nvCxnSpPr>
          <p:spPr bwMode="auto">
            <a:xfrm>
              <a:off x="2334689" y="3429291"/>
              <a:ext cx="0" cy="643263"/>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7F1DF1FF-3B03-48C2-81DE-88800B7C6D98}"/>
                </a:ext>
              </a:extLst>
            </p:cNvPr>
            <p:cNvCxnSpPr/>
            <p:nvPr/>
          </p:nvCxnSpPr>
          <p:spPr bwMode="auto">
            <a:xfrm>
              <a:off x="2291352" y="3432012"/>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D56D13ED-EBBE-4410-8345-5C0103F4A514}"/>
                </a:ext>
              </a:extLst>
            </p:cNvPr>
            <p:cNvCxnSpPr/>
            <p:nvPr/>
          </p:nvCxnSpPr>
          <p:spPr bwMode="auto">
            <a:xfrm>
              <a:off x="2289447" y="4076978"/>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sp>
        <p:nvSpPr>
          <p:cNvPr id="208" name="Rectangle 207">
            <a:extLst>
              <a:ext uri="{FF2B5EF4-FFF2-40B4-BE49-F238E27FC236}">
                <a16:creationId xmlns:a16="http://schemas.microsoft.com/office/drawing/2014/main" id="{51F397C0-7AA7-413F-8BB1-655DF7F24CFD}"/>
              </a:ext>
            </a:extLst>
          </p:cNvPr>
          <p:cNvSpPr/>
          <p:nvPr/>
        </p:nvSpPr>
        <p:spPr bwMode="auto">
          <a:xfrm>
            <a:off x="3977241" y="3869647"/>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209" name="Rectangle 208">
            <a:extLst>
              <a:ext uri="{FF2B5EF4-FFF2-40B4-BE49-F238E27FC236}">
                <a16:creationId xmlns:a16="http://schemas.microsoft.com/office/drawing/2014/main" id="{58246FFF-68DB-4D03-961A-E0D7A92EF31C}"/>
              </a:ext>
            </a:extLst>
          </p:cNvPr>
          <p:cNvSpPr/>
          <p:nvPr/>
        </p:nvSpPr>
        <p:spPr bwMode="auto">
          <a:xfrm>
            <a:off x="3566378" y="3788178"/>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210" name="Rectangle 209">
            <a:extLst>
              <a:ext uri="{FF2B5EF4-FFF2-40B4-BE49-F238E27FC236}">
                <a16:creationId xmlns:a16="http://schemas.microsoft.com/office/drawing/2014/main" id="{8C0C7D8B-7B89-4306-986F-BE3480AA5ABD}"/>
              </a:ext>
            </a:extLst>
          </p:cNvPr>
          <p:cNvSpPr/>
          <p:nvPr/>
        </p:nvSpPr>
        <p:spPr bwMode="auto">
          <a:xfrm>
            <a:off x="2977729" y="3738966"/>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211" name="Oval 210">
            <a:extLst>
              <a:ext uri="{FF2B5EF4-FFF2-40B4-BE49-F238E27FC236}">
                <a16:creationId xmlns:a16="http://schemas.microsoft.com/office/drawing/2014/main" id="{C39AA8E2-46ED-4863-897B-B886708BA301}"/>
              </a:ext>
            </a:extLst>
          </p:cNvPr>
          <p:cNvSpPr/>
          <p:nvPr/>
        </p:nvSpPr>
        <p:spPr bwMode="auto">
          <a:xfrm>
            <a:off x="4413146" y="3848543"/>
            <a:ext cx="120074" cy="120074"/>
          </a:xfrm>
          <a:prstGeom prst="ellipse">
            <a:avLst/>
          </a:prstGeom>
          <a:solidFill>
            <a:srgbClr val="A098DA"/>
          </a:solidFill>
          <a:ln w="19050" cap="flat" cmpd="sng" algn="ctr">
            <a:solidFill>
              <a:srgbClr val="A098DA"/>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grpSp>
        <p:nvGrpSpPr>
          <p:cNvPr id="212" name="Group 211">
            <a:extLst>
              <a:ext uri="{FF2B5EF4-FFF2-40B4-BE49-F238E27FC236}">
                <a16:creationId xmlns:a16="http://schemas.microsoft.com/office/drawing/2014/main" id="{059B7AEB-FD28-45A6-879E-8E0D85C8F38F}"/>
              </a:ext>
            </a:extLst>
          </p:cNvPr>
          <p:cNvGrpSpPr/>
          <p:nvPr/>
        </p:nvGrpSpPr>
        <p:grpSpPr>
          <a:xfrm>
            <a:off x="4427252" y="3537393"/>
            <a:ext cx="93707" cy="636195"/>
            <a:chOff x="2289447" y="3429291"/>
            <a:chExt cx="93707" cy="647687"/>
          </a:xfrm>
        </p:grpSpPr>
        <p:cxnSp>
          <p:nvCxnSpPr>
            <p:cNvPr id="224" name="Straight Connector 223">
              <a:extLst>
                <a:ext uri="{FF2B5EF4-FFF2-40B4-BE49-F238E27FC236}">
                  <a16:creationId xmlns:a16="http://schemas.microsoft.com/office/drawing/2014/main" id="{FF91DF6F-50BA-4C69-98A9-E176C346D0FE}"/>
                </a:ext>
              </a:extLst>
            </p:cNvPr>
            <p:cNvCxnSpPr/>
            <p:nvPr/>
          </p:nvCxnSpPr>
          <p:spPr bwMode="auto">
            <a:xfrm>
              <a:off x="2334689" y="3429291"/>
              <a:ext cx="0" cy="643263"/>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AF339853-A9FA-46E5-9801-9BF692112DF1}"/>
                </a:ext>
              </a:extLst>
            </p:cNvPr>
            <p:cNvCxnSpPr/>
            <p:nvPr/>
          </p:nvCxnSpPr>
          <p:spPr bwMode="auto">
            <a:xfrm>
              <a:off x="2291352" y="3432012"/>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AFACE92A-A2A3-42EB-AF48-900EFA1BAF63}"/>
                </a:ext>
              </a:extLst>
            </p:cNvPr>
            <p:cNvCxnSpPr/>
            <p:nvPr/>
          </p:nvCxnSpPr>
          <p:spPr bwMode="auto">
            <a:xfrm>
              <a:off x="2289447" y="4076978"/>
              <a:ext cx="91802" cy="0"/>
            </a:xfrm>
            <a:prstGeom prst="line">
              <a:avLst/>
            </a:prstGeom>
            <a:solidFill>
              <a:srgbClr val="F93482"/>
            </a:solidFill>
            <a:ln w="12700" cap="flat" cmpd="sng" algn="ctr">
              <a:solidFill>
                <a:srgbClr val="A098DA"/>
              </a:solidFill>
              <a:prstDash val="solid"/>
              <a:round/>
              <a:headEnd type="none" w="med" len="med"/>
              <a:tailEnd type="none" w="med" len="med"/>
            </a:ln>
            <a:effectLst/>
          </p:spPr>
        </p:cxnSp>
      </p:grpSp>
      <p:sp>
        <p:nvSpPr>
          <p:cNvPr id="213" name="Freeform 237">
            <a:extLst>
              <a:ext uri="{FF2B5EF4-FFF2-40B4-BE49-F238E27FC236}">
                <a16:creationId xmlns:a16="http://schemas.microsoft.com/office/drawing/2014/main" id="{0DCC1787-A1C0-43D5-AC21-3B1EC5940C87}"/>
              </a:ext>
            </a:extLst>
          </p:cNvPr>
          <p:cNvSpPr/>
          <p:nvPr/>
        </p:nvSpPr>
        <p:spPr bwMode="auto">
          <a:xfrm>
            <a:off x="2804709" y="3739323"/>
            <a:ext cx="1630680" cy="396240"/>
          </a:xfrm>
          <a:custGeom>
            <a:avLst/>
            <a:gdLst>
              <a:gd name="connsiteX0" fmla="*/ 0 w 1630680"/>
              <a:gd name="connsiteY0" fmla="*/ 60960 h 396240"/>
              <a:gd name="connsiteX1" fmla="*/ 201930 w 1630680"/>
              <a:gd name="connsiteY1" fmla="*/ 38100 h 396240"/>
              <a:gd name="connsiteX2" fmla="*/ 388620 w 1630680"/>
              <a:gd name="connsiteY2" fmla="*/ 0 h 396240"/>
              <a:gd name="connsiteX3" fmla="*/ 815340 w 1630680"/>
              <a:gd name="connsiteY3" fmla="*/ 83820 h 396240"/>
              <a:gd name="connsiteX4" fmla="*/ 1215390 w 1630680"/>
              <a:gd name="connsiteY4" fmla="*/ 171450 h 396240"/>
              <a:gd name="connsiteX5" fmla="*/ 1630680 w 1630680"/>
              <a:gd name="connsiteY5" fmla="*/ 3962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0680" h="396240">
                <a:moveTo>
                  <a:pt x="0" y="60960"/>
                </a:moveTo>
                <a:lnTo>
                  <a:pt x="201930" y="38100"/>
                </a:lnTo>
                <a:lnTo>
                  <a:pt x="388620" y="0"/>
                </a:lnTo>
                <a:lnTo>
                  <a:pt x="815340" y="83820"/>
                </a:lnTo>
                <a:lnTo>
                  <a:pt x="1215390" y="171450"/>
                </a:lnTo>
                <a:lnTo>
                  <a:pt x="1630680" y="396240"/>
                </a:lnTo>
              </a:path>
            </a:pathLst>
          </a:custGeom>
          <a:noFill/>
          <a:ln w="19050" cap="flat" cmpd="sng" algn="ctr">
            <a:solidFill>
              <a:srgbClr val="999999"/>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00000"/>
              </a:solidFill>
              <a:effectLst/>
              <a:uLnTx/>
              <a:uFillTx/>
              <a:latin typeface="Verdana"/>
            </a:endParaRPr>
          </a:p>
        </p:txBody>
      </p:sp>
      <p:sp>
        <p:nvSpPr>
          <p:cNvPr id="214" name="Rectangle 213">
            <a:extLst>
              <a:ext uri="{FF2B5EF4-FFF2-40B4-BE49-F238E27FC236}">
                <a16:creationId xmlns:a16="http://schemas.microsoft.com/office/drawing/2014/main" id="{E7DBBFE7-CFEB-43E0-B2C6-D2F6E8D26578}"/>
              </a:ext>
            </a:extLst>
          </p:cNvPr>
          <p:cNvSpPr/>
          <p:nvPr/>
        </p:nvSpPr>
        <p:spPr bwMode="auto">
          <a:xfrm>
            <a:off x="4383148" y="4080821"/>
            <a:ext cx="101705" cy="89828"/>
          </a:xfrm>
          <a:prstGeom prst="rect">
            <a:avLst/>
          </a:prstGeom>
          <a:solidFill>
            <a:srgbClr val="999999"/>
          </a:solidFill>
          <a:ln w="19050" cap="flat" cmpd="sng" algn="ctr">
            <a:solidFill>
              <a:srgbClr val="999999"/>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Tx/>
              <a:buSzTx/>
              <a:buFontTx/>
              <a:buNone/>
              <a:tabLst/>
              <a:defRPr/>
            </a:pPr>
            <a:endParaRPr kumimoji="0" lang="en-CA" sz="1200" b="0" i="0" u="none" strike="noStrike" kern="0" cap="none" spc="0" normalizeH="0" baseline="0" noProof="0">
              <a:ln>
                <a:noFill/>
              </a:ln>
              <a:solidFill>
                <a:srgbClr val="000000"/>
              </a:solidFill>
              <a:effectLst/>
              <a:uLnTx/>
              <a:uFillTx/>
              <a:latin typeface="Verdana"/>
            </a:endParaRPr>
          </a:p>
        </p:txBody>
      </p:sp>
      <p:sp>
        <p:nvSpPr>
          <p:cNvPr id="215" name="Text Box 397">
            <a:extLst>
              <a:ext uri="{FF2B5EF4-FFF2-40B4-BE49-F238E27FC236}">
                <a16:creationId xmlns:a16="http://schemas.microsoft.com/office/drawing/2014/main" id="{037FA824-0EA6-4E0D-AAE8-2D4858DEF855}"/>
              </a:ext>
            </a:extLst>
          </p:cNvPr>
          <p:cNvSpPr txBox="1">
            <a:spLocks noChangeArrowheads="1"/>
          </p:cNvSpPr>
          <p:nvPr/>
        </p:nvSpPr>
        <p:spPr bwMode="invGray">
          <a:xfrm>
            <a:off x="1682788" y="1732379"/>
            <a:ext cx="2200275" cy="336550"/>
          </a:xfrm>
          <a:prstGeom prst="rect">
            <a:avLst/>
          </a:prstGeom>
          <a:noFill/>
          <a:ln w="9525" algn="ctr">
            <a:noFill/>
            <a:miter lim="800000"/>
            <a:headEnd/>
            <a:tailEnd/>
          </a:ln>
        </p:spPr>
        <p:txBody>
          <a:bodyPr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Serum </a:t>
            </a:r>
            <a:r>
              <a:rPr kumimoji="0" lang="en-US" sz="1800" b="1" i="0" u="none" strike="noStrike" kern="0" cap="none" spc="0" normalizeH="0" baseline="0" noProof="0" dirty="0" err="1">
                <a:ln>
                  <a:noFill/>
                </a:ln>
                <a:solidFill>
                  <a:srgbClr val="000000">
                    <a:lumMod val="75000"/>
                    <a:lumOff val="25000"/>
                  </a:srgbClr>
                </a:solidFill>
                <a:effectLst/>
                <a:uLnTx/>
                <a:uFillTx/>
                <a:latin typeface="Arial Narrow" panose="020B0606020202030204" pitchFamily="34" charset="0"/>
              </a:rPr>
              <a:t>CTx</a:t>
            </a:r>
            <a:endParaRPr kumimoji="0" lang="en-US" sz="18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grpSp>
        <p:nvGrpSpPr>
          <p:cNvPr id="216" name="Group 371">
            <a:extLst>
              <a:ext uri="{FF2B5EF4-FFF2-40B4-BE49-F238E27FC236}">
                <a16:creationId xmlns:a16="http://schemas.microsoft.com/office/drawing/2014/main" id="{55181FF5-1F31-4401-9435-184E1B9AD783}"/>
              </a:ext>
            </a:extLst>
          </p:cNvPr>
          <p:cNvGrpSpPr>
            <a:grpSpLocks/>
          </p:cNvGrpSpPr>
          <p:nvPr/>
        </p:nvGrpSpPr>
        <p:grpSpPr bwMode="auto">
          <a:xfrm>
            <a:off x="752615" y="1398220"/>
            <a:ext cx="9469944" cy="276225"/>
            <a:chOff x="680" y="1009"/>
            <a:chExt cx="4059" cy="174"/>
          </a:xfrm>
        </p:grpSpPr>
        <p:sp>
          <p:nvSpPr>
            <p:cNvPr id="218" name="Line 372">
              <a:extLst>
                <a:ext uri="{FF2B5EF4-FFF2-40B4-BE49-F238E27FC236}">
                  <a16:creationId xmlns:a16="http://schemas.microsoft.com/office/drawing/2014/main" id="{F8AABD7D-30E8-4446-A7EF-78972858DD53}"/>
                </a:ext>
              </a:extLst>
            </p:cNvPr>
            <p:cNvSpPr>
              <a:spLocks noChangeShapeType="1"/>
            </p:cNvSpPr>
            <p:nvPr/>
          </p:nvSpPr>
          <p:spPr bwMode="auto">
            <a:xfrm>
              <a:off x="680" y="1105"/>
              <a:ext cx="167" cy="0"/>
            </a:xfrm>
            <a:prstGeom prst="line">
              <a:avLst/>
            </a:prstGeom>
            <a:solidFill>
              <a:srgbClr val="999999"/>
            </a:solidFill>
            <a:ln w="28575">
              <a:solidFill>
                <a:srgbClr val="999999"/>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ndParaRPr>
            </a:p>
          </p:txBody>
        </p:sp>
        <p:sp>
          <p:nvSpPr>
            <p:cNvPr id="219" name="Text Box 374">
              <a:extLst>
                <a:ext uri="{FF2B5EF4-FFF2-40B4-BE49-F238E27FC236}">
                  <a16:creationId xmlns:a16="http://schemas.microsoft.com/office/drawing/2014/main" id="{FE7F3562-F1CD-4F3B-B2BE-7921436C3CA8}"/>
                </a:ext>
              </a:extLst>
            </p:cNvPr>
            <p:cNvSpPr txBox="1">
              <a:spLocks noChangeArrowheads="1"/>
            </p:cNvSpPr>
            <p:nvPr/>
          </p:nvSpPr>
          <p:spPr bwMode="auto">
            <a:xfrm>
              <a:off x="863" y="1009"/>
              <a:ext cx="484" cy="174"/>
            </a:xfrm>
            <a:prstGeom prst="rect">
              <a:avLst/>
            </a:prstGeom>
            <a:noFill/>
            <a:ln w="28575" algn="ctr">
              <a:noFill/>
              <a:miter lim="800000"/>
              <a:headEnd/>
              <a:tailEnd/>
            </a:ln>
            <a:effectLst/>
          </p:spPr>
          <p:txBody>
            <a:bodyPr wrap="none" lIns="45720" rIns="4572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Placebo (n = 128)</a:t>
              </a:r>
            </a:p>
          </p:txBody>
        </p:sp>
        <p:sp>
          <p:nvSpPr>
            <p:cNvPr id="220" name="Line 375">
              <a:extLst>
                <a:ext uri="{FF2B5EF4-FFF2-40B4-BE49-F238E27FC236}">
                  <a16:creationId xmlns:a16="http://schemas.microsoft.com/office/drawing/2014/main" id="{C4FC0B43-4F62-4CE7-8AB1-FB6C494F3941}"/>
                </a:ext>
              </a:extLst>
            </p:cNvPr>
            <p:cNvSpPr>
              <a:spLocks noChangeShapeType="1"/>
            </p:cNvSpPr>
            <p:nvPr/>
          </p:nvSpPr>
          <p:spPr bwMode="auto">
            <a:xfrm>
              <a:off x="2947" y="1105"/>
              <a:ext cx="231" cy="0"/>
            </a:xfrm>
            <a:prstGeom prst="line">
              <a:avLst/>
            </a:prstGeom>
            <a:solidFill>
              <a:srgbClr val="F93482"/>
            </a:solidFill>
            <a:ln w="28575">
              <a:solidFill>
                <a:srgbClr val="A098DA"/>
              </a:solidFill>
              <a:prstDash val="dash"/>
              <a:round/>
              <a:headEnd/>
              <a:tailEnd/>
            </a:ln>
            <a:effectLst/>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ndParaRPr>
            </a:p>
          </p:txBody>
        </p:sp>
        <p:sp>
          <p:nvSpPr>
            <p:cNvPr id="221" name="Text Box 377">
              <a:extLst>
                <a:ext uri="{FF2B5EF4-FFF2-40B4-BE49-F238E27FC236}">
                  <a16:creationId xmlns:a16="http://schemas.microsoft.com/office/drawing/2014/main" id="{BF64D41B-8282-45E1-B0DF-BEC3C9AA9F03}"/>
                </a:ext>
              </a:extLst>
            </p:cNvPr>
            <p:cNvSpPr txBox="1">
              <a:spLocks noChangeArrowheads="1"/>
            </p:cNvSpPr>
            <p:nvPr/>
          </p:nvSpPr>
          <p:spPr bwMode="auto">
            <a:xfrm>
              <a:off x="3191" y="1009"/>
              <a:ext cx="1548" cy="174"/>
            </a:xfrm>
            <a:prstGeom prst="rect">
              <a:avLst/>
            </a:prstGeom>
            <a:noFill/>
            <a:ln w="28575" algn="ctr">
              <a:noFill/>
              <a:miter lim="800000"/>
              <a:headEnd/>
              <a:tailEnd/>
            </a:ln>
            <a:effectLst/>
          </p:spPr>
          <p:txBody>
            <a:bodyPr wrap="square" lIns="45720" rIns="4572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Discontinued denosumab </a:t>
              </a:r>
            </a:p>
          </p:txBody>
        </p:sp>
        <p:sp>
          <p:nvSpPr>
            <p:cNvPr id="222" name="Line 375">
              <a:extLst>
                <a:ext uri="{FF2B5EF4-FFF2-40B4-BE49-F238E27FC236}">
                  <a16:creationId xmlns:a16="http://schemas.microsoft.com/office/drawing/2014/main" id="{941CE52D-0F10-419C-86AD-A3ACF87E3177}"/>
                </a:ext>
              </a:extLst>
            </p:cNvPr>
            <p:cNvSpPr>
              <a:spLocks noChangeShapeType="1"/>
            </p:cNvSpPr>
            <p:nvPr/>
          </p:nvSpPr>
          <p:spPr bwMode="auto">
            <a:xfrm>
              <a:off x="1729" y="1105"/>
              <a:ext cx="151" cy="0"/>
            </a:xfrm>
            <a:prstGeom prst="line">
              <a:avLst/>
            </a:prstGeom>
            <a:solidFill>
              <a:srgbClr val="F93482"/>
            </a:solidFill>
            <a:ln w="28575">
              <a:solidFill>
                <a:srgbClr val="A098DA"/>
              </a:solid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ndParaRPr>
            </a:p>
          </p:txBody>
        </p:sp>
        <p:sp>
          <p:nvSpPr>
            <p:cNvPr id="223" name="Text Box 377">
              <a:extLst>
                <a:ext uri="{FF2B5EF4-FFF2-40B4-BE49-F238E27FC236}">
                  <a16:creationId xmlns:a16="http://schemas.microsoft.com/office/drawing/2014/main" id="{480F1D05-75B1-428D-BB55-E68D3EE61670}"/>
                </a:ext>
              </a:extLst>
            </p:cNvPr>
            <p:cNvSpPr txBox="1">
              <a:spLocks noChangeArrowheads="1"/>
            </p:cNvSpPr>
            <p:nvPr/>
          </p:nvSpPr>
          <p:spPr bwMode="auto">
            <a:xfrm>
              <a:off x="1898" y="1009"/>
              <a:ext cx="1121" cy="174"/>
            </a:xfrm>
            <a:prstGeom prst="rect">
              <a:avLst/>
            </a:prstGeom>
            <a:noFill/>
            <a:ln w="28575" algn="ctr">
              <a:noFill/>
              <a:miter lim="800000"/>
              <a:headEnd/>
              <a:tailEnd/>
            </a:ln>
            <a:effectLst/>
          </p:spPr>
          <p:txBody>
            <a:bodyPr wrap="square" lIns="45720" rIns="4572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Denosumab (n = 128)</a:t>
              </a:r>
            </a:p>
          </p:txBody>
        </p:sp>
      </p:grpSp>
      <p:sp>
        <p:nvSpPr>
          <p:cNvPr id="217" name="Text Box 397">
            <a:extLst>
              <a:ext uri="{FF2B5EF4-FFF2-40B4-BE49-F238E27FC236}">
                <a16:creationId xmlns:a16="http://schemas.microsoft.com/office/drawing/2014/main" id="{354D3089-2972-4720-AB41-829E279AAFAC}"/>
              </a:ext>
            </a:extLst>
          </p:cNvPr>
          <p:cNvSpPr txBox="1">
            <a:spLocks noChangeArrowheads="1"/>
          </p:cNvSpPr>
          <p:nvPr/>
        </p:nvSpPr>
        <p:spPr bwMode="invGray">
          <a:xfrm>
            <a:off x="5612483" y="1732379"/>
            <a:ext cx="2887635" cy="336550"/>
          </a:xfrm>
          <a:prstGeom prst="rect">
            <a:avLst/>
          </a:prstGeom>
          <a:noFill/>
          <a:ln w="9525" algn="ctr">
            <a:noFill/>
            <a:miter lim="800000"/>
            <a:headEnd/>
            <a:tailEnd/>
          </a:ln>
        </p:spPr>
        <p:txBody>
          <a:bodyPr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Lumbar Spine BMD</a:t>
            </a:r>
          </a:p>
        </p:txBody>
      </p:sp>
    </p:spTree>
    <p:extLst>
      <p:ext uri="{BB962C8B-B14F-4D97-AF65-F5344CB8AC3E}">
        <p14:creationId xmlns:p14="http://schemas.microsoft.com/office/powerpoint/2010/main" val="33232027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99774"/>
            <a:ext cx="9144000" cy="5815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0318"/>
            <a:ext cx="8887490" cy="1107996"/>
          </a:xfrm>
        </p:spPr>
        <p:txBody>
          <a:bodyPr/>
          <a:lstStyle/>
          <a:p>
            <a:pPr algn="ctr">
              <a:lnSpc>
                <a:spcPct val="100000"/>
              </a:lnSpc>
            </a:pPr>
            <a:r>
              <a:rPr lang="en-CA" sz="3600" dirty="0">
                <a:solidFill>
                  <a:srgbClr val="725F73"/>
                </a:solidFill>
                <a:latin typeface="Arial Narrow" panose="020B0606020202030204" pitchFamily="34" charset="0"/>
              </a:rPr>
              <a:t>Effect of Denosumab Discontinuation on BMD</a:t>
            </a:r>
            <a:br>
              <a:rPr lang="en-CA" sz="3600" dirty="0">
                <a:solidFill>
                  <a:srgbClr val="725F73"/>
                </a:solidFill>
                <a:latin typeface="Arial Narrow" panose="020B0606020202030204" pitchFamily="34" charset="0"/>
              </a:rPr>
            </a:br>
            <a:r>
              <a:rPr lang="en-CA" sz="3600" i="1" dirty="0">
                <a:solidFill>
                  <a:srgbClr val="725F73"/>
                </a:solidFill>
                <a:latin typeface="Arial Narrow" panose="020B0606020202030204" pitchFamily="34" charset="0"/>
              </a:rPr>
              <a:t>DEFEND – Extension Study</a:t>
            </a:r>
            <a:endParaRPr lang="en-US" sz="3200" i="1"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048" y="6391174"/>
            <a:ext cx="9061704" cy="39951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*p ≤ 0.0071 vs placebo.</a:t>
            </a:r>
          </a:p>
          <a:p>
            <a:r>
              <a:rPr lang="en-CA" sz="1000" dirty="0">
                <a:solidFill>
                  <a:srgbClr val="000000"/>
                </a:solidFill>
                <a:latin typeface="Arial Narrow" panose="020B0606020202030204" pitchFamily="34" charset="0"/>
              </a:rPr>
              <a:t>LS = least squares; CI = confidence interval; BL = baseline.</a:t>
            </a:r>
          </a:p>
          <a:p>
            <a:r>
              <a:rPr lang="en-CA" sz="1000" dirty="0">
                <a:solidFill>
                  <a:srgbClr val="000000"/>
                </a:solidFill>
                <a:latin typeface="Arial Narrow" panose="020B0606020202030204" pitchFamily="34" charset="0"/>
              </a:rPr>
              <a:t>Adapted from: Bone HG, et al. </a:t>
            </a:r>
            <a:r>
              <a:rPr lang="en-CA" sz="1000" i="1" dirty="0">
                <a:solidFill>
                  <a:srgbClr val="000000"/>
                </a:solidFill>
                <a:latin typeface="Arial Narrow" panose="020B0606020202030204" pitchFamily="34" charset="0"/>
              </a:rPr>
              <a:t>J Clin Endocrinol </a:t>
            </a:r>
            <a:r>
              <a:rPr lang="en-CA" sz="1000" i="1" dirty="0" err="1">
                <a:solidFill>
                  <a:srgbClr val="000000"/>
                </a:solidFill>
                <a:latin typeface="Arial Narrow" panose="020B0606020202030204" pitchFamily="34" charset="0"/>
              </a:rPr>
              <a:t>Metab</a:t>
            </a:r>
            <a:r>
              <a:rPr lang="en-CA" sz="1000" dirty="0">
                <a:solidFill>
                  <a:srgbClr val="000000"/>
                </a:solidFill>
                <a:latin typeface="Arial Narrow" panose="020B0606020202030204" pitchFamily="34" charset="0"/>
              </a:rPr>
              <a:t>. 2011;96:972-980.</a:t>
            </a:r>
          </a:p>
        </p:txBody>
      </p:sp>
      <p:grpSp>
        <p:nvGrpSpPr>
          <p:cNvPr id="352" name="Group 371">
            <a:extLst>
              <a:ext uri="{FF2B5EF4-FFF2-40B4-BE49-F238E27FC236}">
                <a16:creationId xmlns:a16="http://schemas.microsoft.com/office/drawing/2014/main" id="{9081549E-E7E8-4BC3-A12D-B314B1CBBD4F}"/>
              </a:ext>
            </a:extLst>
          </p:cNvPr>
          <p:cNvGrpSpPr>
            <a:grpSpLocks/>
          </p:cNvGrpSpPr>
          <p:nvPr/>
        </p:nvGrpSpPr>
        <p:grpSpPr bwMode="auto">
          <a:xfrm>
            <a:off x="752615" y="1398220"/>
            <a:ext cx="9469944" cy="276225"/>
            <a:chOff x="680" y="1009"/>
            <a:chExt cx="4059" cy="174"/>
          </a:xfrm>
        </p:grpSpPr>
        <p:sp>
          <p:nvSpPr>
            <p:cNvPr id="353" name="Line 372">
              <a:extLst>
                <a:ext uri="{FF2B5EF4-FFF2-40B4-BE49-F238E27FC236}">
                  <a16:creationId xmlns:a16="http://schemas.microsoft.com/office/drawing/2014/main" id="{13209E98-B4ED-4382-BFE6-A9F7179C1E89}"/>
                </a:ext>
              </a:extLst>
            </p:cNvPr>
            <p:cNvSpPr>
              <a:spLocks noChangeShapeType="1"/>
            </p:cNvSpPr>
            <p:nvPr/>
          </p:nvSpPr>
          <p:spPr bwMode="auto">
            <a:xfrm>
              <a:off x="680" y="1105"/>
              <a:ext cx="167" cy="0"/>
            </a:xfrm>
            <a:prstGeom prst="line">
              <a:avLst/>
            </a:prstGeom>
            <a:solidFill>
              <a:srgbClr val="999999"/>
            </a:solidFill>
            <a:ln w="28575">
              <a:solidFill>
                <a:srgbClr val="999999"/>
              </a:solidFill>
              <a:round/>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ndParaRPr>
            </a:p>
          </p:txBody>
        </p:sp>
        <p:sp>
          <p:nvSpPr>
            <p:cNvPr id="354" name="Text Box 374">
              <a:extLst>
                <a:ext uri="{FF2B5EF4-FFF2-40B4-BE49-F238E27FC236}">
                  <a16:creationId xmlns:a16="http://schemas.microsoft.com/office/drawing/2014/main" id="{163BF6B5-8B67-4CC6-899F-83A88238F644}"/>
                </a:ext>
              </a:extLst>
            </p:cNvPr>
            <p:cNvSpPr txBox="1">
              <a:spLocks noChangeArrowheads="1"/>
            </p:cNvSpPr>
            <p:nvPr/>
          </p:nvSpPr>
          <p:spPr bwMode="auto">
            <a:xfrm>
              <a:off x="863" y="1009"/>
              <a:ext cx="484" cy="174"/>
            </a:xfrm>
            <a:prstGeom prst="rect">
              <a:avLst/>
            </a:prstGeom>
            <a:noFill/>
            <a:ln w="28575" algn="ctr">
              <a:noFill/>
              <a:miter lim="800000"/>
              <a:headEnd/>
              <a:tailEnd/>
            </a:ln>
            <a:effectLst/>
          </p:spPr>
          <p:txBody>
            <a:bodyPr wrap="none" lIns="45720" rIns="4572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Placebo (n = 128)</a:t>
              </a:r>
            </a:p>
          </p:txBody>
        </p:sp>
        <p:sp>
          <p:nvSpPr>
            <p:cNvPr id="355" name="Line 375">
              <a:extLst>
                <a:ext uri="{FF2B5EF4-FFF2-40B4-BE49-F238E27FC236}">
                  <a16:creationId xmlns:a16="http://schemas.microsoft.com/office/drawing/2014/main" id="{865A98F4-2A1B-4A81-9391-1DCCAF9DE477}"/>
                </a:ext>
              </a:extLst>
            </p:cNvPr>
            <p:cNvSpPr>
              <a:spLocks noChangeShapeType="1"/>
            </p:cNvSpPr>
            <p:nvPr/>
          </p:nvSpPr>
          <p:spPr bwMode="auto">
            <a:xfrm>
              <a:off x="2947" y="1105"/>
              <a:ext cx="231" cy="0"/>
            </a:xfrm>
            <a:prstGeom prst="line">
              <a:avLst/>
            </a:prstGeom>
            <a:solidFill>
              <a:srgbClr val="F93482"/>
            </a:solidFill>
            <a:ln w="28575">
              <a:solidFill>
                <a:srgbClr val="A098DA"/>
              </a:solidFill>
              <a:prstDash val="dash"/>
              <a:round/>
              <a:headEnd/>
              <a:tailEnd/>
            </a:ln>
            <a:effectLst/>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ndParaRPr>
            </a:p>
          </p:txBody>
        </p:sp>
        <p:sp>
          <p:nvSpPr>
            <p:cNvPr id="356" name="Text Box 377">
              <a:extLst>
                <a:ext uri="{FF2B5EF4-FFF2-40B4-BE49-F238E27FC236}">
                  <a16:creationId xmlns:a16="http://schemas.microsoft.com/office/drawing/2014/main" id="{2B060EC9-3CFF-4174-A677-6C213481D610}"/>
                </a:ext>
              </a:extLst>
            </p:cNvPr>
            <p:cNvSpPr txBox="1">
              <a:spLocks noChangeArrowheads="1"/>
            </p:cNvSpPr>
            <p:nvPr/>
          </p:nvSpPr>
          <p:spPr bwMode="auto">
            <a:xfrm>
              <a:off x="3191" y="1009"/>
              <a:ext cx="1548" cy="174"/>
            </a:xfrm>
            <a:prstGeom prst="rect">
              <a:avLst/>
            </a:prstGeom>
            <a:noFill/>
            <a:ln w="28575" algn="ctr">
              <a:noFill/>
              <a:miter lim="800000"/>
              <a:headEnd/>
              <a:tailEnd/>
            </a:ln>
            <a:effectLst/>
          </p:spPr>
          <p:txBody>
            <a:bodyPr wrap="square" lIns="45720" rIns="4572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Discontinued denosumab </a:t>
              </a:r>
            </a:p>
          </p:txBody>
        </p:sp>
        <p:sp>
          <p:nvSpPr>
            <p:cNvPr id="357" name="Line 375">
              <a:extLst>
                <a:ext uri="{FF2B5EF4-FFF2-40B4-BE49-F238E27FC236}">
                  <a16:creationId xmlns:a16="http://schemas.microsoft.com/office/drawing/2014/main" id="{7BC9E025-C8C4-4BC2-B61B-6288E8AB0772}"/>
                </a:ext>
              </a:extLst>
            </p:cNvPr>
            <p:cNvSpPr>
              <a:spLocks noChangeShapeType="1"/>
            </p:cNvSpPr>
            <p:nvPr/>
          </p:nvSpPr>
          <p:spPr bwMode="auto">
            <a:xfrm>
              <a:off x="1729" y="1105"/>
              <a:ext cx="151" cy="0"/>
            </a:xfrm>
            <a:prstGeom prst="line">
              <a:avLst/>
            </a:prstGeom>
            <a:solidFill>
              <a:srgbClr val="F93482"/>
            </a:solidFill>
            <a:ln w="28575">
              <a:solidFill>
                <a:srgbClr val="A098DA"/>
              </a:solidFill>
              <a:round/>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Verdana"/>
              </a:endParaRPr>
            </a:p>
          </p:txBody>
        </p:sp>
        <p:sp>
          <p:nvSpPr>
            <p:cNvPr id="358" name="Text Box 377">
              <a:extLst>
                <a:ext uri="{FF2B5EF4-FFF2-40B4-BE49-F238E27FC236}">
                  <a16:creationId xmlns:a16="http://schemas.microsoft.com/office/drawing/2014/main" id="{7D03A2FA-59EA-4AA5-A6DA-E8F46AECE154}"/>
                </a:ext>
              </a:extLst>
            </p:cNvPr>
            <p:cNvSpPr txBox="1">
              <a:spLocks noChangeArrowheads="1"/>
            </p:cNvSpPr>
            <p:nvPr/>
          </p:nvSpPr>
          <p:spPr bwMode="auto">
            <a:xfrm>
              <a:off x="1898" y="1009"/>
              <a:ext cx="1121" cy="174"/>
            </a:xfrm>
            <a:prstGeom prst="rect">
              <a:avLst/>
            </a:prstGeom>
            <a:noFill/>
            <a:ln w="28575" algn="ctr">
              <a:noFill/>
              <a:miter lim="800000"/>
              <a:headEnd/>
              <a:tailEnd/>
            </a:ln>
            <a:effectLst/>
          </p:spPr>
          <p:txBody>
            <a:bodyPr wrap="square" lIns="45720" rIns="45720">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rPr>
                <a:t>Denosumab (n = 128)</a:t>
              </a:r>
            </a:p>
          </p:txBody>
        </p:sp>
      </p:grpSp>
      <p:sp>
        <p:nvSpPr>
          <p:cNvPr id="359" name="Rectangle 10">
            <a:extLst>
              <a:ext uri="{FF2B5EF4-FFF2-40B4-BE49-F238E27FC236}">
                <a16:creationId xmlns:a16="http://schemas.microsoft.com/office/drawing/2014/main" id="{EEDFE8B8-11D3-4081-9355-1B87A12077BB}"/>
              </a:ext>
            </a:extLst>
          </p:cNvPr>
          <p:cNvSpPr>
            <a:spLocks noChangeArrowheads="1"/>
          </p:cNvSpPr>
          <p:nvPr/>
        </p:nvSpPr>
        <p:spPr bwMode="auto">
          <a:xfrm>
            <a:off x="6323990" y="2272009"/>
            <a:ext cx="1193800" cy="2949575"/>
          </a:xfrm>
          <a:prstGeom prst="rect">
            <a:avLst/>
          </a:prstGeom>
          <a:solidFill>
            <a:sysClr val="window" lastClr="FFFFFF">
              <a:lumMod val="95000"/>
            </a:sysClr>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360" name="Rectangle 10">
            <a:extLst>
              <a:ext uri="{FF2B5EF4-FFF2-40B4-BE49-F238E27FC236}">
                <a16:creationId xmlns:a16="http://schemas.microsoft.com/office/drawing/2014/main" id="{FF97CD49-86B2-4050-944C-58AD438034B5}"/>
              </a:ext>
            </a:extLst>
          </p:cNvPr>
          <p:cNvSpPr>
            <a:spLocks noChangeArrowheads="1"/>
          </p:cNvSpPr>
          <p:nvPr/>
        </p:nvSpPr>
        <p:spPr bwMode="auto">
          <a:xfrm>
            <a:off x="3461727" y="2266583"/>
            <a:ext cx="1231266" cy="2949575"/>
          </a:xfrm>
          <a:prstGeom prst="rect">
            <a:avLst/>
          </a:prstGeom>
          <a:solidFill>
            <a:sysClr val="window" lastClr="FFFFFF">
              <a:lumMod val="95000"/>
            </a:sysClr>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361" name="Rectangle 10">
            <a:extLst>
              <a:ext uri="{FF2B5EF4-FFF2-40B4-BE49-F238E27FC236}">
                <a16:creationId xmlns:a16="http://schemas.microsoft.com/office/drawing/2014/main" id="{33BC0B9E-C98B-4605-BB87-697F9F7BC311}"/>
              </a:ext>
            </a:extLst>
          </p:cNvPr>
          <p:cNvSpPr>
            <a:spLocks noChangeArrowheads="1"/>
          </p:cNvSpPr>
          <p:nvPr/>
        </p:nvSpPr>
        <p:spPr bwMode="auto">
          <a:xfrm>
            <a:off x="732815" y="2266583"/>
            <a:ext cx="1217611" cy="2949575"/>
          </a:xfrm>
          <a:prstGeom prst="rect">
            <a:avLst/>
          </a:prstGeom>
          <a:solidFill>
            <a:sysClr val="window" lastClr="FFFFFF">
              <a:lumMod val="95000"/>
            </a:sysClr>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362" name="Freeform 2">
            <a:extLst>
              <a:ext uri="{FF2B5EF4-FFF2-40B4-BE49-F238E27FC236}">
                <a16:creationId xmlns:a16="http://schemas.microsoft.com/office/drawing/2014/main" id="{101DB36F-0653-40FF-9B60-D873BBB43E18}"/>
              </a:ext>
            </a:extLst>
          </p:cNvPr>
          <p:cNvSpPr>
            <a:spLocks/>
          </p:cNvSpPr>
          <p:nvPr/>
        </p:nvSpPr>
        <p:spPr bwMode="auto">
          <a:xfrm>
            <a:off x="6341451" y="3792170"/>
            <a:ext cx="1190625" cy="288925"/>
          </a:xfrm>
          <a:custGeom>
            <a:avLst/>
            <a:gdLst/>
            <a:ahLst/>
            <a:cxnLst>
              <a:cxn ang="0">
                <a:pos x="0" y="182"/>
              </a:cxn>
              <a:cxn ang="0">
                <a:pos x="370" y="56"/>
              </a:cxn>
              <a:cxn ang="0">
                <a:pos x="750" y="0"/>
              </a:cxn>
            </a:cxnLst>
            <a:rect l="0" t="0" r="r" b="b"/>
            <a:pathLst>
              <a:path w="750" h="182">
                <a:moveTo>
                  <a:pt x="0" y="182"/>
                </a:moveTo>
                <a:lnTo>
                  <a:pt x="370" y="56"/>
                </a:lnTo>
                <a:lnTo>
                  <a:pt x="750" y="0"/>
                </a:lnTo>
              </a:path>
            </a:pathLst>
          </a:custGeom>
          <a:noFill/>
          <a:ln w="28575" cap="flat" cmpd="sng">
            <a:solidFill>
              <a:srgbClr val="A098DA"/>
            </a:solidFill>
            <a:prstDash val="solid"/>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363" name="Freeform 3">
            <a:extLst>
              <a:ext uri="{FF2B5EF4-FFF2-40B4-BE49-F238E27FC236}">
                <a16:creationId xmlns:a16="http://schemas.microsoft.com/office/drawing/2014/main" id="{16D56A9F-8631-4672-AB36-3A29606ABC49}"/>
              </a:ext>
            </a:extLst>
          </p:cNvPr>
          <p:cNvSpPr>
            <a:spLocks/>
          </p:cNvSpPr>
          <p:nvPr/>
        </p:nvSpPr>
        <p:spPr bwMode="auto">
          <a:xfrm>
            <a:off x="6341451" y="4081095"/>
            <a:ext cx="1196975" cy="501650"/>
          </a:xfrm>
          <a:custGeom>
            <a:avLst/>
            <a:gdLst/>
            <a:ahLst/>
            <a:cxnLst>
              <a:cxn ang="0">
                <a:pos x="0" y="0"/>
              </a:cxn>
              <a:cxn ang="0">
                <a:pos x="376" y="154"/>
              </a:cxn>
              <a:cxn ang="0">
                <a:pos x="754" y="316"/>
              </a:cxn>
            </a:cxnLst>
            <a:rect l="0" t="0" r="r" b="b"/>
            <a:pathLst>
              <a:path w="754" h="316">
                <a:moveTo>
                  <a:pt x="0" y="0"/>
                </a:moveTo>
                <a:lnTo>
                  <a:pt x="376" y="154"/>
                </a:lnTo>
                <a:lnTo>
                  <a:pt x="754" y="316"/>
                </a:lnTo>
              </a:path>
            </a:pathLst>
          </a:custGeom>
          <a:noFill/>
          <a:ln w="28575" cap="flat" cmpd="sng">
            <a:solidFill>
              <a:srgbClr val="999999"/>
            </a:solidFill>
            <a:prstDash val="solid"/>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364" name="Freeform 4">
            <a:extLst>
              <a:ext uri="{FF2B5EF4-FFF2-40B4-BE49-F238E27FC236}">
                <a16:creationId xmlns:a16="http://schemas.microsoft.com/office/drawing/2014/main" id="{B3D932DF-2827-43A8-A451-FEAC348EA5B7}"/>
              </a:ext>
            </a:extLst>
          </p:cNvPr>
          <p:cNvSpPr>
            <a:spLocks/>
          </p:cNvSpPr>
          <p:nvPr/>
        </p:nvSpPr>
        <p:spPr bwMode="auto">
          <a:xfrm>
            <a:off x="3518876" y="4081095"/>
            <a:ext cx="1181100" cy="279400"/>
          </a:xfrm>
          <a:custGeom>
            <a:avLst/>
            <a:gdLst/>
            <a:ahLst/>
            <a:cxnLst>
              <a:cxn ang="0">
                <a:pos x="0" y="0"/>
              </a:cxn>
              <a:cxn ang="0">
                <a:pos x="30" y="8"/>
              </a:cxn>
              <a:cxn ang="0">
                <a:pos x="184" y="56"/>
              </a:cxn>
              <a:cxn ang="0">
                <a:pos x="364" y="54"/>
              </a:cxn>
              <a:cxn ang="0">
                <a:pos x="744" y="176"/>
              </a:cxn>
            </a:cxnLst>
            <a:rect l="0" t="0" r="r" b="b"/>
            <a:pathLst>
              <a:path w="744" h="176">
                <a:moveTo>
                  <a:pt x="0" y="0"/>
                </a:moveTo>
                <a:lnTo>
                  <a:pt x="30" y="8"/>
                </a:lnTo>
                <a:lnTo>
                  <a:pt x="184" y="56"/>
                </a:lnTo>
                <a:lnTo>
                  <a:pt x="364" y="54"/>
                </a:lnTo>
                <a:lnTo>
                  <a:pt x="744" y="176"/>
                </a:lnTo>
              </a:path>
            </a:pathLst>
          </a:custGeom>
          <a:noFill/>
          <a:ln w="28575" cap="flat" cmpd="sng">
            <a:solidFill>
              <a:srgbClr val="999999"/>
            </a:solidFill>
            <a:prstDash val="solid"/>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365" name="Freeform 5">
            <a:extLst>
              <a:ext uri="{FF2B5EF4-FFF2-40B4-BE49-F238E27FC236}">
                <a16:creationId xmlns:a16="http://schemas.microsoft.com/office/drawing/2014/main" id="{E07F7B71-F816-46BF-8F9E-20AD59773A3F}"/>
              </a:ext>
            </a:extLst>
          </p:cNvPr>
          <p:cNvSpPr>
            <a:spLocks/>
          </p:cNvSpPr>
          <p:nvPr/>
        </p:nvSpPr>
        <p:spPr bwMode="auto">
          <a:xfrm>
            <a:off x="3503001" y="3322270"/>
            <a:ext cx="1196975" cy="762000"/>
          </a:xfrm>
          <a:custGeom>
            <a:avLst/>
            <a:gdLst/>
            <a:ahLst/>
            <a:cxnLst>
              <a:cxn ang="0">
                <a:pos x="0" y="480"/>
              </a:cxn>
              <a:cxn ang="0">
                <a:pos x="40" y="400"/>
              </a:cxn>
              <a:cxn ang="0">
                <a:pos x="194" y="200"/>
              </a:cxn>
              <a:cxn ang="0">
                <a:pos x="374" y="118"/>
              </a:cxn>
              <a:cxn ang="0">
                <a:pos x="754" y="0"/>
              </a:cxn>
            </a:cxnLst>
            <a:rect l="0" t="0" r="r" b="b"/>
            <a:pathLst>
              <a:path w="754" h="480">
                <a:moveTo>
                  <a:pt x="0" y="480"/>
                </a:moveTo>
                <a:lnTo>
                  <a:pt x="40" y="400"/>
                </a:lnTo>
                <a:lnTo>
                  <a:pt x="194" y="200"/>
                </a:lnTo>
                <a:lnTo>
                  <a:pt x="374" y="118"/>
                </a:lnTo>
                <a:lnTo>
                  <a:pt x="754" y="0"/>
                </a:lnTo>
              </a:path>
            </a:pathLst>
          </a:custGeom>
          <a:noFill/>
          <a:ln w="28575" cap="flat" cmpd="sng">
            <a:solidFill>
              <a:srgbClr val="A098DA"/>
            </a:solidFill>
            <a:prstDash val="solid"/>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366" name="Freeform 6">
            <a:extLst>
              <a:ext uri="{FF2B5EF4-FFF2-40B4-BE49-F238E27FC236}">
                <a16:creationId xmlns:a16="http://schemas.microsoft.com/office/drawing/2014/main" id="{2CD0C53E-641C-4DB7-95A9-FC2FD618099E}"/>
              </a:ext>
            </a:extLst>
          </p:cNvPr>
          <p:cNvSpPr>
            <a:spLocks/>
          </p:cNvSpPr>
          <p:nvPr/>
        </p:nvSpPr>
        <p:spPr bwMode="auto">
          <a:xfrm>
            <a:off x="778851" y="4077920"/>
            <a:ext cx="1149350" cy="234950"/>
          </a:xfrm>
          <a:custGeom>
            <a:avLst/>
            <a:gdLst/>
            <a:ahLst/>
            <a:cxnLst>
              <a:cxn ang="0">
                <a:pos x="0" y="0"/>
              </a:cxn>
              <a:cxn ang="0">
                <a:pos x="38" y="54"/>
              </a:cxn>
              <a:cxn ang="0">
                <a:pos x="190" y="82"/>
              </a:cxn>
              <a:cxn ang="0">
                <a:pos x="362" y="76"/>
              </a:cxn>
              <a:cxn ang="0">
                <a:pos x="724" y="148"/>
              </a:cxn>
            </a:cxnLst>
            <a:rect l="0" t="0" r="r" b="b"/>
            <a:pathLst>
              <a:path w="724" h="148">
                <a:moveTo>
                  <a:pt x="0" y="0"/>
                </a:moveTo>
                <a:lnTo>
                  <a:pt x="38" y="54"/>
                </a:lnTo>
                <a:lnTo>
                  <a:pt x="190" y="82"/>
                </a:lnTo>
                <a:lnTo>
                  <a:pt x="362" y="76"/>
                </a:lnTo>
                <a:lnTo>
                  <a:pt x="724" y="148"/>
                </a:lnTo>
              </a:path>
            </a:pathLst>
          </a:custGeom>
          <a:noFill/>
          <a:ln w="28575" cap="flat" cmpd="sng">
            <a:solidFill>
              <a:srgbClr val="999999"/>
            </a:solidFill>
            <a:prstDash val="solid"/>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367" name="Freeform 7">
            <a:extLst>
              <a:ext uri="{FF2B5EF4-FFF2-40B4-BE49-F238E27FC236}">
                <a16:creationId xmlns:a16="http://schemas.microsoft.com/office/drawing/2014/main" id="{98F0B783-D4C0-4394-A509-2B1CF5E96876}"/>
              </a:ext>
            </a:extLst>
          </p:cNvPr>
          <p:cNvSpPr>
            <a:spLocks/>
          </p:cNvSpPr>
          <p:nvPr/>
        </p:nvSpPr>
        <p:spPr bwMode="auto">
          <a:xfrm>
            <a:off x="778851" y="2750770"/>
            <a:ext cx="1149350" cy="1314450"/>
          </a:xfrm>
          <a:custGeom>
            <a:avLst/>
            <a:gdLst/>
            <a:ahLst/>
            <a:cxnLst>
              <a:cxn ang="0">
                <a:pos x="0" y="828"/>
              </a:cxn>
              <a:cxn ang="0">
                <a:pos x="34" y="726"/>
              </a:cxn>
              <a:cxn ang="0">
                <a:pos x="186" y="434"/>
              </a:cxn>
              <a:cxn ang="0">
                <a:pos x="364" y="266"/>
              </a:cxn>
              <a:cxn ang="0">
                <a:pos x="724" y="0"/>
              </a:cxn>
            </a:cxnLst>
            <a:rect l="0" t="0" r="r" b="b"/>
            <a:pathLst>
              <a:path w="724" h="828">
                <a:moveTo>
                  <a:pt x="0" y="828"/>
                </a:moveTo>
                <a:lnTo>
                  <a:pt x="34" y="726"/>
                </a:lnTo>
                <a:lnTo>
                  <a:pt x="186" y="434"/>
                </a:lnTo>
                <a:lnTo>
                  <a:pt x="364" y="266"/>
                </a:lnTo>
                <a:lnTo>
                  <a:pt x="724" y="0"/>
                </a:lnTo>
              </a:path>
            </a:pathLst>
          </a:custGeom>
          <a:noFill/>
          <a:ln w="28575" cap="flat" cmpd="sng">
            <a:solidFill>
              <a:srgbClr val="A098DA"/>
            </a:solidFill>
            <a:prstDash val="solid"/>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368" name="Rectangle 8">
            <a:extLst>
              <a:ext uri="{FF2B5EF4-FFF2-40B4-BE49-F238E27FC236}">
                <a16:creationId xmlns:a16="http://schemas.microsoft.com/office/drawing/2014/main" id="{BDD6DBBC-0664-4A87-9B8D-391B8EB35A75}"/>
              </a:ext>
            </a:extLst>
          </p:cNvPr>
          <p:cNvSpPr>
            <a:spLocks noChangeArrowheads="1"/>
          </p:cNvSpPr>
          <p:nvPr/>
        </p:nvSpPr>
        <p:spPr bwMode="auto">
          <a:xfrm>
            <a:off x="7530489" y="2266583"/>
            <a:ext cx="1282700" cy="2949575"/>
          </a:xfrm>
          <a:prstGeom prst="rect">
            <a:avLst/>
          </a:prstGeom>
          <a:solidFill>
            <a:srgbClr val="EAEAEA"/>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369" name="Line 9">
            <a:extLst>
              <a:ext uri="{FF2B5EF4-FFF2-40B4-BE49-F238E27FC236}">
                <a16:creationId xmlns:a16="http://schemas.microsoft.com/office/drawing/2014/main" id="{0FB4B3ED-ADA3-4CB7-B6C6-7A958ADB8CE0}"/>
              </a:ext>
            </a:extLst>
          </p:cNvPr>
          <p:cNvSpPr>
            <a:spLocks noChangeShapeType="1"/>
          </p:cNvSpPr>
          <p:nvPr/>
        </p:nvSpPr>
        <p:spPr bwMode="auto">
          <a:xfrm flipV="1">
            <a:off x="7530489" y="2285633"/>
            <a:ext cx="0" cy="2960687"/>
          </a:xfrm>
          <a:prstGeom prst="line">
            <a:avLst/>
          </a:prstGeom>
          <a:noFill/>
          <a:ln w="19050" cap="rnd">
            <a:solidFill>
              <a:sysClr val="windowText" lastClr="000000">
                <a:lumMod val="75000"/>
                <a:lumOff val="25000"/>
              </a:sysClr>
            </a:solidFill>
            <a:prstDash val="sysDot"/>
            <a:round/>
            <a:headEnd/>
            <a:tailEnd/>
          </a:ln>
          <a:effectLst/>
        </p:spPr>
        <p:txBody>
          <a:bodyPr lIns="9144" tIns="9144" rIns="9144" bIns="9144"/>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370" name="Rectangle 10">
            <a:extLst>
              <a:ext uri="{FF2B5EF4-FFF2-40B4-BE49-F238E27FC236}">
                <a16:creationId xmlns:a16="http://schemas.microsoft.com/office/drawing/2014/main" id="{C0D88940-D303-49C0-B66E-C879BBEFCA6E}"/>
              </a:ext>
            </a:extLst>
          </p:cNvPr>
          <p:cNvSpPr>
            <a:spLocks noChangeArrowheads="1"/>
          </p:cNvSpPr>
          <p:nvPr/>
        </p:nvSpPr>
        <p:spPr bwMode="auto">
          <a:xfrm>
            <a:off x="1926614" y="2266583"/>
            <a:ext cx="1282700" cy="2949575"/>
          </a:xfrm>
          <a:prstGeom prst="rect">
            <a:avLst/>
          </a:prstGeom>
          <a:solidFill>
            <a:srgbClr val="EAEAEA"/>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371" name="Line 11">
            <a:extLst>
              <a:ext uri="{FF2B5EF4-FFF2-40B4-BE49-F238E27FC236}">
                <a16:creationId xmlns:a16="http://schemas.microsoft.com/office/drawing/2014/main" id="{86A5B8F5-4D7D-46A0-B0EA-FA5936BDECE4}"/>
              </a:ext>
            </a:extLst>
          </p:cNvPr>
          <p:cNvSpPr>
            <a:spLocks noChangeShapeType="1"/>
          </p:cNvSpPr>
          <p:nvPr/>
        </p:nvSpPr>
        <p:spPr bwMode="auto">
          <a:xfrm flipV="1">
            <a:off x="1926614" y="2266583"/>
            <a:ext cx="0" cy="2944812"/>
          </a:xfrm>
          <a:prstGeom prst="line">
            <a:avLst/>
          </a:prstGeom>
          <a:noFill/>
          <a:ln w="19050" cap="rnd">
            <a:solidFill>
              <a:sysClr val="windowText" lastClr="000000">
                <a:lumMod val="75000"/>
                <a:lumOff val="25000"/>
              </a:sysClr>
            </a:solidFill>
            <a:prstDash val="sysDot"/>
            <a:round/>
            <a:headEnd/>
            <a:tailEnd/>
          </a:ln>
          <a:effectLst/>
        </p:spPr>
        <p:txBody>
          <a:bodyPr lIns="9144" tIns="9144" rIns="9144" bIns="9144"/>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372" name="Rectangle 12">
            <a:extLst>
              <a:ext uri="{FF2B5EF4-FFF2-40B4-BE49-F238E27FC236}">
                <a16:creationId xmlns:a16="http://schemas.microsoft.com/office/drawing/2014/main" id="{6FC55464-0F2A-44D2-AB51-FC0C0ECFD249}"/>
              </a:ext>
            </a:extLst>
          </p:cNvPr>
          <p:cNvSpPr>
            <a:spLocks noChangeArrowheads="1"/>
          </p:cNvSpPr>
          <p:nvPr/>
        </p:nvSpPr>
        <p:spPr bwMode="auto">
          <a:xfrm>
            <a:off x="4698389" y="2266583"/>
            <a:ext cx="1282700" cy="2949575"/>
          </a:xfrm>
          <a:prstGeom prst="rect">
            <a:avLst/>
          </a:prstGeom>
          <a:solidFill>
            <a:srgbClr val="EAEAEA"/>
          </a:solidFill>
          <a:ln w="9525" algn="ctr">
            <a:noFill/>
            <a:miter lim="800000"/>
            <a:headEnd/>
            <a:tailEnd/>
          </a:ln>
          <a:effectLst/>
        </p:spPr>
        <p:txBody>
          <a:bodyPr wrap="none" lIns="9144" tIns="9144" rIns="9144" bIns="9144"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373" name="Line 13">
            <a:extLst>
              <a:ext uri="{FF2B5EF4-FFF2-40B4-BE49-F238E27FC236}">
                <a16:creationId xmlns:a16="http://schemas.microsoft.com/office/drawing/2014/main" id="{3450C7CF-2A03-48FB-8388-31579956CB82}"/>
              </a:ext>
            </a:extLst>
          </p:cNvPr>
          <p:cNvSpPr>
            <a:spLocks noChangeShapeType="1"/>
          </p:cNvSpPr>
          <p:nvPr/>
        </p:nvSpPr>
        <p:spPr bwMode="auto">
          <a:xfrm flipV="1">
            <a:off x="4698389" y="2285633"/>
            <a:ext cx="0" cy="2935287"/>
          </a:xfrm>
          <a:prstGeom prst="line">
            <a:avLst/>
          </a:prstGeom>
          <a:noFill/>
          <a:ln w="19050" cap="rnd">
            <a:solidFill>
              <a:sysClr val="windowText" lastClr="000000">
                <a:lumMod val="75000"/>
                <a:lumOff val="25000"/>
              </a:sysClr>
            </a:solidFill>
            <a:prstDash val="sysDot"/>
            <a:round/>
            <a:headEnd/>
            <a:tailEnd/>
          </a:ln>
          <a:effectLst/>
        </p:spPr>
        <p:txBody>
          <a:bodyPr lIns="9144" tIns="9144" rIns="9144" bIns="9144"/>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374" name="Oval 14">
            <a:extLst>
              <a:ext uri="{FF2B5EF4-FFF2-40B4-BE49-F238E27FC236}">
                <a16:creationId xmlns:a16="http://schemas.microsoft.com/office/drawing/2014/main" id="{649730EF-9902-452C-9736-3BFFE8A219DE}"/>
              </a:ext>
            </a:extLst>
          </p:cNvPr>
          <p:cNvSpPr>
            <a:spLocks noChangeArrowheads="1"/>
          </p:cNvSpPr>
          <p:nvPr/>
        </p:nvSpPr>
        <p:spPr bwMode="invGray">
          <a:xfrm>
            <a:off x="5811226" y="419857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75" name="Oval 15">
            <a:extLst>
              <a:ext uri="{FF2B5EF4-FFF2-40B4-BE49-F238E27FC236}">
                <a16:creationId xmlns:a16="http://schemas.microsoft.com/office/drawing/2014/main" id="{21263D95-8C6B-421E-9564-7E2D2B258FE8}"/>
              </a:ext>
            </a:extLst>
          </p:cNvPr>
          <p:cNvSpPr>
            <a:spLocks noChangeArrowheads="1"/>
          </p:cNvSpPr>
          <p:nvPr/>
        </p:nvSpPr>
        <p:spPr bwMode="invGray">
          <a:xfrm>
            <a:off x="5519126" y="416682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76" name="Oval 16">
            <a:extLst>
              <a:ext uri="{FF2B5EF4-FFF2-40B4-BE49-F238E27FC236}">
                <a16:creationId xmlns:a16="http://schemas.microsoft.com/office/drawing/2014/main" id="{1FE208FE-82C6-48CC-B286-BD70DEFC4F8A}"/>
              </a:ext>
            </a:extLst>
          </p:cNvPr>
          <p:cNvSpPr>
            <a:spLocks noChangeArrowheads="1"/>
          </p:cNvSpPr>
          <p:nvPr/>
        </p:nvSpPr>
        <p:spPr bwMode="invGray">
          <a:xfrm>
            <a:off x="5223851" y="405887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77" name="Oval 17">
            <a:extLst>
              <a:ext uri="{FF2B5EF4-FFF2-40B4-BE49-F238E27FC236}">
                <a16:creationId xmlns:a16="http://schemas.microsoft.com/office/drawing/2014/main" id="{EF0FDB3C-8B96-426F-8DC3-D7E8DC2AA590}"/>
              </a:ext>
            </a:extLst>
          </p:cNvPr>
          <p:cNvSpPr>
            <a:spLocks noChangeArrowheads="1"/>
          </p:cNvSpPr>
          <p:nvPr/>
        </p:nvSpPr>
        <p:spPr bwMode="invGray">
          <a:xfrm>
            <a:off x="4941276" y="374137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78" name="Oval 18">
            <a:extLst>
              <a:ext uri="{FF2B5EF4-FFF2-40B4-BE49-F238E27FC236}">
                <a16:creationId xmlns:a16="http://schemas.microsoft.com/office/drawing/2014/main" id="{502A9D75-6FE7-49A4-A366-8162A5F7CC66}"/>
              </a:ext>
            </a:extLst>
          </p:cNvPr>
          <p:cNvSpPr>
            <a:spLocks noChangeArrowheads="1"/>
          </p:cNvSpPr>
          <p:nvPr/>
        </p:nvSpPr>
        <p:spPr bwMode="invGray">
          <a:xfrm>
            <a:off x="4658701" y="329052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79" name="Oval 19">
            <a:extLst>
              <a:ext uri="{FF2B5EF4-FFF2-40B4-BE49-F238E27FC236}">
                <a16:creationId xmlns:a16="http://schemas.microsoft.com/office/drawing/2014/main" id="{472722DD-00A1-4DEE-B107-E3200E8CD7A1}"/>
              </a:ext>
            </a:extLst>
          </p:cNvPr>
          <p:cNvSpPr>
            <a:spLocks noChangeArrowheads="1"/>
          </p:cNvSpPr>
          <p:nvPr/>
        </p:nvSpPr>
        <p:spPr bwMode="invGray">
          <a:xfrm>
            <a:off x="4064976" y="346832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80" name="Oval 20">
            <a:extLst>
              <a:ext uri="{FF2B5EF4-FFF2-40B4-BE49-F238E27FC236}">
                <a16:creationId xmlns:a16="http://schemas.microsoft.com/office/drawing/2014/main" id="{500A3B22-CD68-48D3-BE65-42BF081CB593}"/>
              </a:ext>
            </a:extLst>
          </p:cNvPr>
          <p:cNvSpPr>
            <a:spLocks noChangeArrowheads="1"/>
          </p:cNvSpPr>
          <p:nvPr/>
        </p:nvSpPr>
        <p:spPr bwMode="invGray">
          <a:xfrm>
            <a:off x="3776051" y="360167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81" name="Oval 21">
            <a:extLst>
              <a:ext uri="{FF2B5EF4-FFF2-40B4-BE49-F238E27FC236}">
                <a16:creationId xmlns:a16="http://schemas.microsoft.com/office/drawing/2014/main" id="{DA30E66F-A0D0-4EE7-ABA2-B82E10657451}"/>
              </a:ext>
            </a:extLst>
          </p:cNvPr>
          <p:cNvSpPr>
            <a:spLocks noChangeArrowheads="1"/>
          </p:cNvSpPr>
          <p:nvPr/>
        </p:nvSpPr>
        <p:spPr bwMode="invGray">
          <a:xfrm>
            <a:off x="3531576" y="391282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82" name="Oval 22">
            <a:extLst>
              <a:ext uri="{FF2B5EF4-FFF2-40B4-BE49-F238E27FC236}">
                <a16:creationId xmlns:a16="http://schemas.microsoft.com/office/drawing/2014/main" id="{E13B6167-FC0E-4413-B76F-65D2770F0ED4}"/>
              </a:ext>
            </a:extLst>
          </p:cNvPr>
          <p:cNvSpPr>
            <a:spLocks noChangeArrowheads="1"/>
          </p:cNvSpPr>
          <p:nvPr/>
        </p:nvSpPr>
        <p:spPr bwMode="invGray">
          <a:xfrm>
            <a:off x="3483951" y="404617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83" name="AutoShape 23">
            <a:extLst>
              <a:ext uri="{FF2B5EF4-FFF2-40B4-BE49-F238E27FC236}">
                <a16:creationId xmlns:a16="http://schemas.microsoft.com/office/drawing/2014/main" id="{A457E83A-762D-457D-8F3C-9974D1143ACF}"/>
              </a:ext>
            </a:extLst>
          </p:cNvPr>
          <p:cNvSpPr>
            <a:spLocks noChangeArrowheads="1"/>
          </p:cNvSpPr>
          <p:nvPr/>
        </p:nvSpPr>
        <p:spPr bwMode="invGray">
          <a:xfrm>
            <a:off x="3487126" y="4046170"/>
            <a:ext cx="76200" cy="76200"/>
          </a:xfrm>
          <a:prstGeom prst="triangle">
            <a:avLst>
              <a:gd name="adj" fmla="val 50000"/>
            </a:avLst>
          </a:prstGeom>
          <a:solidFill>
            <a:srgbClr val="A098DA"/>
          </a:solidFill>
          <a:ln w="19050" algn="ctr">
            <a:solidFill>
              <a:srgbClr val="A098DA"/>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84" name="AutoShape 24">
            <a:extLst>
              <a:ext uri="{FF2B5EF4-FFF2-40B4-BE49-F238E27FC236}">
                <a16:creationId xmlns:a16="http://schemas.microsoft.com/office/drawing/2014/main" id="{694759A0-D2E0-423B-A2A8-D129BA3BAEB8}"/>
              </a:ext>
            </a:extLst>
          </p:cNvPr>
          <p:cNvSpPr>
            <a:spLocks noChangeArrowheads="1"/>
          </p:cNvSpPr>
          <p:nvPr/>
        </p:nvSpPr>
        <p:spPr bwMode="invGray">
          <a:xfrm>
            <a:off x="3531576" y="405887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385" name="Line 26">
            <a:extLst>
              <a:ext uri="{FF2B5EF4-FFF2-40B4-BE49-F238E27FC236}">
                <a16:creationId xmlns:a16="http://schemas.microsoft.com/office/drawing/2014/main" id="{E4911CBB-0AB3-4A86-B495-5BB09EE5E904}"/>
              </a:ext>
            </a:extLst>
          </p:cNvPr>
          <p:cNvSpPr>
            <a:spLocks noChangeShapeType="1"/>
          </p:cNvSpPr>
          <p:nvPr/>
        </p:nvSpPr>
        <p:spPr bwMode="invGray">
          <a:xfrm>
            <a:off x="3463314" y="5227270"/>
            <a:ext cx="2514600"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86" name="Line 27">
            <a:extLst>
              <a:ext uri="{FF2B5EF4-FFF2-40B4-BE49-F238E27FC236}">
                <a16:creationId xmlns:a16="http://schemas.microsoft.com/office/drawing/2014/main" id="{78FD848A-6729-45EE-B2B3-09E2831B6C6F}"/>
              </a:ext>
            </a:extLst>
          </p:cNvPr>
          <p:cNvSpPr>
            <a:spLocks noChangeShapeType="1"/>
          </p:cNvSpPr>
          <p:nvPr/>
        </p:nvSpPr>
        <p:spPr bwMode="invGray">
          <a:xfrm>
            <a:off x="6320814" y="5227270"/>
            <a:ext cx="2514600"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87" name="Line 28">
            <a:extLst>
              <a:ext uri="{FF2B5EF4-FFF2-40B4-BE49-F238E27FC236}">
                <a16:creationId xmlns:a16="http://schemas.microsoft.com/office/drawing/2014/main" id="{AB5A4C19-50FB-4449-B43E-D0AA915B6179}"/>
              </a:ext>
            </a:extLst>
          </p:cNvPr>
          <p:cNvSpPr>
            <a:spLocks noChangeShapeType="1"/>
          </p:cNvSpPr>
          <p:nvPr/>
        </p:nvSpPr>
        <p:spPr bwMode="invGray">
          <a:xfrm>
            <a:off x="721701" y="5227270"/>
            <a:ext cx="2514600"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88" name="Line 29">
            <a:extLst>
              <a:ext uri="{FF2B5EF4-FFF2-40B4-BE49-F238E27FC236}">
                <a16:creationId xmlns:a16="http://schemas.microsoft.com/office/drawing/2014/main" id="{CE211E03-897F-4BD8-889E-8C80403F54B7}"/>
              </a:ext>
            </a:extLst>
          </p:cNvPr>
          <p:cNvSpPr>
            <a:spLocks noChangeShapeType="1"/>
          </p:cNvSpPr>
          <p:nvPr/>
        </p:nvSpPr>
        <p:spPr bwMode="invGray">
          <a:xfrm>
            <a:off x="721701" y="1883995"/>
            <a:ext cx="0" cy="33528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89" name="Line 30">
            <a:extLst>
              <a:ext uri="{FF2B5EF4-FFF2-40B4-BE49-F238E27FC236}">
                <a16:creationId xmlns:a16="http://schemas.microsoft.com/office/drawing/2014/main" id="{A544DFD9-D365-427D-A86A-D3BADB69620F}"/>
              </a:ext>
            </a:extLst>
          </p:cNvPr>
          <p:cNvSpPr>
            <a:spLocks noChangeShapeType="1"/>
          </p:cNvSpPr>
          <p:nvPr/>
        </p:nvSpPr>
        <p:spPr bwMode="invGray">
          <a:xfrm>
            <a:off x="648676" y="5141545"/>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0" name="Line 31">
            <a:extLst>
              <a:ext uri="{FF2B5EF4-FFF2-40B4-BE49-F238E27FC236}">
                <a16:creationId xmlns:a16="http://schemas.microsoft.com/office/drawing/2014/main" id="{60B7785B-7A72-4D8F-ABE6-2E9CCCABB2A7}"/>
              </a:ext>
            </a:extLst>
          </p:cNvPr>
          <p:cNvSpPr>
            <a:spLocks noChangeShapeType="1"/>
          </p:cNvSpPr>
          <p:nvPr/>
        </p:nvSpPr>
        <p:spPr bwMode="invGray">
          <a:xfrm>
            <a:off x="648676" y="4928820"/>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1" name="Line 32">
            <a:extLst>
              <a:ext uri="{FF2B5EF4-FFF2-40B4-BE49-F238E27FC236}">
                <a16:creationId xmlns:a16="http://schemas.microsoft.com/office/drawing/2014/main" id="{C92F69DB-F0FC-41FF-963F-3B14E1BD3EB4}"/>
              </a:ext>
            </a:extLst>
          </p:cNvPr>
          <p:cNvSpPr>
            <a:spLocks noChangeShapeType="1"/>
          </p:cNvSpPr>
          <p:nvPr/>
        </p:nvSpPr>
        <p:spPr bwMode="invGray">
          <a:xfrm>
            <a:off x="648676" y="4717683"/>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2" name="Line 33">
            <a:extLst>
              <a:ext uri="{FF2B5EF4-FFF2-40B4-BE49-F238E27FC236}">
                <a16:creationId xmlns:a16="http://schemas.microsoft.com/office/drawing/2014/main" id="{17BDC29F-7BA8-4E3F-BB6B-DDDF2C21F1F0}"/>
              </a:ext>
            </a:extLst>
          </p:cNvPr>
          <p:cNvSpPr>
            <a:spLocks noChangeShapeType="1"/>
          </p:cNvSpPr>
          <p:nvPr/>
        </p:nvSpPr>
        <p:spPr bwMode="invGray">
          <a:xfrm>
            <a:off x="648676" y="4506545"/>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3" name="Line 34">
            <a:extLst>
              <a:ext uri="{FF2B5EF4-FFF2-40B4-BE49-F238E27FC236}">
                <a16:creationId xmlns:a16="http://schemas.microsoft.com/office/drawing/2014/main" id="{EBAC0ACC-B63F-424D-A9C8-2DF5FF98BF92}"/>
              </a:ext>
            </a:extLst>
          </p:cNvPr>
          <p:cNvSpPr>
            <a:spLocks noChangeShapeType="1"/>
          </p:cNvSpPr>
          <p:nvPr/>
        </p:nvSpPr>
        <p:spPr bwMode="invGray">
          <a:xfrm>
            <a:off x="648676" y="4295408"/>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4" name="Line 35">
            <a:extLst>
              <a:ext uri="{FF2B5EF4-FFF2-40B4-BE49-F238E27FC236}">
                <a16:creationId xmlns:a16="http://schemas.microsoft.com/office/drawing/2014/main" id="{77718724-8D24-4A23-9678-5CF1A5C54E83}"/>
              </a:ext>
            </a:extLst>
          </p:cNvPr>
          <p:cNvSpPr>
            <a:spLocks noChangeShapeType="1"/>
          </p:cNvSpPr>
          <p:nvPr/>
        </p:nvSpPr>
        <p:spPr bwMode="invGray">
          <a:xfrm>
            <a:off x="648676" y="4084270"/>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5" name="Line 36">
            <a:extLst>
              <a:ext uri="{FF2B5EF4-FFF2-40B4-BE49-F238E27FC236}">
                <a16:creationId xmlns:a16="http://schemas.microsoft.com/office/drawing/2014/main" id="{BD95DE01-2A39-4C9E-BF8F-AC3C505B770A}"/>
              </a:ext>
            </a:extLst>
          </p:cNvPr>
          <p:cNvSpPr>
            <a:spLocks noChangeShapeType="1"/>
          </p:cNvSpPr>
          <p:nvPr/>
        </p:nvSpPr>
        <p:spPr bwMode="invGray">
          <a:xfrm>
            <a:off x="648676" y="3871545"/>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6" name="Line 37">
            <a:extLst>
              <a:ext uri="{FF2B5EF4-FFF2-40B4-BE49-F238E27FC236}">
                <a16:creationId xmlns:a16="http://schemas.microsoft.com/office/drawing/2014/main" id="{CE7C1CE9-F5EE-4AD5-846A-52366A4D36FD}"/>
              </a:ext>
            </a:extLst>
          </p:cNvPr>
          <p:cNvSpPr>
            <a:spLocks noChangeShapeType="1"/>
          </p:cNvSpPr>
          <p:nvPr/>
        </p:nvSpPr>
        <p:spPr bwMode="invGray">
          <a:xfrm>
            <a:off x="648676" y="3660408"/>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7" name="Line 38">
            <a:extLst>
              <a:ext uri="{FF2B5EF4-FFF2-40B4-BE49-F238E27FC236}">
                <a16:creationId xmlns:a16="http://schemas.microsoft.com/office/drawing/2014/main" id="{AB539C17-089B-45E9-8F5C-8DFFC4FECD0F}"/>
              </a:ext>
            </a:extLst>
          </p:cNvPr>
          <p:cNvSpPr>
            <a:spLocks noChangeShapeType="1"/>
          </p:cNvSpPr>
          <p:nvPr/>
        </p:nvSpPr>
        <p:spPr bwMode="invGray">
          <a:xfrm>
            <a:off x="648676" y="3449270"/>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8" name="Line 39">
            <a:extLst>
              <a:ext uri="{FF2B5EF4-FFF2-40B4-BE49-F238E27FC236}">
                <a16:creationId xmlns:a16="http://schemas.microsoft.com/office/drawing/2014/main" id="{B716A046-D1CB-4038-B5DE-4CED8359FFF8}"/>
              </a:ext>
            </a:extLst>
          </p:cNvPr>
          <p:cNvSpPr>
            <a:spLocks noChangeShapeType="1"/>
          </p:cNvSpPr>
          <p:nvPr/>
        </p:nvSpPr>
        <p:spPr bwMode="invGray">
          <a:xfrm>
            <a:off x="648676" y="3238133"/>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399" name="Line 40">
            <a:extLst>
              <a:ext uri="{FF2B5EF4-FFF2-40B4-BE49-F238E27FC236}">
                <a16:creationId xmlns:a16="http://schemas.microsoft.com/office/drawing/2014/main" id="{8A4BB211-D424-4F55-873B-DFDFCD53046F}"/>
              </a:ext>
            </a:extLst>
          </p:cNvPr>
          <p:cNvSpPr>
            <a:spLocks noChangeShapeType="1"/>
          </p:cNvSpPr>
          <p:nvPr/>
        </p:nvSpPr>
        <p:spPr bwMode="invGray">
          <a:xfrm>
            <a:off x="616926" y="3026995"/>
            <a:ext cx="9207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00" name="Line 41">
            <a:extLst>
              <a:ext uri="{FF2B5EF4-FFF2-40B4-BE49-F238E27FC236}">
                <a16:creationId xmlns:a16="http://schemas.microsoft.com/office/drawing/2014/main" id="{5BAE0EFF-DB0B-405F-84AD-0F776E41CC38}"/>
              </a:ext>
            </a:extLst>
          </p:cNvPr>
          <p:cNvSpPr>
            <a:spLocks noChangeShapeType="1"/>
          </p:cNvSpPr>
          <p:nvPr/>
        </p:nvSpPr>
        <p:spPr bwMode="invGray">
          <a:xfrm>
            <a:off x="648676" y="2814270"/>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01" name="Line 42">
            <a:extLst>
              <a:ext uri="{FF2B5EF4-FFF2-40B4-BE49-F238E27FC236}">
                <a16:creationId xmlns:a16="http://schemas.microsoft.com/office/drawing/2014/main" id="{1D4A9DE5-DAF2-418C-BCB4-8B9069F2E583}"/>
              </a:ext>
            </a:extLst>
          </p:cNvPr>
          <p:cNvSpPr>
            <a:spLocks noChangeShapeType="1"/>
          </p:cNvSpPr>
          <p:nvPr/>
        </p:nvSpPr>
        <p:spPr bwMode="invGray">
          <a:xfrm>
            <a:off x="648676" y="2603133"/>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02" name="Line 43">
            <a:extLst>
              <a:ext uri="{FF2B5EF4-FFF2-40B4-BE49-F238E27FC236}">
                <a16:creationId xmlns:a16="http://schemas.microsoft.com/office/drawing/2014/main" id="{ED2E706F-A42B-4231-A6AC-26DDDEC00F5E}"/>
              </a:ext>
            </a:extLst>
          </p:cNvPr>
          <p:cNvSpPr>
            <a:spLocks noChangeShapeType="1"/>
          </p:cNvSpPr>
          <p:nvPr/>
        </p:nvSpPr>
        <p:spPr bwMode="invGray">
          <a:xfrm>
            <a:off x="648676" y="2391995"/>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03" name="Line 44">
            <a:extLst>
              <a:ext uri="{FF2B5EF4-FFF2-40B4-BE49-F238E27FC236}">
                <a16:creationId xmlns:a16="http://schemas.microsoft.com/office/drawing/2014/main" id="{A9431E44-D7F5-4F2A-8B2C-09A9BE080A2B}"/>
              </a:ext>
            </a:extLst>
          </p:cNvPr>
          <p:cNvSpPr>
            <a:spLocks noChangeShapeType="1"/>
          </p:cNvSpPr>
          <p:nvPr/>
        </p:nvSpPr>
        <p:spPr bwMode="invGray">
          <a:xfrm>
            <a:off x="648676" y="2180858"/>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04" name="Line 45">
            <a:extLst>
              <a:ext uri="{FF2B5EF4-FFF2-40B4-BE49-F238E27FC236}">
                <a16:creationId xmlns:a16="http://schemas.microsoft.com/office/drawing/2014/main" id="{ACCF95BD-5995-45E1-88AB-0FA43966B8AC}"/>
              </a:ext>
            </a:extLst>
          </p:cNvPr>
          <p:cNvSpPr>
            <a:spLocks noChangeShapeType="1"/>
          </p:cNvSpPr>
          <p:nvPr/>
        </p:nvSpPr>
        <p:spPr bwMode="invGray">
          <a:xfrm>
            <a:off x="648676" y="1969720"/>
            <a:ext cx="73025" cy="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05" name="Text Box 46">
            <a:extLst>
              <a:ext uri="{FF2B5EF4-FFF2-40B4-BE49-F238E27FC236}">
                <a16:creationId xmlns:a16="http://schemas.microsoft.com/office/drawing/2014/main" id="{2786B7C7-08DD-4F31-A3C1-3346931A74A6}"/>
              </a:ext>
            </a:extLst>
          </p:cNvPr>
          <p:cNvSpPr txBox="1">
            <a:spLocks noChangeArrowheads="1"/>
          </p:cNvSpPr>
          <p:nvPr/>
        </p:nvSpPr>
        <p:spPr bwMode="auto">
          <a:xfrm>
            <a:off x="96226" y="182684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10</a:t>
            </a:r>
          </a:p>
        </p:txBody>
      </p:sp>
      <p:sp>
        <p:nvSpPr>
          <p:cNvPr id="406" name="Text Box 47">
            <a:extLst>
              <a:ext uri="{FF2B5EF4-FFF2-40B4-BE49-F238E27FC236}">
                <a16:creationId xmlns:a16="http://schemas.microsoft.com/office/drawing/2014/main" id="{7FDF56A9-7696-43B0-A377-E64FD249C30C}"/>
              </a:ext>
            </a:extLst>
          </p:cNvPr>
          <p:cNvSpPr txBox="1">
            <a:spLocks noChangeArrowheads="1"/>
          </p:cNvSpPr>
          <p:nvPr/>
        </p:nvSpPr>
        <p:spPr bwMode="auto">
          <a:xfrm>
            <a:off x="96226" y="500819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-5</a:t>
            </a:r>
          </a:p>
        </p:txBody>
      </p:sp>
      <p:sp>
        <p:nvSpPr>
          <p:cNvPr id="407" name="Text Box 48">
            <a:extLst>
              <a:ext uri="{FF2B5EF4-FFF2-40B4-BE49-F238E27FC236}">
                <a16:creationId xmlns:a16="http://schemas.microsoft.com/office/drawing/2014/main" id="{B28A0721-3284-4705-B78B-475B7856363D}"/>
              </a:ext>
            </a:extLst>
          </p:cNvPr>
          <p:cNvSpPr txBox="1">
            <a:spLocks noChangeArrowheads="1"/>
          </p:cNvSpPr>
          <p:nvPr/>
        </p:nvSpPr>
        <p:spPr bwMode="auto">
          <a:xfrm>
            <a:off x="96226" y="477959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-4</a:t>
            </a:r>
          </a:p>
        </p:txBody>
      </p:sp>
      <p:sp>
        <p:nvSpPr>
          <p:cNvPr id="408" name="Text Box 49">
            <a:extLst>
              <a:ext uri="{FF2B5EF4-FFF2-40B4-BE49-F238E27FC236}">
                <a16:creationId xmlns:a16="http://schemas.microsoft.com/office/drawing/2014/main" id="{C2D4078D-C0D6-4DCD-BDBC-5AC35D65FF42}"/>
              </a:ext>
            </a:extLst>
          </p:cNvPr>
          <p:cNvSpPr txBox="1">
            <a:spLocks noChangeArrowheads="1"/>
          </p:cNvSpPr>
          <p:nvPr/>
        </p:nvSpPr>
        <p:spPr bwMode="auto">
          <a:xfrm>
            <a:off x="96226" y="203639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9</a:t>
            </a:r>
          </a:p>
        </p:txBody>
      </p:sp>
      <p:sp>
        <p:nvSpPr>
          <p:cNvPr id="409" name="Text Box 50">
            <a:extLst>
              <a:ext uri="{FF2B5EF4-FFF2-40B4-BE49-F238E27FC236}">
                <a16:creationId xmlns:a16="http://schemas.microsoft.com/office/drawing/2014/main" id="{596EB3D0-EA3C-4AA0-B67C-2F1A7588DB45}"/>
              </a:ext>
            </a:extLst>
          </p:cNvPr>
          <p:cNvSpPr txBox="1">
            <a:spLocks noChangeArrowheads="1"/>
          </p:cNvSpPr>
          <p:nvPr/>
        </p:nvSpPr>
        <p:spPr bwMode="auto">
          <a:xfrm>
            <a:off x="96226" y="224594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8</a:t>
            </a:r>
          </a:p>
        </p:txBody>
      </p:sp>
      <p:sp>
        <p:nvSpPr>
          <p:cNvPr id="410" name="Text Box 51">
            <a:extLst>
              <a:ext uri="{FF2B5EF4-FFF2-40B4-BE49-F238E27FC236}">
                <a16:creationId xmlns:a16="http://schemas.microsoft.com/office/drawing/2014/main" id="{596FB342-EBD2-4B34-AE64-41B64CCD0385}"/>
              </a:ext>
            </a:extLst>
          </p:cNvPr>
          <p:cNvSpPr txBox="1">
            <a:spLocks noChangeArrowheads="1"/>
          </p:cNvSpPr>
          <p:nvPr/>
        </p:nvSpPr>
        <p:spPr bwMode="auto">
          <a:xfrm>
            <a:off x="96226" y="2445970"/>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7</a:t>
            </a:r>
          </a:p>
        </p:txBody>
      </p:sp>
      <p:sp>
        <p:nvSpPr>
          <p:cNvPr id="411" name="Text Box 52">
            <a:extLst>
              <a:ext uri="{FF2B5EF4-FFF2-40B4-BE49-F238E27FC236}">
                <a16:creationId xmlns:a16="http://schemas.microsoft.com/office/drawing/2014/main" id="{A7B75495-CE90-4A2C-83E5-6432225F6159}"/>
              </a:ext>
            </a:extLst>
          </p:cNvPr>
          <p:cNvSpPr txBox="1">
            <a:spLocks noChangeArrowheads="1"/>
          </p:cNvSpPr>
          <p:nvPr/>
        </p:nvSpPr>
        <p:spPr bwMode="auto">
          <a:xfrm>
            <a:off x="96226" y="266504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6</a:t>
            </a:r>
          </a:p>
        </p:txBody>
      </p:sp>
      <p:sp>
        <p:nvSpPr>
          <p:cNvPr id="412" name="Text Box 53">
            <a:extLst>
              <a:ext uri="{FF2B5EF4-FFF2-40B4-BE49-F238E27FC236}">
                <a16:creationId xmlns:a16="http://schemas.microsoft.com/office/drawing/2014/main" id="{F304B7C6-7E7F-4F48-897C-DC61CC95BCDC}"/>
              </a:ext>
            </a:extLst>
          </p:cNvPr>
          <p:cNvSpPr txBox="1">
            <a:spLocks noChangeArrowheads="1"/>
          </p:cNvSpPr>
          <p:nvPr/>
        </p:nvSpPr>
        <p:spPr bwMode="auto">
          <a:xfrm>
            <a:off x="96226" y="2884120"/>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5</a:t>
            </a:r>
          </a:p>
        </p:txBody>
      </p:sp>
      <p:sp>
        <p:nvSpPr>
          <p:cNvPr id="413" name="Text Box 54">
            <a:extLst>
              <a:ext uri="{FF2B5EF4-FFF2-40B4-BE49-F238E27FC236}">
                <a16:creationId xmlns:a16="http://schemas.microsoft.com/office/drawing/2014/main" id="{8950A04D-D5C7-4BD5-959A-4B07F932ACF9}"/>
              </a:ext>
            </a:extLst>
          </p:cNvPr>
          <p:cNvSpPr txBox="1">
            <a:spLocks noChangeArrowheads="1"/>
          </p:cNvSpPr>
          <p:nvPr/>
        </p:nvSpPr>
        <p:spPr bwMode="auto">
          <a:xfrm>
            <a:off x="96226" y="310319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4</a:t>
            </a:r>
          </a:p>
        </p:txBody>
      </p:sp>
      <p:sp>
        <p:nvSpPr>
          <p:cNvPr id="414" name="Text Box 55">
            <a:extLst>
              <a:ext uri="{FF2B5EF4-FFF2-40B4-BE49-F238E27FC236}">
                <a16:creationId xmlns:a16="http://schemas.microsoft.com/office/drawing/2014/main" id="{471632F8-3731-4451-A98C-9D52EB442FFA}"/>
              </a:ext>
            </a:extLst>
          </p:cNvPr>
          <p:cNvSpPr txBox="1">
            <a:spLocks noChangeArrowheads="1"/>
          </p:cNvSpPr>
          <p:nvPr/>
        </p:nvSpPr>
        <p:spPr bwMode="auto">
          <a:xfrm>
            <a:off x="96226" y="331274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3</a:t>
            </a:r>
          </a:p>
        </p:txBody>
      </p:sp>
      <p:sp>
        <p:nvSpPr>
          <p:cNvPr id="415" name="Text Box 56">
            <a:extLst>
              <a:ext uri="{FF2B5EF4-FFF2-40B4-BE49-F238E27FC236}">
                <a16:creationId xmlns:a16="http://schemas.microsoft.com/office/drawing/2014/main" id="{2401D6D2-C4A8-4F8C-BD38-501C9E5402C2}"/>
              </a:ext>
            </a:extLst>
          </p:cNvPr>
          <p:cNvSpPr txBox="1">
            <a:spLocks noChangeArrowheads="1"/>
          </p:cNvSpPr>
          <p:nvPr/>
        </p:nvSpPr>
        <p:spPr bwMode="auto">
          <a:xfrm>
            <a:off x="96226" y="3512770"/>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2</a:t>
            </a:r>
          </a:p>
        </p:txBody>
      </p:sp>
      <p:sp>
        <p:nvSpPr>
          <p:cNvPr id="416" name="Text Box 57">
            <a:extLst>
              <a:ext uri="{FF2B5EF4-FFF2-40B4-BE49-F238E27FC236}">
                <a16:creationId xmlns:a16="http://schemas.microsoft.com/office/drawing/2014/main" id="{BF6DBE39-B71A-46C9-A530-A7FE6B11A03A}"/>
              </a:ext>
            </a:extLst>
          </p:cNvPr>
          <p:cNvSpPr txBox="1">
            <a:spLocks noChangeArrowheads="1"/>
          </p:cNvSpPr>
          <p:nvPr/>
        </p:nvSpPr>
        <p:spPr bwMode="auto">
          <a:xfrm>
            <a:off x="96226" y="3722320"/>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1</a:t>
            </a:r>
          </a:p>
        </p:txBody>
      </p:sp>
      <p:sp>
        <p:nvSpPr>
          <p:cNvPr id="417" name="Text Box 58">
            <a:extLst>
              <a:ext uri="{FF2B5EF4-FFF2-40B4-BE49-F238E27FC236}">
                <a16:creationId xmlns:a16="http://schemas.microsoft.com/office/drawing/2014/main" id="{8024D985-A514-42CF-9461-9ACE410E3BC7}"/>
              </a:ext>
            </a:extLst>
          </p:cNvPr>
          <p:cNvSpPr txBox="1">
            <a:spLocks noChangeArrowheads="1"/>
          </p:cNvSpPr>
          <p:nvPr/>
        </p:nvSpPr>
        <p:spPr bwMode="auto">
          <a:xfrm>
            <a:off x="96226" y="3942983"/>
            <a:ext cx="609600" cy="274637"/>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0</a:t>
            </a:r>
          </a:p>
        </p:txBody>
      </p:sp>
      <p:sp>
        <p:nvSpPr>
          <p:cNvPr id="418" name="Text Box 59">
            <a:extLst>
              <a:ext uri="{FF2B5EF4-FFF2-40B4-BE49-F238E27FC236}">
                <a16:creationId xmlns:a16="http://schemas.microsoft.com/office/drawing/2014/main" id="{08AE1C35-6640-4D63-AB1D-2AB86DD66545}"/>
              </a:ext>
            </a:extLst>
          </p:cNvPr>
          <p:cNvSpPr txBox="1">
            <a:spLocks noChangeArrowheads="1"/>
          </p:cNvSpPr>
          <p:nvPr/>
        </p:nvSpPr>
        <p:spPr bwMode="auto">
          <a:xfrm>
            <a:off x="96226" y="415094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-1</a:t>
            </a:r>
          </a:p>
        </p:txBody>
      </p:sp>
      <p:sp>
        <p:nvSpPr>
          <p:cNvPr id="419" name="Text Box 60">
            <a:extLst>
              <a:ext uri="{FF2B5EF4-FFF2-40B4-BE49-F238E27FC236}">
                <a16:creationId xmlns:a16="http://schemas.microsoft.com/office/drawing/2014/main" id="{E4C1CD12-7567-41CC-B5EC-C84C325846F8}"/>
              </a:ext>
            </a:extLst>
          </p:cNvPr>
          <p:cNvSpPr txBox="1">
            <a:spLocks noChangeArrowheads="1"/>
          </p:cNvSpPr>
          <p:nvPr/>
        </p:nvSpPr>
        <p:spPr bwMode="auto">
          <a:xfrm>
            <a:off x="96226" y="436049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-2</a:t>
            </a:r>
          </a:p>
        </p:txBody>
      </p:sp>
      <p:sp>
        <p:nvSpPr>
          <p:cNvPr id="420" name="Text Box 61">
            <a:extLst>
              <a:ext uri="{FF2B5EF4-FFF2-40B4-BE49-F238E27FC236}">
                <a16:creationId xmlns:a16="http://schemas.microsoft.com/office/drawing/2014/main" id="{9B94AABA-250A-431D-9D2B-0F6F960DFA62}"/>
              </a:ext>
            </a:extLst>
          </p:cNvPr>
          <p:cNvSpPr txBox="1">
            <a:spLocks noChangeArrowheads="1"/>
          </p:cNvSpPr>
          <p:nvPr/>
        </p:nvSpPr>
        <p:spPr bwMode="auto">
          <a:xfrm>
            <a:off x="96226" y="4570045"/>
            <a:ext cx="609600" cy="274638"/>
          </a:xfrm>
          <a:prstGeom prst="rect">
            <a:avLst/>
          </a:prstGeom>
          <a:noFill/>
          <a:ln w="19050" algn="ctr">
            <a:noFill/>
            <a:miter lim="800000"/>
            <a:headEnd/>
            <a:tailEnd/>
          </a:ln>
          <a:effectLst/>
        </p:spPr>
        <p:txBody>
          <a:bodyPr>
            <a:spAutoFit/>
          </a:bodyPr>
          <a:lstStyle/>
          <a:p>
            <a:pPr algn="r" defTabSz="914400">
              <a:spcBef>
                <a:spcPct val="50000"/>
              </a:spcBef>
            </a:pPr>
            <a:r>
              <a:rPr lang="en-US" sz="1200" dirty="0">
                <a:solidFill>
                  <a:srgbClr val="000000">
                    <a:lumMod val="75000"/>
                    <a:lumOff val="25000"/>
                  </a:srgbClr>
                </a:solidFill>
                <a:latin typeface="Arial Narrow" panose="020B0606020202030204" pitchFamily="34" charset="0"/>
              </a:rPr>
              <a:t>-3</a:t>
            </a:r>
          </a:p>
        </p:txBody>
      </p:sp>
      <p:sp>
        <p:nvSpPr>
          <p:cNvPr id="421" name="Line 62">
            <a:extLst>
              <a:ext uri="{FF2B5EF4-FFF2-40B4-BE49-F238E27FC236}">
                <a16:creationId xmlns:a16="http://schemas.microsoft.com/office/drawing/2014/main" id="{C137C931-5CBE-42B2-AEC5-47EAC0306AA8}"/>
              </a:ext>
            </a:extLst>
          </p:cNvPr>
          <p:cNvSpPr>
            <a:spLocks noChangeShapeType="1"/>
          </p:cNvSpPr>
          <p:nvPr/>
        </p:nvSpPr>
        <p:spPr bwMode="invGray">
          <a:xfrm>
            <a:off x="7788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22" name="Line 63">
            <a:extLst>
              <a:ext uri="{FF2B5EF4-FFF2-40B4-BE49-F238E27FC236}">
                <a16:creationId xmlns:a16="http://schemas.microsoft.com/office/drawing/2014/main" id="{2756CD3B-3080-477C-B0BA-3EACEDC650EF}"/>
              </a:ext>
            </a:extLst>
          </p:cNvPr>
          <p:cNvSpPr>
            <a:spLocks noChangeShapeType="1"/>
          </p:cNvSpPr>
          <p:nvPr/>
        </p:nvSpPr>
        <p:spPr bwMode="invGray">
          <a:xfrm>
            <a:off x="8360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23" name="Line 64">
            <a:extLst>
              <a:ext uri="{FF2B5EF4-FFF2-40B4-BE49-F238E27FC236}">
                <a16:creationId xmlns:a16="http://schemas.microsoft.com/office/drawing/2014/main" id="{432DE4BC-8D9C-4CE3-86F3-4B2B8FF74F4D}"/>
              </a:ext>
            </a:extLst>
          </p:cNvPr>
          <p:cNvSpPr>
            <a:spLocks noChangeShapeType="1"/>
          </p:cNvSpPr>
          <p:nvPr/>
        </p:nvSpPr>
        <p:spPr bwMode="invGray">
          <a:xfrm>
            <a:off x="10836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24" name="Line 65">
            <a:extLst>
              <a:ext uri="{FF2B5EF4-FFF2-40B4-BE49-F238E27FC236}">
                <a16:creationId xmlns:a16="http://schemas.microsoft.com/office/drawing/2014/main" id="{4F73DD1F-59FC-4F43-ADF4-00D0C044AC3B}"/>
              </a:ext>
            </a:extLst>
          </p:cNvPr>
          <p:cNvSpPr>
            <a:spLocks noChangeShapeType="1"/>
          </p:cNvSpPr>
          <p:nvPr/>
        </p:nvSpPr>
        <p:spPr bwMode="invGray">
          <a:xfrm>
            <a:off x="13567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25" name="Line 66">
            <a:extLst>
              <a:ext uri="{FF2B5EF4-FFF2-40B4-BE49-F238E27FC236}">
                <a16:creationId xmlns:a16="http://schemas.microsoft.com/office/drawing/2014/main" id="{6B439238-6B62-411D-8644-CA763A30E100}"/>
              </a:ext>
            </a:extLst>
          </p:cNvPr>
          <p:cNvSpPr>
            <a:spLocks noChangeShapeType="1"/>
          </p:cNvSpPr>
          <p:nvPr/>
        </p:nvSpPr>
        <p:spPr bwMode="invGray">
          <a:xfrm>
            <a:off x="19345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26" name="Line 67">
            <a:extLst>
              <a:ext uri="{FF2B5EF4-FFF2-40B4-BE49-F238E27FC236}">
                <a16:creationId xmlns:a16="http://schemas.microsoft.com/office/drawing/2014/main" id="{C9D96FC4-52F5-4F47-96FD-11B55EE8789E}"/>
              </a:ext>
            </a:extLst>
          </p:cNvPr>
          <p:cNvSpPr>
            <a:spLocks noChangeShapeType="1"/>
          </p:cNvSpPr>
          <p:nvPr/>
        </p:nvSpPr>
        <p:spPr bwMode="invGray">
          <a:xfrm>
            <a:off x="22330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27" name="Line 68">
            <a:extLst>
              <a:ext uri="{FF2B5EF4-FFF2-40B4-BE49-F238E27FC236}">
                <a16:creationId xmlns:a16="http://schemas.microsoft.com/office/drawing/2014/main" id="{6112B038-0C29-4C1F-84B9-809F35CF6F32}"/>
              </a:ext>
            </a:extLst>
          </p:cNvPr>
          <p:cNvSpPr>
            <a:spLocks noChangeShapeType="1"/>
          </p:cNvSpPr>
          <p:nvPr/>
        </p:nvSpPr>
        <p:spPr bwMode="invGray">
          <a:xfrm>
            <a:off x="25314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28" name="Line 69">
            <a:extLst>
              <a:ext uri="{FF2B5EF4-FFF2-40B4-BE49-F238E27FC236}">
                <a16:creationId xmlns:a16="http://schemas.microsoft.com/office/drawing/2014/main" id="{083CDB67-E92B-43AF-A41C-6D2F9EF27B1F}"/>
              </a:ext>
            </a:extLst>
          </p:cNvPr>
          <p:cNvSpPr>
            <a:spLocks noChangeShapeType="1"/>
          </p:cNvSpPr>
          <p:nvPr/>
        </p:nvSpPr>
        <p:spPr bwMode="invGray">
          <a:xfrm>
            <a:off x="28108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29" name="Line 70">
            <a:extLst>
              <a:ext uri="{FF2B5EF4-FFF2-40B4-BE49-F238E27FC236}">
                <a16:creationId xmlns:a16="http://schemas.microsoft.com/office/drawing/2014/main" id="{3CA5196F-2217-427A-BB9C-FA0CC0130B12}"/>
              </a:ext>
            </a:extLst>
          </p:cNvPr>
          <p:cNvSpPr>
            <a:spLocks noChangeShapeType="1"/>
          </p:cNvSpPr>
          <p:nvPr/>
        </p:nvSpPr>
        <p:spPr bwMode="invGray">
          <a:xfrm>
            <a:off x="30902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30" name="Line 71">
            <a:extLst>
              <a:ext uri="{FF2B5EF4-FFF2-40B4-BE49-F238E27FC236}">
                <a16:creationId xmlns:a16="http://schemas.microsoft.com/office/drawing/2014/main" id="{7D37005E-F562-4383-987A-45CACE74ECBA}"/>
              </a:ext>
            </a:extLst>
          </p:cNvPr>
          <p:cNvSpPr>
            <a:spLocks noChangeShapeType="1"/>
          </p:cNvSpPr>
          <p:nvPr/>
        </p:nvSpPr>
        <p:spPr bwMode="invGray">
          <a:xfrm>
            <a:off x="35220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31" name="Line 72">
            <a:extLst>
              <a:ext uri="{FF2B5EF4-FFF2-40B4-BE49-F238E27FC236}">
                <a16:creationId xmlns:a16="http://schemas.microsoft.com/office/drawing/2014/main" id="{D3090A52-863A-4DE6-9DAF-D32A854A4177}"/>
              </a:ext>
            </a:extLst>
          </p:cNvPr>
          <p:cNvSpPr>
            <a:spLocks noChangeShapeType="1"/>
          </p:cNvSpPr>
          <p:nvPr/>
        </p:nvSpPr>
        <p:spPr bwMode="invGray">
          <a:xfrm>
            <a:off x="35665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32" name="Line 73">
            <a:extLst>
              <a:ext uri="{FF2B5EF4-FFF2-40B4-BE49-F238E27FC236}">
                <a16:creationId xmlns:a16="http://schemas.microsoft.com/office/drawing/2014/main" id="{617AC193-E650-4CE3-95FD-9BD4A087F388}"/>
              </a:ext>
            </a:extLst>
          </p:cNvPr>
          <p:cNvSpPr>
            <a:spLocks noChangeShapeType="1"/>
          </p:cNvSpPr>
          <p:nvPr/>
        </p:nvSpPr>
        <p:spPr bwMode="invGray">
          <a:xfrm>
            <a:off x="38141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33" name="Line 74">
            <a:extLst>
              <a:ext uri="{FF2B5EF4-FFF2-40B4-BE49-F238E27FC236}">
                <a16:creationId xmlns:a16="http://schemas.microsoft.com/office/drawing/2014/main" id="{6F4B126D-891C-4A79-82BD-1C2B168CC5B2}"/>
              </a:ext>
            </a:extLst>
          </p:cNvPr>
          <p:cNvSpPr>
            <a:spLocks noChangeShapeType="1"/>
          </p:cNvSpPr>
          <p:nvPr/>
        </p:nvSpPr>
        <p:spPr bwMode="invGray">
          <a:xfrm>
            <a:off x="41062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34" name="Line 75">
            <a:extLst>
              <a:ext uri="{FF2B5EF4-FFF2-40B4-BE49-F238E27FC236}">
                <a16:creationId xmlns:a16="http://schemas.microsoft.com/office/drawing/2014/main" id="{1FF4DD9B-2FD7-43DB-A50B-7196544D38B9}"/>
              </a:ext>
            </a:extLst>
          </p:cNvPr>
          <p:cNvSpPr>
            <a:spLocks noChangeShapeType="1"/>
          </p:cNvSpPr>
          <p:nvPr/>
        </p:nvSpPr>
        <p:spPr bwMode="invGray">
          <a:xfrm>
            <a:off x="46968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35" name="Line 76">
            <a:extLst>
              <a:ext uri="{FF2B5EF4-FFF2-40B4-BE49-F238E27FC236}">
                <a16:creationId xmlns:a16="http://schemas.microsoft.com/office/drawing/2014/main" id="{3E805F15-0B4B-4306-BC60-FE4E46C2CDCF}"/>
              </a:ext>
            </a:extLst>
          </p:cNvPr>
          <p:cNvSpPr>
            <a:spLocks noChangeShapeType="1"/>
          </p:cNvSpPr>
          <p:nvPr/>
        </p:nvSpPr>
        <p:spPr bwMode="invGray">
          <a:xfrm>
            <a:off x="49825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36" name="Line 77">
            <a:extLst>
              <a:ext uri="{FF2B5EF4-FFF2-40B4-BE49-F238E27FC236}">
                <a16:creationId xmlns:a16="http://schemas.microsoft.com/office/drawing/2014/main" id="{BEA9B0A5-0457-46C8-9E5A-96815DD1D396}"/>
              </a:ext>
            </a:extLst>
          </p:cNvPr>
          <p:cNvSpPr>
            <a:spLocks noChangeShapeType="1"/>
          </p:cNvSpPr>
          <p:nvPr/>
        </p:nvSpPr>
        <p:spPr bwMode="invGray">
          <a:xfrm>
            <a:off x="52683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37" name="Line 78">
            <a:extLst>
              <a:ext uri="{FF2B5EF4-FFF2-40B4-BE49-F238E27FC236}">
                <a16:creationId xmlns:a16="http://schemas.microsoft.com/office/drawing/2014/main" id="{B9465A17-18B1-4EBF-87DE-ADA76E9B6226}"/>
              </a:ext>
            </a:extLst>
          </p:cNvPr>
          <p:cNvSpPr>
            <a:spLocks noChangeShapeType="1"/>
          </p:cNvSpPr>
          <p:nvPr/>
        </p:nvSpPr>
        <p:spPr bwMode="invGray">
          <a:xfrm>
            <a:off x="55540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38" name="Line 79">
            <a:extLst>
              <a:ext uri="{FF2B5EF4-FFF2-40B4-BE49-F238E27FC236}">
                <a16:creationId xmlns:a16="http://schemas.microsoft.com/office/drawing/2014/main" id="{420E3AEE-964A-4345-A7B7-0E39C63B9220}"/>
              </a:ext>
            </a:extLst>
          </p:cNvPr>
          <p:cNvSpPr>
            <a:spLocks noChangeShapeType="1"/>
          </p:cNvSpPr>
          <p:nvPr/>
        </p:nvSpPr>
        <p:spPr bwMode="invGray">
          <a:xfrm>
            <a:off x="58398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41" name="Line 80">
            <a:extLst>
              <a:ext uri="{FF2B5EF4-FFF2-40B4-BE49-F238E27FC236}">
                <a16:creationId xmlns:a16="http://schemas.microsoft.com/office/drawing/2014/main" id="{AB969F38-9BFF-4B49-9610-B09BA96DC9DA}"/>
              </a:ext>
            </a:extLst>
          </p:cNvPr>
          <p:cNvSpPr>
            <a:spLocks noChangeShapeType="1"/>
          </p:cNvSpPr>
          <p:nvPr/>
        </p:nvSpPr>
        <p:spPr bwMode="invGray">
          <a:xfrm>
            <a:off x="63478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42" name="Line 81">
            <a:extLst>
              <a:ext uri="{FF2B5EF4-FFF2-40B4-BE49-F238E27FC236}">
                <a16:creationId xmlns:a16="http://schemas.microsoft.com/office/drawing/2014/main" id="{C48C98E0-D4DF-461F-9A23-847651ECDD1A}"/>
              </a:ext>
            </a:extLst>
          </p:cNvPr>
          <p:cNvSpPr>
            <a:spLocks noChangeShapeType="1"/>
          </p:cNvSpPr>
          <p:nvPr/>
        </p:nvSpPr>
        <p:spPr bwMode="invGray">
          <a:xfrm>
            <a:off x="64113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43" name="Line 82">
            <a:extLst>
              <a:ext uri="{FF2B5EF4-FFF2-40B4-BE49-F238E27FC236}">
                <a16:creationId xmlns:a16="http://schemas.microsoft.com/office/drawing/2014/main" id="{7FBE9256-E51D-4233-B0EF-95E4AEE59E21}"/>
              </a:ext>
            </a:extLst>
          </p:cNvPr>
          <p:cNvSpPr>
            <a:spLocks noChangeShapeType="1"/>
          </p:cNvSpPr>
          <p:nvPr/>
        </p:nvSpPr>
        <p:spPr bwMode="invGray">
          <a:xfrm>
            <a:off x="66526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44" name="Line 83">
            <a:extLst>
              <a:ext uri="{FF2B5EF4-FFF2-40B4-BE49-F238E27FC236}">
                <a16:creationId xmlns:a16="http://schemas.microsoft.com/office/drawing/2014/main" id="{F008020A-FE1E-404A-8603-0E58A1403419}"/>
              </a:ext>
            </a:extLst>
          </p:cNvPr>
          <p:cNvSpPr>
            <a:spLocks noChangeShapeType="1"/>
          </p:cNvSpPr>
          <p:nvPr/>
        </p:nvSpPr>
        <p:spPr bwMode="invGray">
          <a:xfrm>
            <a:off x="69320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45" name="Line 84">
            <a:extLst>
              <a:ext uri="{FF2B5EF4-FFF2-40B4-BE49-F238E27FC236}">
                <a16:creationId xmlns:a16="http://schemas.microsoft.com/office/drawing/2014/main" id="{892F2416-DB55-480A-A219-AD4DB05DD125}"/>
              </a:ext>
            </a:extLst>
          </p:cNvPr>
          <p:cNvSpPr>
            <a:spLocks noChangeShapeType="1"/>
          </p:cNvSpPr>
          <p:nvPr/>
        </p:nvSpPr>
        <p:spPr bwMode="invGray">
          <a:xfrm>
            <a:off x="75289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46" name="Line 85">
            <a:extLst>
              <a:ext uri="{FF2B5EF4-FFF2-40B4-BE49-F238E27FC236}">
                <a16:creationId xmlns:a16="http://schemas.microsoft.com/office/drawing/2014/main" id="{CD7F75E9-2712-4475-A391-8619F157CFED}"/>
              </a:ext>
            </a:extLst>
          </p:cNvPr>
          <p:cNvSpPr>
            <a:spLocks noChangeShapeType="1"/>
          </p:cNvSpPr>
          <p:nvPr/>
        </p:nvSpPr>
        <p:spPr bwMode="invGray">
          <a:xfrm>
            <a:off x="78273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47" name="Line 86">
            <a:extLst>
              <a:ext uri="{FF2B5EF4-FFF2-40B4-BE49-F238E27FC236}">
                <a16:creationId xmlns:a16="http://schemas.microsoft.com/office/drawing/2014/main" id="{E8E7AC43-7FB7-4B3D-94D4-5CDD9036E912}"/>
              </a:ext>
            </a:extLst>
          </p:cNvPr>
          <p:cNvSpPr>
            <a:spLocks noChangeShapeType="1"/>
          </p:cNvSpPr>
          <p:nvPr/>
        </p:nvSpPr>
        <p:spPr bwMode="invGray">
          <a:xfrm>
            <a:off x="81258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48" name="Line 87">
            <a:extLst>
              <a:ext uri="{FF2B5EF4-FFF2-40B4-BE49-F238E27FC236}">
                <a16:creationId xmlns:a16="http://schemas.microsoft.com/office/drawing/2014/main" id="{39E70235-6D66-4D81-824F-AF8D5E514E64}"/>
              </a:ext>
            </a:extLst>
          </p:cNvPr>
          <p:cNvSpPr>
            <a:spLocks noChangeShapeType="1"/>
          </p:cNvSpPr>
          <p:nvPr/>
        </p:nvSpPr>
        <p:spPr bwMode="invGray">
          <a:xfrm>
            <a:off x="842425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49" name="Line 88">
            <a:extLst>
              <a:ext uri="{FF2B5EF4-FFF2-40B4-BE49-F238E27FC236}">
                <a16:creationId xmlns:a16="http://schemas.microsoft.com/office/drawing/2014/main" id="{95062F1A-E06A-4935-B429-FCFC06C3465A}"/>
              </a:ext>
            </a:extLst>
          </p:cNvPr>
          <p:cNvSpPr>
            <a:spLocks noChangeShapeType="1"/>
          </p:cNvSpPr>
          <p:nvPr/>
        </p:nvSpPr>
        <p:spPr bwMode="invGray">
          <a:xfrm>
            <a:off x="8722701" y="5227270"/>
            <a:ext cx="0" cy="76200"/>
          </a:xfrm>
          <a:prstGeom prst="line">
            <a:avLst/>
          </a:prstGeom>
          <a:noFill/>
          <a:ln w="28575">
            <a:solidFill>
              <a:sysClr val="windowText" lastClr="000000">
                <a:lumMod val="75000"/>
                <a:lumOff val="25000"/>
              </a:sysClr>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ndParaRPr>
          </a:p>
        </p:txBody>
      </p:sp>
      <p:sp>
        <p:nvSpPr>
          <p:cNvPr id="450" name="Text Box 89">
            <a:extLst>
              <a:ext uri="{FF2B5EF4-FFF2-40B4-BE49-F238E27FC236}">
                <a16:creationId xmlns:a16="http://schemas.microsoft.com/office/drawing/2014/main" id="{7EF9756D-1730-4B4E-A307-B0DF4A94D8DB}"/>
              </a:ext>
            </a:extLst>
          </p:cNvPr>
          <p:cNvSpPr txBox="1">
            <a:spLocks noChangeArrowheads="1"/>
          </p:cNvSpPr>
          <p:nvPr/>
        </p:nvSpPr>
        <p:spPr bwMode="auto">
          <a:xfrm>
            <a:off x="4042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BL</a:t>
            </a:r>
          </a:p>
        </p:txBody>
      </p:sp>
      <p:sp>
        <p:nvSpPr>
          <p:cNvPr id="451" name="Text Box 90">
            <a:extLst>
              <a:ext uri="{FF2B5EF4-FFF2-40B4-BE49-F238E27FC236}">
                <a16:creationId xmlns:a16="http://schemas.microsoft.com/office/drawing/2014/main" id="{35FFCA3D-D1BC-410D-A4AA-6F42AA201E2E}"/>
              </a:ext>
            </a:extLst>
          </p:cNvPr>
          <p:cNvSpPr txBox="1">
            <a:spLocks noChangeArrowheads="1"/>
          </p:cNvSpPr>
          <p:nvPr/>
        </p:nvSpPr>
        <p:spPr bwMode="auto">
          <a:xfrm>
            <a:off x="6074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1</a:t>
            </a:r>
          </a:p>
        </p:txBody>
      </p:sp>
      <p:sp>
        <p:nvSpPr>
          <p:cNvPr id="452" name="Text Box 91">
            <a:extLst>
              <a:ext uri="{FF2B5EF4-FFF2-40B4-BE49-F238E27FC236}">
                <a16:creationId xmlns:a16="http://schemas.microsoft.com/office/drawing/2014/main" id="{C1DF9AAA-975C-4783-9D86-385DAFC1BC13}"/>
              </a:ext>
            </a:extLst>
          </p:cNvPr>
          <p:cNvSpPr txBox="1">
            <a:spLocks noChangeArrowheads="1"/>
          </p:cNvSpPr>
          <p:nvPr/>
        </p:nvSpPr>
        <p:spPr bwMode="auto">
          <a:xfrm>
            <a:off x="8487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6</a:t>
            </a:r>
          </a:p>
        </p:txBody>
      </p:sp>
      <p:sp>
        <p:nvSpPr>
          <p:cNvPr id="453" name="Text Box 92">
            <a:extLst>
              <a:ext uri="{FF2B5EF4-FFF2-40B4-BE49-F238E27FC236}">
                <a16:creationId xmlns:a16="http://schemas.microsoft.com/office/drawing/2014/main" id="{3C60D1E9-DEDD-4934-93A7-833D5FD6113C}"/>
              </a:ext>
            </a:extLst>
          </p:cNvPr>
          <p:cNvSpPr txBox="1">
            <a:spLocks noChangeArrowheads="1"/>
          </p:cNvSpPr>
          <p:nvPr/>
        </p:nvSpPr>
        <p:spPr bwMode="auto">
          <a:xfrm>
            <a:off x="112175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12</a:t>
            </a:r>
          </a:p>
        </p:txBody>
      </p:sp>
      <p:sp>
        <p:nvSpPr>
          <p:cNvPr id="454" name="Text Box 93">
            <a:extLst>
              <a:ext uri="{FF2B5EF4-FFF2-40B4-BE49-F238E27FC236}">
                <a16:creationId xmlns:a16="http://schemas.microsoft.com/office/drawing/2014/main" id="{932F593C-4C3C-4185-BE78-DAB0E78A7168}"/>
              </a:ext>
            </a:extLst>
          </p:cNvPr>
          <p:cNvSpPr txBox="1">
            <a:spLocks noChangeArrowheads="1"/>
          </p:cNvSpPr>
          <p:nvPr/>
        </p:nvSpPr>
        <p:spPr bwMode="auto">
          <a:xfrm>
            <a:off x="16996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24</a:t>
            </a:r>
          </a:p>
        </p:txBody>
      </p:sp>
      <p:sp>
        <p:nvSpPr>
          <p:cNvPr id="455" name="Text Box 94">
            <a:extLst>
              <a:ext uri="{FF2B5EF4-FFF2-40B4-BE49-F238E27FC236}">
                <a16:creationId xmlns:a16="http://schemas.microsoft.com/office/drawing/2014/main" id="{61B06D3E-0B22-4C24-A4DF-CF6019FAB876}"/>
              </a:ext>
            </a:extLst>
          </p:cNvPr>
          <p:cNvSpPr txBox="1">
            <a:spLocks noChangeArrowheads="1"/>
          </p:cNvSpPr>
          <p:nvPr/>
        </p:nvSpPr>
        <p:spPr bwMode="auto">
          <a:xfrm>
            <a:off x="20044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30</a:t>
            </a:r>
          </a:p>
        </p:txBody>
      </p:sp>
      <p:sp>
        <p:nvSpPr>
          <p:cNvPr id="456" name="Text Box 95">
            <a:extLst>
              <a:ext uri="{FF2B5EF4-FFF2-40B4-BE49-F238E27FC236}">
                <a16:creationId xmlns:a16="http://schemas.microsoft.com/office/drawing/2014/main" id="{13AD31E7-A25E-42EC-A0E9-BA96AAEF0281}"/>
              </a:ext>
            </a:extLst>
          </p:cNvPr>
          <p:cNvSpPr txBox="1">
            <a:spLocks noChangeArrowheads="1"/>
          </p:cNvSpPr>
          <p:nvPr/>
        </p:nvSpPr>
        <p:spPr bwMode="auto">
          <a:xfrm>
            <a:off x="22965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36</a:t>
            </a:r>
          </a:p>
        </p:txBody>
      </p:sp>
      <p:sp>
        <p:nvSpPr>
          <p:cNvPr id="457" name="Text Box 96">
            <a:extLst>
              <a:ext uri="{FF2B5EF4-FFF2-40B4-BE49-F238E27FC236}">
                <a16:creationId xmlns:a16="http://schemas.microsoft.com/office/drawing/2014/main" id="{59093484-09B0-4241-B78D-04EFA6B0F216}"/>
              </a:ext>
            </a:extLst>
          </p:cNvPr>
          <p:cNvSpPr txBox="1">
            <a:spLocks noChangeArrowheads="1"/>
          </p:cNvSpPr>
          <p:nvPr/>
        </p:nvSpPr>
        <p:spPr bwMode="auto">
          <a:xfrm>
            <a:off x="25759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42</a:t>
            </a:r>
          </a:p>
        </p:txBody>
      </p:sp>
      <p:sp>
        <p:nvSpPr>
          <p:cNvPr id="458" name="Text Box 97">
            <a:extLst>
              <a:ext uri="{FF2B5EF4-FFF2-40B4-BE49-F238E27FC236}">
                <a16:creationId xmlns:a16="http://schemas.microsoft.com/office/drawing/2014/main" id="{735369E3-A16F-4CF5-9DA2-85A1305DA2CC}"/>
              </a:ext>
            </a:extLst>
          </p:cNvPr>
          <p:cNvSpPr txBox="1">
            <a:spLocks noChangeArrowheads="1"/>
          </p:cNvSpPr>
          <p:nvPr/>
        </p:nvSpPr>
        <p:spPr bwMode="auto">
          <a:xfrm>
            <a:off x="28553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48</a:t>
            </a:r>
          </a:p>
        </p:txBody>
      </p:sp>
      <p:sp>
        <p:nvSpPr>
          <p:cNvPr id="459" name="Text Box 98">
            <a:extLst>
              <a:ext uri="{FF2B5EF4-FFF2-40B4-BE49-F238E27FC236}">
                <a16:creationId xmlns:a16="http://schemas.microsoft.com/office/drawing/2014/main" id="{75E5AEC2-0A60-48A5-8C84-CCDB72C4C670}"/>
              </a:ext>
            </a:extLst>
          </p:cNvPr>
          <p:cNvSpPr txBox="1">
            <a:spLocks noChangeArrowheads="1"/>
          </p:cNvSpPr>
          <p:nvPr/>
        </p:nvSpPr>
        <p:spPr bwMode="auto">
          <a:xfrm>
            <a:off x="31601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BL</a:t>
            </a:r>
          </a:p>
        </p:txBody>
      </p:sp>
      <p:sp>
        <p:nvSpPr>
          <p:cNvPr id="460" name="Text Box 99">
            <a:extLst>
              <a:ext uri="{FF2B5EF4-FFF2-40B4-BE49-F238E27FC236}">
                <a16:creationId xmlns:a16="http://schemas.microsoft.com/office/drawing/2014/main" id="{1EC2F204-A7CC-46EC-9E48-63F2D8CC6C50}"/>
              </a:ext>
            </a:extLst>
          </p:cNvPr>
          <p:cNvSpPr txBox="1">
            <a:spLocks noChangeArrowheads="1"/>
          </p:cNvSpPr>
          <p:nvPr/>
        </p:nvSpPr>
        <p:spPr bwMode="auto">
          <a:xfrm>
            <a:off x="33633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1</a:t>
            </a:r>
          </a:p>
        </p:txBody>
      </p:sp>
      <p:sp>
        <p:nvSpPr>
          <p:cNvPr id="461" name="Text Box 100">
            <a:extLst>
              <a:ext uri="{FF2B5EF4-FFF2-40B4-BE49-F238E27FC236}">
                <a16:creationId xmlns:a16="http://schemas.microsoft.com/office/drawing/2014/main" id="{3976D2C8-AA69-45D7-BC05-BD7D47DF08E3}"/>
              </a:ext>
            </a:extLst>
          </p:cNvPr>
          <p:cNvSpPr txBox="1">
            <a:spLocks noChangeArrowheads="1"/>
          </p:cNvSpPr>
          <p:nvPr/>
        </p:nvSpPr>
        <p:spPr bwMode="auto">
          <a:xfrm>
            <a:off x="36046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6</a:t>
            </a:r>
          </a:p>
        </p:txBody>
      </p:sp>
      <p:sp>
        <p:nvSpPr>
          <p:cNvPr id="462" name="Text Box 101">
            <a:extLst>
              <a:ext uri="{FF2B5EF4-FFF2-40B4-BE49-F238E27FC236}">
                <a16:creationId xmlns:a16="http://schemas.microsoft.com/office/drawing/2014/main" id="{CF0DEF9D-F712-40DD-8EC8-0B62C5E7AB26}"/>
              </a:ext>
            </a:extLst>
          </p:cNvPr>
          <p:cNvSpPr txBox="1">
            <a:spLocks noChangeArrowheads="1"/>
          </p:cNvSpPr>
          <p:nvPr/>
        </p:nvSpPr>
        <p:spPr bwMode="auto">
          <a:xfrm>
            <a:off x="387765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12</a:t>
            </a:r>
          </a:p>
        </p:txBody>
      </p:sp>
      <p:sp>
        <p:nvSpPr>
          <p:cNvPr id="463" name="Text Box 102">
            <a:extLst>
              <a:ext uri="{FF2B5EF4-FFF2-40B4-BE49-F238E27FC236}">
                <a16:creationId xmlns:a16="http://schemas.microsoft.com/office/drawing/2014/main" id="{7E2983C0-8E54-44BD-A534-7C4C72CB2C4D}"/>
              </a:ext>
            </a:extLst>
          </p:cNvPr>
          <p:cNvSpPr txBox="1">
            <a:spLocks noChangeArrowheads="1"/>
          </p:cNvSpPr>
          <p:nvPr/>
        </p:nvSpPr>
        <p:spPr bwMode="auto">
          <a:xfrm>
            <a:off x="44555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24</a:t>
            </a:r>
          </a:p>
        </p:txBody>
      </p:sp>
      <p:sp>
        <p:nvSpPr>
          <p:cNvPr id="464" name="Text Box 103">
            <a:extLst>
              <a:ext uri="{FF2B5EF4-FFF2-40B4-BE49-F238E27FC236}">
                <a16:creationId xmlns:a16="http://schemas.microsoft.com/office/drawing/2014/main" id="{1C90AC71-A20C-42C3-8C1D-665B31663B9C}"/>
              </a:ext>
            </a:extLst>
          </p:cNvPr>
          <p:cNvSpPr txBox="1">
            <a:spLocks noChangeArrowheads="1"/>
          </p:cNvSpPr>
          <p:nvPr/>
        </p:nvSpPr>
        <p:spPr bwMode="auto">
          <a:xfrm>
            <a:off x="47603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30</a:t>
            </a:r>
          </a:p>
        </p:txBody>
      </p:sp>
      <p:sp>
        <p:nvSpPr>
          <p:cNvPr id="465" name="Text Box 104">
            <a:extLst>
              <a:ext uri="{FF2B5EF4-FFF2-40B4-BE49-F238E27FC236}">
                <a16:creationId xmlns:a16="http://schemas.microsoft.com/office/drawing/2014/main" id="{D56123EC-1281-4F3B-BBE7-045DD3B2755B}"/>
              </a:ext>
            </a:extLst>
          </p:cNvPr>
          <p:cNvSpPr txBox="1">
            <a:spLocks noChangeArrowheads="1"/>
          </p:cNvSpPr>
          <p:nvPr/>
        </p:nvSpPr>
        <p:spPr bwMode="auto">
          <a:xfrm>
            <a:off x="50524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36</a:t>
            </a:r>
          </a:p>
        </p:txBody>
      </p:sp>
      <p:sp>
        <p:nvSpPr>
          <p:cNvPr id="466" name="Text Box 105">
            <a:extLst>
              <a:ext uri="{FF2B5EF4-FFF2-40B4-BE49-F238E27FC236}">
                <a16:creationId xmlns:a16="http://schemas.microsoft.com/office/drawing/2014/main" id="{E8312857-6860-4238-BF68-2F70D6704876}"/>
              </a:ext>
            </a:extLst>
          </p:cNvPr>
          <p:cNvSpPr txBox="1">
            <a:spLocks noChangeArrowheads="1"/>
          </p:cNvSpPr>
          <p:nvPr/>
        </p:nvSpPr>
        <p:spPr bwMode="auto">
          <a:xfrm>
            <a:off x="53318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42</a:t>
            </a:r>
          </a:p>
        </p:txBody>
      </p:sp>
      <p:sp>
        <p:nvSpPr>
          <p:cNvPr id="467" name="Text Box 106">
            <a:extLst>
              <a:ext uri="{FF2B5EF4-FFF2-40B4-BE49-F238E27FC236}">
                <a16:creationId xmlns:a16="http://schemas.microsoft.com/office/drawing/2014/main" id="{4C0D4376-E63A-488D-ADA8-94B2B751B5AE}"/>
              </a:ext>
            </a:extLst>
          </p:cNvPr>
          <p:cNvSpPr txBox="1">
            <a:spLocks noChangeArrowheads="1"/>
          </p:cNvSpPr>
          <p:nvPr/>
        </p:nvSpPr>
        <p:spPr bwMode="auto">
          <a:xfrm>
            <a:off x="5611201"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48</a:t>
            </a:r>
          </a:p>
        </p:txBody>
      </p:sp>
      <p:sp>
        <p:nvSpPr>
          <p:cNvPr id="468" name="Text Box 107">
            <a:extLst>
              <a:ext uri="{FF2B5EF4-FFF2-40B4-BE49-F238E27FC236}">
                <a16:creationId xmlns:a16="http://schemas.microsoft.com/office/drawing/2014/main" id="{B4A43BE8-1967-4E9D-9476-CBCEB88A86A0}"/>
              </a:ext>
            </a:extLst>
          </p:cNvPr>
          <p:cNvSpPr txBox="1">
            <a:spLocks noChangeArrowheads="1"/>
          </p:cNvSpPr>
          <p:nvPr/>
        </p:nvSpPr>
        <p:spPr bwMode="auto">
          <a:xfrm>
            <a:off x="6008076"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BL</a:t>
            </a:r>
          </a:p>
        </p:txBody>
      </p:sp>
      <p:sp>
        <p:nvSpPr>
          <p:cNvPr id="469" name="Text Box 108">
            <a:extLst>
              <a:ext uri="{FF2B5EF4-FFF2-40B4-BE49-F238E27FC236}">
                <a16:creationId xmlns:a16="http://schemas.microsoft.com/office/drawing/2014/main" id="{784AFED2-421C-490E-A9C8-2BA4A886CAD4}"/>
              </a:ext>
            </a:extLst>
          </p:cNvPr>
          <p:cNvSpPr txBox="1">
            <a:spLocks noChangeArrowheads="1"/>
          </p:cNvSpPr>
          <p:nvPr/>
        </p:nvSpPr>
        <p:spPr bwMode="auto">
          <a:xfrm>
            <a:off x="6211276"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1</a:t>
            </a:r>
          </a:p>
        </p:txBody>
      </p:sp>
      <p:sp>
        <p:nvSpPr>
          <p:cNvPr id="470" name="Text Box 109">
            <a:extLst>
              <a:ext uri="{FF2B5EF4-FFF2-40B4-BE49-F238E27FC236}">
                <a16:creationId xmlns:a16="http://schemas.microsoft.com/office/drawing/2014/main" id="{8D680665-0802-49B2-AC0B-FB4202E46D74}"/>
              </a:ext>
            </a:extLst>
          </p:cNvPr>
          <p:cNvSpPr txBox="1">
            <a:spLocks noChangeArrowheads="1"/>
          </p:cNvSpPr>
          <p:nvPr/>
        </p:nvSpPr>
        <p:spPr bwMode="auto">
          <a:xfrm>
            <a:off x="6452576"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6</a:t>
            </a:r>
          </a:p>
        </p:txBody>
      </p:sp>
      <p:sp>
        <p:nvSpPr>
          <p:cNvPr id="471" name="Text Box 110">
            <a:extLst>
              <a:ext uri="{FF2B5EF4-FFF2-40B4-BE49-F238E27FC236}">
                <a16:creationId xmlns:a16="http://schemas.microsoft.com/office/drawing/2014/main" id="{808A13AE-A20B-489B-930F-26DD5D25653F}"/>
              </a:ext>
            </a:extLst>
          </p:cNvPr>
          <p:cNvSpPr txBox="1">
            <a:spLocks noChangeArrowheads="1"/>
          </p:cNvSpPr>
          <p:nvPr/>
        </p:nvSpPr>
        <p:spPr bwMode="auto">
          <a:xfrm>
            <a:off x="6725626"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12</a:t>
            </a:r>
          </a:p>
        </p:txBody>
      </p:sp>
      <p:sp>
        <p:nvSpPr>
          <p:cNvPr id="472" name="Text Box 111">
            <a:extLst>
              <a:ext uri="{FF2B5EF4-FFF2-40B4-BE49-F238E27FC236}">
                <a16:creationId xmlns:a16="http://schemas.microsoft.com/office/drawing/2014/main" id="{EAF789E7-85E5-4E9F-B7C5-25ED7916A42A}"/>
              </a:ext>
            </a:extLst>
          </p:cNvPr>
          <p:cNvSpPr txBox="1">
            <a:spLocks noChangeArrowheads="1"/>
          </p:cNvSpPr>
          <p:nvPr/>
        </p:nvSpPr>
        <p:spPr bwMode="auto">
          <a:xfrm>
            <a:off x="7303476"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24</a:t>
            </a:r>
          </a:p>
        </p:txBody>
      </p:sp>
      <p:sp>
        <p:nvSpPr>
          <p:cNvPr id="473" name="Text Box 112">
            <a:extLst>
              <a:ext uri="{FF2B5EF4-FFF2-40B4-BE49-F238E27FC236}">
                <a16:creationId xmlns:a16="http://schemas.microsoft.com/office/drawing/2014/main" id="{B96DD902-8AC5-4827-93E4-2F5DA051382B}"/>
              </a:ext>
            </a:extLst>
          </p:cNvPr>
          <p:cNvSpPr txBox="1">
            <a:spLocks noChangeArrowheads="1"/>
          </p:cNvSpPr>
          <p:nvPr/>
        </p:nvSpPr>
        <p:spPr bwMode="auto">
          <a:xfrm>
            <a:off x="7608276"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30</a:t>
            </a:r>
          </a:p>
        </p:txBody>
      </p:sp>
      <p:sp>
        <p:nvSpPr>
          <p:cNvPr id="474" name="Text Box 113">
            <a:extLst>
              <a:ext uri="{FF2B5EF4-FFF2-40B4-BE49-F238E27FC236}">
                <a16:creationId xmlns:a16="http://schemas.microsoft.com/office/drawing/2014/main" id="{4DF84F50-8FA3-4508-8ECB-F67683F5E580}"/>
              </a:ext>
            </a:extLst>
          </p:cNvPr>
          <p:cNvSpPr txBox="1">
            <a:spLocks noChangeArrowheads="1"/>
          </p:cNvSpPr>
          <p:nvPr/>
        </p:nvSpPr>
        <p:spPr bwMode="auto">
          <a:xfrm>
            <a:off x="7900376"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36</a:t>
            </a:r>
          </a:p>
        </p:txBody>
      </p:sp>
      <p:sp>
        <p:nvSpPr>
          <p:cNvPr id="475" name="Text Box 114">
            <a:extLst>
              <a:ext uri="{FF2B5EF4-FFF2-40B4-BE49-F238E27FC236}">
                <a16:creationId xmlns:a16="http://schemas.microsoft.com/office/drawing/2014/main" id="{727CE103-316B-43C7-8802-496A73843CF9}"/>
              </a:ext>
            </a:extLst>
          </p:cNvPr>
          <p:cNvSpPr txBox="1">
            <a:spLocks noChangeArrowheads="1"/>
          </p:cNvSpPr>
          <p:nvPr/>
        </p:nvSpPr>
        <p:spPr bwMode="auto">
          <a:xfrm>
            <a:off x="8179776"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42</a:t>
            </a:r>
          </a:p>
        </p:txBody>
      </p:sp>
      <p:sp>
        <p:nvSpPr>
          <p:cNvPr id="476" name="Text Box 115">
            <a:extLst>
              <a:ext uri="{FF2B5EF4-FFF2-40B4-BE49-F238E27FC236}">
                <a16:creationId xmlns:a16="http://schemas.microsoft.com/office/drawing/2014/main" id="{FAB4EF98-3EC1-4E36-AB22-B93099BF07E1}"/>
              </a:ext>
            </a:extLst>
          </p:cNvPr>
          <p:cNvSpPr txBox="1">
            <a:spLocks noChangeArrowheads="1"/>
          </p:cNvSpPr>
          <p:nvPr/>
        </p:nvSpPr>
        <p:spPr bwMode="auto">
          <a:xfrm>
            <a:off x="8490926" y="5303470"/>
            <a:ext cx="469900" cy="260350"/>
          </a:xfrm>
          <a:prstGeom prst="rect">
            <a:avLst/>
          </a:prstGeom>
          <a:noFill/>
          <a:ln w="19050" algn="ctr">
            <a:noFill/>
            <a:miter lim="800000"/>
            <a:headEnd/>
            <a:tailEnd/>
          </a:ln>
          <a:effectLst/>
        </p:spPr>
        <p:txBody>
          <a:bodyPr>
            <a:spAutoFit/>
          </a:bodyPr>
          <a:lstStyle/>
          <a:p>
            <a:pPr algn="ctr" defTabSz="914400">
              <a:spcBef>
                <a:spcPct val="50000"/>
              </a:spcBef>
            </a:pPr>
            <a:r>
              <a:rPr lang="en-US" sz="1100" dirty="0">
                <a:solidFill>
                  <a:srgbClr val="000000">
                    <a:lumMod val="75000"/>
                    <a:lumOff val="25000"/>
                  </a:srgbClr>
                </a:solidFill>
                <a:latin typeface="Arial Narrow" panose="020B0606020202030204" pitchFamily="34" charset="0"/>
              </a:rPr>
              <a:t>48</a:t>
            </a:r>
          </a:p>
        </p:txBody>
      </p:sp>
      <p:sp>
        <p:nvSpPr>
          <p:cNvPr id="477" name="Oval 116">
            <a:extLst>
              <a:ext uri="{FF2B5EF4-FFF2-40B4-BE49-F238E27FC236}">
                <a16:creationId xmlns:a16="http://schemas.microsoft.com/office/drawing/2014/main" id="{055FD153-17B9-4479-A156-DE254404F49E}"/>
              </a:ext>
            </a:extLst>
          </p:cNvPr>
          <p:cNvSpPr>
            <a:spLocks noChangeArrowheads="1"/>
          </p:cNvSpPr>
          <p:nvPr/>
        </p:nvSpPr>
        <p:spPr bwMode="invGray">
          <a:xfrm>
            <a:off x="8684601" y="4260483"/>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Arial Narrow" panose="020B0606020202030204" pitchFamily="34" charset="0"/>
            </a:endParaRPr>
          </a:p>
        </p:txBody>
      </p:sp>
      <p:sp>
        <p:nvSpPr>
          <p:cNvPr id="478" name="Oval 117">
            <a:extLst>
              <a:ext uri="{FF2B5EF4-FFF2-40B4-BE49-F238E27FC236}">
                <a16:creationId xmlns:a16="http://schemas.microsoft.com/office/drawing/2014/main" id="{9F865DE5-60B2-4DD8-AD91-FF052405C3DB}"/>
              </a:ext>
            </a:extLst>
          </p:cNvPr>
          <p:cNvSpPr>
            <a:spLocks noChangeArrowheads="1"/>
          </p:cNvSpPr>
          <p:nvPr/>
        </p:nvSpPr>
        <p:spPr bwMode="invGray">
          <a:xfrm>
            <a:off x="8386151" y="3974733"/>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479" name="Oval 118">
            <a:extLst>
              <a:ext uri="{FF2B5EF4-FFF2-40B4-BE49-F238E27FC236}">
                <a16:creationId xmlns:a16="http://schemas.microsoft.com/office/drawing/2014/main" id="{E8FF138E-2F55-4FBC-BA20-C39A30CD2AD6}"/>
              </a:ext>
            </a:extLst>
          </p:cNvPr>
          <p:cNvSpPr>
            <a:spLocks noChangeArrowheads="1"/>
          </p:cNvSpPr>
          <p:nvPr/>
        </p:nvSpPr>
        <p:spPr bwMode="invGray">
          <a:xfrm>
            <a:off x="8087701" y="387472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480" name="Oval 119">
            <a:extLst>
              <a:ext uri="{FF2B5EF4-FFF2-40B4-BE49-F238E27FC236}">
                <a16:creationId xmlns:a16="http://schemas.microsoft.com/office/drawing/2014/main" id="{D5EF2EF1-4241-4701-9D4F-8E6F66EA11B0}"/>
              </a:ext>
            </a:extLst>
          </p:cNvPr>
          <p:cNvSpPr>
            <a:spLocks noChangeArrowheads="1"/>
          </p:cNvSpPr>
          <p:nvPr/>
        </p:nvSpPr>
        <p:spPr bwMode="invGray">
          <a:xfrm>
            <a:off x="7789251" y="3841383"/>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481" name="Oval 120">
            <a:extLst>
              <a:ext uri="{FF2B5EF4-FFF2-40B4-BE49-F238E27FC236}">
                <a16:creationId xmlns:a16="http://schemas.microsoft.com/office/drawing/2014/main" id="{534DE6CF-15EE-40B0-9D33-B3FB0AF7DAC6}"/>
              </a:ext>
            </a:extLst>
          </p:cNvPr>
          <p:cNvSpPr>
            <a:spLocks noChangeArrowheads="1"/>
          </p:cNvSpPr>
          <p:nvPr/>
        </p:nvSpPr>
        <p:spPr bwMode="invGray">
          <a:xfrm>
            <a:off x="7489214" y="3755658"/>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482" name="Oval 121">
            <a:extLst>
              <a:ext uri="{FF2B5EF4-FFF2-40B4-BE49-F238E27FC236}">
                <a16:creationId xmlns:a16="http://schemas.microsoft.com/office/drawing/2014/main" id="{66CD6B98-1DB4-40A9-87AF-B826319614F1}"/>
              </a:ext>
            </a:extLst>
          </p:cNvPr>
          <p:cNvSpPr>
            <a:spLocks noChangeArrowheads="1"/>
          </p:cNvSpPr>
          <p:nvPr/>
        </p:nvSpPr>
        <p:spPr bwMode="invGray">
          <a:xfrm>
            <a:off x="6889139" y="3841383"/>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grpSp>
        <p:nvGrpSpPr>
          <p:cNvPr id="483" name="Group 122">
            <a:extLst>
              <a:ext uri="{FF2B5EF4-FFF2-40B4-BE49-F238E27FC236}">
                <a16:creationId xmlns:a16="http://schemas.microsoft.com/office/drawing/2014/main" id="{49262E7E-967C-436A-9BEC-FA568A345C90}"/>
              </a:ext>
            </a:extLst>
          </p:cNvPr>
          <p:cNvGrpSpPr>
            <a:grpSpLocks/>
          </p:cNvGrpSpPr>
          <p:nvPr/>
        </p:nvGrpSpPr>
        <p:grpSpPr bwMode="auto">
          <a:xfrm>
            <a:off x="8694126" y="4139833"/>
            <a:ext cx="63500" cy="312737"/>
            <a:chOff x="5490" y="2771"/>
            <a:chExt cx="40" cy="197"/>
          </a:xfrm>
        </p:grpSpPr>
        <p:sp>
          <p:nvSpPr>
            <p:cNvPr id="484" name="Line 123">
              <a:extLst>
                <a:ext uri="{FF2B5EF4-FFF2-40B4-BE49-F238E27FC236}">
                  <a16:creationId xmlns:a16="http://schemas.microsoft.com/office/drawing/2014/main" id="{8A9AD160-F97F-4567-99D9-F94AFBADD3FC}"/>
                </a:ext>
              </a:extLst>
            </p:cNvPr>
            <p:cNvSpPr>
              <a:spLocks noChangeShapeType="1"/>
            </p:cNvSpPr>
            <p:nvPr/>
          </p:nvSpPr>
          <p:spPr bwMode="invGray">
            <a:xfrm>
              <a:off x="5510" y="2771"/>
              <a:ext cx="0" cy="195"/>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485" name="Line 124">
              <a:extLst>
                <a:ext uri="{FF2B5EF4-FFF2-40B4-BE49-F238E27FC236}">
                  <a16:creationId xmlns:a16="http://schemas.microsoft.com/office/drawing/2014/main" id="{6A7DC97B-6BEE-4D1F-A1EB-E66121D08880}"/>
                </a:ext>
              </a:extLst>
            </p:cNvPr>
            <p:cNvSpPr>
              <a:spLocks noChangeShapeType="1"/>
            </p:cNvSpPr>
            <p:nvPr/>
          </p:nvSpPr>
          <p:spPr bwMode="invGray">
            <a:xfrm>
              <a:off x="5490" y="2772"/>
              <a:ext cx="40" cy="0"/>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486" name="Line 125">
              <a:extLst>
                <a:ext uri="{FF2B5EF4-FFF2-40B4-BE49-F238E27FC236}">
                  <a16:creationId xmlns:a16="http://schemas.microsoft.com/office/drawing/2014/main" id="{49DEF235-41D8-4CF5-B79C-D354AEB9AF80}"/>
                </a:ext>
              </a:extLst>
            </p:cNvPr>
            <p:cNvSpPr>
              <a:spLocks noChangeShapeType="1"/>
            </p:cNvSpPr>
            <p:nvPr/>
          </p:nvSpPr>
          <p:spPr bwMode="invGray">
            <a:xfrm>
              <a:off x="5490" y="2968"/>
              <a:ext cx="40" cy="0"/>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487" name="Group 126">
            <a:extLst>
              <a:ext uri="{FF2B5EF4-FFF2-40B4-BE49-F238E27FC236}">
                <a16:creationId xmlns:a16="http://schemas.microsoft.com/office/drawing/2014/main" id="{20AC7069-407A-4C21-AA06-AB7BAC24D1E3}"/>
              </a:ext>
            </a:extLst>
          </p:cNvPr>
          <p:cNvGrpSpPr>
            <a:grpSpLocks/>
          </p:cNvGrpSpPr>
          <p:nvPr/>
        </p:nvGrpSpPr>
        <p:grpSpPr bwMode="auto">
          <a:xfrm>
            <a:off x="8392501" y="3855670"/>
            <a:ext cx="63500" cy="285750"/>
            <a:chOff x="5490" y="2771"/>
            <a:chExt cx="40" cy="197"/>
          </a:xfrm>
          <a:solidFill>
            <a:srgbClr val="A098DA"/>
          </a:solidFill>
        </p:grpSpPr>
        <p:sp>
          <p:nvSpPr>
            <p:cNvPr id="488" name="Line 127">
              <a:extLst>
                <a:ext uri="{FF2B5EF4-FFF2-40B4-BE49-F238E27FC236}">
                  <a16:creationId xmlns:a16="http://schemas.microsoft.com/office/drawing/2014/main" id="{9F552C0A-57D3-4AD2-86C5-F9DC22CB24F9}"/>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489" name="Line 128">
              <a:extLst>
                <a:ext uri="{FF2B5EF4-FFF2-40B4-BE49-F238E27FC236}">
                  <a16:creationId xmlns:a16="http://schemas.microsoft.com/office/drawing/2014/main" id="{9EAC167F-F230-484B-9BB0-70ABD4748785}"/>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490" name="Line 129">
              <a:extLst>
                <a:ext uri="{FF2B5EF4-FFF2-40B4-BE49-F238E27FC236}">
                  <a16:creationId xmlns:a16="http://schemas.microsoft.com/office/drawing/2014/main" id="{0A241B62-153D-4044-BE30-6BAF2EBB00CE}"/>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491" name="Group 130">
            <a:extLst>
              <a:ext uri="{FF2B5EF4-FFF2-40B4-BE49-F238E27FC236}">
                <a16:creationId xmlns:a16="http://schemas.microsoft.com/office/drawing/2014/main" id="{059938B1-0965-4398-B7FC-2DCAD915D86F}"/>
              </a:ext>
            </a:extLst>
          </p:cNvPr>
          <p:cNvGrpSpPr>
            <a:grpSpLocks/>
          </p:cNvGrpSpPr>
          <p:nvPr/>
        </p:nvGrpSpPr>
        <p:grpSpPr bwMode="auto">
          <a:xfrm>
            <a:off x="8100060" y="3776295"/>
            <a:ext cx="63500" cy="263525"/>
            <a:chOff x="5490" y="2771"/>
            <a:chExt cx="40" cy="197"/>
          </a:xfrm>
          <a:solidFill>
            <a:srgbClr val="A098DA"/>
          </a:solidFill>
        </p:grpSpPr>
        <p:sp>
          <p:nvSpPr>
            <p:cNvPr id="492" name="Line 131">
              <a:extLst>
                <a:ext uri="{FF2B5EF4-FFF2-40B4-BE49-F238E27FC236}">
                  <a16:creationId xmlns:a16="http://schemas.microsoft.com/office/drawing/2014/main" id="{13E4E205-0CCE-45EF-8D1C-BC6EE79C5353}"/>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493" name="Line 132">
              <a:extLst>
                <a:ext uri="{FF2B5EF4-FFF2-40B4-BE49-F238E27FC236}">
                  <a16:creationId xmlns:a16="http://schemas.microsoft.com/office/drawing/2014/main" id="{E7185903-CDEE-4EB8-A869-3939AE3E43E5}"/>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494" name="Line 133">
              <a:extLst>
                <a:ext uri="{FF2B5EF4-FFF2-40B4-BE49-F238E27FC236}">
                  <a16:creationId xmlns:a16="http://schemas.microsoft.com/office/drawing/2014/main" id="{76F709E6-AD84-4C2A-9E93-BAA7FEF7C83C}"/>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495" name="Group 134">
            <a:extLst>
              <a:ext uri="{FF2B5EF4-FFF2-40B4-BE49-F238E27FC236}">
                <a16:creationId xmlns:a16="http://schemas.microsoft.com/office/drawing/2014/main" id="{97915BD1-2E58-4AD0-AC78-87C617B7B94B}"/>
              </a:ext>
            </a:extLst>
          </p:cNvPr>
          <p:cNvGrpSpPr>
            <a:grpSpLocks/>
          </p:cNvGrpSpPr>
          <p:nvPr/>
        </p:nvGrpSpPr>
        <p:grpSpPr bwMode="auto">
          <a:xfrm>
            <a:off x="7795601" y="3744545"/>
            <a:ext cx="63500" cy="254000"/>
            <a:chOff x="5490" y="2771"/>
            <a:chExt cx="40" cy="197"/>
          </a:xfrm>
        </p:grpSpPr>
        <p:sp>
          <p:nvSpPr>
            <p:cNvPr id="496" name="Line 135">
              <a:extLst>
                <a:ext uri="{FF2B5EF4-FFF2-40B4-BE49-F238E27FC236}">
                  <a16:creationId xmlns:a16="http://schemas.microsoft.com/office/drawing/2014/main" id="{A4D34A5B-FF97-46ED-981E-39A6A0FD6507}"/>
                </a:ext>
              </a:extLst>
            </p:cNvPr>
            <p:cNvSpPr>
              <a:spLocks noChangeShapeType="1"/>
            </p:cNvSpPr>
            <p:nvPr/>
          </p:nvSpPr>
          <p:spPr bwMode="invGray">
            <a:xfrm>
              <a:off x="5510" y="2771"/>
              <a:ext cx="0" cy="195"/>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497" name="Line 136">
              <a:extLst>
                <a:ext uri="{FF2B5EF4-FFF2-40B4-BE49-F238E27FC236}">
                  <a16:creationId xmlns:a16="http://schemas.microsoft.com/office/drawing/2014/main" id="{547367C6-B705-479E-B687-D7BAC80461C7}"/>
                </a:ext>
              </a:extLst>
            </p:cNvPr>
            <p:cNvSpPr>
              <a:spLocks noChangeShapeType="1"/>
            </p:cNvSpPr>
            <p:nvPr/>
          </p:nvSpPr>
          <p:spPr bwMode="invGray">
            <a:xfrm>
              <a:off x="5490" y="2772"/>
              <a:ext cx="40" cy="0"/>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498" name="Line 137">
              <a:extLst>
                <a:ext uri="{FF2B5EF4-FFF2-40B4-BE49-F238E27FC236}">
                  <a16:creationId xmlns:a16="http://schemas.microsoft.com/office/drawing/2014/main" id="{78F499B8-A09C-47F1-B873-59B50EEF9EB1}"/>
                </a:ext>
              </a:extLst>
            </p:cNvPr>
            <p:cNvSpPr>
              <a:spLocks noChangeShapeType="1"/>
            </p:cNvSpPr>
            <p:nvPr/>
          </p:nvSpPr>
          <p:spPr bwMode="invGray">
            <a:xfrm>
              <a:off x="5490" y="2968"/>
              <a:ext cx="40" cy="0"/>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499" name="Group 138">
            <a:extLst>
              <a:ext uri="{FF2B5EF4-FFF2-40B4-BE49-F238E27FC236}">
                <a16:creationId xmlns:a16="http://schemas.microsoft.com/office/drawing/2014/main" id="{C86FB1DF-1D4B-4332-8ABE-6D65E3C98EE6}"/>
              </a:ext>
            </a:extLst>
          </p:cNvPr>
          <p:cNvGrpSpPr>
            <a:grpSpLocks/>
          </p:cNvGrpSpPr>
          <p:nvPr/>
        </p:nvGrpSpPr>
        <p:grpSpPr bwMode="auto">
          <a:xfrm>
            <a:off x="7497151" y="3661995"/>
            <a:ext cx="63500" cy="247650"/>
            <a:chOff x="5490" y="2771"/>
            <a:chExt cx="40" cy="197"/>
          </a:xfrm>
        </p:grpSpPr>
        <p:sp>
          <p:nvSpPr>
            <p:cNvPr id="500" name="Line 139">
              <a:extLst>
                <a:ext uri="{FF2B5EF4-FFF2-40B4-BE49-F238E27FC236}">
                  <a16:creationId xmlns:a16="http://schemas.microsoft.com/office/drawing/2014/main" id="{C0611255-3ED1-44E2-AEF8-63E8F83C6E34}"/>
                </a:ext>
              </a:extLst>
            </p:cNvPr>
            <p:cNvSpPr>
              <a:spLocks noChangeShapeType="1"/>
            </p:cNvSpPr>
            <p:nvPr/>
          </p:nvSpPr>
          <p:spPr bwMode="invGray">
            <a:xfrm>
              <a:off x="5510" y="2771"/>
              <a:ext cx="0" cy="195"/>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01" name="Line 140">
              <a:extLst>
                <a:ext uri="{FF2B5EF4-FFF2-40B4-BE49-F238E27FC236}">
                  <a16:creationId xmlns:a16="http://schemas.microsoft.com/office/drawing/2014/main" id="{DCBF19D3-BB37-43FF-8312-F1B7311B3AF4}"/>
                </a:ext>
              </a:extLst>
            </p:cNvPr>
            <p:cNvSpPr>
              <a:spLocks noChangeShapeType="1"/>
            </p:cNvSpPr>
            <p:nvPr/>
          </p:nvSpPr>
          <p:spPr bwMode="invGray">
            <a:xfrm>
              <a:off x="5490" y="2772"/>
              <a:ext cx="40" cy="0"/>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02" name="Line 141">
              <a:extLst>
                <a:ext uri="{FF2B5EF4-FFF2-40B4-BE49-F238E27FC236}">
                  <a16:creationId xmlns:a16="http://schemas.microsoft.com/office/drawing/2014/main" id="{B3E98D52-58E3-4F70-8AF6-EE7A3E8E9C6D}"/>
                </a:ext>
              </a:extLst>
            </p:cNvPr>
            <p:cNvSpPr>
              <a:spLocks noChangeShapeType="1"/>
            </p:cNvSpPr>
            <p:nvPr/>
          </p:nvSpPr>
          <p:spPr bwMode="invGray">
            <a:xfrm>
              <a:off x="5490" y="2968"/>
              <a:ext cx="40" cy="0"/>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03" name="Group 142">
            <a:extLst>
              <a:ext uri="{FF2B5EF4-FFF2-40B4-BE49-F238E27FC236}">
                <a16:creationId xmlns:a16="http://schemas.microsoft.com/office/drawing/2014/main" id="{6C73794F-12B5-4E53-98B3-92F604F7DDEC}"/>
              </a:ext>
            </a:extLst>
          </p:cNvPr>
          <p:cNvGrpSpPr>
            <a:grpSpLocks/>
          </p:cNvGrpSpPr>
          <p:nvPr/>
        </p:nvGrpSpPr>
        <p:grpSpPr bwMode="auto">
          <a:xfrm>
            <a:off x="6893902" y="3760420"/>
            <a:ext cx="63500" cy="209550"/>
            <a:chOff x="5490" y="2771"/>
            <a:chExt cx="40" cy="197"/>
          </a:xfrm>
          <a:solidFill>
            <a:srgbClr val="A098DA"/>
          </a:solidFill>
        </p:grpSpPr>
        <p:sp>
          <p:nvSpPr>
            <p:cNvPr id="504" name="Line 143">
              <a:extLst>
                <a:ext uri="{FF2B5EF4-FFF2-40B4-BE49-F238E27FC236}">
                  <a16:creationId xmlns:a16="http://schemas.microsoft.com/office/drawing/2014/main" id="{9D477279-9C7A-4385-837B-3632CEAA3E3B}"/>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05" name="Line 144">
              <a:extLst>
                <a:ext uri="{FF2B5EF4-FFF2-40B4-BE49-F238E27FC236}">
                  <a16:creationId xmlns:a16="http://schemas.microsoft.com/office/drawing/2014/main" id="{7EB8CCC6-2BE8-4AAD-AC8A-B9D43E4BF18C}"/>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06" name="Line 145">
              <a:extLst>
                <a:ext uri="{FF2B5EF4-FFF2-40B4-BE49-F238E27FC236}">
                  <a16:creationId xmlns:a16="http://schemas.microsoft.com/office/drawing/2014/main" id="{E1543E07-B74A-4B49-A0F5-1E09FAF58483}"/>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07" name="Group 146">
            <a:extLst>
              <a:ext uri="{FF2B5EF4-FFF2-40B4-BE49-F238E27FC236}">
                <a16:creationId xmlns:a16="http://schemas.microsoft.com/office/drawing/2014/main" id="{9D84CCCE-FF35-4544-9F57-6DA759472C1C}"/>
              </a:ext>
            </a:extLst>
          </p:cNvPr>
          <p:cNvGrpSpPr>
            <a:grpSpLocks/>
          </p:cNvGrpSpPr>
          <p:nvPr/>
        </p:nvGrpSpPr>
        <p:grpSpPr bwMode="auto">
          <a:xfrm>
            <a:off x="8690951" y="4687520"/>
            <a:ext cx="63500" cy="312738"/>
            <a:chOff x="5490" y="2771"/>
            <a:chExt cx="40" cy="197"/>
          </a:xfrm>
        </p:grpSpPr>
        <p:sp>
          <p:nvSpPr>
            <p:cNvPr id="508" name="Line 147">
              <a:extLst>
                <a:ext uri="{FF2B5EF4-FFF2-40B4-BE49-F238E27FC236}">
                  <a16:creationId xmlns:a16="http://schemas.microsoft.com/office/drawing/2014/main" id="{EF5638E9-AC33-4545-943D-E63198E31ABD}"/>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09" name="Line 148">
              <a:extLst>
                <a:ext uri="{FF2B5EF4-FFF2-40B4-BE49-F238E27FC236}">
                  <a16:creationId xmlns:a16="http://schemas.microsoft.com/office/drawing/2014/main" id="{E423F3DE-24FF-4B9E-BB35-638A3F523E5F}"/>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10" name="Line 149">
              <a:extLst>
                <a:ext uri="{FF2B5EF4-FFF2-40B4-BE49-F238E27FC236}">
                  <a16:creationId xmlns:a16="http://schemas.microsoft.com/office/drawing/2014/main" id="{3EBE5804-FDB9-4B2D-B6C9-B52C7EBF903C}"/>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sp>
        <p:nvSpPr>
          <p:cNvPr id="511" name="AutoShape 150">
            <a:extLst>
              <a:ext uri="{FF2B5EF4-FFF2-40B4-BE49-F238E27FC236}">
                <a16:creationId xmlns:a16="http://schemas.microsoft.com/office/drawing/2014/main" id="{D9329BA6-E7E2-46FD-833B-8AC3719D6D0F}"/>
              </a:ext>
            </a:extLst>
          </p:cNvPr>
          <p:cNvSpPr>
            <a:spLocks noChangeArrowheads="1"/>
          </p:cNvSpPr>
          <p:nvPr/>
        </p:nvSpPr>
        <p:spPr bwMode="invGray">
          <a:xfrm>
            <a:off x="8684601" y="480817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12" name="AutoShape 151">
            <a:extLst>
              <a:ext uri="{FF2B5EF4-FFF2-40B4-BE49-F238E27FC236}">
                <a16:creationId xmlns:a16="http://schemas.microsoft.com/office/drawing/2014/main" id="{B29524F2-A352-4EA6-81B2-AA1581D1853A}"/>
              </a:ext>
            </a:extLst>
          </p:cNvPr>
          <p:cNvSpPr>
            <a:spLocks noChangeArrowheads="1"/>
          </p:cNvSpPr>
          <p:nvPr/>
        </p:nvSpPr>
        <p:spPr bwMode="invGray">
          <a:xfrm>
            <a:off x="8386151" y="467164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13" name="AutoShape 152">
            <a:extLst>
              <a:ext uri="{FF2B5EF4-FFF2-40B4-BE49-F238E27FC236}">
                <a16:creationId xmlns:a16="http://schemas.microsoft.com/office/drawing/2014/main" id="{0134F7E7-F7DE-4AF0-BDB4-87D68459CD0A}"/>
              </a:ext>
            </a:extLst>
          </p:cNvPr>
          <p:cNvSpPr>
            <a:spLocks noChangeArrowheads="1"/>
          </p:cNvSpPr>
          <p:nvPr/>
        </p:nvSpPr>
        <p:spPr bwMode="invGray">
          <a:xfrm>
            <a:off x="8084526" y="467799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14" name="AutoShape 153">
            <a:extLst>
              <a:ext uri="{FF2B5EF4-FFF2-40B4-BE49-F238E27FC236}">
                <a16:creationId xmlns:a16="http://schemas.microsoft.com/office/drawing/2014/main" id="{792C45AA-BEC7-44DF-A4C5-EDA703DFFF46}"/>
              </a:ext>
            </a:extLst>
          </p:cNvPr>
          <p:cNvSpPr>
            <a:spLocks noChangeArrowheads="1"/>
          </p:cNvSpPr>
          <p:nvPr/>
        </p:nvSpPr>
        <p:spPr bwMode="invGray">
          <a:xfrm>
            <a:off x="7789251" y="457322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15" name="AutoShape 154">
            <a:extLst>
              <a:ext uri="{FF2B5EF4-FFF2-40B4-BE49-F238E27FC236}">
                <a16:creationId xmlns:a16="http://schemas.microsoft.com/office/drawing/2014/main" id="{7AA5B17D-3177-44AE-92D4-521C1ED82DD1}"/>
              </a:ext>
            </a:extLst>
          </p:cNvPr>
          <p:cNvSpPr>
            <a:spLocks noChangeArrowheads="1"/>
          </p:cNvSpPr>
          <p:nvPr/>
        </p:nvSpPr>
        <p:spPr bwMode="invGray">
          <a:xfrm>
            <a:off x="7493976" y="454147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16" name="AutoShape 155">
            <a:extLst>
              <a:ext uri="{FF2B5EF4-FFF2-40B4-BE49-F238E27FC236}">
                <a16:creationId xmlns:a16="http://schemas.microsoft.com/office/drawing/2014/main" id="{81A02898-2661-4420-AD4F-B9F932819E7B}"/>
              </a:ext>
            </a:extLst>
          </p:cNvPr>
          <p:cNvSpPr>
            <a:spLocks noChangeArrowheads="1"/>
          </p:cNvSpPr>
          <p:nvPr/>
        </p:nvSpPr>
        <p:spPr bwMode="invGray">
          <a:xfrm>
            <a:off x="6897076" y="430017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17" name="AutoShape 156">
            <a:extLst>
              <a:ext uri="{FF2B5EF4-FFF2-40B4-BE49-F238E27FC236}">
                <a16:creationId xmlns:a16="http://schemas.microsoft.com/office/drawing/2014/main" id="{CB12507B-C3BF-4085-A906-764FC4D7066D}"/>
              </a:ext>
            </a:extLst>
          </p:cNvPr>
          <p:cNvSpPr>
            <a:spLocks noChangeArrowheads="1"/>
          </p:cNvSpPr>
          <p:nvPr/>
        </p:nvSpPr>
        <p:spPr bwMode="invGray">
          <a:xfrm>
            <a:off x="6306526" y="4052520"/>
            <a:ext cx="76200" cy="76200"/>
          </a:xfrm>
          <a:prstGeom prst="triangle">
            <a:avLst>
              <a:gd name="adj" fmla="val 50000"/>
            </a:avLst>
          </a:prstGeom>
          <a:solidFill>
            <a:srgbClr val="A098DA"/>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18" name="Oval 157">
            <a:extLst>
              <a:ext uri="{FF2B5EF4-FFF2-40B4-BE49-F238E27FC236}">
                <a16:creationId xmlns:a16="http://schemas.microsoft.com/office/drawing/2014/main" id="{A4EDC544-379E-4E7B-B0FA-D5598AC4AFCD}"/>
              </a:ext>
            </a:extLst>
          </p:cNvPr>
          <p:cNvSpPr>
            <a:spLocks noChangeArrowheads="1"/>
          </p:cNvSpPr>
          <p:nvPr/>
        </p:nvSpPr>
        <p:spPr bwMode="invGray">
          <a:xfrm>
            <a:off x="6304939" y="4036645"/>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grpSp>
        <p:nvGrpSpPr>
          <p:cNvPr id="519" name="Group 158">
            <a:extLst>
              <a:ext uri="{FF2B5EF4-FFF2-40B4-BE49-F238E27FC236}">
                <a16:creationId xmlns:a16="http://schemas.microsoft.com/office/drawing/2014/main" id="{C023AECE-833F-4261-9417-46EB44E2BF34}"/>
              </a:ext>
            </a:extLst>
          </p:cNvPr>
          <p:cNvGrpSpPr>
            <a:grpSpLocks/>
          </p:cNvGrpSpPr>
          <p:nvPr/>
        </p:nvGrpSpPr>
        <p:grpSpPr bwMode="auto">
          <a:xfrm>
            <a:off x="8391548" y="4557345"/>
            <a:ext cx="63500" cy="288925"/>
            <a:chOff x="5490" y="2771"/>
            <a:chExt cx="40" cy="197"/>
          </a:xfrm>
        </p:grpSpPr>
        <p:sp>
          <p:nvSpPr>
            <p:cNvPr id="520" name="Line 159">
              <a:extLst>
                <a:ext uri="{FF2B5EF4-FFF2-40B4-BE49-F238E27FC236}">
                  <a16:creationId xmlns:a16="http://schemas.microsoft.com/office/drawing/2014/main" id="{F0D6DBAC-2084-4F5C-9258-5248F115A29C}"/>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21" name="Line 160">
              <a:extLst>
                <a:ext uri="{FF2B5EF4-FFF2-40B4-BE49-F238E27FC236}">
                  <a16:creationId xmlns:a16="http://schemas.microsoft.com/office/drawing/2014/main" id="{9DCEDFCA-8A1D-4592-B6BD-CEDF22746916}"/>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22" name="Line 161">
              <a:extLst>
                <a:ext uri="{FF2B5EF4-FFF2-40B4-BE49-F238E27FC236}">
                  <a16:creationId xmlns:a16="http://schemas.microsoft.com/office/drawing/2014/main" id="{CC4313ED-9CC9-4CAF-A36C-F09405BD7CFA}"/>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23" name="Group 162">
            <a:extLst>
              <a:ext uri="{FF2B5EF4-FFF2-40B4-BE49-F238E27FC236}">
                <a16:creationId xmlns:a16="http://schemas.microsoft.com/office/drawing/2014/main" id="{1D724263-D906-4C4E-8AF9-71C89F828458}"/>
              </a:ext>
            </a:extLst>
          </p:cNvPr>
          <p:cNvGrpSpPr>
            <a:grpSpLocks/>
          </p:cNvGrpSpPr>
          <p:nvPr/>
        </p:nvGrpSpPr>
        <p:grpSpPr bwMode="auto">
          <a:xfrm>
            <a:off x="8089290" y="4579570"/>
            <a:ext cx="63500" cy="261938"/>
            <a:chOff x="5490" y="2771"/>
            <a:chExt cx="40" cy="197"/>
          </a:xfrm>
        </p:grpSpPr>
        <p:sp>
          <p:nvSpPr>
            <p:cNvPr id="524" name="Line 163">
              <a:extLst>
                <a:ext uri="{FF2B5EF4-FFF2-40B4-BE49-F238E27FC236}">
                  <a16:creationId xmlns:a16="http://schemas.microsoft.com/office/drawing/2014/main" id="{5D8D1202-2D6F-4D63-BE56-4E9347592113}"/>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25" name="Line 164">
              <a:extLst>
                <a:ext uri="{FF2B5EF4-FFF2-40B4-BE49-F238E27FC236}">
                  <a16:creationId xmlns:a16="http://schemas.microsoft.com/office/drawing/2014/main" id="{F5CFE190-BB98-4BBE-BA5B-9B4A59A64420}"/>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26" name="Line 165">
              <a:extLst>
                <a:ext uri="{FF2B5EF4-FFF2-40B4-BE49-F238E27FC236}">
                  <a16:creationId xmlns:a16="http://schemas.microsoft.com/office/drawing/2014/main" id="{7285E443-AE4A-495D-9B52-6838C273ED0F}"/>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27" name="Group 166">
            <a:extLst>
              <a:ext uri="{FF2B5EF4-FFF2-40B4-BE49-F238E27FC236}">
                <a16:creationId xmlns:a16="http://schemas.microsoft.com/office/drawing/2014/main" id="{3ED9096B-969D-4DC3-A289-3CB562A48D1C}"/>
              </a:ext>
            </a:extLst>
          </p:cNvPr>
          <p:cNvGrpSpPr>
            <a:grpSpLocks/>
          </p:cNvGrpSpPr>
          <p:nvPr/>
        </p:nvGrpSpPr>
        <p:grpSpPr bwMode="auto">
          <a:xfrm>
            <a:off x="7795601" y="4468445"/>
            <a:ext cx="63500" cy="261938"/>
            <a:chOff x="5490" y="2771"/>
            <a:chExt cx="40" cy="197"/>
          </a:xfrm>
        </p:grpSpPr>
        <p:sp>
          <p:nvSpPr>
            <p:cNvPr id="528" name="Line 167">
              <a:extLst>
                <a:ext uri="{FF2B5EF4-FFF2-40B4-BE49-F238E27FC236}">
                  <a16:creationId xmlns:a16="http://schemas.microsoft.com/office/drawing/2014/main" id="{D406A59C-4A20-40EC-BDAC-2D0EF56FBFF6}"/>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29" name="Line 168">
              <a:extLst>
                <a:ext uri="{FF2B5EF4-FFF2-40B4-BE49-F238E27FC236}">
                  <a16:creationId xmlns:a16="http://schemas.microsoft.com/office/drawing/2014/main" id="{5BEBA736-9F8B-4C63-95DE-A1D60C07E590}"/>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30" name="Line 169">
              <a:extLst>
                <a:ext uri="{FF2B5EF4-FFF2-40B4-BE49-F238E27FC236}">
                  <a16:creationId xmlns:a16="http://schemas.microsoft.com/office/drawing/2014/main" id="{2EEA5C6F-BF1E-4676-B945-617725C934BF}"/>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31" name="Group 170">
            <a:extLst>
              <a:ext uri="{FF2B5EF4-FFF2-40B4-BE49-F238E27FC236}">
                <a16:creationId xmlns:a16="http://schemas.microsoft.com/office/drawing/2014/main" id="{16E9F75C-6F61-4D5D-B443-14A5DD8F5E2F}"/>
              </a:ext>
            </a:extLst>
          </p:cNvPr>
          <p:cNvGrpSpPr>
            <a:grpSpLocks/>
          </p:cNvGrpSpPr>
          <p:nvPr/>
        </p:nvGrpSpPr>
        <p:grpSpPr bwMode="auto">
          <a:xfrm>
            <a:off x="7500962" y="4447808"/>
            <a:ext cx="63500" cy="249237"/>
            <a:chOff x="5490" y="2771"/>
            <a:chExt cx="40" cy="197"/>
          </a:xfrm>
        </p:grpSpPr>
        <p:sp>
          <p:nvSpPr>
            <p:cNvPr id="532" name="Line 171">
              <a:extLst>
                <a:ext uri="{FF2B5EF4-FFF2-40B4-BE49-F238E27FC236}">
                  <a16:creationId xmlns:a16="http://schemas.microsoft.com/office/drawing/2014/main" id="{AFDC355D-FAC9-402A-AB99-4D1FC885015E}"/>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33" name="Line 172">
              <a:extLst>
                <a:ext uri="{FF2B5EF4-FFF2-40B4-BE49-F238E27FC236}">
                  <a16:creationId xmlns:a16="http://schemas.microsoft.com/office/drawing/2014/main" id="{FE76B975-7C33-43A3-9632-A8B870A6E489}"/>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34" name="Line 173">
              <a:extLst>
                <a:ext uri="{FF2B5EF4-FFF2-40B4-BE49-F238E27FC236}">
                  <a16:creationId xmlns:a16="http://schemas.microsoft.com/office/drawing/2014/main" id="{E715D97D-1231-4E7A-BC92-16B88D18D9CF}"/>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35" name="Group 174">
            <a:extLst>
              <a:ext uri="{FF2B5EF4-FFF2-40B4-BE49-F238E27FC236}">
                <a16:creationId xmlns:a16="http://schemas.microsoft.com/office/drawing/2014/main" id="{485DD058-3B08-4C10-B8C5-ABD280AA2CE7}"/>
              </a:ext>
            </a:extLst>
          </p:cNvPr>
          <p:cNvGrpSpPr>
            <a:grpSpLocks/>
          </p:cNvGrpSpPr>
          <p:nvPr/>
        </p:nvGrpSpPr>
        <p:grpSpPr bwMode="auto">
          <a:xfrm>
            <a:off x="6897076" y="4220795"/>
            <a:ext cx="63500" cy="209550"/>
            <a:chOff x="5490" y="2771"/>
            <a:chExt cx="40" cy="197"/>
          </a:xfrm>
        </p:grpSpPr>
        <p:sp>
          <p:nvSpPr>
            <p:cNvPr id="536" name="Line 175">
              <a:extLst>
                <a:ext uri="{FF2B5EF4-FFF2-40B4-BE49-F238E27FC236}">
                  <a16:creationId xmlns:a16="http://schemas.microsoft.com/office/drawing/2014/main" id="{64387DA4-D02E-4072-B154-8CBEE5AE4210}"/>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37" name="Line 176">
              <a:extLst>
                <a:ext uri="{FF2B5EF4-FFF2-40B4-BE49-F238E27FC236}">
                  <a16:creationId xmlns:a16="http://schemas.microsoft.com/office/drawing/2014/main" id="{970E56FB-4716-4D99-B095-DF2BF907C4B8}"/>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38" name="Line 177">
              <a:extLst>
                <a:ext uri="{FF2B5EF4-FFF2-40B4-BE49-F238E27FC236}">
                  <a16:creationId xmlns:a16="http://schemas.microsoft.com/office/drawing/2014/main" id="{7955CE6F-7703-491F-9CC8-347BC79B0D03}"/>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sp>
        <p:nvSpPr>
          <p:cNvPr id="539" name="AutoShape 178">
            <a:extLst>
              <a:ext uri="{FF2B5EF4-FFF2-40B4-BE49-F238E27FC236}">
                <a16:creationId xmlns:a16="http://schemas.microsoft.com/office/drawing/2014/main" id="{E57C1A70-0947-41C4-B45A-E08C7A187ADA}"/>
              </a:ext>
            </a:extLst>
          </p:cNvPr>
          <p:cNvSpPr>
            <a:spLocks noChangeArrowheads="1"/>
          </p:cNvSpPr>
          <p:nvPr/>
        </p:nvSpPr>
        <p:spPr bwMode="invGray">
          <a:xfrm>
            <a:off x="5804876" y="448749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40" name="AutoShape 179">
            <a:extLst>
              <a:ext uri="{FF2B5EF4-FFF2-40B4-BE49-F238E27FC236}">
                <a16:creationId xmlns:a16="http://schemas.microsoft.com/office/drawing/2014/main" id="{2660A06E-E60A-40D3-8ED4-C7E53EE95C8B}"/>
              </a:ext>
            </a:extLst>
          </p:cNvPr>
          <p:cNvSpPr>
            <a:spLocks noChangeArrowheads="1"/>
          </p:cNvSpPr>
          <p:nvPr/>
        </p:nvSpPr>
        <p:spPr bwMode="invGray">
          <a:xfrm>
            <a:off x="5515951" y="444622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41" name="AutoShape 180">
            <a:extLst>
              <a:ext uri="{FF2B5EF4-FFF2-40B4-BE49-F238E27FC236}">
                <a16:creationId xmlns:a16="http://schemas.microsoft.com/office/drawing/2014/main" id="{5286C99F-9B26-48B1-86DD-4E1B62E839B6}"/>
              </a:ext>
            </a:extLst>
          </p:cNvPr>
          <p:cNvSpPr>
            <a:spLocks noChangeArrowheads="1"/>
          </p:cNvSpPr>
          <p:nvPr/>
        </p:nvSpPr>
        <p:spPr bwMode="invGray">
          <a:xfrm>
            <a:off x="5227026" y="439224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42" name="AutoShape 181">
            <a:extLst>
              <a:ext uri="{FF2B5EF4-FFF2-40B4-BE49-F238E27FC236}">
                <a16:creationId xmlns:a16="http://schemas.microsoft.com/office/drawing/2014/main" id="{3468B283-733A-4993-9633-078AAB5B2CD8}"/>
              </a:ext>
            </a:extLst>
          </p:cNvPr>
          <p:cNvSpPr>
            <a:spLocks noChangeArrowheads="1"/>
          </p:cNvSpPr>
          <p:nvPr/>
        </p:nvSpPr>
        <p:spPr bwMode="invGray">
          <a:xfrm>
            <a:off x="4938101" y="440177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43" name="AutoShape 182">
            <a:extLst>
              <a:ext uri="{FF2B5EF4-FFF2-40B4-BE49-F238E27FC236}">
                <a16:creationId xmlns:a16="http://schemas.microsoft.com/office/drawing/2014/main" id="{7298D452-F52B-45FB-A0C4-549461EF864D}"/>
              </a:ext>
            </a:extLst>
          </p:cNvPr>
          <p:cNvSpPr>
            <a:spLocks noChangeArrowheads="1"/>
          </p:cNvSpPr>
          <p:nvPr/>
        </p:nvSpPr>
        <p:spPr bwMode="invGray">
          <a:xfrm>
            <a:off x="4658701" y="432239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44" name="AutoShape 183">
            <a:extLst>
              <a:ext uri="{FF2B5EF4-FFF2-40B4-BE49-F238E27FC236}">
                <a16:creationId xmlns:a16="http://schemas.microsoft.com/office/drawing/2014/main" id="{1CB55E37-3E06-4A17-8C77-340E146EF154}"/>
              </a:ext>
            </a:extLst>
          </p:cNvPr>
          <p:cNvSpPr>
            <a:spLocks noChangeArrowheads="1"/>
          </p:cNvSpPr>
          <p:nvPr/>
        </p:nvSpPr>
        <p:spPr bwMode="invGray">
          <a:xfrm>
            <a:off x="4064976" y="412872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545" name="AutoShape 184">
            <a:extLst>
              <a:ext uri="{FF2B5EF4-FFF2-40B4-BE49-F238E27FC236}">
                <a16:creationId xmlns:a16="http://schemas.microsoft.com/office/drawing/2014/main" id="{B424CEC7-FF00-4C20-AAFB-1D980462A2CE}"/>
              </a:ext>
            </a:extLst>
          </p:cNvPr>
          <p:cNvSpPr>
            <a:spLocks noChangeArrowheads="1"/>
          </p:cNvSpPr>
          <p:nvPr/>
        </p:nvSpPr>
        <p:spPr bwMode="invGray">
          <a:xfrm>
            <a:off x="3776051" y="414459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grpSp>
        <p:nvGrpSpPr>
          <p:cNvPr id="546" name="Group 185">
            <a:extLst>
              <a:ext uri="{FF2B5EF4-FFF2-40B4-BE49-F238E27FC236}">
                <a16:creationId xmlns:a16="http://schemas.microsoft.com/office/drawing/2014/main" id="{A3F6A29F-D4CC-45CF-9738-F3CDBC03D10C}"/>
              </a:ext>
            </a:extLst>
          </p:cNvPr>
          <p:cNvGrpSpPr>
            <a:grpSpLocks/>
          </p:cNvGrpSpPr>
          <p:nvPr/>
        </p:nvGrpSpPr>
        <p:grpSpPr bwMode="auto">
          <a:xfrm>
            <a:off x="5817576" y="4360495"/>
            <a:ext cx="63500" cy="295275"/>
            <a:chOff x="5490" y="2771"/>
            <a:chExt cx="40" cy="197"/>
          </a:xfrm>
        </p:grpSpPr>
        <p:sp>
          <p:nvSpPr>
            <p:cNvPr id="547" name="Line 186">
              <a:extLst>
                <a:ext uri="{FF2B5EF4-FFF2-40B4-BE49-F238E27FC236}">
                  <a16:creationId xmlns:a16="http://schemas.microsoft.com/office/drawing/2014/main" id="{31B8D8DF-F035-4704-9C57-3AD4BC066C0C}"/>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48" name="Line 187">
              <a:extLst>
                <a:ext uri="{FF2B5EF4-FFF2-40B4-BE49-F238E27FC236}">
                  <a16:creationId xmlns:a16="http://schemas.microsoft.com/office/drawing/2014/main" id="{B74EEF8F-E9FC-47D8-8E81-203B3E830B4F}"/>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49" name="Line 188">
              <a:extLst>
                <a:ext uri="{FF2B5EF4-FFF2-40B4-BE49-F238E27FC236}">
                  <a16:creationId xmlns:a16="http://schemas.microsoft.com/office/drawing/2014/main" id="{A959885B-A6B8-49B4-9A23-1A2A1BA37B48}"/>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50" name="Group 189">
            <a:extLst>
              <a:ext uri="{FF2B5EF4-FFF2-40B4-BE49-F238E27FC236}">
                <a16:creationId xmlns:a16="http://schemas.microsoft.com/office/drawing/2014/main" id="{1DF811EB-13FC-4E2A-805B-30F160E6D03B}"/>
              </a:ext>
            </a:extLst>
          </p:cNvPr>
          <p:cNvGrpSpPr>
            <a:grpSpLocks/>
          </p:cNvGrpSpPr>
          <p:nvPr/>
        </p:nvGrpSpPr>
        <p:grpSpPr bwMode="auto">
          <a:xfrm>
            <a:off x="5522301" y="4344620"/>
            <a:ext cx="63500" cy="257175"/>
            <a:chOff x="5490" y="2771"/>
            <a:chExt cx="40" cy="197"/>
          </a:xfrm>
          <a:solidFill>
            <a:srgbClr val="999999"/>
          </a:solidFill>
        </p:grpSpPr>
        <p:sp>
          <p:nvSpPr>
            <p:cNvPr id="551" name="Line 190">
              <a:extLst>
                <a:ext uri="{FF2B5EF4-FFF2-40B4-BE49-F238E27FC236}">
                  <a16:creationId xmlns:a16="http://schemas.microsoft.com/office/drawing/2014/main" id="{F86845AD-0C5B-4DE5-8290-579F5221D21A}"/>
                </a:ext>
              </a:extLst>
            </p:cNvPr>
            <p:cNvSpPr>
              <a:spLocks noChangeShapeType="1"/>
            </p:cNvSpPr>
            <p:nvPr/>
          </p:nvSpPr>
          <p:spPr bwMode="invGray">
            <a:xfrm>
              <a:off x="5510" y="2771"/>
              <a:ext cx="0" cy="195"/>
            </a:xfrm>
            <a:prstGeom prst="line">
              <a:avLst/>
            </a:prstGeom>
            <a:grp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52" name="Line 191">
              <a:extLst>
                <a:ext uri="{FF2B5EF4-FFF2-40B4-BE49-F238E27FC236}">
                  <a16:creationId xmlns:a16="http://schemas.microsoft.com/office/drawing/2014/main" id="{EEC3058F-7872-4A0F-8651-6EF5D8803913}"/>
                </a:ext>
              </a:extLst>
            </p:cNvPr>
            <p:cNvSpPr>
              <a:spLocks noChangeShapeType="1"/>
            </p:cNvSpPr>
            <p:nvPr/>
          </p:nvSpPr>
          <p:spPr bwMode="invGray">
            <a:xfrm>
              <a:off x="5490" y="2772"/>
              <a:ext cx="40" cy="0"/>
            </a:xfrm>
            <a:prstGeom prst="line">
              <a:avLst/>
            </a:prstGeom>
            <a:grp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53" name="Line 192">
              <a:extLst>
                <a:ext uri="{FF2B5EF4-FFF2-40B4-BE49-F238E27FC236}">
                  <a16:creationId xmlns:a16="http://schemas.microsoft.com/office/drawing/2014/main" id="{7A58182E-315D-4541-9305-2A354597E227}"/>
                </a:ext>
              </a:extLst>
            </p:cNvPr>
            <p:cNvSpPr>
              <a:spLocks noChangeShapeType="1"/>
            </p:cNvSpPr>
            <p:nvPr/>
          </p:nvSpPr>
          <p:spPr bwMode="invGray">
            <a:xfrm>
              <a:off x="5490" y="2968"/>
              <a:ext cx="40" cy="0"/>
            </a:xfrm>
            <a:prstGeom prst="line">
              <a:avLst/>
            </a:prstGeom>
            <a:grp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54" name="Group 193">
            <a:extLst>
              <a:ext uri="{FF2B5EF4-FFF2-40B4-BE49-F238E27FC236}">
                <a16:creationId xmlns:a16="http://schemas.microsoft.com/office/drawing/2014/main" id="{C7128925-D09A-4635-BE17-2142BC758E00}"/>
              </a:ext>
            </a:extLst>
          </p:cNvPr>
          <p:cNvGrpSpPr>
            <a:grpSpLocks/>
          </p:cNvGrpSpPr>
          <p:nvPr/>
        </p:nvGrpSpPr>
        <p:grpSpPr bwMode="auto">
          <a:xfrm>
            <a:off x="5817576" y="4084270"/>
            <a:ext cx="63500" cy="293688"/>
            <a:chOff x="5490" y="2771"/>
            <a:chExt cx="40" cy="197"/>
          </a:xfrm>
          <a:solidFill>
            <a:srgbClr val="A098DA"/>
          </a:solidFill>
        </p:grpSpPr>
        <p:sp>
          <p:nvSpPr>
            <p:cNvPr id="555" name="Line 194">
              <a:extLst>
                <a:ext uri="{FF2B5EF4-FFF2-40B4-BE49-F238E27FC236}">
                  <a16:creationId xmlns:a16="http://schemas.microsoft.com/office/drawing/2014/main" id="{659FA95E-D620-4D60-9EF8-3605AF8283C0}"/>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56" name="Line 195">
              <a:extLst>
                <a:ext uri="{FF2B5EF4-FFF2-40B4-BE49-F238E27FC236}">
                  <a16:creationId xmlns:a16="http://schemas.microsoft.com/office/drawing/2014/main" id="{C0B43CE8-D7DD-49F4-A8BC-F02F078D17F1}"/>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57" name="Line 196">
              <a:extLst>
                <a:ext uri="{FF2B5EF4-FFF2-40B4-BE49-F238E27FC236}">
                  <a16:creationId xmlns:a16="http://schemas.microsoft.com/office/drawing/2014/main" id="{ABDB53B0-6E13-42CF-9113-B30C827E7AFE}"/>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58" name="Group 197">
            <a:extLst>
              <a:ext uri="{FF2B5EF4-FFF2-40B4-BE49-F238E27FC236}">
                <a16:creationId xmlns:a16="http://schemas.microsoft.com/office/drawing/2014/main" id="{FFA397FB-E9AF-405D-849B-8764379BFFEB}"/>
              </a:ext>
            </a:extLst>
          </p:cNvPr>
          <p:cNvGrpSpPr>
            <a:grpSpLocks/>
          </p:cNvGrpSpPr>
          <p:nvPr/>
        </p:nvGrpSpPr>
        <p:grpSpPr bwMode="auto">
          <a:xfrm>
            <a:off x="5524841" y="4074745"/>
            <a:ext cx="63500" cy="257175"/>
            <a:chOff x="5490" y="2771"/>
            <a:chExt cx="40" cy="197"/>
          </a:xfrm>
          <a:solidFill>
            <a:srgbClr val="A098DA"/>
          </a:solidFill>
        </p:grpSpPr>
        <p:sp>
          <p:nvSpPr>
            <p:cNvPr id="559" name="Line 198">
              <a:extLst>
                <a:ext uri="{FF2B5EF4-FFF2-40B4-BE49-F238E27FC236}">
                  <a16:creationId xmlns:a16="http://schemas.microsoft.com/office/drawing/2014/main" id="{3D04E730-ED33-4D7A-8152-B880AC66032E}"/>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60" name="Line 199">
              <a:extLst>
                <a:ext uri="{FF2B5EF4-FFF2-40B4-BE49-F238E27FC236}">
                  <a16:creationId xmlns:a16="http://schemas.microsoft.com/office/drawing/2014/main" id="{419500C1-4B04-4AD4-B9A5-745885515FB4}"/>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61" name="Line 200">
              <a:extLst>
                <a:ext uri="{FF2B5EF4-FFF2-40B4-BE49-F238E27FC236}">
                  <a16:creationId xmlns:a16="http://schemas.microsoft.com/office/drawing/2014/main" id="{5B2BCE9C-A16A-4F3C-A55A-15F62BC7AFD9}"/>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62" name="Group 201">
            <a:extLst>
              <a:ext uri="{FF2B5EF4-FFF2-40B4-BE49-F238E27FC236}">
                <a16:creationId xmlns:a16="http://schemas.microsoft.com/office/drawing/2014/main" id="{C134F671-127E-449B-AD3E-23BD24049EE5}"/>
              </a:ext>
            </a:extLst>
          </p:cNvPr>
          <p:cNvGrpSpPr>
            <a:grpSpLocks/>
          </p:cNvGrpSpPr>
          <p:nvPr/>
        </p:nvGrpSpPr>
        <p:grpSpPr bwMode="auto">
          <a:xfrm>
            <a:off x="5232741" y="3979495"/>
            <a:ext cx="63500" cy="230188"/>
            <a:chOff x="5490" y="2771"/>
            <a:chExt cx="40" cy="197"/>
          </a:xfrm>
          <a:solidFill>
            <a:srgbClr val="A098DA"/>
          </a:solidFill>
        </p:grpSpPr>
        <p:sp>
          <p:nvSpPr>
            <p:cNvPr id="563" name="Line 202">
              <a:extLst>
                <a:ext uri="{FF2B5EF4-FFF2-40B4-BE49-F238E27FC236}">
                  <a16:creationId xmlns:a16="http://schemas.microsoft.com/office/drawing/2014/main" id="{E907EDBE-7269-4FC1-8916-E0A8073F5C8B}"/>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64" name="Line 203">
              <a:extLst>
                <a:ext uri="{FF2B5EF4-FFF2-40B4-BE49-F238E27FC236}">
                  <a16:creationId xmlns:a16="http://schemas.microsoft.com/office/drawing/2014/main" id="{E018C423-99D6-4EB8-94C8-4B03A82C7500}"/>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65" name="Line 204">
              <a:extLst>
                <a:ext uri="{FF2B5EF4-FFF2-40B4-BE49-F238E27FC236}">
                  <a16:creationId xmlns:a16="http://schemas.microsoft.com/office/drawing/2014/main" id="{C30E45D7-4E2E-4B2E-A9B0-D1F629BB65A3}"/>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66" name="Group 205">
            <a:extLst>
              <a:ext uri="{FF2B5EF4-FFF2-40B4-BE49-F238E27FC236}">
                <a16:creationId xmlns:a16="http://schemas.microsoft.com/office/drawing/2014/main" id="{6838725C-7307-448D-93B6-18552E68F926}"/>
              </a:ext>
            </a:extLst>
          </p:cNvPr>
          <p:cNvGrpSpPr>
            <a:grpSpLocks/>
          </p:cNvGrpSpPr>
          <p:nvPr/>
        </p:nvGrpSpPr>
        <p:grpSpPr bwMode="auto">
          <a:xfrm>
            <a:off x="5233376" y="4296995"/>
            <a:ext cx="63500" cy="233363"/>
            <a:chOff x="5490" y="2771"/>
            <a:chExt cx="40" cy="197"/>
          </a:xfrm>
        </p:grpSpPr>
        <p:sp>
          <p:nvSpPr>
            <p:cNvPr id="567" name="Line 206">
              <a:extLst>
                <a:ext uri="{FF2B5EF4-FFF2-40B4-BE49-F238E27FC236}">
                  <a16:creationId xmlns:a16="http://schemas.microsoft.com/office/drawing/2014/main" id="{3FBB5784-90BC-4047-A653-C75CDF009CE2}"/>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68" name="Line 207">
              <a:extLst>
                <a:ext uri="{FF2B5EF4-FFF2-40B4-BE49-F238E27FC236}">
                  <a16:creationId xmlns:a16="http://schemas.microsoft.com/office/drawing/2014/main" id="{25FFFAB6-77E4-4AE0-9788-F99FE5BDDFC5}"/>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69" name="Line 208">
              <a:extLst>
                <a:ext uri="{FF2B5EF4-FFF2-40B4-BE49-F238E27FC236}">
                  <a16:creationId xmlns:a16="http://schemas.microsoft.com/office/drawing/2014/main" id="{2B3B78E0-E5E2-499C-ADB9-CD6E2DB8566A}"/>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70" name="Group 209">
            <a:extLst>
              <a:ext uri="{FF2B5EF4-FFF2-40B4-BE49-F238E27FC236}">
                <a16:creationId xmlns:a16="http://schemas.microsoft.com/office/drawing/2014/main" id="{F64389FF-3894-433E-92CE-AE45E1CBACDF}"/>
              </a:ext>
            </a:extLst>
          </p:cNvPr>
          <p:cNvGrpSpPr>
            <a:grpSpLocks/>
          </p:cNvGrpSpPr>
          <p:nvPr/>
        </p:nvGrpSpPr>
        <p:grpSpPr bwMode="auto">
          <a:xfrm>
            <a:off x="4950337" y="3669298"/>
            <a:ext cx="63500" cy="220662"/>
            <a:chOff x="5490" y="2771"/>
            <a:chExt cx="40" cy="197"/>
          </a:xfrm>
          <a:solidFill>
            <a:srgbClr val="A098DA"/>
          </a:solidFill>
        </p:grpSpPr>
        <p:sp>
          <p:nvSpPr>
            <p:cNvPr id="571" name="Line 210">
              <a:extLst>
                <a:ext uri="{FF2B5EF4-FFF2-40B4-BE49-F238E27FC236}">
                  <a16:creationId xmlns:a16="http://schemas.microsoft.com/office/drawing/2014/main" id="{CB669CDE-3457-495C-8384-05B5FAE8BED6}"/>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72" name="Line 211">
              <a:extLst>
                <a:ext uri="{FF2B5EF4-FFF2-40B4-BE49-F238E27FC236}">
                  <a16:creationId xmlns:a16="http://schemas.microsoft.com/office/drawing/2014/main" id="{2CEBBDA9-2A6F-4CB8-9332-699D31FA993C}"/>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73" name="Line 212">
              <a:extLst>
                <a:ext uri="{FF2B5EF4-FFF2-40B4-BE49-F238E27FC236}">
                  <a16:creationId xmlns:a16="http://schemas.microsoft.com/office/drawing/2014/main" id="{FE706FAB-8A19-42E4-A5D5-06F97022F0C2}"/>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74" name="Group 213">
            <a:extLst>
              <a:ext uri="{FF2B5EF4-FFF2-40B4-BE49-F238E27FC236}">
                <a16:creationId xmlns:a16="http://schemas.microsoft.com/office/drawing/2014/main" id="{DB4380FE-7B71-450B-9AC8-9856596CAD6E}"/>
              </a:ext>
            </a:extLst>
          </p:cNvPr>
          <p:cNvGrpSpPr>
            <a:grpSpLocks/>
          </p:cNvGrpSpPr>
          <p:nvPr/>
        </p:nvGrpSpPr>
        <p:grpSpPr bwMode="auto">
          <a:xfrm>
            <a:off x="4668226" y="3239720"/>
            <a:ext cx="63500" cy="174625"/>
            <a:chOff x="5490" y="2771"/>
            <a:chExt cx="40" cy="197"/>
          </a:xfrm>
          <a:solidFill>
            <a:srgbClr val="A098DA"/>
          </a:solidFill>
        </p:grpSpPr>
        <p:sp>
          <p:nvSpPr>
            <p:cNvPr id="575" name="Line 214">
              <a:extLst>
                <a:ext uri="{FF2B5EF4-FFF2-40B4-BE49-F238E27FC236}">
                  <a16:creationId xmlns:a16="http://schemas.microsoft.com/office/drawing/2014/main" id="{BBBF14C1-BB8B-404B-A879-78D73265B7E5}"/>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76" name="Line 215">
              <a:extLst>
                <a:ext uri="{FF2B5EF4-FFF2-40B4-BE49-F238E27FC236}">
                  <a16:creationId xmlns:a16="http://schemas.microsoft.com/office/drawing/2014/main" id="{7D28000B-D2A3-4E7A-AA9D-31DFEC379683}"/>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77" name="Line 216">
              <a:extLst>
                <a:ext uri="{FF2B5EF4-FFF2-40B4-BE49-F238E27FC236}">
                  <a16:creationId xmlns:a16="http://schemas.microsoft.com/office/drawing/2014/main" id="{2A2AFFDE-1146-44EA-A863-B1C46C5BD397}"/>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78" name="Group 217">
            <a:extLst>
              <a:ext uri="{FF2B5EF4-FFF2-40B4-BE49-F238E27FC236}">
                <a16:creationId xmlns:a16="http://schemas.microsoft.com/office/drawing/2014/main" id="{5B7A1DFD-1013-4B2F-AAE5-4AEEE15F831C}"/>
              </a:ext>
            </a:extLst>
          </p:cNvPr>
          <p:cNvGrpSpPr>
            <a:grpSpLocks/>
          </p:cNvGrpSpPr>
          <p:nvPr/>
        </p:nvGrpSpPr>
        <p:grpSpPr bwMode="auto">
          <a:xfrm>
            <a:off x="4074501" y="3430220"/>
            <a:ext cx="63500" cy="141288"/>
            <a:chOff x="5490" y="2771"/>
            <a:chExt cx="40" cy="197"/>
          </a:xfrm>
          <a:solidFill>
            <a:srgbClr val="A098DA"/>
          </a:solidFill>
        </p:grpSpPr>
        <p:sp>
          <p:nvSpPr>
            <p:cNvPr id="579" name="Line 218">
              <a:extLst>
                <a:ext uri="{FF2B5EF4-FFF2-40B4-BE49-F238E27FC236}">
                  <a16:creationId xmlns:a16="http://schemas.microsoft.com/office/drawing/2014/main" id="{B4376D31-A491-44AB-A8F1-CC2DFF8C176C}"/>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80" name="Line 219">
              <a:extLst>
                <a:ext uri="{FF2B5EF4-FFF2-40B4-BE49-F238E27FC236}">
                  <a16:creationId xmlns:a16="http://schemas.microsoft.com/office/drawing/2014/main" id="{BEC26AE1-4A21-4CB0-944B-F2658429BDEE}"/>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81" name="Line 220">
              <a:extLst>
                <a:ext uri="{FF2B5EF4-FFF2-40B4-BE49-F238E27FC236}">
                  <a16:creationId xmlns:a16="http://schemas.microsoft.com/office/drawing/2014/main" id="{C10F63AE-02BF-46D4-ABC3-F0C9FD8BE074}"/>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82" name="Group 221">
            <a:extLst>
              <a:ext uri="{FF2B5EF4-FFF2-40B4-BE49-F238E27FC236}">
                <a16:creationId xmlns:a16="http://schemas.microsoft.com/office/drawing/2014/main" id="{9735EF45-7A01-4724-A740-8B2E6F64483E}"/>
              </a:ext>
            </a:extLst>
          </p:cNvPr>
          <p:cNvGrpSpPr>
            <a:grpSpLocks/>
          </p:cNvGrpSpPr>
          <p:nvPr/>
        </p:nvGrpSpPr>
        <p:grpSpPr bwMode="auto">
          <a:xfrm>
            <a:off x="3782401" y="3560395"/>
            <a:ext cx="63500" cy="141288"/>
            <a:chOff x="5490" y="2771"/>
            <a:chExt cx="40" cy="197"/>
          </a:xfrm>
          <a:solidFill>
            <a:srgbClr val="A098DA"/>
          </a:solidFill>
        </p:grpSpPr>
        <p:sp>
          <p:nvSpPr>
            <p:cNvPr id="583" name="Line 222">
              <a:extLst>
                <a:ext uri="{FF2B5EF4-FFF2-40B4-BE49-F238E27FC236}">
                  <a16:creationId xmlns:a16="http://schemas.microsoft.com/office/drawing/2014/main" id="{7CEBEBEA-B9BC-43DE-A22B-138EC77A2802}"/>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84" name="Line 223">
              <a:extLst>
                <a:ext uri="{FF2B5EF4-FFF2-40B4-BE49-F238E27FC236}">
                  <a16:creationId xmlns:a16="http://schemas.microsoft.com/office/drawing/2014/main" id="{DBD4B70B-AB87-4A2A-95EC-55D63701B666}"/>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85" name="Line 224">
              <a:extLst>
                <a:ext uri="{FF2B5EF4-FFF2-40B4-BE49-F238E27FC236}">
                  <a16:creationId xmlns:a16="http://schemas.microsoft.com/office/drawing/2014/main" id="{0E870CA3-D3FA-4E9D-8FEF-431EA5495E25}"/>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86" name="Group 225">
            <a:extLst>
              <a:ext uri="{FF2B5EF4-FFF2-40B4-BE49-F238E27FC236}">
                <a16:creationId xmlns:a16="http://schemas.microsoft.com/office/drawing/2014/main" id="{198D581B-AE3D-40CA-90A7-3815B6B11877}"/>
              </a:ext>
            </a:extLst>
          </p:cNvPr>
          <p:cNvGrpSpPr>
            <a:grpSpLocks/>
          </p:cNvGrpSpPr>
          <p:nvPr/>
        </p:nvGrpSpPr>
        <p:grpSpPr bwMode="auto">
          <a:xfrm>
            <a:off x="3541443" y="3869958"/>
            <a:ext cx="63500" cy="130175"/>
            <a:chOff x="5490" y="2771"/>
            <a:chExt cx="40" cy="197"/>
          </a:xfrm>
          <a:solidFill>
            <a:srgbClr val="A098DA"/>
          </a:solidFill>
        </p:grpSpPr>
        <p:sp>
          <p:nvSpPr>
            <p:cNvPr id="587" name="Line 226">
              <a:extLst>
                <a:ext uri="{FF2B5EF4-FFF2-40B4-BE49-F238E27FC236}">
                  <a16:creationId xmlns:a16="http://schemas.microsoft.com/office/drawing/2014/main" id="{9B6EC5E7-9181-4284-A55D-38E7E6B79E72}"/>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88" name="Line 227">
              <a:extLst>
                <a:ext uri="{FF2B5EF4-FFF2-40B4-BE49-F238E27FC236}">
                  <a16:creationId xmlns:a16="http://schemas.microsoft.com/office/drawing/2014/main" id="{1665D9DC-6F31-435E-9EF3-7FC6B1D688E4}"/>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89" name="Line 228">
              <a:extLst>
                <a:ext uri="{FF2B5EF4-FFF2-40B4-BE49-F238E27FC236}">
                  <a16:creationId xmlns:a16="http://schemas.microsoft.com/office/drawing/2014/main" id="{0E46E4BE-30B2-4238-BAAC-AA989606BF62}"/>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90" name="Group 229">
            <a:extLst>
              <a:ext uri="{FF2B5EF4-FFF2-40B4-BE49-F238E27FC236}">
                <a16:creationId xmlns:a16="http://schemas.microsoft.com/office/drawing/2014/main" id="{27FD2FFC-55FA-43FE-9269-36F81659FC4E}"/>
              </a:ext>
            </a:extLst>
          </p:cNvPr>
          <p:cNvGrpSpPr>
            <a:grpSpLocks/>
          </p:cNvGrpSpPr>
          <p:nvPr/>
        </p:nvGrpSpPr>
        <p:grpSpPr bwMode="auto">
          <a:xfrm>
            <a:off x="4947626" y="4325570"/>
            <a:ext cx="63500" cy="214313"/>
            <a:chOff x="5490" y="2771"/>
            <a:chExt cx="40" cy="197"/>
          </a:xfrm>
        </p:grpSpPr>
        <p:sp>
          <p:nvSpPr>
            <p:cNvPr id="591" name="Line 230">
              <a:extLst>
                <a:ext uri="{FF2B5EF4-FFF2-40B4-BE49-F238E27FC236}">
                  <a16:creationId xmlns:a16="http://schemas.microsoft.com/office/drawing/2014/main" id="{D0FF021A-528F-4B29-8F34-3EB5D51069A1}"/>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92" name="Line 231">
              <a:extLst>
                <a:ext uri="{FF2B5EF4-FFF2-40B4-BE49-F238E27FC236}">
                  <a16:creationId xmlns:a16="http://schemas.microsoft.com/office/drawing/2014/main" id="{B6D3397F-9066-4F05-82EB-43A2EB475223}"/>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93" name="Line 232">
              <a:extLst>
                <a:ext uri="{FF2B5EF4-FFF2-40B4-BE49-F238E27FC236}">
                  <a16:creationId xmlns:a16="http://schemas.microsoft.com/office/drawing/2014/main" id="{76B754DF-1C24-4FC1-A9E7-976E30E72459}"/>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94" name="Group 233">
            <a:extLst>
              <a:ext uri="{FF2B5EF4-FFF2-40B4-BE49-F238E27FC236}">
                <a16:creationId xmlns:a16="http://schemas.microsoft.com/office/drawing/2014/main" id="{AAD9FCBA-EC6C-47F6-A0DA-3896DF290A87}"/>
              </a:ext>
            </a:extLst>
          </p:cNvPr>
          <p:cNvGrpSpPr>
            <a:grpSpLocks/>
          </p:cNvGrpSpPr>
          <p:nvPr/>
        </p:nvGrpSpPr>
        <p:grpSpPr bwMode="auto">
          <a:xfrm>
            <a:off x="4668226" y="4265245"/>
            <a:ext cx="63500" cy="169863"/>
            <a:chOff x="5490" y="2771"/>
            <a:chExt cx="40" cy="197"/>
          </a:xfrm>
        </p:grpSpPr>
        <p:sp>
          <p:nvSpPr>
            <p:cNvPr id="595" name="Line 234">
              <a:extLst>
                <a:ext uri="{FF2B5EF4-FFF2-40B4-BE49-F238E27FC236}">
                  <a16:creationId xmlns:a16="http://schemas.microsoft.com/office/drawing/2014/main" id="{790E3C78-152A-4694-89A3-4C8AED39DE78}"/>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96" name="Line 235">
              <a:extLst>
                <a:ext uri="{FF2B5EF4-FFF2-40B4-BE49-F238E27FC236}">
                  <a16:creationId xmlns:a16="http://schemas.microsoft.com/office/drawing/2014/main" id="{CD49A985-8928-458A-A713-6CBF11630B60}"/>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597" name="Line 236">
              <a:extLst>
                <a:ext uri="{FF2B5EF4-FFF2-40B4-BE49-F238E27FC236}">
                  <a16:creationId xmlns:a16="http://schemas.microsoft.com/office/drawing/2014/main" id="{2426D112-3398-404A-A264-90BFE0ADD127}"/>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598" name="Group 237">
            <a:extLst>
              <a:ext uri="{FF2B5EF4-FFF2-40B4-BE49-F238E27FC236}">
                <a16:creationId xmlns:a16="http://schemas.microsoft.com/office/drawing/2014/main" id="{1FA6615E-27E4-4FDD-B00D-AA8A67FFE37F}"/>
              </a:ext>
            </a:extLst>
          </p:cNvPr>
          <p:cNvGrpSpPr>
            <a:grpSpLocks/>
          </p:cNvGrpSpPr>
          <p:nvPr/>
        </p:nvGrpSpPr>
        <p:grpSpPr bwMode="auto">
          <a:xfrm>
            <a:off x="4071326" y="4090620"/>
            <a:ext cx="63500" cy="136525"/>
            <a:chOff x="5490" y="2771"/>
            <a:chExt cx="40" cy="197"/>
          </a:xfrm>
        </p:grpSpPr>
        <p:sp>
          <p:nvSpPr>
            <p:cNvPr id="599" name="Line 238">
              <a:extLst>
                <a:ext uri="{FF2B5EF4-FFF2-40B4-BE49-F238E27FC236}">
                  <a16:creationId xmlns:a16="http://schemas.microsoft.com/office/drawing/2014/main" id="{D551924B-1C6B-47B9-A855-A84C48E67D74}"/>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00" name="Line 239">
              <a:extLst>
                <a:ext uri="{FF2B5EF4-FFF2-40B4-BE49-F238E27FC236}">
                  <a16:creationId xmlns:a16="http://schemas.microsoft.com/office/drawing/2014/main" id="{E65BEFEA-4A7A-4EEC-B8F3-08932065EB64}"/>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01" name="Line 240">
              <a:extLst>
                <a:ext uri="{FF2B5EF4-FFF2-40B4-BE49-F238E27FC236}">
                  <a16:creationId xmlns:a16="http://schemas.microsoft.com/office/drawing/2014/main" id="{F92A2563-9043-42A9-8529-369124558CC1}"/>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602" name="Group 241">
            <a:extLst>
              <a:ext uri="{FF2B5EF4-FFF2-40B4-BE49-F238E27FC236}">
                <a16:creationId xmlns:a16="http://schemas.microsoft.com/office/drawing/2014/main" id="{B3E072E0-8F57-48F4-AD85-91967DF21400}"/>
              </a:ext>
            </a:extLst>
          </p:cNvPr>
          <p:cNvGrpSpPr>
            <a:grpSpLocks/>
          </p:cNvGrpSpPr>
          <p:nvPr/>
        </p:nvGrpSpPr>
        <p:grpSpPr bwMode="auto">
          <a:xfrm>
            <a:off x="3782401" y="4100145"/>
            <a:ext cx="63500" cy="142875"/>
            <a:chOff x="5490" y="2771"/>
            <a:chExt cx="40" cy="197"/>
          </a:xfrm>
        </p:grpSpPr>
        <p:sp>
          <p:nvSpPr>
            <p:cNvPr id="603" name="Line 242">
              <a:extLst>
                <a:ext uri="{FF2B5EF4-FFF2-40B4-BE49-F238E27FC236}">
                  <a16:creationId xmlns:a16="http://schemas.microsoft.com/office/drawing/2014/main" id="{8D1CC080-EF5A-450C-9CA3-993A700EEF7E}"/>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04" name="Line 243">
              <a:extLst>
                <a:ext uri="{FF2B5EF4-FFF2-40B4-BE49-F238E27FC236}">
                  <a16:creationId xmlns:a16="http://schemas.microsoft.com/office/drawing/2014/main" id="{F641D87F-2E25-439B-8734-646F121EA483}"/>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05" name="Line 244">
              <a:extLst>
                <a:ext uri="{FF2B5EF4-FFF2-40B4-BE49-F238E27FC236}">
                  <a16:creationId xmlns:a16="http://schemas.microsoft.com/office/drawing/2014/main" id="{F3786651-1720-4455-BECF-6712626B2E06}"/>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606" name="Group 245">
            <a:extLst>
              <a:ext uri="{FF2B5EF4-FFF2-40B4-BE49-F238E27FC236}">
                <a16:creationId xmlns:a16="http://schemas.microsoft.com/office/drawing/2014/main" id="{3197B57F-3FA3-464B-AECC-E472C1E52CAC}"/>
              </a:ext>
            </a:extLst>
          </p:cNvPr>
          <p:cNvGrpSpPr>
            <a:grpSpLocks/>
          </p:cNvGrpSpPr>
          <p:nvPr/>
        </p:nvGrpSpPr>
        <p:grpSpPr bwMode="auto">
          <a:xfrm>
            <a:off x="3537926" y="4023945"/>
            <a:ext cx="63500" cy="131763"/>
            <a:chOff x="5490" y="2771"/>
            <a:chExt cx="40" cy="197"/>
          </a:xfrm>
        </p:grpSpPr>
        <p:sp>
          <p:nvSpPr>
            <p:cNvPr id="607" name="Line 246">
              <a:extLst>
                <a:ext uri="{FF2B5EF4-FFF2-40B4-BE49-F238E27FC236}">
                  <a16:creationId xmlns:a16="http://schemas.microsoft.com/office/drawing/2014/main" id="{C0CA4EAC-04C1-4681-B648-F074640B13CB}"/>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08" name="Line 247">
              <a:extLst>
                <a:ext uri="{FF2B5EF4-FFF2-40B4-BE49-F238E27FC236}">
                  <a16:creationId xmlns:a16="http://schemas.microsoft.com/office/drawing/2014/main" id="{26CECFE9-CD0B-425C-8ED0-B661F31860C0}"/>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09" name="Line 248">
              <a:extLst>
                <a:ext uri="{FF2B5EF4-FFF2-40B4-BE49-F238E27FC236}">
                  <a16:creationId xmlns:a16="http://schemas.microsoft.com/office/drawing/2014/main" id="{998AA220-3DBA-4616-AD6D-1BBF41A3CEE5}"/>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610" name="Group 249">
            <a:extLst>
              <a:ext uri="{FF2B5EF4-FFF2-40B4-BE49-F238E27FC236}">
                <a16:creationId xmlns:a16="http://schemas.microsoft.com/office/drawing/2014/main" id="{CDEEDEFE-9E66-4626-A720-BA5A19296158}"/>
              </a:ext>
            </a:extLst>
          </p:cNvPr>
          <p:cNvGrpSpPr>
            <a:grpSpLocks/>
          </p:cNvGrpSpPr>
          <p:nvPr/>
        </p:nvGrpSpPr>
        <p:grpSpPr bwMode="auto">
          <a:xfrm>
            <a:off x="3058501" y="3769945"/>
            <a:ext cx="63500" cy="355600"/>
            <a:chOff x="5490" y="2771"/>
            <a:chExt cx="40" cy="197"/>
          </a:xfrm>
          <a:solidFill>
            <a:srgbClr val="A098DA"/>
          </a:solidFill>
        </p:grpSpPr>
        <p:sp>
          <p:nvSpPr>
            <p:cNvPr id="611" name="Line 250">
              <a:extLst>
                <a:ext uri="{FF2B5EF4-FFF2-40B4-BE49-F238E27FC236}">
                  <a16:creationId xmlns:a16="http://schemas.microsoft.com/office/drawing/2014/main" id="{7D44157C-CD3C-4493-B2C2-7194AEBBF981}"/>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12" name="Line 251">
              <a:extLst>
                <a:ext uri="{FF2B5EF4-FFF2-40B4-BE49-F238E27FC236}">
                  <a16:creationId xmlns:a16="http://schemas.microsoft.com/office/drawing/2014/main" id="{1554F11F-3550-4697-83BD-EF5DC186E442}"/>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13" name="Line 252">
              <a:extLst>
                <a:ext uri="{FF2B5EF4-FFF2-40B4-BE49-F238E27FC236}">
                  <a16:creationId xmlns:a16="http://schemas.microsoft.com/office/drawing/2014/main" id="{55621B3A-F689-4794-8ECE-7523B3D9132F}"/>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grpSp>
      <p:grpSp>
        <p:nvGrpSpPr>
          <p:cNvPr id="614" name="Group 253">
            <a:extLst>
              <a:ext uri="{FF2B5EF4-FFF2-40B4-BE49-F238E27FC236}">
                <a16:creationId xmlns:a16="http://schemas.microsoft.com/office/drawing/2014/main" id="{BA797671-8FBE-4B6D-A362-5ED02A5B8442}"/>
              </a:ext>
            </a:extLst>
          </p:cNvPr>
          <p:cNvGrpSpPr>
            <a:grpSpLocks/>
          </p:cNvGrpSpPr>
          <p:nvPr/>
        </p:nvGrpSpPr>
        <p:grpSpPr bwMode="auto">
          <a:xfrm>
            <a:off x="2779101" y="3785820"/>
            <a:ext cx="63500" cy="341313"/>
            <a:chOff x="5490" y="2771"/>
            <a:chExt cx="40" cy="197"/>
          </a:xfrm>
          <a:solidFill>
            <a:srgbClr val="A098DA"/>
          </a:solidFill>
        </p:grpSpPr>
        <p:sp>
          <p:nvSpPr>
            <p:cNvPr id="615" name="Line 254">
              <a:extLst>
                <a:ext uri="{FF2B5EF4-FFF2-40B4-BE49-F238E27FC236}">
                  <a16:creationId xmlns:a16="http://schemas.microsoft.com/office/drawing/2014/main" id="{0AEC8738-DB7A-466B-B147-E4F9A2953BA8}"/>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16" name="Line 255">
              <a:extLst>
                <a:ext uri="{FF2B5EF4-FFF2-40B4-BE49-F238E27FC236}">
                  <a16:creationId xmlns:a16="http://schemas.microsoft.com/office/drawing/2014/main" id="{A1B72C13-2C1C-4392-B673-AAA3AFADD74F}"/>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17" name="Line 256">
              <a:extLst>
                <a:ext uri="{FF2B5EF4-FFF2-40B4-BE49-F238E27FC236}">
                  <a16:creationId xmlns:a16="http://schemas.microsoft.com/office/drawing/2014/main" id="{741B1181-E26A-40C3-8389-B0971B773744}"/>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grpSp>
      <p:grpSp>
        <p:nvGrpSpPr>
          <p:cNvPr id="618" name="Group 257">
            <a:extLst>
              <a:ext uri="{FF2B5EF4-FFF2-40B4-BE49-F238E27FC236}">
                <a16:creationId xmlns:a16="http://schemas.microsoft.com/office/drawing/2014/main" id="{4785D183-0068-4D4D-968F-281DAE5354DA}"/>
              </a:ext>
            </a:extLst>
          </p:cNvPr>
          <p:cNvGrpSpPr>
            <a:grpSpLocks/>
          </p:cNvGrpSpPr>
          <p:nvPr/>
        </p:nvGrpSpPr>
        <p:grpSpPr bwMode="auto">
          <a:xfrm>
            <a:off x="2499701" y="3896945"/>
            <a:ext cx="63500" cy="327025"/>
            <a:chOff x="5490" y="2771"/>
            <a:chExt cx="40" cy="197"/>
          </a:xfrm>
          <a:solidFill>
            <a:srgbClr val="F93482"/>
          </a:solidFill>
        </p:grpSpPr>
        <p:sp>
          <p:nvSpPr>
            <p:cNvPr id="619" name="Line 258">
              <a:extLst>
                <a:ext uri="{FF2B5EF4-FFF2-40B4-BE49-F238E27FC236}">
                  <a16:creationId xmlns:a16="http://schemas.microsoft.com/office/drawing/2014/main" id="{A28765A4-B431-40F0-8036-9CAB08901FA5}"/>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20" name="Line 259">
              <a:extLst>
                <a:ext uri="{FF2B5EF4-FFF2-40B4-BE49-F238E27FC236}">
                  <a16:creationId xmlns:a16="http://schemas.microsoft.com/office/drawing/2014/main" id="{A99BF7C6-65A1-4632-9206-17B9942F2541}"/>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21" name="Line 260">
              <a:extLst>
                <a:ext uri="{FF2B5EF4-FFF2-40B4-BE49-F238E27FC236}">
                  <a16:creationId xmlns:a16="http://schemas.microsoft.com/office/drawing/2014/main" id="{2C4045DB-A821-4894-A266-472BD2CE8DBC}"/>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grpSp>
      <p:grpSp>
        <p:nvGrpSpPr>
          <p:cNvPr id="622" name="Group 261">
            <a:extLst>
              <a:ext uri="{FF2B5EF4-FFF2-40B4-BE49-F238E27FC236}">
                <a16:creationId xmlns:a16="http://schemas.microsoft.com/office/drawing/2014/main" id="{C8123441-239A-4A48-90BF-ACFCDB5A768B}"/>
              </a:ext>
            </a:extLst>
          </p:cNvPr>
          <p:cNvGrpSpPr>
            <a:grpSpLocks/>
          </p:cNvGrpSpPr>
          <p:nvPr/>
        </p:nvGrpSpPr>
        <p:grpSpPr bwMode="auto">
          <a:xfrm>
            <a:off x="2201251" y="3541345"/>
            <a:ext cx="63500" cy="300038"/>
            <a:chOff x="5490" y="2771"/>
            <a:chExt cx="40" cy="197"/>
          </a:xfrm>
          <a:solidFill>
            <a:srgbClr val="F93482"/>
          </a:solidFill>
        </p:grpSpPr>
        <p:sp>
          <p:nvSpPr>
            <p:cNvPr id="623" name="Line 262">
              <a:extLst>
                <a:ext uri="{FF2B5EF4-FFF2-40B4-BE49-F238E27FC236}">
                  <a16:creationId xmlns:a16="http://schemas.microsoft.com/office/drawing/2014/main" id="{8790DA4D-D44E-42E1-A997-41555DFFE4D7}"/>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24" name="Line 263">
              <a:extLst>
                <a:ext uri="{FF2B5EF4-FFF2-40B4-BE49-F238E27FC236}">
                  <a16:creationId xmlns:a16="http://schemas.microsoft.com/office/drawing/2014/main" id="{0B021FCA-0E8B-41E4-83F9-C2FB79D90DA2}"/>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25" name="Line 264">
              <a:extLst>
                <a:ext uri="{FF2B5EF4-FFF2-40B4-BE49-F238E27FC236}">
                  <a16:creationId xmlns:a16="http://schemas.microsoft.com/office/drawing/2014/main" id="{93DE8283-349B-4134-8BC8-ADB1B1B53781}"/>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grpSp>
      <p:grpSp>
        <p:nvGrpSpPr>
          <p:cNvPr id="626" name="Group 265">
            <a:extLst>
              <a:ext uri="{FF2B5EF4-FFF2-40B4-BE49-F238E27FC236}">
                <a16:creationId xmlns:a16="http://schemas.microsoft.com/office/drawing/2014/main" id="{6DF99D92-27DC-4A22-B1B2-1D3E3B45DCE4}"/>
              </a:ext>
            </a:extLst>
          </p:cNvPr>
          <p:cNvGrpSpPr>
            <a:grpSpLocks/>
          </p:cNvGrpSpPr>
          <p:nvPr/>
        </p:nvGrpSpPr>
        <p:grpSpPr bwMode="auto">
          <a:xfrm>
            <a:off x="1896451" y="2579320"/>
            <a:ext cx="63500" cy="300038"/>
            <a:chOff x="5490" y="2771"/>
            <a:chExt cx="40" cy="197"/>
          </a:xfrm>
          <a:solidFill>
            <a:srgbClr val="F93482"/>
          </a:solidFill>
        </p:grpSpPr>
        <p:sp>
          <p:nvSpPr>
            <p:cNvPr id="627" name="Line 266">
              <a:extLst>
                <a:ext uri="{FF2B5EF4-FFF2-40B4-BE49-F238E27FC236}">
                  <a16:creationId xmlns:a16="http://schemas.microsoft.com/office/drawing/2014/main" id="{B03FD8A8-5D58-42B4-ACE6-ED18D5574FB8}"/>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28" name="Line 267">
              <a:extLst>
                <a:ext uri="{FF2B5EF4-FFF2-40B4-BE49-F238E27FC236}">
                  <a16:creationId xmlns:a16="http://schemas.microsoft.com/office/drawing/2014/main" id="{6B437666-1DFE-4B17-9FE8-B437265E239C}"/>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29" name="Line 268">
              <a:extLst>
                <a:ext uri="{FF2B5EF4-FFF2-40B4-BE49-F238E27FC236}">
                  <a16:creationId xmlns:a16="http://schemas.microsoft.com/office/drawing/2014/main" id="{97A0DEE3-2D62-4947-B7E7-78885B8ECEFF}"/>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grpSp>
      <p:grpSp>
        <p:nvGrpSpPr>
          <p:cNvPr id="630" name="Group 269">
            <a:extLst>
              <a:ext uri="{FF2B5EF4-FFF2-40B4-BE49-F238E27FC236}">
                <a16:creationId xmlns:a16="http://schemas.microsoft.com/office/drawing/2014/main" id="{B3D216C7-2DF1-4990-AA94-A521C0DA82E1}"/>
              </a:ext>
            </a:extLst>
          </p:cNvPr>
          <p:cNvGrpSpPr>
            <a:grpSpLocks/>
          </p:cNvGrpSpPr>
          <p:nvPr/>
        </p:nvGrpSpPr>
        <p:grpSpPr bwMode="auto">
          <a:xfrm>
            <a:off x="1324951" y="3023820"/>
            <a:ext cx="63500" cy="268288"/>
            <a:chOff x="5490" y="2771"/>
            <a:chExt cx="40" cy="197"/>
          </a:xfrm>
          <a:solidFill>
            <a:srgbClr val="F93482"/>
          </a:solidFill>
        </p:grpSpPr>
        <p:sp>
          <p:nvSpPr>
            <p:cNvPr id="631" name="Line 270">
              <a:extLst>
                <a:ext uri="{FF2B5EF4-FFF2-40B4-BE49-F238E27FC236}">
                  <a16:creationId xmlns:a16="http://schemas.microsoft.com/office/drawing/2014/main" id="{09072E14-469D-49FA-BE65-87CD9A577F0F}"/>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32" name="Line 271">
              <a:extLst>
                <a:ext uri="{FF2B5EF4-FFF2-40B4-BE49-F238E27FC236}">
                  <a16:creationId xmlns:a16="http://schemas.microsoft.com/office/drawing/2014/main" id="{ECA72C33-4840-4BC4-ABCD-6B35155E531F}"/>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33" name="Line 272">
              <a:extLst>
                <a:ext uri="{FF2B5EF4-FFF2-40B4-BE49-F238E27FC236}">
                  <a16:creationId xmlns:a16="http://schemas.microsoft.com/office/drawing/2014/main" id="{057299F9-ECFE-4DFB-AF07-2DF413F594A2}"/>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grpSp>
      <p:grpSp>
        <p:nvGrpSpPr>
          <p:cNvPr id="634" name="Group 273">
            <a:extLst>
              <a:ext uri="{FF2B5EF4-FFF2-40B4-BE49-F238E27FC236}">
                <a16:creationId xmlns:a16="http://schemas.microsoft.com/office/drawing/2014/main" id="{24B09F7B-8E70-4596-8981-CBA53C5EEB9E}"/>
              </a:ext>
            </a:extLst>
          </p:cNvPr>
          <p:cNvGrpSpPr>
            <a:grpSpLocks/>
          </p:cNvGrpSpPr>
          <p:nvPr/>
        </p:nvGrpSpPr>
        <p:grpSpPr bwMode="auto">
          <a:xfrm>
            <a:off x="1051901" y="3315920"/>
            <a:ext cx="63500" cy="227013"/>
            <a:chOff x="5490" y="2771"/>
            <a:chExt cx="40" cy="197"/>
          </a:xfrm>
          <a:solidFill>
            <a:srgbClr val="F93482"/>
          </a:solidFill>
        </p:grpSpPr>
        <p:sp>
          <p:nvSpPr>
            <p:cNvPr id="635" name="Line 274">
              <a:extLst>
                <a:ext uri="{FF2B5EF4-FFF2-40B4-BE49-F238E27FC236}">
                  <a16:creationId xmlns:a16="http://schemas.microsoft.com/office/drawing/2014/main" id="{563C29DC-8454-48D1-9F8F-629C2773FE9A}"/>
                </a:ext>
              </a:extLst>
            </p:cNvPr>
            <p:cNvSpPr>
              <a:spLocks noChangeShapeType="1"/>
            </p:cNvSpPr>
            <p:nvPr/>
          </p:nvSpPr>
          <p:spPr bwMode="invGray">
            <a:xfrm>
              <a:off x="5510" y="2771"/>
              <a:ext cx="0" cy="195"/>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36" name="Line 275">
              <a:extLst>
                <a:ext uri="{FF2B5EF4-FFF2-40B4-BE49-F238E27FC236}">
                  <a16:creationId xmlns:a16="http://schemas.microsoft.com/office/drawing/2014/main" id="{61916A2B-B6D4-43C2-89B3-5A4517C1BB6F}"/>
                </a:ext>
              </a:extLst>
            </p:cNvPr>
            <p:cNvSpPr>
              <a:spLocks noChangeShapeType="1"/>
            </p:cNvSpPr>
            <p:nvPr/>
          </p:nvSpPr>
          <p:spPr bwMode="invGray">
            <a:xfrm>
              <a:off x="5490" y="2772"/>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
          <p:nvSpPr>
            <p:cNvPr id="637" name="Line 276">
              <a:extLst>
                <a:ext uri="{FF2B5EF4-FFF2-40B4-BE49-F238E27FC236}">
                  <a16:creationId xmlns:a16="http://schemas.microsoft.com/office/drawing/2014/main" id="{8F479807-ECBC-4502-BA42-5FFAE317EB2A}"/>
                </a:ext>
              </a:extLst>
            </p:cNvPr>
            <p:cNvSpPr>
              <a:spLocks noChangeShapeType="1"/>
            </p:cNvSpPr>
            <p:nvPr/>
          </p:nvSpPr>
          <p:spPr bwMode="invGray">
            <a:xfrm>
              <a:off x="5490" y="2968"/>
              <a:ext cx="40" cy="0"/>
            </a:xfrm>
            <a:prstGeom prst="line">
              <a:avLst/>
            </a:prstGeom>
            <a:grpFill/>
            <a:ln w="19050">
              <a:solidFill>
                <a:srgbClr val="A098DA"/>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grpSp>
      <p:grpSp>
        <p:nvGrpSpPr>
          <p:cNvPr id="638" name="Group 277">
            <a:extLst>
              <a:ext uri="{FF2B5EF4-FFF2-40B4-BE49-F238E27FC236}">
                <a16:creationId xmlns:a16="http://schemas.microsoft.com/office/drawing/2014/main" id="{1CAF5510-AD1B-423E-A20C-480A9D632F77}"/>
              </a:ext>
            </a:extLst>
          </p:cNvPr>
          <p:cNvGrpSpPr>
            <a:grpSpLocks/>
          </p:cNvGrpSpPr>
          <p:nvPr/>
        </p:nvGrpSpPr>
        <p:grpSpPr bwMode="auto">
          <a:xfrm>
            <a:off x="800905" y="3792170"/>
            <a:ext cx="63500" cy="193675"/>
            <a:chOff x="5490" y="2771"/>
            <a:chExt cx="40" cy="197"/>
          </a:xfrm>
        </p:grpSpPr>
        <p:sp>
          <p:nvSpPr>
            <p:cNvPr id="639" name="Line 278">
              <a:extLst>
                <a:ext uri="{FF2B5EF4-FFF2-40B4-BE49-F238E27FC236}">
                  <a16:creationId xmlns:a16="http://schemas.microsoft.com/office/drawing/2014/main" id="{2D83EF10-723D-4345-85A9-DC22193EF6C5}"/>
                </a:ext>
              </a:extLst>
            </p:cNvPr>
            <p:cNvSpPr>
              <a:spLocks noChangeShapeType="1"/>
            </p:cNvSpPr>
            <p:nvPr/>
          </p:nvSpPr>
          <p:spPr bwMode="invGray">
            <a:xfrm>
              <a:off x="5510" y="2771"/>
              <a:ext cx="0" cy="195"/>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40" name="Line 279">
              <a:extLst>
                <a:ext uri="{FF2B5EF4-FFF2-40B4-BE49-F238E27FC236}">
                  <a16:creationId xmlns:a16="http://schemas.microsoft.com/office/drawing/2014/main" id="{C07452D8-E40E-4B6C-B37A-08B323F7EA6D}"/>
                </a:ext>
              </a:extLst>
            </p:cNvPr>
            <p:cNvSpPr>
              <a:spLocks noChangeShapeType="1"/>
            </p:cNvSpPr>
            <p:nvPr/>
          </p:nvSpPr>
          <p:spPr bwMode="invGray">
            <a:xfrm>
              <a:off x="5490" y="2772"/>
              <a:ext cx="40" cy="0"/>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41" name="Line 280">
              <a:extLst>
                <a:ext uri="{FF2B5EF4-FFF2-40B4-BE49-F238E27FC236}">
                  <a16:creationId xmlns:a16="http://schemas.microsoft.com/office/drawing/2014/main" id="{42B11A02-A67A-4CFE-9348-0DF2E370069F}"/>
                </a:ext>
              </a:extLst>
            </p:cNvPr>
            <p:cNvSpPr>
              <a:spLocks noChangeShapeType="1"/>
            </p:cNvSpPr>
            <p:nvPr/>
          </p:nvSpPr>
          <p:spPr bwMode="invGray">
            <a:xfrm>
              <a:off x="5490" y="2968"/>
              <a:ext cx="40" cy="0"/>
            </a:xfrm>
            <a:prstGeom prst="line">
              <a:avLst/>
            </a:prstGeom>
            <a:noFill/>
            <a:ln w="19050">
              <a:solidFill>
                <a:srgbClr val="A098DA"/>
              </a:solidFill>
              <a:round/>
              <a:headEnd/>
              <a:tailEnd/>
            </a:ln>
            <a:effectLst/>
          </p:spPr>
          <p:txBody>
            <a:bodyPr/>
            <a:lstStyle/>
            <a:p>
              <a:pPr defTabSz="914400"/>
              <a:endParaRPr lang="en-US" dirty="0">
                <a:solidFill>
                  <a:srgbClr val="000000">
                    <a:lumMod val="75000"/>
                    <a:lumOff val="25000"/>
                  </a:srgbClr>
                </a:solidFill>
                <a:latin typeface="Verdana"/>
              </a:endParaRPr>
            </a:p>
          </p:txBody>
        </p:sp>
      </p:grpSp>
      <p:sp>
        <p:nvSpPr>
          <p:cNvPr id="642" name="Oval 281">
            <a:extLst>
              <a:ext uri="{FF2B5EF4-FFF2-40B4-BE49-F238E27FC236}">
                <a16:creationId xmlns:a16="http://schemas.microsoft.com/office/drawing/2014/main" id="{F12777E3-2BD5-46FD-A690-BF6251ADA112}"/>
              </a:ext>
            </a:extLst>
          </p:cNvPr>
          <p:cNvSpPr>
            <a:spLocks noChangeArrowheads="1"/>
          </p:cNvSpPr>
          <p:nvPr/>
        </p:nvSpPr>
        <p:spPr bwMode="invGray">
          <a:xfrm>
            <a:off x="740751" y="402712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43" name="Oval 282">
            <a:extLst>
              <a:ext uri="{FF2B5EF4-FFF2-40B4-BE49-F238E27FC236}">
                <a16:creationId xmlns:a16="http://schemas.microsoft.com/office/drawing/2014/main" id="{AD82DA41-F06E-4B74-A979-F5B79D3C1937}"/>
              </a:ext>
            </a:extLst>
          </p:cNvPr>
          <p:cNvSpPr>
            <a:spLocks noChangeArrowheads="1"/>
          </p:cNvSpPr>
          <p:nvPr/>
        </p:nvSpPr>
        <p:spPr bwMode="invGray">
          <a:xfrm>
            <a:off x="797901" y="385567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44" name="Oval 283">
            <a:extLst>
              <a:ext uri="{FF2B5EF4-FFF2-40B4-BE49-F238E27FC236}">
                <a16:creationId xmlns:a16="http://schemas.microsoft.com/office/drawing/2014/main" id="{196953D7-81F1-4D15-B87F-5933D3862139}"/>
              </a:ext>
            </a:extLst>
          </p:cNvPr>
          <p:cNvSpPr>
            <a:spLocks noChangeArrowheads="1"/>
          </p:cNvSpPr>
          <p:nvPr/>
        </p:nvSpPr>
        <p:spPr bwMode="invGray">
          <a:xfrm>
            <a:off x="1045551" y="339847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45" name="Oval 284">
            <a:extLst>
              <a:ext uri="{FF2B5EF4-FFF2-40B4-BE49-F238E27FC236}">
                <a16:creationId xmlns:a16="http://schemas.microsoft.com/office/drawing/2014/main" id="{7E0ED461-89FD-42DB-8617-89B45DC7062F}"/>
              </a:ext>
            </a:extLst>
          </p:cNvPr>
          <p:cNvSpPr>
            <a:spLocks noChangeArrowheads="1"/>
          </p:cNvSpPr>
          <p:nvPr/>
        </p:nvSpPr>
        <p:spPr bwMode="invGray">
          <a:xfrm>
            <a:off x="1318601" y="313177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46" name="Oval 285">
            <a:extLst>
              <a:ext uri="{FF2B5EF4-FFF2-40B4-BE49-F238E27FC236}">
                <a16:creationId xmlns:a16="http://schemas.microsoft.com/office/drawing/2014/main" id="{2ABD41E4-EC8E-4E2A-8A8A-065F4EBF3673}"/>
              </a:ext>
            </a:extLst>
          </p:cNvPr>
          <p:cNvSpPr>
            <a:spLocks noChangeArrowheads="1"/>
          </p:cNvSpPr>
          <p:nvPr/>
        </p:nvSpPr>
        <p:spPr bwMode="invGray">
          <a:xfrm>
            <a:off x="1890101" y="2709495"/>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47" name="Oval 286">
            <a:extLst>
              <a:ext uri="{FF2B5EF4-FFF2-40B4-BE49-F238E27FC236}">
                <a16:creationId xmlns:a16="http://schemas.microsoft.com/office/drawing/2014/main" id="{83C44253-4F72-45C9-96BE-A04CD53CA84D}"/>
              </a:ext>
            </a:extLst>
          </p:cNvPr>
          <p:cNvSpPr>
            <a:spLocks noChangeArrowheads="1"/>
          </p:cNvSpPr>
          <p:nvPr/>
        </p:nvSpPr>
        <p:spPr bwMode="invGray">
          <a:xfrm>
            <a:off x="3048976" y="391282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48" name="Oval 287">
            <a:extLst>
              <a:ext uri="{FF2B5EF4-FFF2-40B4-BE49-F238E27FC236}">
                <a16:creationId xmlns:a16="http://schemas.microsoft.com/office/drawing/2014/main" id="{6C513177-A2B0-4B4A-A1BD-201FDB6CCD2C}"/>
              </a:ext>
            </a:extLst>
          </p:cNvPr>
          <p:cNvSpPr>
            <a:spLocks noChangeArrowheads="1"/>
          </p:cNvSpPr>
          <p:nvPr/>
        </p:nvSpPr>
        <p:spPr bwMode="invGray">
          <a:xfrm>
            <a:off x="2772751" y="3922345"/>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49" name="Oval 288">
            <a:extLst>
              <a:ext uri="{FF2B5EF4-FFF2-40B4-BE49-F238E27FC236}">
                <a16:creationId xmlns:a16="http://schemas.microsoft.com/office/drawing/2014/main" id="{72C03F97-6977-42A0-92BE-CEF88DCE9CD1}"/>
              </a:ext>
            </a:extLst>
          </p:cNvPr>
          <p:cNvSpPr>
            <a:spLocks noChangeArrowheads="1"/>
          </p:cNvSpPr>
          <p:nvPr/>
        </p:nvSpPr>
        <p:spPr bwMode="invGray">
          <a:xfrm>
            <a:off x="2493351" y="4033470"/>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50" name="Oval 289">
            <a:extLst>
              <a:ext uri="{FF2B5EF4-FFF2-40B4-BE49-F238E27FC236}">
                <a16:creationId xmlns:a16="http://schemas.microsoft.com/office/drawing/2014/main" id="{29388357-C9F3-4D50-90E0-82D439B9CA44}"/>
              </a:ext>
            </a:extLst>
          </p:cNvPr>
          <p:cNvSpPr>
            <a:spLocks noChangeArrowheads="1"/>
          </p:cNvSpPr>
          <p:nvPr/>
        </p:nvSpPr>
        <p:spPr bwMode="invGray">
          <a:xfrm>
            <a:off x="2198076" y="3674695"/>
            <a:ext cx="76200" cy="76200"/>
          </a:xfrm>
          <a:prstGeom prst="ellipse">
            <a:avLst/>
          </a:prstGeom>
          <a:solidFill>
            <a:srgbClr val="A098DA"/>
          </a:solidFill>
          <a:ln w="19050" algn="ctr">
            <a:solidFill>
              <a:srgbClr val="A098DA"/>
            </a:solidFill>
            <a:round/>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51" name="AutoShape 290">
            <a:extLst>
              <a:ext uri="{FF2B5EF4-FFF2-40B4-BE49-F238E27FC236}">
                <a16:creationId xmlns:a16="http://schemas.microsoft.com/office/drawing/2014/main" id="{35D69658-E629-40BB-84FB-07FF42B296B9}"/>
              </a:ext>
            </a:extLst>
          </p:cNvPr>
          <p:cNvSpPr>
            <a:spLocks noChangeArrowheads="1"/>
          </p:cNvSpPr>
          <p:nvPr/>
        </p:nvSpPr>
        <p:spPr bwMode="invGray">
          <a:xfrm>
            <a:off x="3048976" y="430969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grpSp>
        <p:nvGrpSpPr>
          <p:cNvPr id="652" name="Group 291">
            <a:extLst>
              <a:ext uri="{FF2B5EF4-FFF2-40B4-BE49-F238E27FC236}">
                <a16:creationId xmlns:a16="http://schemas.microsoft.com/office/drawing/2014/main" id="{A388D589-010E-417F-B6E8-864B6281DB65}"/>
              </a:ext>
            </a:extLst>
          </p:cNvPr>
          <p:cNvGrpSpPr>
            <a:grpSpLocks/>
          </p:cNvGrpSpPr>
          <p:nvPr/>
        </p:nvGrpSpPr>
        <p:grpSpPr bwMode="auto">
          <a:xfrm>
            <a:off x="3048976" y="4160470"/>
            <a:ext cx="74613" cy="358775"/>
            <a:chOff x="5490" y="2771"/>
            <a:chExt cx="40" cy="197"/>
          </a:xfrm>
        </p:grpSpPr>
        <p:sp>
          <p:nvSpPr>
            <p:cNvPr id="653" name="Line 292">
              <a:extLst>
                <a:ext uri="{FF2B5EF4-FFF2-40B4-BE49-F238E27FC236}">
                  <a16:creationId xmlns:a16="http://schemas.microsoft.com/office/drawing/2014/main" id="{054D545C-7F58-4453-83D2-DF2AFD47DD94}"/>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54" name="Line 293">
              <a:extLst>
                <a:ext uri="{FF2B5EF4-FFF2-40B4-BE49-F238E27FC236}">
                  <a16:creationId xmlns:a16="http://schemas.microsoft.com/office/drawing/2014/main" id="{54BD5B65-B0E5-4050-A5C1-D015C5106839}"/>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55" name="Line 294">
              <a:extLst>
                <a:ext uri="{FF2B5EF4-FFF2-40B4-BE49-F238E27FC236}">
                  <a16:creationId xmlns:a16="http://schemas.microsoft.com/office/drawing/2014/main" id="{EE6CDD32-F447-4AF1-AE18-F0DEC054427B}"/>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656" name="Group 295">
            <a:extLst>
              <a:ext uri="{FF2B5EF4-FFF2-40B4-BE49-F238E27FC236}">
                <a16:creationId xmlns:a16="http://schemas.microsoft.com/office/drawing/2014/main" id="{97CD1178-7151-4640-BB65-CA0252743DEF}"/>
              </a:ext>
            </a:extLst>
          </p:cNvPr>
          <p:cNvGrpSpPr>
            <a:grpSpLocks/>
          </p:cNvGrpSpPr>
          <p:nvPr/>
        </p:nvGrpSpPr>
        <p:grpSpPr bwMode="auto">
          <a:xfrm>
            <a:off x="2772751" y="4252545"/>
            <a:ext cx="74613" cy="339725"/>
            <a:chOff x="5490" y="2771"/>
            <a:chExt cx="40" cy="197"/>
          </a:xfrm>
        </p:grpSpPr>
        <p:sp>
          <p:nvSpPr>
            <p:cNvPr id="657" name="Line 296">
              <a:extLst>
                <a:ext uri="{FF2B5EF4-FFF2-40B4-BE49-F238E27FC236}">
                  <a16:creationId xmlns:a16="http://schemas.microsoft.com/office/drawing/2014/main" id="{C181908F-2630-49DC-BE0C-6964B49F8804}"/>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58" name="Line 297">
              <a:extLst>
                <a:ext uri="{FF2B5EF4-FFF2-40B4-BE49-F238E27FC236}">
                  <a16:creationId xmlns:a16="http://schemas.microsoft.com/office/drawing/2014/main" id="{709E029B-E62A-414F-AF85-3E4A820D922E}"/>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59" name="Line 298">
              <a:extLst>
                <a:ext uri="{FF2B5EF4-FFF2-40B4-BE49-F238E27FC236}">
                  <a16:creationId xmlns:a16="http://schemas.microsoft.com/office/drawing/2014/main" id="{3C68830F-2028-410A-A34C-03823AE8F369}"/>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660" name="Group 299">
            <a:extLst>
              <a:ext uri="{FF2B5EF4-FFF2-40B4-BE49-F238E27FC236}">
                <a16:creationId xmlns:a16="http://schemas.microsoft.com/office/drawing/2014/main" id="{84D9AEA4-75ED-4FE2-9A90-CD0861EA7734}"/>
              </a:ext>
            </a:extLst>
          </p:cNvPr>
          <p:cNvGrpSpPr>
            <a:grpSpLocks/>
          </p:cNvGrpSpPr>
          <p:nvPr/>
        </p:nvGrpSpPr>
        <p:grpSpPr bwMode="auto">
          <a:xfrm>
            <a:off x="2493351" y="4277945"/>
            <a:ext cx="74613" cy="311150"/>
            <a:chOff x="5490" y="2771"/>
            <a:chExt cx="40" cy="197"/>
          </a:xfrm>
        </p:grpSpPr>
        <p:sp>
          <p:nvSpPr>
            <p:cNvPr id="661" name="Line 300">
              <a:extLst>
                <a:ext uri="{FF2B5EF4-FFF2-40B4-BE49-F238E27FC236}">
                  <a16:creationId xmlns:a16="http://schemas.microsoft.com/office/drawing/2014/main" id="{CD37F527-1313-4C78-A0AF-AC877C46C134}"/>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62" name="Line 301">
              <a:extLst>
                <a:ext uri="{FF2B5EF4-FFF2-40B4-BE49-F238E27FC236}">
                  <a16:creationId xmlns:a16="http://schemas.microsoft.com/office/drawing/2014/main" id="{43C1234E-AA99-457C-8C6E-1F578240D6B3}"/>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63" name="Line 302">
              <a:extLst>
                <a:ext uri="{FF2B5EF4-FFF2-40B4-BE49-F238E27FC236}">
                  <a16:creationId xmlns:a16="http://schemas.microsoft.com/office/drawing/2014/main" id="{7725684E-130C-42FD-BCEC-D14BCDBD074C}"/>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sp>
        <p:nvSpPr>
          <p:cNvPr id="664" name="AutoShape 303">
            <a:extLst>
              <a:ext uri="{FF2B5EF4-FFF2-40B4-BE49-F238E27FC236}">
                <a16:creationId xmlns:a16="http://schemas.microsoft.com/office/drawing/2014/main" id="{1D2F3DE6-2CF7-48C3-9112-08D7CA320B81}"/>
              </a:ext>
            </a:extLst>
          </p:cNvPr>
          <p:cNvSpPr>
            <a:spLocks noChangeArrowheads="1"/>
          </p:cNvSpPr>
          <p:nvPr/>
        </p:nvSpPr>
        <p:spPr bwMode="invGray">
          <a:xfrm>
            <a:off x="2772751" y="438907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65" name="AutoShape 304">
            <a:extLst>
              <a:ext uri="{FF2B5EF4-FFF2-40B4-BE49-F238E27FC236}">
                <a16:creationId xmlns:a16="http://schemas.microsoft.com/office/drawing/2014/main" id="{56E68EC5-E486-4001-AB3B-F998812EBD42}"/>
              </a:ext>
            </a:extLst>
          </p:cNvPr>
          <p:cNvSpPr>
            <a:spLocks noChangeArrowheads="1"/>
          </p:cNvSpPr>
          <p:nvPr/>
        </p:nvSpPr>
        <p:spPr bwMode="invGray">
          <a:xfrm>
            <a:off x="2493351" y="440494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66" name="AutoShape 305">
            <a:extLst>
              <a:ext uri="{FF2B5EF4-FFF2-40B4-BE49-F238E27FC236}">
                <a16:creationId xmlns:a16="http://schemas.microsoft.com/office/drawing/2014/main" id="{A2B93B14-6C27-473C-85D2-315FE34721B6}"/>
              </a:ext>
            </a:extLst>
          </p:cNvPr>
          <p:cNvSpPr>
            <a:spLocks noChangeArrowheads="1"/>
          </p:cNvSpPr>
          <p:nvPr/>
        </p:nvSpPr>
        <p:spPr bwMode="invGray">
          <a:xfrm>
            <a:off x="2194901" y="440494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67" name="AutoShape 306">
            <a:extLst>
              <a:ext uri="{FF2B5EF4-FFF2-40B4-BE49-F238E27FC236}">
                <a16:creationId xmlns:a16="http://schemas.microsoft.com/office/drawing/2014/main" id="{9D21E15B-6165-47A8-9F66-2DDB48A8C2DC}"/>
              </a:ext>
            </a:extLst>
          </p:cNvPr>
          <p:cNvSpPr>
            <a:spLocks noChangeArrowheads="1"/>
          </p:cNvSpPr>
          <p:nvPr/>
        </p:nvSpPr>
        <p:spPr bwMode="invGray">
          <a:xfrm>
            <a:off x="1886926" y="428747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68" name="AutoShape 307">
            <a:extLst>
              <a:ext uri="{FF2B5EF4-FFF2-40B4-BE49-F238E27FC236}">
                <a16:creationId xmlns:a16="http://schemas.microsoft.com/office/drawing/2014/main" id="{CA666BCE-34CD-427B-9EAA-3CC2B195864E}"/>
              </a:ext>
            </a:extLst>
          </p:cNvPr>
          <p:cNvSpPr>
            <a:spLocks noChangeArrowheads="1"/>
          </p:cNvSpPr>
          <p:nvPr/>
        </p:nvSpPr>
        <p:spPr bwMode="invGray">
          <a:xfrm>
            <a:off x="1315426" y="416999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69" name="AutoShape 308">
            <a:extLst>
              <a:ext uri="{FF2B5EF4-FFF2-40B4-BE49-F238E27FC236}">
                <a16:creationId xmlns:a16="http://schemas.microsoft.com/office/drawing/2014/main" id="{18D4F1DC-C5AF-4624-8B27-F33158493411}"/>
              </a:ext>
            </a:extLst>
          </p:cNvPr>
          <p:cNvSpPr>
            <a:spLocks noChangeArrowheads="1"/>
          </p:cNvSpPr>
          <p:nvPr/>
        </p:nvSpPr>
        <p:spPr bwMode="invGray">
          <a:xfrm>
            <a:off x="1045551" y="416364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70" name="AutoShape 309">
            <a:extLst>
              <a:ext uri="{FF2B5EF4-FFF2-40B4-BE49-F238E27FC236}">
                <a16:creationId xmlns:a16="http://schemas.microsoft.com/office/drawing/2014/main" id="{5E317032-54CD-404D-94A0-A058C519859D}"/>
              </a:ext>
            </a:extLst>
          </p:cNvPr>
          <p:cNvSpPr>
            <a:spLocks noChangeArrowheads="1"/>
          </p:cNvSpPr>
          <p:nvPr/>
        </p:nvSpPr>
        <p:spPr bwMode="invGray">
          <a:xfrm>
            <a:off x="797901" y="4125545"/>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sp>
        <p:nvSpPr>
          <p:cNvPr id="671" name="AutoShape 310">
            <a:extLst>
              <a:ext uri="{FF2B5EF4-FFF2-40B4-BE49-F238E27FC236}">
                <a16:creationId xmlns:a16="http://schemas.microsoft.com/office/drawing/2014/main" id="{59A41C52-7382-47C2-B600-C3FC3CE6A00B}"/>
              </a:ext>
            </a:extLst>
          </p:cNvPr>
          <p:cNvSpPr>
            <a:spLocks noChangeArrowheads="1"/>
          </p:cNvSpPr>
          <p:nvPr/>
        </p:nvSpPr>
        <p:spPr bwMode="invGray">
          <a:xfrm>
            <a:off x="741363" y="4052520"/>
            <a:ext cx="76200" cy="76200"/>
          </a:xfrm>
          <a:prstGeom prst="triangle">
            <a:avLst>
              <a:gd name="adj" fmla="val 50000"/>
            </a:avLst>
          </a:prstGeom>
          <a:solidFill>
            <a:srgbClr val="999999"/>
          </a:solidFill>
          <a:ln w="19050" algn="ctr">
            <a:solidFill>
              <a:srgbClr val="999999"/>
            </a:solidFill>
            <a:miter lim="800000"/>
            <a:headEnd/>
            <a:tailEnd/>
          </a:ln>
          <a:effectLst/>
        </p:spPr>
        <p:txBody>
          <a:bodyPr wrap="none" anchor="ctr"/>
          <a:lstStyle/>
          <a:p>
            <a:pPr defTabSz="914400"/>
            <a:endParaRPr lang="en-US" dirty="0">
              <a:solidFill>
                <a:srgbClr val="000000">
                  <a:lumMod val="75000"/>
                  <a:lumOff val="25000"/>
                </a:srgbClr>
              </a:solidFill>
              <a:latin typeface="Verdana"/>
            </a:endParaRPr>
          </a:p>
        </p:txBody>
      </p:sp>
      <p:grpSp>
        <p:nvGrpSpPr>
          <p:cNvPr id="672" name="Group 311">
            <a:extLst>
              <a:ext uri="{FF2B5EF4-FFF2-40B4-BE49-F238E27FC236}">
                <a16:creationId xmlns:a16="http://schemas.microsoft.com/office/drawing/2014/main" id="{262162ED-D8B5-4E78-B47B-4B9BF0DCC7F1}"/>
              </a:ext>
            </a:extLst>
          </p:cNvPr>
          <p:cNvGrpSpPr>
            <a:grpSpLocks/>
          </p:cNvGrpSpPr>
          <p:nvPr/>
        </p:nvGrpSpPr>
        <p:grpSpPr bwMode="auto">
          <a:xfrm>
            <a:off x="2194901" y="4284295"/>
            <a:ext cx="74613" cy="301625"/>
            <a:chOff x="5490" y="2771"/>
            <a:chExt cx="40" cy="197"/>
          </a:xfrm>
        </p:grpSpPr>
        <p:sp>
          <p:nvSpPr>
            <p:cNvPr id="673" name="Line 312">
              <a:extLst>
                <a:ext uri="{FF2B5EF4-FFF2-40B4-BE49-F238E27FC236}">
                  <a16:creationId xmlns:a16="http://schemas.microsoft.com/office/drawing/2014/main" id="{5157FADB-90AE-4309-B469-E397D0C50C72}"/>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74" name="Line 313">
              <a:extLst>
                <a:ext uri="{FF2B5EF4-FFF2-40B4-BE49-F238E27FC236}">
                  <a16:creationId xmlns:a16="http://schemas.microsoft.com/office/drawing/2014/main" id="{D8CA44FD-4DC8-46CC-A2F0-2041B5D322F8}"/>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75" name="Line 314">
              <a:extLst>
                <a:ext uri="{FF2B5EF4-FFF2-40B4-BE49-F238E27FC236}">
                  <a16:creationId xmlns:a16="http://schemas.microsoft.com/office/drawing/2014/main" id="{E776455F-1B3D-424B-B603-8E5935F2B721}"/>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676" name="Group 315">
            <a:extLst>
              <a:ext uri="{FF2B5EF4-FFF2-40B4-BE49-F238E27FC236}">
                <a16:creationId xmlns:a16="http://schemas.microsoft.com/office/drawing/2014/main" id="{AC6D8E26-3505-4493-93E7-DE6994475665}"/>
              </a:ext>
            </a:extLst>
          </p:cNvPr>
          <p:cNvGrpSpPr>
            <a:grpSpLocks/>
          </p:cNvGrpSpPr>
          <p:nvPr/>
        </p:nvGrpSpPr>
        <p:grpSpPr bwMode="auto">
          <a:xfrm>
            <a:off x="1886926" y="4160470"/>
            <a:ext cx="74613" cy="301625"/>
            <a:chOff x="5490" y="2771"/>
            <a:chExt cx="40" cy="197"/>
          </a:xfrm>
        </p:grpSpPr>
        <p:sp>
          <p:nvSpPr>
            <p:cNvPr id="677" name="Line 316">
              <a:extLst>
                <a:ext uri="{FF2B5EF4-FFF2-40B4-BE49-F238E27FC236}">
                  <a16:creationId xmlns:a16="http://schemas.microsoft.com/office/drawing/2014/main" id="{998318F5-E24F-4A46-840B-630F894093E8}"/>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78" name="Line 317">
              <a:extLst>
                <a:ext uri="{FF2B5EF4-FFF2-40B4-BE49-F238E27FC236}">
                  <a16:creationId xmlns:a16="http://schemas.microsoft.com/office/drawing/2014/main" id="{B0250FD9-804C-4F8B-AEC3-FB67457AD1EF}"/>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79" name="Line 318">
              <a:extLst>
                <a:ext uri="{FF2B5EF4-FFF2-40B4-BE49-F238E27FC236}">
                  <a16:creationId xmlns:a16="http://schemas.microsoft.com/office/drawing/2014/main" id="{662803E1-02B7-40F3-B547-8A9733AF182C}"/>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680" name="Group 319">
            <a:extLst>
              <a:ext uri="{FF2B5EF4-FFF2-40B4-BE49-F238E27FC236}">
                <a16:creationId xmlns:a16="http://schemas.microsoft.com/office/drawing/2014/main" id="{107222FA-7719-468E-BE77-DB0ED2A5E236}"/>
              </a:ext>
            </a:extLst>
          </p:cNvPr>
          <p:cNvGrpSpPr>
            <a:grpSpLocks/>
          </p:cNvGrpSpPr>
          <p:nvPr/>
        </p:nvGrpSpPr>
        <p:grpSpPr bwMode="auto">
          <a:xfrm>
            <a:off x="1308282" y="4065220"/>
            <a:ext cx="74613" cy="260350"/>
            <a:chOff x="5490" y="2771"/>
            <a:chExt cx="40" cy="197"/>
          </a:xfrm>
        </p:grpSpPr>
        <p:sp>
          <p:nvSpPr>
            <p:cNvPr id="681" name="Line 320">
              <a:extLst>
                <a:ext uri="{FF2B5EF4-FFF2-40B4-BE49-F238E27FC236}">
                  <a16:creationId xmlns:a16="http://schemas.microsoft.com/office/drawing/2014/main" id="{851F780E-B855-49DF-B8F3-3263EDD74253}"/>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82" name="Line 321">
              <a:extLst>
                <a:ext uri="{FF2B5EF4-FFF2-40B4-BE49-F238E27FC236}">
                  <a16:creationId xmlns:a16="http://schemas.microsoft.com/office/drawing/2014/main" id="{305CDACF-1D64-4759-971C-568F94D7D76A}"/>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83" name="Line 322">
              <a:extLst>
                <a:ext uri="{FF2B5EF4-FFF2-40B4-BE49-F238E27FC236}">
                  <a16:creationId xmlns:a16="http://schemas.microsoft.com/office/drawing/2014/main" id="{ED053724-2DB2-4037-B147-482974794618}"/>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684" name="Group 323">
            <a:extLst>
              <a:ext uri="{FF2B5EF4-FFF2-40B4-BE49-F238E27FC236}">
                <a16:creationId xmlns:a16="http://schemas.microsoft.com/office/drawing/2014/main" id="{DB5EEDFA-3236-4B45-93D3-660D2671AE86}"/>
              </a:ext>
            </a:extLst>
          </p:cNvPr>
          <p:cNvGrpSpPr>
            <a:grpSpLocks/>
          </p:cNvGrpSpPr>
          <p:nvPr/>
        </p:nvGrpSpPr>
        <p:grpSpPr bwMode="auto">
          <a:xfrm>
            <a:off x="1046503" y="4077920"/>
            <a:ext cx="74613" cy="231775"/>
            <a:chOff x="5490" y="2771"/>
            <a:chExt cx="40" cy="197"/>
          </a:xfrm>
        </p:grpSpPr>
        <p:sp>
          <p:nvSpPr>
            <p:cNvPr id="685" name="Line 324">
              <a:extLst>
                <a:ext uri="{FF2B5EF4-FFF2-40B4-BE49-F238E27FC236}">
                  <a16:creationId xmlns:a16="http://schemas.microsoft.com/office/drawing/2014/main" id="{26B08C01-8FE8-496A-B15B-DA0C7CAA2096}"/>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86" name="Line 325">
              <a:extLst>
                <a:ext uri="{FF2B5EF4-FFF2-40B4-BE49-F238E27FC236}">
                  <a16:creationId xmlns:a16="http://schemas.microsoft.com/office/drawing/2014/main" id="{BC5D579E-4334-45FA-BA07-7537C5AF5CB9}"/>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87" name="Line 326">
              <a:extLst>
                <a:ext uri="{FF2B5EF4-FFF2-40B4-BE49-F238E27FC236}">
                  <a16:creationId xmlns:a16="http://schemas.microsoft.com/office/drawing/2014/main" id="{0A5540DA-4FC4-4313-AF63-4A09BF38317B}"/>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grpSp>
        <p:nvGrpSpPr>
          <p:cNvPr id="688" name="Group 327">
            <a:extLst>
              <a:ext uri="{FF2B5EF4-FFF2-40B4-BE49-F238E27FC236}">
                <a16:creationId xmlns:a16="http://schemas.microsoft.com/office/drawing/2014/main" id="{57C13BBB-E5A2-45AF-9324-65B527D7D45E}"/>
              </a:ext>
            </a:extLst>
          </p:cNvPr>
          <p:cNvGrpSpPr>
            <a:grpSpLocks/>
          </p:cNvGrpSpPr>
          <p:nvPr/>
        </p:nvGrpSpPr>
        <p:grpSpPr bwMode="auto">
          <a:xfrm>
            <a:off x="799648" y="4087445"/>
            <a:ext cx="74613" cy="165100"/>
            <a:chOff x="5490" y="2771"/>
            <a:chExt cx="40" cy="197"/>
          </a:xfrm>
        </p:grpSpPr>
        <p:sp>
          <p:nvSpPr>
            <p:cNvPr id="689" name="Line 328">
              <a:extLst>
                <a:ext uri="{FF2B5EF4-FFF2-40B4-BE49-F238E27FC236}">
                  <a16:creationId xmlns:a16="http://schemas.microsoft.com/office/drawing/2014/main" id="{B8DFF8FC-727C-43E2-97C4-11A5C25B9F4C}"/>
                </a:ext>
              </a:extLst>
            </p:cNvPr>
            <p:cNvSpPr>
              <a:spLocks noChangeShapeType="1"/>
            </p:cNvSpPr>
            <p:nvPr/>
          </p:nvSpPr>
          <p:spPr bwMode="invGray">
            <a:xfrm>
              <a:off x="5510" y="2771"/>
              <a:ext cx="0" cy="195"/>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90" name="Line 329">
              <a:extLst>
                <a:ext uri="{FF2B5EF4-FFF2-40B4-BE49-F238E27FC236}">
                  <a16:creationId xmlns:a16="http://schemas.microsoft.com/office/drawing/2014/main" id="{83AA4BAF-BB36-49EA-92D2-7C37961922BE}"/>
                </a:ext>
              </a:extLst>
            </p:cNvPr>
            <p:cNvSpPr>
              <a:spLocks noChangeShapeType="1"/>
            </p:cNvSpPr>
            <p:nvPr/>
          </p:nvSpPr>
          <p:spPr bwMode="invGray">
            <a:xfrm>
              <a:off x="5490" y="2772"/>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sp>
          <p:nvSpPr>
            <p:cNvPr id="691" name="Line 330">
              <a:extLst>
                <a:ext uri="{FF2B5EF4-FFF2-40B4-BE49-F238E27FC236}">
                  <a16:creationId xmlns:a16="http://schemas.microsoft.com/office/drawing/2014/main" id="{9D5BE56B-C3B9-4C25-95DD-0B87B99F54E4}"/>
                </a:ext>
              </a:extLst>
            </p:cNvPr>
            <p:cNvSpPr>
              <a:spLocks noChangeShapeType="1"/>
            </p:cNvSpPr>
            <p:nvPr/>
          </p:nvSpPr>
          <p:spPr bwMode="invGray">
            <a:xfrm>
              <a:off x="5490" y="2968"/>
              <a:ext cx="40" cy="0"/>
            </a:xfrm>
            <a:prstGeom prst="line">
              <a:avLst/>
            </a:prstGeom>
            <a:noFill/>
            <a:ln w="19050">
              <a:solidFill>
                <a:srgbClr val="999999"/>
              </a:solidFill>
              <a:round/>
              <a:headEnd/>
              <a:tailEnd/>
            </a:ln>
            <a:effectLst/>
          </p:spPr>
          <p:txBody>
            <a:bodyPr/>
            <a:lstStyle/>
            <a:p>
              <a:pPr defTabSz="914400"/>
              <a:endParaRPr lang="en-US" dirty="0">
                <a:solidFill>
                  <a:srgbClr val="000000">
                    <a:lumMod val="75000"/>
                    <a:lumOff val="25000"/>
                  </a:srgbClr>
                </a:solidFill>
                <a:latin typeface="Verdana"/>
              </a:endParaRPr>
            </a:p>
          </p:txBody>
        </p:sp>
      </p:grpSp>
      <p:sp>
        <p:nvSpPr>
          <p:cNvPr id="692" name="Rectangle 691">
            <a:extLst>
              <a:ext uri="{FF2B5EF4-FFF2-40B4-BE49-F238E27FC236}">
                <a16:creationId xmlns:a16="http://schemas.microsoft.com/office/drawing/2014/main" id="{6097E3DE-788C-44D2-936F-AF8188E54233}"/>
              </a:ext>
            </a:extLst>
          </p:cNvPr>
          <p:cNvSpPr>
            <a:spLocks noChangeAspect="1" noChangeArrowheads="1"/>
          </p:cNvSpPr>
          <p:nvPr/>
        </p:nvSpPr>
        <p:spPr bwMode="auto">
          <a:xfrm rot="-5400000">
            <a:off x="-1489368" y="3512997"/>
            <a:ext cx="3422650" cy="215444"/>
          </a:xfrm>
          <a:prstGeom prst="rect">
            <a:avLst/>
          </a:prstGeom>
          <a:noFill/>
          <a:ln w="9525">
            <a:noFill/>
            <a:miter lim="800000"/>
            <a:headEnd/>
            <a:tailEnd/>
          </a:ln>
        </p:spPr>
        <p:txBody>
          <a:bodyPr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rPr>
              <a:t>LS mean percent change (95% CI)</a:t>
            </a:r>
          </a:p>
        </p:txBody>
      </p:sp>
      <p:sp>
        <p:nvSpPr>
          <p:cNvPr id="693" name="Text Box 397">
            <a:extLst>
              <a:ext uri="{FF2B5EF4-FFF2-40B4-BE49-F238E27FC236}">
                <a16:creationId xmlns:a16="http://schemas.microsoft.com/office/drawing/2014/main" id="{583F1E93-4E6A-421F-914E-A0A08FC246F1}"/>
              </a:ext>
            </a:extLst>
          </p:cNvPr>
          <p:cNvSpPr txBox="1">
            <a:spLocks noChangeArrowheads="1"/>
          </p:cNvSpPr>
          <p:nvPr/>
        </p:nvSpPr>
        <p:spPr bwMode="invGray">
          <a:xfrm>
            <a:off x="826476" y="1891933"/>
            <a:ext cx="2200275" cy="336550"/>
          </a:xfrm>
          <a:prstGeom prst="rect">
            <a:avLst/>
          </a:prstGeom>
          <a:noFill/>
          <a:ln w="9525" algn="ctr">
            <a:noFill/>
            <a:miter lim="800000"/>
            <a:headEnd/>
            <a:tailEnd/>
          </a:ln>
        </p:spPr>
        <p:txBody>
          <a:bodyPr anchor="b"/>
          <a:lstStyle/>
          <a:p>
            <a:pPr algn="ctr" defTabSz="914400"/>
            <a:r>
              <a:rPr lang="en-US" b="1" dirty="0">
                <a:solidFill>
                  <a:srgbClr val="000000">
                    <a:lumMod val="75000"/>
                    <a:lumOff val="25000"/>
                  </a:srgbClr>
                </a:solidFill>
                <a:latin typeface="Arial Narrow" panose="020B0606020202030204" pitchFamily="34" charset="0"/>
              </a:rPr>
              <a:t>Lumbar Spine</a:t>
            </a:r>
          </a:p>
        </p:txBody>
      </p:sp>
      <p:sp>
        <p:nvSpPr>
          <p:cNvPr id="694" name="Text Box 398">
            <a:extLst>
              <a:ext uri="{FF2B5EF4-FFF2-40B4-BE49-F238E27FC236}">
                <a16:creationId xmlns:a16="http://schemas.microsoft.com/office/drawing/2014/main" id="{2381BEF7-F92E-4091-BBB7-6244C464F32D}"/>
              </a:ext>
            </a:extLst>
          </p:cNvPr>
          <p:cNvSpPr txBox="1">
            <a:spLocks noChangeArrowheads="1"/>
          </p:cNvSpPr>
          <p:nvPr/>
        </p:nvSpPr>
        <p:spPr bwMode="invGray">
          <a:xfrm>
            <a:off x="3999889" y="1891933"/>
            <a:ext cx="1498600" cy="336550"/>
          </a:xfrm>
          <a:prstGeom prst="rect">
            <a:avLst/>
          </a:prstGeom>
          <a:noFill/>
          <a:ln w="9525" algn="ctr">
            <a:noFill/>
            <a:miter lim="800000"/>
            <a:headEnd/>
            <a:tailEnd/>
          </a:ln>
        </p:spPr>
        <p:txBody>
          <a:bodyPr anchor="b"/>
          <a:lstStyle/>
          <a:p>
            <a:pPr algn="ctr" defTabSz="914400"/>
            <a:r>
              <a:rPr lang="en-US" b="1" dirty="0">
                <a:solidFill>
                  <a:srgbClr val="000000">
                    <a:lumMod val="75000"/>
                    <a:lumOff val="25000"/>
                  </a:srgbClr>
                </a:solidFill>
                <a:latin typeface="Arial Narrow" panose="020B0606020202030204" pitchFamily="34" charset="0"/>
              </a:rPr>
              <a:t>Total Hip</a:t>
            </a:r>
          </a:p>
        </p:txBody>
      </p:sp>
      <p:sp>
        <p:nvSpPr>
          <p:cNvPr id="695" name="Text Box 398">
            <a:extLst>
              <a:ext uri="{FF2B5EF4-FFF2-40B4-BE49-F238E27FC236}">
                <a16:creationId xmlns:a16="http://schemas.microsoft.com/office/drawing/2014/main" id="{A5DEF1F9-9188-4481-A4B7-ED10F19DD2B0}"/>
              </a:ext>
            </a:extLst>
          </p:cNvPr>
          <p:cNvSpPr txBox="1">
            <a:spLocks noChangeArrowheads="1"/>
          </p:cNvSpPr>
          <p:nvPr/>
        </p:nvSpPr>
        <p:spPr bwMode="invGray">
          <a:xfrm>
            <a:off x="6043660" y="1891933"/>
            <a:ext cx="2717482" cy="336550"/>
          </a:xfrm>
          <a:prstGeom prst="rect">
            <a:avLst/>
          </a:prstGeom>
          <a:noFill/>
          <a:ln w="9525" algn="ctr">
            <a:noFill/>
            <a:miter lim="800000"/>
            <a:headEnd/>
            <a:tailEnd/>
          </a:ln>
        </p:spPr>
        <p:txBody>
          <a:bodyPr anchor="b"/>
          <a:lstStyle/>
          <a:p>
            <a:pPr algn="ctr" defTabSz="914400"/>
            <a:r>
              <a:rPr lang="en-US" b="1" dirty="0">
                <a:solidFill>
                  <a:srgbClr val="000000">
                    <a:lumMod val="75000"/>
                    <a:lumOff val="25000"/>
                  </a:srgbClr>
                </a:solidFill>
                <a:latin typeface="Arial Narrow" panose="020B0606020202030204" pitchFamily="34" charset="0"/>
              </a:rPr>
              <a:t>One-Third Radius</a:t>
            </a:r>
          </a:p>
        </p:txBody>
      </p:sp>
      <p:sp>
        <p:nvSpPr>
          <p:cNvPr id="696" name="Text Box 376">
            <a:extLst>
              <a:ext uri="{FF2B5EF4-FFF2-40B4-BE49-F238E27FC236}">
                <a16:creationId xmlns:a16="http://schemas.microsoft.com/office/drawing/2014/main" id="{92855BDC-3052-4435-8C62-EE539DE31F87}"/>
              </a:ext>
            </a:extLst>
          </p:cNvPr>
          <p:cNvSpPr txBox="1">
            <a:spLocks noChangeArrowheads="1"/>
          </p:cNvSpPr>
          <p:nvPr/>
        </p:nvSpPr>
        <p:spPr bwMode="auto">
          <a:xfrm>
            <a:off x="2199685" y="2285633"/>
            <a:ext cx="757195" cy="461665"/>
          </a:xfrm>
          <a:prstGeom prst="rect">
            <a:avLst/>
          </a:prstGeom>
          <a:noFill/>
          <a:ln w="28575" algn="ctr">
            <a:noFill/>
            <a:miter lim="800000"/>
            <a:headEnd/>
            <a:tailEnd/>
          </a:ln>
        </p:spPr>
        <p:txBody>
          <a:bodyPr wrap="none">
            <a:spAutoFit/>
          </a:bodyPr>
          <a:lstStyle/>
          <a:p>
            <a:pPr algn="ctr" defTabSz="914400"/>
            <a:r>
              <a:rPr lang="en-US" sz="1200" dirty="0">
                <a:solidFill>
                  <a:srgbClr val="000000">
                    <a:lumMod val="75000"/>
                    <a:lumOff val="25000"/>
                  </a:srgbClr>
                </a:solidFill>
                <a:latin typeface="Arial Narrow" panose="020B0606020202030204" pitchFamily="34" charset="0"/>
              </a:rPr>
              <a:t>Off</a:t>
            </a:r>
            <a:br>
              <a:rPr lang="en-US" sz="1200" dirty="0">
                <a:solidFill>
                  <a:srgbClr val="000000">
                    <a:lumMod val="75000"/>
                    <a:lumOff val="25000"/>
                  </a:srgbClr>
                </a:solidFill>
                <a:latin typeface="Arial Narrow" panose="020B0606020202030204" pitchFamily="34" charset="0"/>
              </a:rPr>
            </a:br>
            <a:r>
              <a:rPr lang="en-US" sz="1200" dirty="0">
                <a:solidFill>
                  <a:srgbClr val="000000">
                    <a:lumMod val="75000"/>
                    <a:lumOff val="25000"/>
                  </a:srgbClr>
                </a:solidFill>
                <a:latin typeface="Arial Narrow" panose="020B0606020202030204" pitchFamily="34" charset="0"/>
              </a:rPr>
              <a:t>Treatment</a:t>
            </a:r>
          </a:p>
        </p:txBody>
      </p:sp>
      <p:sp>
        <p:nvSpPr>
          <p:cNvPr id="697" name="Text Box 376">
            <a:extLst>
              <a:ext uri="{FF2B5EF4-FFF2-40B4-BE49-F238E27FC236}">
                <a16:creationId xmlns:a16="http://schemas.microsoft.com/office/drawing/2014/main" id="{C09661A7-8B58-48E3-85D1-DD0D867D3FF7}"/>
              </a:ext>
            </a:extLst>
          </p:cNvPr>
          <p:cNvSpPr txBox="1">
            <a:spLocks noChangeArrowheads="1"/>
          </p:cNvSpPr>
          <p:nvPr/>
        </p:nvSpPr>
        <p:spPr bwMode="auto">
          <a:xfrm>
            <a:off x="4968285" y="2285633"/>
            <a:ext cx="757195" cy="461665"/>
          </a:xfrm>
          <a:prstGeom prst="rect">
            <a:avLst/>
          </a:prstGeom>
          <a:noFill/>
          <a:ln w="28575" algn="ctr">
            <a:noFill/>
            <a:miter lim="800000"/>
            <a:headEnd/>
            <a:tailEnd/>
          </a:ln>
        </p:spPr>
        <p:txBody>
          <a:bodyPr wrap="none">
            <a:spAutoFit/>
          </a:bodyPr>
          <a:lstStyle/>
          <a:p>
            <a:pPr algn="ctr" defTabSz="914400"/>
            <a:r>
              <a:rPr lang="en-US" sz="1200" dirty="0">
                <a:solidFill>
                  <a:srgbClr val="000000">
                    <a:lumMod val="75000"/>
                    <a:lumOff val="25000"/>
                  </a:srgbClr>
                </a:solidFill>
                <a:latin typeface="Arial Narrow" panose="020B0606020202030204" pitchFamily="34" charset="0"/>
              </a:rPr>
              <a:t>Off</a:t>
            </a:r>
            <a:br>
              <a:rPr lang="en-US" sz="1200" dirty="0">
                <a:solidFill>
                  <a:srgbClr val="000000">
                    <a:lumMod val="75000"/>
                    <a:lumOff val="25000"/>
                  </a:srgbClr>
                </a:solidFill>
                <a:latin typeface="Arial Narrow" panose="020B0606020202030204" pitchFamily="34" charset="0"/>
              </a:rPr>
            </a:br>
            <a:r>
              <a:rPr lang="en-US" sz="1200" dirty="0">
                <a:solidFill>
                  <a:srgbClr val="000000">
                    <a:lumMod val="75000"/>
                    <a:lumOff val="25000"/>
                  </a:srgbClr>
                </a:solidFill>
                <a:latin typeface="Arial Narrow" panose="020B0606020202030204" pitchFamily="34" charset="0"/>
              </a:rPr>
              <a:t>Treatment</a:t>
            </a:r>
          </a:p>
        </p:txBody>
      </p:sp>
      <p:sp>
        <p:nvSpPr>
          <p:cNvPr id="698" name="Text Box 376">
            <a:extLst>
              <a:ext uri="{FF2B5EF4-FFF2-40B4-BE49-F238E27FC236}">
                <a16:creationId xmlns:a16="http://schemas.microsoft.com/office/drawing/2014/main" id="{A3ACC0D9-2ADE-4BBA-92F6-9F889C1D5225}"/>
              </a:ext>
            </a:extLst>
          </p:cNvPr>
          <p:cNvSpPr txBox="1">
            <a:spLocks noChangeArrowheads="1"/>
          </p:cNvSpPr>
          <p:nvPr/>
        </p:nvSpPr>
        <p:spPr bwMode="auto">
          <a:xfrm>
            <a:off x="7795622" y="2285633"/>
            <a:ext cx="757195" cy="461665"/>
          </a:xfrm>
          <a:prstGeom prst="rect">
            <a:avLst/>
          </a:prstGeom>
          <a:noFill/>
          <a:ln w="28575" algn="ctr">
            <a:noFill/>
            <a:miter lim="800000"/>
            <a:headEnd/>
            <a:tailEnd/>
          </a:ln>
        </p:spPr>
        <p:txBody>
          <a:bodyPr wrap="none">
            <a:spAutoFit/>
          </a:bodyPr>
          <a:lstStyle/>
          <a:p>
            <a:pPr algn="ctr" defTabSz="914400"/>
            <a:r>
              <a:rPr lang="en-US" sz="1200" dirty="0">
                <a:solidFill>
                  <a:srgbClr val="000000">
                    <a:lumMod val="75000"/>
                    <a:lumOff val="25000"/>
                  </a:srgbClr>
                </a:solidFill>
                <a:latin typeface="Arial Narrow" panose="020B0606020202030204" pitchFamily="34" charset="0"/>
              </a:rPr>
              <a:t>Off</a:t>
            </a:r>
            <a:br>
              <a:rPr lang="en-US" sz="1200" dirty="0">
                <a:solidFill>
                  <a:srgbClr val="000000">
                    <a:lumMod val="75000"/>
                    <a:lumOff val="25000"/>
                  </a:srgbClr>
                </a:solidFill>
                <a:latin typeface="Arial Narrow" panose="020B0606020202030204" pitchFamily="34" charset="0"/>
              </a:rPr>
            </a:br>
            <a:r>
              <a:rPr lang="en-US" sz="1200" dirty="0">
                <a:solidFill>
                  <a:srgbClr val="000000">
                    <a:lumMod val="75000"/>
                    <a:lumOff val="25000"/>
                  </a:srgbClr>
                </a:solidFill>
                <a:latin typeface="Arial Narrow" panose="020B0606020202030204" pitchFamily="34" charset="0"/>
              </a:rPr>
              <a:t>Treatment</a:t>
            </a:r>
          </a:p>
        </p:txBody>
      </p:sp>
      <p:sp>
        <p:nvSpPr>
          <p:cNvPr id="699" name="Text Box 20">
            <a:extLst>
              <a:ext uri="{FF2B5EF4-FFF2-40B4-BE49-F238E27FC236}">
                <a16:creationId xmlns:a16="http://schemas.microsoft.com/office/drawing/2014/main" id="{1A31107E-EC2F-4E2C-AE18-2FB835BAED7B}"/>
              </a:ext>
            </a:extLst>
          </p:cNvPr>
          <p:cNvSpPr txBox="1">
            <a:spLocks noChangeAspect="1" noChangeArrowheads="1"/>
          </p:cNvSpPr>
          <p:nvPr/>
        </p:nvSpPr>
        <p:spPr bwMode="auto">
          <a:xfrm>
            <a:off x="1799694" y="5551120"/>
            <a:ext cx="484107" cy="215444"/>
          </a:xfrm>
          <a:prstGeom prst="rect">
            <a:avLst/>
          </a:prstGeom>
          <a:noFill/>
          <a:ln w="9525" algn="ctr">
            <a:noFill/>
            <a:miter lim="800000"/>
            <a:headEnd/>
            <a:tailEnd/>
          </a:ln>
        </p:spPr>
        <p:txBody>
          <a:bodyPr wrap="none" lIns="0" tIns="0" rIns="0" bIns="0">
            <a:spAutoFit/>
          </a:bodyPr>
          <a:lstStyle/>
          <a:p>
            <a:pPr algn="r" defTabSz="914400"/>
            <a:r>
              <a:rPr lang="en-US" sz="1400" dirty="0">
                <a:solidFill>
                  <a:srgbClr val="000000">
                    <a:lumMod val="75000"/>
                    <a:lumOff val="25000"/>
                  </a:srgbClr>
                </a:solidFill>
                <a:latin typeface="Arial Narrow" panose="020B0606020202030204" pitchFamily="34" charset="0"/>
              </a:rPr>
              <a:t>Months</a:t>
            </a:r>
          </a:p>
        </p:txBody>
      </p:sp>
      <p:sp>
        <p:nvSpPr>
          <p:cNvPr id="700" name="Text Box 34">
            <a:extLst>
              <a:ext uri="{FF2B5EF4-FFF2-40B4-BE49-F238E27FC236}">
                <a16:creationId xmlns:a16="http://schemas.microsoft.com/office/drawing/2014/main" id="{66BC0EF9-AF64-499A-8140-89B0F2D8B8EF}"/>
              </a:ext>
            </a:extLst>
          </p:cNvPr>
          <p:cNvSpPr txBox="1">
            <a:spLocks noChangeAspect="1" noChangeArrowheads="1"/>
          </p:cNvSpPr>
          <p:nvPr/>
        </p:nvSpPr>
        <p:spPr bwMode="auto">
          <a:xfrm>
            <a:off x="4580994" y="5551120"/>
            <a:ext cx="484107" cy="215444"/>
          </a:xfrm>
          <a:prstGeom prst="rect">
            <a:avLst/>
          </a:prstGeom>
          <a:noFill/>
          <a:ln w="9525" algn="ctr">
            <a:noFill/>
            <a:miter lim="800000"/>
            <a:headEnd/>
            <a:tailEnd/>
          </a:ln>
        </p:spPr>
        <p:txBody>
          <a:bodyPr wrap="none" lIns="0" tIns="0" rIns="0" bIns="0">
            <a:spAutoFit/>
          </a:bodyPr>
          <a:lstStyle/>
          <a:p>
            <a:pPr algn="r" defTabSz="914400"/>
            <a:r>
              <a:rPr lang="en-US" sz="1400" dirty="0">
                <a:solidFill>
                  <a:srgbClr val="000000">
                    <a:lumMod val="75000"/>
                    <a:lumOff val="25000"/>
                  </a:srgbClr>
                </a:solidFill>
                <a:latin typeface="Arial Narrow" panose="020B0606020202030204" pitchFamily="34" charset="0"/>
              </a:rPr>
              <a:t>Months</a:t>
            </a:r>
          </a:p>
        </p:txBody>
      </p:sp>
      <p:sp>
        <p:nvSpPr>
          <p:cNvPr id="701" name="Text Box 34">
            <a:extLst>
              <a:ext uri="{FF2B5EF4-FFF2-40B4-BE49-F238E27FC236}">
                <a16:creationId xmlns:a16="http://schemas.microsoft.com/office/drawing/2014/main" id="{5D765FA9-48EA-4A35-929F-9FB98FB3224C}"/>
              </a:ext>
            </a:extLst>
          </p:cNvPr>
          <p:cNvSpPr txBox="1">
            <a:spLocks noChangeAspect="1" noChangeArrowheads="1"/>
          </p:cNvSpPr>
          <p:nvPr/>
        </p:nvSpPr>
        <p:spPr bwMode="auto">
          <a:xfrm>
            <a:off x="7414682" y="5551120"/>
            <a:ext cx="484107" cy="215444"/>
          </a:xfrm>
          <a:prstGeom prst="rect">
            <a:avLst/>
          </a:prstGeom>
          <a:noFill/>
          <a:ln w="9525" algn="ctr">
            <a:noFill/>
            <a:miter lim="800000"/>
            <a:headEnd/>
            <a:tailEnd/>
          </a:ln>
        </p:spPr>
        <p:txBody>
          <a:bodyPr wrap="none" lIns="0" tIns="0" rIns="0" bIns="0">
            <a:spAutoFit/>
          </a:bodyPr>
          <a:lstStyle/>
          <a:p>
            <a:pPr algn="r" defTabSz="914400"/>
            <a:r>
              <a:rPr lang="en-US" sz="1400" dirty="0">
                <a:solidFill>
                  <a:srgbClr val="000000">
                    <a:lumMod val="75000"/>
                    <a:lumOff val="25000"/>
                  </a:srgbClr>
                </a:solidFill>
                <a:latin typeface="Arial Narrow" panose="020B0606020202030204" pitchFamily="34" charset="0"/>
              </a:rPr>
              <a:t>Months</a:t>
            </a:r>
          </a:p>
        </p:txBody>
      </p:sp>
      <p:sp>
        <p:nvSpPr>
          <p:cNvPr id="702" name="Rectangle 701">
            <a:extLst>
              <a:ext uri="{FF2B5EF4-FFF2-40B4-BE49-F238E27FC236}">
                <a16:creationId xmlns:a16="http://schemas.microsoft.com/office/drawing/2014/main" id="{A499CFA6-35ED-42BA-88F6-B9E1F266DC97}"/>
              </a:ext>
            </a:extLst>
          </p:cNvPr>
          <p:cNvSpPr>
            <a:spLocks noChangeAspect="1" noChangeArrowheads="1"/>
          </p:cNvSpPr>
          <p:nvPr/>
        </p:nvSpPr>
        <p:spPr bwMode="auto">
          <a:xfrm>
            <a:off x="3534472" y="3706445"/>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03" name="Rectangle 702">
            <a:extLst>
              <a:ext uri="{FF2B5EF4-FFF2-40B4-BE49-F238E27FC236}">
                <a16:creationId xmlns:a16="http://schemas.microsoft.com/office/drawing/2014/main" id="{7F58570E-7458-4E13-B067-CB721CD4C93D}"/>
              </a:ext>
            </a:extLst>
          </p:cNvPr>
          <p:cNvSpPr>
            <a:spLocks noChangeAspect="1" noChangeArrowheads="1"/>
          </p:cNvSpPr>
          <p:nvPr/>
        </p:nvSpPr>
        <p:spPr bwMode="auto">
          <a:xfrm>
            <a:off x="4072635" y="3260358"/>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04" name="Rectangle 703">
            <a:extLst>
              <a:ext uri="{FF2B5EF4-FFF2-40B4-BE49-F238E27FC236}">
                <a16:creationId xmlns:a16="http://schemas.microsoft.com/office/drawing/2014/main" id="{67A57407-5827-488F-BF19-E2A713633D2C}"/>
              </a:ext>
            </a:extLst>
          </p:cNvPr>
          <p:cNvSpPr>
            <a:spLocks noChangeAspect="1" noChangeArrowheads="1"/>
          </p:cNvSpPr>
          <p:nvPr/>
        </p:nvSpPr>
        <p:spPr bwMode="auto">
          <a:xfrm>
            <a:off x="4945760" y="3508008"/>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05" name="Rectangle 704">
            <a:extLst>
              <a:ext uri="{FF2B5EF4-FFF2-40B4-BE49-F238E27FC236}">
                <a16:creationId xmlns:a16="http://schemas.microsoft.com/office/drawing/2014/main" id="{486D6F02-6AD0-4311-A6DB-43327217664E}"/>
              </a:ext>
            </a:extLst>
          </p:cNvPr>
          <p:cNvSpPr>
            <a:spLocks noChangeAspect="1" noChangeArrowheads="1"/>
          </p:cNvSpPr>
          <p:nvPr/>
        </p:nvSpPr>
        <p:spPr bwMode="auto">
          <a:xfrm>
            <a:off x="3780535" y="3390533"/>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06" name="Rectangle 705">
            <a:extLst>
              <a:ext uri="{FF2B5EF4-FFF2-40B4-BE49-F238E27FC236}">
                <a16:creationId xmlns:a16="http://schemas.microsoft.com/office/drawing/2014/main" id="{E99C2627-6456-4042-A4DC-7CBC225FBFD9}"/>
              </a:ext>
            </a:extLst>
          </p:cNvPr>
          <p:cNvSpPr>
            <a:spLocks noChangeAspect="1" noChangeArrowheads="1"/>
          </p:cNvSpPr>
          <p:nvPr/>
        </p:nvSpPr>
        <p:spPr bwMode="auto">
          <a:xfrm>
            <a:off x="4669535" y="3077795"/>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07" name="Rectangle 706">
            <a:extLst>
              <a:ext uri="{FF2B5EF4-FFF2-40B4-BE49-F238E27FC236}">
                <a16:creationId xmlns:a16="http://schemas.microsoft.com/office/drawing/2014/main" id="{C65F79A2-B219-439E-A66E-7ED2F3391703}"/>
              </a:ext>
            </a:extLst>
          </p:cNvPr>
          <p:cNvSpPr>
            <a:spLocks noChangeAspect="1" noChangeArrowheads="1"/>
          </p:cNvSpPr>
          <p:nvPr/>
        </p:nvSpPr>
        <p:spPr bwMode="auto">
          <a:xfrm>
            <a:off x="5234685" y="3817570"/>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08" name="Rectangle 707">
            <a:extLst>
              <a:ext uri="{FF2B5EF4-FFF2-40B4-BE49-F238E27FC236}">
                <a16:creationId xmlns:a16="http://schemas.microsoft.com/office/drawing/2014/main" id="{241C7159-C3D9-4C1E-83E2-5B1955D70F1A}"/>
              </a:ext>
            </a:extLst>
          </p:cNvPr>
          <p:cNvSpPr>
            <a:spLocks noChangeAspect="1" noChangeArrowheads="1"/>
          </p:cNvSpPr>
          <p:nvPr/>
        </p:nvSpPr>
        <p:spPr bwMode="auto">
          <a:xfrm>
            <a:off x="5523610" y="3908058"/>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09" name="Rectangle 708">
            <a:extLst>
              <a:ext uri="{FF2B5EF4-FFF2-40B4-BE49-F238E27FC236}">
                <a16:creationId xmlns:a16="http://schemas.microsoft.com/office/drawing/2014/main" id="{FAFD41E9-6F08-4F4B-B421-7FC699F65303}"/>
              </a:ext>
            </a:extLst>
          </p:cNvPr>
          <p:cNvSpPr>
            <a:spLocks noChangeAspect="1" noChangeArrowheads="1"/>
          </p:cNvSpPr>
          <p:nvPr/>
        </p:nvSpPr>
        <p:spPr bwMode="auto">
          <a:xfrm>
            <a:off x="5820472" y="3912820"/>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10" name="Rectangle 709">
            <a:extLst>
              <a:ext uri="{FF2B5EF4-FFF2-40B4-BE49-F238E27FC236}">
                <a16:creationId xmlns:a16="http://schemas.microsoft.com/office/drawing/2014/main" id="{DEC3CA2F-8889-4F9B-AD63-8688196A4C5E}"/>
              </a:ext>
            </a:extLst>
          </p:cNvPr>
          <p:cNvSpPr>
            <a:spLocks noChangeAspect="1" noChangeArrowheads="1"/>
          </p:cNvSpPr>
          <p:nvPr/>
        </p:nvSpPr>
        <p:spPr bwMode="auto">
          <a:xfrm>
            <a:off x="7500047" y="3514358"/>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11" name="Rectangle 710">
            <a:extLst>
              <a:ext uri="{FF2B5EF4-FFF2-40B4-BE49-F238E27FC236}">
                <a16:creationId xmlns:a16="http://schemas.microsoft.com/office/drawing/2014/main" id="{4FC721E9-BDA0-44DE-9C27-2B46B8127B4D}"/>
              </a:ext>
            </a:extLst>
          </p:cNvPr>
          <p:cNvSpPr>
            <a:spLocks noChangeAspect="1" noChangeArrowheads="1"/>
          </p:cNvSpPr>
          <p:nvPr/>
        </p:nvSpPr>
        <p:spPr bwMode="auto">
          <a:xfrm>
            <a:off x="6898385" y="3592145"/>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12" name="Rectangle 711">
            <a:extLst>
              <a:ext uri="{FF2B5EF4-FFF2-40B4-BE49-F238E27FC236}">
                <a16:creationId xmlns:a16="http://schemas.microsoft.com/office/drawing/2014/main" id="{68F6C8FD-CF0A-4531-977E-8A3877487EA4}"/>
              </a:ext>
            </a:extLst>
          </p:cNvPr>
          <p:cNvSpPr>
            <a:spLocks noChangeAspect="1" noChangeArrowheads="1"/>
          </p:cNvSpPr>
          <p:nvPr/>
        </p:nvSpPr>
        <p:spPr bwMode="auto">
          <a:xfrm>
            <a:off x="8093772" y="3625483"/>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13" name="Rectangle 712">
            <a:extLst>
              <a:ext uri="{FF2B5EF4-FFF2-40B4-BE49-F238E27FC236}">
                <a16:creationId xmlns:a16="http://schemas.microsoft.com/office/drawing/2014/main" id="{C16ADEA2-F84F-475A-97F2-D771715C5700}"/>
              </a:ext>
            </a:extLst>
          </p:cNvPr>
          <p:cNvSpPr>
            <a:spLocks noChangeAspect="1" noChangeArrowheads="1"/>
          </p:cNvSpPr>
          <p:nvPr/>
        </p:nvSpPr>
        <p:spPr bwMode="auto">
          <a:xfrm>
            <a:off x="7790560" y="3590558"/>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14" name="Rectangle 713">
            <a:extLst>
              <a:ext uri="{FF2B5EF4-FFF2-40B4-BE49-F238E27FC236}">
                <a16:creationId xmlns:a16="http://schemas.microsoft.com/office/drawing/2014/main" id="{17497159-DE26-4013-88B8-5FD9068541B1}"/>
              </a:ext>
            </a:extLst>
          </p:cNvPr>
          <p:cNvSpPr>
            <a:spLocks noChangeAspect="1" noChangeArrowheads="1"/>
          </p:cNvSpPr>
          <p:nvPr/>
        </p:nvSpPr>
        <p:spPr bwMode="auto">
          <a:xfrm>
            <a:off x="8392222" y="3696920"/>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15" name="Rectangle 714">
            <a:extLst>
              <a:ext uri="{FF2B5EF4-FFF2-40B4-BE49-F238E27FC236}">
                <a16:creationId xmlns:a16="http://schemas.microsoft.com/office/drawing/2014/main" id="{E00DDCA7-BAD5-40BE-9DD4-0F9DFF8F6A97}"/>
              </a:ext>
            </a:extLst>
          </p:cNvPr>
          <p:cNvSpPr>
            <a:spLocks noChangeAspect="1" noChangeArrowheads="1"/>
          </p:cNvSpPr>
          <p:nvPr/>
        </p:nvSpPr>
        <p:spPr bwMode="auto">
          <a:xfrm>
            <a:off x="8697022" y="3989020"/>
            <a:ext cx="57708" cy="215444"/>
          </a:xfrm>
          <a:prstGeom prst="rect">
            <a:avLst/>
          </a:prstGeom>
          <a:noFill/>
          <a:ln w="9525">
            <a:noFill/>
            <a:miter lim="800000"/>
            <a:headEnd/>
            <a:tailEnd/>
          </a:ln>
        </p:spPr>
        <p:txBody>
          <a:bodyPr wrap="none" lIns="0" tIns="0" rIns="0" bIns="0">
            <a:spAutoFit/>
          </a:bodyPr>
          <a:lstStyle/>
          <a:p>
            <a:pPr algn="ctr" defTabSz="914400">
              <a:spcBef>
                <a:spcPct val="50000"/>
              </a:spcBef>
            </a:pPr>
            <a:r>
              <a:rPr lang="en-US" sz="1400" dirty="0">
                <a:solidFill>
                  <a:srgbClr val="000000">
                    <a:lumMod val="75000"/>
                    <a:lumOff val="25000"/>
                  </a:srgbClr>
                </a:solidFill>
                <a:latin typeface="Arial Narrow" panose="020B0606020202030204" pitchFamily="34" charset="0"/>
                <a:cs typeface="Arial" charset="0"/>
              </a:rPr>
              <a:t>*</a:t>
            </a:r>
            <a:endParaRPr lang="en-US" sz="1400" b="1" dirty="0">
              <a:solidFill>
                <a:srgbClr val="000000">
                  <a:lumMod val="75000"/>
                  <a:lumOff val="25000"/>
                </a:srgbClr>
              </a:solidFill>
              <a:latin typeface="Arial Narrow" panose="020B0606020202030204" pitchFamily="34" charset="0"/>
              <a:cs typeface="Arial" charset="0"/>
            </a:endParaRPr>
          </a:p>
        </p:txBody>
      </p:sp>
      <p:sp>
        <p:nvSpPr>
          <p:cNvPr id="716" name="Text Box 357">
            <a:extLst>
              <a:ext uri="{FF2B5EF4-FFF2-40B4-BE49-F238E27FC236}">
                <a16:creationId xmlns:a16="http://schemas.microsoft.com/office/drawing/2014/main" id="{9AF9C67D-8196-4F2F-A0FD-92832FA20699}"/>
              </a:ext>
            </a:extLst>
          </p:cNvPr>
          <p:cNvSpPr txBox="1">
            <a:spLocks noChangeArrowheads="1"/>
          </p:cNvSpPr>
          <p:nvPr/>
        </p:nvSpPr>
        <p:spPr bwMode="auto">
          <a:xfrm>
            <a:off x="796314" y="3590558"/>
            <a:ext cx="76175" cy="233910"/>
          </a:xfrm>
          <a:prstGeom prst="rect">
            <a:avLst/>
          </a:prstGeom>
          <a:noFill/>
          <a:ln w="9525" algn="ctr">
            <a:noFill/>
            <a:miter lim="800000"/>
            <a:headEnd/>
            <a:tailEnd/>
          </a:ln>
          <a:effectLst/>
        </p:spPr>
        <p:txBody>
          <a:bodyPr wrap="none" lIns="9144" tIns="9144" rIns="9144" bIns="9144">
            <a:spAutoFit/>
          </a:bodyPr>
          <a:lstStyle/>
          <a:p>
            <a:pPr defTabSz="947738"/>
            <a:r>
              <a:rPr lang="en-US" sz="1400" dirty="0">
                <a:solidFill>
                  <a:srgbClr val="000000">
                    <a:lumMod val="75000"/>
                    <a:lumOff val="25000"/>
                  </a:srgbClr>
                </a:solidFill>
                <a:latin typeface="Arial Narrow" panose="020B0606020202030204" pitchFamily="34" charset="0"/>
                <a:cs typeface="Arial" charset="0"/>
              </a:rPr>
              <a:t>*</a:t>
            </a:r>
          </a:p>
        </p:txBody>
      </p:sp>
      <p:sp>
        <p:nvSpPr>
          <p:cNvPr id="717" name="Text Box 358">
            <a:extLst>
              <a:ext uri="{FF2B5EF4-FFF2-40B4-BE49-F238E27FC236}">
                <a16:creationId xmlns:a16="http://schemas.microsoft.com/office/drawing/2014/main" id="{F3BB13E9-D04F-4475-9DAC-F40679DCBA4E}"/>
              </a:ext>
            </a:extLst>
          </p:cNvPr>
          <p:cNvSpPr txBox="1">
            <a:spLocks noChangeArrowheads="1"/>
          </p:cNvSpPr>
          <p:nvPr/>
        </p:nvSpPr>
        <p:spPr bwMode="auto">
          <a:xfrm>
            <a:off x="1031264" y="3117483"/>
            <a:ext cx="76175" cy="233910"/>
          </a:xfrm>
          <a:prstGeom prst="rect">
            <a:avLst/>
          </a:prstGeom>
          <a:noFill/>
          <a:ln w="9525" algn="ctr">
            <a:noFill/>
            <a:miter lim="800000"/>
            <a:headEnd/>
            <a:tailEnd/>
          </a:ln>
          <a:effectLst/>
        </p:spPr>
        <p:txBody>
          <a:bodyPr wrap="none" lIns="9144" tIns="9144" rIns="9144" bIns="9144">
            <a:spAutoFit/>
          </a:bodyPr>
          <a:lstStyle/>
          <a:p>
            <a:pPr defTabSz="947738"/>
            <a:r>
              <a:rPr lang="en-US" sz="1400" dirty="0">
                <a:solidFill>
                  <a:srgbClr val="000000">
                    <a:lumMod val="75000"/>
                    <a:lumOff val="25000"/>
                  </a:srgbClr>
                </a:solidFill>
                <a:latin typeface="Arial Narrow" panose="020B0606020202030204" pitchFamily="34" charset="0"/>
                <a:cs typeface="Arial" charset="0"/>
              </a:rPr>
              <a:t>*</a:t>
            </a:r>
          </a:p>
        </p:txBody>
      </p:sp>
      <p:sp>
        <p:nvSpPr>
          <p:cNvPr id="718" name="Text Box 359">
            <a:extLst>
              <a:ext uri="{FF2B5EF4-FFF2-40B4-BE49-F238E27FC236}">
                <a16:creationId xmlns:a16="http://schemas.microsoft.com/office/drawing/2014/main" id="{19058D45-23B3-46D0-802B-EB4E41F39510}"/>
              </a:ext>
            </a:extLst>
          </p:cNvPr>
          <p:cNvSpPr txBox="1">
            <a:spLocks noChangeArrowheads="1"/>
          </p:cNvSpPr>
          <p:nvPr/>
        </p:nvSpPr>
        <p:spPr bwMode="auto">
          <a:xfrm>
            <a:off x="1885339" y="2380883"/>
            <a:ext cx="76175" cy="233910"/>
          </a:xfrm>
          <a:prstGeom prst="rect">
            <a:avLst/>
          </a:prstGeom>
          <a:noFill/>
          <a:ln w="9525" algn="ctr">
            <a:noFill/>
            <a:miter lim="800000"/>
            <a:headEnd/>
            <a:tailEnd/>
          </a:ln>
          <a:effectLst/>
        </p:spPr>
        <p:txBody>
          <a:bodyPr wrap="none" lIns="9144" tIns="9144" rIns="9144" bIns="9144">
            <a:spAutoFit/>
          </a:bodyPr>
          <a:lstStyle/>
          <a:p>
            <a:pPr defTabSz="947738"/>
            <a:r>
              <a:rPr lang="en-US" sz="1400" dirty="0">
                <a:solidFill>
                  <a:srgbClr val="000000">
                    <a:lumMod val="75000"/>
                    <a:lumOff val="25000"/>
                  </a:srgbClr>
                </a:solidFill>
                <a:latin typeface="Arial Narrow" panose="020B0606020202030204" pitchFamily="34" charset="0"/>
                <a:cs typeface="Arial" charset="0"/>
              </a:rPr>
              <a:t>*</a:t>
            </a:r>
          </a:p>
        </p:txBody>
      </p:sp>
      <p:sp>
        <p:nvSpPr>
          <p:cNvPr id="719" name="Text Box 360">
            <a:extLst>
              <a:ext uri="{FF2B5EF4-FFF2-40B4-BE49-F238E27FC236}">
                <a16:creationId xmlns:a16="http://schemas.microsoft.com/office/drawing/2014/main" id="{FE408BBD-B71F-438E-A3DB-16CF22CF2813}"/>
              </a:ext>
            </a:extLst>
          </p:cNvPr>
          <p:cNvSpPr txBox="1">
            <a:spLocks noChangeArrowheads="1"/>
          </p:cNvSpPr>
          <p:nvPr/>
        </p:nvSpPr>
        <p:spPr bwMode="auto">
          <a:xfrm>
            <a:off x="1307489" y="2825383"/>
            <a:ext cx="76175" cy="233910"/>
          </a:xfrm>
          <a:prstGeom prst="rect">
            <a:avLst/>
          </a:prstGeom>
          <a:noFill/>
          <a:ln w="9525" algn="ctr">
            <a:noFill/>
            <a:miter lim="800000"/>
            <a:headEnd/>
            <a:tailEnd/>
          </a:ln>
          <a:effectLst/>
        </p:spPr>
        <p:txBody>
          <a:bodyPr wrap="none" lIns="9144" tIns="9144" rIns="9144" bIns="9144">
            <a:spAutoFit/>
          </a:bodyPr>
          <a:lstStyle/>
          <a:p>
            <a:pPr defTabSz="947738"/>
            <a:r>
              <a:rPr lang="en-US" sz="1400" dirty="0">
                <a:solidFill>
                  <a:srgbClr val="000000">
                    <a:lumMod val="75000"/>
                    <a:lumOff val="25000"/>
                  </a:srgbClr>
                </a:solidFill>
                <a:latin typeface="Arial Narrow" panose="020B0606020202030204" pitchFamily="34" charset="0"/>
                <a:cs typeface="Arial" charset="0"/>
              </a:rPr>
              <a:t>*</a:t>
            </a:r>
          </a:p>
        </p:txBody>
      </p:sp>
      <p:sp>
        <p:nvSpPr>
          <p:cNvPr id="720" name="Text Box 361">
            <a:extLst>
              <a:ext uri="{FF2B5EF4-FFF2-40B4-BE49-F238E27FC236}">
                <a16:creationId xmlns:a16="http://schemas.microsoft.com/office/drawing/2014/main" id="{5F3FCD44-17FC-4C2E-8A17-BC9264695ED2}"/>
              </a:ext>
            </a:extLst>
          </p:cNvPr>
          <p:cNvSpPr txBox="1">
            <a:spLocks noChangeArrowheads="1"/>
          </p:cNvSpPr>
          <p:nvPr/>
        </p:nvSpPr>
        <p:spPr bwMode="auto">
          <a:xfrm>
            <a:off x="3041039" y="3574683"/>
            <a:ext cx="76175" cy="233910"/>
          </a:xfrm>
          <a:prstGeom prst="rect">
            <a:avLst/>
          </a:prstGeom>
          <a:noFill/>
          <a:ln w="9525" algn="ctr">
            <a:noFill/>
            <a:miter lim="800000"/>
            <a:headEnd/>
            <a:tailEnd/>
          </a:ln>
          <a:effectLst/>
        </p:spPr>
        <p:txBody>
          <a:bodyPr wrap="none" lIns="9144" tIns="9144" rIns="9144" bIns="9144">
            <a:spAutoFit/>
          </a:bodyPr>
          <a:lstStyle/>
          <a:p>
            <a:pPr defTabSz="947738"/>
            <a:r>
              <a:rPr lang="en-US" sz="1400" dirty="0">
                <a:solidFill>
                  <a:srgbClr val="000000">
                    <a:lumMod val="75000"/>
                    <a:lumOff val="25000"/>
                  </a:srgbClr>
                </a:solidFill>
                <a:latin typeface="Arial Narrow" panose="020B0606020202030204" pitchFamily="34" charset="0"/>
                <a:cs typeface="Arial" charset="0"/>
              </a:rPr>
              <a:t>*</a:t>
            </a:r>
          </a:p>
        </p:txBody>
      </p:sp>
      <p:sp>
        <p:nvSpPr>
          <p:cNvPr id="721" name="Text Box 362">
            <a:extLst>
              <a:ext uri="{FF2B5EF4-FFF2-40B4-BE49-F238E27FC236}">
                <a16:creationId xmlns:a16="http://schemas.microsoft.com/office/drawing/2014/main" id="{22207A13-FD96-428B-BF7A-8826F3FA5380}"/>
              </a:ext>
            </a:extLst>
          </p:cNvPr>
          <p:cNvSpPr txBox="1">
            <a:spLocks noChangeArrowheads="1"/>
          </p:cNvSpPr>
          <p:nvPr/>
        </p:nvSpPr>
        <p:spPr bwMode="auto">
          <a:xfrm>
            <a:off x="2758464" y="3584208"/>
            <a:ext cx="76175" cy="233910"/>
          </a:xfrm>
          <a:prstGeom prst="rect">
            <a:avLst/>
          </a:prstGeom>
          <a:noFill/>
          <a:ln w="9525" algn="ctr">
            <a:noFill/>
            <a:miter lim="800000"/>
            <a:headEnd/>
            <a:tailEnd/>
          </a:ln>
          <a:effectLst/>
        </p:spPr>
        <p:txBody>
          <a:bodyPr wrap="none" lIns="9144" tIns="9144" rIns="9144" bIns="9144">
            <a:spAutoFit/>
          </a:bodyPr>
          <a:lstStyle/>
          <a:p>
            <a:pPr defTabSz="947738"/>
            <a:r>
              <a:rPr lang="en-US" sz="1400" dirty="0">
                <a:solidFill>
                  <a:srgbClr val="000000">
                    <a:lumMod val="75000"/>
                    <a:lumOff val="25000"/>
                  </a:srgbClr>
                </a:solidFill>
                <a:latin typeface="Arial Narrow" panose="020B0606020202030204" pitchFamily="34" charset="0"/>
                <a:cs typeface="Arial" charset="0"/>
              </a:rPr>
              <a:t>*</a:t>
            </a:r>
          </a:p>
        </p:txBody>
      </p:sp>
      <p:sp>
        <p:nvSpPr>
          <p:cNvPr id="722" name="Text Box 363">
            <a:extLst>
              <a:ext uri="{FF2B5EF4-FFF2-40B4-BE49-F238E27FC236}">
                <a16:creationId xmlns:a16="http://schemas.microsoft.com/office/drawing/2014/main" id="{D861740D-1276-4829-8C74-80CEFDCE774E}"/>
              </a:ext>
            </a:extLst>
          </p:cNvPr>
          <p:cNvSpPr txBox="1">
            <a:spLocks noChangeArrowheads="1"/>
          </p:cNvSpPr>
          <p:nvPr/>
        </p:nvSpPr>
        <p:spPr bwMode="auto">
          <a:xfrm>
            <a:off x="2482239" y="3698508"/>
            <a:ext cx="76175" cy="233910"/>
          </a:xfrm>
          <a:prstGeom prst="rect">
            <a:avLst/>
          </a:prstGeom>
          <a:noFill/>
          <a:ln w="9525" algn="ctr">
            <a:noFill/>
            <a:miter lim="800000"/>
            <a:headEnd/>
            <a:tailEnd/>
          </a:ln>
          <a:effectLst/>
        </p:spPr>
        <p:txBody>
          <a:bodyPr wrap="none" lIns="9144" tIns="9144" rIns="9144" bIns="9144">
            <a:spAutoFit/>
          </a:bodyPr>
          <a:lstStyle/>
          <a:p>
            <a:pPr defTabSz="947738"/>
            <a:r>
              <a:rPr lang="en-US" sz="1400" dirty="0">
                <a:solidFill>
                  <a:srgbClr val="000000">
                    <a:lumMod val="75000"/>
                    <a:lumOff val="25000"/>
                  </a:srgbClr>
                </a:solidFill>
                <a:latin typeface="Arial Narrow" panose="020B0606020202030204" pitchFamily="34" charset="0"/>
                <a:cs typeface="Arial" charset="0"/>
              </a:rPr>
              <a:t>*</a:t>
            </a:r>
          </a:p>
        </p:txBody>
      </p:sp>
      <p:sp>
        <p:nvSpPr>
          <p:cNvPr id="723" name="Text Box 364">
            <a:extLst>
              <a:ext uri="{FF2B5EF4-FFF2-40B4-BE49-F238E27FC236}">
                <a16:creationId xmlns:a16="http://schemas.microsoft.com/office/drawing/2014/main" id="{EF13976B-A062-4F65-93A8-FC8AA5DA4F73}"/>
              </a:ext>
            </a:extLst>
          </p:cNvPr>
          <p:cNvSpPr txBox="1">
            <a:spLocks noChangeArrowheads="1"/>
          </p:cNvSpPr>
          <p:nvPr/>
        </p:nvSpPr>
        <p:spPr bwMode="auto">
          <a:xfrm>
            <a:off x="2183789" y="3342908"/>
            <a:ext cx="76175" cy="233910"/>
          </a:xfrm>
          <a:prstGeom prst="rect">
            <a:avLst/>
          </a:prstGeom>
          <a:noFill/>
          <a:ln w="9525" algn="ctr">
            <a:noFill/>
            <a:miter lim="800000"/>
            <a:headEnd/>
            <a:tailEnd/>
          </a:ln>
          <a:effectLst/>
        </p:spPr>
        <p:txBody>
          <a:bodyPr wrap="none" lIns="9144" tIns="9144" rIns="9144" bIns="9144">
            <a:spAutoFit/>
          </a:bodyPr>
          <a:lstStyle/>
          <a:p>
            <a:pPr defTabSz="947738"/>
            <a:r>
              <a:rPr lang="en-US" sz="1400" dirty="0">
                <a:solidFill>
                  <a:srgbClr val="000000">
                    <a:lumMod val="75000"/>
                    <a:lumOff val="25000"/>
                  </a:srgbClr>
                </a:solidFill>
                <a:latin typeface="Arial Narrow" panose="020B0606020202030204" pitchFamily="34" charset="0"/>
                <a:cs typeface="Arial" charset="0"/>
              </a:rPr>
              <a:t>*</a:t>
            </a:r>
          </a:p>
        </p:txBody>
      </p:sp>
      <p:sp>
        <p:nvSpPr>
          <p:cNvPr id="724" name="Freeform 366">
            <a:extLst>
              <a:ext uri="{FF2B5EF4-FFF2-40B4-BE49-F238E27FC236}">
                <a16:creationId xmlns:a16="http://schemas.microsoft.com/office/drawing/2014/main" id="{59EC72F6-7115-4087-AFF8-43EA0E58B96D}"/>
              </a:ext>
            </a:extLst>
          </p:cNvPr>
          <p:cNvSpPr>
            <a:spLocks/>
          </p:cNvSpPr>
          <p:nvPr/>
        </p:nvSpPr>
        <p:spPr bwMode="auto">
          <a:xfrm>
            <a:off x="1937726" y="2738070"/>
            <a:ext cx="1143000" cy="1327150"/>
          </a:xfrm>
          <a:custGeom>
            <a:avLst/>
            <a:gdLst/>
            <a:ahLst/>
            <a:cxnLst>
              <a:cxn ang="0">
                <a:pos x="0" y="0"/>
              </a:cxn>
              <a:cxn ang="0">
                <a:pos x="194" y="616"/>
              </a:cxn>
              <a:cxn ang="0">
                <a:pos x="376" y="836"/>
              </a:cxn>
              <a:cxn ang="0">
                <a:pos x="552" y="772"/>
              </a:cxn>
              <a:cxn ang="0">
                <a:pos x="720" y="760"/>
              </a:cxn>
            </a:cxnLst>
            <a:rect l="0" t="0" r="r" b="b"/>
            <a:pathLst>
              <a:path w="720" h="836">
                <a:moveTo>
                  <a:pt x="0" y="0"/>
                </a:moveTo>
                <a:lnTo>
                  <a:pt x="194" y="616"/>
                </a:lnTo>
                <a:lnTo>
                  <a:pt x="376" y="836"/>
                </a:lnTo>
                <a:lnTo>
                  <a:pt x="552" y="772"/>
                </a:lnTo>
                <a:lnTo>
                  <a:pt x="720" y="760"/>
                </a:lnTo>
              </a:path>
            </a:pathLst>
          </a:custGeom>
          <a:noFill/>
          <a:ln w="28575" cap="flat" cmpd="sng">
            <a:solidFill>
              <a:srgbClr val="A098DA"/>
            </a:solidFill>
            <a:prstDash val="dash"/>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725" name="Freeform 367">
            <a:extLst>
              <a:ext uri="{FF2B5EF4-FFF2-40B4-BE49-F238E27FC236}">
                <a16:creationId xmlns:a16="http://schemas.microsoft.com/office/drawing/2014/main" id="{4A756AE6-FBD0-43F0-A7C8-94A435AE78BA}"/>
              </a:ext>
            </a:extLst>
          </p:cNvPr>
          <p:cNvSpPr>
            <a:spLocks/>
          </p:cNvSpPr>
          <p:nvPr/>
        </p:nvSpPr>
        <p:spPr bwMode="auto">
          <a:xfrm>
            <a:off x="1931376" y="4309695"/>
            <a:ext cx="1155700" cy="127000"/>
          </a:xfrm>
          <a:custGeom>
            <a:avLst/>
            <a:gdLst/>
            <a:ahLst/>
            <a:cxnLst>
              <a:cxn ang="0">
                <a:pos x="0" y="0"/>
              </a:cxn>
              <a:cxn ang="0">
                <a:pos x="196" y="80"/>
              </a:cxn>
              <a:cxn ang="0">
                <a:pos x="374" y="78"/>
              </a:cxn>
              <a:cxn ang="0">
                <a:pos x="562" y="66"/>
              </a:cxn>
              <a:cxn ang="0">
                <a:pos x="728" y="22"/>
              </a:cxn>
            </a:cxnLst>
            <a:rect l="0" t="0" r="r" b="b"/>
            <a:pathLst>
              <a:path w="728" h="80">
                <a:moveTo>
                  <a:pt x="0" y="0"/>
                </a:moveTo>
                <a:lnTo>
                  <a:pt x="196" y="80"/>
                </a:lnTo>
                <a:lnTo>
                  <a:pt x="374" y="78"/>
                </a:lnTo>
                <a:lnTo>
                  <a:pt x="562" y="66"/>
                </a:lnTo>
                <a:lnTo>
                  <a:pt x="728" y="22"/>
                </a:lnTo>
              </a:path>
            </a:pathLst>
          </a:custGeom>
          <a:noFill/>
          <a:ln w="28575" cap="flat" cmpd="sng">
            <a:solidFill>
              <a:srgbClr val="999999"/>
            </a:solidFill>
            <a:prstDash val="dash"/>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726" name="Freeform 368">
            <a:extLst>
              <a:ext uri="{FF2B5EF4-FFF2-40B4-BE49-F238E27FC236}">
                <a16:creationId xmlns:a16="http://schemas.microsoft.com/office/drawing/2014/main" id="{2EC9AB7C-6DFA-4187-B099-2D302B30CF20}"/>
              </a:ext>
            </a:extLst>
          </p:cNvPr>
          <p:cNvSpPr>
            <a:spLocks/>
          </p:cNvSpPr>
          <p:nvPr/>
        </p:nvSpPr>
        <p:spPr bwMode="auto">
          <a:xfrm>
            <a:off x="4699976" y="3319095"/>
            <a:ext cx="1155700" cy="920750"/>
          </a:xfrm>
          <a:custGeom>
            <a:avLst/>
            <a:gdLst/>
            <a:ahLst/>
            <a:cxnLst>
              <a:cxn ang="0">
                <a:pos x="0" y="0"/>
              </a:cxn>
              <a:cxn ang="0">
                <a:pos x="174" y="286"/>
              </a:cxn>
              <a:cxn ang="0">
                <a:pos x="358" y="488"/>
              </a:cxn>
              <a:cxn ang="0">
                <a:pos x="544" y="556"/>
              </a:cxn>
              <a:cxn ang="0">
                <a:pos x="728" y="580"/>
              </a:cxn>
            </a:cxnLst>
            <a:rect l="0" t="0" r="r" b="b"/>
            <a:pathLst>
              <a:path w="728" h="580">
                <a:moveTo>
                  <a:pt x="0" y="0"/>
                </a:moveTo>
                <a:lnTo>
                  <a:pt x="174" y="286"/>
                </a:lnTo>
                <a:lnTo>
                  <a:pt x="358" y="488"/>
                </a:lnTo>
                <a:lnTo>
                  <a:pt x="544" y="556"/>
                </a:lnTo>
                <a:lnTo>
                  <a:pt x="728" y="580"/>
                </a:lnTo>
              </a:path>
            </a:pathLst>
          </a:custGeom>
          <a:noFill/>
          <a:ln w="28575" cap="flat" cmpd="sng">
            <a:solidFill>
              <a:srgbClr val="A098DA"/>
            </a:solidFill>
            <a:prstDash val="dash"/>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727" name="Freeform 369">
            <a:extLst>
              <a:ext uri="{FF2B5EF4-FFF2-40B4-BE49-F238E27FC236}">
                <a16:creationId xmlns:a16="http://schemas.microsoft.com/office/drawing/2014/main" id="{87CFE59F-9B81-43E9-B222-000133223F07}"/>
              </a:ext>
            </a:extLst>
          </p:cNvPr>
          <p:cNvSpPr>
            <a:spLocks/>
          </p:cNvSpPr>
          <p:nvPr/>
        </p:nvSpPr>
        <p:spPr bwMode="auto">
          <a:xfrm>
            <a:off x="4703151" y="4360495"/>
            <a:ext cx="1146175" cy="165100"/>
          </a:xfrm>
          <a:custGeom>
            <a:avLst/>
            <a:gdLst/>
            <a:ahLst/>
            <a:cxnLst>
              <a:cxn ang="0">
                <a:pos x="0" y="0"/>
              </a:cxn>
              <a:cxn ang="0">
                <a:pos x="174" y="48"/>
              </a:cxn>
              <a:cxn ang="0">
                <a:pos x="354" y="36"/>
              </a:cxn>
              <a:cxn ang="0">
                <a:pos x="542" y="78"/>
              </a:cxn>
              <a:cxn ang="0">
                <a:pos x="722" y="104"/>
              </a:cxn>
            </a:cxnLst>
            <a:rect l="0" t="0" r="r" b="b"/>
            <a:pathLst>
              <a:path w="722" h="104">
                <a:moveTo>
                  <a:pt x="0" y="0"/>
                </a:moveTo>
                <a:lnTo>
                  <a:pt x="174" y="48"/>
                </a:lnTo>
                <a:lnTo>
                  <a:pt x="354" y="36"/>
                </a:lnTo>
                <a:lnTo>
                  <a:pt x="542" y="78"/>
                </a:lnTo>
                <a:lnTo>
                  <a:pt x="722" y="104"/>
                </a:lnTo>
              </a:path>
            </a:pathLst>
          </a:custGeom>
          <a:noFill/>
          <a:ln w="28575" cap="flat" cmpd="sng">
            <a:solidFill>
              <a:srgbClr val="999999"/>
            </a:solidFill>
            <a:prstDash val="dash"/>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728" name="Freeform 370">
            <a:extLst>
              <a:ext uri="{FF2B5EF4-FFF2-40B4-BE49-F238E27FC236}">
                <a16:creationId xmlns:a16="http://schemas.microsoft.com/office/drawing/2014/main" id="{D3941A8C-1811-4F1A-A153-99F6027A5B66}"/>
              </a:ext>
            </a:extLst>
          </p:cNvPr>
          <p:cNvSpPr>
            <a:spLocks/>
          </p:cNvSpPr>
          <p:nvPr/>
        </p:nvSpPr>
        <p:spPr bwMode="auto">
          <a:xfrm>
            <a:off x="7528901" y="3785820"/>
            <a:ext cx="1187450" cy="504825"/>
          </a:xfrm>
          <a:custGeom>
            <a:avLst/>
            <a:gdLst/>
            <a:ahLst/>
            <a:cxnLst>
              <a:cxn ang="0">
                <a:pos x="0" y="0"/>
              </a:cxn>
              <a:cxn ang="0">
                <a:pos x="186" y="54"/>
              </a:cxn>
              <a:cxn ang="0">
                <a:pos x="372" y="82"/>
              </a:cxn>
              <a:cxn ang="0">
                <a:pos x="566" y="142"/>
              </a:cxn>
              <a:cxn ang="0">
                <a:pos x="748" y="318"/>
              </a:cxn>
            </a:cxnLst>
            <a:rect l="0" t="0" r="r" b="b"/>
            <a:pathLst>
              <a:path w="748" h="318">
                <a:moveTo>
                  <a:pt x="0" y="0"/>
                </a:moveTo>
                <a:lnTo>
                  <a:pt x="186" y="54"/>
                </a:lnTo>
                <a:lnTo>
                  <a:pt x="372" y="82"/>
                </a:lnTo>
                <a:lnTo>
                  <a:pt x="566" y="142"/>
                </a:lnTo>
                <a:lnTo>
                  <a:pt x="748" y="318"/>
                </a:lnTo>
              </a:path>
            </a:pathLst>
          </a:custGeom>
          <a:noFill/>
          <a:ln w="28575" cap="flat" cmpd="sng">
            <a:solidFill>
              <a:srgbClr val="A098DA"/>
            </a:solidFill>
            <a:prstDash val="dash"/>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729" name="Freeform 371">
            <a:extLst>
              <a:ext uri="{FF2B5EF4-FFF2-40B4-BE49-F238E27FC236}">
                <a16:creationId xmlns:a16="http://schemas.microsoft.com/office/drawing/2014/main" id="{7DFB356F-67E1-4F99-8865-807722C447F3}"/>
              </a:ext>
            </a:extLst>
          </p:cNvPr>
          <p:cNvSpPr>
            <a:spLocks/>
          </p:cNvSpPr>
          <p:nvPr/>
        </p:nvSpPr>
        <p:spPr bwMode="auto">
          <a:xfrm>
            <a:off x="7532076" y="4566870"/>
            <a:ext cx="1193800" cy="276225"/>
          </a:xfrm>
          <a:custGeom>
            <a:avLst/>
            <a:gdLst/>
            <a:ahLst/>
            <a:cxnLst>
              <a:cxn ang="0">
                <a:pos x="0" y="0"/>
              </a:cxn>
              <a:cxn ang="0">
                <a:pos x="192" y="36"/>
              </a:cxn>
              <a:cxn ang="0">
                <a:pos x="374" y="84"/>
              </a:cxn>
              <a:cxn ang="0">
                <a:pos x="568" y="80"/>
              </a:cxn>
              <a:cxn ang="0">
                <a:pos x="752" y="174"/>
              </a:cxn>
            </a:cxnLst>
            <a:rect l="0" t="0" r="r" b="b"/>
            <a:pathLst>
              <a:path w="752" h="174">
                <a:moveTo>
                  <a:pt x="0" y="0"/>
                </a:moveTo>
                <a:lnTo>
                  <a:pt x="192" y="36"/>
                </a:lnTo>
                <a:lnTo>
                  <a:pt x="374" y="84"/>
                </a:lnTo>
                <a:lnTo>
                  <a:pt x="568" y="80"/>
                </a:lnTo>
                <a:lnTo>
                  <a:pt x="752" y="174"/>
                </a:lnTo>
              </a:path>
            </a:pathLst>
          </a:custGeom>
          <a:noFill/>
          <a:ln w="28575" cap="flat" cmpd="sng">
            <a:solidFill>
              <a:srgbClr val="999999"/>
            </a:solidFill>
            <a:prstDash val="dash"/>
            <a:round/>
            <a:headEnd type="none" w="med" len="med"/>
            <a:tailEnd type="none" w="med" len="med"/>
          </a:ln>
          <a:effectLst/>
        </p:spPr>
        <p:txBody>
          <a:bodyPr lIns="9144" tIns="9144" rIns="9144" bIns="9144"/>
          <a:lstStyle/>
          <a:p>
            <a:pPr defTabSz="914400"/>
            <a:endParaRPr lang="en-US" dirty="0">
              <a:solidFill>
                <a:srgbClr val="000000">
                  <a:lumMod val="75000"/>
                  <a:lumOff val="25000"/>
                </a:srgbClr>
              </a:solidFill>
              <a:latin typeface="Verdana"/>
            </a:endParaRPr>
          </a:p>
        </p:txBody>
      </p:sp>
      <p:sp>
        <p:nvSpPr>
          <p:cNvPr id="730" name="Line 331">
            <a:extLst>
              <a:ext uri="{FF2B5EF4-FFF2-40B4-BE49-F238E27FC236}">
                <a16:creationId xmlns:a16="http://schemas.microsoft.com/office/drawing/2014/main" id="{6589AAA7-4B77-49D4-8C50-E9D1CBF14A6A}"/>
              </a:ext>
            </a:extLst>
          </p:cNvPr>
          <p:cNvSpPr>
            <a:spLocks noChangeShapeType="1"/>
          </p:cNvSpPr>
          <p:nvPr/>
        </p:nvSpPr>
        <p:spPr bwMode="invGray">
          <a:xfrm>
            <a:off x="734401" y="4084270"/>
            <a:ext cx="8143875" cy="0"/>
          </a:xfrm>
          <a:prstGeom prst="line">
            <a:avLst/>
          </a:prstGeom>
          <a:noFill/>
          <a:ln w="9525">
            <a:solidFill>
              <a:schemeClr val="tx1">
                <a:lumMod val="65000"/>
                <a:lumOff val="35000"/>
              </a:schemeClr>
            </a:solidFill>
            <a:prstDash val="dash"/>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lumMod val="75000"/>
                  <a:lumOff val="25000"/>
                </a:srgbClr>
              </a:solidFill>
              <a:effectLst/>
              <a:uLnTx/>
              <a:uFillTx/>
              <a:latin typeface="Verdana"/>
            </a:endParaRPr>
          </a:p>
        </p:txBody>
      </p:sp>
    </p:spTree>
    <p:extLst>
      <p:ext uri="{BB962C8B-B14F-4D97-AF65-F5344CB8AC3E}">
        <p14:creationId xmlns:p14="http://schemas.microsoft.com/office/powerpoint/2010/main" val="3546631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99774"/>
            <a:ext cx="9144000" cy="5815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73336" y="149891"/>
            <a:ext cx="8887490" cy="861774"/>
          </a:xfrm>
        </p:spPr>
        <p:txBody>
          <a:bodyPr/>
          <a:lstStyle/>
          <a:p>
            <a:pPr algn="ctr">
              <a:lnSpc>
                <a:spcPct val="100000"/>
              </a:lnSpc>
            </a:pPr>
            <a:r>
              <a:rPr lang="en-CA" sz="2800" dirty="0">
                <a:solidFill>
                  <a:srgbClr val="725F73"/>
                </a:solidFill>
                <a:latin typeface="Arial Narrow" panose="020B0606020202030204" pitchFamily="34" charset="0"/>
              </a:rPr>
              <a:t>On- vs Off-Treatment Vertebral Fracture Rate: All Patients </a:t>
            </a:r>
            <a:r>
              <a:rPr lang="en-CA" sz="2800" i="1" dirty="0">
                <a:solidFill>
                  <a:srgbClr val="725F73"/>
                </a:solidFill>
                <a:latin typeface="Arial Narrow" panose="020B0606020202030204" pitchFamily="34" charset="0"/>
              </a:rPr>
              <a:t>FREEDOM and Extension Study – Analysis of MVF</a:t>
            </a:r>
            <a:endParaRPr lang="en-US" sz="2400" i="1"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561" y="6500114"/>
            <a:ext cx="9061704" cy="39951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Tx/>
              <a:defRPr/>
            </a:pPr>
            <a:r>
              <a:rPr lang="en-CA" sz="1000" dirty="0">
                <a:solidFill>
                  <a:srgbClr val="000000"/>
                </a:solidFill>
                <a:latin typeface="Arial Narrow" panose="020B0606020202030204" pitchFamily="34" charset="0"/>
              </a:rPr>
              <a:t>*</a:t>
            </a:r>
            <a:r>
              <a:rPr lang="en-US" sz="1050" dirty="0">
                <a:solidFill>
                  <a:srgbClr val="000000"/>
                </a:solidFill>
                <a:latin typeface="Arial Narrow" panose="020B0606020202030204" pitchFamily="34" charset="0"/>
              </a:rPr>
              <a:t>PY = patient-years; CI = confidence interval</a:t>
            </a:r>
          </a:p>
          <a:p>
            <a:pPr lvl="0">
              <a:buClrTx/>
              <a:defRPr/>
            </a:pPr>
            <a:r>
              <a:rPr lang="en-US" sz="1000" dirty="0">
                <a:solidFill>
                  <a:srgbClr val="000000"/>
                </a:solidFill>
                <a:latin typeface="Arial Narrow" panose="020B0606020202030204" pitchFamily="34" charset="0"/>
              </a:rPr>
              <a:t>Adapted from: Cummings SR, et al. </a:t>
            </a:r>
            <a:r>
              <a:rPr lang="en-US" sz="1000" i="1" dirty="0">
                <a:solidFill>
                  <a:srgbClr val="000000"/>
                </a:solidFill>
                <a:latin typeface="Arial Narrow" panose="020B0606020202030204" pitchFamily="34" charset="0"/>
              </a:rPr>
              <a:t>J Bone Miner Res. </a:t>
            </a:r>
            <a:r>
              <a:rPr lang="en-US" sz="1000" dirty="0">
                <a:solidFill>
                  <a:srgbClr val="000000"/>
                </a:solidFill>
                <a:latin typeface="Arial Narrow" panose="020B0606020202030204" pitchFamily="34" charset="0"/>
              </a:rPr>
              <a:t>2017; [Published only ahead of print November 4, 2017]. 10.1002/jbmr.3337. </a:t>
            </a:r>
            <a:r>
              <a:rPr lang="en-US" altLang="en-US" sz="1000" dirty="0">
                <a:solidFill>
                  <a:srgbClr val="000000"/>
                </a:solidFill>
                <a:latin typeface="Arial Narrow" panose="020B0606020202030204" pitchFamily="34" charset="0"/>
                <a:cs typeface="Arial" panose="020B0604020202020204" pitchFamily="34" charset="0"/>
              </a:rPr>
              <a:t>1. Data on File, Amgen.</a:t>
            </a:r>
          </a:p>
          <a:p>
            <a:endParaRPr lang="en-CA" sz="1000" dirty="0">
              <a:solidFill>
                <a:srgbClr val="000000"/>
              </a:solidFill>
              <a:latin typeface="Arial Narrow" panose="020B0606020202030204" pitchFamily="34" charset="0"/>
            </a:endParaRPr>
          </a:p>
        </p:txBody>
      </p:sp>
      <p:sp>
        <p:nvSpPr>
          <p:cNvPr id="731" name="Rectangle 730">
            <a:extLst>
              <a:ext uri="{FF2B5EF4-FFF2-40B4-BE49-F238E27FC236}">
                <a16:creationId xmlns:a16="http://schemas.microsoft.com/office/drawing/2014/main" id="{E68FDE46-CD23-46B7-80E9-074145BE1915}"/>
              </a:ext>
            </a:extLst>
          </p:cNvPr>
          <p:cNvSpPr/>
          <p:nvPr/>
        </p:nvSpPr>
        <p:spPr>
          <a:xfrm>
            <a:off x="427161" y="1351368"/>
            <a:ext cx="4144838" cy="1311128"/>
          </a:xfrm>
          <a:prstGeom prst="rect">
            <a:avLst/>
          </a:prstGeom>
        </p:spPr>
        <p:txBody>
          <a:bodyPr wrap="square">
            <a:spAutoFit/>
          </a:bodyPr>
          <a:lstStyle/>
          <a:p>
            <a:pPr marL="231775" marR="0" lvl="0" indent="-231775" algn="l" defTabSz="914400" rtl="0" eaLnBrk="0" fontAlgn="base" latinLnBrk="0" hangingPunct="0">
              <a:lnSpc>
                <a:spcPct val="90000"/>
              </a:lnSpc>
              <a:spcBef>
                <a:spcPct val="30000"/>
              </a:spcBef>
              <a:spcAft>
                <a:spcPct val="0"/>
              </a:spcAft>
              <a:buClr>
                <a:srgbClr val="554856"/>
              </a:buClr>
              <a:buSzTx/>
              <a:buFont typeface="Wingdings" panose="05000000000000000000" pitchFamily="2" charset="2"/>
              <a:buChar char="§"/>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rPr>
              <a:t>During treatment, the rate of new vertebral fractures was lower in patients receiving denosumab compared to placebo (1.2 versus 7.0 per 100 patient-years)</a:t>
            </a:r>
          </a:p>
          <a:p>
            <a:pPr marL="231775" marR="0" lvl="0" indent="-231775" algn="l" defTabSz="914400" rtl="0" eaLnBrk="0" fontAlgn="base" latinLnBrk="0" hangingPunct="0">
              <a:lnSpc>
                <a:spcPct val="90000"/>
              </a:lnSpc>
              <a:spcBef>
                <a:spcPct val="30000"/>
              </a:spcBef>
              <a:spcAft>
                <a:spcPct val="0"/>
              </a:spcAft>
              <a:buClr>
                <a:srgbClr val="554856"/>
              </a:buClr>
              <a:buSzTx/>
              <a:buFont typeface="Wingdings" panose="05000000000000000000" pitchFamily="2" charset="2"/>
              <a:buChar char="§"/>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rPr>
              <a:t>After discontinuation of denosumab, the rate of vertebral fractures increased relative to the on-treatment period and became similar to that of patients discontinuing placebo (7.1 versus 8.5 per 100 patient-years)</a:t>
            </a:r>
          </a:p>
        </p:txBody>
      </p:sp>
      <p:sp>
        <p:nvSpPr>
          <p:cNvPr id="732" name="Rectangle 731">
            <a:extLst>
              <a:ext uri="{FF2B5EF4-FFF2-40B4-BE49-F238E27FC236}">
                <a16:creationId xmlns:a16="http://schemas.microsoft.com/office/drawing/2014/main" id="{0037C959-8928-4080-B921-15FBA56DD33F}"/>
              </a:ext>
            </a:extLst>
          </p:cNvPr>
          <p:cNvSpPr/>
          <p:nvPr/>
        </p:nvSpPr>
        <p:spPr>
          <a:xfrm>
            <a:off x="4942139" y="1351368"/>
            <a:ext cx="3968146" cy="849463"/>
          </a:xfrm>
          <a:prstGeom prst="rect">
            <a:avLst/>
          </a:prstGeom>
        </p:spPr>
        <p:txBody>
          <a:bodyPr wrap="square">
            <a:spAutoFit/>
          </a:bodyPr>
          <a:lstStyle/>
          <a:p>
            <a:pPr marL="231775" marR="0" lvl="0" indent="-231775" algn="l" defTabSz="914400" rtl="0" eaLnBrk="0" fontAlgn="base" latinLnBrk="0" hangingPunct="0">
              <a:lnSpc>
                <a:spcPct val="90000"/>
              </a:lnSpc>
              <a:spcBef>
                <a:spcPct val="30000"/>
              </a:spcBef>
              <a:spcAft>
                <a:spcPct val="0"/>
              </a:spcAft>
              <a:buClr>
                <a:srgbClr val="554856"/>
              </a:buClr>
              <a:buSzTx/>
              <a:buFont typeface="Wingdings" panose="05000000000000000000" pitchFamily="2" charset="2"/>
              <a:buChar char="§"/>
              <a:tabLst/>
              <a:defRPr/>
            </a:pPr>
            <a:r>
              <a:rPr kumimoji="0" lang="en-US" sz="12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The rate of multiple vertebral fracture was slightly higher in patients discontinuing denosumab compared to discontinuing placebo (4.2 versus 3.2 per 100 patient-years)</a:t>
            </a:r>
          </a:p>
          <a:p>
            <a:pPr marL="285750" marR="0" lvl="0" indent="-285750" algn="l" defTabSz="914400" rtl="0" eaLnBrk="0" fontAlgn="base" latinLnBrk="0" hangingPunct="0">
              <a:lnSpc>
                <a:spcPct val="90000"/>
              </a:lnSpc>
              <a:spcBef>
                <a:spcPct val="30000"/>
              </a:spcBef>
              <a:spcAft>
                <a:spcPct val="0"/>
              </a:spcAft>
              <a:buClr>
                <a:srgbClr val="554856"/>
              </a:buClr>
              <a:buSzTx/>
              <a:buFont typeface="Wingdings" panose="05000000000000000000" pitchFamily="2" charset="2"/>
              <a:buChar char="§"/>
              <a:tabLst/>
              <a:defRPr/>
            </a:pPr>
            <a:endParaRPr kumimoji="0" lang="en-US" sz="14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grpSp>
        <p:nvGrpSpPr>
          <p:cNvPr id="825" name="Group 824">
            <a:extLst>
              <a:ext uri="{FF2B5EF4-FFF2-40B4-BE49-F238E27FC236}">
                <a16:creationId xmlns:a16="http://schemas.microsoft.com/office/drawing/2014/main" id="{920280EB-6E80-4445-819F-AA0963CA12C6}"/>
              </a:ext>
            </a:extLst>
          </p:cNvPr>
          <p:cNvGrpSpPr/>
          <p:nvPr/>
        </p:nvGrpSpPr>
        <p:grpSpPr>
          <a:xfrm>
            <a:off x="487205" y="2899739"/>
            <a:ext cx="8473621" cy="2701127"/>
            <a:chOff x="304806" y="1548554"/>
            <a:chExt cx="8188470" cy="4696155"/>
          </a:xfrm>
        </p:grpSpPr>
        <p:sp>
          <p:nvSpPr>
            <p:cNvPr id="826" name="Line 171">
              <a:extLst>
                <a:ext uri="{FF2B5EF4-FFF2-40B4-BE49-F238E27FC236}">
                  <a16:creationId xmlns:a16="http://schemas.microsoft.com/office/drawing/2014/main" id="{8BE12689-4FEE-4F23-8293-854B4428ABFF}"/>
                </a:ext>
              </a:extLst>
            </p:cNvPr>
            <p:cNvSpPr>
              <a:spLocks noChangeAspect="1" noChangeShapeType="1"/>
            </p:cNvSpPr>
            <p:nvPr/>
          </p:nvSpPr>
          <p:spPr bwMode="auto">
            <a:xfrm flipV="1">
              <a:off x="5292876" y="2012166"/>
              <a:ext cx="0" cy="2777491"/>
            </a:xfrm>
            <a:prstGeom prst="line">
              <a:avLst/>
            </a:prstGeom>
            <a:noFill/>
            <a:ln w="9525" cap="flat">
              <a:solidFill>
                <a:srgbClr val="86868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27" name="Freeform 172">
              <a:extLst>
                <a:ext uri="{FF2B5EF4-FFF2-40B4-BE49-F238E27FC236}">
                  <a16:creationId xmlns:a16="http://schemas.microsoft.com/office/drawing/2014/main" id="{579889E4-CF12-432F-80DE-280C3971F3B1}"/>
                </a:ext>
              </a:extLst>
            </p:cNvPr>
            <p:cNvSpPr>
              <a:spLocks noChangeAspect="1" noEditPoints="1"/>
            </p:cNvSpPr>
            <p:nvPr/>
          </p:nvSpPr>
          <p:spPr bwMode="auto">
            <a:xfrm>
              <a:off x="5247156" y="2032652"/>
              <a:ext cx="45720" cy="2777491"/>
            </a:xfrm>
            <a:custGeom>
              <a:avLst/>
              <a:gdLst>
                <a:gd name="T0" fmla="*/ 0 w 24"/>
                <a:gd name="T1" fmla="*/ 1458 h 1458"/>
                <a:gd name="T2" fmla="*/ 24 w 24"/>
                <a:gd name="T3" fmla="*/ 1458 h 1458"/>
                <a:gd name="T4" fmla="*/ 0 w 24"/>
                <a:gd name="T5" fmla="*/ 1166 h 1458"/>
                <a:gd name="T6" fmla="*/ 24 w 24"/>
                <a:gd name="T7" fmla="*/ 1166 h 1458"/>
                <a:gd name="T8" fmla="*/ 0 w 24"/>
                <a:gd name="T9" fmla="*/ 874 h 1458"/>
                <a:gd name="T10" fmla="*/ 24 w 24"/>
                <a:gd name="T11" fmla="*/ 874 h 1458"/>
                <a:gd name="T12" fmla="*/ 0 w 24"/>
                <a:gd name="T13" fmla="*/ 582 h 1458"/>
                <a:gd name="T14" fmla="*/ 24 w 24"/>
                <a:gd name="T15" fmla="*/ 582 h 1458"/>
                <a:gd name="T16" fmla="*/ 0 w 24"/>
                <a:gd name="T17" fmla="*/ 290 h 1458"/>
                <a:gd name="T18" fmla="*/ 24 w 24"/>
                <a:gd name="T19" fmla="*/ 290 h 1458"/>
                <a:gd name="T20" fmla="*/ 0 w 24"/>
                <a:gd name="T21" fmla="*/ 0 h 1458"/>
                <a:gd name="T22" fmla="*/ 24 w 24"/>
                <a:gd name="T23" fmla="*/ 0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458">
                  <a:moveTo>
                    <a:pt x="0" y="1458"/>
                  </a:moveTo>
                  <a:lnTo>
                    <a:pt x="24" y="1458"/>
                  </a:lnTo>
                  <a:moveTo>
                    <a:pt x="0" y="1166"/>
                  </a:moveTo>
                  <a:lnTo>
                    <a:pt x="24" y="1166"/>
                  </a:lnTo>
                  <a:moveTo>
                    <a:pt x="0" y="874"/>
                  </a:moveTo>
                  <a:lnTo>
                    <a:pt x="24" y="874"/>
                  </a:lnTo>
                  <a:moveTo>
                    <a:pt x="0" y="582"/>
                  </a:moveTo>
                  <a:lnTo>
                    <a:pt x="24" y="582"/>
                  </a:lnTo>
                  <a:moveTo>
                    <a:pt x="0" y="290"/>
                  </a:moveTo>
                  <a:lnTo>
                    <a:pt x="24" y="290"/>
                  </a:lnTo>
                  <a:moveTo>
                    <a:pt x="0" y="0"/>
                  </a:moveTo>
                  <a:lnTo>
                    <a:pt x="24" y="0"/>
                  </a:lnTo>
                </a:path>
              </a:pathLst>
            </a:custGeom>
            <a:noFill/>
            <a:ln w="9525" cap="flat">
              <a:solidFill>
                <a:srgbClr val="86868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28" name="Line 173">
              <a:extLst>
                <a:ext uri="{FF2B5EF4-FFF2-40B4-BE49-F238E27FC236}">
                  <a16:creationId xmlns:a16="http://schemas.microsoft.com/office/drawing/2014/main" id="{2A793530-F8FD-4B3B-9AAB-F20D8DC7D388}"/>
                </a:ext>
              </a:extLst>
            </p:cNvPr>
            <p:cNvSpPr>
              <a:spLocks noChangeAspect="1" noChangeShapeType="1"/>
            </p:cNvSpPr>
            <p:nvPr/>
          </p:nvSpPr>
          <p:spPr bwMode="auto">
            <a:xfrm>
              <a:off x="5292876" y="4810143"/>
              <a:ext cx="3200400" cy="0"/>
            </a:xfrm>
            <a:prstGeom prst="line">
              <a:avLst/>
            </a:prstGeom>
            <a:noFill/>
            <a:ln w="9525" cap="flat">
              <a:solidFill>
                <a:srgbClr val="86868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29" name="Freeform 174">
              <a:extLst>
                <a:ext uri="{FF2B5EF4-FFF2-40B4-BE49-F238E27FC236}">
                  <a16:creationId xmlns:a16="http://schemas.microsoft.com/office/drawing/2014/main" id="{BECEE41C-80A4-4F56-97FF-2BDA9D0DA6C2}"/>
                </a:ext>
              </a:extLst>
            </p:cNvPr>
            <p:cNvSpPr>
              <a:spLocks noChangeAspect="1" noEditPoints="1"/>
            </p:cNvSpPr>
            <p:nvPr/>
          </p:nvSpPr>
          <p:spPr bwMode="auto">
            <a:xfrm>
              <a:off x="5292876" y="4772620"/>
              <a:ext cx="3200400" cy="37523"/>
            </a:xfrm>
            <a:custGeom>
              <a:avLst/>
              <a:gdLst>
                <a:gd name="T0" fmla="*/ 0 w 2047"/>
                <a:gd name="T1" fmla="*/ 0 h 24"/>
                <a:gd name="T2" fmla="*/ 0 w 2047"/>
                <a:gd name="T3" fmla="*/ 24 h 24"/>
                <a:gd name="T4" fmla="*/ 1024 w 2047"/>
                <a:gd name="T5" fmla="*/ 0 h 24"/>
                <a:gd name="T6" fmla="*/ 1024 w 2047"/>
                <a:gd name="T7" fmla="*/ 24 h 24"/>
                <a:gd name="T8" fmla="*/ 2047 w 2047"/>
                <a:gd name="T9" fmla="*/ 0 h 24"/>
                <a:gd name="T10" fmla="*/ 2047 w 2047"/>
                <a:gd name="T11" fmla="*/ 24 h 24"/>
              </a:gdLst>
              <a:ahLst/>
              <a:cxnLst>
                <a:cxn ang="0">
                  <a:pos x="T0" y="T1"/>
                </a:cxn>
                <a:cxn ang="0">
                  <a:pos x="T2" y="T3"/>
                </a:cxn>
                <a:cxn ang="0">
                  <a:pos x="T4" y="T5"/>
                </a:cxn>
                <a:cxn ang="0">
                  <a:pos x="T6" y="T7"/>
                </a:cxn>
                <a:cxn ang="0">
                  <a:pos x="T8" y="T9"/>
                </a:cxn>
                <a:cxn ang="0">
                  <a:pos x="T10" y="T11"/>
                </a:cxn>
              </a:cxnLst>
              <a:rect l="0" t="0" r="r" b="b"/>
              <a:pathLst>
                <a:path w="2047" h="24">
                  <a:moveTo>
                    <a:pt x="0" y="0"/>
                  </a:moveTo>
                  <a:lnTo>
                    <a:pt x="0" y="24"/>
                  </a:lnTo>
                  <a:moveTo>
                    <a:pt x="1024" y="0"/>
                  </a:moveTo>
                  <a:lnTo>
                    <a:pt x="1024" y="24"/>
                  </a:lnTo>
                  <a:moveTo>
                    <a:pt x="2047" y="0"/>
                  </a:moveTo>
                  <a:lnTo>
                    <a:pt x="2047" y="24"/>
                  </a:lnTo>
                </a:path>
              </a:pathLst>
            </a:custGeom>
            <a:noFill/>
            <a:ln w="9525" cap="flat">
              <a:solidFill>
                <a:srgbClr val="86868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30" name="Rectangle 183">
              <a:extLst>
                <a:ext uri="{FF2B5EF4-FFF2-40B4-BE49-F238E27FC236}">
                  <a16:creationId xmlns:a16="http://schemas.microsoft.com/office/drawing/2014/main" id="{ADA8A1BE-9249-4E70-B859-804365A69F40}"/>
                </a:ext>
              </a:extLst>
            </p:cNvPr>
            <p:cNvSpPr>
              <a:spLocks noChangeArrowheads="1"/>
            </p:cNvSpPr>
            <p:nvPr/>
          </p:nvSpPr>
          <p:spPr bwMode="auto">
            <a:xfrm>
              <a:off x="5126825" y="4712186"/>
              <a:ext cx="61962"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0</a:t>
              </a:r>
            </a:p>
          </p:txBody>
        </p:sp>
        <p:sp>
          <p:nvSpPr>
            <p:cNvPr id="831" name="Rectangle 184">
              <a:extLst>
                <a:ext uri="{FF2B5EF4-FFF2-40B4-BE49-F238E27FC236}">
                  <a16:creationId xmlns:a16="http://schemas.microsoft.com/office/drawing/2014/main" id="{5C21667D-7F3A-4AF7-A543-6FE0FBD8AF86}"/>
                </a:ext>
              </a:extLst>
            </p:cNvPr>
            <p:cNvSpPr>
              <a:spLocks noChangeArrowheads="1"/>
            </p:cNvSpPr>
            <p:nvPr/>
          </p:nvSpPr>
          <p:spPr bwMode="auto">
            <a:xfrm>
              <a:off x="5126825" y="4155926"/>
              <a:ext cx="61962"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5</a:t>
              </a:r>
            </a:p>
          </p:txBody>
        </p:sp>
        <p:sp>
          <p:nvSpPr>
            <p:cNvPr id="832" name="Rectangle 185">
              <a:extLst>
                <a:ext uri="{FF2B5EF4-FFF2-40B4-BE49-F238E27FC236}">
                  <a16:creationId xmlns:a16="http://schemas.microsoft.com/office/drawing/2014/main" id="{8DA81A63-9690-4155-B7B8-D5B84403378E}"/>
                </a:ext>
              </a:extLst>
            </p:cNvPr>
            <p:cNvSpPr>
              <a:spLocks noChangeArrowheads="1"/>
            </p:cNvSpPr>
            <p:nvPr/>
          </p:nvSpPr>
          <p:spPr bwMode="auto">
            <a:xfrm>
              <a:off x="5058245" y="3599670"/>
              <a:ext cx="123925"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10</a:t>
              </a:r>
            </a:p>
          </p:txBody>
        </p:sp>
        <p:sp>
          <p:nvSpPr>
            <p:cNvPr id="833" name="Rectangle 187">
              <a:extLst>
                <a:ext uri="{FF2B5EF4-FFF2-40B4-BE49-F238E27FC236}">
                  <a16:creationId xmlns:a16="http://schemas.microsoft.com/office/drawing/2014/main" id="{3DF6EC16-BF5A-4D00-B5DF-55A2D947DBA5}"/>
                </a:ext>
              </a:extLst>
            </p:cNvPr>
            <p:cNvSpPr>
              <a:spLocks noChangeArrowheads="1"/>
            </p:cNvSpPr>
            <p:nvPr/>
          </p:nvSpPr>
          <p:spPr bwMode="auto">
            <a:xfrm>
              <a:off x="5058245" y="3041501"/>
              <a:ext cx="123925"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15</a:t>
              </a:r>
            </a:p>
          </p:txBody>
        </p:sp>
        <p:sp>
          <p:nvSpPr>
            <p:cNvPr id="834" name="Rectangle 189">
              <a:extLst>
                <a:ext uri="{FF2B5EF4-FFF2-40B4-BE49-F238E27FC236}">
                  <a16:creationId xmlns:a16="http://schemas.microsoft.com/office/drawing/2014/main" id="{EFBFCCFB-3CD5-4C2B-A434-8A9CFD527559}"/>
                </a:ext>
              </a:extLst>
            </p:cNvPr>
            <p:cNvSpPr>
              <a:spLocks noChangeArrowheads="1"/>
            </p:cNvSpPr>
            <p:nvPr/>
          </p:nvSpPr>
          <p:spPr bwMode="auto">
            <a:xfrm>
              <a:off x="5058245" y="2489052"/>
              <a:ext cx="123925"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20</a:t>
              </a:r>
            </a:p>
          </p:txBody>
        </p:sp>
        <p:sp>
          <p:nvSpPr>
            <p:cNvPr id="835" name="Rectangle 191">
              <a:extLst>
                <a:ext uri="{FF2B5EF4-FFF2-40B4-BE49-F238E27FC236}">
                  <a16:creationId xmlns:a16="http://schemas.microsoft.com/office/drawing/2014/main" id="{2E17A9F2-47FC-4AE1-A999-4183DFBDBB6E}"/>
                </a:ext>
              </a:extLst>
            </p:cNvPr>
            <p:cNvSpPr>
              <a:spLocks noChangeArrowheads="1"/>
            </p:cNvSpPr>
            <p:nvPr/>
          </p:nvSpPr>
          <p:spPr bwMode="auto">
            <a:xfrm>
              <a:off x="5058245" y="1932791"/>
              <a:ext cx="123925"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25</a:t>
              </a:r>
            </a:p>
          </p:txBody>
        </p:sp>
        <p:sp>
          <p:nvSpPr>
            <p:cNvPr id="836" name="Rectangle 193">
              <a:extLst>
                <a:ext uri="{FF2B5EF4-FFF2-40B4-BE49-F238E27FC236}">
                  <a16:creationId xmlns:a16="http://schemas.microsoft.com/office/drawing/2014/main" id="{17075C91-64F2-4F6A-B5B0-E481369BC87A}"/>
                </a:ext>
              </a:extLst>
            </p:cNvPr>
            <p:cNvSpPr>
              <a:spLocks noChangeArrowheads="1"/>
            </p:cNvSpPr>
            <p:nvPr/>
          </p:nvSpPr>
          <p:spPr bwMode="auto">
            <a:xfrm>
              <a:off x="5790915" y="4855378"/>
              <a:ext cx="469365" cy="3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Narrow" panose="020B0606020202030204" pitchFamily="34" charset="0"/>
                </a:rPr>
                <a:t>Placebo</a:t>
              </a:r>
              <a:endPar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37" name="Rectangle 199">
              <a:extLst>
                <a:ext uri="{FF2B5EF4-FFF2-40B4-BE49-F238E27FC236}">
                  <a16:creationId xmlns:a16="http://schemas.microsoft.com/office/drawing/2014/main" id="{B9FB443C-ADEA-4731-8C28-07FBB47431D9}"/>
                </a:ext>
              </a:extLst>
            </p:cNvPr>
            <p:cNvSpPr>
              <a:spLocks noChangeArrowheads="1"/>
            </p:cNvSpPr>
            <p:nvPr/>
          </p:nvSpPr>
          <p:spPr bwMode="auto">
            <a:xfrm>
              <a:off x="7162800" y="4855378"/>
              <a:ext cx="698626" cy="3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Narrow" panose="020B0606020202030204" pitchFamily="34" charset="0"/>
                </a:rPr>
                <a:t>Denosumab</a:t>
              </a:r>
              <a:endPar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38" name="Rectangle 837">
              <a:extLst>
                <a:ext uri="{FF2B5EF4-FFF2-40B4-BE49-F238E27FC236}">
                  <a16:creationId xmlns:a16="http://schemas.microsoft.com/office/drawing/2014/main" id="{51F3C64C-A86B-45AB-AEC8-28DC6E8083A5}"/>
                </a:ext>
              </a:extLst>
            </p:cNvPr>
            <p:cNvSpPr/>
            <p:nvPr/>
          </p:nvSpPr>
          <p:spPr>
            <a:xfrm>
              <a:off x="7071679" y="5159453"/>
              <a:ext cx="550226" cy="454833"/>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4,081.3</a:t>
              </a:r>
            </a:p>
          </p:txBody>
        </p:sp>
        <p:sp>
          <p:nvSpPr>
            <p:cNvPr id="839" name="Line 97">
              <a:extLst>
                <a:ext uri="{FF2B5EF4-FFF2-40B4-BE49-F238E27FC236}">
                  <a16:creationId xmlns:a16="http://schemas.microsoft.com/office/drawing/2014/main" id="{66E5AC9C-A495-4FAA-8564-7D006335D967}"/>
                </a:ext>
              </a:extLst>
            </p:cNvPr>
            <p:cNvSpPr>
              <a:spLocks noChangeAspect="1" noChangeShapeType="1"/>
            </p:cNvSpPr>
            <p:nvPr/>
          </p:nvSpPr>
          <p:spPr bwMode="auto">
            <a:xfrm flipV="1">
              <a:off x="1013486" y="2028033"/>
              <a:ext cx="0" cy="2779395"/>
            </a:xfrm>
            <a:prstGeom prst="line">
              <a:avLst/>
            </a:prstGeom>
            <a:noFill/>
            <a:ln w="9525" cap="flat">
              <a:solidFill>
                <a:srgbClr val="86868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40" name="Freeform 98">
              <a:extLst>
                <a:ext uri="{FF2B5EF4-FFF2-40B4-BE49-F238E27FC236}">
                  <a16:creationId xmlns:a16="http://schemas.microsoft.com/office/drawing/2014/main" id="{865C0796-B213-4925-9913-EABAEB411CDE}"/>
                </a:ext>
              </a:extLst>
            </p:cNvPr>
            <p:cNvSpPr>
              <a:spLocks noChangeAspect="1" noEditPoints="1"/>
            </p:cNvSpPr>
            <p:nvPr/>
          </p:nvSpPr>
          <p:spPr bwMode="auto">
            <a:xfrm>
              <a:off x="975386" y="2028033"/>
              <a:ext cx="45720" cy="2779395"/>
            </a:xfrm>
            <a:custGeom>
              <a:avLst/>
              <a:gdLst>
                <a:gd name="T0" fmla="*/ 0 w 24"/>
                <a:gd name="T1" fmla="*/ 1459 h 1459"/>
                <a:gd name="T2" fmla="*/ 24 w 24"/>
                <a:gd name="T3" fmla="*/ 1459 h 1459"/>
                <a:gd name="T4" fmla="*/ 0 w 24"/>
                <a:gd name="T5" fmla="*/ 1167 h 1459"/>
                <a:gd name="T6" fmla="*/ 24 w 24"/>
                <a:gd name="T7" fmla="*/ 1167 h 1459"/>
                <a:gd name="T8" fmla="*/ 0 w 24"/>
                <a:gd name="T9" fmla="*/ 875 h 1459"/>
                <a:gd name="T10" fmla="*/ 24 w 24"/>
                <a:gd name="T11" fmla="*/ 875 h 1459"/>
                <a:gd name="T12" fmla="*/ 0 w 24"/>
                <a:gd name="T13" fmla="*/ 583 h 1459"/>
                <a:gd name="T14" fmla="*/ 24 w 24"/>
                <a:gd name="T15" fmla="*/ 583 h 1459"/>
                <a:gd name="T16" fmla="*/ 0 w 24"/>
                <a:gd name="T17" fmla="*/ 291 h 1459"/>
                <a:gd name="T18" fmla="*/ 24 w 24"/>
                <a:gd name="T19" fmla="*/ 291 h 1459"/>
                <a:gd name="T20" fmla="*/ 0 w 24"/>
                <a:gd name="T21" fmla="*/ 0 h 1459"/>
                <a:gd name="T22" fmla="*/ 24 w 24"/>
                <a:gd name="T23"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459">
                  <a:moveTo>
                    <a:pt x="0" y="1459"/>
                  </a:moveTo>
                  <a:lnTo>
                    <a:pt x="24" y="1459"/>
                  </a:lnTo>
                  <a:moveTo>
                    <a:pt x="0" y="1167"/>
                  </a:moveTo>
                  <a:lnTo>
                    <a:pt x="24" y="1167"/>
                  </a:lnTo>
                  <a:moveTo>
                    <a:pt x="0" y="875"/>
                  </a:moveTo>
                  <a:lnTo>
                    <a:pt x="24" y="875"/>
                  </a:lnTo>
                  <a:moveTo>
                    <a:pt x="0" y="583"/>
                  </a:moveTo>
                  <a:lnTo>
                    <a:pt x="24" y="583"/>
                  </a:lnTo>
                  <a:moveTo>
                    <a:pt x="0" y="291"/>
                  </a:moveTo>
                  <a:lnTo>
                    <a:pt x="24" y="291"/>
                  </a:lnTo>
                  <a:moveTo>
                    <a:pt x="0" y="0"/>
                  </a:moveTo>
                  <a:lnTo>
                    <a:pt x="24" y="0"/>
                  </a:lnTo>
                </a:path>
              </a:pathLst>
            </a:custGeom>
            <a:noFill/>
            <a:ln w="9525" cap="flat">
              <a:solidFill>
                <a:srgbClr val="86868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41" name="Line 99">
              <a:extLst>
                <a:ext uri="{FF2B5EF4-FFF2-40B4-BE49-F238E27FC236}">
                  <a16:creationId xmlns:a16="http://schemas.microsoft.com/office/drawing/2014/main" id="{20D080F7-2100-4D15-948D-A4CA935C89CC}"/>
                </a:ext>
              </a:extLst>
            </p:cNvPr>
            <p:cNvSpPr>
              <a:spLocks noChangeAspect="1" noChangeShapeType="1"/>
            </p:cNvSpPr>
            <p:nvPr/>
          </p:nvSpPr>
          <p:spPr bwMode="auto">
            <a:xfrm>
              <a:off x="1013486" y="4810135"/>
              <a:ext cx="3200400" cy="0"/>
            </a:xfrm>
            <a:prstGeom prst="line">
              <a:avLst/>
            </a:prstGeom>
            <a:noFill/>
            <a:ln w="9525" cap="flat">
              <a:solidFill>
                <a:srgbClr val="86868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42" name="Freeform 100">
              <a:extLst>
                <a:ext uri="{FF2B5EF4-FFF2-40B4-BE49-F238E27FC236}">
                  <a16:creationId xmlns:a16="http://schemas.microsoft.com/office/drawing/2014/main" id="{4AA9F880-F1EA-4B0D-90C5-80C5846006CB}"/>
                </a:ext>
              </a:extLst>
            </p:cNvPr>
            <p:cNvSpPr>
              <a:spLocks noChangeAspect="1" noEditPoints="1"/>
            </p:cNvSpPr>
            <p:nvPr/>
          </p:nvSpPr>
          <p:spPr bwMode="auto">
            <a:xfrm>
              <a:off x="1013486" y="4772604"/>
              <a:ext cx="3200400" cy="37541"/>
            </a:xfrm>
            <a:custGeom>
              <a:avLst/>
              <a:gdLst>
                <a:gd name="T0" fmla="*/ 0 w 2046"/>
                <a:gd name="T1" fmla="*/ 0 h 24"/>
                <a:gd name="T2" fmla="*/ 0 w 2046"/>
                <a:gd name="T3" fmla="*/ 24 h 24"/>
                <a:gd name="T4" fmla="*/ 1022 w 2046"/>
                <a:gd name="T5" fmla="*/ 0 h 24"/>
                <a:gd name="T6" fmla="*/ 1022 w 2046"/>
                <a:gd name="T7" fmla="*/ 24 h 24"/>
                <a:gd name="T8" fmla="*/ 2046 w 2046"/>
                <a:gd name="T9" fmla="*/ 0 h 24"/>
                <a:gd name="T10" fmla="*/ 2046 w 2046"/>
                <a:gd name="T11" fmla="*/ 24 h 24"/>
              </a:gdLst>
              <a:ahLst/>
              <a:cxnLst>
                <a:cxn ang="0">
                  <a:pos x="T0" y="T1"/>
                </a:cxn>
                <a:cxn ang="0">
                  <a:pos x="T2" y="T3"/>
                </a:cxn>
                <a:cxn ang="0">
                  <a:pos x="T4" y="T5"/>
                </a:cxn>
                <a:cxn ang="0">
                  <a:pos x="T6" y="T7"/>
                </a:cxn>
                <a:cxn ang="0">
                  <a:pos x="T8" y="T9"/>
                </a:cxn>
                <a:cxn ang="0">
                  <a:pos x="T10" y="T11"/>
                </a:cxn>
              </a:cxnLst>
              <a:rect l="0" t="0" r="r" b="b"/>
              <a:pathLst>
                <a:path w="2046" h="24">
                  <a:moveTo>
                    <a:pt x="0" y="0"/>
                  </a:moveTo>
                  <a:lnTo>
                    <a:pt x="0" y="24"/>
                  </a:lnTo>
                  <a:moveTo>
                    <a:pt x="1022" y="0"/>
                  </a:moveTo>
                  <a:lnTo>
                    <a:pt x="1022" y="24"/>
                  </a:lnTo>
                  <a:moveTo>
                    <a:pt x="2046" y="0"/>
                  </a:moveTo>
                  <a:lnTo>
                    <a:pt x="2046" y="24"/>
                  </a:lnTo>
                </a:path>
              </a:pathLst>
            </a:custGeom>
            <a:noFill/>
            <a:ln w="9525" cap="flat">
              <a:solidFill>
                <a:srgbClr val="86868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grpSp>
          <p:nvGrpSpPr>
            <p:cNvPr id="843" name="Group 842">
              <a:extLst>
                <a:ext uri="{FF2B5EF4-FFF2-40B4-BE49-F238E27FC236}">
                  <a16:creationId xmlns:a16="http://schemas.microsoft.com/office/drawing/2014/main" id="{07DA5C16-6D85-40C6-AAB0-3E341FBB2645}"/>
                </a:ext>
              </a:extLst>
            </p:cNvPr>
            <p:cNvGrpSpPr>
              <a:grpSpLocks noChangeAspect="1"/>
            </p:cNvGrpSpPr>
            <p:nvPr/>
          </p:nvGrpSpPr>
          <p:grpSpPr>
            <a:xfrm>
              <a:off x="784886" y="1947069"/>
              <a:ext cx="132448" cy="3073699"/>
              <a:chOff x="561974" y="2143125"/>
              <a:chExt cx="110373" cy="1921062"/>
            </a:xfrm>
          </p:grpSpPr>
          <p:sp>
            <p:nvSpPr>
              <p:cNvPr id="902" name="Rectangle 109">
                <a:extLst>
                  <a:ext uri="{FF2B5EF4-FFF2-40B4-BE49-F238E27FC236}">
                    <a16:creationId xmlns:a16="http://schemas.microsoft.com/office/drawing/2014/main" id="{491C6032-36C6-44E7-AC2D-2FC2B7BBA9E9}"/>
                  </a:ext>
                </a:extLst>
              </p:cNvPr>
              <p:cNvSpPr>
                <a:spLocks noChangeArrowheads="1"/>
              </p:cNvSpPr>
              <p:nvPr/>
            </p:nvSpPr>
            <p:spPr bwMode="auto">
              <a:xfrm>
                <a:off x="620712" y="3880247"/>
                <a:ext cx="51635"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0</a:t>
                </a:r>
              </a:p>
            </p:txBody>
          </p:sp>
          <p:sp>
            <p:nvSpPr>
              <p:cNvPr id="903" name="Rectangle 110">
                <a:extLst>
                  <a:ext uri="{FF2B5EF4-FFF2-40B4-BE49-F238E27FC236}">
                    <a16:creationId xmlns:a16="http://schemas.microsoft.com/office/drawing/2014/main" id="{3E29E399-19D4-47B6-AC8D-109FC3680CF0}"/>
                  </a:ext>
                </a:extLst>
              </p:cNvPr>
              <p:cNvSpPr>
                <a:spLocks noChangeArrowheads="1"/>
              </p:cNvSpPr>
              <p:nvPr/>
            </p:nvSpPr>
            <p:spPr bwMode="auto">
              <a:xfrm>
                <a:off x="620712" y="3532586"/>
                <a:ext cx="51635"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5</a:t>
                </a:r>
              </a:p>
            </p:txBody>
          </p:sp>
          <p:sp>
            <p:nvSpPr>
              <p:cNvPr id="904" name="Rectangle 111">
                <a:extLst>
                  <a:ext uri="{FF2B5EF4-FFF2-40B4-BE49-F238E27FC236}">
                    <a16:creationId xmlns:a16="http://schemas.microsoft.com/office/drawing/2014/main" id="{2FDAD118-93CA-49A1-9152-53CBDA0279DD}"/>
                  </a:ext>
                </a:extLst>
              </p:cNvPr>
              <p:cNvSpPr>
                <a:spLocks noChangeArrowheads="1"/>
              </p:cNvSpPr>
              <p:nvPr/>
            </p:nvSpPr>
            <p:spPr bwMode="auto">
              <a:xfrm>
                <a:off x="561974" y="3187305"/>
                <a:ext cx="103270"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10</a:t>
                </a:r>
              </a:p>
            </p:txBody>
          </p:sp>
          <p:sp>
            <p:nvSpPr>
              <p:cNvPr id="905" name="Rectangle 113">
                <a:extLst>
                  <a:ext uri="{FF2B5EF4-FFF2-40B4-BE49-F238E27FC236}">
                    <a16:creationId xmlns:a16="http://schemas.microsoft.com/office/drawing/2014/main" id="{ACFA1EDB-055E-4DE1-BDA0-1B524BC2BD25}"/>
                  </a:ext>
                </a:extLst>
              </p:cNvPr>
              <p:cNvSpPr>
                <a:spLocks noChangeArrowheads="1"/>
              </p:cNvSpPr>
              <p:nvPr/>
            </p:nvSpPr>
            <p:spPr bwMode="auto">
              <a:xfrm>
                <a:off x="561974" y="2839641"/>
                <a:ext cx="103270"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15</a:t>
                </a:r>
              </a:p>
            </p:txBody>
          </p:sp>
          <p:sp>
            <p:nvSpPr>
              <p:cNvPr id="906" name="Rectangle 115">
                <a:extLst>
                  <a:ext uri="{FF2B5EF4-FFF2-40B4-BE49-F238E27FC236}">
                    <a16:creationId xmlns:a16="http://schemas.microsoft.com/office/drawing/2014/main" id="{05DC8433-547E-4F43-B096-3C84CBD62E6F}"/>
                  </a:ext>
                </a:extLst>
              </p:cNvPr>
              <p:cNvSpPr>
                <a:spLocks noChangeArrowheads="1"/>
              </p:cNvSpPr>
              <p:nvPr/>
            </p:nvSpPr>
            <p:spPr bwMode="auto">
              <a:xfrm>
                <a:off x="561974" y="2490788"/>
                <a:ext cx="103270"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20</a:t>
                </a:r>
              </a:p>
            </p:txBody>
          </p:sp>
          <p:sp>
            <p:nvSpPr>
              <p:cNvPr id="907" name="Rectangle 117">
                <a:extLst>
                  <a:ext uri="{FF2B5EF4-FFF2-40B4-BE49-F238E27FC236}">
                    <a16:creationId xmlns:a16="http://schemas.microsoft.com/office/drawing/2014/main" id="{C5910A8B-765F-4DF6-928F-344FF7A14E97}"/>
                  </a:ext>
                </a:extLst>
              </p:cNvPr>
              <p:cNvSpPr>
                <a:spLocks noChangeArrowheads="1"/>
              </p:cNvSpPr>
              <p:nvPr/>
            </p:nvSpPr>
            <p:spPr bwMode="auto">
              <a:xfrm>
                <a:off x="561974" y="2143125"/>
                <a:ext cx="103270" cy="18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25</a:t>
                </a:r>
              </a:p>
            </p:txBody>
          </p:sp>
        </p:grpSp>
        <p:sp>
          <p:nvSpPr>
            <p:cNvPr id="844" name="Rectangle 119">
              <a:extLst>
                <a:ext uri="{FF2B5EF4-FFF2-40B4-BE49-F238E27FC236}">
                  <a16:creationId xmlns:a16="http://schemas.microsoft.com/office/drawing/2014/main" id="{A60281D2-D35F-47FD-9D4B-AEB120ADC822}"/>
                </a:ext>
              </a:extLst>
            </p:cNvPr>
            <p:cNvSpPr>
              <a:spLocks noChangeArrowheads="1"/>
            </p:cNvSpPr>
            <p:nvPr/>
          </p:nvSpPr>
          <p:spPr bwMode="auto">
            <a:xfrm>
              <a:off x="1481342" y="4855375"/>
              <a:ext cx="469365" cy="3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Narrow" panose="020B0606020202030204" pitchFamily="34" charset="0"/>
                </a:rPr>
                <a:t>Placebo</a:t>
              </a:r>
              <a:endPar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45" name="Rectangle 125">
              <a:extLst>
                <a:ext uri="{FF2B5EF4-FFF2-40B4-BE49-F238E27FC236}">
                  <a16:creationId xmlns:a16="http://schemas.microsoft.com/office/drawing/2014/main" id="{9DE660FE-6110-42BF-8F79-B7BF9FE064A7}"/>
                </a:ext>
              </a:extLst>
            </p:cNvPr>
            <p:cNvSpPr>
              <a:spLocks noChangeArrowheads="1"/>
            </p:cNvSpPr>
            <p:nvPr/>
          </p:nvSpPr>
          <p:spPr bwMode="auto">
            <a:xfrm>
              <a:off x="2895603" y="4855375"/>
              <a:ext cx="698626" cy="32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000000"/>
                  </a:solidFill>
                  <a:effectLst/>
                  <a:uLnTx/>
                  <a:uFillTx/>
                  <a:latin typeface="Arial Narrow" panose="020B0606020202030204" pitchFamily="34" charset="0"/>
                </a:rPr>
                <a:t>Denosumab</a:t>
              </a:r>
              <a:endPar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46" name="TextBox 845">
              <a:extLst>
                <a:ext uri="{FF2B5EF4-FFF2-40B4-BE49-F238E27FC236}">
                  <a16:creationId xmlns:a16="http://schemas.microsoft.com/office/drawing/2014/main" id="{3A49A5E1-CF91-4E18-B241-D67B839482E2}"/>
                </a:ext>
              </a:extLst>
            </p:cNvPr>
            <p:cNvSpPr txBox="1"/>
            <p:nvPr/>
          </p:nvSpPr>
          <p:spPr>
            <a:xfrm rot="16200000">
              <a:off x="-1180388" y="3336904"/>
              <a:ext cx="3565426" cy="383671"/>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rPr>
                <a:t>Rate of Vertebral Fracture, </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Narrow" panose="020B0606020202030204" pitchFamily="34" charset="0"/>
                </a:rPr>
                <a:t>Per 100 PY</a:t>
              </a:r>
            </a:p>
          </p:txBody>
        </p:sp>
        <p:grpSp>
          <p:nvGrpSpPr>
            <p:cNvPr id="847" name="Group 846">
              <a:extLst>
                <a:ext uri="{FF2B5EF4-FFF2-40B4-BE49-F238E27FC236}">
                  <a16:creationId xmlns:a16="http://schemas.microsoft.com/office/drawing/2014/main" id="{D9F3A578-2DC3-4A30-B323-39550C8E85C6}"/>
                </a:ext>
              </a:extLst>
            </p:cNvPr>
            <p:cNvGrpSpPr/>
            <p:nvPr/>
          </p:nvGrpSpPr>
          <p:grpSpPr>
            <a:xfrm>
              <a:off x="2857189" y="4320442"/>
              <a:ext cx="556260" cy="489680"/>
              <a:chOff x="2849569" y="3240340"/>
              <a:chExt cx="556260" cy="367261"/>
            </a:xfrm>
          </p:grpSpPr>
          <p:sp>
            <p:nvSpPr>
              <p:cNvPr id="898" name="Freeform 87">
                <a:extLst>
                  <a:ext uri="{FF2B5EF4-FFF2-40B4-BE49-F238E27FC236}">
                    <a16:creationId xmlns:a16="http://schemas.microsoft.com/office/drawing/2014/main" id="{6339B3C7-30CA-4B5E-9B7E-E012C9E97F2B}"/>
                  </a:ext>
                </a:extLst>
              </p:cNvPr>
              <p:cNvSpPr>
                <a:spLocks noChangeAspect="1"/>
              </p:cNvSpPr>
              <p:nvPr/>
            </p:nvSpPr>
            <p:spPr bwMode="auto">
              <a:xfrm>
                <a:off x="2849569" y="3507588"/>
                <a:ext cx="556260" cy="100013"/>
              </a:xfrm>
              <a:custGeom>
                <a:avLst/>
                <a:gdLst>
                  <a:gd name="T0" fmla="*/ 0 w 292"/>
                  <a:gd name="T1" fmla="*/ 0 h 70"/>
                  <a:gd name="T2" fmla="*/ 292 w 292"/>
                  <a:gd name="T3" fmla="*/ 0 h 70"/>
                  <a:gd name="T4" fmla="*/ 292 w 292"/>
                  <a:gd name="T5" fmla="*/ 70 h 70"/>
                  <a:gd name="T6" fmla="*/ 0 w 292"/>
                  <a:gd name="T7" fmla="*/ 70 h 70"/>
                  <a:gd name="T8" fmla="*/ 0 w 292"/>
                  <a:gd name="T9" fmla="*/ 0 h 70"/>
                  <a:gd name="T10" fmla="*/ 0 w 292"/>
                  <a:gd name="T11" fmla="*/ 0 h 70"/>
                </a:gdLst>
                <a:ahLst/>
                <a:cxnLst>
                  <a:cxn ang="0">
                    <a:pos x="T0" y="T1"/>
                  </a:cxn>
                  <a:cxn ang="0">
                    <a:pos x="T2" y="T3"/>
                  </a:cxn>
                  <a:cxn ang="0">
                    <a:pos x="T4" y="T5"/>
                  </a:cxn>
                  <a:cxn ang="0">
                    <a:pos x="T6" y="T7"/>
                  </a:cxn>
                  <a:cxn ang="0">
                    <a:pos x="T8" y="T9"/>
                  </a:cxn>
                  <a:cxn ang="0">
                    <a:pos x="T10" y="T11"/>
                  </a:cxn>
                </a:cxnLst>
                <a:rect l="0" t="0" r="r" b="b"/>
                <a:pathLst>
                  <a:path w="292" h="70">
                    <a:moveTo>
                      <a:pt x="0" y="0"/>
                    </a:moveTo>
                    <a:lnTo>
                      <a:pt x="292" y="0"/>
                    </a:lnTo>
                    <a:lnTo>
                      <a:pt x="292" y="70"/>
                    </a:lnTo>
                    <a:lnTo>
                      <a:pt x="0" y="70"/>
                    </a:lnTo>
                    <a:lnTo>
                      <a:pt x="0" y="0"/>
                    </a:lnTo>
                    <a:lnTo>
                      <a:pt x="0" y="0"/>
                    </a:lnTo>
                    <a:close/>
                  </a:path>
                </a:pathLst>
              </a:custGeom>
              <a:solidFill>
                <a:srgbClr val="C1514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99" name="Freeform 88">
                <a:extLst>
                  <a:ext uri="{FF2B5EF4-FFF2-40B4-BE49-F238E27FC236}">
                    <a16:creationId xmlns:a16="http://schemas.microsoft.com/office/drawing/2014/main" id="{782AF69F-D6AE-440C-9280-A85DABD228FF}"/>
                  </a:ext>
                </a:extLst>
              </p:cNvPr>
              <p:cNvSpPr>
                <a:spLocks noChangeAspect="1"/>
              </p:cNvSpPr>
              <p:nvPr/>
            </p:nvSpPr>
            <p:spPr bwMode="auto">
              <a:xfrm>
                <a:off x="2849569" y="3507588"/>
                <a:ext cx="556260" cy="100013"/>
              </a:xfrm>
              <a:custGeom>
                <a:avLst/>
                <a:gdLst>
                  <a:gd name="T0" fmla="*/ 0 w 292"/>
                  <a:gd name="T1" fmla="*/ 0 h 70"/>
                  <a:gd name="T2" fmla="*/ 292 w 292"/>
                  <a:gd name="T3" fmla="*/ 0 h 70"/>
                  <a:gd name="T4" fmla="*/ 292 w 292"/>
                  <a:gd name="T5" fmla="*/ 70 h 70"/>
                  <a:gd name="T6" fmla="*/ 0 w 292"/>
                  <a:gd name="T7" fmla="*/ 70 h 70"/>
                  <a:gd name="T8" fmla="*/ 0 w 292"/>
                  <a:gd name="T9" fmla="*/ 0 h 70"/>
                  <a:gd name="T10" fmla="*/ 0 w 292"/>
                  <a:gd name="T11" fmla="*/ 0 h 70"/>
                </a:gdLst>
                <a:ahLst/>
                <a:cxnLst>
                  <a:cxn ang="0">
                    <a:pos x="T0" y="T1"/>
                  </a:cxn>
                  <a:cxn ang="0">
                    <a:pos x="T2" y="T3"/>
                  </a:cxn>
                  <a:cxn ang="0">
                    <a:pos x="T4" y="T5"/>
                  </a:cxn>
                  <a:cxn ang="0">
                    <a:pos x="T6" y="T7"/>
                  </a:cxn>
                  <a:cxn ang="0">
                    <a:pos x="T8" y="T9"/>
                  </a:cxn>
                  <a:cxn ang="0">
                    <a:pos x="T10" y="T11"/>
                  </a:cxn>
                </a:cxnLst>
                <a:rect l="0" t="0" r="r" b="b"/>
                <a:pathLst>
                  <a:path w="292" h="70">
                    <a:moveTo>
                      <a:pt x="0" y="0"/>
                    </a:moveTo>
                    <a:lnTo>
                      <a:pt x="292" y="0"/>
                    </a:lnTo>
                    <a:lnTo>
                      <a:pt x="292" y="70"/>
                    </a:lnTo>
                    <a:lnTo>
                      <a:pt x="0" y="70"/>
                    </a:lnTo>
                    <a:lnTo>
                      <a:pt x="0" y="0"/>
                    </a:lnTo>
                    <a:lnTo>
                      <a:pt x="0" y="0"/>
                    </a:lnTo>
                    <a:close/>
                  </a:path>
                </a:pathLst>
              </a:custGeom>
              <a:solidFill>
                <a:srgbClr val="FFFFFF"/>
              </a:solidFill>
              <a:ln w="9525" cap="flat">
                <a:no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900" name="Freeform 94">
                <a:extLst>
                  <a:ext uri="{FF2B5EF4-FFF2-40B4-BE49-F238E27FC236}">
                    <a16:creationId xmlns:a16="http://schemas.microsoft.com/office/drawing/2014/main" id="{48BF7B22-45CF-429A-93DF-432954F5D308}"/>
                  </a:ext>
                </a:extLst>
              </p:cNvPr>
              <p:cNvSpPr>
                <a:spLocks noChangeAspect="1" noEditPoints="1"/>
              </p:cNvSpPr>
              <p:nvPr/>
            </p:nvSpPr>
            <p:spPr bwMode="auto">
              <a:xfrm>
                <a:off x="3090672" y="3474715"/>
                <a:ext cx="68580" cy="58579"/>
              </a:xfrm>
              <a:custGeom>
                <a:avLst/>
                <a:gdLst>
                  <a:gd name="T0" fmla="*/ 18 w 36"/>
                  <a:gd name="T1" fmla="*/ 41 h 41"/>
                  <a:gd name="T2" fmla="*/ 18 w 36"/>
                  <a:gd name="T3" fmla="*/ 23 h 41"/>
                  <a:gd name="T4" fmla="*/ 18 w 36"/>
                  <a:gd name="T5" fmla="*/ 0 h 41"/>
                  <a:gd name="T6" fmla="*/ 0 w 36"/>
                  <a:gd name="T7" fmla="*/ 41 h 41"/>
                  <a:gd name="T8" fmla="*/ 36 w 36"/>
                  <a:gd name="T9" fmla="*/ 41 h 41"/>
                  <a:gd name="T10" fmla="*/ 0 w 36"/>
                  <a:gd name="T11" fmla="*/ 0 h 41"/>
                  <a:gd name="T12" fmla="*/ 36 w 36"/>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36" h="41">
                    <a:moveTo>
                      <a:pt x="18" y="41"/>
                    </a:moveTo>
                    <a:lnTo>
                      <a:pt x="18" y="23"/>
                    </a:lnTo>
                    <a:lnTo>
                      <a:pt x="18" y="0"/>
                    </a:lnTo>
                    <a:moveTo>
                      <a:pt x="0" y="41"/>
                    </a:moveTo>
                    <a:lnTo>
                      <a:pt x="36" y="41"/>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901" name="Rectangle 103">
                <a:extLst>
                  <a:ext uri="{FF2B5EF4-FFF2-40B4-BE49-F238E27FC236}">
                    <a16:creationId xmlns:a16="http://schemas.microsoft.com/office/drawing/2014/main" id="{E13187C9-A744-457D-97AE-DB6601E864E6}"/>
                  </a:ext>
                </a:extLst>
              </p:cNvPr>
              <p:cNvSpPr>
                <a:spLocks noChangeAspect="1" noChangeArrowheads="1"/>
              </p:cNvSpPr>
              <p:nvPr/>
            </p:nvSpPr>
            <p:spPr bwMode="auto">
              <a:xfrm>
                <a:off x="3017835" y="3240340"/>
                <a:ext cx="154906" cy="2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rPr>
                  <a:t>1.2</a:t>
                </a:r>
              </a:p>
            </p:txBody>
          </p:sp>
        </p:grpSp>
        <p:sp>
          <p:nvSpPr>
            <p:cNvPr id="848" name="Rectangle 155">
              <a:extLst>
                <a:ext uri="{FF2B5EF4-FFF2-40B4-BE49-F238E27FC236}">
                  <a16:creationId xmlns:a16="http://schemas.microsoft.com/office/drawing/2014/main" id="{448DE312-32BF-4988-B98D-F63828F345DD}"/>
                </a:ext>
              </a:extLst>
            </p:cNvPr>
            <p:cNvSpPr>
              <a:spLocks noChangeArrowheads="1"/>
            </p:cNvSpPr>
            <p:nvPr/>
          </p:nvSpPr>
          <p:spPr bwMode="auto">
            <a:xfrm>
              <a:off x="304806" y="5237752"/>
              <a:ext cx="24475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PY =</a:t>
              </a:r>
            </a:p>
          </p:txBody>
        </p:sp>
        <p:grpSp>
          <p:nvGrpSpPr>
            <p:cNvPr id="849" name="Group 848">
              <a:extLst>
                <a:ext uri="{FF2B5EF4-FFF2-40B4-BE49-F238E27FC236}">
                  <a16:creationId xmlns:a16="http://schemas.microsoft.com/office/drawing/2014/main" id="{441A0A61-4C14-4580-B254-5EECCD56E4A0}"/>
                </a:ext>
              </a:extLst>
            </p:cNvPr>
            <p:cNvGrpSpPr/>
            <p:nvPr/>
          </p:nvGrpSpPr>
          <p:grpSpPr>
            <a:xfrm>
              <a:off x="3127115" y="5923649"/>
              <a:ext cx="2592519" cy="321060"/>
              <a:chOff x="3127115" y="6119685"/>
              <a:chExt cx="2592519" cy="321060"/>
            </a:xfrm>
          </p:grpSpPr>
          <p:sp>
            <p:nvSpPr>
              <p:cNvPr id="894" name="Freeform 132">
                <a:extLst>
                  <a:ext uri="{FF2B5EF4-FFF2-40B4-BE49-F238E27FC236}">
                    <a16:creationId xmlns:a16="http://schemas.microsoft.com/office/drawing/2014/main" id="{CFDC368A-5DE4-483A-A6B3-5B6F953E621A}"/>
                  </a:ext>
                </a:extLst>
              </p:cNvPr>
              <p:cNvSpPr>
                <a:spLocks/>
              </p:cNvSpPr>
              <p:nvPr/>
            </p:nvSpPr>
            <p:spPr bwMode="auto">
              <a:xfrm>
                <a:off x="3127115" y="6152249"/>
                <a:ext cx="182880" cy="182879"/>
              </a:xfrm>
              <a:custGeom>
                <a:avLst/>
                <a:gdLst>
                  <a:gd name="T0" fmla="*/ 0 w 41"/>
                  <a:gd name="T1" fmla="*/ 0 h 40"/>
                  <a:gd name="T2" fmla="*/ 41 w 41"/>
                  <a:gd name="T3" fmla="*/ 0 h 40"/>
                  <a:gd name="T4" fmla="*/ 41 w 41"/>
                  <a:gd name="T5" fmla="*/ 40 h 40"/>
                  <a:gd name="T6" fmla="*/ 0 w 41"/>
                  <a:gd name="T7" fmla="*/ 40 h 40"/>
                  <a:gd name="T8" fmla="*/ 0 w 41"/>
                  <a:gd name="T9" fmla="*/ 0 h 40"/>
                  <a:gd name="T10" fmla="*/ 0 w 41"/>
                  <a:gd name="T11" fmla="*/ 0 h 40"/>
                </a:gdLst>
                <a:ahLst/>
                <a:cxnLst>
                  <a:cxn ang="0">
                    <a:pos x="T0" y="T1"/>
                  </a:cxn>
                  <a:cxn ang="0">
                    <a:pos x="T2" y="T3"/>
                  </a:cxn>
                  <a:cxn ang="0">
                    <a:pos x="T4" y="T5"/>
                  </a:cxn>
                  <a:cxn ang="0">
                    <a:pos x="T6" y="T7"/>
                  </a:cxn>
                  <a:cxn ang="0">
                    <a:pos x="T8" y="T9"/>
                  </a:cxn>
                  <a:cxn ang="0">
                    <a:pos x="T10" y="T11"/>
                  </a:cxn>
                </a:cxnLst>
                <a:rect l="0" t="0" r="r" b="b"/>
                <a:pathLst>
                  <a:path w="41" h="40">
                    <a:moveTo>
                      <a:pt x="0" y="0"/>
                    </a:moveTo>
                    <a:lnTo>
                      <a:pt x="41" y="0"/>
                    </a:lnTo>
                    <a:lnTo>
                      <a:pt x="41" y="40"/>
                    </a:lnTo>
                    <a:lnTo>
                      <a:pt x="0" y="40"/>
                    </a:lnTo>
                    <a:lnTo>
                      <a:pt x="0" y="0"/>
                    </a:lnTo>
                    <a:lnTo>
                      <a:pt x="0" y="0"/>
                    </a:lnTo>
                    <a:close/>
                  </a:path>
                </a:pathLst>
              </a:custGeom>
              <a:solidFill>
                <a:srgbClr val="5548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95" name="Rectangle 134">
                <a:extLst>
                  <a:ext uri="{FF2B5EF4-FFF2-40B4-BE49-F238E27FC236}">
                    <a16:creationId xmlns:a16="http://schemas.microsoft.com/office/drawing/2014/main" id="{D7BE102C-A208-4A6B-8521-D3F6871547CA}"/>
                  </a:ext>
                </a:extLst>
              </p:cNvPr>
              <p:cNvSpPr>
                <a:spLocks noChangeArrowheads="1"/>
              </p:cNvSpPr>
              <p:nvPr/>
            </p:nvSpPr>
            <p:spPr bwMode="auto">
              <a:xfrm>
                <a:off x="3371619" y="6119685"/>
                <a:ext cx="760589" cy="3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Narrow" panose="020B0606020202030204" pitchFamily="34" charset="0"/>
                  </a:rPr>
                  <a:t>On-Treatment</a:t>
                </a:r>
              </a:p>
            </p:txBody>
          </p:sp>
          <p:sp>
            <p:nvSpPr>
              <p:cNvPr id="896" name="Freeform 145">
                <a:extLst>
                  <a:ext uri="{FF2B5EF4-FFF2-40B4-BE49-F238E27FC236}">
                    <a16:creationId xmlns:a16="http://schemas.microsoft.com/office/drawing/2014/main" id="{D1DB11AD-5C47-45DA-BB7E-6366CBFAE923}"/>
                  </a:ext>
                </a:extLst>
              </p:cNvPr>
              <p:cNvSpPr>
                <a:spLocks/>
              </p:cNvSpPr>
              <p:nvPr/>
            </p:nvSpPr>
            <p:spPr bwMode="auto">
              <a:xfrm>
                <a:off x="4691568" y="6152250"/>
                <a:ext cx="182880" cy="182879"/>
              </a:xfrm>
              <a:custGeom>
                <a:avLst/>
                <a:gdLst>
                  <a:gd name="T0" fmla="*/ 0 w 41"/>
                  <a:gd name="T1" fmla="*/ 0 h 42"/>
                  <a:gd name="T2" fmla="*/ 41 w 41"/>
                  <a:gd name="T3" fmla="*/ 0 h 42"/>
                  <a:gd name="T4" fmla="*/ 41 w 41"/>
                  <a:gd name="T5" fmla="*/ 42 h 42"/>
                  <a:gd name="T6" fmla="*/ 0 w 41"/>
                  <a:gd name="T7" fmla="*/ 42 h 42"/>
                  <a:gd name="T8" fmla="*/ 0 w 41"/>
                  <a:gd name="T9" fmla="*/ 0 h 42"/>
                  <a:gd name="T10" fmla="*/ 0 w 41"/>
                  <a:gd name="T11" fmla="*/ 0 h 42"/>
                </a:gdLst>
                <a:ahLst/>
                <a:cxnLst>
                  <a:cxn ang="0">
                    <a:pos x="T0" y="T1"/>
                  </a:cxn>
                  <a:cxn ang="0">
                    <a:pos x="T2" y="T3"/>
                  </a:cxn>
                  <a:cxn ang="0">
                    <a:pos x="T4" y="T5"/>
                  </a:cxn>
                  <a:cxn ang="0">
                    <a:pos x="T6" y="T7"/>
                  </a:cxn>
                  <a:cxn ang="0">
                    <a:pos x="T8" y="T9"/>
                  </a:cxn>
                  <a:cxn ang="0">
                    <a:pos x="T10" y="T11"/>
                  </a:cxn>
                </a:cxnLst>
                <a:rect l="0" t="0" r="r" b="b"/>
                <a:pathLst>
                  <a:path w="41" h="42">
                    <a:moveTo>
                      <a:pt x="0" y="0"/>
                    </a:moveTo>
                    <a:lnTo>
                      <a:pt x="41" y="0"/>
                    </a:lnTo>
                    <a:lnTo>
                      <a:pt x="41" y="42"/>
                    </a:lnTo>
                    <a:lnTo>
                      <a:pt x="0" y="42"/>
                    </a:lnTo>
                    <a:lnTo>
                      <a:pt x="0" y="0"/>
                    </a:lnTo>
                    <a:lnTo>
                      <a:pt x="0" y="0"/>
                    </a:lnTo>
                    <a:close/>
                  </a:path>
                </a:pathLst>
              </a:custGeom>
              <a:solidFill>
                <a:srgbClr val="C369A9"/>
              </a:solidFill>
              <a:ln w="9525" cap="flat">
                <a:solidFill>
                  <a:srgbClr val="C369A9"/>
                </a:solidFill>
                <a:prstDash val="solid"/>
                <a:round/>
                <a:headEnd/>
                <a:tailEnd/>
              </a:ln>
              <a:extLst/>
            </p:spPr>
            <p:txBody>
              <a:bodyPr vert="horz" wrap="square" lIns="0" tIns="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897" name="Rectangle 146">
                <a:extLst>
                  <a:ext uri="{FF2B5EF4-FFF2-40B4-BE49-F238E27FC236}">
                    <a16:creationId xmlns:a16="http://schemas.microsoft.com/office/drawing/2014/main" id="{C4F12529-276F-48D4-B571-D975F5609F39}"/>
                  </a:ext>
                </a:extLst>
              </p:cNvPr>
              <p:cNvSpPr>
                <a:spLocks noChangeArrowheads="1"/>
              </p:cNvSpPr>
              <p:nvPr/>
            </p:nvSpPr>
            <p:spPr bwMode="auto">
              <a:xfrm>
                <a:off x="4959045" y="6119687"/>
                <a:ext cx="760589" cy="3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Narrow" panose="020B0606020202030204" pitchFamily="34" charset="0"/>
                  </a:rPr>
                  <a:t>Off-Treatment</a:t>
                </a:r>
              </a:p>
            </p:txBody>
          </p:sp>
        </p:grpSp>
        <p:sp>
          <p:nvSpPr>
            <p:cNvPr id="850" name="Rectangle 155">
              <a:extLst>
                <a:ext uri="{FF2B5EF4-FFF2-40B4-BE49-F238E27FC236}">
                  <a16:creationId xmlns:a16="http://schemas.microsoft.com/office/drawing/2014/main" id="{0D68E5F2-BD9A-4EFA-AAA2-6848E79EAA08}"/>
                </a:ext>
              </a:extLst>
            </p:cNvPr>
            <p:cNvSpPr>
              <a:spLocks noChangeArrowheads="1"/>
            </p:cNvSpPr>
            <p:nvPr/>
          </p:nvSpPr>
          <p:spPr bwMode="auto">
            <a:xfrm>
              <a:off x="1920240" y="5237754"/>
              <a:ext cx="27883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363.8</a:t>
              </a:r>
            </a:p>
          </p:txBody>
        </p:sp>
        <p:sp>
          <p:nvSpPr>
            <p:cNvPr id="851" name="Rectangle 155">
              <a:extLst>
                <a:ext uri="{FF2B5EF4-FFF2-40B4-BE49-F238E27FC236}">
                  <a16:creationId xmlns:a16="http://schemas.microsoft.com/office/drawing/2014/main" id="{9130946F-E9F8-4DC4-8F1C-18A19A326EB9}"/>
                </a:ext>
              </a:extLst>
            </p:cNvPr>
            <p:cNvSpPr>
              <a:spLocks noChangeArrowheads="1"/>
            </p:cNvSpPr>
            <p:nvPr/>
          </p:nvSpPr>
          <p:spPr bwMode="auto">
            <a:xfrm>
              <a:off x="3511296" y="5237754"/>
              <a:ext cx="27883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786.7</a:t>
              </a:r>
            </a:p>
          </p:txBody>
        </p:sp>
        <p:sp>
          <p:nvSpPr>
            <p:cNvPr id="852" name="Rectangle 851">
              <a:extLst>
                <a:ext uri="{FF2B5EF4-FFF2-40B4-BE49-F238E27FC236}">
                  <a16:creationId xmlns:a16="http://schemas.microsoft.com/office/drawing/2014/main" id="{351B1826-0C61-43A2-A076-7743A019A192}"/>
                </a:ext>
              </a:extLst>
            </p:cNvPr>
            <p:cNvSpPr/>
            <p:nvPr/>
          </p:nvSpPr>
          <p:spPr>
            <a:xfrm>
              <a:off x="1252728" y="5159470"/>
              <a:ext cx="457282" cy="45483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832.5</a:t>
              </a: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53" name="Rectangle 852">
              <a:extLst>
                <a:ext uri="{FF2B5EF4-FFF2-40B4-BE49-F238E27FC236}">
                  <a16:creationId xmlns:a16="http://schemas.microsoft.com/office/drawing/2014/main" id="{061A7580-1539-4268-B483-B78415CDD3F7}"/>
                </a:ext>
              </a:extLst>
            </p:cNvPr>
            <p:cNvSpPr/>
            <p:nvPr/>
          </p:nvSpPr>
          <p:spPr>
            <a:xfrm>
              <a:off x="2785349" y="5159470"/>
              <a:ext cx="550226" cy="454833"/>
            </a:xfrm>
            <a:prstGeom prst="rect">
              <a:avLst/>
            </a:prstGeom>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4,033.3</a:t>
              </a:r>
            </a:p>
          </p:txBody>
        </p:sp>
        <p:sp>
          <p:nvSpPr>
            <p:cNvPr id="854" name="Rectangle 853">
              <a:extLst>
                <a:ext uri="{FF2B5EF4-FFF2-40B4-BE49-F238E27FC236}">
                  <a16:creationId xmlns:a16="http://schemas.microsoft.com/office/drawing/2014/main" id="{267C28B5-2D86-4C96-9F05-4689D48EB7B6}"/>
                </a:ext>
              </a:extLst>
            </p:cNvPr>
            <p:cNvSpPr/>
            <p:nvPr/>
          </p:nvSpPr>
          <p:spPr>
            <a:xfrm>
              <a:off x="5568696" y="5159453"/>
              <a:ext cx="457282" cy="45483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860.6</a:t>
              </a: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55" name="Rectangle 155">
              <a:extLst>
                <a:ext uri="{FF2B5EF4-FFF2-40B4-BE49-F238E27FC236}">
                  <a16:creationId xmlns:a16="http://schemas.microsoft.com/office/drawing/2014/main" id="{1119A350-CE7A-4D03-B686-541DA18FBC37}"/>
                </a:ext>
              </a:extLst>
            </p:cNvPr>
            <p:cNvSpPr>
              <a:spLocks noChangeArrowheads="1"/>
            </p:cNvSpPr>
            <p:nvPr/>
          </p:nvSpPr>
          <p:spPr bwMode="auto">
            <a:xfrm>
              <a:off x="6238611" y="5237734"/>
              <a:ext cx="27883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369.5</a:t>
              </a:r>
            </a:p>
          </p:txBody>
        </p:sp>
        <p:sp>
          <p:nvSpPr>
            <p:cNvPr id="856" name="Rectangle 155">
              <a:extLst>
                <a:ext uri="{FF2B5EF4-FFF2-40B4-BE49-F238E27FC236}">
                  <a16:creationId xmlns:a16="http://schemas.microsoft.com/office/drawing/2014/main" id="{E9776769-5027-42BB-A57B-8C4874C0BFC8}"/>
                </a:ext>
              </a:extLst>
            </p:cNvPr>
            <p:cNvSpPr>
              <a:spLocks noChangeArrowheads="1"/>
            </p:cNvSpPr>
            <p:nvPr/>
          </p:nvSpPr>
          <p:spPr bwMode="auto">
            <a:xfrm>
              <a:off x="7775290" y="5237734"/>
              <a:ext cx="27883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800.3</a:t>
              </a:r>
            </a:p>
          </p:txBody>
        </p:sp>
        <p:sp>
          <p:nvSpPr>
            <p:cNvPr id="857" name="Freeform 91">
              <a:extLst>
                <a:ext uri="{FF2B5EF4-FFF2-40B4-BE49-F238E27FC236}">
                  <a16:creationId xmlns:a16="http://schemas.microsoft.com/office/drawing/2014/main" id="{654FBBC6-9297-430A-A0DD-B457FCB6DC3C}"/>
                </a:ext>
              </a:extLst>
            </p:cNvPr>
            <p:cNvSpPr>
              <a:spLocks noChangeAspect="1"/>
            </p:cNvSpPr>
            <p:nvPr/>
          </p:nvSpPr>
          <p:spPr bwMode="auto">
            <a:xfrm>
              <a:off x="3421259" y="4019568"/>
              <a:ext cx="560070" cy="790578"/>
            </a:xfrm>
            <a:custGeom>
              <a:avLst/>
              <a:gdLst>
                <a:gd name="T0" fmla="*/ 0 w 294"/>
                <a:gd name="T1" fmla="*/ 0 h 415"/>
                <a:gd name="T2" fmla="*/ 294 w 294"/>
                <a:gd name="T3" fmla="*/ 0 h 415"/>
                <a:gd name="T4" fmla="*/ 294 w 294"/>
                <a:gd name="T5" fmla="*/ 415 h 415"/>
                <a:gd name="T6" fmla="*/ 0 w 294"/>
                <a:gd name="T7" fmla="*/ 415 h 415"/>
                <a:gd name="T8" fmla="*/ 0 w 294"/>
                <a:gd name="T9" fmla="*/ 0 h 415"/>
                <a:gd name="T10" fmla="*/ 0 w 294"/>
                <a:gd name="T11" fmla="*/ 0 h 415"/>
              </a:gdLst>
              <a:ahLst/>
              <a:cxnLst>
                <a:cxn ang="0">
                  <a:pos x="T0" y="T1"/>
                </a:cxn>
                <a:cxn ang="0">
                  <a:pos x="T2" y="T3"/>
                </a:cxn>
                <a:cxn ang="0">
                  <a:pos x="T4" y="T5"/>
                </a:cxn>
                <a:cxn ang="0">
                  <a:pos x="T6" y="T7"/>
                </a:cxn>
                <a:cxn ang="0">
                  <a:pos x="T8" y="T9"/>
                </a:cxn>
                <a:cxn ang="0">
                  <a:pos x="T10" y="T11"/>
                </a:cxn>
              </a:cxnLst>
              <a:rect l="0" t="0" r="r" b="b"/>
              <a:pathLst>
                <a:path w="294" h="415">
                  <a:moveTo>
                    <a:pt x="0" y="0"/>
                  </a:moveTo>
                  <a:lnTo>
                    <a:pt x="294" y="0"/>
                  </a:lnTo>
                  <a:lnTo>
                    <a:pt x="294" y="415"/>
                  </a:lnTo>
                  <a:lnTo>
                    <a:pt x="0" y="415"/>
                  </a:lnTo>
                  <a:lnTo>
                    <a:pt x="0" y="0"/>
                  </a:lnTo>
                  <a:lnTo>
                    <a:pt x="0" y="0"/>
                  </a:lnTo>
                  <a:close/>
                </a:path>
              </a:pathLst>
            </a:custGeom>
            <a:solidFill>
              <a:srgbClr val="C369A9"/>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grpSp>
          <p:nvGrpSpPr>
            <p:cNvPr id="858" name="Group 857">
              <a:extLst>
                <a:ext uri="{FF2B5EF4-FFF2-40B4-BE49-F238E27FC236}">
                  <a16:creationId xmlns:a16="http://schemas.microsoft.com/office/drawing/2014/main" id="{E42C99A5-B4EC-435E-818B-E85DCCCF4001}"/>
                </a:ext>
              </a:extLst>
            </p:cNvPr>
            <p:cNvGrpSpPr/>
            <p:nvPr/>
          </p:nvGrpSpPr>
          <p:grpSpPr>
            <a:xfrm>
              <a:off x="3596255" y="3498918"/>
              <a:ext cx="154906" cy="734429"/>
              <a:chOff x="3596255" y="3531838"/>
              <a:chExt cx="154906" cy="734429"/>
            </a:xfrm>
          </p:grpSpPr>
          <p:sp>
            <p:nvSpPr>
              <p:cNvPr id="892" name="Freeform 96">
                <a:extLst>
                  <a:ext uri="{FF2B5EF4-FFF2-40B4-BE49-F238E27FC236}">
                    <a16:creationId xmlns:a16="http://schemas.microsoft.com/office/drawing/2014/main" id="{BA1041F3-ED91-4DDC-A9E4-ABAD0321BFA6}"/>
                  </a:ext>
                </a:extLst>
              </p:cNvPr>
              <p:cNvSpPr>
                <a:spLocks noChangeAspect="1" noEditPoints="1"/>
              </p:cNvSpPr>
              <p:nvPr/>
            </p:nvSpPr>
            <p:spPr bwMode="auto">
              <a:xfrm>
                <a:off x="3666744" y="3843355"/>
                <a:ext cx="68580" cy="422912"/>
              </a:xfrm>
              <a:custGeom>
                <a:avLst/>
                <a:gdLst>
                  <a:gd name="T0" fmla="*/ 18 w 36"/>
                  <a:gd name="T1" fmla="*/ 222 h 222"/>
                  <a:gd name="T2" fmla="*/ 18 w 36"/>
                  <a:gd name="T3" fmla="*/ 111 h 222"/>
                  <a:gd name="T4" fmla="*/ 18 w 36"/>
                  <a:gd name="T5" fmla="*/ 0 h 222"/>
                  <a:gd name="T6" fmla="*/ 0 w 36"/>
                  <a:gd name="T7" fmla="*/ 222 h 222"/>
                  <a:gd name="T8" fmla="*/ 36 w 36"/>
                  <a:gd name="T9" fmla="*/ 222 h 222"/>
                  <a:gd name="T10" fmla="*/ 0 w 36"/>
                  <a:gd name="T11" fmla="*/ 0 h 222"/>
                  <a:gd name="T12" fmla="*/ 36 w 3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36" h="222">
                    <a:moveTo>
                      <a:pt x="18" y="222"/>
                    </a:moveTo>
                    <a:lnTo>
                      <a:pt x="18" y="111"/>
                    </a:lnTo>
                    <a:lnTo>
                      <a:pt x="18" y="0"/>
                    </a:lnTo>
                    <a:moveTo>
                      <a:pt x="0" y="222"/>
                    </a:moveTo>
                    <a:lnTo>
                      <a:pt x="36" y="222"/>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93" name="Rectangle 107">
                <a:extLst>
                  <a:ext uri="{FF2B5EF4-FFF2-40B4-BE49-F238E27FC236}">
                    <a16:creationId xmlns:a16="http://schemas.microsoft.com/office/drawing/2014/main" id="{4E456EC1-0D72-47C3-A2E8-7E71D11C0594}"/>
                  </a:ext>
                </a:extLst>
              </p:cNvPr>
              <p:cNvSpPr>
                <a:spLocks noChangeAspect="1" noChangeArrowheads="1"/>
              </p:cNvSpPr>
              <p:nvPr/>
            </p:nvSpPr>
            <p:spPr bwMode="auto">
              <a:xfrm>
                <a:off x="3596255" y="3531838"/>
                <a:ext cx="154906"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rPr>
                  <a:t>7.1</a:t>
                </a:r>
              </a:p>
            </p:txBody>
          </p:sp>
        </p:grpSp>
        <p:sp>
          <p:nvSpPr>
            <p:cNvPr id="859" name="Freeform 89">
              <a:extLst>
                <a:ext uri="{FF2B5EF4-FFF2-40B4-BE49-F238E27FC236}">
                  <a16:creationId xmlns:a16="http://schemas.microsoft.com/office/drawing/2014/main" id="{A3FBC707-D2A9-49A2-8EF3-088BE7090EE3}"/>
                </a:ext>
              </a:extLst>
            </p:cNvPr>
            <p:cNvSpPr>
              <a:spLocks noChangeAspect="1"/>
            </p:cNvSpPr>
            <p:nvPr/>
          </p:nvSpPr>
          <p:spPr bwMode="auto">
            <a:xfrm>
              <a:off x="1836109" y="3869725"/>
              <a:ext cx="556260" cy="940403"/>
            </a:xfrm>
            <a:custGeom>
              <a:avLst/>
              <a:gdLst>
                <a:gd name="T0" fmla="*/ 0 w 292"/>
                <a:gd name="T1" fmla="*/ 0 h 467"/>
                <a:gd name="T2" fmla="*/ 292 w 292"/>
                <a:gd name="T3" fmla="*/ 0 h 467"/>
                <a:gd name="T4" fmla="*/ 292 w 292"/>
                <a:gd name="T5" fmla="*/ 467 h 467"/>
                <a:gd name="T6" fmla="*/ 0 w 292"/>
                <a:gd name="T7" fmla="*/ 467 h 467"/>
                <a:gd name="T8" fmla="*/ 0 w 292"/>
                <a:gd name="T9" fmla="*/ 0 h 467"/>
                <a:gd name="T10" fmla="*/ 0 w 292"/>
                <a:gd name="T11" fmla="*/ 0 h 467"/>
              </a:gdLst>
              <a:ahLst/>
              <a:cxnLst>
                <a:cxn ang="0">
                  <a:pos x="T0" y="T1"/>
                </a:cxn>
                <a:cxn ang="0">
                  <a:pos x="T2" y="T3"/>
                </a:cxn>
                <a:cxn ang="0">
                  <a:pos x="T4" y="T5"/>
                </a:cxn>
                <a:cxn ang="0">
                  <a:pos x="T6" y="T7"/>
                </a:cxn>
                <a:cxn ang="0">
                  <a:pos x="T8" y="T9"/>
                </a:cxn>
                <a:cxn ang="0">
                  <a:pos x="T10" y="T11"/>
                </a:cxn>
              </a:cxnLst>
              <a:rect l="0" t="0" r="r" b="b"/>
              <a:pathLst>
                <a:path w="292" h="467">
                  <a:moveTo>
                    <a:pt x="0" y="0"/>
                  </a:moveTo>
                  <a:lnTo>
                    <a:pt x="292" y="0"/>
                  </a:lnTo>
                  <a:lnTo>
                    <a:pt x="292" y="467"/>
                  </a:lnTo>
                  <a:lnTo>
                    <a:pt x="0" y="467"/>
                  </a:lnTo>
                  <a:lnTo>
                    <a:pt x="0" y="0"/>
                  </a:lnTo>
                  <a:lnTo>
                    <a:pt x="0" y="0"/>
                  </a:lnTo>
                  <a:close/>
                </a:path>
              </a:pathLst>
            </a:custGeom>
            <a:solidFill>
              <a:srgbClr val="C369A9"/>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grpSp>
          <p:nvGrpSpPr>
            <p:cNvPr id="860" name="Group 859">
              <a:extLst>
                <a:ext uri="{FF2B5EF4-FFF2-40B4-BE49-F238E27FC236}">
                  <a16:creationId xmlns:a16="http://schemas.microsoft.com/office/drawing/2014/main" id="{BCD35786-1393-43AF-8909-B4F2E0AF6A19}"/>
                </a:ext>
              </a:extLst>
            </p:cNvPr>
            <p:cNvGrpSpPr/>
            <p:nvPr/>
          </p:nvGrpSpPr>
          <p:grpSpPr>
            <a:xfrm>
              <a:off x="2005199" y="3231839"/>
              <a:ext cx="154906" cy="954850"/>
              <a:chOff x="2005199" y="3231839"/>
              <a:chExt cx="154906" cy="954850"/>
            </a:xfrm>
          </p:grpSpPr>
          <p:sp>
            <p:nvSpPr>
              <p:cNvPr id="890" name="Freeform 95">
                <a:extLst>
                  <a:ext uri="{FF2B5EF4-FFF2-40B4-BE49-F238E27FC236}">
                    <a16:creationId xmlns:a16="http://schemas.microsoft.com/office/drawing/2014/main" id="{76EADFB6-5F86-4939-BF97-F4239037B547}"/>
                  </a:ext>
                </a:extLst>
              </p:cNvPr>
              <p:cNvSpPr>
                <a:spLocks noChangeAspect="1" noEditPoints="1"/>
              </p:cNvSpPr>
              <p:nvPr/>
            </p:nvSpPr>
            <p:spPr bwMode="auto">
              <a:xfrm>
                <a:off x="2075688" y="3540894"/>
                <a:ext cx="68580" cy="645795"/>
              </a:xfrm>
              <a:custGeom>
                <a:avLst/>
                <a:gdLst>
                  <a:gd name="T0" fmla="*/ 18 w 36"/>
                  <a:gd name="T1" fmla="*/ 339 h 339"/>
                  <a:gd name="T2" fmla="*/ 18 w 36"/>
                  <a:gd name="T3" fmla="*/ 170 h 339"/>
                  <a:gd name="T4" fmla="*/ 18 w 36"/>
                  <a:gd name="T5" fmla="*/ 0 h 339"/>
                  <a:gd name="T6" fmla="*/ 0 w 36"/>
                  <a:gd name="T7" fmla="*/ 339 h 339"/>
                  <a:gd name="T8" fmla="*/ 36 w 36"/>
                  <a:gd name="T9" fmla="*/ 339 h 339"/>
                  <a:gd name="T10" fmla="*/ 0 w 36"/>
                  <a:gd name="T11" fmla="*/ 0 h 339"/>
                  <a:gd name="T12" fmla="*/ 36 w 36"/>
                  <a:gd name="T13" fmla="*/ 0 h 339"/>
                </a:gdLst>
                <a:ahLst/>
                <a:cxnLst>
                  <a:cxn ang="0">
                    <a:pos x="T0" y="T1"/>
                  </a:cxn>
                  <a:cxn ang="0">
                    <a:pos x="T2" y="T3"/>
                  </a:cxn>
                  <a:cxn ang="0">
                    <a:pos x="T4" y="T5"/>
                  </a:cxn>
                  <a:cxn ang="0">
                    <a:pos x="T6" y="T7"/>
                  </a:cxn>
                  <a:cxn ang="0">
                    <a:pos x="T8" y="T9"/>
                  </a:cxn>
                  <a:cxn ang="0">
                    <a:pos x="T10" y="T11"/>
                  </a:cxn>
                  <a:cxn ang="0">
                    <a:pos x="T12" y="T13"/>
                  </a:cxn>
                </a:cxnLst>
                <a:rect l="0" t="0" r="r" b="b"/>
                <a:pathLst>
                  <a:path w="36" h="339">
                    <a:moveTo>
                      <a:pt x="18" y="339"/>
                    </a:moveTo>
                    <a:lnTo>
                      <a:pt x="18" y="170"/>
                    </a:lnTo>
                    <a:lnTo>
                      <a:pt x="18" y="0"/>
                    </a:lnTo>
                    <a:moveTo>
                      <a:pt x="0" y="339"/>
                    </a:moveTo>
                    <a:lnTo>
                      <a:pt x="36" y="339"/>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91" name="Rectangle 105">
                <a:extLst>
                  <a:ext uri="{FF2B5EF4-FFF2-40B4-BE49-F238E27FC236}">
                    <a16:creationId xmlns:a16="http://schemas.microsoft.com/office/drawing/2014/main" id="{26303ACF-1C4F-4F28-AEC5-D599396FAD1E}"/>
                  </a:ext>
                </a:extLst>
              </p:cNvPr>
              <p:cNvSpPr>
                <a:spLocks noChangeAspect="1" noChangeArrowheads="1"/>
              </p:cNvSpPr>
              <p:nvPr/>
            </p:nvSpPr>
            <p:spPr bwMode="auto">
              <a:xfrm>
                <a:off x="2005199" y="3231839"/>
                <a:ext cx="154906" cy="29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rPr>
                  <a:t>8.5</a:t>
                </a:r>
              </a:p>
            </p:txBody>
          </p:sp>
        </p:grpSp>
        <p:sp>
          <p:nvSpPr>
            <p:cNvPr id="861" name="Freeform 85">
              <a:extLst>
                <a:ext uri="{FF2B5EF4-FFF2-40B4-BE49-F238E27FC236}">
                  <a16:creationId xmlns:a16="http://schemas.microsoft.com/office/drawing/2014/main" id="{C663CDD2-903C-46E6-A3FE-F3061A04FF6E}"/>
                </a:ext>
              </a:extLst>
            </p:cNvPr>
            <p:cNvSpPr>
              <a:spLocks noChangeAspect="1"/>
            </p:cNvSpPr>
            <p:nvPr/>
          </p:nvSpPr>
          <p:spPr bwMode="auto">
            <a:xfrm>
              <a:off x="1272038" y="4030990"/>
              <a:ext cx="556260" cy="779145"/>
            </a:xfrm>
            <a:custGeom>
              <a:avLst/>
              <a:gdLst>
                <a:gd name="T0" fmla="*/ 0 w 292"/>
                <a:gd name="T1" fmla="*/ 0 h 409"/>
                <a:gd name="T2" fmla="*/ 292 w 292"/>
                <a:gd name="T3" fmla="*/ 0 h 409"/>
                <a:gd name="T4" fmla="*/ 292 w 292"/>
                <a:gd name="T5" fmla="*/ 409 h 409"/>
                <a:gd name="T6" fmla="*/ 0 w 292"/>
                <a:gd name="T7" fmla="*/ 409 h 409"/>
                <a:gd name="T8" fmla="*/ 0 w 292"/>
                <a:gd name="T9" fmla="*/ 0 h 409"/>
                <a:gd name="T10" fmla="*/ 0 w 292"/>
                <a:gd name="T11" fmla="*/ 0 h 409"/>
              </a:gdLst>
              <a:ahLst/>
              <a:cxnLst>
                <a:cxn ang="0">
                  <a:pos x="T0" y="T1"/>
                </a:cxn>
                <a:cxn ang="0">
                  <a:pos x="T2" y="T3"/>
                </a:cxn>
                <a:cxn ang="0">
                  <a:pos x="T4" y="T5"/>
                </a:cxn>
                <a:cxn ang="0">
                  <a:pos x="T6" y="T7"/>
                </a:cxn>
                <a:cxn ang="0">
                  <a:pos x="T8" y="T9"/>
                </a:cxn>
                <a:cxn ang="0">
                  <a:pos x="T10" y="T11"/>
                </a:cxn>
              </a:cxnLst>
              <a:rect l="0" t="0" r="r" b="b"/>
              <a:pathLst>
                <a:path w="292" h="409">
                  <a:moveTo>
                    <a:pt x="0" y="0"/>
                  </a:moveTo>
                  <a:lnTo>
                    <a:pt x="292" y="0"/>
                  </a:lnTo>
                  <a:lnTo>
                    <a:pt x="292" y="409"/>
                  </a:lnTo>
                  <a:lnTo>
                    <a:pt x="0" y="409"/>
                  </a:lnTo>
                  <a:lnTo>
                    <a:pt x="0" y="0"/>
                  </a:lnTo>
                  <a:lnTo>
                    <a:pt x="0" y="0"/>
                  </a:lnTo>
                  <a:close/>
                </a:path>
              </a:pathLst>
            </a:custGeom>
            <a:solidFill>
              <a:srgbClr val="554856"/>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grpSp>
          <p:nvGrpSpPr>
            <p:cNvPr id="862" name="Group 861">
              <a:extLst>
                <a:ext uri="{FF2B5EF4-FFF2-40B4-BE49-F238E27FC236}">
                  <a16:creationId xmlns:a16="http://schemas.microsoft.com/office/drawing/2014/main" id="{2302B4E7-50D3-4F85-900F-B63816F7BFCE}"/>
                </a:ext>
              </a:extLst>
            </p:cNvPr>
            <p:cNvGrpSpPr/>
            <p:nvPr/>
          </p:nvGrpSpPr>
          <p:grpSpPr>
            <a:xfrm>
              <a:off x="1437640" y="3515690"/>
              <a:ext cx="154906" cy="713835"/>
              <a:chOff x="1430020" y="2636771"/>
              <a:chExt cx="154906" cy="535377"/>
            </a:xfrm>
          </p:grpSpPr>
          <p:sp>
            <p:nvSpPr>
              <p:cNvPr id="888" name="Freeform 93">
                <a:extLst>
                  <a:ext uri="{FF2B5EF4-FFF2-40B4-BE49-F238E27FC236}">
                    <a16:creationId xmlns:a16="http://schemas.microsoft.com/office/drawing/2014/main" id="{2DD4EAC2-9E9E-460E-ADF1-D750AF215FB6}"/>
                  </a:ext>
                </a:extLst>
              </p:cNvPr>
              <p:cNvSpPr>
                <a:spLocks noChangeAspect="1" noEditPoints="1"/>
              </p:cNvSpPr>
              <p:nvPr/>
            </p:nvSpPr>
            <p:spPr bwMode="auto">
              <a:xfrm>
                <a:off x="1499616" y="2880682"/>
                <a:ext cx="72390" cy="291466"/>
              </a:xfrm>
              <a:custGeom>
                <a:avLst/>
                <a:gdLst>
                  <a:gd name="T0" fmla="*/ 18 w 38"/>
                  <a:gd name="T1" fmla="*/ 204 h 204"/>
                  <a:gd name="T2" fmla="*/ 18 w 38"/>
                  <a:gd name="T3" fmla="*/ 99 h 204"/>
                  <a:gd name="T4" fmla="*/ 18 w 38"/>
                  <a:gd name="T5" fmla="*/ 0 h 204"/>
                  <a:gd name="T6" fmla="*/ 0 w 38"/>
                  <a:gd name="T7" fmla="*/ 204 h 204"/>
                  <a:gd name="T8" fmla="*/ 38 w 38"/>
                  <a:gd name="T9" fmla="*/ 204 h 204"/>
                  <a:gd name="T10" fmla="*/ 0 w 38"/>
                  <a:gd name="T11" fmla="*/ 0 h 204"/>
                  <a:gd name="T12" fmla="*/ 38 w 38"/>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38" h="204">
                    <a:moveTo>
                      <a:pt x="18" y="204"/>
                    </a:moveTo>
                    <a:lnTo>
                      <a:pt x="18" y="99"/>
                    </a:lnTo>
                    <a:lnTo>
                      <a:pt x="18" y="0"/>
                    </a:lnTo>
                    <a:moveTo>
                      <a:pt x="0" y="204"/>
                    </a:moveTo>
                    <a:lnTo>
                      <a:pt x="38" y="204"/>
                    </a:lnTo>
                    <a:moveTo>
                      <a:pt x="0" y="0"/>
                    </a:moveTo>
                    <a:lnTo>
                      <a:pt x="38"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89" name="Rectangle 101">
                <a:extLst>
                  <a:ext uri="{FF2B5EF4-FFF2-40B4-BE49-F238E27FC236}">
                    <a16:creationId xmlns:a16="http://schemas.microsoft.com/office/drawing/2014/main" id="{B47CF25C-45DB-4968-AA31-F6CA99D682C4}"/>
                  </a:ext>
                </a:extLst>
              </p:cNvPr>
              <p:cNvSpPr>
                <a:spLocks noChangeAspect="1" noChangeArrowheads="1"/>
              </p:cNvSpPr>
              <p:nvPr/>
            </p:nvSpPr>
            <p:spPr bwMode="auto">
              <a:xfrm>
                <a:off x="1430020" y="2636771"/>
                <a:ext cx="154906" cy="2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rPr>
                  <a:t>7.0</a:t>
                </a:r>
              </a:p>
            </p:txBody>
          </p:sp>
        </p:grpSp>
        <p:sp>
          <p:nvSpPr>
            <p:cNvPr id="863" name="Freeform 159">
              <a:extLst>
                <a:ext uri="{FF2B5EF4-FFF2-40B4-BE49-F238E27FC236}">
                  <a16:creationId xmlns:a16="http://schemas.microsoft.com/office/drawing/2014/main" id="{CCB05E17-372F-4487-A7B6-F5D8EB38DC62}"/>
                </a:ext>
              </a:extLst>
            </p:cNvPr>
            <p:cNvSpPr>
              <a:spLocks noChangeAspect="1"/>
            </p:cNvSpPr>
            <p:nvPr/>
          </p:nvSpPr>
          <p:spPr bwMode="auto">
            <a:xfrm>
              <a:off x="5579878" y="4597400"/>
              <a:ext cx="556260" cy="212743"/>
            </a:xfrm>
            <a:custGeom>
              <a:avLst/>
              <a:gdLst>
                <a:gd name="T0" fmla="*/ 0 w 292"/>
                <a:gd name="T1" fmla="*/ 0 h 677"/>
                <a:gd name="T2" fmla="*/ 292 w 292"/>
                <a:gd name="T3" fmla="*/ 0 h 677"/>
                <a:gd name="T4" fmla="*/ 292 w 292"/>
                <a:gd name="T5" fmla="*/ 677 h 677"/>
                <a:gd name="T6" fmla="*/ 0 w 292"/>
                <a:gd name="T7" fmla="*/ 677 h 677"/>
                <a:gd name="T8" fmla="*/ 0 w 292"/>
                <a:gd name="T9" fmla="*/ 0 h 677"/>
                <a:gd name="T10" fmla="*/ 0 w 292"/>
                <a:gd name="T11" fmla="*/ 0 h 677"/>
              </a:gdLst>
              <a:ahLst/>
              <a:cxnLst>
                <a:cxn ang="0">
                  <a:pos x="T0" y="T1"/>
                </a:cxn>
                <a:cxn ang="0">
                  <a:pos x="T2" y="T3"/>
                </a:cxn>
                <a:cxn ang="0">
                  <a:pos x="T4" y="T5"/>
                </a:cxn>
                <a:cxn ang="0">
                  <a:pos x="T6" y="T7"/>
                </a:cxn>
                <a:cxn ang="0">
                  <a:pos x="T8" y="T9"/>
                </a:cxn>
                <a:cxn ang="0">
                  <a:pos x="T10" y="T11"/>
                </a:cxn>
              </a:cxnLst>
              <a:rect l="0" t="0" r="r" b="b"/>
              <a:pathLst>
                <a:path w="292" h="677">
                  <a:moveTo>
                    <a:pt x="0" y="0"/>
                  </a:moveTo>
                  <a:lnTo>
                    <a:pt x="292" y="0"/>
                  </a:lnTo>
                  <a:lnTo>
                    <a:pt x="292" y="677"/>
                  </a:lnTo>
                  <a:lnTo>
                    <a:pt x="0" y="677"/>
                  </a:lnTo>
                  <a:lnTo>
                    <a:pt x="0" y="0"/>
                  </a:lnTo>
                  <a:lnTo>
                    <a:pt x="0" y="0"/>
                  </a:lnTo>
                  <a:close/>
                </a:path>
              </a:pathLst>
            </a:custGeom>
            <a:solidFill>
              <a:srgbClr val="554856"/>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grpSp>
          <p:nvGrpSpPr>
            <p:cNvPr id="864" name="Group 863">
              <a:extLst>
                <a:ext uri="{FF2B5EF4-FFF2-40B4-BE49-F238E27FC236}">
                  <a16:creationId xmlns:a16="http://schemas.microsoft.com/office/drawing/2014/main" id="{316082AF-EBCF-4AC0-8332-378766AD0F1A}"/>
                </a:ext>
              </a:extLst>
            </p:cNvPr>
            <p:cNvGrpSpPr/>
            <p:nvPr/>
          </p:nvGrpSpPr>
          <p:grpSpPr>
            <a:xfrm>
              <a:off x="5750286" y="4175381"/>
              <a:ext cx="154906" cy="524135"/>
              <a:chOff x="5742666" y="2098076"/>
              <a:chExt cx="154906" cy="393102"/>
            </a:xfrm>
          </p:grpSpPr>
          <p:sp>
            <p:nvSpPr>
              <p:cNvPr id="886" name="Freeform 167">
                <a:extLst>
                  <a:ext uri="{FF2B5EF4-FFF2-40B4-BE49-F238E27FC236}">
                    <a16:creationId xmlns:a16="http://schemas.microsoft.com/office/drawing/2014/main" id="{32DF736D-5F4B-494D-9C50-AFC8F915499B}"/>
                  </a:ext>
                </a:extLst>
              </p:cNvPr>
              <p:cNvSpPr>
                <a:spLocks noEditPoints="1"/>
              </p:cNvSpPr>
              <p:nvPr/>
            </p:nvSpPr>
            <p:spPr bwMode="auto">
              <a:xfrm>
                <a:off x="5815586" y="2340302"/>
                <a:ext cx="73152" cy="150876"/>
              </a:xfrm>
              <a:custGeom>
                <a:avLst/>
                <a:gdLst>
                  <a:gd name="T0" fmla="*/ 18 w 36"/>
                  <a:gd name="T1" fmla="*/ 504 h 504"/>
                  <a:gd name="T2" fmla="*/ 18 w 36"/>
                  <a:gd name="T3" fmla="*/ 252 h 504"/>
                  <a:gd name="T4" fmla="*/ 18 w 36"/>
                  <a:gd name="T5" fmla="*/ 0 h 504"/>
                  <a:gd name="T6" fmla="*/ 0 w 36"/>
                  <a:gd name="T7" fmla="*/ 504 h 504"/>
                  <a:gd name="T8" fmla="*/ 36 w 36"/>
                  <a:gd name="T9" fmla="*/ 504 h 504"/>
                  <a:gd name="T10" fmla="*/ 0 w 36"/>
                  <a:gd name="T11" fmla="*/ 0 h 504"/>
                  <a:gd name="T12" fmla="*/ 36 w 36"/>
                  <a:gd name="T13" fmla="*/ 0 h 504"/>
                </a:gdLst>
                <a:ahLst/>
                <a:cxnLst>
                  <a:cxn ang="0">
                    <a:pos x="T0" y="T1"/>
                  </a:cxn>
                  <a:cxn ang="0">
                    <a:pos x="T2" y="T3"/>
                  </a:cxn>
                  <a:cxn ang="0">
                    <a:pos x="T4" y="T5"/>
                  </a:cxn>
                  <a:cxn ang="0">
                    <a:pos x="T6" y="T7"/>
                  </a:cxn>
                  <a:cxn ang="0">
                    <a:pos x="T8" y="T9"/>
                  </a:cxn>
                  <a:cxn ang="0">
                    <a:pos x="T10" y="T11"/>
                  </a:cxn>
                  <a:cxn ang="0">
                    <a:pos x="T12" y="T13"/>
                  </a:cxn>
                </a:cxnLst>
                <a:rect l="0" t="0" r="r" b="b"/>
                <a:pathLst>
                  <a:path w="36" h="504">
                    <a:moveTo>
                      <a:pt x="18" y="504"/>
                    </a:moveTo>
                    <a:lnTo>
                      <a:pt x="18" y="252"/>
                    </a:lnTo>
                    <a:lnTo>
                      <a:pt x="18" y="0"/>
                    </a:lnTo>
                    <a:moveTo>
                      <a:pt x="0" y="504"/>
                    </a:moveTo>
                    <a:lnTo>
                      <a:pt x="36" y="504"/>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87" name="Rectangle 175">
                <a:extLst>
                  <a:ext uri="{FF2B5EF4-FFF2-40B4-BE49-F238E27FC236}">
                    <a16:creationId xmlns:a16="http://schemas.microsoft.com/office/drawing/2014/main" id="{68EEE1C0-709B-4861-8AE6-D2AD7929B105}"/>
                  </a:ext>
                </a:extLst>
              </p:cNvPr>
              <p:cNvSpPr>
                <a:spLocks noChangeAspect="1" noChangeArrowheads="1"/>
              </p:cNvSpPr>
              <p:nvPr/>
            </p:nvSpPr>
            <p:spPr bwMode="auto">
              <a:xfrm>
                <a:off x="5742666" y="2098076"/>
                <a:ext cx="154906" cy="2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rPr>
                  <a:t>1.9</a:t>
                </a:r>
              </a:p>
            </p:txBody>
          </p:sp>
        </p:grpSp>
        <p:sp>
          <p:nvSpPr>
            <p:cNvPr id="865" name="Freeform 163">
              <a:extLst>
                <a:ext uri="{FF2B5EF4-FFF2-40B4-BE49-F238E27FC236}">
                  <a16:creationId xmlns:a16="http://schemas.microsoft.com/office/drawing/2014/main" id="{6ABB82BC-A364-41C7-A830-24E60002D538}"/>
                </a:ext>
              </a:extLst>
            </p:cNvPr>
            <p:cNvSpPr>
              <a:spLocks noChangeAspect="1"/>
            </p:cNvSpPr>
            <p:nvPr/>
          </p:nvSpPr>
          <p:spPr bwMode="auto">
            <a:xfrm>
              <a:off x="6145530" y="4460875"/>
              <a:ext cx="560070" cy="349260"/>
            </a:xfrm>
            <a:custGeom>
              <a:avLst/>
              <a:gdLst>
                <a:gd name="T0" fmla="*/ 0 w 294"/>
                <a:gd name="T1" fmla="*/ 0 h 840"/>
                <a:gd name="T2" fmla="*/ 294 w 294"/>
                <a:gd name="T3" fmla="*/ 0 h 840"/>
                <a:gd name="T4" fmla="*/ 294 w 294"/>
                <a:gd name="T5" fmla="*/ 840 h 840"/>
                <a:gd name="T6" fmla="*/ 0 w 294"/>
                <a:gd name="T7" fmla="*/ 840 h 840"/>
                <a:gd name="T8" fmla="*/ 0 w 294"/>
                <a:gd name="T9" fmla="*/ 0 h 840"/>
                <a:gd name="T10" fmla="*/ 0 w 294"/>
                <a:gd name="T11" fmla="*/ 0 h 840"/>
              </a:gdLst>
              <a:ahLst/>
              <a:cxnLst>
                <a:cxn ang="0">
                  <a:pos x="T0" y="T1"/>
                </a:cxn>
                <a:cxn ang="0">
                  <a:pos x="T2" y="T3"/>
                </a:cxn>
                <a:cxn ang="0">
                  <a:pos x="T4" y="T5"/>
                </a:cxn>
                <a:cxn ang="0">
                  <a:pos x="T6" y="T7"/>
                </a:cxn>
                <a:cxn ang="0">
                  <a:pos x="T8" y="T9"/>
                </a:cxn>
                <a:cxn ang="0">
                  <a:pos x="T10" y="T11"/>
                </a:cxn>
              </a:cxnLst>
              <a:rect l="0" t="0" r="r" b="b"/>
              <a:pathLst>
                <a:path w="294" h="840">
                  <a:moveTo>
                    <a:pt x="0" y="0"/>
                  </a:moveTo>
                  <a:lnTo>
                    <a:pt x="294" y="0"/>
                  </a:lnTo>
                  <a:lnTo>
                    <a:pt x="294" y="840"/>
                  </a:lnTo>
                  <a:lnTo>
                    <a:pt x="0" y="840"/>
                  </a:lnTo>
                  <a:lnTo>
                    <a:pt x="0" y="0"/>
                  </a:lnTo>
                  <a:lnTo>
                    <a:pt x="0" y="0"/>
                  </a:lnTo>
                  <a:close/>
                </a:path>
              </a:pathLst>
            </a:custGeom>
            <a:solidFill>
              <a:srgbClr val="C369A9"/>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66" name="Freeform 161">
              <a:extLst>
                <a:ext uri="{FF2B5EF4-FFF2-40B4-BE49-F238E27FC236}">
                  <a16:creationId xmlns:a16="http://schemas.microsoft.com/office/drawing/2014/main" id="{4A7E6FF7-FE80-4A05-9BBB-23ED25607474}"/>
                </a:ext>
              </a:extLst>
            </p:cNvPr>
            <p:cNvSpPr>
              <a:spLocks noChangeAspect="1"/>
            </p:cNvSpPr>
            <p:nvPr/>
          </p:nvSpPr>
          <p:spPr bwMode="auto">
            <a:xfrm>
              <a:off x="7115307" y="4762502"/>
              <a:ext cx="556260" cy="47643"/>
            </a:xfrm>
            <a:custGeom>
              <a:avLst/>
              <a:gdLst>
                <a:gd name="T0" fmla="*/ 0 w 292"/>
                <a:gd name="T1" fmla="*/ 0 h 111"/>
                <a:gd name="T2" fmla="*/ 292 w 292"/>
                <a:gd name="T3" fmla="*/ 0 h 111"/>
                <a:gd name="T4" fmla="*/ 292 w 292"/>
                <a:gd name="T5" fmla="*/ 111 h 111"/>
                <a:gd name="T6" fmla="*/ 0 w 292"/>
                <a:gd name="T7" fmla="*/ 111 h 111"/>
                <a:gd name="T8" fmla="*/ 0 w 292"/>
                <a:gd name="T9" fmla="*/ 0 h 111"/>
                <a:gd name="T10" fmla="*/ 0 w 292"/>
                <a:gd name="T11" fmla="*/ 0 h 111"/>
              </a:gdLst>
              <a:ahLst/>
              <a:cxnLst>
                <a:cxn ang="0">
                  <a:pos x="T0" y="T1"/>
                </a:cxn>
                <a:cxn ang="0">
                  <a:pos x="T2" y="T3"/>
                </a:cxn>
                <a:cxn ang="0">
                  <a:pos x="T4" y="T5"/>
                </a:cxn>
                <a:cxn ang="0">
                  <a:pos x="T6" y="T7"/>
                </a:cxn>
                <a:cxn ang="0">
                  <a:pos x="T8" y="T9"/>
                </a:cxn>
                <a:cxn ang="0">
                  <a:pos x="T10" y="T11"/>
                </a:cxn>
              </a:cxnLst>
              <a:rect l="0" t="0" r="r" b="b"/>
              <a:pathLst>
                <a:path w="292" h="111">
                  <a:moveTo>
                    <a:pt x="0" y="0"/>
                  </a:moveTo>
                  <a:lnTo>
                    <a:pt x="292" y="0"/>
                  </a:lnTo>
                  <a:lnTo>
                    <a:pt x="292" y="111"/>
                  </a:lnTo>
                  <a:lnTo>
                    <a:pt x="0" y="111"/>
                  </a:lnTo>
                  <a:lnTo>
                    <a:pt x="0" y="0"/>
                  </a:lnTo>
                  <a:lnTo>
                    <a:pt x="0" y="0"/>
                  </a:lnTo>
                  <a:close/>
                </a:path>
              </a:pathLst>
            </a:custGeom>
            <a:solidFill>
              <a:srgbClr val="554856"/>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grpSp>
          <p:nvGrpSpPr>
            <p:cNvPr id="867" name="Group 866">
              <a:extLst>
                <a:ext uri="{FF2B5EF4-FFF2-40B4-BE49-F238E27FC236}">
                  <a16:creationId xmlns:a16="http://schemas.microsoft.com/office/drawing/2014/main" id="{C3CA6C48-7E76-41EE-BF90-F98CCEF3A34D}"/>
                </a:ext>
              </a:extLst>
            </p:cNvPr>
            <p:cNvGrpSpPr/>
            <p:nvPr/>
          </p:nvGrpSpPr>
          <p:grpSpPr>
            <a:xfrm>
              <a:off x="7288276" y="4435853"/>
              <a:ext cx="154906" cy="354603"/>
              <a:chOff x="7273036" y="4207253"/>
              <a:chExt cx="154906" cy="354603"/>
            </a:xfrm>
          </p:grpSpPr>
          <p:sp>
            <p:nvSpPr>
              <p:cNvPr id="884" name="Freeform 168">
                <a:extLst>
                  <a:ext uri="{FF2B5EF4-FFF2-40B4-BE49-F238E27FC236}">
                    <a16:creationId xmlns:a16="http://schemas.microsoft.com/office/drawing/2014/main" id="{1B35D510-EF50-49A1-B98D-357062A1113A}"/>
                  </a:ext>
                </a:extLst>
              </p:cNvPr>
              <p:cNvSpPr>
                <a:spLocks noEditPoints="1"/>
              </p:cNvSpPr>
              <p:nvPr/>
            </p:nvSpPr>
            <p:spPr bwMode="auto">
              <a:xfrm>
                <a:off x="7342632" y="4516136"/>
                <a:ext cx="73152" cy="45720"/>
              </a:xfrm>
              <a:custGeom>
                <a:avLst/>
                <a:gdLst>
                  <a:gd name="T0" fmla="*/ 18 w 36"/>
                  <a:gd name="T1" fmla="*/ 99 h 99"/>
                  <a:gd name="T2" fmla="*/ 18 w 36"/>
                  <a:gd name="T3" fmla="*/ 52 h 99"/>
                  <a:gd name="T4" fmla="*/ 18 w 36"/>
                  <a:gd name="T5" fmla="*/ 0 h 99"/>
                  <a:gd name="T6" fmla="*/ 0 w 36"/>
                  <a:gd name="T7" fmla="*/ 99 h 99"/>
                  <a:gd name="T8" fmla="*/ 36 w 36"/>
                  <a:gd name="T9" fmla="*/ 99 h 99"/>
                  <a:gd name="T10" fmla="*/ 0 w 36"/>
                  <a:gd name="T11" fmla="*/ 0 h 99"/>
                  <a:gd name="T12" fmla="*/ 36 w 3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6" h="99">
                    <a:moveTo>
                      <a:pt x="18" y="99"/>
                    </a:moveTo>
                    <a:lnTo>
                      <a:pt x="18" y="52"/>
                    </a:lnTo>
                    <a:lnTo>
                      <a:pt x="18" y="0"/>
                    </a:lnTo>
                    <a:moveTo>
                      <a:pt x="0" y="99"/>
                    </a:moveTo>
                    <a:lnTo>
                      <a:pt x="36" y="99"/>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85" name="Rectangle 177">
                <a:extLst>
                  <a:ext uri="{FF2B5EF4-FFF2-40B4-BE49-F238E27FC236}">
                    <a16:creationId xmlns:a16="http://schemas.microsoft.com/office/drawing/2014/main" id="{1978BA0D-5540-47DB-B3EC-58DC54785235}"/>
                  </a:ext>
                </a:extLst>
              </p:cNvPr>
              <p:cNvSpPr>
                <a:spLocks noChangeAspect="1" noChangeArrowheads="1"/>
              </p:cNvSpPr>
              <p:nvPr/>
            </p:nvSpPr>
            <p:spPr bwMode="auto">
              <a:xfrm>
                <a:off x="7273036" y="4207253"/>
                <a:ext cx="154906"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rPr>
                  <a:t>0.4</a:t>
                </a:r>
              </a:p>
            </p:txBody>
          </p:sp>
        </p:grpSp>
        <p:sp>
          <p:nvSpPr>
            <p:cNvPr id="868" name="Freeform 165">
              <a:extLst>
                <a:ext uri="{FF2B5EF4-FFF2-40B4-BE49-F238E27FC236}">
                  <a16:creationId xmlns:a16="http://schemas.microsoft.com/office/drawing/2014/main" id="{0EA9E919-0385-4C51-831F-4B9E98ECEDF0}"/>
                </a:ext>
              </a:extLst>
            </p:cNvPr>
            <p:cNvSpPr>
              <a:spLocks noChangeAspect="1"/>
            </p:cNvSpPr>
            <p:nvPr/>
          </p:nvSpPr>
          <p:spPr bwMode="auto">
            <a:xfrm>
              <a:off x="7673340" y="4343399"/>
              <a:ext cx="556260" cy="466735"/>
            </a:xfrm>
            <a:custGeom>
              <a:avLst/>
              <a:gdLst>
                <a:gd name="T0" fmla="*/ 0 w 292"/>
                <a:gd name="T1" fmla="*/ 0 h 707"/>
                <a:gd name="T2" fmla="*/ 292 w 292"/>
                <a:gd name="T3" fmla="*/ 0 h 707"/>
                <a:gd name="T4" fmla="*/ 292 w 292"/>
                <a:gd name="T5" fmla="*/ 707 h 707"/>
                <a:gd name="T6" fmla="*/ 0 w 292"/>
                <a:gd name="T7" fmla="*/ 707 h 707"/>
                <a:gd name="T8" fmla="*/ 0 w 292"/>
                <a:gd name="T9" fmla="*/ 0 h 707"/>
                <a:gd name="T10" fmla="*/ 0 w 292"/>
                <a:gd name="T11" fmla="*/ 0 h 707"/>
              </a:gdLst>
              <a:ahLst/>
              <a:cxnLst>
                <a:cxn ang="0">
                  <a:pos x="T0" y="T1"/>
                </a:cxn>
                <a:cxn ang="0">
                  <a:pos x="T2" y="T3"/>
                </a:cxn>
                <a:cxn ang="0">
                  <a:pos x="T4" y="T5"/>
                </a:cxn>
                <a:cxn ang="0">
                  <a:pos x="T6" y="T7"/>
                </a:cxn>
                <a:cxn ang="0">
                  <a:pos x="T8" y="T9"/>
                </a:cxn>
                <a:cxn ang="0">
                  <a:pos x="T10" y="T11"/>
                </a:cxn>
              </a:cxnLst>
              <a:rect l="0" t="0" r="r" b="b"/>
              <a:pathLst>
                <a:path w="292" h="707">
                  <a:moveTo>
                    <a:pt x="0" y="0"/>
                  </a:moveTo>
                  <a:lnTo>
                    <a:pt x="292" y="0"/>
                  </a:lnTo>
                  <a:lnTo>
                    <a:pt x="292" y="707"/>
                  </a:lnTo>
                  <a:lnTo>
                    <a:pt x="0" y="707"/>
                  </a:lnTo>
                  <a:lnTo>
                    <a:pt x="0" y="0"/>
                  </a:lnTo>
                  <a:lnTo>
                    <a:pt x="0" y="0"/>
                  </a:lnTo>
                  <a:close/>
                </a:path>
              </a:pathLst>
            </a:custGeom>
            <a:solidFill>
              <a:srgbClr val="C369A9"/>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grpSp>
          <p:nvGrpSpPr>
            <p:cNvPr id="869" name="Group 868">
              <a:extLst>
                <a:ext uri="{FF2B5EF4-FFF2-40B4-BE49-F238E27FC236}">
                  <a16:creationId xmlns:a16="http://schemas.microsoft.com/office/drawing/2014/main" id="{D34B8F82-FFF7-4966-A6EB-EBE91E99F3CB}"/>
                </a:ext>
              </a:extLst>
            </p:cNvPr>
            <p:cNvGrpSpPr/>
            <p:nvPr/>
          </p:nvGrpSpPr>
          <p:grpSpPr>
            <a:xfrm>
              <a:off x="7840595" y="3872140"/>
              <a:ext cx="154906" cy="626329"/>
              <a:chOff x="7840595" y="1958753"/>
              <a:chExt cx="154906" cy="469748"/>
            </a:xfrm>
          </p:grpSpPr>
          <p:sp>
            <p:nvSpPr>
              <p:cNvPr id="882" name="Freeform 170">
                <a:extLst>
                  <a:ext uri="{FF2B5EF4-FFF2-40B4-BE49-F238E27FC236}">
                    <a16:creationId xmlns:a16="http://schemas.microsoft.com/office/drawing/2014/main" id="{C9A2EE38-3E1B-42C6-A300-D40836BD2FCC}"/>
                  </a:ext>
                </a:extLst>
              </p:cNvPr>
              <p:cNvSpPr>
                <a:spLocks noEditPoints="1"/>
              </p:cNvSpPr>
              <p:nvPr/>
            </p:nvSpPr>
            <p:spPr bwMode="auto">
              <a:xfrm>
                <a:off x="7909560" y="2202187"/>
                <a:ext cx="73152" cy="226314"/>
              </a:xfrm>
              <a:custGeom>
                <a:avLst/>
                <a:gdLst>
                  <a:gd name="T0" fmla="*/ 20 w 36"/>
                  <a:gd name="T1" fmla="*/ 666 h 666"/>
                  <a:gd name="T2" fmla="*/ 20 w 36"/>
                  <a:gd name="T3" fmla="*/ 332 h 666"/>
                  <a:gd name="T4" fmla="*/ 20 w 36"/>
                  <a:gd name="T5" fmla="*/ 0 h 666"/>
                  <a:gd name="T6" fmla="*/ 0 w 36"/>
                  <a:gd name="T7" fmla="*/ 666 h 666"/>
                  <a:gd name="T8" fmla="*/ 36 w 36"/>
                  <a:gd name="T9" fmla="*/ 666 h 666"/>
                  <a:gd name="T10" fmla="*/ 0 w 36"/>
                  <a:gd name="T11" fmla="*/ 0 h 666"/>
                  <a:gd name="T12" fmla="*/ 36 w 36"/>
                  <a:gd name="T13" fmla="*/ 0 h 666"/>
                </a:gdLst>
                <a:ahLst/>
                <a:cxnLst>
                  <a:cxn ang="0">
                    <a:pos x="T0" y="T1"/>
                  </a:cxn>
                  <a:cxn ang="0">
                    <a:pos x="T2" y="T3"/>
                  </a:cxn>
                  <a:cxn ang="0">
                    <a:pos x="T4" y="T5"/>
                  </a:cxn>
                  <a:cxn ang="0">
                    <a:pos x="T6" y="T7"/>
                  </a:cxn>
                  <a:cxn ang="0">
                    <a:pos x="T8" y="T9"/>
                  </a:cxn>
                  <a:cxn ang="0">
                    <a:pos x="T10" y="T11"/>
                  </a:cxn>
                  <a:cxn ang="0">
                    <a:pos x="T12" y="T13"/>
                  </a:cxn>
                </a:cxnLst>
                <a:rect l="0" t="0" r="r" b="b"/>
                <a:pathLst>
                  <a:path w="36" h="666">
                    <a:moveTo>
                      <a:pt x="20" y="666"/>
                    </a:moveTo>
                    <a:lnTo>
                      <a:pt x="20" y="332"/>
                    </a:lnTo>
                    <a:lnTo>
                      <a:pt x="20" y="0"/>
                    </a:lnTo>
                    <a:moveTo>
                      <a:pt x="0" y="666"/>
                    </a:moveTo>
                    <a:lnTo>
                      <a:pt x="36" y="666"/>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83" name="Rectangle 181">
                <a:extLst>
                  <a:ext uri="{FF2B5EF4-FFF2-40B4-BE49-F238E27FC236}">
                    <a16:creationId xmlns:a16="http://schemas.microsoft.com/office/drawing/2014/main" id="{5988B9D9-2B97-4A7D-9E7F-2CFD830D65C4}"/>
                  </a:ext>
                </a:extLst>
              </p:cNvPr>
              <p:cNvSpPr>
                <a:spLocks noChangeAspect="1" noChangeArrowheads="1"/>
              </p:cNvSpPr>
              <p:nvPr/>
            </p:nvSpPr>
            <p:spPr bwMode="auto">
              <a:xfrm>
                <a:off x="7840595" y="1958753"/>
                <a:ext cx="154906" cy="2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rPr>
                  <a:t>4.2</a:t>
                </a:r>
              </a:p>
            </p:txBody>
          </p:sp>
        </p:grpSp>
        <p:sp>
          <p:nvSpPr>
            <p:cNvPr id="870" name="Rectangle 869">
              <a:extLst>
                <a:ext uri="{FF2B5EF4-FFF2-40B4-BE49-F238E27FC236}">
                  <a16:creationId xmlns:a16="http://schemas.microsoft.com/office/drawing/2014/main" id="{6AF589F5-9007-4BEA-9397-9A3C21F8DDDC}"/>
                </a:ext>
              </a:extLst>
            </p:cNvPr>
            <p:cNvSpPr/>
            <p:nvPr/>
          </p:nvSpPr>
          <p:spPr>
            <a:xfrm>
              <a:off x="7470968" y="5454213"/>
              <a:ext cx="457282" cy="454833"/>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1,001</a:t>
              </a:r>
            </a:p>
          </p:txBody>
        </p:sp>
        <p:sp>
          <p:nvSpPr>
            <p:cNvPr id="871" name="Rectangle 870">
              <a:extLst>
                <a:ext uri="{FF2B5EF4-FFF2-40B4-BE49-F238E27FC236}">
                  <a16:creationId xmlns:a16="http://schemas.microsoft.com/office/drawing/2014/main" id="{BF5E8527-988F-45AC-B7C8-5796E47843F3}"/>
                </a:ext>
              </a:extLst>
            </p:cNvPr>
            <p:cNvSpPr/>
            <p:nvPr/>
          </p:nvSpPr>
          <p:spPr>
            <a:xfrm>
              <a:off x="1652422" y="5454233"/>
              <a:ext cx="364338" cy="45483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470</a:t>
              </a: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72" name="Rectangle 871">
              <a:extLst>
                <a:ext uri="{FF2B5EF4-FFF2-40B4-BE49-F238E27FC236}">
                  <a16:creationId xmlns:a16="http://schemas.microsoft.com/office/drawing/2014/main" id="{E4673808-0DAC-4D84-BDA0-19E6044C0F28}"/>
                </a:ext>
              </a:extLst>
            </p:cNvPr>
            <p:cNvSpPr/>
            <p:nvPr/>
          </p:nvSpPr>
          <p:spPr>
            <a:xfrm>
              <a:off x="3197382" y="5454233"/>
              <a:ext cx="457282" cy="454833"/>
            </a:xfrm>
            <a:prstGeom prst="rect">
              <a:avLst/>
            </a:prstGeom>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1,001</a:t>
              </a:r>
            </a:p>
          </p:txBody>
        </p:sp>
        <p:sp>
          <p:nvSpPr>
            <p:cNvPr id="873" name="Rectangle 872">
              <a:extLst>
                <a:ext uri="{FF2B5EF4-FFF2-40B4-BE49-F238E27FC236}">
                  <a16:creationId xmlns:a16="http://schemas.microsoft.com/office/drawing/2014/main" id="{344A610D-6713-45AB-B780-E23FC76D7644}"/>
                </a:ext>
              </a:extLst>
            </p:cNvPr>
            <p:cNvSpPr/>
            <p:nvPr/>
          </p:nvSpPr>
          <p:spPr>
            <a:xfrm>
              <a:off x="5971976" y="5454213"/>
              <a:ext cx="364338" cy="45483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470</a:t>
              </a:r>
              <a:endParaRPr kumimoji="0" lang="en-US" sz="11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74" name="Rectangle 155">
              <a:extLst>
                <a:ext uri="{FF2B5EF4-FFF2-40B4-BE49-F238E27FC236}">
                  <a16:creationId xmlns:a16="http://schemas.microsoft.com/office/drawing/2014/main" id="{27A052E2-BB95-4352-926F-708A61E2FAE5}"/>
                </a:ext>
              </a:extLst>
            </p:cNvPr>
            <p:cNvSpPr>
              <a:spLocks noChangeArrowheads="1"/>
            </p:cNvSpPr>
            <p:nvPr/>
          </p:nvSpPr>
          <p:spPr bwMode="auto">
            <a:xfrm>
              <a:off x="368067" y="5500399"/>
              <a:ext cx="176592"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N =</a:t>
              </a:r>
            </a:p>
          </p:txBody>
        </p:sp>
        <p:grpSp>
          <p:nvGrpSpPr>
            <p:cNvPr id="875" name="Group 874">
              <a:extLst>
                <a:ext uri="{FF2B5EF4-FFF2-40B4-BE49-F238E27FC236}">
                  <a16:creationId xmlns:a16="http://schemas.microsoft.com/office/drawing/2014/main" id="{3DD48FA5-498E-46F1-9AAC-952067177A72}"/>
                </a:ext>
              </a:extLst>
            </p:cNvPr>
            <p:cNvGrpSpPr/>
            <p:nvPr/>
          </p:nvGrpSpPr>
          <p:grpSpPr>
            <a:xfrm>
              <a:off x="6320028" y="3939197"/>
              <a:ext cx="154906" cy="710999"/>
              <a:chOff x="6320028" y="1565328"/>
              <a:chExt cx="154906" cy="645231"/>
            </a:xfrm>
          </p:grpSpPr>
          <p:sp>
            <p:nvSpPr>
              <p:cNvPr id="880" name="Freeform 169">
                <a:extLst>
                  <a:ext uri="{FF2B5EF4-FFF2-40B4-BE49-F238E27FC236}">
                    <a16:creationId xmlns:a16="http://schemas.microsoft.com/office/drawing/2014/main" id="{57CDC8D2-00FE-4BF5-9841-574BFCBF7481}"/>
                  </a:ext>
                </a:extLst>
              </p:cNvPr>
              <p:cNvSpPr>
                <a:spLocks noEditPoints="1"/>
              </p:cNvSpPr>
              <p:nvPr/>
            </p:nvSpPr>
            <p:spPr bwMode="auto">
              <a:xfrm>
                <a:off x="6391656" y="1837142"/>
                <a:ext cx="73152" cy="373417"/>
              </a:xfrm>
              <a:custGeom>
                <a:avLst/>
                <a:gdLst>
                  <a:gd name="T0" fmla="*/ 18 w 36"/>
                  <a:gd name="T1" fmla="*/ 956 h 956"/>
                  <a:gd name="T2" fmla="*/ 18 w 36"/>
                  <a:gd name="T3" fmla="*/ 479 h 956"/>
                  <a:gd name="T4" fmla="*/ 18 w 36"/>
                  <a:gd name="T5" fmla="*/ 0 h 956"/>
                  <a:gd name="T6" fmla="*/ 0 w 36"/>
                  <a:gd name="T7" fmla="*/ 956 h 956"/>
                  <a:gd name="T8" fmla="*/ 36 w 36"/>
                  <a:gd name="T9" fmla="*/ 956 h 956"/>
                  <a:gd name="T10" fmla="*/ 0 w 36"/>
                  <a:gd name="T11" fmla="*/ 0 h 956"/>
                  <a:gd name="T12" fmla="*/ 36 w 36"/>
                  <a:gd name="T13" fmla="*/ 0 h 956"/>
                </a:gdLst>
                <a:ahLst/>
                <a:cxnLst>
                  <a:cxn ang="0">
                    <a:pos x="T0" y="T1"/>
                  </a:cxn>
                  <a:cxn ang="0">
                    <a:pos x="T2" y="T3"/>
                  </a:cxn>
                  <a:cxn ang="0">
                    <a:pos x="T4" y="T5"/>
                  </a:cxn>
                  <a:cxn ang="0">
                    <a:pos x="T6" y="T7"/>
                  </a:cxn>
                  <a:cxn ang="0">
                    <a:pos x="T8" y="T9"/>
                  </a:cxn>
                  <a:cxn ang="0">
                    <a:pos x="T10" y="T11"/>
                  </a:cxn>
                  <a:cxn ang="0">
                    <a:pos x="T12" y="T13"/>
                  </a:cxn>
                </a:cxnLst>
                <a:rect l="0" t="0" r="r" b="b"/>
                <a:pathLst>
                  <a:path w="36" h="956">
                    <a:moveTo>
                      <a:pt x="18" y="956"/>
                    </a:moveTo>
                    <a:lnTo>
                      <a:pt x="18" y="479"/>
                    </a:lnTo>
                    <a:lnTo>
                      <a:pt x="18" y="0"/>
                    </a:lnTo>
                    <a:moveTo>
                      <a:pt x="0" y="956"/>
                    </a:moveTo>
                    <a:lnTo>
                      <a:pt x="36" y="956"/>
                    </a:lnTo>
                    <a:moveTo>
                      <a:pt x="0" y="0"/>
                    </a:moveTo>
                    <a:lnTo>
                      <a:pt x="36" y="0"/>
                    </a:lnTo>
                  </a:path>
                </a:pathLst>
              </a:custGeom>
              <a:noFill/>
              <a:ln w="9525" cap="flat">
                <a:solidFill>
                  <a:sysClr val="windowText" lastClr="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881" name="Rectangle 179">
                <a:extLst>
                  <a:ext uri="{FF2B5EF4-FFF2-40B4-BE49-F238E27FC236}">
                    <a16:creationId xmlns:a16="http://schemas.microsoft.com/office/drawing/2014/main" id="{7D5BFEBB-4F77-4022-9A2B-1A04425EAEC3}"/>
                  </a:ext>
                </a:extLst>
              </p:cNvPr>
              <p:cNvSpPr>
                <a:spLocks noChangeAspect="1" noChangeArrowheads="1"/>
              </p:cNvSpPr>
              <p:nvPr/>
            </p:nvSpPr>
            <p:spPr bwMode="auto">
              <a:xfrm>
                <a:off x="6320028" y="1565328"/>
                <a:ext cx="154906" cy="2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000000"/>
                    </a:solidFill>
                    <a:effectLst/>
                    <a:uLnTx/>
                    <a:uFillTx/>
                    <a:latin typeface="Arial Narrow" panose="020B0606020202030204" pitchFamily="34" charset="0"/>
                  </a:rPr>
                  <a:t>3.2</a:t>
                </a:r>
              </a:p>
            </p:txBody>
          </p:sp>
        </p:grpSp>
        <p:sp>
          <p:nvSpPr>
            <p:cNvPr id="876" name="Rectangle 155">
              <a:extLst>
                <a:ext uri="{FF2B5EF4-FFF2-40B4-BE49-F238E27FC236}">
                  <a16:creationId xmlns:a16="http://schemas.microsoft.com/office/drawing/2014/main" id="{A24E8147-B863-4AEB-A97C-40ACDAE32226}"/>
                </a:ext>
              </a:extLst>
            </p:cNvPr>
            <p:cNvSpPr>
              <a:spLocks noChangeArrowheads="1"/>
            </p:cNvSpPr>
            <p:nvPr/>
          </p:nvSpPr>
          <p:spPr bwMode="auto">
            <a:xfrm>
              <a:off x="4572000" y="5237734"/>
              <a:ext cx="244751"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PY =</a:t>
              </a:r>
            </a:p>
          </p:txBody>
        </p:sp>
        <p:sp>
          <p:nvSpPr>
            <p:cNvPr id="877" name="Rectangle 155">
              <a:extLst>
                <a:ext uri="{FF2B5EF4-FFF2-40B4-BE49-F238E27FC236}">
                  <a16:creationId xmlns:a16="http://schemas.microsoft.com/office/drawing/2014/main" id="{DBA068B6-C3AA-45ED-9068-AE36DAF29120}"/>
                </a:ext>
              </a:extLst>
            </p:cNvPr>
            <p:cNvSpPr>
              <a:spLocks noChangeArrowheads="1"/>
            </p:cNvSpPr>
            <p:nvPr/>
          </p:nvSpPr>
          <p:spPr bwMode="auto">
            <a:xfrm>
              <a:off x="4632159" y="5500399"/>
              <a:ext cx="176592" cy="294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rPr>
                <a:t>N =</a:t>
              </a:r>
            </a:p>
          </p:txBody>
        </p:sp>
        <p:sp>
          <p:nvSpPr>
            <p:cNvPr id="878" name="TextBox 877">
              <a:extLst>
                <a:ext uri="{FF2B5EF4-FFF2-40B4-BE49-F238E27FC236}">
                  <a16:creationId xmlns:a16="http://schemas.microsoft.com/office/drawing/2014/main" id="{1A098FA0-DF3A-49D1-A56A-4AD3401C193D}"/>
                </a:ext>
              </a:extLst>
            </p:cNvPr>
            <p:cNvSpPr txBox="1"/>
            <p:nvPr/>
          </p:nvSpPr>
          <p:spPr>
            <a:xfrm>
              <a:off x="5257800" y="1548554"/>
              <a:ext cx="3200400" cy="48158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54856"/>
                  </a:solidFill>
                  <a:effectLst/>
                  <a:uLnTx/>
                  <a:uFillTx/>
                  <a:latin typeface="Arial Narrow" panose="020B0606020202030204" pitchFamily="34" charset="0"/>
                </a:rPr>
                <a:t>Multiple Vertebral Fractures</a:t>
              </a:r>
              <a:r>
                <a:rPr kumimoji="0" lang="en-US" sz="1200" b="1" i="0" u="none" strike="noStrike" kern="0" cap="none" spc="0" normalizeH="0" baseline="30000" noProof="0" dirty="0">
                  <a:ln>
                    <a:noFill/>
                  </a:ln>
                  <a:solidFill>
                    <a:srgbClr val="554856"/>
                  </a:solidFill>
                  <a:effectLst/>
                  <a:uLnTx/>
                  <a:uFillTx/>
                  <a:latin typeface="Arial Narrow" panose="020B0606020202030204" pitchFamily="34" charset="0"/>
                </a:rPr>
                <a:t>1</a:t>
              </a:r>
              <a:endParaRPr kumimoji="0" lang="en-US" sz="1200" b="1" i="0" u="none" strike="noStrike" kern="0" cap="none" spc="0" normalizeH="0" baseline="0" noProof="0" dirty="0">
                <a:ln>
                  <a:noFill/>
                </a:ln>
                <a:solidFill>
                  <a:srgbClr val="554856"/>
                </a:solidFill>
                <a:effectLst/>
                <a:uLnTx/>
                <a:uFillTx/>
                <a:latin typeface="Arial Narrow" panose="020B0606020202030204" pitchFamily="34" charset="0"/>
              </a:endParaRPr>
            </a:p>
          </p:txBody>
        </p:sp>
        <p:sp>
          <p:nvSpPr>
            <p:cNvPr id="879" name="TextBox 878">
              <a:extLst>
                <a:ext uri="{FF2B5EF4-FFF2-40B4-BE49-F238E27FC236}">
                  <a16:creationId xmlns:a16="http://schemas.microsoft.com/office/drawing/2014/main" id="{3182F165-026D-42EC-844F-CDBE079736CB}"/>
                </a:ext>
              </a:extLst>
            </p:cNvPr>
            <p:cNvSpPr txBox="1"/>
            <p:nvPr/>
          </p:nvSpPr>
          <p:spPr>
            <a:xfrm>
              <a:off x="1805066" y="1549088"/>
              <a:ext cx="1543172" cy="48158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54856"/>
                  </a:solidFill>
                  <a:effectLst/>
                  <a:uLnTx/>
                  <a:uFillTx/>
                  <a:latin typeface="Arial Narrow" panose="020B0606020202030204" pitchFamily="34" charset="0"/>
                </a:rPr>
                <a:t>Any Vertebral Fracture</a:t>
              </a:r>
              <a:r>
                <a:rPr kumimoji="0" lang="en-US" sz="1200" b="1" i="0" u="none" strike="noStrike" kern="0" cap="none" spc="0" normalizeH="0" baseline="30000" noProof="0" dirty="0">
                  <a:ln>
                    <a:noFill/>
                  </a:ln>
                  <a:solidFill>
                    <a:srgbClr val="554856"/>
                  </a:solidFill>
                  <a:effectLst/>
                  <a:uLnTx/>
                  <a:uFillTx/>
                  <a:latin typeface="Arial Narrow" panose="020B0606020202030204" pitchFamily="34" charset="0"/>
                </a:rPr>
                <a:t>1</a:t>
              </a:r>
              <a:endParaRPr kumimoji="0" lang="en-US" sz="1200" b="1" i="0" u="none" strike="noStrike" kern="0" cap="none" spc="0" normalizeH="0" baseline="0" noProof="0" dirty="0">
                <a:ln>
                  <a:noFill/>
                </a:ln>
                <a:solidFill>
                  <a:srgbClr val="554856"/>
                </a:solidFill>
                <a:effectLst/>
                <a:uLnTx/>
                <a:uFillTx/>
                <a:latin typeface="Arial Narrow" panose="020B0606020202030204" pitchFamily="34" charset="0"/>
              </a:endParaRPr>
            </a:p>
          </p:txBody>
        </p:sp>
      </p:grpSp>
      <p:sp>
        <p:nvSpPr>
          <p:cNvPr id="908" name="TextBox 907">
            <a:extLst>
              <a:ext uri="{FF2B5EF4-FFF2-40B4-BE49-F238E27FC236}">
                <a16:creationId xmlns:a16="http://schemas.microsoft.com/office/drawing/2014/main" id="{A365CB0F-64DB-4E96-9782-C9B4247C047C}"/>
              </a:ext>
            </a:extLst>
          </p:cNvPr>
          <p:cNvSpPr txBox="1"/>
          <p:nvPr/>
        </p:nvSpPr>
        <p:spPr>
          <a:xfrm rot="16200000">
            <a:off x="4187517" y="3761318"/>
            <a:ext cx="2050756" cy="397032"/>
          </a:xfrm>
          <a:prstGeom prst="rect">
            <a:avLst/>
          </a:prstGeom>
          <a:noFill/>
        </p:spPr>
        <p:txBody>
          <a:bodyPr wrap="square" rtlCol="0">
            <a:spAutoFit/>
          </a:bodyPr>
          <a:lstStyle/>
          <a:p>
            <a:pPr algn="ctr" defTabSz="914400">
              <a:lnSpc>
                <a:spcPct val="90000"/>
              </a:lnSpc>
              <a:defRPr/>
            </a:pPr>
            <a:r>
              <a:rPr lang="en-US" sz="1100" b="1" dirty="0">
                <a:solidFill>
                  <a:srgbClr val="000000"/>
                </a:solidFill>
                <a:latin typeface="Arial Narrow" panose="020B0606020202030204" pitchFamily="34" charset="0"/>
              </a:rPr>
              <a:t>Rate of Vertebral Fracture, </a:t>
            </a:r>
          </a:p>
          <a:p>
            <a:pPr algn="ctr" defTabSz="914400">
              <a:lnSpc>
                <a:spcPct val="90000"/>
              </a:lnSpc>
              <a:defRPr/>
            </a:pPr>
            <a:r>
              <a:rPr lang="en-US" sz="1100" dirty="0">
                <a:solidFill>
                  <a:srgbClr val="000000"/>
                </a:solidFill>
                <a:latin typeface="Arial Narrow" panose="020B0606020202030204" pitchFamily="34" charset="0"/>
              </a:rPr>
              <a:t>Per 100 PY</a:t>
            </a:r>
          </a:p>
        </p:txBody>
      </p:sp>
      <p:sp>
        <p:nvSpPr>
          <p:cNvPr id="909" name="Rectangle 125">
            <a:extLst>
              <a:ext uri="{FF2B5EF4-FFF2-40B4-BE49-F238E27FC236}">
                <a16:creationId xmlns:a16="http://schemas.microsoft.com/office/drawing/2014/main" id="{4B9FDCC8-FB7D-49A4-882D-1E03A127BD24}"/>
              </a:ext>
            </a:extLst>
          </p:cNvPr>
          <p:cNvSpPr>
            <a:spLocks noChangeArrowheads="1"/>
          </p:cNvSpPr>
          <p:nvPr/>
        </p:nvSpPr>
        <p:spPr bwMode="auto">
          <a:xfrm>
            <a:off x="3165026" y="4169065"/>
            <a:ext cx="5041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rPr>
              <a:t>95% CI: 0.9–1.6</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910" name="Rectangle 125">
            <a:extLst>
              <a:ext uri="{FF2B5EF4-FFF2-40B4-BE49-F238E27FC236}">
                <a16:creationId xmlns:a16="http://schemas.microsoft.com/office/drawing/2014/main" id="{6DBE01BC-4C44-4A71-8A02-4B4B0F3909B1}"/>
              </a:ext>
            </a:extLst>
          </p:cNvPr>
          <p:cNvSpPr>
            <a:spLocks noChangeArrowheads="1"/>
          </p:cNvSpPr>
          <p:nvPr/>
        </p:nvSpPr>
        <p:spPr bwMode="auto">
          <a:xfrm>
            <a:off x="1527896" y="3718718"/>
            <a:ext cx="5358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pt-BR" altLang="en-US" sz="900" b="0" i="0" u="none" strike="noStrike" kern="0" cap="none" spc="0" normalizeH="0" baseline="0" noProof="0" dirty="0">
                <a:ln>
                  <a:noFill/>
                </a:ln>
                <a:solidFill>
                  <a:srgbClr val="000000"/>
                </a:solidFill>
                <a:effectLst/>
                <a:uLnTx/>
                <a:uFillTx/>
                <a:latin typeface="Arial Narrow" panose="020B0606020202030204" pitchFamily="34" charset="0"/>
              </a:rPr>
              <a:t>95% CI: 5.2</a:t>
            </a: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rPr>
              <a:t>–</a:t>
            </a:r>
            <a:r>
              <a:rPr kumimoji="0" lang="pt-BR" altLang="en-US" sz="900" b="0" i="0" u="none" strike="noStrike" kern="0" cap="none" spc="0" normalizeH="0" baseline="0" noProof="0" dirty="0">
                <a:ln>
                  <a:noFill/>
                </a:ln>
                <a:solidFill>
                  <a:srgbClr val="000000"/>
                </a:solidFill>
                <a:effectLst/>
                <a:uLnTx/>
                <a:uFillTx/>
                <a:latin typeface="Arial Narrow" panose="020B0606020202030204" pitchFamily="34" charset="0"/>
              </a:rPr>
              <a:t>8.7</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911" name="Rectangle 125">
            <a:extLst>
              <a:ext uri="{FF2B5EF4-FFF2-40B4-BE49-F238E27FC236}">
                <a16:creationId xmlns:a16="http://schemas.microsoft.com/office/drawing/2014/main" id="{6622C3BE-2AFD-4886-AFCA-446E8BFED0B7}"/>
              </a:ext>
            </a:extLst>
          </p:cNvPr>
          <p:cNvSpPr>
            <a:spLocks noChangeArrowheads="1"/>
          </p:cNvSpPr>
          <p:nvPr/>
        </p:nvSpPr>
        <p:spPr bwMode="auto">
          <a:xfrm>
            <a:off x="3748484" y="3729428"/>
            <a:ext cx="5041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rPr>
              <a:t>95% CI: 5.2–9.0</a:t>
            </a:r>
            <a:endParaRPr kumimoji="0" lang="en-US" altLang="en-US" sz="800" b="0" i="0" u="none" strike="noStrike" kern="0" cap="none" spc="0" normalizeH="0" baseline="0" noProof="0" dirty="0">
              <a:ln>
                <a:noFill/>
              </a:ln>
              <a:solidFill>
                <a:srgbClr val="FF0000"/>
              </a:solidFill>
              <a:effectLst/>
              <a:uLnTx/>
              <a:uFillTx/>
              <a:latin typeface="Arial Narrow" panose="020B0606020202030204" pitchFamily="34" charset="0"/>
            </a:endParaRPr>
          </a:p>
        </p:txBody>
      </p:sp>
      <p:sp>
        <p:nvSpPr>
          <p:cNvPr id="912" name="Rectangle 125">
            <a:extLst>
              <a:ext uri="{FF2B5EF4-FFF2-40B4-BE49-F238E27FC236}">
                <a16:creationId xmlns:a16="http://schemas.microsoft.com/office/drawing/2014/main" id="{036647E4-7EF2-4CC9-8F55-34B9700DEFE8}"/>
              </a:ext>
            </a:extLst>
          </p:cNvPr>
          <p:cNvSpPr>
            <a:spLocks noChangeArrowheads="1"/>
          </p:cNvSpPr>
          <p:nvPr/>
        </p:nvSpPr>
        <p:spPr bwMode="auto">
          <a:xfrm>
            <a:off x="2083178" y="3573599"/>
            <a:ext cx="5529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rPr>
              <a:t>95% CI:   5.5–11.5</a:t>
            </a:r>
            <a:endParaRPr kumimoji="0" lang="en-US" altLang="en-US" sz="800" b="0" i="0" u="none" strike="noStrike" kern="0" cap="none" spc="0" normalizeH="0" baseline="0" noProof="0" dirty="0">
              <a:ln>
                <a:noFill/>
              </a:ln>
              <a:solidFill>
                <a:srgbClr val="FF0000"/>
              </a:solidFill>
              <a:effectLst/>
              <a:uLnTx/>
              <a:uFillTx/>
              <a:latin typeface="Arial Narrow" panose="020B0606020202030204" pitchFamily="34" charset="0"/>
            </a:endParaRPr>
          </a:p>
        </p:txBody>
      </p:sp>
      <p:sp>
        <p:nvSpPr>
          <p:cNvPr id="913" name="Rectangle 912">
            <a:extLst>
              <a:ext uri="{FF2B5EF4-FFF2-40B4-BE49-F238E27FC236}">
                <a16:creationId xmlns:a16="http://schemas.microsoft.com/office/drawing/2014/main" id="{EFF01CF4-1B3E-4844-8EBB-57D8AE5167DA}"/>
              </a:ext>
            </a:extLst>
          </p:cNvPr>
          <p:cNvSpPr>
            <a:spLocks noChangeArrowheads="1"/>
          </p:cNvSpPr>
          <p:nvPr/>
        </p:nvSpPr>
        <p:spPr bwMode="auto">
          <a:xfrm>
            <a:off x="8084346" y="3940997"/>
            <a:ext cx="6196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it-IT" sz="900" b="0" i="0" u="none" strike="noStrike" kern="0" cap="none" spc="0" normalizeH="0" baseline="0" noProof="0" dirty="0">
                <a:ln>
                  <a:noFill/>
                </a:ln>
                <a:solidFill>
                  <a:srgbClr val="000000"/>
                </a:solidFill>
                <a:effectLst/>
                <a:uLnTx/>
                <a:uFillTx/>
                <a:latin typeface="Arial Narrow" panose="020B0606020202030204" pitchFamily="34" charset="0"/>
              </a:rPr>
              <a:t>95% CI:    2.87–5.7</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914" name="Rectangle 125">
            <a:extLst>
              <a:ext uri="{FF2B5EF4-FFF2-40B4-BE49-F238E27FC236}">
                <a16:creationId xmlns:a16="http://schemas.microsoft.com/office/drawing/2014/main" id="{F875FE12-6B48-4FD2-88E4-5A9CC4883BD7}"/>
              </a:ext>
            </a:extLst>
          </p:cNvPr>
          <p:cNvSpPr>
            <a:spLocks noChangeArrowheads="1"/>
          </p:cNvSpPr>
          <p:nvPr/>
        </p:nvSpPr>
        <p:spPr bwMode="auto">
          <a:xfrm>
            <a:off x="6619595" y="3976958"/>
            <a:ext cx="420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r-HR" sz="900" b="0" i="0" u="none" strike="noStrike" kern="0" cap="none" spc="0" normalizeH="0" baseline="0" noProof="0" dirty="0">
                <a:ln>
                  <a:noFill/>
                </a:ln>
                <a:solidFill>
                  <a:srgbClr val="000000"/>
                </a:solidFill>
                <a:effectLst/>
                <a:uLnTx/>
                <a:uFillTx/>
                <a:latin typeface="Arial Narrow" panose="020B0606020202030204" pitchFamily="34" charset="0"/>
              </a:rPr>
              <a:t>95% CI: 1.4–5.1</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915" name="Rectangle 125">
            <a:extLst>
              <a:ext uri="{FF2B5EF4-FFF2-40B4-BE49-F238E27FC236}">
                <a16:creationId xmlns:a16="http://schemas.microsoft.com/office/drawing/2014/main" id="{0B2ECBE5-F151-4B9B-AAED-81D2F38D7E0B}"/>
              </a:ext>
            </a:extLst>
          </p:cNvPr>
          <p:cNvSpPr>
            <a:spLocks noChangeArrowheads="1"/>
          </p:cNvSpPr>
          <p:nvPr/>
        </p:nvSpPr>
        <p:spPr bwMode="auto">
          <a:xfrm>
            <a:off x="6012025" y="4109724"/>
            <a:ext cx="420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r-HR" sz="900" b="0" i="0" u="none" strike="noStrike" kern="0" cap="none" spc="0" normalizeH="0" baseline="0" noProof="0" dirty="0">
                <a:ln>
                  <a:noFill/>
                </a:ln>
                <a:solidFill>
                  <a:srgbClr val="000000"/>
                </a:solidFill>
                <a:effectLst/>
                <a:uLnTx/>
                <a:uFillTx/>
                <a:latin typeface="Arial Narrow" panose="020B0606020202030204" pitchFamily="34" charset="0"/>
              </a:rPr>
              <a:t>95% CI: </a:t>
            </a: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rPr>
              <a:t>1.0-2.8</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ndParaRPr>
          </a:p>
        </p:txBody>
      </p:sp>
      <p:sp>
        <p:nvSpPr>
          <p:cNvPr id="916" name="Rectangle 125">
            <a:extLst>
              <a:ext uri="{FF2B5EF4-FFF2-40B4-BE49-F238E27FC236}">
                <a16:creationId xmlns:a16="http://schemas.microsoft.com/office/drawing/2014/main" id="{C933887D-91BD-4E4B-8D7A-5CD0DE05905F}"/>
              </a:ext>
            </a:extLst>
          </p:cNvPr>
          <p:cNvSpPr>
            <a:spLocks noChangeArrowheads="1"/>
          </p:cNvSpPr>
          <p:nvPr/>
        </p:nvSpPr>
        <p:spPr bwMode="auto">
          <a:xfrm>
            <a:off x="7603206" y="4271124"/>
            <a:ext cx="420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r-HR" sz="900" b="0" i="0" u="none" strike="noStrike" kern="0" cap="none" spc="0" normalizeH="0" baseline="0" noProof="0" dirty="0">
                <a:ln>
                  <a:noFill/>
                </a:ln>
                <a:solidFill>
                  <a:srgbClr val="000000"/>
                </a:solidFill>
                <a:effectLst/>
                <a:uLnTx/>
                <a:uFillTx/>
                <a:latin typeface="Arial Narrow" panose="020B0606020202030204" pitchFamily="34" charset="0"/>
              </a:rPr>
              <a:t>95% CI: </a:t>
            </a:r>
            <a:r>
              <a:rPr kumimoji="0" lang="en-US" sz="900" b="0" i="0" u="none" strike="noStrike" kern="0" cap="none" spc="0" normalizeH="0" baseline="0" noProof="0" dirty="0">
                <a:ln>
                  <a:noFill/>
                </a:ln>
                <a:solidFill>
                  <a:srgbClr val="000000"/>
                </a:solidFill>
                <a:effectLst/>
                <a:uLnTx/>
                <a:uFillTx/>
                <a:latin typeface="Arial Narrow" panose="020B0606020202030204" pitchFamily="34" charset="0"/>
              </a:rPr>
              <a:t>0.2-0.6</a:t>
            </a:r>
            <a:endPar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endParaRPr>
          </a:p>
        </p:txBody>
      </p:sp>
    </p:spTree>
    <p:extLst>
      <p:ext uri="{BB962C8B-B14F-4D97-AF65-F5344CB8AC3E}">
        <p14:creationId xmlns:p14="http://schemas.microsoft.com/office/powerpoint/2010/main" val="627420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342900">
              <a:buClr>
                <a:srgbClr val="00ADF1"/>
              </a:buClr>
            </a:pPr>
            <a:r>
              <a:rPr lang="en-CA" sz="788" dirty="0">
                <a:solidFill>
                  <a:srgbClr val="000000"/>
                </a:solidFill>
                <a:latin typeface="Agency FB" panose="020B0503020202020204" pitchFamily="34" charset="0"/>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135082"/>
            <a:ext cx="8365331" cy="886397"/>
          </a:xfrm>
        </p:spPr>
        <p:txBody>
          <a:bodyPr/>
          <a:lstStyle/>
          <a:p>
            <a:pPr algn="ctr"/>
            <a:r>
              <a:rPr lang="en-CA" sz="3200" dirty="0">
                <a:solidFill>
                  <a:srgbClr val="725F73"/>
                </a:solidFill>
                <a:latin typeface="Arial Narrow" panose="020B0606020202030204" pitchFamily="34" charset="0"/>
              </a:rPr>
              <a:t>In Patients at Imminent Risk, Absolute Cumulative Fracture Risk Remains Elevated Over Time</a:t>
            </a:r>
            <a:endParaRPr lang="en-US" sz="36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900">
              <a:buClr>
                <a:srgbClr val="00ADF1"/>
              </a:buClr>
            </a:pPr>
            <a:r>
              <a:rPr lang="en-CA" sz="1050" dirty="0">
                <a:solidFill>
                  <a:prstClr val="black">
                    <a:lumMod val="75000"/>
                    <a:lumOff val="25000"/>
                  </a:prstClr>
                </a:solidFill>
                <a:latin typeface="Arial Narrow" panose="020B0606020202030204" pitchFamily="34" charset="0"/>
              </a:rPr>
              <a:t>Analysis of a large Medicare sample of women ≥ 65 years old with an incident clinical fracture.</a:t>
            </a:r>
          </a:p>
          <a:p>
            <a:pPr defTabSz="342900">
              <a:buClr>
                <a:srgbClr val="00ADF1"/>
              </a:buClr>
            </a:pPr>
            <a:r>
              <a:rPr lang="en-CA" sz="1050" dirty="0">
                <a:solidFill>
                  <a:prstClr val="black">
                    <a:lumMod val="75000"/>
                    <a:lumOff val="25000"/>
                  </a:prstClr>
                </a:solidFill>
                <a:latin typeface="Arial Narrow" panose="020B0606020202030204" pitchFamily="34" charset="0"/>
              </a:rPr>
              <a:t>Balasubramanian A, et al. Presented at: ASBMR annual meeting; October 16-18, 2016; Atlanta, GA.</a:t>
            </a:r>
          </a:p>
          <a:p>
            <a:pPr lvl="0" defTabSz="342900">
              <a:buClr>
                <a:srgbClr val="00ADF1"/>
              </a:buClr>
            </a:pPr>
            <a:endParaRPr lang="en-CA" sz="700" dirty="0">
              <a:solidFill>
                <a:prstClr val="black">
                  <a:lumMod val="75000"/>
                  <a:lumOff val="25000"/>
                </a:prstClr>
              </a:solidFill>
              <a:latin typeface="Agency FB" panose="020B0503020202020204" pitchFamily="34" charset="0"/>
              <a:cs typeface="+mn-cs"/>
            </a:endParaRPr>
          </a:p>
        </p:txBody>
      </p:sp>
      <p:sp>
        <p:nvSpPr>
          <p:cNvPr id="10" name="Rectangle 9">
            <a:extLst>
              <a:ext uri="{FF2B5EF4-FFF2-40B4-BE49-F238E27FC236}">
                <a16:creationId xmlns:a16="http://schemas.microsoft.com/office/drawing/2014/main" id="{9F26A35C-C11B-4C20-BF53-DA402F7A9F19}"/>
              </a:ext>
            </a:extLst>
          </p:cNvPr>
          <p:cNvSpPr/>
          <p:nvPr/>
        </p:nvSpPr>
        <p:spPr bwMode="auto">
          <a:xfrm>
            <a:off x="4159060" y="2487279"/>
            <a:ext cx="4089479" cy="2468880"/>
          </a:xfrm>
          <a:prstGeom prst="rect">
            <a:avLst/>
          </a:prstGeom>
          <a:solidFill>
            <a:schemeClr val="bg1">
              <a:lumMod val="75000"/>
              <a:alpha val="50000"/>
            </a:schemeClr>
          </a:solidFill>
          <a:ln w="381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1" name="Rectangle 10">
            <a:extLst>
              <a:ext uri="{FF2B5EF4-FFF2-40B4-BE49-F238E27FC236}">
                <a16:creationId xmlns:a16="http://schemas.microsoft.com/office/drawing/2014/main" id="{BA12BDD6-822D-45F4-A478-B88704EBAE3E}"/>
              </a:ext>
            </a:extLst>
          </p:cNvPr>
          <p:cNvSpPr/>
          <p:nvPr/>
        </p:nvSpPr>
        <p:spPr bwMode="auto">
          <a:xfrm>
            <a:off x="1440486" y="2487279"/>
            <a:ext cx="2710400" cy="2468880"/>
          </a:xfrm>
          <a:prstGeom prst="rect">
            <a:avLst/>
          </a:prstGeom>
          <a:solidFill>
            <a:schemeClr val="bg1">
              <a:lumMod val="95000"/>
              <a:alpha val="50000"/>
            </a:schemeClr>
          </a:solidFill>
          <a:ln w="38100" cap="flat" cmpd="sng" algn="ctr">
            <a:no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2" name="Large Area">
            <a:extLst>
              <a:ext uri="{FF2B5EF4-FFF2-40B4-BE49-F238E27FC236}">
                <a16:creationId xmlns:a16="http://schemas.microsoft.com/office/drawing/2014/main" id="{D4C1C4B3-5322-4C08-8284-3DEB845683A4}"/>
              </a:ext>
            </a:extLst>
          </p:cNvPr>
          <p:cNvSpPr/>
          <p:nvPr/>
        </p:nvSpPr>
        <p:spPr bwMode="auto">
          <a:xfrm>
            <a:off x="1440486" y="2762133"/>
            <a:ext cx="6808054" cy="2197633"/>
          </a:xfrm>
          <a:custGeom>
            <a:avLst/>
            <a:gdLst>
              <a:gd name="connsiteX0" fmla="*/ 0 w 6808054"/>
              <a:gd name="connsiteY0" fmla="*/ 2197633 h 2197633"/>
              <a:gd name="connsiteX1" fmla="*/ 6808054 w 6808054"/>
              <a:gd name="connsiteY1" fmla="*/ 2197633 h 2197633"/>
              <a:gd name="connsiteX2" fmla="*/ 6808054 w 6808054"/>
              <a:gd name="connsiteY2" fmla="*/ 0 h 2197633"/>
              <a:gd name="connsiteX3" fmla="*/ 2727832 w 6808054"/>
              <a:gd name="connsiteY3" fmla="*/ 929768 h 2197633"/>
              <a:gd name="connsiteX4" fmla="*/ 1360074 w 6808054"/>
              <a:gd name="connsiteY4" fmla="*/ 1513754 h 2197633"/>
              <a:gd name="connsiteX5" fmla="*/ 0 w 6808054"/>
              <a:gd name="connsiteY5" fmla="*/ 2197633 h 219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8054" h="2197633">
                <a:moveTo>
                  <a:pt x="0" y="2197633"/>
                </a:moveTo>
                <a:lnTo>
                  <a:pt x="6808054" y="2197633"/>
                </a:lnTo>
                <a:lnTo>
                  <a:pt x="6808054" y="0"/>
                </a:lnTo>
                <a:lnTo>
                  <a:pt x="2727832" y="929768"/>
                </a:lnTo>
                <a:lnTo>
                  <a:pt x="1360074" y="1513754"/>
                </a:lnTo>
                <a:lnTo>
                  <a:pt x="0" y="2197633"/>
                </a:lnTo>
                <a:close/>
              </a:path>
            </a:pathLst>
          </a:custGeom>
          <a:solidFill>
            <a:srgbClr val="C4D0E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3" name="1 year area">
            <a:extLst>
              <a:ext uri="{FF2B5EF4-FFF2-40B4-BE49-F238E27FC236}">
                <a16:creationId xmlns:a16="http://schemas.microsoft.com/office/drawing/2014/main" id="{6DEB9ADA-D29F-4A4B-8D6D-B52EDB8CE7DA}"/>
              </a:ext>
            </a:extLst>
          </p:cNvPr>
          <p:cNvSpPr/>
          <p:nvPr/>
        </p:nvSpPr>
        <p:spPr bwMode="auto">
          <a:xfrm>
            <a:off x="1440486" y="4275887"/>
            <a:ext cx="6800370" cy="691563"/>
          </a:xfrm>
          <a:custGeom>
            <a:avLst/>
            <a:gdLst>
              <a:gd name="connsiteX0" fmla="*/ 0 w 6800370"/>
              <a:gd name="connsiteY0" fmla="*/ 691563 h 691563"/>
              <a:gd name="connsiteX1" fmla="*/ 6800370 w 6800370"/>
              <a:gd name="connsiteY1" fmla="*/ 691563 h 691563"/>
              <a:gd name="connsiteX2" fmla="*/ 6800370 w 6800370"/>
              <a:gd name="connsiteY2" fmla="*/ 0 h 691563"/>
              <a:gd name="connsiteX3" fmla="*/ 1360074 w 6800370"/>
              <a:gd name="connsiteY3" fmla="*/ 0 h 691563"/>
              <a:gd name="connsiteX4" fmla="*/ 0 w 6800370"/>
              <a:gd name="connsiteY4" fmla="*/ 691563 h 69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370" h="691563">
                <a:moveTo>
                  <a:pt x="0" y="691563"/>
                </a:moveTo>
                <a:lnTo>
                  <a:pt x="6800370" y="691563"/>
                </a:lnTo>
                <a:lnTo>
                  <a:pt x="6800370" y="0"/>
                </a:lnTo>
                <a:lnTo>
                  <a:pt x="1360074" y="0"/>
                </a:lnTo>
                <a:lnTo>
                  <a:pt x="0" y="691563"/>
                </a:lnTo>
                <a:close/>
              </a:path>
            </a:pathLst>
          </a:custGeom>
          <a:solidFill>
            <a:srgbClr val="C4D0E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 name="TextBox 13">
            <a:extLst>
              <a:ext uri="{FF2B5EF4-FFF2-40B4-BE49-F238E27FC236}">
                <a16:creationId xmlns:a16="http://schemas.microsoft.com/office/drawing/2014/main" id="{8A409612-2490-4B37-AEB6-52FB646D627F}"/>
              </a:ext>
            </a:extLst>
          </p:cNvPr>
          <p:cNvSpPr txBox="1"/>
          <p:nvPr/>
        </p:nvSpPr>
        <p:spPr>
          <a:xfrm>
            <a:off x="1409751" y="5405704"/>
            <a:ext cx="68618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latin typeface="Arial Narrow" panose="020B0606020202030204" pitchFamily="34" charset="0"/>
              </a:rPr>
              <a:t>Follow-up (years)</a:t>
            </a:r>
          </a:p>
        </p:txBody>
      </p:sp>
      <p:sp>
        <p:nvSpPr>
          <p:cNvPr id="15" name="TextBox 14">
            <a:extLst>
              <a:ext uri="{FF2B5EF4-FFF2-40B4-BE49-F238E27FC236}">
                <a16:creationId xmlns:a16="http://schemas.microsoft.com/office/drawing/2014/main" id="{DE13BA80-CE46-44E7-B59A-5585C10FADCF}"/>
              </a:ext>
            </a:extLst>
          </p:cNvPr>
          <p:cNvSpPr txBox="1"/>
          <p:nvPr/>
        </p:nvSpPr>
        <p:spPr>
          <a:xfrm rot="16200000">
            <a:off x="-528769" y="3434647"/>
            <a:ext cx="2510653" cy="535531"/>
          </a:xfrm>
          <a:prstGeom prst="rect">
            <a:avLst/>
          </a:prstGeom>
          <a:noFill/>
        </p:spPr>
        <p:txBody>
          <a:bodyPr wrap="square" rtlCol="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Cumulative risk </a:t>
            </a:r>
            <a:br>
              <a:rPr kumimoji="0" lang="en-US"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br>
            <a:r>
              <a:rPr kumimoji="0" lang="en-US"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of </a:t>
            </a:r>
            <a:r>
              <a:rPr lang="en-US" sz="1600" b="1" dirty="0">
                <a:solidFill>
                  <a:schemeClr val="tx1">
                    <a:lumMod val="75000"/>
                    <a:lumOff val="25000"/>
                  </a:schemeClr>
                </a:solidFill>
                <a:latin typeface="Arial Narrow" panose="020B0606020202030204" pitchFamily="34" charset="0"/>
              </a:rPr>
              <a:t>s</a:t>
            </a:r>
            <a:r>
              <a:rPr kumimoji="0" lang="en-US" sz="1600" b="1" i="0" u="none" strike="noStrike" kern="1200" cap="none" spc="0" normalizeH="0" baseline="0" noProof="0" dirty="0" err="1">
                <a:ln>
                  <a:noFill/>
                </a:ln>
                <a:solidFill>
                  <a:schemeClr val="tx1">
                    <a:lumMod val="75000"/>
                    <a:lumOff val="25000"/>
                  </a:schemeClr>
                </a:solidFill>
                <a:effectLst/>
                <a:uLnTx/>
                <a:uFillTx/>
                <a:latin typeface="Arial Narrow" panose="020B0606020202030204" pitchFamily="34" charset="0"/>
              </a:rPr>
              <a:t>ubsequent</a:t>
            </a:r>
            <a:r>
              <a:rPr kumimoji="0" lang="en-US"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 </a:t>
            </a:r>
            <a:r>
              <a:rPr lang="en-US" sz="1600" b="1" dirty="0">
                <a:solidFill>
                  <a:schemeClr val="tx1">
                    <a:lumMod val="75000"/>
                    <a:lumOff val="25000"/>
                  </a:schemeClr>
                </a:solidFill>
                <a:latin typeface="Arial Narrow" panose="020B0606020202030204" pitchFamily="34" charset="0"/>
              </a:rPr>
              <a:t>f</a:t>
            </a:r>
            <a:r>
              <a:rPr kumimoji="0" lang="en-US" sz="1600" b="1" i="0" u="none" strike="noStrike" kern="1200" cap="none" spc="0" normalizeH="0" baseline="0" noProof="0" dirty="0" err="1">
                <a:ln>
                  <a:noFill/>
                </a:ln>
                <a:solidFill>
                  <a:schemeClr val="tx1">
                    <a:lumMod val="75000"/>
                    <a:lumOff val="25000"/>
                  </a:schemeClr>
                </a:solidFill>
                <a:effectLst/>
                <a:uLnTx/>
                <a:uFillTx/>
                <a:latin typeface="Arial Narrow" panose="020B0606020202030204" pitchFamily="34" charset="0"/>
              </a:rPr>
              <a:t>racture</a:t>
            </a:r>
            <a:endParaRPr kumimoji="0" lang="en-US" sz="1200" b="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6" name="TextBox 15">
            <a:extLst>
              <a:ext uri="{FF2B5EF4-FFF2-40B4-BE49-F238E27FC236}">
                <a16:creationId xmlns:a16="http://schemas.microsoft.com/office/drawing/2014/main" id="{9D2315CA-2FD9-4315-A9F2-B9856D1E3D8F}"/>
              </a:ext>
            </a:extLst>
          </p:cNvPr>
          <p:cNvSpPr txBox="1"/>
          <p:nvPr/>
        </p:nvSpPr>
        <p:spPr>
          <a:xfrm>
            <a:off x="1409750" y="1564917"/>
            <a:ext cx="6831105" cy="52322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693CC"/>
                </a:solidFill>
                <a:effectLst/>
                <a:uLnTx/>
                <a:uFillTx/>
                <a:latin typeface="Arial Narrow" panose="020B0606020202030204" pitchFamily="34" charset="0"/>
              </a:rPr>
              <a:t>Cumulative Risk of Subsequent Fracture</a:t>
            </a:r>
            <a:endParaRPr kumimoji="0" lang="en-US" sz="2000" b="0" i="0" u="none" strike="noStrike" kern="1200" cap="none" spc="0" normalizeH="0" baseline="30000" noProof="0" dirty="0">
              <a:ln>
                <a:noFill/>
              </a:ln>
              <a:solidFill>
                <a:srgbClr val="7693CC"/>
              </a:solidFill>
              <a:effectLst/>
              <a:uLnTx/>
              <a:uFillTx/>
              <a:latin typeface="Arial Narrow" panose="020B0606020202030204" pitchFamily="34" charset="0"/>
            </a:endParaRPr>
          </a:p>
        </p:txBody>
      </p:sp>
      <p:cxnSp>
        <p:nvCxnSpPr>
          <p:cNvPr id="17" name="Straight Connector 16">
            <a:extLst>
              <a:ext uri="{FF2B5EF4-FFF2-40B4-BE49-F238E27FC236}">
                <a16:creationId xmlns:a16="http://schemas.microsoft.com/office/drawing/2014/main" id="{815A6E40-9C80-4621-9041-275DA30BCAB9}"/>
              </a:ext>
            </a:extLst>
          </p:cNvPr>
          <p:cNvCxnSpPr/>
          <p:nvPr/>
        </p:nvCxnSpPr>
        <p:spPr bwMode="auto">
          <a:xfrm>
            <a:off x="2851808" y="4275887"/>
            <a:ext cx="5389048" cy="0"/>
          </a:xfrm>
          <a:prstGeom prst="line">
            <a:avLst/>
          </a:prstGeom>
          <a:solidFill>
            <a:schemeClr val="accent1"/>
          </a:solidFill>
          <a:ln w="12700" cap="flat" cmpd="sng" algn="ctr">
            <a:solidFill>
              <a:srgbClr val="725F73"/>
            </a:solidFill>
            <a:prstDash val="dash"/>
            <a:round/>
            <a:headEnd type="none" w="med" len="med"/>
            <a:tailEnd type="none" w="med" len="med"/>
          </a:ln>
          <a:effectLst/>
        </p:spPr>
      </p:cxnSp>
      <p:cxnSp>
        <p:nvCxnSpPr>
          <p:cNvPr id="18" name="Straight Connector 17">
            <a:extLst>
              <a:ext uri="{FF2B5EF4-FFF2-40B4-BE49-F238E27FC236}">
                <a16:creationId xmlns:a16="http://schemas.microsoft.com/office/drawing/2014/main" id="{B89AABDB-4BE6-4949-B78A-0F6661B948B4}"/>
              </a:ext>
            </a:extLst>
          </p:cNvPr>
          <p:cNvCxnSpPr/>
          <p:nvPr/>
        </p:nvCxnSpPr>
        <p:spPr bwMode="auto">
          <a:xfrm>
            <a:off x="4227187" y="3698553"/>
            <a:ext cx="4013669" cy="0"/>
          </a:xfrm>
          <a:prstGeom prst="line">
            <a:avLst/>
          </a:prstGeom>
          <a:solidFill>
            <a:schemeClr val="accent1"/>
          </a:solidFill>
          <a:ln w="12700" cap="flat" cmpd="sng" algn="ctr">
            <a:solidFill>
              <a:srgbClr val="725F73"/>
            </a:solidFill>
            <a:prstDash val="dash"/>
            <a:round/>
            <a:headEnd type="none" w="med" len="med"/>
            <a:tailEnd type="none" w="med" len="med"/>
          </a:ln>
          <a:effectLst/>
        </p:spPr>
      </p:cxnSp>
      <p:sp>
        <p:nvSpPr>
          <p:cNvPr id="19" name="TextBox 18">
            <a:extLst>
              <a:ext uri="{FF2B5EF4-FFF2-40B4-BE49-F238E27FC236}">
                <a16:creationId xmlns:a16="http://schemas.microsoft.com/office/drawing/2014/main" id="{392E7F33-5260-4641-9D17-888E4362EAD1}"/>
              </a:ext>
            </a:extLst>
          </p:cNvPr>
          <p:cNvSpPr txBox="1"/>
          <p:nvPr/>
        </p:nvSpPr>
        <p:spPr>
          <a:xfrm>
            <a:off x="1891599" y="2976290"/>
            <a:ext cx="222548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725F73"/>
                </a:solidFill>
                <a:effectLst/>
                <a:uLnTx/>
                <a:uFillTx/>
                <a:latin typeface="Arial Narrow" panose="020B0606020202030204" pitchFamily="34" charset="0"/>
              </a:rPr>
              <a:t>Imminent risk</a:t>
            </a:r>
            <a:endParaRPr kumimoji="0" lang="en-US" sz="2000" b="1" i="0" u="none" strike="noStrike" kern="1200" cap="none" spc="0" normalizeH="0" baseline="0" noProof="0" dirty="0">
              <a:ln>
                <a:noFill/>
              </a:ln>
              <a:solidFill>
                <a:srgbClr val="725F73"/>
              </a:solidFill>
              <a:effectLst/>
              <a:uLnTx/>
              <a:uFillTx/>
              <a:latin typeface="Arial Narrow" panose="020B0606020202030204" pitchFamily="34" charset="0"/>
            </a:endParaRPr>
          </a:p>
        </p:txBody>
      </p:sp>
      <p:sp>
        <p:nvSpPr>
          <p:cNvPr id="20" name="TextBox 19">
            <a:extLst>
              <a:ext uri="{FF2B5EF4-FFF2-40B4-BE49-F238E27FC236}">
                <a16:creationId xmlns:a16="http://schemas.microsoft.com/office/drawing/2014/main" id="{EC2101DF-6AEB-47CB-9A6C-88117816E76B}"/>
              </a:ext>
            </a:extLst>
          </p:cNvPr>
          <p:cNvSpPr txBox="1"/>
          <p:nvPr/>
        </p:nvSpPr>
        <p:spPr>
          <a:xfrm>
            <a:off x="4227187" y="2522457"/>
            <a:ext cx="23437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0" u="none" strike="noStrike" kern="1200" cap="none" spc="0" normalizeH="0" baseline="0" noProof="0" dirty="0">
                <a:ln>
                  <a:noFill/>
                </a:ln>
                <a:solidFill>
                  <a:srgbClr val="725F73"/>
                </a:solidFill>
                <a:effectLst/>
                <a:uLnTx/>
                <a:uFillTx/>
                <a:latin typeface="Arial Narrow" panose="020B0606020202030204" pitchFamily="34" charset="0"/>
              </a:rPr>
              <a:t>Increasing absolute cumulative risk</a:t>
            </a:r>
            <a:endParaRPr kumimoji="0" lang="en-US" b="1" i="0" u="none" strike="noStrike" kern="1200" cap="none" spc="0" normalizeH="0" baseline="0" noProof="0" dirty="0">
              <a:ln>
                <a:noFill/>
              </a:ln>
              <a:solidFill>
                <a:srgbClr val="725F73"/>
              </a:solidFill>
              <a:effectLst/>
              <a:uLnTx/>
              <a:uFillTx/>
              <a:latin typeface="Arial Narrow" panose="020B0606020202030204" pitchFamily="34" charset="0"/>
            </a:endParaRPr>
          </a:p>
        </p:txBody>
      </p:sp>
      <p:sp>
        <p:nvSpPr>
          <p:cNvPr id="21" name="Arrow: Right 20">
            <a:extLst>
              <a:ext uri="{FF2B5EF4-FFF2-40B4-BE49-F238E27FC236}">
                <a16:creationId xmlns:a16="http://schemas.microsoft.com/office/drawing/2014/main" id="{26EF3C26-9628-4401-A0B0-7C7CABB48BC7}"/>
              </a:ext>
            </a:extLst>
          </p:cNvPr>
          <p:cNvSpPr/>
          <p:nvPr/>
        </p:nvSpPr>
        <p:spPr bwMode="auto">
          <a:xfrm rot="20329609">
            <a:off x="3725614" y="2930776"/>
            <a:ext cx="782947" cy="216753"/>
          </a:xfrm>
          <a:prstGeom prst="rightArrow">
            <a:avLst/>
          </a:prstGeom>
          <a:solidFill>
            <a:srgbClr val="725F73"/>
          </a:solidFill>
          <a:ln w="12700" cap="flat" cmpd="sng" algn="ctr">
            <a:solidFill>
              <a:srgbClr val="725F73"/>
            </a:solidFill>
            <a:prstDash val="solid"/>
            <a:round/>
            <a:headEnd type="none" w="med" len="med"/>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Arial Narrow" panose="020B0606020202030204" pitchFamily="34" charset="0"/>
            </a:endParaRPr>
          </a:p>
        </p:txBody>
      </p:sp>
      <p:graphicFrame>
        <p:nvGraphicFramePr>
          <p:cNvPr id="22" name="main chart">
            <a:extLst>
              <a:ext uri="{FF2B5EF4-FFF2-40B4-BE49-F238E27FC236}">
                <a16:creationId xmlns:a16="http://schemas.microsoft.com/office/drawing/2014/main" id="{DCEB14CE-3444-4747-866D-990803D7AF0A}"/>
              </a:ext>
            </a:extLst>
          </p:cNvPr>
          <p:cNvGraphicFramePr/>
          <p:nvPr>
            <p:extLst>
              <p:ext uri="{D42A27DB-BD31-4B8C-83A1-F6EECF244321}">
                <p14:modId xmlns:p14="http://schemas.microsoft.com/office/powerpoint/2010/main" val="41895638"/>
              </p:ext>
            </p:extLst>
          </p:nvPr>
        </p:nvGraphicFramePr>
        <p:xfrm>
          <a:off x="1018632" y="2134150"/>
          <a:ext cx="7430460" cy="3234978"/>
        </p:xfrm>
        <a:graphic>
          <a:graphicData uri="http://schemas.openxmlformats.org/drawingml/2006/chart">
            <c:chart xmlns:c="http://schemas.openxmlformats.org/drawingml/2006/chart" xmlns:r="http://schemas.openxmlformats.org/officeDocument/2006/relationships" r:id="rId3"/>
          </a:graphicData>
        </a:graphic>
      </p:graphicFrame>
      <p:cxnSp>
        <p:nvCxnSpPr>
          <p:cNvPr id="24" name="Straight Connector 23">
            <a:extLst>
              <a:ext uri="{FF2B5EF4-FFF2-40B4-BE49-F238E27FC236}">
                <a16:creationId xmlns:a16="http://schemas.microsoft.com/office/drawing/2014/main" id="{FCC91639-DB2B-4733-A941-A013E2B8D624}"/>
              </a:ext>
            </a:extLst>
          </p:cNvPr>
          <p:cNvCxnSpPr>
            <a:cxnSpLocks/>
          </p:cNvCxnSpPr>
          <p:nvPr/>
        </p:nvCxnSpPr>
        <p:spPr>
          <a:xfrm>
            <a:off x="1440486" y="2428007"/>
            <a:ext cx="0" cy="256348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29DC4A9-E24B-4386-9DCC-B1B4BC0794D3}"/>
              </a:ext>
            </a:extLst>
          </p:cNvPr>
          <p:cNvCxnSpPr>
            <a:cxnSpLocks/>
          </p:cNvCxnSpPr>
          <p:nvPr/>
        </p:nvCxnSpPr>
        <p:spPr>
          <a:xfrm>
            <a:off x="1409751" y="4953028"/>
            <a:ext cx="6917017" cy="20772"/>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2372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41516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000" dirty="0">
                <a:solidFill>
                  <a:srgbClr val="000000"/>
                </a:solidFill>
                <a:latin typeface="Arial Narrow" panose="020B0606020202030204" pitchFamily="34" charset="0"/>
              </a:rPr>
              <a:t>Adapted from: Cummings SR, et al. </a:t>
            </a:r>
            <a:r>
              <a:rPr lang="en-US" sz="1000" i="1" dirty="0">
                <a:solidFill>
                  <a:srgbClr val="000000"/>
                </a:solidFill>
                <a:latin typeface="Arial Narrow" panose="020B0606020202030204" pitchFamily="34" charset="0"/>
              </a:rPr>
              <a:t>J Bone Miner Res. </a:t>
            </a:r>
            <a:r>
              <a:rPr lang="en-US" sz="1000" dirty="0">
                <a:solidFill>
                  <a:srgbClr val="000000"/>
                </a:solidFill>
                <a:latin typeface="Arial Narrow" panose="020B0606020202030204" pitchFamily="34" charset="0"/>
              </a:rPr>
              <a:t>2017; [Published only ahead of print November 4, 2017]. 10.1002/jbmr.3337.</a:t>
            </a:r>
            <a:endParaRPr lang="en-US" altLang="en-US" sz="1000" dirty="0">
              <a:solidFill>
                <a:srgbClr val="000000"/>
              </a:solidFill>
              <a:latin typeface="Arial Narrow" panose="020B0606020202030204" pitchFamily="34" charset="0"/>
              <a:cs typeface="Arial" panose="020B0604020202020204" pitchFamily="34" charset="0"/>
            </a:endParaRPr>
          </a:p>
        </p:txBody>
      </p:sp>
      <p:sp>
        <p:nvSpPr>
          <p:cNvPr id="440" name="Rectangle 439"/>
          <p:cNvSpPr/>
          <p:nvPr/>
        </p:nvSpPr>
        <p:spPr>
          <a:xfrm>
            <a:off x="0" y="3"/>
            <a:ext cx="9144000" cy="8710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192826"/>
            <a:ext cx="9058939" cy="498598"/>
          </a:xfrm>
        </p:spPr>
        <p:txBody>
          <a:bodyPr/>
          <a:lstStyle/>
          <a:p>
            <a:pPr algn="ctr"/>
            <a:r>
              <a:rPr lang="en-CA" sz="3600" dirty="0">
                <a:solidFill>
                  <a:srgbClr val="725F73"/>
                </a:solidFill>
                <a:latin typeface="Arial Narrow" panose="020B0606020202030204" pitchFamily="34" charset="0"/>
              </a:rPr>
              <a:t>Significant Predictors of Off-Treatment MVF</a:t>
            </a:r>
            <a:endParaRPr lang="en-US" sz="32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aphicFrame>
        <p:nvGraphicFramePr>
          <p:cNvPr id="109" name="Content Placeholder 8">
            <a:extLst>
              <a:ext uri="{FF2B5EF4-FFF2-40B4-BE49-F238E27FC236}">
                <a16:creationId xmlns:a16="http://schemas.microsoft.com/office/drawing/2014/main" id="{D49A8EEB-1FD1-411A-AFC0-3CCA09B04A2C}"/>
              </a:ext>
            </a:extLst>
          </p:cNvPr>
          <p:cNvGraphicFramePr>
            <a:graphicFrameLocks/>
          </p:cNvGraphicFramePr>
          <p:nvPr>
            <p:extLst>
              <p:ext uri="{D42A27DB-BD31-4B8C-83A1-F6EECF244321}">
                <p14:modId xmlns:p14="http://schemas.microsoft.com/office/powerpoint/2010/main" val="1784028905"/>
              </p:ext>
            </p:extLst>
          </p:nvPr>
        </p:nvGraphicFramePr>
        <p:xfrm>
          <a:off x="274318" y="2541601"/>
          <a:ext cx="8595360" cy="2057400"/>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3840480">
                  <a:extLst>
                    <a:ext uri="{9D8B030D-6E8A-4147-A177-3AD203B41FA5}">
                      <a16:colId xmlns:a16="http://schemas.microsoft.com/office/drawing/2014/main" val="20000"/>
                    </a:ext>
                  </a:extLst>
                </a:gridCol>
                <a:gridCol w="2377440">
                  <a:extLst>
                    <a:ext uri="{9D8B030D-6E8A-4147-A177-3AD203B41FA5}">
                      <a16:colId xmlns:a16="http://schemas.microsoft.com/office/drawing/2014/main" val="20001"/>
                    </a:ext>
                  </a:extLst>
                </a:gridCol>
                <a:gridCol w="2377440">
                  <a:extLst>
                    <a:ext uri="{9D8B030D-6E8A-4147-A177-3AD203B41FA5}">
                      <a16:colId xmlns:a16="http://schemas.microsoft.com/office/drawing/2014/main" val="20002"/>
                    </a:ext>
                  </a:extLst>
                </a:gridCol>
              </a:tblGrid>
              <a:tr h="548640">
                <a:tc>
                  <a:txBody>
                    <a:bodyPr/>
                    <a:lstStyle/>
                    <a:p>
                      <a:r>
                        <a:rPr lang="en-US" sz="1800" dirty="0">
                          <a:solidFill>
                            <a:schemeClr val="bg1"/>
                          </a:solidFill>
                          <a:latin typeface="Arial Narrow" panose="020B0606020202030204" pitchFamily="34" charset="0"/>
                        </a:rPr>
                        <a:t>Significant Covariates</a:t>
                      </a:r>
                    </a:p>
                  </a:txBody>
                  <a:tcPr marT="60960" marB="60960" anchor="b">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a:txBody>
                    <a:bodyPr/>
                    <a:lstStyle/>
                    <a:p>
                      <a:pPr algn="ctr"/>
                      <a:r>
                        <a:rPr lang="en-US" sz="1800" dirty="0">
                          <a:solidFill>
                            <a:schemeClr val="bg1"/>
                          </a:solidFill>
                          <a:latin typeface="Arial Narrow" panose="020B0606020202030204" pitchFamily="34" charset="0"/>
                        </a:rPr>
                        <a:t>772 Patients</a:t>
                      </a:r>
                    </a:p>
                    <a:p>
                      <a:pPr algn="ctr"/>
                      <a:r>
                        <a:rPr lang="en-US" sz="1800" dirty="0">
                          <a:solidFill>
                            <a:schemeClr val="bg1"/>
                          </a:solidFill>
                          <a:latin typeface="Arial Narrow" panose="020B0606020202030204" pitchFamily="34" charset="0"/>
                        </a:rPr>
                        <a:t>Included</a:t>
                      </a:r>
                      <a:r>
                        <a:rPr lang="en-US" sz="1800" baseline="30000" dirty="0">
                          <a:solidFill>
                            <a:schemeClr val="bg1"/>
                          </a:solidFill>
                          <a:latin typeface="Arial Narrow" panose="020B0606020202030204" pitchFamily="34" charset="0"/>
                        </a:rPr>
                        <a: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Arial Narrow" panose="020B0606020202030204" pitchFamily="34" charset="0"/>
                        </a:rPr>
                        <a:t>OR (95%</a:t>
                      </a:r>
                      <a:r>
                        <a:rPr lang="en-US" sz="1800" baseline="0" dirty="0">
                          <a:solidFill>
                            <a:schemeClr val="bg1"/>
                          </a:solidFill>
                          <a:latin typeface="Arial Narrow" panose="020B0606020202030204" pitchFamily="34" charset="0"/>
                        </a:rPr>
                        <a:t> CI)</a:t>
                      </a:r>
                      <a:endParaRPr lang="en-US" sz="1800" dirty="0">
                        <a:solidFill>
                          <a:schemeClr val="bg1"/>
                        </a:solidFill>
                        <a:latin typeface="Arial Narrow" panose="020B0606020202030204" pitchFamily="34" charset="0"/>
                      </a:endParaRPr>
                    </a:p>
                  </a:txBody>
                  <a:tcPr marT="60960" marB="60960" anchor="b">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a:txBody>
                    <a:bodyPr/>
                    <a:lstStyle/>
                    <a:p>
                      <a:pPr algn="ctr"/>
                      <a:r>
                        <a:rPr lang="en-US" sz="1800" dirty="0">
                          <a:solidFill>
                            <a:schemeClr val="bg1"/>
                          </a:solidFill>
                          <a:latin typeface="Arial Narrow" panose="020B0606020202030204" pitchFamily="34" charset="0"/>
                        </a:rPr>
                        <a:t>1,471 Patients</a:t>
                      </a:r>
                    </a:p>
                    <a:p>
                      <a:pPr algn="ctr"/>
                      <a:r>
                        <a:rPr lang="en-US" sz="1800" dirty="0">
                          <a:solidFill>
                            <a:schemeClr val="bg1"/>
                          </a:solidFill>
                          <a:latin typeface="Arial Narrow" panose="020B0606020202030204" pitchFamily="34" charset="0"/>
                        </a:rPr>
                        <a:t>Included</a:t>
                      </a:r>
                      <a:r>
                        <a:rPr lang="en-US" sz="1800" baseline="30000" dirty="0">
                          <a:solidFill>
                            <a:schemeClr val="bg1"/>
                          </a:solidFill>
                          <a:latin typeface="Arial Narrow" panose="020B0606020202030204" pitchFamily="34" charset="0"/>
                        </a:rPr>
                        <a:t>*</a:t>
                      </a:r>
                    </a:p>
                    <a:p>
                      <a:pPr algn="ctr"/>
                      <a:r>
                        <a:rPr lang="en-US" sz="1800" baseline="0" dirty="0">
                          <a:solidFill>
                            <a:schemeClr val="bg1"/>
                          </a:solidFill>
                          <a:latin typeface="Arial Narrow" panose="020B0606020202030204" pitchFamily="34" charset="0"/>
                        </a:rPr>
                        <a:t>OR (95% CI)</a:t>
                      </a:r>
                    </a:p>
                  </a:txBody>
                  <a:tcPr marT="60960" marB="60960" anchor="b">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extLst>
                  <a:ext uri="{0D108BD9-81ED-4DB2-BD59-A6C34878D82A}">
                    <a16:rowId xmlns:a16="http://schemas.microsoft.com/office/drawing/2014/main" val="10000"/>
                  </a:ext>
                </a:extLst>
              </a:tr>
              <a:tr h="370840">
                <a:tc>
                  <a:txBody>
                    <a:bodyPr/>
                    <a:lstStyle/>
                    <a:p>
                      <a:r>
                        <a:rPr lang="en-US" sz="1400" dirty="0">
                          <a:latin typeface="Arial Narrow" panose="020B0606020202030204" pitchFamily="34" charset="0"/>
                        </a:rPr>
                        <a:t>Prior </a:t>
                      </a:r>
                      <a:r>
                        <a:rPr lang="en-US" sz="1400" dirty="0" err="1">
                          <a:latin typeface="Arial Narrow" panose="020B0606020202030204" pitchFamily="34" charset="0"/>
                        </a:rPr>
                        <a:t>VFx</a:t>
                      </a:r>
                      <a:r>
                        <a:rPr lang="en-US" sz="1400" baseline="30000" dirty="0">
                          <a:latin typeface="Arial Narrow" panose="020B0606020202030204" pitchFamily="34" charset="0"/>
                        </a:rPr>
                        <a:t>‡</a:t>
                      </a:r>
                      <a:r>
                        <a:rPr lang="en-US" sz="1400" dirty="0">
                          <a:latin typeface="Arial Narrow" panose="020B0606020202030204" pitchFamily="34" charset="0"/>
                        </a:rPr>
                        <a:t> (yes vs no)</a:t>
                      </a:r>
                      <a:endParaRPr lang="en-US" sz="1400" dirty="0">
                        <a:solidFill>
                          <a:schemeClr val="tx1"/>
                        </a:solidFill>
                        <a:latin typeface="Arial Narrow" panose="020B0606020202030204" pitchFamily="34" charset="0"/>
                      </a:endParaRPr>
                    </a:p>
                  </a:txBody>
                  <a:tcPr marT="60960" marB="60960" anchor="ctr">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solidFill>
                  </a:tcPr>
                </a:tc>
                <a:tc>
                  <a:txBody>
                    <a:bodyPr/>
                    <a:lstStyle/>
                    <a:p>
                      <a:pPr algn="ctr"/>
                      <a:r>
                        <a:rPr lang="is-IS" sz="1400" dirty="0">
                          <a:latin typeface="Arial Narrow" panose="020B0606020202030204" pitchFamily="34" charset="0"/>
                        </a:rPr>
                        <a:t>3.6 (1.8–7.1)</a:t>
                      </a:r>
                      <a:endParaRPr lang="en-US" sz="1400" dirty="0">
                        <a:solidFill>
                          <a:schemeClr val="tx1"/>
                        </a:solidFill>
                        <a:latin typeface="Arial Narrow" panose="020B0606020202030204" pitchFamily="34" charset="0"/>
                      </a:endParaRPr>
                    </a:p>
                  </a:txBody>
                  <a:tcPr marT="60960" marB="60960" anchor="ctr">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solidFill>
                  </a:tcPr>
                </a:tc>
                <a:tc>
                  <a:txBody>
                    <a:bodyPr/>
                    <a:lstStyle/>
                    <a:p>
                      <a:pPr algn="ctr"/>
                      <a:r>
                        <a:rPr lang="is-IS" sz="1400" dirty="0">
                          <a:latin typeface="Arial Narrow" panose="020B0606020202030204" pitchFamily="34" charset="0"/>
                        </a:rPr>
                        <a:t>3.9 (2.1–7.2)</a:t>
                      </a:r>
                      <a:endParaRPr lang="en-US" sz="1400" dirty="0">
                        <a:solidFill>
                          <a:schemeClr val="tx1"/>
                        </a:solidFill>
                        <a:latin typeface="Arial Narrow" panose="020B0606020202030204" pitchFamily="34" charset="0"/>
                      </a:endParaRPr>
                    </a:p>
                  </a:txBody>
                  <a:tcPr marT="60960" marB="60960" anchor="ctr">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solidFill>
                      <a:srgbClr val="E9EEF7"/>
                    </a:solidFill>
                  </a:tcPr>
                </a:tc>
                <a:extLst>
                  <a:ext uri="{0D108BD9-81ED-4DB2-BD59-A6C34878D82A}">
                    <a16:rowId xmlns:a16="http://schemas.microsoft.com/office/drawing/2014/main" val="10001"/>
                  </a:ext>
                </a:extLst>
              </a:tr>
              <a:tr h="370840">
                <a:tc>
                  <a:txBody>
                    <a:bodyPr/>
                    <a:lstStyle/>
                    <a:p>
                      <a:r>
                        <a:rPr lang="en-US" sz="1400" dirty="0">
                          <a:latin typeface="Arial Narrow" panose="020B0606020202030204" pitchFamily="34" charset="0"/>
                        </a:rPr>
                        <a:t>Off-treatment duration (per year)</a:t>
                      </a:r>
                      <a:endParaRPr lang="en-US" sz="1400" dirty="0">
                        <a:solidFill>
                          <a:schemeClr val="tx1"/>
                        </a:solidFill>
                        <a:latin typeface="Arial Narrow" panose="020B0606020202030204" pitchFamily="34" charset="0"/>
                      </a:endParaRPr>
                    </a:p>
                  </a:txBody>
                  <a:tcPr marT="60960" marB="60960" anchor="ctr">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solidFill>
                  </a:tcPr>
                </a:tc>
                <a:tc>
                  <a:txBody>
                    <a:bodyPr/>
                    <a:lstStyle/>
                    <a:p>
                      <a:pPr algn="ctr"/>
                      <a:r>
                        <a:rPr lang="is-IS" sz="1400" dirty="0">
                          <a:latin typeface="Arial Narrow" panose="020B0606020202030204" pitchFamily="34" charset="0"/>
                        </a:rPr>
                        <a:t>1.4 (1.1–1.7)</a:t>
                      </a:r>
                      <a:endParaRPr lang="en-US" sz="1400" dirty="0">
                        <a:solidFill>
                          <a:schemeClr val="tx1"/>
                        </a:solidFill>
                        <a:latin typeface="Arial Narrow" panose="020B0606020202030204" pitchFamily="34" charset="0"/>
                      </a:endParaRPr>
                    </a:p>
                  </a:txBody>
                  <a:tcPr marT="60960" marB="60960" anchor="ctr">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solidFill>
                  </a:tcPr>
                </a:tc>
                <a:tc>
                  <a:txBody>
                    <a:bodyPr/>
                    <a:lstStyle/>
                    <a:p>
                      <a:pPr algn="ctr"/>
                      <a:r>
                        <a:rPr lang="is-IS" sz="1400" dirty="0">
                          <a:latin typeface="Arial Narrow" panose="020B0606020202030204" pitchFamily="34" charset="0"/>
                        </a:rPr>
                        <a:t>1.6 (1.3–1.9)</a:t>
                      </a:r>
                      <a:endParaRPr lang="en-US" sz="1400" dirty="0">
                        <a:solidFill>
                          <a:schemeClr val="tx1"/>
                        </a:solidFill>
                        <a:latin typeface="Arial Narrow" panose="020B0606020202030204" pitchFamily="34" charset="0"/>
                      </a:endParaRPr>
                    </a:p>
                  </a:txBody>
                  <a:tcPr marT="60960" marB="60960" anchor="ctr">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solidFill>
                      <a:srgbClr val="E9EEF7"/>
                    </a:solidFill>
                  </a:tcPr>
                </a:tc>
                <a:extLst>
                  <a:ext uri="{0D108BD9-81ED-4DB2-BD59-A6C34878D82A}">
                    <a16:rowId xmlns:a16="http://schemas.microsoft.com/office/drawing/2014/main" val="2656886808"/>
                  </a:ext>
                </a:extLst>
              </a:tr>
              <a:tr h="370840">
                <a:tc>
                  <a:txBody>
                    <a:bodyPr/>
                    <a:lstStyle/>
                    <a:p>
                      <a:r>
                        <a:rPr lang="en-US" sz="1400" dirty="0">
                          <a:latin typeface="Arial Narrow" panose="020B0606020202030204" pitchFamily="34" charset="0"/>
                        </a:rPr>
                        <a:t>Annualized off-treatment total hip BMD loss</a:t>
                      </a:r>
                      <a:r>
                        <a:rPr lang="en-US" sz="1400" baseline="30000" dirty="0">
                          <a:latin typeface="Arial Narrow" panose="020B0606020202030204" pitchFamily="34" charset="0"/>
                        </a:rPr>
                        <a:t>§</a:t>
                      </a:r>
                      <a:r>
                        <a:rPr lang="en-US" sz="1400" dirty="0">
                          <a:latin typeface="Arial Narrow" panose="020B0606020202030204" pitchFamily="34" charset="0"/>
                        </a:rPr>
                        <a:t> (per 1%)</a:t>
                      </a:r>
                      <a:endParaRPr lang="en-US" sz="1400" dirty="0">
                        <a:solidFill>
                          <a:schemeClr val="tx1"/>
                        </a:solidFill>
                        <a:latin typeface="Arial Narrow" panose="020B0606020202030204" pitchFamily="34" charset="0"/>
                      </a:endParaRPr>
                    </a:p>
                  </a:txBody>
                  <a:tcPr marT="60960" marB="60960" anchor="ctr">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400" dirty="0">
                          <a:latin typeface="Arial Narrow" panose="020B0606020202030204" pitchFamily="34" charset="0"/>
                        </a:rPr>
                        <a:t>1.2 (1.1–1.3)</a:t>
                      </a:r>
                      <a:endParaRPr lang="en-US" sz="1400" dirty="0">
                        <a:solidFill>
                          <a:schemeClr val="tx1"/>
                        </a:solidFill>
                        <a:latin typeface="Arial Narrow" panose="020B0606020202030204" pitchFamily="34" charset="0"/>
                      </a:endParaRPr>
                    </a:p>
                  </a:txBody>
                  <a:tcPr marT="60960" marB="60960" anchor="ctr">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tc>
                  <a:txBody>
                    <a:bodyPr/>
                    <a:lstStyle/>
                    <a:p>
                      <a:pPr algn="ctr"/>
                      <a:r>
                        <a:rPr lang="en-US" sz="1400" dirty="0">
                          <a:latin typeface="Arial Narrow" panose="020B0606020202030204" pitchFamily="34" charset="0"/>
                        </a:rPr>
                        <a:t>NA</a:t>
                      </a:r>
                      <a:endParaRPr lang="en-US" sz="1400" dirty="0">
                        <a:solidFill>
                          <a:schemeClr val="tx1"/>
                        </a:solidFill>
                        <a:latin typeface="Arial Narrow" panose="020B0606020202030204" pitchFamily="34" charset="0"/>
                      </a:endParaRPr>
                    </a:p>
                  </a:txBody>
                  <a:tcPr marT="60960" marB="60960" anchor="ctr">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extLst>
                  <a:ext uri="{0D108BD9-81ED-4DB2-BD59-A6C34878D82A}">
                    <a16:rowId xmlns:a16="http://schemas.microsoft.com/office/drawing/2014/main" val="302907287"/>
                  </a:ext>
                </a:extLst>
              </a:tr>
            </a:tbl>
          </a:graphicData>
        </a:graphic>
      </p:graphicFrame>
      <p:sp>
        <p:nvSpPr>
          <p:cNvPr id="11" name="Content Placeholder 3">
            <a:extLst>
              <a:ext uri="{FF2B5EF4-FFF2-40B4-BE49-F238E27FC236}">
                <a16:creationId xmlns:a16="http://schemas.microsoft.com/office/drawing/2014/main" id="{CD560278-B093-4F22-AFB5-1519C07294B3}"/>
              </a:ext>
            </a:extLst>
          </p:cNvPr>
          <p:cNvSpPr txBox="1">
            <a:spLocks/>
          </p:cNvSpPr>
          <p:nvPr/>
        </p:nvSpPr>
        <p:spPr>
          <a:xfrm>
            <a:off x="526774" y="1096526"/>
            <a:ext cx="8229600" cy="123420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Clr>
                <a:srgbClr val="554856"/>
              </a:buClr>
              <a:buFont typeface="Wingdings" panose="05000000000000000000" pitchFamily="2" charset="2"/>
              <a:buChar char="§"/>
            </a:pPr>
            <a:r>
              <a:rPr lang="en-US" sz="2000" b="1" dirty="0">
                <a:latin typeface="Arial Narrow" panose="020B0606020202030204" pitchFamily="34" charset="0"/>
              </a:rPr>
              <a:t>Prior vertebral fracture is the strongest predictor of off-treatment vertebral fractures</a:t>
            </a:r>
          </a:p>
          <a:p>
            <a:pPr marL="228600" indent="-228600">
              <a:buClr>
                <a:srgbClr val="554856"/>
              </a:buClr>
              <a:buFont typeface="Wingdings" panose="05000000000000000000" pitchFamily="2" charset="2"/>
              <a:buChar char="§"/>
            </a:pPr>
            <a:r>
              <a:rPr lang="en-US" sz="2000" b="1" dirty="0">
                <a:latin typeface="Arial Narrow" panose="020B0606020202030204" pitchFamily="34" charset="0"/>
              </a:rPr>
              <a:t>Other predictors of MVF were time off-treatment and rate of </a:t>
            </a:r>
            <a:br>
              <a:rPr lang="en-US" sz="2000" b="1" dirty="0">
                <a:latin typeface="Arial Narrow" panose="020B0606020202030204" pitchFamily="34" charset="0"/>
              </a:rPr>
            </a:br>
            <a:r>
              <a:rPr lang="en-US" sz="2000" b="1" dirty="0">
                <a:latin typeface="Arial Narrow" panose="020B0606020202030204" pitchFamily="34" charset="0"/>
              </a:rPr>
              <a:t>off-treatment total hip BMD loss</a:t>
            </a:r>
          </a:p>
        </p:txBody>
      </p:sp>
      <p:sp>
        <p:nvSpPr>
          <p:cNvPr id="13" name="Text Placeholder 4">
            <a:extLst>
              <a:ext uri="{FF2B5EF4-FFF2-40B4-BE49-F238E27FC236}">
                <a16:creationId xmlns:a16="http://schemas.microsoft.com/office/drawing/2014/main" id="{08A4CE47-DA5A-4F7E-9302-950CBD18A6FD}"/>
              </a:ext>
            </a:extLst>
          </p:cNvPr>
          <p:cNvSpPr txBox="1">
            <a:spLocks/>
          </p:cNvSpPr>
          <p:nvPr/>
        </p:nvSpPr>
        <p:spPr>
          <a:xfrm>
            <a:off x="274318" y="4897714"/>
            <a:ext cx="8595360" cy="121873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*1,471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included 470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who discontinued placebo and 1,001 patients who discontinued denosumab; </a:t>
            </a:r>
            <a:r>
              <a:rPr kumimoji="0" lang="en-US" sz="1200" b="0" i="0" u="none" strike="noStrike" kern="1200" cap="none" spc="0" normalizeH="0" baseline="30000" noProof="0" dirty="0">
                <a:ln>
                  <a:noFill/>
                </a:ln>
                <a:solidFill>
                  <a:srgbClr val="000000"/>
                </a:solidFill>
                <a:effectLst/>
                <a:uLnTx/>
                <a:uFillTx/>
                <a:latin typeface="Arial Narrow" panose="020B0606020202030204" pitchFamily="34" charset="0"/>
              </a:rPr>
              <a:t>†</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772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included 307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who discontinued placebo and 465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patients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who discontinued denosumab, and had available off-treatment annualized total hip BMD change assessments; </a:t>
            </a:r>
            <a:r>
              <a:rPr kumimoji="0" lang="en-US" sz="1200" b="0" i="0" u="none" strike="noStrike" kern="1200" cap="none" spc="0" normalizeH="0" baseline="30000" noProof="0" dirty="0">
                <a:ln>
                  <a:noFill/>
                </a:ln>
                <a:solidFill>
                  <a:srgbClr val="000000"/>
                </a:solidFill>
                <a:effectLst/>
                <a:uLnTx/>
                <a:uFillTx/>
                <a:latin typeface="Arial Narrow" panose="020B0606020202030204" pitchFamily="34" charset="0"/>
              </a:rPr>
              <a:t>‡</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“Prior </a:t>
            </a:r>
            <a:r>
              <a:rPr kumimoji="0" lang="en-US" sz="1200" b="0" i="0" u="none" strike="noStrike" kern="1200" cap="none" spc="0" normalizeH="0" baseline="0" noProof="0" dirty="0" err="1">
                <a:ln>
                  <a:noFill/>
                </a:ln>
                <a:solidFill>
                  <a:srgbClr val="000000"/>
                </a:solidFill>
                <a:effectLst/>
                <a:uLnTx/>
                <a:uFillTx/>
                <a:latin typeface="Arial Narrow" panose="020B0606020202030204" pitchFamily="34" charset="0"/>
              </a:rPr>
              <a:t>VFx</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 includes any </a:t>
            </a:r>
            <a:r>
              <a:rPr kumimoji="0" lang="en-US" sz="1200" b="0" i="0" u="none" strike="noStrike" kern="1200" cap="none" spc="0" normalizeH="0" baseline="0" noProof="0" dirty="0" err="1">
                <a:ln>
                  <a:noFill/>
                </a:ln>
                <a:solidFill>
                  <a:srgbClr val="000000"/>
                </a:solidFill>
                <a:effectLst/>
                <a:uLnTx/>
                <a:uFillTx/>
                <a:latin typeface="Arial Narrow" panose="020B0606020202030204" pitchFamily="34" charset="0"/>
              </a:rPr>
              <a:t>VFx</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 sustained before or during treatment; </a:t>
            </a:r>
            <a:r>
              <a:rPr kumimoji="0" lang="en-US" sz="1200" b="0" i="0" u="none" strike="noStrike" kern="1200" cap="none" spc="0" normalizeH="0" baseline="30000" noProof="0" dirty="0">
                <a:ln>
                  <a:noFill/>
                </a:ln>
                <a:solidFill>
                  <a:srgbClr val="000000"/>
                </a:solidFill>
                <a:effectLst/>
                <a:uLnTx/>
                <a:uFillTx/>
                <a:latin typeface="Arial Narrow" panose="020B0606020202030204" pitchFamily="34" charset="0"/>
              </a:rPr>
              <a:t>§</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“Off-treatment annualized total hip BMD loss” was defined as annualized percent change in total hip BMD after treatment discontinuation, </a:t>
            </a:r>
            <a:r>
              <a:rPr kumimoji="0" lang="en-US" sz="1200" b="0" i="0" u="none" strike="noStrike" kern="1200" cap="none" spc="0" normalizeH="0" baseline="0" noProof="0" dirty="0" err="1">
                <a:ln>
                  <a:noFill/>
                </a:ln>
                <a:solidFill>
                  <a:srgbClr val="000000"/>
                </a:solidFill>
                <a:effectLst/>
                <a:uLnTx/>
                <a:uFillTx/>
                <a:latin typeface="Arial Narrow" panose="020B0606020202030204" pitchFamily="34" charset="0"/>
              </a:rPr>
              <a:t>ie</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 between the last on- and off-treatment BMD assessments. </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BMD = bone mineral density; </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CI = confidence interval; NA = not applicable; OR = odds ratio; </a:t>
            </a:r>
            <a:r>
              <a:rPr kumimoji="0" lang="en-US" sz="1200" b="0" i="0" u="none" strike="noStrike" kern="1200" cap="none" spc="0" normalizeH="0" baseline="0" noProof="0" dirty="0" err="1">
                <a:ln>
                  <a:noFill/>
                </a:ln>
                <a:solidFill>
                  <a:srgbClr val="000000"/>
                </a:solidFill>
                <a:effectLst/>
                <a:uLnTx/>
                <a:uFillTx/>
                <a:latin typeface="Arial Narrow" panose="020B0606020202030204" pitchFamily="34" charset="0"/>
              </a:rPr>
              <a:t>VFx</a:t>
            </a:r>
            <a:r>
              <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rPr>
              <a:t> = vertebral fracture</a:t>
            </a: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200" b="0" i="0" u="none" strike="noStrike" kern="1200" cap="none" spc="0" normalizeH="0" baseline="0" noProof="0" dirty="0">
              <a:ln>
                <a:noFill/>
              </a:ln>
              <a:solidFill>
                <a:srgbClr val="000000"/>
              </a:solidFill>
              <a:effectLst/>
              <a:uLnTx/>
              <a:uFillTx/>
              <a:latin typeface="Arial Narrow" panose="020B0606020202030204" pitchFamily="34" charset="0"/>
            </a:endParaRPr>
          </a:p>
        </p:txBody>
      </p:sp>
    </p:spTree>
    <p:extLst>
      <p:ext uri="{BB962C8B-B14F-4D97-AF65-F5344CB8AC3E}">
        <p14:creationId xmlns:p14="http://schemas.microsoft.com/office/powerpoint/2010/main" val="6873609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139544"/>
            <a:ext cx="9144000" cy="785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Tx/>
              <a:defRPr/>
            </a:pPr>
            <a:r>
              <a:rPr lang="en-US" sz="1000" dirty="0">
                <a:solidFill>
                  <a:srgbClr val="000000"/>
                </a:solidFill>
                <a:latin typeface="Arial Narrow" panose="020B0606020202030204" pitchFamily="34" charset="0"/>
                <a:cs typeface="Arial" panose="020B0604020202020204" pitchFamily="34" charset="0"/>
              </a:rPr>
              <a:t>*Defined as use initiated before or during treatment </a:t>
            </a:r>
          </a:p>
          <a:p>
            <a:pPr lvl="0">
              <a:buClrTx/>
              <a:defRPr/>
            </a:pPr>
            <a:r>
              <a:rPr lang="en-US" sz="1000" dirty="0">
                <a:solidFill>
                  <a:srgbClr val="000000"/>
                </a:solidFill>
                <a:latin typeface="Arial Narrow" panose="020B0606020202030204" pitchFamily="34" charset="0"/>
                <a:cs typeface="Arial" panose="020B0604020202020204" pitchFamily="34" charset="0"/>
              </a:rPr>
              <a:t>BMD = bone mineral density; CTX = </a:t>
            </a:r>
            <a:r>
              <a:rPr lang="en-US" sz="1000" dirty="0">
                <a:solidFill>
                  <a:srgbClr val="000000"/>
                </a:solidFill>
                <a:latin typeface="Arial Narrow" panose="020B0606020202030204" pitchFamily="34" charset="0"/>
              </a:rPr>
              <a:t>C-telopeptide </a:t>
            </a:r>
          </a:p>
          <a:p>
            <a:pPr lvl="0">
              <a:buClrTx/>
              <a:defRPr/>
            </a:pPr>
            <a:r>
              <a:rPr lang="en-US" sz="1000" dirty="0">
                <a:solidFill>
                  <a:srgbClr val="000000"/>
                </a:solidFill>
                <a:latin typeface="Arial Narrow" panose="020B0606020202030204" pitchFamily="34" charset="0"/>
              </a:rPr>
              <a:t>Adapted from: Cummings SR, et al. </a:t>
            </a:r>
            <a:r>
              <a:rPr lang="en-US" sz="1000" i="1" dirty="0">
                <a:solidFill>
                  <a:srgbClr val="000000"/>
                </a:solidFill>
                <a:latin typeface="Arial Narrow" panose="020B0606020202030204" pitchFamily="34" charset="0"/>
              </a:rPr>
              <a:t>J Bone Miner Res. </a:t>
            </a:r>
            <a:r>
              <a:rPr lang="en-US" sz="1000" dirty="0">
                <a:solidFill>
                  <a:srgbClr val="000000"/>
                </a:solidFill>
                <a:latin typeface="Arial Narrow" panose="020B0606020202030204" pitchFamily="34" charset="0"/>
              </a:rPr>
              <a:t>2017; [Published only ahead of print November 4, 2017]. 10.1002/jbmr.3337.</a:t>
            </a:r>
            <a:endParaRPr lang="en-US" altLang="en-US" sz="1000" dirty="0">
              <a:solidFill>
                <a:srgbClr val="000000"/>
              </a:solidFill>
              <a:latin typeface="Arial Narrow" panose="020B0606020202030204" pitchFamily="34" charset="0"/>
              <a:cs typeface="Arial" panose="020B0604020202020204" pitchFamily="34" charset="0"/>
            </a:endParaRPr>
          </a:p>
        </p:txBody>
      </p:sp>
      <p:sp>
        <p:nvSpPr>
          <p:cNvPr id="440" name="Rectangle 439"/>
          <p:cNvSpPr/>
          <p:nvPr/>
        </p:nvSpPr>
        <p:spPr>
          <a:xfrm>
            <a:off x="0" y="2"/>
            <a:ext cx="9144000" cy="13775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04701"/>
            <a:ext cx="9058939" cy="997196"/>
          </a:xfrm>
        </p:spPr>
        <p:txBody>
          <a:bodyPr/>
          <a:lstStyle/>
          <a:p>
            <a:pPr algn="ctr"/>
            <a:r>
              <a:rPr lang="en-CA" sz="3600" dirty="0">
                <a:solidFill>
                  <a:srgbClr val="725F73"/>
                </a:solidFill>
                <a:latin typeface="Arial Narrow" panose="020B0606020202030204" pitchFamily="34" charset="0"/>
              </a:rPr>
              <a:t>Factors Not Associated with Risk of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Off-Treatment Multiple Vertebral Fractures</a:t>
            </a:r>
            <a:endParaRPr lang="en-US" sz="32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aphicFrame>
        <p:nvGraphicFramePr>
          <p:cNvPr id="109" name="Content Placeholder 8">
            <a:extLst>
              <a:ext uri="{FF2B5EF4-FFF2-40B4-BE49-F238E27FC236}">
                <a16:creationId xmlns:a16="http://schemas.microsoft.com/office/drawing/2014/main" id="{D49A8EEB-1FD1-411A-AFC0-3CCA09B04A2C}"/>
              </a:ext>
            </a:extLst>
          </p:cNvPr>
          <p:cNvGraphicFramePr>
            <a:graphicFrameLocks/>
          </p:cNvGraphicFramePr>
          <p:nvPr>
            <p:extLst>
              <p:ext uri="{D42A27DB-BD31-4B8C-83A1-F6EECF244321}">
                <p14:modId xmlns:p14="http://schemas.microsoft.com/office/powerpoint/2010/main" val="3704093957"/>
              </p:ext>
            </p:extLst>
          </p:nvPr>
        </p:nvGraphicFramePr>
        <p:xfrm>
          <a:off x="198065" y="2618650"/>
          <a:ext cx="8869680" cy="1719072"/>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265176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3064904743"/>
                    </a:ext>
                  </a:extLst>
                </a:gridCol>
                <a:gridCol w="1554480">
                  <a:extLst>
                    <a:ext uri="{9D8B030D-6E8A-4147-A177-3AD203B41FA5}">
                      <a16:colId xmlns:a16="http://schemas.microsoft.com/office/drawing/2014/main" val="2034296507"/>
                    </a:ext>
                  </a:extLst>
                </a:gridCol>
              </a:tblGrid>
              <a:tr h="548640">
                <a:tc gridSpan="5">
                  <a:txBody>
                    <a:bodyPr/>
                    <a:lstStyle/>
                    <a:p>
                      <a:r>
                        <a:rPr lang="en-US" sz="2000" dirty="0">
                          <a:solidFill>
                            <a:schemeClr val="bg1"/>
                          </a:solidFill>
                          <a:latin typeface="Arial Narrow" panose="020B0606020202030204" pitchFamily="34" charset="0"/>
                        </a:rPr>
                        <a:t>Non-significant Covariates</a:t>
                      </a:r>
                    </a:p>
                  </a:txBody>
                  <a:tcPr marT="60960" marB="60960" anchor="ctr">
                    <a:lnL w="28575" cap="flat" cmpd="sng" algn="ctr">
                      <a:solidFill>
                        <a:srgbClr val="554856"/>
                      </a:solidFill>
                      <a:prstDash val="solid"/>
                      <a:round/>
                      <a:headEnd type="none" w="med" len="med"/>
                      <a:tailEnd type="none" w="med" len="med"/>
                    </a:lnL>
                    <a:lnR w="28575" cap="flat" cmpd="sng" algn="ctr">
                      <a:solidFill>
                        <a:srgbClr val="554856"/>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hMerge="1">
                  <a:txBody>
                    <a:bodyPr/>
                    <a:lstStyle/>
                    <a:p>
                      <a:pPr algn="ctr"/>
                      <a:endParaRPr lang="en-US" sz="1800" dirty="0">
                        <a:solidFill>
                          <a:schemeClr val="bg1"/>
                        </a:solidFill>
                        <a:latin typeface="Arial Narrow" panose="020B0606020202030204" pitchFamily="34" charset="0"/>
                      </a:endParaRPr>
                    </a:p>
                  </a:txBody>
                  <a:tcPr marT="60960" marB="60960" anchor="b">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hMerge="1">
                  <a:txBody>
                    <a:bodyPr/>
                    <a:lstStyle/>
                    <a:p>
                      <a:pPr algn="ctr"/>
                      <a:endParaRPr lang="en-US" sz="1800" baseline="0" dirty="0">
                        <a:solidFill>
                          <a:schemeClr val="bg1"/>
                        </a:solidFill>
                        <a:latin typeface="Arial Narrow" panose="020B0606020202030204" pitchFamily="34" charset="0"/>
                      </a:endParaRPr>
                    </a:p>
                  </a:txBody>
                  <a:tcPr marT="60960" marB="60960" anchor="b">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hMerge="1">
                  <a:txBody>
                    <a:bodyPr/>
                    <a:lstStyle/>
                    <a:p>
                      <a:pPr algn="ctr"/>
                      <a:endParaRPr lang="en-US" sz="1800" baseline="0" dirty="0">
                        <a:solidFill>
                          <a:schemeClr val="bg1"/>
                        </a:solidFill>
                        <a:latin typeface="Arial Narrow" panose="020B0606020202030204" pitchFamily="34" charset="0"/>
                      </a:endParaRPr>
                    </a:p>
                  </a:txBody>
                  <a:tcPr marT="60960" marB="60960" anchor="b">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hMerge="1">
                  <a:txBody>
                    <a:bodyPr/>
                    <a:lstStyle/>
                    <a:p>
                      <a:pPr algn="ctr"/>
                      <a:endParaRPr lang="en-US" sz="1800" baseline="0" dirty="0">
                        <a:solidFill>
                          <a:schemeClr val="bg1"/>
                        </a:solidFill>
                        <a:latin typeface="Arial Narrow" panose="020B0606020202030204" pitchFamily="34" charset="0"/>
                      </a:endParaRPr>
                    </a:p>
                  </a:txBody>
                  <a:tcPr marT="60960" marB="60960" anchor="b">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extLst>
                  <a:ext uri="{0D108BD9-81ED-4DB2-BD59-A6C34878D82A}">
                    <a16:rowId xmlns:a16="http://schemas.microsoft.com/office/drawing/2014/main" val="10000"/>
                  </a:ext>
                </a:extLst>
              </a:tr>
              <a:tr h="370840">
                <a:tc>
                  <a:txBody>
                    <a:bodyPr/>
                    <a:lstStyle/>
                    <a:p>
                      <a:pPr algn="l">
                        <a:lnSpc>
                          <a:spcPct val="90000"/>
                        </a:lnSpc>
                      </a:pPr>
                      <a:r>
                        <a:rPr lang="en-US" sz="1400" b="1" dirty="0">
                          <a:latin typeface="Arial Narrow" panose="020B0606020202030204" pitchFamily="34" charset="0"/>
                        </a:rPr>
                        <a:t> On-treatment duration</a:t>
                      </a:r>
                    </a:p>
                  </a:txBody>
                  <a:tcPr marL="0" marR="0" anchor="ctr">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solidFill>
                  </a:tcPr>
                </a:tc>
                <a:tc>
                  <a:txBody>
                    <a:bodyPr/>
                    <a:lstStyle/>
                    <a:p>
                      <a:pPr algn="ctr">
                        <a:lnSpc>
                          <a:spcPct val="90000"/>
                        </a:lnSpc>
                      </a:pPr>
                      <a:r>
                        <a:rPr lang="en-US" sz="1200" dirty="0">
                          <a:latin typeface="Arial Narrow" panose="020B0606020202030204" pitchFamily="34" charset="0"/>
                        </a:rPr>
                        <a:t>Age at the beginning of the off-treatment period</a:t>
                      </a:r>
                      <a:endParaRPr lang="en-US" sz="1200" dirty="0">
                        <a:solidFill>
                          <a:schemeClr val="tx1"/>
                        </a:solidFill>
                        <a:latin typeface="Arial Narrow" panose="020B0606020202030204" pitchFamily="34" charset="0"/>
                      </a:endParaRPr>
                    </a:p>
                  </a:txBody>
                  <a:tcPr marL="0" marR="0" anchor="ctr">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solidFill>
                  </a:tcPr>
                </a:tc>
                <a:tc>
                  <a:txBody>
                    <a:bodyPr/>
                    <a:lstStyle/>
                    <a:p>
                      <a:pPr algn="ctr">
                        <a:lnSpc>
                          <a:spcPct val="90000"/>
                        </a:lnSpc>
                      </a:pPr>
                      <a:r>
                        <a:rPr lang="en-US" sz="1200" dirty="0">
                          <a:latin typeface="Arial Narrow" panose="020B0606020202030204" pitchFamily="34" charset="0"/>
                        </a:rPr>
                        <a:t>Original treatment group (</a:t>
                      </a:r>
                      <a:r>
                        <a:rPr lang="en-US" sz="1200" dirty="0" err="1">
                          <a:latin typeface="Arial Narrow" panose="020B0606020202030204" pitchFamily="34" charset="0"/>
                        </a:rPr>
                        <a:t>denosumab</a:t>
                      </a:r>
                      <a:r>
                        <a:rPr lang="en-US" sz="1200" baseline="0" dirty="0">
                          <a:latin typeface="Arial Narrow" panose="020B0606020202030204" pitchFamily="34" charset="0"/>
                        </a:rPr>
                        <a:t> </a:t>
                      </a:r>
                      <a:br>
                        <a:rPr lang="en-US" sz="1200" baseline="0" dirty="0">
                          <a:latin typeface="Arial Narrow" panose="020B0606020202030204" pitchFamily="34" charset="0"/>
                        </a:rPr>
                      </a:br>
                      <a:r>
                        <a:rPr lang="en-US" sz="1200" baseline="0" dirty="0">
                          <a:latin typeface="Arial Narrow" panose="020B0606020202030204" pitchFamily="34" charset="0"/>
                        </a:rPr>
                        <a:t>or placebo)</a:t>
                      </a:r>
                      <a:endParaRPr lang="en-US" sz="1200" dirty="0">
                        <a:solidFill>
                          <a:schemeClr val="tx1"/>
                        </a:solidFill>
                        <a:latin typeface="Arial Narrow" panose="020B0606020202030204" pitchFamily="34" charset="0"/>
                      </a:endParaRPr>
                    </a:p>
                  </a:txBody>
                  <a:tcPr marL="0" marR="0" anchor="ctr">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solidFill>
                  </a:tcPr>
                </a:tc>
                <a:tc>
                  <a:txBody>
                    <a:bodyPr/>
                    <a:lstStyle/>
                    <a:p>
                      <a:pPr algn="ctr">
                        <a:lnSpc>
                          <a:spcPct val="90000"/>
                        </a:lnSpc>
                      </a:pPr>
                      <a:r>
                        <a:rPr lang="en-US" sz="1200" dirty="0">
                          <a:latin typeface="Arial Narrow" panose="020B0606020202030204" pitchFamily="34" charset="0"/>
                        </a:rPr>
                        <a:t>Prior bisphosphonate use*</a:t>
                      </a:r>
                      <a:endParaRPr lang="en-US" sz="1200" dirty="0">
                        <a:solidFill>
                          <a:schemeClr val="tx1"/>
                        </a:solidFill>
                        <a:latin typeface="Arial Narrow" panose="020B0606020202030204" pitchFamily="34" charset="0"/>
                      </a:endParaRPr>
                    </a:p>
                  </a:txBody>
                  <a:tcPr marL="0" marR="0" anchor="ctr">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solidFill>
                  </a:tcPr>
                </a:tc>
                <a:tc>
                  <a:txBody>
                    <a:bodyPr/>
                    <a:lstStyle/>
                    <a:p>
                      <a:pPr algn="ctr">
                        <a:lnSpc>
                          <a:spcPct val="90000"/>
                        </a:lnSpc>
                      </a:pPr>
                      <a:r>
                        <a:rPr lang="en-US" sz="1200" dirty="0">
                          <a:latin typeface="Arial Narrow" panose="020B0606020202030204" pitchFamily="34" charset="0"/>
                        </a:rPr>
                        <a:t>Annualized </a:t>
                      </a:r>
                      <a:br>
                        <a:rPr lang="en-US" sz="1200" dirty="0">
                          <a:latin typeface="Arial Narrow" panose="020B0606020202030204" pitchFamily="34" charset="0"/>
                        </a:rPr>
                      </a:br>
                      <a:r>
                        <a:rPr lang="en-US" sz="1200" dirty="0">
                          <a:latin typeface="Arial Narrow" panose="020B0606020202030204" pitchFamily="34" charset="0"/>
                        </a:rPr>
                        <a:t>on-treatment BMD change</a:t>
                      </a:r>
                      <a:endParaRPr lang="en-US" sz="1200" dirty="0">
                        <a:solidFill>
                          <a:schemeClr val="tx1"/>
                        </a:solidFill>
                        <a:latin typeface="Arial Narrow" panose="020B0606020202030204" pitchFamily="34" charset="0"/>
                      </a:endParaRPr>
                    </a:p>
                  </a:txBody>
                  <a:tcPr anchor="ctr">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solidFill>
                      <a:srgbClr val="E9EEF7"/>
                    </a:solidFill>
                  </a:tcPr>
                </a:tc>
                <a:extLst>
                  <a:ext uri="{0D108BD9-81ED-4DB2-BD59-A6C34878D82A}">
                    <a16:rowId xmlns:a16="http://schemas.microsoft.com/office/drawing/2014/main" val="10001"/>
                  </a:ext>
                </a:extLst>
              </a:tr>
              <a:tr h="370840">
                <a:tc>
                  <a:txBody>
                    <a:bodyPr/>
                    <a:lstStyle/>
                    <a:p>
                      <a:pPr algn="l">
                        <a:lnSpc>
                          <a:spcPct val="90000"/>
                        </a:lnSpc>
                      </a:pPr>
                      <a:r>
                        <a:rPr lang="en-US" sz="1400" b="1" dirty="0">
                          <a:latin typeface="Arial Narrow" panose="020B0606020202030204" pitchFamily="34" charset="0"/>
                        </a:rPr>
                        <a:t> BMD T-scores at FREEDOM baseline</a:t>
                      </a:r>
                      <a:endParaRPr lang="en-US" sz="1400" b="1" dirty="0">
                        <a:solidFill>
                          <a:schemeClr val="tx1"/>
                        </a:solidFill>
                        <a:latin typeface="Arial Narrow" panose="020B0606020202030204" pitchFamily="34" charset="0"/>
                      </a:endParaRPr>
                    </a:p>
                  </a:txBody>
                  <a:tcPr marL="0" marR="0" anchor="ctr">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alpha val="69804"/>
                      </a:srgbClr>
                    </a:solidFill>
                  </a:tcPr>
                </a:tc>
                <a:tc>
                  <a:txBody>
                    <a:bodyPr/>
                    <a:lstStyle/>
                    <a:p>
                      <a:pPr algn="ctr">
                        <a:lnSpc>
                          <a:spcPct val="90000"/>
                        </a:lnSpc>
                      </a:pPr>
                      <a:r>
                        <a:rPr lang="en-US" sz="1200" dirty="0">
                          <a:latin typeface="Arial Narrow" panose="020B0606020202030204" pitchFamily="34" charset="0"/>
                        </a:rPr>
                        <a:t>Age at the beginning of the on-treatment period</a:t>
                      </a:r>
                      <a:endParaRPr lang="en-US" sz="1200" dirty="0">
                        <a:solidFill>
                          <a:schemeClr val="tx1"/>
                        </a:solidFill>
                        <a:latin typeface="Arial Narrow" panose="020B0606020202030204" pitchFamily="34" charset="0"/>
                      </a:endParaRPr>
                    </a:p>
                  </a:txBody>
                  <a:tcPr marL="0" marR="0" anchor="ctr">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alpha val="69804"/>
                      </a:srgbClr>
                    </a:solidFill>
                  </a:tcPr>
                </a:tc>
                <a:tc>
                  <a:txBody>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200" dirty="0">
                          <a:latin typeface="Arial Narrow" panose="020B0606020202030204" pitchFamily="34" charset="0"/>
                        </a:rPr>
                        <a:t>Body Mass Index (BMI) at FREEDOM baseline</a:t>
                      </a:r>
                      <a:endParaRPr lang="en-US" sz="1200" dirty="0">
                        <a:solidFill>
                          <a:schemeClr val="tx1"/>
                        </a:solidFill>
                        <a:latin typeface="Arial Narrow" panose="020B0606020202030204" pitchFamily="34" charset="0"/>
                      </a:endParaRPr>
                    </a:p>
                  </a:txBody>
                  <a:tcPr marL="0" marR="0" anchor="ctr">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alpha val="69804"/>
                      </a:srgbClr>
                    </a:solidFill>
                  </a:tcPr>
                </a:tc>
                <a:tc>
                  <a:txBody>
                    <a:bodyPr/>
                    <a:lstStyle/>
                    <a:p>
                      <a:pPr algn="ctr">
                        <a:lnSpc>
                          <a:spcPct val="90000"/>
                        </a:lnSpc>
                      </a:pPr>
                      <a:r>
                        <a:rPr lang="en-US" sz="1200" dirty="0">
                          <a:latin typeface="Arial Narrow" panose="020B0606020202030204" pitchFamily="34" charset="0"/>
                        </a:rPr>
                        <a:t>CTX at FREEDOM baseline</a:t>
                      </a:r>
                      <a:endParaRPr lang="en-US" sz="1200" dirty="0">
                        <a:solidFill>
                          <a:schemeClr val="tx1"/>
                        </a:solidFill>
                        <a:latin typeface="Arial Narrow" panose="020B0606020202030204" pitchFamily="34" charset="0"/>
                      </a:endParaRPr>
                    </a:p>
                  </a:txBody>
                  <a:tcPr marL="0" marR="0" anchor="ctr">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solidFill>
                      <a:srgbClr val="E9EEF7">
                        <a:alpha val="69804"/>
                      </a:srgbClr>
                    </a:solidFill>
                  </a:tcPr>
                </a:tc>
                <a:tc>
                  <a:txBody>
                    <a:bodyPr/>
                    <a:lstStyle/>
                    <a:p>
                      <a:pPr algn="ctr">
                        <a:lnSpc>
                          <a:spcPct val="90000"/>
                        </a:lnSpc>
                      </a:pPr>
                      <a:r>
                        <a:rPr lang="en-US" sz="1200" dirty="0">
                          <a:latin typeface="Arial Narrow" panose="020B0606020202030204" pitchFamily="34" charset="0"/>
                        </a:rPr>
                        <a:t>Use of </a:t>
                      </a:r>
                      <a:br>
                        <a:rPr lang="en-US" sz="1200" dirty="0">
                          <a:latin typeface="Arial Narrow" panose="020B0606020202030204" pitchFamily="34" charset="0"/>
                        </a:rPr>
                      </a:br>
                      <a:r>
                        <a:rPr lang="en-US" sz="1200" dirty="0">
                          <a:latin typeface="Arial Narrow" panose="020B0606020202030204" pitchFamily="34" charset="0"/>
                        </a:rPr>
                        <a:t>follow-on therapy after discontinuation</a:t>
                      </a:r>
                      <a:endParaRPr lang="en-US" sz="1200" dirty="0">
                        <a:solidFill>
                          <a:schemeClr val="tx1"/>
                        </a:solidFill>
                        <a:latin typeface="Arial Narrow" panose="020B0606020202030204" pitchFamily="34" charset="0"/>
                      </a:endParaRPr>
                    </a:p>
                  </a:txBody>
                  <a:tcPr anchor="ctr">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solidFill>
                      <a:srgbClr val="E9EEF7">
                        <a:alpha val="69804"/>
                      </a:srgbClr>
                    </a:solidFill>
                  </a:tcPr>
                </a:tc>
                <a:extLst>
                  <a:ext uri="{0D108BD9-81ED-4DB2-BD59-A6C34878D82A}">
                    <a16:rowId xmlns:a16="http://schemas.microsoft.com/office/drawing/2014/main" val="2656886808"/>
                  </a:ext>
                </a:extLst>
              </a:tr>
            </a:tbl>
          </a:graphicData>
        </a:graphic>
      </p:graphicFrame>
      <p:sp>
        <p:nvSpPr>
          <p:cNvPr id="11" name="Content Placeholder 3">
            <a:extLst>
              <a:ext uri="{FF2B5EF4-FFF2-40B4-BE49-F238E27FC236}">
                <a16:creationId xmlns:a16="http://schemas.microsoft.com/office/drawing/2014/main" id="{CD560278-B093-4F22-AFB5-1519C07294B3}"/>
              </a:ext>
            </a:extLst>
          </p:cNvPr>
          <p:cNvSpPr txBox="1">
            <a:spLocks/>
          </p:cNvSpPr>
          <p:nvPr/>
        </p:nvSpPr>
        <p:spPr>
          <a:xfrm>
            <a:off x="274318" y="1727757"/>
            <a:ext cx="8698231" cy="63727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Clr>
                <a:srgbClr val="554856"/>
              </a:buClr>
              <a:buFont typeface="Wingdings" panose="05000000000000000000" pitchFamily="2" charset="2"/>
              <a:buChar char="§"/>
            </a:pPr>
            <a:r>
              <a:rPr lang="en-CA" sz="2400" b="1" dirty="0">
                <a:latin typeface="Arial Narrow" panose="020B0606020202030204" pitchFamily="34" charset="0"/>
              </a:rPr>
              <a:t>Several clinical factors assessed were found not to predict risk of multiple vertebral fracture:</a:t>
            </a:r>
          </a:p>
        </p:txBody>
      </p:sp>
      <p:sp>
        <p:nvSpPr>
          <p:cNvPr id="9" name="Content Placeholder 3">
            <a:extLst>
              <a:ext uri="{FF2B5EF4-FFF2-40B4-BE49-F238E27FC236}">
                <a16:creationId xmlns:a16="http://schemas.microsoft.com/office/drawing/2014/main" id="{BAA07082-67DB-4BF9-A95E-A7FD70DF21ED}"/>
              </a:ext>
            </a:extLst>
          </p:cNvPr>
          <p:cNvSpPr txBox="1">
            <a:spLocks/>
          </p:cNvSpPr>
          <p:nvPr/>
        </p:nvSpPr>
        <p:spPr>
          <a:xfrm>
            <a:off x="222882" y="4591339"/>
            <a:ext cx="8698231" cy="154820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Clr>
                <a:srgbClr val="554856"/>
              </a:buClr>
              <a:buFont typeface="Wingdings" panose="05000000000000000000" pitchFamily="2" charset="2"/>
              <a:buChar char="§"/>
            </a:pPr>
            <a:r>
              <a:rPr lang="en-CA" sz="2400" b="1" dirty="0">
                <a:latin typeface="Arial Narrow" panose="020B0606020202030204" pitchFamily="34" charset="0"/>
              </a:rPr>
              <a:t>In this analysis, use of follow-on osteoporosis therapy after discontinuation did not affect risk of multiple vertebral fractures</a:t>
            </a:r>
          </a:p>
          <a:p>
            <a:pPr marL="690563" indent="-409575">
              <a:buClr>
                <a:srgbClr val="554856"/>
              </a:buClr>
              <a:buFont typeface="Lato" panose="020F0502020204030203" pitchFamily="34" charset="0"/>
              <a:buChar char="→"/>
            </a:pPr>
            <a:r>
              <a:rPr lang="en-CA" sz="2000" dirty="0">
                <a:latin typeface="Arial Narrow" panose="020B0606020202030204" pitchFamily="34" charset="0"/>
              </a:rPr>
              <a:t>Osteoporosis therapy was initiated in only 14.5% of patients  discontinuing denosumab, and 42.8% of patients discontinuing placebo</a:t>
            </a:r>
          </a:p>
          <a:p>
            <a:pPr lvl="1">
              <a:buClr>
                <a:srgbClr val="554856"/>
              </a:buClr>
              <a:buFont typeface="Lato" panose="020F0502020204030203" pitchFamily="34" charset="0"/>
              <a:buChar char="→"/>
            </a:pPr>
            <a:endParaRPr lang="en-CA" sz="2250" b="1" dirty="0">
              <a:latin typeface="Arial Narrow" panose="020B0606020202030204" pitchFamily="34" charset="0"/>
            </a:endParaRPr>
          </a:p>
        </p:txBody>
      </p:sp>
    </p:spTree>
    <p:extLst>
      <p:ext uri="{BB962C8B-B14F-4D97-AF65-F5344CB8AC3E}">
        <p14:creationId xmlns:p14="http://schemas.microsoft.com/office/powerpoint/2010/main" val="2230552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139544"/>
            <a:ext cx="9144000" cy="785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dirty="0">
                <a:solidFill>
                  <a:srgbClr val="000000"/>
                </a:solidFill>
                <a:latin typeface="Arial Narrow" panose="020B0606020202030204" pitchFamily="34" charset="0"/>
              </a:rPr>
              <a:t>Brown JP, et al. </a:t>
            </a:r>
            <a:r>
              <a:rPr lang="en-CA" sz="1000" i="1" dirty="0">
                <a:solidFill>
                  <a:srgbClr val="000000"/>
                </a:solidFill>
                <a:latin typeface="Arial Narrow" panose="020B0606020202030204" pitchFamily="34" charset="0"/>
              </a:rPr>
              <a:t>Bone Miner Res</a:t>
            </a:r>
            <a:r>
              <a:rPr lang="en-CA" sz="1000" dirty="0">
                <a:solidFill>
                  <a:srgbClr val="000000"/>
                </a:solidFill>
                <a:latin typeface="Arial Narrow" panose="020B0606020202030204" pitchFamily="34" charset="0"/>
              </a:rPr>
              <a:t>. </a:t>
            </a:r>
            <a:r>
              <a:rPr lang="en-US" sz="1000" dirty="0">
                <a:solidFill>
                  <a:srgbClr val="000000"/>
                </a:solidFill>
                <a:latin typeface="Arial Narrow" panose="020B0606020202030204" pitchFamily="34" charset="0"/>
              </a:rPr>
              <a:t>2011;26:2737-2744.</a:t>
            </a:r>
            <a:endParaRPr lang="en-CA" sz="1000" dirty="0">
              <a:solidFill>
                <a:srgbClr val="000000"/>
              </a:solidFill>
              <a:latin typeface="Arial Narrow" panose="020B0606020202030204" pitchFamily="34" charset="0"/>
            </a:endParaRPr>
          </a:p>
        </p:txBody>
      </p:sp>
      <p:sp>
        <p:nvSpPr>
          <p:cNvPr id="440" name="Rectangle 439"/>
          <p:cNvSpPr/>
          <p:nvPr/>
        </p:nvSpPr>
        <p:spPr>
          <a:xfrm>
            <a:off x="0" y="2"/>
            <a:ext cx="9144000" cy="13775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04701"/>
            <a:ext cx="9058939" cy="997196"/>
          </a:xfrm>
        </p:spPr>
        <p:txBody>
          <a:bodyPr/>
          <a:lstStyle/>
          <a:p>
            <a:pPr algn="ctr"/>
            <a:r>
              <a:rPr lang="en-CA" sz="3600" dirty="0">
                <a:solidFill>
                  <a:srgbClr val="725F73"/>
                </a:solidFill>
                <a:latin typeface="Arial Narrow" panose="020B0606020202030204" pitchFamily="34" charset="0"/>
              </a:rPr>
              <a:t>Bone Biopsies After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Discontinuation of Denosumab</a:t>
            </a:r>
            <a:endParaRPr lang="en-US" sz="32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6" name="Content Placeholder 3">
            <a:extLst>
              <a:ext uri="{FF2B5EF4-FFF2-40B4-BE49-F238E27FC236}">
                <a16:creationId xmlns:a16="http://schemas.microsoft.com/office/drawing/2014/main" id="{41BC9902-AA5F-40DA-9F74-5D1376374623}"/>
              </a:ext>
            </a:extLst>
          </p:cNvPr>
          <p:cNvSpPr txBox="1">
            <a:spLocks/>
          </p:cNvSpPr>
          <p:nvPr/>
        </p:nvSpPr>
        <p:spPr>
          <a:xfrm>
            <a:off x="457198" y="1371467"/>
            <a:ext cx="8229600" cy="186161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Bone biopsies from patients treated with denosumab for a year followed by no treatment for an average of 2 years revealed:</a:t>
            </a:r>
          </a:p>
          <a:p>
            <a:pPr marL="690563" marR="0" lvl="1" indent="-409575" defTabSz="685800" fontAlgn="auto">
              <a:lnSpc>
                <a:spcPct val="90000"/>
              </a:lnSpc>
              <a:spcBef>
                <a:spcPts val="750"/>
              </a:spcBef>
              <a:spcAft>
                <a:spcPts val="0"/>
              </a:spcAft>
              <a:buClr>
                <a:srgbClr val="554856"/>
              </a:buClr>
              <a:buSzTx/>
              <a:buFont typeface="Lato" panose="020F0502020204030203" pitchFamily="34" charset="0"/>
              <a:buChar char="→"/>
              <a:tabLst/>
              <a:defRPr/>
            </a:pPr>
            <a:r>
              <a:rPr lang="en-CA" dirty="0">
                <a:latin typeface="Arial Narrow" panose="020B0606020202030204" pitchFamily="34" charset="0"/>
                <a:cs typeface="+mn-cs"/>
              </a:rPr>
              <a:t>Normal histology </a:t>
            </a:r>
          </a:p>
          <a:p>
            <a:pPr marL="690563" marR="0" lvl="1" indent="-409575" defTabSz="685800" fontAlgn="auto">
              <a:lnSpc>
                <a:spcPct val="90000"/>
              </a:lnSpc>
              <a:spcBef>
                <a:spcPts val="750"/>
              </a:spcBef>
              <a:spcAft>
                <a:spcPts val="0"/>
              </a:spcAft>
              <a:buClr>
                <a:srgbClr val="554856"/>
              </a:buClr>
              <a:buSzTx/>
              <a:buFont typeface="Lato" panose="020F0502020204030203" pitchFamily="34" charset="0"/>
              <a:buChar char="→"/>
              <a:tabLst/>
              <a:defRPr/>
            </a:pPr>
            <a:r>
              <a:rPr lang="en-CA" dirty="0">
                <a:latin typeface="Arial Narrow" panose="020B0606020202030204" pitchFamily="34" charset="0"/>
                <a:cs typeface="+mn-cs"/>
              </a:rPr>
              <a:t>Bone remodeling consistent with postmenopausal women; similar to </a:t>
            </a:r>
            <a:r>
              <a:rPr lang="en-CA" dirty="0" err="1">
                <a:latin typeface="Arial Narrow" panose="020B0606020202030204" pitchFamily="34" charset="0"/>
                <a:cs typeface="+mn-cs"/>
              </a:rPr>
              <a:t>pretreatment</a:t>
            </a:r>
            <a:r>
              <a:rPr lang="en-CA" dirty="0">
                <a:latin typeface="Arial Narrow" panose="020B0606020202030204" pitchFamily="34" charset="0"/>
                <a:cs typeface="+mn-cs"/>
              </a:rPr>
              <a:t> level</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p:txBody>
      </p:sp>
      <p:pic>
        <p:nvPicPr>
          <p:cNvPr id="17" name="Picture 2">
            <a:extLst>
              <a:ext uri="{FF2B5EF4-FFF2-40B4-BE49-F238E27FC236}">
                <a16:creationId xmlns:a16="http://schemas.microsoft.com/office/drawing/2014/main" id="{BAF1D824-965A-4DF6-A20D-C604FF1CF5B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7778" t="51716" r="24613" b="17852"/>
          <a:stretch/>
        </p:blipFill>
        <p:spPr bwMode="auto">
          <a:xfrm>
            <a:off x="1971040" y="3435308"/>
            <a:ext cx="5201920" cy="1981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Content Placeholder 3">
            <a:extLst>
              <a:ext uri="{FF2B5EF4-FFF2-40B4-BE49-F238E27FC236}">
                <a16:creationId xmlns:a16="http://schemas.microsoft.com/office/drawing/2014/main" id="{371E8D27-B21A-4A1B-A035-3707AC8259DE}"/>
              </a:ext>
            </a:extLst>
          </p:cNvPr>
          <p:cNvSpPr txBox="1">
            <a:spLocks/>
          </p:cNvSpPr>
          <p:nvPr/>
        </p:nvSpPr>
        <p:spPr>
          <a:xfrm>
            <a:off x="457198" y="5324138"/>
            <a:ext cx="8229600" cy="748625"/>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554856"/>
              </a:buClr>
              <a:buFont typeface="Wingdings" panose="05000000000000000000" pitchFamily="2" charset="2"/>
              <a:buChar char="§"/>
            </a:pPr>
            <a:r>
              <a:rPr lang="en-CA" dirty="0">
                <a:solidFill>
                  <a:sysClr val="windowText" lastClr="000000">
                    <a:lumMod val="75000"/>
                    <a:lumOff val="25000"/>
                  </a:sysClr>
                </a:solidFill>
                <a:latin typeface="Arial Narrow" panose="020B0606020202030204" pitchFamily="34" charset="0"/>
              </a:rPr>
              <a:t>Biochemical markers were comparable, and highly correlated with pre-treatment levels </a:t>
            </a:r>
          </a:p>
        </p:txBody>
      </p:sp>
      <p:sp>
        <p:nvSpPr>
          <p:cNvPr id="19" name="TextBox 18">
            <a:extLst>
              <a:ext uri="{FF2B5EF4-FFF2-40B4-BE49-F238E27FC236}">
                <a16:creationId xmlns:a16="http://schemas.microsoft.com/office/drawing/2014/main" id="{F6C0356E-ECDF-45C4-9401-E684BEA7ADA3}"/>
              </a:ext>
            </a:extLst>
          </p:cNvPr>
          <p:cNvSpPr txBox="1"/>
          <p:nvPr/>
        </p:nvSpPr>
        <p:spPr>
          <a:xfrm>
            <a:off x="469423" y="3797082"/>
            <a:ext cx="1618933" cy="954107"/>
          </a:xfrm>
          <a:prstGeom prst="rect">
            <a:avLst/>
          </a:prstGeom>
          <a:noFill/>
        </p:spPr>
        <p:txBody>
          <a:bodyPr wrap="square" rtlCol="0">
            <a:spAutoFit/>
          </a:bodyPr>
          <a:lstStyle/>
          <a:p>
            <a:r>
              <a:rPr lang="en-CA" sz="1400" b="1" dirty="0">
                <a:solidFill>
                  <a:prstClr val="black">
                    <a:lumMod val="75000"/>
                    <a:lumOff val="25000"/>
                  </a:prstClr>
                </a:solidFill>
                <a:latin typeface="Arial Narrow" panose="020B0606020202030204" pitchFamily="34" charset="0"/>
              </a:rPr>
              <a:t>Age: 65 years </a:t>
            </a:r>
          </a:p>
          <a:p>
            <a:r>
              <a:rPr lang="en-CA" sz="1400" b="1" dirty="0">
                <a:solidFill>
                  <a:prstClr val="black">
                    <a:lumMod val="75000"/>
                    <a:lumOff val="25000"/>
                  </a:prstClr>
                </a:solidFill>
                <a:latin typeface="Arial Narrow" panose="020B0606020202030204" pitchFamily="34" charset="0"/>
              </a:rPr>
              <a:t>Denosumab discontinued: for 21 months</a:t>
            </a:r>
          </a:p>
        </p:txBody>
      </p:sp>
      <p:sp>
        <p:nvSpPr>
          <p:cNvPr id="20" name="TextBox 19">
            <a:extLst>
              <a:ext uri="{FF2B5EF4-FFF2-40B4-BE49-F238E27FC236}">
                <a16:creationId xmlns:a16="http://schemas.microsoft.com/office/drawing/2014/main" id="{E8BADBED-10DB-46E1-AF86-55A967A9D0C9}"/>
              </a:ext>
            </a:extLst>
          </p:cNvPr>
          <p:cNvSpPr txBox="1"/>
          <p:nvPr/>
        </p:nvSpPr>
        <p:spPr>
          <a:xfrm>
            <a:off x="7172960" y="3770178"/>
            <a:ext cx="1618933" cy="954107"/>
          </a:xfrm>
          <a:prstGeom prst="rect">
            <a:avLst/>
          </a:prstGeom>
          <a:noFill/>
        </p:spPr>
        <p:txBody>
          <a:bodyPr wrap="square" rtlCol="0">
            <a:spAutoFit/>
          </a:bodyPr>
          <a:lstStyle/>
          <a:p>
            <a:r>
              <a:rPr lang="en-CA" sz="1400" b="1" dirty="0">
                <a:solidFill>
                  <a:prstClr val="black">
                    <a:lumMod val="75000"/>
                    <a:lumOff val="25000"/>
                  </a:prstClr>
                </a:solidFill>
                <a:latin typeface="Arial Narrow" panose="020B0606020202030204" pitchFamily="34" charset="0"/>
              </a:rPr>
              <a:t>Age: 54 years </a:t>
            </a:r>
          </a:p>
          <a:p>
            <a:r>
              <a:rPr lang="en-CA" sz="1400" b="1" dirty="0">
                <a:solidFill>
                  <a:prstClr val="black">
                    <a:lumMod val="75000"/>
                    <a:lumOff val="25000"/>
                  </a:prstClr>
                </a:solidFill>
                <a:latin typeface="Arial Narrow" panose="020B0606020202030204" pitchFamily="34" charset="0"/>
              </a:rPr>
              <a:t>Denosumab discontinued: for 27 months</a:t>
            </a:r>
          </a:p>
        </p:txBody>
      </p:sp>
    </p:spTree>
    <p:extLst>
      <p:ext uri="{BB962C8B-B14F-4D97-AF65-F5344CB8AC3E}">
        <p14:creationId xmlns:p14="http://schemas.microsoft.com/office/powerpoint/2010/main" val="4599752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139544"/>
            <a:ext cx="9144000" cy="785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base">
              <a:spcBef>
                <a:spcPct val="0"/>
              </a:spcBef>
              <a:spcAft>
                <a:spcPct val="0"/>
              </a:spcAft>
            </a:pPr>
            <a:r>
              <a:rPr lang="en-CA" altLang="en-US" sz="1000" dirty="0">
                <a:solidFill>
                  <a:srgbClr val="000000"/>
                </a:solidFill>
                <a:latin typeface="Arial Narrow" panose="020B0606020202030204" pitchFamily="34" charset="0"/>
              </a:rPr>
              <a:t>Recker RR, et al. </a:t>
            </a:r>
            <a:r>
              <a:rPr lang="de-DE" altLang="en-US" sz="1000" i="1" dirty="0">
                <a:solidFill>
                  <a:srgbClr val="000000"/>
                </a:solidFill>
                <a:latin typeface="Arial Narrow" panose="020B0606020202030204" pitchFamily="34" charset="0"/>
              </a:rPr>
              <a:t>J Bone Miner Res</a:t>
            </a:r>
            <a:r>
              <a:rPr lang="de-DE" altLang="en-US" sz="1000" dirty="0">
                <a:solidFill>
                  <a:srgbClr val="000000"/>
                </a:solidFill>
                <a:latin typeface="Arial Narrow" panose="020B0606020202030204" pitchFamily="34" charset="0"/>
              </a:rPr>
              <a:t>. 2008;23(1):6-16.</a:t>
            </a:r>
            <a:endParaRPr lang="en-CA" altLang="en-US" sz="1000" dirty="0">
              <a:solidFill>
                <a:srgbClr val="000000"/>
              </a:solidFill>
              <a:latin typeface="Arial Narrow" panose="020B0606020202030204" pitchFamily="34" charset="0"/>
            </a:endParaRPr>
          </a:p>
        </p:txBody>
      </p:sp>
      <p:sp>
        <p:nvSpPr>
          <p:cNvPr id="440" name="Rectangle 439"/>
          <p:cNvSpPr/>
          <p:nvPr/>
        </p:nvSpPr>
        <p:spPr>
          <a:xfrm>
            <a:off x="0" y="2"/>
            <a:ext cx="9144000" cy="13775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1" y="204701"/>
            <a:ext cx="9101468" cy="997196"/>
          </a:xfrm>
        </p:spPr>
        <p:txBody>
          <a:bodyPr/>
          <a:lstStyle/>
          <a:p>
            <a:pPr algn="ctr"/>
            <a:r>
              <a:rPr lang="en-CA" sz="3600" dirty="0">
                <a:solidFill>
                  <a:srgbClr val="725F73"/>
                </a:solidFill>
                <a:latin typeface="Arial Narrow" panose="020B0606020202030204" pitchFamily="34" charset="0"/>
              </a:rPr>
              <a:t>Bone Biopsies During Yearly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Zoledronic Acid Treatment</a:t>
            </a:r>
            <a:endParaRPr lang="en-US" sz="32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6" name="Content Placeholder 3">
            <a:extLst>
              <a:ext uri="{FF2B5EF4-FFF2-40B4-BE49-F238E27FC236}">
                <a16:creationId xmlns:a16="http://schemas.microsoft.com/office/drawing/2014/main" id="{41BC9902-AA5F-40DA-9F74-5D1376374623}"/>
              </a:ext>
            </a:extLst>
          </p:cNvPr>
          <p:cNvSpPr txBox="1">
            <a:spLocks/>
          </p:cNvSpPr>
          <p:nvPr/>
        </p:nvSpPr>
        <p:spPr>
          <a:xfrm>
            <a:off x="457198" y="1371467"/>
            <a:ext cx="8229600" cy="2275500"/>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
                <a:srgbClr val="554856"/>
              </a:buClr>
              <a:buFont typeface="Wingdings" panose="05000000000000000000" pitchFamily="2" charset="2"/>
              <a:buChar char="§"/>
              <a:defRPr/>
            </a:pPr>
            <a:r>
              <a:rPr lang="en-CA" dirty="0">
                <a:solidFill>
                  <a:sysClr val="windowText" lastClr="000000">
                    <a:lumMod val="75000"/>
                    <a:lumOff val="25000"/>
                  </a:sysClr>
                </a:solidFill>
                <a:latin typeface="Arial Narrow" panose="020B0606020202030204" pitchFamily="34" charset="0"/>
              </a:rPr>
              <a:t>Bone biopsies from postmenopausal women treated with zoledronic acid or placebo for 3 years (HORIZON Sub-study)</a:t>
            </a:r>
          </a:p>
          <a:p>
            <a:pPr marL="690563" marR="0" lvl="1" indent="-409575" defTabSz="685800" fontAlgn="auto">
              <a:lnSpc>
                <a:spcPct val="90000"/>
              </a:lnSpc>
              <a:spcBef>
                <a:spcPts val="750"/>
              </a:spcBef>
              <a:spcAft>
                <a:spcPts val="0"/>
              </a:spcAft>
              <a:buClr>
                <a:srgbClr val="554856"/>
              </a:buClr>
              <a:buSzTx/>
              <a:buFont typeface="Lato" panose="020F0502020204030203" pitchFamily="34" charset="0"/>
              <a:buChar char="→"/>
              <a:tabLst/>
              <a:defRPr/>
            </a:pPr>
            <a:r>
              <a:rPr lang="en-CA" dirty="0">
                <a:latin typeface="Arial Narrow" panose="020B0606020202030204" pitchFamily="34" charset="0"/>
                <a:cs typeface="+mn-cs"/>
              </a:rPr>
              <a:t>Annual dosing for 3 </a:t>
            </a:r>
            <a:r>
              <a:rPr lang="en-CA" dirty="0" err="1">
                <a:latin typeface="Arial Narrow" panose="020B0606020202030204" pitchFamily="34" charset="0"/>
                <a:cs typeface="+mn-cs"/>
              </a:rPr>
              <a:t>yrs</a:t>
            </a:r>
            <a:r>
              <a:rPr lang="en-CA" dirty="0">
                <a:latin typeface="Arial Narrow" panose="020B0606020202030204" pitchFamily="34" charset="0"/>
                <a:cs typeface="+mn-cs"/>
              </a:rPr>
              <a:t> with ZOL resulted in a median 63% reduction in bone turnover and preservation of bone structure and mass without any signs of </a:t>
            </a:r>
            <a:r>
              <a:rPr lang="en-CA" dirty="0" err="1">
                <a:latin typeface="Arial Narrow" panose="020B0606020202030204" pitchFamily="34" charset="0"/>
                <a:cs typeface="+mn-cs"/>
              </a:rPr>
              <a:t>adynamic</a:t>
            </a:r>
            <a:r>
              <a:rPr lang="en-CA" dirty="0">
                <a:latin typeface="Arial Narrow" panose="020B0606020202030204" pitchFamily="34" charset="0"/>
                <a:cs typeface="+mn-cs"/>
              </a:rPr>
              <a:t> bone. </a:t>
            </a: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p:txBody>
      </p:sp>
      <p:pic>
        <p:nvPicPr>
          <p:cNvPr id="11" name="Picture 6">
            <a:extLst>
              <a:ext uri="{FF2B5EF4-FFF2-40B4-BE49-F238E27FC236}">
                <a16:creationId xmlns:a16="http://schemas.microsoft.com/office/drawing/2014/main" id="{3EF48B55-A274-49C1-B558-9D52088C0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903" y="3149740"/>
            <a:ext cx="41529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a:extLst>
              <a:ext uri="{FF2B5EF4-FFF2-40B4-BE49-F238E27FC236}">
                <a16:creationId xmlns:a16="http://schemas.microsoft.com/office/drawing/2014/main" id="{FE0D59C9-56C2-45F8-BDED-942F8FE231B7}"/>
              </a:ext>
            </a:extLst>
          </p:cNvPr>
          <p:cNvSpPr>
            <a:spLocks noChangeArrowheads="1"/>
          </p:cNvSpPr>
          <p:nvPr/>
        </p:nvSpPr>
        <p:spPr bwMode="auto">
          <a:xfrm>
            <a:off x="2728910" y="5535753"/>
            <a:ext cx="3686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ヒラギノ角ゴ Pro W3"/>
                <a:cs typeface="ヒラギノ角ゴ Pro W3"/>
              </a:defRPr>
            </a:lvl1pPr>
            <a:lvl2pPr marL="742950" indent="-285750">
              <a:defRPr kumimoji="1">
                <a:solidFill>
                  <a:schemeClr val="tx1"/>
                </a:solidFill>
                <a:latin typeface="Arial" panose="020B0604020202020204" pitchFamily="34" charset="0"/>
                <a:ea typeface="ヒラギノ角ゴ Pro W3"/>
                <a:cs typeface="ヒラギノ角ゴ Pro W3"/>
              </a:defRPr>
            </a:lvl2pPr>
            <a:lvl3pPr marL="1143000" indent="-228600">
              <a:defRPr kumimoji="1">
                <a:solidFill>
                  <a:schemeClr val="tx1"/>
                </a:solidFill>
                <a:latin typeface="Arial" panose="020B0604020202020204" pitchFamily="34" charset="0"/>
                <a:ea typeface="ヒラギノ角ゴ Pro W3"/>
                <a:cs typeface="ヒラギノ角ゴ Pro W3"/>
              </a:defRPr>
            </a:lvl3pPr>
            <a:lvl4pPr marL="1600200" indent="-228600">
              <a:defRPr kumimoji="1">
                <a:solidFill>
                  <a:schemeClr val="tx1"/>
                </a:solidFill>
                <a:latin typeface="Arial" panose="020B0604020202020204" pitchFamily="34" charset="0"/>
                <a:ea typeface="ヒラギノ角ゴ Pro W3"/>
                <a:cs typeface="ヒラギノ角ゴ Pro W3"/>
              </a:defRPr>
            </a:lvl4pPr>
            <a:lvl5pPr marL="2057400" indent="-228600">
              <a:defRPr kumimoji="1">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ヒラギノ角ゴ Pro W3"/>
                <a:cs typeface="ヒラギノ角ゴ Pro W3"/>
              </a:defRPr>
            </a:lvl9pPr>
          </a:lstStyle>
          <a:p>
            <a:pPr algn="ctr" defTabSz="914400" fontAlgn="base">
              <a:spcBef>
                <a:spcPct val="0"/>
              </a:spcBef>
              <a:spcAft>
                <a:spcPct val="0"/>
              </a:spcAft>
            </a:pPr>
            <a:r>
              <a:rPr lang="en-CA" altLang="en-US" sz="1400" dirty="0" err="1">
                <a:solidFill>
                  <a:srgbClr val="000000"/>
                </a:solidFill>
                <a:latin typeface="Arial Narrow" panose="020B0606020202030204" pitchFamily="34" charset="0"/>
              </a:rPr>
              <a:t>Histomorphometry</a:t>
            </a:r>
            <a:r>
              <a:rPr lang="en-CA" altLang="en-US" sz="1400" dirty="0">
                <a:solidFill>
                  <a:srgbClr val="000000"/>
                </a:solidFill>
                <a:latin typeface="Arial Narrow" panose="020B0606020202030204" pitchFamily="34" charset="0"/>
              </a:rPr>
              <a:t> of representative biopsies obtained from one patient treated with ZOL 5 mg and placebo.</a:t>
            </a:r>
            <a:endParaRPr lang="en-CA" altLang="en-US"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14851619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139544"/>
            <a:ext cx="9144000" cy="785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000" dirty="0" err="1">
                <a:solidFill>
                  <a:srgbClr val="000000"/>
                </a:solidFill>
                <a:latin typeface="Arial Narrow" panose="020B0606020202030204" pitchFamily="34" charset="0"/>
              </a:rPr>
              <a:t>Papaioannou</a:t>
            </a:r>
            <a:r>
              <a:rPr lang="en-US" sz="1000" dirty="0">
                <a:solidFill>
                  <a:srgbClr val="000000"/>
                </a:solidFill>
                <a:latin typeface="Arial Narrow" panose="020B0606020202030204" pitchFamily="34" charset="0"/>
              </a:rPr>
              <a:t>, A., et al. </a:t>
            </a:r>
            <a:r>
              <a:rPr lang="en-US" sz="1000" i="1" dirty="0">
                <a:solidFill>
                  <a:srgbClr val="000000"/>
                </a:solidFill>
                <a:latin typeface="Arial Narrow" panose="020B0606020202030204" pitchFamily="34" charset="0"/>
              </a:rPr>
              <a:t>CMAJ</a:t>
            </a:r>
            <a:r>
              <a:rPr lang="en-US" sz="1000" dirty="0">
                <a:solidFill>
                  <a:srgbClr val="000000"/>
                </a:solidFill>
                <a:latin typeface="Arial Narrow" panose="020B0606020202030204" pitchFamily="34" charset="0"/>
              </a:rPr>
              <a:t>. 2010;182:1864-1873.; </a:t>
            </a:r>
          </a:p>
          <a:p>
            <a:pPr marL="228600" indent="-228600">
              <a:buAutoNum type="arabicPeriod"/>
            </a:pPr>
            <a:r>
              <a:rPr lang="en-US" sz="1000" dirty="0">
                <a:solidFill>
                  <a:srgbClr val="000000"/>
                </a:solidFill>
                <a:latin typeface="Arial Narrow" panose="020B0606020202030204" pitchFamily="34" charset="0"/>
              </a:rPr>
              <a:t>Black, D.M., et al. </a:t>
            </a:r>
            <a:r>
              <a:rPr lang="en-US" sz="1000" i="1" dirty="0">
                <a:solidFill>
                  <a:srgbClr val="000000"/>
                </a:solidFill>
                <a:latin typeface="Arial Narrow" panose="020B0606020202030204" pitchFamily="34" charset="0"/>
              </a:rPr>
              <a:t>J Bone Miner Res</a:t>
            </a:r>
            <a:r>
              <a:rPr lang="en-US" sz="1000" dirty="0">
                <a:solidFill>
                  <a:srgbClr val="000000"/>
                </a:solidFill>
                <a:latin typeface="Arial Narrow" panose="020B0606020202030204" pitchFamily="34" charset="0"/>
              </a:rPr>
              <a:t>. 2012;27:243-54.;</a:t>
            </a:r>
          </a:p>
          <a:p>
            <a:pPr marL="228600" indent="-228600">
              <a:buFont typeface="+mj-lt"/>
              <a:buAutoNum type="arabicPeriod"/>
            </a:pPr>
            <a:r>
              <a:rPr lang="en-US" sz="1000" dirty="0">
                <a:solidFill>
                  <a:srgbClr val="000000"/>
                </a:solidFill>
                <a:latin typeface="Arial Narrow" panose="020B0606020202030204" pitchFamily="34" charset="0"/>
              </a:rPr>
              <a:t>Brown, J.P., et al. </a:t>
            </a:r>
            <a:r>
              <a:rPr lang="en-US" sz="1000" i="1" dirty="0">
                <a:solidFill>
                  <a:srgbClr val="000000"/>
                </a:solidFill>
                <a:latin typeface="Arial Narrow" panose="020B0606020202030204" pitchFamily="34" charset="0"/>
              </a:rPr>
              <a:t>Can Fam Physician</a:t>
            </a:r>
            <a:r>
              <a:rPr lang="en-US" sz="1000" dirty="0">
                <a:solidFill>
                  <a:srgbClr val="000000"/>
                </a:solidFill>
                <a:latin typeface="Arial Narrow" panose="020B0606020202030204" pitchFamily="34" charset="0"/>
              </a:rPr>
              <a:t>. 2014;60:325-333.; </a:t>
            </a:r>
          </a:p>
          <a:p>
            <a:pPr marL="228600" indent="-228600">
              <a:buFont typeface="+mj-lt"/>
              <a:buAutoNum type="arabicPeriod"/>
            </a:pPr>
            <a:r>
              <a:rPr lang="en-US" sz="1000" dirty="0">
                <a:solidFill>
                  <a:srgbClr val="000000"/>
                </a:solidFill>
                <a:latin typeface="Arial Narrow" panose="020B0606020202030204" pitchFamily="34" charset="0"/>
              </a:rPr>
              <a:t>Silverman, S.L., et al. </a:t>
            </a:r>
            <a:r>
              <a:rPr lang="en-US" sz="1000" dirty="0" err="1">
                <a:solidFill>
                  <a:srgbClr val="000000"/>
                </a:solidFill>
                <a:latin typeface="Arial Narrow" panose="020B0606020202030204" pitchFamily="34" charset="0"/>
              </a:rPr>
              <a:t>Osteoporos</a:t>
            </a:r>
            <a:r>
              <a:rPr lang="en-US" sz="1000" dirty="0">
                <a:solidFill>
                  <a:srgbClr val="000000"/>
                </a:solidFill>
                <a:latin typeface="Arial Narrow" panose="020B0606020202030204" pitchFamily="34" charset="0"/>
              </a:rPr>
              <a:t> Int. 2016;27:849-852.</a:t>
            </a:r>
          </a:p>
        </p:txBody>
      </p:sp>
      <p:sp>
        <p:nvSpPr>
          <p:cNvPr id="440" name="Rectangle 439"/>
          <p:cNvSpPr/>
          <p:nvPr/>
        </p:nvSpPr>
        <p:spPr>
          <a:xfrm>
            <a:off x="0" y="2"/>
            <a:ext cx="9144000" cy="1734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04701"/>
            <a:ext cx="9058939" cy="1329595"/>
          </a:xfrm>
        </p:spPr>
        <p:txBody>
          <a:bodyPr/>
          <a:lstStyle/>
          <a:p>
            <a:pPr algn="ctr"/>
            <a:r>
              <a:rPr lang="en-CA" sz="3200" dirty="0">
                <a:solidFill>
                  <a:srgbClr val="725F73"/>
                </a:solidFill>
                <a:latin typeface="Arial Narrow" panose="020B0606020202030204" pitchFamily="34" charset="0"/>
              </a:rPr>
              <a:t>There is Little Evidence to Support Any Recommendation Regarding Duration of Therapy or the Use of Drug Holidays</a:t>
            </a:r>
            <a:r>
              <a:rPr lang="en-CA" sz="3200" baseline="30000" dirty="0">
                <a:solidFill>
                  <a:srgbClr val="725F73"/>
                </a:solidFill>
                <a:latin typeface="Arial Narrow" panose="020B0606020202030204" pitchFamily="34" charset="0"/>
              </a:rPr>
              <a:t>1</a:t>
            </a:r>
            <a:endParaRPr lang="en-US" sz="2800"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3" name="Group 2">
            <a:extLst>
              <a:ext uri="{FF2B5EF4-FFF2-40B4-BE49-F238E27FC236}">
                <a16:creationId xmlns:a16="http://schemas.microsoft.com/office/drawing/2014/main" id="{55F36DF3-A6C1-4F95-B7E2-0D83F8E231B7}"/>
              </a:ext>
            </a:extLst>
          </p:cNvPr>
          <p:cNvGrpSpPr/>
          <p:nvPr/>
        </p:nvGrpSpPr>
        <p:grpSpPr>
          <a:xfrm>
            <a:off x="88397" y="2605415"/>
            <a:ext cx="2234105" cy="2578181"/>
            <a:chOff x="88397" y="2284784"/>
            <a:chExt cx="2234105" cy="2578181"/>
          </a:xfrm>
        </p:grpSpPr>
        <p:sp>
          <p:nvSpPr>
            <p:cNvPr id="54" name="Rectangle 53">
              <a:extLst>
                <a:ext uri="{FF2B5EF4-FFF2-40B4-BE49-F238E27FC236}">
                  <a16:creationId xmlns:a16="http://schemas.microsoft.com/office/drawing/2014/main" id="{79058E06-1BE7-4457-B864-1F4655CE3E18}"/>
                </a:ext>
              </a:extLst>
            </p:cNvPr>
            <p:cNvSpPr/>
            <p:nvPr/>
          </p:nvSpPr>
          <p:spPr>
            <a:xfrm>
              <a:off x="88398" y="2618832"/>
              <a:ext cx="1717281" cy="1573760"/>
            </a:xfrm>
            <a:prstGeom prst="rect">
              <a:avLst/>
            </a:pr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5" name="Rectangle 1291">
              <a:extLst>
                <a:ext uri="{FF2B5EF4-FFF2-40B4-BE49-F238E27FC236}">
                  <a16:creationId xmlns:a16="http://schemas.microsoft.com/office/drawing/2014/main" id="{804DC853-CB64-4CCD-8FF8-E34EEE682F13}"/>
                </a:ext>
              </a:extLst>
            </p:cNvPr>
            <p:cNvSpPr/>
            <p:nvPr/>
          </p:nvSpPr>
          <p:spPr>
            <a:xfrm>
              <a:off x="88398" y="4462777"/>
              <a:ext cx="400188" cy="400188"/>
            </a:xfrm>
            <a:custGeom>
              <a:avLst/>
              <a:gdLst>
                <a:gd name="connsiteX0" fmla="*/ 0 w 756084"/>
                <a:gd name="connsiteY0" fmla="*/ 0 h 756084"/>
                <a:gd name="connsiteX1" fmla="*/ 756084 w 756084"/>
                <a:gd name="connsiteY1" fmla="*/ 0 h 756084"/>
                <a:gd name="connsiteX2" fmla="*/ 756084 w 756084"/>
                <a:gd name="connsiteY2" fmla="*/ 756084 h 756084"/>
                <a:gd name="connsiteX3" fmla="*/ 0 w 756084"/>
                <a:gd name="connsiteY3" fmla="*/ 756084 h 756084"/>
                <a:gd name="connsiteX4" fmla="*/ 0 w 756084"/>
                <a:gd name="connsiteY4" fmla="*/ 0 h 756084"/>
                <a:gd name="connsiteX0" fmla="*/ 0 w 756084"/>
                <a:gd name="connsiteY0" fmla="*/ 0 h 756084"/>
                <a:gd name="connsiteX1" fmla="*/ 756084 w 756084"/>
                <a:gd name="connsiteY1" fmla="*/ 0 h 756084"/>
                <a:gd name="connsiteX2" fmla="*/ 0 w 756084"/>
                <a:gd name="connsiteY2" fmla="*/ 756084 h 756084"/>
                <a:gd name="connsiteX3" fmla="*/ 0 w 756084"/>
                <a:gd name="connsiteY3" fmla="*/ 0 h 756084"/>
              </a:gdLst>
              <a:ahLst/>
              <a:cxnLst>
                <a:cxn ang="0">
                  <a:pos x="connsiteX0" y="connsiteY0"/>
                </a:cxn>
                <a:cxn ang="0">
                  <a:pos x="connsiteX1" y="connsiteY1"/>
                </a:cxn>
                <a:cxn ang="0">
                  <a:pos x="connsiteX2" y="connsiteY2"/>
                </a:cxn>
                <a:cxn ang="0">
                  <a:pos x="connsiteX3" y="connsiteY3"/>
                </a:cxn>
              </a:cxnLst>
              <a:rect l="l" t="t" r="r" b="b"/>
              <a:pathLst>
                <a:path w="756084" h="756084">
                  <a:moveTo>
                    <a:pt x="0" y="0"/>
                  </a:moveTo>
                  <a:lnTo>
                    <a:pt x="756084" y="0"/>
                  </a:lnTo>
                  <a:lnTo>
                    <a:pt x="0" y="756084"/>
                  </a:lnTo>
                  <a:lnTo>
                    <a:pt x="0" y="0"/>
                  </a:lnTo>
                  <a:close/>
                </a:path>
              </a:pathLst>
            </a:custGeom>
            <a:solidFill>
              <a:srgbClr val="332C34"/>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B26F71BE-0182-424A-9CD3-58B5C1AA3A5D}"/>
                </a:ext>
              </a:extLst>
            </p:cNvPr>
            <p:cNvSpPr/>
            <p:nvPr/>
          </p:nvSpPr>
          <p:spPr>
            <a:xfrm>
              <a:off x="88397" y="4192592"/>
              <a:ext cx="2194560" cy="409926"/>
            </a:xfrm>
            <a:prstGeom prst="rect">
              <a:avLst/>
            </a:prstGeom>
            <a:solidFill>
              <a:srgbClr val="554856"/>
            </a:solidFill>
            <a:ln w="25400" cap="flat" cmpd="sng" algn="ctr">
              <a:noFill/>
              <a:prstDash val="solid"/>
            </a:ln>
            <a:effectLst/>
          </p:spPr>
          <p:txBody>
            <a:bodyPr lIns="126000" rIns="126000" rtlCol="0" anchor="ctr"/>
            <a:lstStyle/>
            <a:p>
              <a:pPr marL="0" marR="0" lvl="0" indent="0" algn="r" defTabSz="121898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83" name="Straight Connector 82">
              <a:extLst>
                <a:ext uri="{FF2B5EF4-FFF2-40B4-BE49-F238E27FC236}">
                  <a16:creationId xmlns:a16="http://schemas.microsoft.com/office/drawing/2014/main" id="{9A23EC86-C193-42AF-8E29-F735084FC65C}"/>
                </a:ext>
              </a:extLst>
            </p:cNvPr>
            <p:cNvCxnSpPr/>
            <p:nvPr/>
          </p:nvCxnSpPr>
          <p:spPr>
            <a:xfrm>
              <a:off x="127942" y="2792117"/>
              <a:ext cx="2194560" cy="0"/>
            </a:xfrm>
            <a:prstGeom prst="line">
              <a:avLst/>
            </a:prstGeom>
            <a:noFill/>
            <a:ln w="9525" cap="flat" cmpd="sng" algn="ctr">
              <a:solidFill>
                <a:sysClr val="window" lastClr="FFFFFF">
                  <a:lumMod val="85000"/>
                </a:sysClr>
              </a:solidFill>
              <a:prstDash val="solid"/>
            </a:ln>
            <a:effectLst/>
          </p:spPr>
        </p:cxnSp>
        <p:sp>
          <p:nvSpPr>
            <p:cNvPr id="87" name="TextBox 86">
              <a:extLst>
                <a:ext uri="{FF2B5EF4-FFF2-40B4-BE49-F238E27FC236}">
                  <a16:creationId xmlns:a16="http://schemas.microsoft.com/office/drawing/2014/main" id="{3A9EDBA6-659D-42AF-9B81-9A9F0B14CAEE}"/>
                </a:ext>
              </a:extLst>
            </p:cNvPr>
            <p:cNvSpPr txBox="1"/>
            <p:nvPr/>
          </p:nvSpPr>
          <p:spPr>
            <a:xfrm>
              <a:off x="88397" y="2885445"/>
              <a:ext cx="2194561" cy="1292662"/>
            </a:xfrm>
            <a:prstGeom prst="rect">
              <a:avLst/>
            </a:prstGeom>
            <a:noFill/>
          </p:spPr>
          <p:txBody>
            <a:bodyPr wrap="square" lIns="0" tIns="0" rIns="0" bIns="0" rtlCol="0" anchor="ctr">
              <a:spAutoFit/>
            </a:bodyPr>
            <a:lstStyle/>
            <a:p>
              <a:pPr lvl="0" algn="ctr"/>
              <a:r>
                <a:rPr lang="en-CA" sz="1400" dirty="0">
                  <a:latin typeface="Arial Narrow" panose="020B0606020202030204" pitchFamily="34" charset="0"/>
                </a:rPr>
                <a:t>While some evidence suggests a drug holiday may be safe, in some cases the holiday was too long and resulted in </a:t>
              </a:r>
              <a:r>
                <a:rPr lang="en-CA" sz="1400" i="1" dirty="0">
                  <a:latin typeface="Arial Narrow" panose="020B0606020202030204" pitchFamily="34" charset="0"/>
                </a:rPr>
                <a:t>significant increases </a:t>
              </a:r>
              <a:r>
                <a:rPr lang="en-CA" sz="1400" dirty="0">
                  <a:latin typeface="Arial Narrow" panose="020B0606020202030204" pitchFamily="34" charset="0"/>
                </a:rPr>
                <a:t>in vertebral fracture risk</a:t>
              </a:r>
              <a:r>
                <a:rPr lang="en-CA" sz="1400" baseline="30000" dirty="0">
                  <a:latin typeface="Arial Narrow" panose="020B0606020202030204" pitchFamily="34" charset="0"/>
                </a:rPr>
                <a:t>2,3</a:t>
              </a:r>
              <a:endParaRPr lang="en-US" sz="1400" dirty="0">
                <a:latin typeface="Arial Narrow" panose="020B0606020202030204" pitchFamily="34" charset="0"/>
              </a:endParaRPr>
            </a:p>
          </p:txBody>
        </p:sp>
        <p:sp>
          <p:nvSpPr>
            <p:cNvPr id="2" name="Rectangle 1">
              <a:extLst>
                <a:ext uri="{FF2B5EF4-FFF2-40B4-BE49-F238E27FC236}">
                  <a16:creationId xmlns:a16="http://schemas.microsoft.com/office/drawing/2014/main" id="{D7F019BB-DCEC-4FBC-8BDB-B919DDD0DAD0}"/>
                </a:ext>
              </a:extLst>
            </p:cNvPr>
            <p:cNvSpPr/>
            <p:nvPr/>
          </p:nvSpPr>
          <p:spPr>
            <a:xfrm>
              <a:off x="88397" y="2284784"/>
              <a:ext cx="2194560" cy="369332"/>
            </a:xfrm>
            <a:prstGeom prst="rect">
              <a:avLst/>
            </a:prstGeom>
          </p:spPr>
          <p:txBody>
            <a:bodyPr wrap="square">
              <a:spAutoFit/>
            </a:bodyPr>
            <a:lstStyle/>
            <a:p>
              <a:pPr algn="ctr"/>
              <a:r>
                <a:rPr lang="en-CA" b="1" dirty="0">
                  <a:solidFill>
                    <a:srgbClr val="332C34"/>
                  </a:solidFill>
                  <a:latin typeface="Arial Narrow" panose="020B0606020202030204" pitchFamily="34" charset="0"/>
                </a:rPr>
                <a:t>Drug Holiday Safe?</a:t>
              </a:r>
            </a:p>
          </p:txBody>
        </p:sp>
      </p:grpSp>
      <p:grpSp>
        <p:nvGrpSpPr>
          <p:cNvPr id="5" name="Group 4">
            <a:extLst>
              <a:ext uri="{FF2B5EF4-FFF2-40B4-BE49-F238E27FC236}">
                <a16:creationId xmlns:a16="http://schemas.microsoft.com/office/drawing/2014/main" id="{B3475CEA-AD82-48D8-ADE0-5A930CCCE955}"/>
              </a:ext>
            </a:extLst>
          </p:cNvPr>
          <p:cNvGrpSpPr/>
          <p:nvPr/>
        </p:nvGrpSpPr>
        <p:grpSpPr>
          <a:xfrm>
            <a:off x="2353696" y="2605415"/>
            <a:ext cx="2234105" cy="2578181"/>
            <a:chOff x="2353696" y="2284784"/>
            <a:chExt cx="2234105" cy="2578181"/>
          </a:xfrm>
        </p:grpSpPr>
        <p:sp>
          <p:nvSpPr>
            <p:cNvPr id="91" name="Rectangle 90">
              <a:extLst>
                <a:ext uri="{FF2B5EF4-FFF2-40B4-BE49-F238E27FC236}">
                  <a16:creationId xmlns:a16="http://schemas.microsoft.com/office/drawing/2014/main" id="{C27677DD-67DB-4065-BDD4-4F5731579A4D}"/>
                </a:ext>
              </a:extLst>
            </p:cNvPr>
            <p:cNvSpPr/>
            <p:nvPr/>
          </p:nvSpPr>
          <p:spPr>
            <a:xfrm>
              <a:off x="2424947" y="2618832"/>
              <a:ext cx="1717281" cy="1573760"/>
            </a:xfrm>
            <a:prstGeom prst="rect">
              <a:avLst/>
            </a:pr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92" name="Rectangle 1291">
              <a:extLst>
                <a:ext uri="{FF2B5EF4-FFF2-40B4-BE49-F238E27FC236}">
                  <a16:creationId xmlns:a16="http://schemas.microsoft.com/office/drawing/2014/main" id="{B541DED6-4BC4-4146-89CD-9C2CF932B82F}"/>
                </a:ext>
              </a:extLst>
            </p:cNvPr>
            <p:cNvSpPr/>
            <p:nvPr/>
          </p:nvSpPr>
          <p:spPr>
            <a:xfrm>
              <a:off x="2353697" y="4462777"/>
              <a:ext cx="400188" cy="400188"/>
            </a:xfrm>
            <a:custGeom>
              <a:avLst/>
              <a:gdLst>
                <a:gd name="connsiteX0" fmla="*/ 0 w 756084"/>
                <a:gd name="connsiteY0" fmla="*/ 0 h 756084"/>
                <a:gd name="connsiteX1" fmla="*/ 756084 w 756084"/>
                <a:gd name="connsiteY1" fmla="*/ 0 h 756084"/>
                <a:gd name="connsiteX2" fmla="*/ 756084 w 756084"/>
                <a:gd name="connsiteY2" fmla="*/ 756084 h 756084"/>
                <a:gd name="connsiteX3" fmla="*/ 0 w 756084"/>
                <a:gd name="connsiteY3" fmla="*/ 756084 h 756084"/>
                <a:gd name="connsiteX4" fmla="*/ 0 w 756084"/>
                <a:gd name="connsiteY4" fmla="*/ 0 h 756084"/>
                <a:gd name="connsiteX0" fmla="*/ 0 w 756084"/>
                <a:gd name="connsiteY0" fmla="*/ 0 h 756084"/>
                <a:gd name="connsiteX1" fmla="*/ 756084 w 756084"/>
                <a:gd name="connsiteY1" fmla="*/ 0 h 756084"/>
                <a:gd name="connsiteX2" fmla="*/ 0 w 756084"/>
                <a:gd name="connsiteY2" fmla="*/ 756084 h 756084"/>
                <a:gd name="connsiteX3" fmla="*/ 0 w 756084"/>
                <a:gd name="connsiteY3" fmla="*/ 0 h 756084"/>
              </a:gdLst>
              <a:ahLst/>
              <a:cxnLst>
                <a:cxn ang="0">
                  <a:pos x="connsiteX0" y="connsiteY0"/>
                </a:cxn>
                <a:cxn ang="0">
                  <a:pos x="connsiteX1" y="connsiteY1"/>
                </a:cxn>
                <a:cxn ang="0">
                  <a:pos x="connsiteX2" y="connsiteY2"/>
                </a:cxn>
                <a:cxn ang="0">
                  <a:pos x="connsiteX3" y="connsiteY3"/>
                </a:cxn>
              </a:cxnLst>
              <a:rect l="l" t="t" r="r" b="b"/>
              <a:pathLst>
                <a:path w="756084" h="756084">
                  <a:moveTo>
                    <a:pt x="0" y="0"/>
                  </a:moveTo>
                  <a:lnTo>
                    <a:pt x="756084" y="0"/>
                  </a:lnTo>
                  <a:lnTo>
                    <a:pt x="0" y="756084"/>
                  </a:lnTo>
                  <a:lnTo>
                    <a:pt x="0" y="0"/>
                  </a:lnTo>
                  <a:close/>
                </a:path>
              </a:pathLst>
            </a:custGeom>
            <a:solidFill>
              <a:srgbClr val="7F75C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A82D4A81-3243-4634-BC64-321E288D6DD7}"/>
                </a:ext>
              </a:extLst>
            </p:cNvPr>
            <p:cNvSpPr/>
            <p:nvPr/>
          </p:nvSpPr>
          <p:spPr>
            <a:xfrm>
              <a:off x="2353696" y="4192592"/>
              <a:ext cx="2194560" cy="409926"/>
            </a:xfrm>
            <a:prstGeom prst="rect">
              <a:avLst/>
            </a:prstGeom>
            <a:solidFill>
              <a:srgbClr val="A098DA"/>
            </a:solidFill>
            <a:ln w="25400" cap="flat" cmpd="sng" algn="ctr">
              <a:noFill/>
              <a:prstDash val="solid"/>
            </a:ln>
            <a:effectLst/>
          </p:spPr>
          <p:txBody>
            <a:bodyPr lIns="126000" rIns="126000" rtlCol="0" anchor="ctr"/>
            <a:lstStyle/>
            <a:p>
              <a:pPr marL="0" marR="0" lvl="0" indent="0" algn="r" defTabSz="121898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94" name="Straight Connector 93">
              <a:extLst>
                <a:ext uri="{FF2B5EF4-FFF2-40B4-BE49-F238E27FC236}">
                  <a16:creationId xmlns:a16="http://schemas.microsoft.com/office/drawing/2014/main" id="{CDD5F86E-6BAC-4FD7-9567-0816AD82C74F}"/>
                </a:ext>
              </a:extLst>
            </p:cNvPr>
            <p:cNvCxnSpPr/>
            <p:nvPr/>
          </p:nvCxnSpPr>
          <p:spPr>
            <a:xfrm>
              <a:off x="2393241" y="2792117"/>
              <a:ext cx="2194560" cy="0"/>
            </a:xfrm>
            <a:prstGeom prst="line">
              <a:avLst/>
            </a:prstGeom>
            <a:noFill/>
            <a:ln w="9525" cap="flat" cmpd="sng" algn="ctr">
              <a:solidFill>
                <a:sysClr val="window" lastClr="FFFFFF">
                  <a:lumMod val="85000"/>
                </a:sysClr>
              </a:solidFill>
              <a:prstDash val="solid"/>
            </a:ln>
            <a:effectLst/>
          </p:spPr>
        </p:cxnSp>
        <p:sp>
          <p:nvSpPr>
            <p:cNvPr id="95" name="TextBox 94">
              <a:extLst>
                <a:ext uri="{FF2B5EF4-FFF2-40B4-BE49-F238E27FC236}">
                  <a16:creationId xmlns:a16="http://schemas.microsoft.com/office/drawing/2014/main" id="{A89F8E2F-BC15-443A-B0A0-F331C1F69D41}"/>
                </a:ext>
              </a:extLst>
            </p:cNvPr>
            <p:cNvSpPr txBox="1"/>
            <p:nvPr/>
          </p:nvSpPr>
          <p:spPr>
            <a:xfrm>
              <a:off x="2353696" y="2934639"/>
              <a:ext cx="2194561" cy="861774"/>
            </a:xfrm>
            <a:prstGeom prst="rect">
              <a:avLst/>
            </a:prstGeom>
            <a:noFill/>
          </p:spPr>
          <p:txBody>
            <a:bodyPr wrap="square" lIns="0" tIns="0" rIns="0" bIns="0" rtlCol="0" anchor="ctr">
              <a:spAutoFit/>
            </a:bodyPr>
            <a:lstStyle/>
            <a:p>
              <a:pPr lvl="0" algn="ctr"/>
              <a:r>
                <a:rPr lang="en-CA" sz="1400" dirty="0">
                  <a:latin typeface="Arial Narrow" panose="020B0606020202030204" pitchFamily="34" charset="0"/>
                </a:rPr>
                <a:t>The concept of the need for an osteoporosis medication holiday reinforces a perception that these drugs are dangerous to use</a:t>
              </a:r>
              <a:r>
                <a:rPr lang="en-CA" sz="1400" baseline="30000" dirty="0">
                  <a:latin typeface="Arial Narrow" panose="020B0606020202030204" pitchFamily="34" charset="0"/>
                </a:rPr>
                <a:t>4</a:t>
              </a:r>
              <a:endParaRPr lang="en-US" sz="1400" dirty="0">
                <a:latin typeface="Arial Narrow" panose="020B0606020202030204" pitchFamily="34" charset="0"/>
              </a:endParaRPr>
            </a:p>
          </p:txBody>
        </p:sp>
        <p:sp>
          <p:nvSpPr>
            <p:cNvPr id="96" name="Rectangle 95">
              <a:extLst>
                <a:ext uri="{FF2B5EF4-FFF2-40B4-BE49-F238E27FC236}">
                  <a16:creationId xmlns:a16="http://schemas.microsoft.com/office/drawing/2014/main" id="{AA6DFFF6-B216-4D08-9E17-5F430D5296C5}"/>
                </a:ext>
              </a:extLst>
            </p:cNvPr>
            <p:cNvSpPr/>
            <p:nvPr/>
          </p:nvSpPr>
          <p:spPr>
            <a:xfrm>
              <a:off x="2353696" y="2284784"/>
              <a:ext cx="2194560" cy="369332"/>
            </a:xfrm>
            <a:prstGeom prst="rect">
              <a:avLst/>
            </a:prstGeom>
          </p:spPr>
          <p:txBody>
            <a:bodyPr wrap="square">
              <a:spAutoFit/>
            </a:bodyPr>
            <a:lstStyle/>
            <a:p>
              <a:pPr algn="ctr"/>
              <a:r>
                <a:rPr lang="en-CA" b="1" dirty="0">
                  <a:solidFill>
                    <a:srgbClr val="7F75CD"/>
                  </a:solidFill>
                  <a:latin typeface="Arial Narrow" panose="020B0606020202030204" pitchFamily="34" charset="0"/>
                </a:rPr>
                <a:t>Perceived Danger</a:t>
              </a:r>
            </a:p>
          </p:txBody>
        </p:sp>
      </p:grpSp>
      <p:grpSp>
        <p:nvGrpSpPr>
          <p:cNvPr id="8" name="Group 7">
            <a:extLst>
              <a:ext uri="{FF2B5EF4-FFF2-40B4-BE49-F238E27FC236}">
                <a16:creationId xmlns:a16="http://schemas.microsoft.com/office/drawing/2014/main" id="{768D4D1E-3A4E-498C-856C-375196246F85}"/>
              </a:ext>
            </a:extLst>
          </p:cNvPr>
          <p:cNvGrpSpPr/>
          <p:nvPr/>
        </p:nvGrpSpPr>
        <p:grpSpPr>
          <a:xfrm>
            <a:off x="4615076" y="2427290"/>
            <a:ext cx="2305355" cy="2756306"/>
            <a:chOff x="4615076" y="2106659"/>
            <a:chExt cx="2305355" cy="2756306"/>
          </a:xfrm>
        </p:grpSpPr>
        <p:cxnSp>
          <p:nvCxnSpPr>
            <p:cNvPr id="100" name="Straight Connector 99">
              <a:extLst>
                <a:ext uri="{FF2B5EF4-FFF2-40B4-BE49-F238E27FC236}">
                  <a16:creationId xmlns:a16="http://schemas.microsoft.com/office/drawing/2014/main" id="{67E1DABC-DE13-4465-8059-EDA26069A8CD}"/>
                </a:ext>
              </a:extLst>
            </p:cNvPr>
            <p:cNvCxnSpPr/>
            <p:nvPr/>
          </p:nvCxnSpPr>
          <p:spPr>
            <a:xfrm>
              <a:off x="4725871" y="2792117"/>
              <a:ext cx="2194560" cy="0"/>
            </a:xfrm>
            <a:prstGeom prst="line">
              <a:avLst/>
            </a:prstGeom>
            <a:noFill/>
            <a:ln w="9525" cap="flat" cmpd="sng" algn="ctr">
              <a:solidFill>
                <a:sysClr val="window" lastClr="FFFFFF">
                  <a:lumMod val="85000"/>
                </a:sysClr>
              </a:solidFill>
              <a:prstDash val="solid"/>
            </a:ln>
            <a:effectLst/>
          </p:spPr>
        </p:cxnSp>
        <p:grpSp>
          <p:nvGrpSpPr>
            <p:cNvPr id="6" name="Group 5">
              <a:extLst>
                <a:ext uri="{FF2B5EF4-FFF2-40B4-BE49-F238E27FC236}">
                  <a16:creationId xmlns:a16="http://schemas.microsoft.com/office/drawing/2014/main" id="{0B09BD60-264D-4FC9-A8FB-8FEB8617C5E1}"/>
                </a:ext>
              </a:extLst>
            </p:cNvPr>
            <p:cNvGrpSpPr/>
            <p:nvPr/>
          </p:nvGrpSpPr>
          <p:grpSpPr>
            <a:xfrm>
              <a:off x="4615076" y="2106659"/>
              <a:ext cx="2194561" cy="2756306"/>
              <a:chOff x="4615076" y="2106659"/>
              <a:chExt cx="2194561" cy="2756306"/>
            </a:xfrm>
          </p:grpSpPr>
          <p:sp>
            <p:nvSpPr>
              <p:cNvPr id="98" name="Rectangle 1291">
                <a:extLst>
                  <a:ext uri="{FF2B5EF4-FFF2-40B4-BE49-F238E27FC236}">
                    <a16:creationId xmlns:a16="http://schemas.microsoft.com/office/drawing/2014/main" id="{AD974036-5FE4-4829-9512-7D9E8003664D}"/>
                  </a:ext>
                </a:extLst>
              </p:cNvPr>
              <p:cNvSpPr/>
              <p:nvPr/>
            </p:nvSpPr>
            <p:spPr>
              <a:xfrm>
                <a:off x="4615077" y="4462777"/>
                <a:ext cx="400188" cy="400188"/>
              </a:xfrm>
              <a:custGeom>
                <a:avLst/>
                <a:gdLst>
                  <a:gd name="connsiteX0" fmla="*/ 0 w 756084"/>
                  <a:gd name="connsiteY0" fmla="*/ 0 h 756084"/>
                  <a:gd name="connsiteX1" fmla="*/ 756084 w 756084"/>
                  <a:gd name="connsiteY1" fmla="*/ 0 h 756084"/>
                  <a:gd name="connsiteX2" fmla="*/ 756084 w 756084"/>
                  <a:gd name="connsiteY2" fmla="*/ 756084 h 756084"/>
                  <a:gd name="connsiteX3" fmla="*/ 0 w 756084"/>
                  <a:gd name="connsiteY3" fmla="*/ 756084 h 756084"/>
                  <a:gd name="connsiteX4" fmla="*/ 0 w 756084"/>
                  <a:gd name="connsiteY4" fmla="*/ 0 h 756084"/>
                  <a:gd name="connsiteX0" fmla="*/ 0 w 756084"/>
                  <a:gd name="connsiteY0" fmla="*/ 0 h 756084"/>
                  <a:gd name="connsiteX1" fmla="*/ 756084 w 756084"/>
                  <a:gd name="connsiteY1" fmla="*/ 0 h 756084"/>
                  <a:gd name="connsiteX2" fmla="*/ 0 w 756084"/>
                  <a:gd name="connsiteY2" fmla="*/ 756084 h 756084"/>
                  <a:gd name="connsiteX3" fmla="*/ 0 w 756084"/>
                  <a:gd name="connsiteY3" fmla="*/ 0 h 756084"/>
                </a:gdLst>
                <a:ahLst/>
                <a:cxnLst>
                  <a:cxn ang="0">
                    <a:pos x="connsiteX0" y="connsiteY0"/>
                  </a:cxn>
                  <a:cxn ang="0">
                    <a:pos x="connsiteX1" y="connsiteY1"/>
                  </a:cxn>
                  <a:cxn ang="0">
                    <a:pos x="connsiteX2" y="connsiteY2"/>
                  </a:cxn>
                  <a:cxn ang="0">
                    <a:pos x="connsiteX3" y="connsiteY3"/>
                  </a:cxn>
                </a:cxnLst>
                <a:rect l="l" t="t" r="r" b="b"/>
                <a:pathLst>
                  <a:path w="756084" h="756084">
                    <a:moveTo>
                      <a:pt x="0" y="0"/>
                    </a:moveTo>
                    <a:lnTo>
                      <a:pt x="756084" y="0"/>
                    </a:lnTo>
                    <a:lnTo>
                      <a:pt x="0" y="756084"/>
                    </a:lnTo>
                    <a:lnTo>
                      <a:pt x="0" y="0"/>
                    </a:lnTo>
                    <a:close/>
                  </a:path>
                </a:pathLst>
              </a:custGeom>
              <a:solidFill>
                <a:srgbClr val="B0469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5B28F3C4-41CE-407B-92E5-6170889E6F04}"/>
                  </a:ext>
                </a:extLst>
              </p:cNvPr>
              <p:cNvSpPr/>
              <p:nvPr/>
            </p:nvSpPr>
            <p:spPr>
              <a:xfrm>
                <a:off x="4615076" y="4192592"/>
                <a:ext cx="2194560" cy="409926"/>
              </a:xfrm>
              <a:prstGeom prst="rect">
                <a:avLst/>
              </a:prstGeom>
              <a:solidFill>
                <a:srgbClr val="C369A9"/>
              </a:solidFill>
              <a:ln w="25400" cap="flat" cmpd="sng" algn="ctr">
                <a:noFill/>
                <a:prstDash val="solid"/>
              </a:ln>
              <a:effectLst/>
            </p:spPr>
            <p:txBody>
              <a:bodyPr lIns="126000" rIns="126000" rtlCol="0" anchor="ctr"/>
              <a:lstStyle/>
              <a:p>
                <a:pPr marL="0" marR="0" lvl="0" indent="0" algn="r" defTabSz="121898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01" name="TextBox 100">
                <a:extLst>
                  <a:ext uri="{FF2B5EF4-FFF2-40B4-BE49-F238E27FC236}">
                    <a16:creationId xmlns:a16="http://schemas.microsoft.com/office/drawing/2014/main" id="{8C0E30D6-843F-4BF4-81EC-16842C8F469A}"/>
                  </a:ext>
                </a:extLst>
              </p:cNvPr>
              <p:cNvSpPr txBox="1"/>
              <p:nvPr/>
            </p:nvSpPr>
            <p:spPr>
              <a:xfrm>
                <a:off x="4615076" y="2945667"/>
                <a:ext cx="2194561" cy="1077218"/>
              </a:xfrm>
              <a:prstGeom prst="rect">
                <a:avLst/>
              </a:prstGeom>
              <a:noFill/>
            </p:spPr>
            <p:txBody>
              <a:bodyPr wrap="square" lIns="0" tIns="0" rIns="0" bIns="0" rtlCol="0" anchor="ctr">
                <a:spAutoFit/>
              </a:bodyPr>
              <a:lstStyle/>
              <a:p>
                <a:pPr lvl="0" algn="ctr"/>
                <a:r>
                  <a:rPr lang="en-CA" sz="1400" dirty="0">
                    <a:latin typeface="Arial Narrow" panose="020B0606020202030204" pitchFamily="34" charset="0"/>
                  </a:rPr>
                  <a:t>Benefits of continuing osteoporosis therapy in patients at risk of fracture exceeds the risk of rare adverse events early in treatment</a:t>
                </a:r>
                <a:r>
                  <a:rPr lang="en-CA" sz="1400" baseline="30000" dirty="0">
                    <a:latin typeface="Arial Narrow" panose="020B0606020202030204" pitchFamily="34" charset="0"/>
                  </a:rPr>
                  <a:t>4</a:t>
                </a:r>
              </a:p>
            </p:txBody>
          </p:sp>
          <p:sp>
            <p:nvSpPr>
              <p:cNvPr id="102" name="Rectangle 101">
                <a:extLst>
                  <a:ext uri="{FF2B5EF4-FFF2-40B4-BE49-F238E27FC236}">
                    <a16:creationId xmlns:a16="http://schemas.microsoft.com/office/drawing/2014/main" id="{F2087F48-EB53-4399-9A94-9C8E0452AA55}"/>
                  </a:ext>
                </a:extLst>
              </p:cNvPr>
              <p:cNvSpPr/>
              <p:nvPr/>
            </p:nvSpPr>
            <p:spPr>
              <a:xfrm>
                <a:off x="4615076" y="2106659"/>
                <a:ext cx="2194560" cy="646331"/>
              </a:xfrm>
              <a:prstGeom prst="rect">
                <a:avLst/>
              </a:prstGeom>
              <a:noFill/>
            </p:spPr>
            <p:txBody>
              <a:bodyPr wrap="square">
                <a:spAutoFit/>
              </a:bodyPr>
              <a:lstStyle/>
              <a:p>
                <a:pPr algn="ctr"/>
                <a:r>
                  <a:rPr lang="en-CA" b="1" dirty="0">
                    <a:solidFill>
                      <a:srgbClr val="B04692"/>
                    </a:solidFill>
                    <a:latin typeface="Arial Narrow" panose="020B0606020202030204" pitchFamily="34" charset="0"/>
                  </a:rPr>
                  <a:t>Benefits Outweigh </a:t>
                </a:r>
              </a:p>
              <a:p>
                <a:pPr algn="ctr"/>
                <a:r>
                  <a:rPr lang="en-CA" b="1" dirty="0">
                    <a:solidFill>
                      <a:srgbClr val="B04692"/>
                    </a:solidFill>
                    <a:latin typeface="Arial Narrow" panose="020B0606020202030204" pitchFamily="34" charset="0"/>
                  </a:rPr>
                  <a:t>the  Risks</a:t>
                </a:r>
              </a:p>
            </p:txBody>
          </p:sp>
        </p:grpSp>
      </p:grpSp>
      <p:grpSp>
        <p:nvGrpSpPr>
          <p:cNvPr id="7" name="Group 6">
            <a:extLst>
              <a:ext uri="{FF2B5EF4-FFF2-40B4-BE49-F238E27FC236}">
                <a16:creationId xmlns:a16="http://schemas.microsoft.com/office/drawing/2014/main" id="{48FF545D-0E88-4516-A00E-B4073056431F}"/>
              </a:ext>
            </a:extLst>
          </p:cNvPr>
          <p:cNvGrpSpPr/>
          <p:nvPr/>
        </p:nvGrpSpPr>
        <p:grpSpPr>
          <a:xfrm>
            <a:off x="6880375" y="2451040"/>
            <a:ext cx="2234105" cy="2732556"/>
            <a:chOff x="6880375" y="2130409"/>
            <a:chExt cx="2234105" cy="2732556"/>
          </a:xfrm>
        </p:grpSpPr>
        <p:sp>
          <p:nvSpPr>
            <p:cNvPr id="103" name="Rectangle 102">
              <a:extLst>
                <a:ext uri="{FF2B5EF4-FFF2-40B4-BE49-F238E27FC236}">
                  <a16:creationId xmlns:a16="http://schemas.microsoft.com/office/drawing/2014/main" id="{73B8A65A-59F2-4D77-B54C-D90A6B9A132E}"/>
                </a:ext>
              </a:extLst>
            </p:cNvPr>
            <p:cNvSpPr/>
            <p:nvPr/>
          </p:nvSpPr>
          <p:spPr>
            <a:xfrm>
              <a:off x="6880376" y="2618832"/>
              <a:ext cx="1717281" cy="1573760"/>
            </a:xfrm>
            <a:prstGeom prst="rect">
              <a:avLst/>
            </a:pr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4" name="Rectangle 1291">
              <a:extLst>
                <a:ext uri="{FF2B5EF4-FFF2-40B4-BE49-F238E27FC236}">
                  <a16:creationId xmlns:a16="http://schemas.microsoft.com/office/drawing/2014/main" id="{0C4DDA98-07F0-4A8E-A51F-02DFD18721A3}"/>
                </a:ext>
              </a:extLst>
            </p:cNvPr>
            <p:cNvSpPr/>
            <p:nvPr/>
          </p:nvSpPr>
          <p:spPr>
            <a:xfrm>
              <a:off x="6880376" y="4462777"/>
              <a:ext cx="400188" cy="400188"/>
            </a:xfrm>
            <a:custGeom>
              <a:avLst/>
              <a:gdLst>
                <a:gd name="connsiteX0" fmla="*/ 0 w 756084"/>
                <a:gd name="connsiteY0" fmla="*/ 0 h 756084"/>
                <a:gd name="connsiteX1" fmla="*/ 756084 w 756084"/>
                <a:gd name="connsiteY1" fmla="*/ 0 h 756084"/>
                <a:gd name="connsiteX2" fmla="*/ 756084 w 756084"/>
                <a:gd name="connsiteY2" fmla="*/ 756084 h 756084"/>
                <a:gd name="connsiteX3" fmla="*/ 0 w 756084"/>
                <a:gd name="connsiteY3" fmla="*/ 756084 h 756084"/>
                <a:gd name="connsiteX4" fmla="*/ 0 w 756084"/>
                <a:gd name="connsiteY4" fmla="*/ 0 h 756084"/>
                <a:gd name="connsiteX0" fmla="*/ 0 w 756084"/>
                <a:gd name="connsiteY0" fmla="*/ 0 h 756084"/>
                <a:gd name="connsiteX1" fmla="*/ 756084 w 756084"/>
                <a:gd name="connsiteY1" fmla="*/ 0 h 756084"/>
                <a:gd name="connsiteX2" fmla="*/ 0 w 756084"/>
                <a:gd name="connsiteY2" fmla="*/ 756084 h 756084"/>
                <a:gd name="connsiteX3" fmla="*/ 0 w 756084"/>
                <a:gd name="connsiteY3" fmla="*/ 0 h 756084"/>
              </a:gdLst>
              <a:ahLst/>
              <a:cxnLst>
                <a:cxn ang="0">
                  <a:pos x="connsiteX0" y="connsiteY0"/>
                </a:cxn>
                <a:cxn ang="0">
                  <a:pos x="connsiteX1" y="connsiteY1"/>
                </a:cxn>
                <a:cxn ang="0">
                  <a:pos x="connsiteX2" y="connsiteY2"/>
                </a:cxn>
                <a:cxn ang="0">
                  <a:pos x="connsiteX3" y="connsiteY3"/>
                </a:cxn>
              </a:cxnLst>
              <a:rect l="l" t="t" r="r" b="b"/>
              <a:pathLst>
                <a:path w="756084" h="756084">
                  <a:moveTo>
                    <a:pt x="0" y="0"/>
                  </a:moveTo>
                  <a:lnTo>
                    <a:pt x="756084" y="0"/>
                  </a:lnTo>
                  <a:lnTo>
                    <a:pt x="0" y="756084"/>
                  </a:lnTo>
                  <a:lnTo>
                    <a:pt x="0" y="0"/>
                  </a:lnTo>
                  <a:close/>
                </a:path>
              </a:pathLst>
            </a:custGeom>
            <a:solidFill>
              <a:srgbClr val="74617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5" name="Rectangle 104">
              <a:extLst>
                <a:ext uri="{FF2B5EF4-FFF2-40B4-BE49-F238E27FC236}">
                  <a16:creationId xmlns:a16="http://schemas.microsoft.com/office/drawing/2014/main" id="{FFAF5AAF-3254-41AF-B5E4-01D60117172D}"/>
                </a:ext>
              </a:extLst>
            </p:cNvPr>
            <p:cNvSpPr/>
            <p:nvPr/>
          </p:nvSpPr>
          <p:spPr>
            <a:xfrm>
              <a:off x="6880375" y="4192592"/>
              <a:ext cx="2194560" cy="409926"/>
            </a:xfrm>
            <a:prstGeom prst="rect">
              <a:avLst/>
            </a:prstGeom>
            <a:solidFill>
              <a:srgbClr val="947F95"/>
            </a:solidFill>
            <a:ln w="25400" cap="flat" cmpd="sng" algn="ctr">
              <a:noFill/>
              <a:prstDash val="solid"/>
            </a:ln>
            <a:effectLst/>
          </p:spPr>
          <p:txBody>
            <a:bodyPr lIns="126000" rIns="126000" rtlCol="0" anchor="ctr"/>
            <a:lstStyle/>
            <a:p>
              <a:pPr marL="0" marR="0" lvl="0" indent="0" algn="r" defTabSz="121898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106" name="Straight Connector 105">
              <a:extLst>
                <a:ext uri="{FF2B5EF4-FFF2-40B4-BE49-F238E27FC236}">
                  <a16:creationId xmlns:a16="http://schemas.microsoft.com/office/drawing/2014/main" id="{642C8DB1-6A05-445B-A146-4564F6784C5B}"/>
                </a:ext>
              </a:extLst>
            </p:cNvPr>
            <p:cNvCxnSpPr/>
            <p:nvPr/>
          </p:nvCxnSpPr>
          <p:spPr>
            <a:xfrm>
              <a:off x="6919920" y="2792117"/>
              <a:ext cx="2194560" cy="0"/>
            </a:xfrm>
            <a:prstGeom prst="line">
              <a:avLst/>
            </a:prstGeom>
            <a:noFill/>
            <a:ln w="9525" cap="flat" cmpd="sng" algn="ctr">
              <a:solidFill>
                <a:sysClr val="window" lastClr="FFFFFF">
                  <a:lumMod val="85000"/>
                </a:sysClr>
              </a:solidFill>
              <a:prstDash val="solid"/>
            </a:ln>
            <a:effectLst/>
          </p:spPr>
        </p:cxnSp>
        <p:sp>
          <p:nvSpPr>
            <p:cNvPr id="107" name="TextBox 106">
              <a:extLst>
                <a:ext uri="{FF2B5EF4-FFF2-40B4-BE49-F238E27FC236}">
                  <a16:creationId xmlns:a16="http://schemas.microsoft.com/office/drawing/2014/main" id="{9ED9B3D0-0BF2-4FCE-8291-B23FE5784032}"/>
                </a:ext>
              </a:extLst>
            </p:cNvPr>
            <p:cNvSpPr txBox="1"/>
            <p:nvPr/>
          </p:nvSpPr>
          <p:spPr>
            <a:xfrm>
              <a:off x="6880375" y="2982979"/>
              <a:ext cx="2194561" cy="646331"/>
            </a:xfrm>
            <a:prstGeom prst="rect">
              <a:avLst/>
            </a:prstGeom>
            <a:noFill/>
          </p:spPr>
          <p:txBody>
            <a:bodyPr wrap="square" lIns="0" tIns="0" rIns="0" bIns="0" rtlCol="0" anchor="ctr">
              <a:spAutoFit/>
            </a:bodyPr>
            <a:lstStyle/>
            <a:p>
              <a:pPr lvl="0" algn="ctr"/>
              <a:r>
                <a:rPr lang="en-CA" sz="1400" dirty="0">
                  <a:latin typeface="Arial Narrow" panose="020B0606020202030204" pitchFamily="34" charset="0"/>
                </a:rPr>
                <a:t>Treatment decisions should be based on an individual patient’s fracture risk</a:t>
              </a:r>
              <a:r>
                <a:rPr lang="en-CA" sz="1400" baseline="30000" dirty="0">
                  <a:latin typeface="Arial Narrow" panose="020B0606020202030204" pitchFamily="34" charset="0"/>
                </a:rPr>
                <a:t>4</a:t>
              </a:r>
            </a:p>
          </p:txBody>
        </p:sp>
        <p:sp>
          <p:nvSpPr>
            <p:cNvPr id="108" name="Rectangle 107">
              <a:extLst>
                <a:ext uri="{FF2B5EF4-FFF2-40B4-BE49-F238E27FC236}">
                  <a16:creationId xmlns:a16="http://schemas.microsoft.com/office/drawing/2014/main" id="{E9CEA7B9-484A-4F9E-B12E-334842FEC8D8}"/>
                </a:ext>
              </a:extLst>
            </p:cNvPr>
            <p:cNvSpPr/>
            <p:nvPr/>
          </p:nvSpPr>
          <p:spPr>
            <a:xfrm>
              <a:off x="6880375" y="2130409"/>
              <a:ext cx="2194560" cy="646331"/>
            </a:xfrm>
            <a:prstGeom prst="rect">
              <a:avLst/>
            </a:prstGeom>
          </p:spPr>
          <p:txBody>
            <a:bodyPr wrap="square">
              <a:spAutoFit/>
            </a:bodyPr>
            <a:lstStyle/>
            <a:p>
              <a:pPr algn="ctr"/>
              <a:r>
                <a:rPr lang="en-CA" b="1" dirty="0">
                  <a:solidFill>
                    <a:srgbClr val="746175"/>
                  </a:solidFill>
                  <a:latin typeface="Arial Narrow" panose="020B0606020202030204" pitchFamily="34" charset="0"/>
                </a:rPr>
                <a:t>Individualize Treatment</a:t>
              </a:r>
            </a:p>
          </p:txBody>
        </p:sp>
      </p:grpSp>
    </p:spTree>
    <p:extLst>
      <p:ext uri="{BB962C8B-B14F-4D97-AF65-F5344CB8AC3E}">
        <p14:creationId xmlns:p14="http://schemas.microsoft.com/office/powerpoint/2010/main" val="226583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Davison, S.K., et al. </a:t>
            </a:r>
            <a:r>
              <a:rPr kumimoji="0" 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Semin</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Arthritis Rheum</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2006;36:22-31.;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Mosekilde</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Technol Health Care</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1998;6:287-297.; Seeman, E.,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2010;25:1886-1894. Image courtesy of David Dempster.</a:t>
            </a:r>
          </a:p>
        </p:txBody>
      </p:sp>
      <p:sp>
        <p:nvSpPr>
          <p:cNvPr id="440" name="Rectangle 439"/>
          <p:cNvSpPr/>
          <p:nvPr/>
        </p:nvSpPr>
        <p:spPr>
          <a:xfrm>
            <a:off x="0" y="1"/>
            <a:ext cx="9144000" cy="1363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63798" y="213789"/>
            <a:ext cx="9058939" cy="997196"/>
          </a:xfrm>
        </p:spPr>
        <p:txBody>
          <a:bodyPr/>
          <a:lstStyle/>
          <a:p>
            <a:pPr algn="ctr"/>
            <a:r>
              <a:rPr lang="en-CA" sz="3600" dirty="0">
                <a:solidFill>
                  <a:srgbClr val="725F73"/>
                </a:solidFill>
                <a:latin typeface="Arial Narrow" panose="020B0606020202030204" pitchFamily="34" charset="0"/>
              </a:rPr>
              <a:t>Why Consider long-term Treatment: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The impact of aging and osteoporosis on bone</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78" name="Chevron 15">
            <a:extLst>
              <a:ext uri="{FF2B5EF4-FFF2-40B4-BE49-F238E27FC236}">
                <a16:creationId xmlns:a16="http://schemas.microsoft.com/office/drawing/2014/main" id="{7A548D81-B677-4AA5-9F74-29EB0D825FAE}"/>
              </a:ext>
            </a:extLst>
          </p:cNvPr>
          <p:cNvSpPr/>
          <p:nvPr/>
        </p:nvSpPr>
        <p:spPr>
          <a:xfrm>
            <a:off x="571051" y="1931437"/>
            <a:ext cx="3629608" cy="3722439"/>
          </a:xfrm>
          <a:prstGeom prst="chevron">
            <a:avLst/>
          </a:prstGeom>
          <a:gradFill rotWithShape="1">
            <a:gsLst>
              <a:gs pos="0">
                <a:srgbClr val="7693CC"/>
              </a:gs>
              <a:gs pos="100000">
                <a:srgbClr val="C8B7B7"/>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79" name="Chevron 16">
            <a:extLst>
              <a:ext uri="{FF2B5EF4-FFF2-40B4-BE49-F238E27FC236}">
                <a16:creationId xmlns:a16="http://schemas.microsoft.com/office/drawing/2014/main" id="{DDFD42C2-F7BD-423B-BF28-AFAB797E2E26}"/>
              </a:ext>
            </a:extLst>
          </p:cNvPr>
          <p:cNvSpPr/>
          <p:nvPr/>
        </p:nvSpPr>
        <p:spPr>
          <a:xfrm>
            <a:off x="2844800" y="1931437"/>
            <a:ext cx="3629608" cy="3722439"/>
          </a:xfrm>
          <a:prstGeom prst="chevron">
            <a:avLst/>
          </a:prstGeom>
          <a:gradFill rotWithShape="1">
            <a:gsLst>
              <a:gs pos="0">
                <a:srgbClr val="7693CC"/>
              </a:gs>
              <a:gs pos="100000">
                <a:srgbClr val="C8B7B7"/>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80" name="Chevron 17">
            <a:extLst>
              <a:ext uri="{FF2B5EF4-FFF2-40B4-BE49-F238E27FC236}">
                <a16:creationId xmlns:a16="http://schemas.microsoft.com/office/drawing/2014/main" id="{9F7AD984-C2E7-448D-8EE4-F1B123DDD1CD}"/>
              </a:ext>
            </a:extLst>
          </p:cNvPr>
          <p:cNvSpPr/>
          <p:nvPr/>
        </p:nvSpPr>
        <p:spPr>
          <a:xfrm>
            <a:off x="5085985" y="1931437"/>
            <a:ext cx="3629608" cy="3722439"/>
          </a:xfrm>
          <a:prstGeom prst="chevron">
            <a:avLst/>
          </a:prstGeom>
          <a:gradFill rotWithShape="1">
            <a:gsLst>
              <a:gs pos="0">
                <a:srgbClr val="725F73"/>
              </a:gs>
              <a:gs pos="100000">
                <a:srgbClr val="C4D0E9"/>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81" name="Rectangle 80">
            <a:extLst>
              <a:ext uri="{FF2B5EF4-FFF2-40B4-BE49-F238E27FC236}">
                <a16:creationId xmlns:a16="http://schemas.microsoft.com/office/drawing/2014/main" id="{2FAFC528-44A7-4C27-824B-61FA6AC7F511}"/>
              </a:ext>
            </a:extLst>
          </p:cNvPr>
          <p:cNvSpPr/>
          <p:nvPr/>
        </p:nvSpPr>
        <p:spPr>
          <a:xfrm>
            <a:off x="450953" y="1749413"/>
            <a:ext cx="8275273" cy="4055023"/>
          </a:xfrm>
          <a:prstGeom prst="rect">
            <a:avLst/>
          </a:prstGeom>
          <a:solidFill>
            <a:schemeClr val="bg1">
              <a:lumMod val="95000"/>
              <a:alpha val="3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pic>
        <p:nvPicPr>
          <p:cNvPr id="82" name="Picture 81" descr="bone_1a.jpg">
            <a:extLst>
              <a:ext uri="{FF2B5EF4-FFF2-40B4-BE49-F238E27FC236}">
                <a16:creationId xmlns:a16="http://schemas.microsoft.com/office/drawing/2014/main" id="{CCDB1609-17F5-4E32-B489-2E709F56706F}"/>
              </a:ext>
            </a:extLst>
          </p:cNvPr>
          <p:cNvPicPr>
            <a:picLocks noChangeAspect="1"/>
          </p:cNvPicPr>
          <p:nvPr/>
        </p:nvPicPr>
        <p:blipFill>
          <a:blip r:embed="rId3">
            <a:grayscl/>
          </a:blip>
          <a:stretch>
            <a:fillRect/>
          </a:stretch>
        </p:blipFill>
        <p:spPr>
          <a:xfrm>
            <a:off x="998683" y="2469079"/>
            <a:ext cx="1593367" cy="1447800"/>
          </a:xfrm>
          <a:prstGeom prst="rect">
            <a:avLst/>
          </a:prstGeom>
        </p:spPr>
      </p:pic>
      <p:pic>
        <p:nvPicPr>
          <p:cNvPr id="83" name="Picture 82" descr="bone_1b.jpg">
            <a:extLst>
              <a:ext uri="{FF2B5EF4-FFF2-40B4-BE49-F238E27FC236}">
                <a16:creationId xmlns:a16="http://schemas.microsoft.com/office/drawing/2014/main" id="{DF695F4F-6C2C-4BDA-A2F2-F6B7413B2C5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170440" y="2474980"/>
            <a:ext cx="1589433" cy="1435997"/>
          </a:xfrm>
          <a:prstGeom prst="rect">
            <a:avLst/>
          </a:prstGeom>
        </p:spPr>
      </p:pic>
      <p:pic>
        <p:nvPicPr>
          <p:cNvPr id="84" name="Picture 83" descr="bone_2a.jpg">
            <a:extLst>
              <a:ext uri="{FF2B5EF4-FFF2-40B4-BE49-F238E27FC236}">
                <a16:creationId xmlns:a16="http://schemas.microsoft.com/office/drawing/2014/main" id="{432AAA4B-1AB5-469A-A619-65A066FEF437}"/>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000167" y="4066415"/>
            <a:ext cx="1589433" cy="1428129"/>
          </a:xfrm>
          <a:prstGeom prst="rect">
            <a:avLst/>
          </a:prstGeom>
        </p:spPr>
      </p:pic>
      <p:pic>
        <p:nvPicPr>
          <p:cNvPr id="85" name="Picture 84" descr="bone_2b.jpg">
            <a:extLst>
              <a:ext uri="{FF2B5EF4-FFF2-40B4-BE49-F238E27FC236}">
                <a16:creationId xmlns:a16="http://schemas.microsoft.com/office/drawing/2014/main" id="{51B10974-836F-4271-AE1F-97573B7956C8}"/>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139967" y="4066415"/>
            <a:ext cx="1577630" cy="1428129"/>
          </a:xfrm>
          <a:prstGeom prst="rect">
            <a:avLst/>
          </a:prstGeom>
        </p:spPr>
      </p:pic>
      <p:sp>
        <p:nvSpPr>
          <p:cNvPr id="86" name="TextBox 85">
            <a:extLst>
              <a:ext uri="{FF2B5EF4-FFF2-40B4-BE49-F238E27FC236}">
                <a16:creationId xmlns:a16="http://schemas.microsoft.com/office/drawing/2014/main" id="{8EAE9A60-E3FE-4D4B-97EC-C311C6FB7509}"/>
              </a:ext>
            </a:extLst>
          </p:cNvPr>
          <p:cNvSpPr txBox="1"/>
          <p:nvPr/>
        </p:nvSpPr>
        <p:spPr>
          <a:xfrm>
            <a:off x="949379" y="2007414"/>
            <a:ext cx="159188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Young</a:t>
            </a:r>
          </a:p>
        </p:txBody>
      </p:sp>
      <p:sp>
        <p:nvSpPr>
          <p:cNvPr id="87" name="TextBox 86">
            <a:extLst>
              <a:ext uri="{FF2B5EF4-FFF2-40B4-BE49-F238E27FC236}">
                <a16:creationId xmlns:a16="http://schemas.microsoft.com/office/drawing/2014/main" id="{A72D0BCE-9C1A-4011-9377-DB7E0868EF4D}"/>
              </a:ext>
            </a:extLst>
          </p:cNvPr>
          <p:cNvSpPr txBox="1"/>
          <p:nvPr/>
        </p:nvSpPr>
        <p:spPr>
          <a:xfrm>
            <a:off x="6072736" y="2033205"/>
            <a:ext cx="17848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Elderly/OP</a:t>
            </a:r>
          </a:p>
        </p:txBody>
      </p:sp>
      <p:sp>
        <p:nvSpPr>
          <p:cNvPr id="88" name="TextBox 87">
            <a:extLst>
              <a:ext uri="{FF2B5EF4-FFF2-40B4-BE49-F238E27FC236}">
                <a16:creationId xmlns:a16="http://schemas.microsoft.com/office/drawing/2014/main" id="{9839A541-0E9A-4E16-8E9A-2B8FC22A010E}"/>
              </a:ext>
            </a:extLst>
          </p:cNvPr>
          <p:cNvSpPr txBox="1"/>
          <p:nvPr/>
        </p:nvSpPr>
        <p:spPr>
          <a:xfrm>
            <a:off x="2742159" y="2494870"/>
            <a:ext cx="3293534" cy="989587"/>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457200" rtl="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Trabecular thickness decreases with age </a:t>
            </a:r>
          </a:p>
          <a:p>
            <a:pPr marL="0" marR="0" lvl="0" indent="0" algn="l" defTabSz="457200" rtl="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04DFC4EE-322F-4705-A8FC-3017C0AE9C1C}"/>
              </a:ext>
            </a:extLst>
          </p:cNvPr>
          <p:cNvSpPr txBox="1"/>
          <p:nvPr/>
        </p:nvSpPr>
        <p:spPr>
          <a:xfrm>
            <a:off x="2784492" y="3450869"/>
            <a:ext cx="3225801" cy="989587"/>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457200" rtl="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Cortical porosity increases with age</a:t>
            </a:r>
          </a:p>
          <a:p>
            <a:pPr marL="0" marR="0" lvl="0" indent="0" algn="l" defTabSz="457200" rtl="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55825057-C2D2-4B85-B7CC-E233B3B3C9B9}"/>
              </a:ext>
            </a:extLst>
          </p:cNvPr>
          <p:cNvSpPr txBox="1"/>
          <p:nvPr/>
        </p:nvSpPr>
        <p:spPr>
          <a:xfrm>
            <a:off x="2767559" y="4389193"/>
            <a:ext cx="3242733" cy="977191"/>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457200" rtl="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The result is a decrease in bone strength</a:t>
            </a:r>
          </a:p>
          <a:p>
            <a:pPr marL="0" marR="0" lvl="0" indent="0" algn="l" defTabSz="457200" rtl="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Tree>
    <p:extLst>
      <p:ext uri="{BB962C8B-B14F-4D97-AF65-F5344CB8AC3E}">
        <p14:creationId xmlns:p14="http://schemas.microsoft.com/office/powerpoint/2010/main" val="6468879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altLang="ja-JP" sz="1000" dirty="0">
                <a:solidFill>
                  <a:srgbClr val="000000"/>
                </a:solidFill>
                <a:latin typeface="Arial Narrow" panose="020B0606020202030204" pitchFamily="34" charset="0"/>
              </a:rPr>
              <a:t>Adapted from: Sambrook, P., &amp; Cooper, C. Lancet. 2006;367:2010–2018.</a:t>
            </a:r>
            <a:r>
              <a:rPr lang="en-US" altLang="ja-JP" sz="1000" dirty="0">
                <a:solidFill>
                  <a:srgbClr val="000000"/>
                </a:solidFill>
                <a:latin typeface="Arial Narrow" panose="020B0606020202030204" pitchFamily="34" charset="0"/>
              </a:rPr>
              <a:t> </a:t>
            </a:r>
          </a:p>
        </p:txBody>
      </p:sp>
      <p:sp>
        <p:nvSpPr>
          <p:cNvPr id="440" name="Rectangle 439"/>
          <p:cNvSpPr/>
          <p:nvPr/>
        </p:nvSpPr>
        <p:spPr>
          <a:xfrm>
            <a:off x="0" y="1"/>
            <a:ext cx="9144000" cy="1363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63798" y="213789"/>
            <a:ext cx="9058939" cy="886397"/>
          </a:xfrm>
        </p:spPr>
        <p:txBody>
          <a:bodyPr/>
          <a:lstStyle/>
          <a:p>
            <a:pPr algn="ctr"/>
            <a:r>
              <a:rPr lang="en-CA" sz="3200" dirty="0">
                <a:solidFill>
                  <a:srgbClr val="725F73"/>
                </a:solidFill>
                <a:latin typeface="Arial Narrow" panose="020B0606020202030204" pitchFamily="34" charset="0"/>
              </a:rPr>
              <a:t>As Trabecular and Cortical Bone Loss Progresses, Vertebral and Hip Fracture Rates Increase Exponentially</a:t>
            </a:r>
            <a:endParaRPr lang="en-US" sz="28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96" name="TextBox 4">
            <a:extLst>
              <a:ext uri="{FF2B5EF4-FFF2-40B4-BE49-F238E27FC236}">
                <a16:creationId xmlns:a16="http://schemas.microsoft.com/office/drawing/2014/main" id="{EA692C30-BA65-42FE-9381-C846CB932A11}"/>
              </a:ext>
            </a:extLst>
          </p:cNvPr>
          <p:cNvSpPr txBox="1">
            <a:spLocks noChangeArrowheads="1"/>
          </p:cNvSpPr>
          <p:nvPr/>
        </p:nvSpPr>
        <p:spPr bwMode="auto">
          <a:xfrm>
            <a:off x="3947470" y="5998067"/>
            <a:ext cx="68929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defRPr/>
            </a:pPr>
            <a:r>
              <a:rPr lang="en-US" sz="1200" b="1" kern="0" dirty="0">
                <a:solidFill>
                  <a:prstClr val="black">
                    <a:lumMod val="75000"/>
                    <a:lumOff val="25000"/>
                  </a:prstClr>
                </a:solidFill>
                <a:latin typeface="Arial Narrow" panose="020B0606020202030204" pitchFamily="34" charset="0"/>
                <a:cs typeface="Helvetica" panose="020B0604020202020204" pitchFamily="34" charset="0"/>
              </a:rPr>
              <a:t>Age (years)</a:t>
            </a:r>
          </a:p>
        </p:txBody>
      </p:sp>
      <p:sp>
        <p:nvSpPr>
          <p:cNvPr id="97" name="TextBox 5">
            <a:extLst>
              <a:ext uri="{FF2B5EF4-FFF2-40B4-BE49-F238E27FC236}">
                <a16:creationId xmlns:a16="http://schemas.microsoft.com/office/drawing/2014/main" id="{35C073F3-ED2D-4108-999D-8199005FF95E}"/>
              </a:ext>
            </a:extLst>
          </p:cNvPr>
          <p:cNvSpPr txBox="1">
            <a:spLocks noChangeArrowheads="1"/>
          </p:cNvSpPr>
          <p:nvPr/>
        </p:nvSpPr>
        <p:spPr bwMode="auto">
          <a:xfrm rot="-5400000">
            <a:off x="-795047" y="3816811"/>
            <a:ext cx="22377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en-US" sz="1200" b="1" kern="0" dirty="0">
                <a:solidFill>
                  <a:prstClr val="black">
                    <a:lumMod val="75000"/>
                    <a:lumOff val="25000"/>
                  </a:prstClr>
                </a:solidFill>
                <a:latin typeface="Arial Narrow" panose="020B0606020202030204" pitchFamily="34" charset="0"/>
                <a:cs typeface="Helvetica" panose="020B0604020202020204" pitchFamily="34" charset="0"/>
              </a:rPr>
              <a:t>Incidence per 10,000 women per year</a:t>
            </a:r>
          </a:p>
        </p:txBody>
      </p:sp>
      <p:sp>
        <p:nvSpPr>
          <p:cNvPr id="98" name="Line 3">
            <a:extLst>
              <a:ext uri="{FF2B5EF4-FFF2-40B4-BE49-F238E27FC236}">
                <a16:creationId xmlns:a16="http://schemas.microsoft.com/office/drawing/2014/main" id="{203CF59B-0BB7-43E9-88CB-950C3F9B9197}"/>
              </a:ext>
            </a:extLst>
          </p:cNvPr>
          <p:cNvSpPr>
            <a:spLocks noChangeShapeType="1"/>
          </p:cNvSpPr>
          <p:nvPr/>
        </p:nvSpPr>
        <p:spPr bwMode="auto">
          <a:xfrm>
            <a:off x="1003299" y="2317676"/>
            <a:ext cx="0" cy="3265487"/>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99" name="Line 3">
            <a:extLst>
              <a:ext uri="{FF2B5EF4-FFF2-40B4-BE49-F238E27FC236}">
                <a16:creationId xmlns:a16="http://schemas.microsoft.com/office/drawing/2014/main" id="{89B269A5-34AE-4478-A031-FFD2D95D370F}"/>
              </a:ext>
            </a:extLst>
          </p:cNvPr>
          <p:cNvSpPr>
            <a:spLocks noChangeShapeType="1"/>
          </p:cNvSpPr>
          <p:nvPr/>
        </p:nvSpPr>
        <p:spPr bwMode="auto">
          <a:xfrm rot="5400000">
            <a:off x="4331493" y="2251794"/>
            <a:ext cx="0" cy="6675438"/>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0" name="Line 25">
            <a:extLst>
              <a:ext uri="{FF2B5EF4-FFF2-40B4-BE49-F238E27FC236}">
                <a16:creationId xmlns:a16="http://schemas.microsoft.com/office/drawing/2014/main" id="{C7B31C8F-BFF2-4429-93C5-F5E7D4783A2F}"/>
              </a:ext>
            </a:extLst>
          </p:cNvPr>
          <p:cNvSpPr>
            <a:spLocks noChangeShapeType="1"/>
          </p:cNvSpPr>
          <p:nvPr/>
        </p:nvSpPr>
        <p:spPr bwMode="auto">
          <a:xfrm rot="16200000" flipV="1">
            <a:off x="1246980" y="5620470"/>
            <a:ext cx="74613"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1" name="Line 26">
            <a:extLst>
              <a:ext uri="{FF2B5EF4-FFF2-40B4-BE49-F238E27FC236}">
                <a16:creationId xmlns:a16="http://schemas.microsoft.com/office/drawing/2014/main" id="{13C6431F-715B-4E44-B5BC-A79D8C6F6AA7}"/>
              </a:ext>
            </a:extLst>
          </p:cNvPr>
          <p:cNvSpPr>
            <a:spLocks noChangeShapeType="1"/>
          </p:cNvSpPr>
          <p:nvPr/>
        </p:nvSpPr>
        <p:spPr bwMode="auto">
          <a:xfrm rot="16200000" flipV="1">
            <a:off x="2166142" y="5620470"/>
            <a:ext cx="74613"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2" name="Line 27">
            <a:extLst>
              <a:ext uri="{FF2B5EF4-FFF2-40B4-BE49-F238E27FC236}">
                <a16:creationId xmlns:a16="http://schemas.microsoft.com/office/drawing/2014/main" id="{24C5E10B-4A67-491B-ABB3-F597C0D08B0E}"/>
              </a:ext>
            </a:extLst>
          </p:cNvPr>
          <p:cNvSpPr>
            <a:spLocks noChangeShapeType="1"/>
          </p:cNvSpPr>
          <p:nvPr/>
        </p:nvSpPr>
        <p:spPr bwMode="auto">
          <a:xfrm rot="16200000" flipV="1">
            <a:off x="3067842" y="5620470"/>
            <a:ext cx="74613"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3" name="Line 28">
            <a:extLst>
              <a:ext uri="{FF2B5EF4-FFF2-40B4-BE49-F238E27FC236}">
                <a16:creationId xmlns:a16="http://schemas.microsoft.com/office/drawing/2014/main" id="{73DD38EB-41B7-4957-8B84-402F8C16F2C3}"/>
              </a:ext>
            </a:extLst>
          </p:cNvPr>
          <p:cNvSpPr>
            <a:spLocks noChangeShapeType="1"/>
          </p:cNvSpPr>
          <p:nvPr/>
        </p:nvSpPr>
        <p:spPr bwMode="auto">
          <a:xfrm rot="16200000" flipV="1">
            <a:off x="3967955" y="5620470"/>
            <a:ext cx="74613"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4" name="Line 29">
            <a:extLst>
              <a:ext uri="{FF2B5EF4-FFF2-40B4-BE49-F238E27FC236}">
                <a16:creationId xmlns:a16="http://schemas.microsoft.com/office/drawing/2014/main" id="{475B204C-3AC6-41E6-A32B-44FC818C3245}"/>
              </a:ext>
            </a:extLst>
          </p:cNvPr>
          <p:cNvSpPr>
            <a:spLocks noChangeShapeType="1"/>
          </p:cNvSpPr>
          <p:nvPr/>
        </p:nvSpPr>
        <p:spPr bwMode="auto">
          <a:xfrm rot="16200000" flipV="1">
            <a:off x="4866480" y="5620470"/>
            <a:ext cx="74613"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5" name="Line 29">
            <a:extLst>
              <a:ext uri="{FF2B5EF4-FFF2-40B4-BE49-F238E27FC236}">
                <a16:creationId xmlns:a16="http://schemas.microsoft.com/office/drawing/2014/main" id="{2DD93BB9-F5A8-4321-AFF8-89A12A169A15}"/>
              </a:ext>
            </a:extLst>
          </p:cNvPr>
          <p:cNvSpPr>
            <a:spLocks noChangeShapeType="1"/>
          </p:cNvSpPr>
          <p:nvPr/>
        </p:nvSpPr>
        <p:spPr bwMode="auto">
          <a:xfrm rot="16200000" flipV="1">
            <a:off x="5766592" y="5620470"/>
            <a:ext cx="74613"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6" name="Line 29">
            <a:extLst>
              <a:ext uri="{FF2B5EF4-FFF2-40B4-BE49-F238E27FC236}">
                <a16:creationId xmlns:a16="http://schemas.microsoft.com/office/drawing/2014/main" id="{C00A7D35-74CB-4A1A-857D-A923CF9FB66F}"/>
              </a:ext>
            </a:extLst>
          </p:cNvPr>
          <p:cNvSpPr>
            <a:spLocks noChangeShapeType="1"/>
          </p:cNvSpPr>
          <p:nvPr/>
        </p:nvSpPr>
        <p:spPr bwMode="auto">
          <a:xfrm rot="16200000" flipV="1">
            <a:off x="6668292" y="5620470"/>
            <a:ext cx="74613"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7" name="Line 29">
            <a:extLst>
              <a:ext uri="{FF2B5EF4-FFF2-40B4-BE49-F238E27FC236}">
                <a16:creationId xmlns:a16="http://schemas.microsoft.com/office/drawing/2014/main" id="{35262991-DD4E-45F3-9618-9760D517DD6B}"/>
              </a:ext>
            </a:extLst>
          </p:cNvPr>
          <p:cNvSpPr>
            <a:spLocks noChangeShapeType="1"/>
          </p:cNvSpPr>
          <p:nvPr/>
        </p:nvSpPr>
        <p:spPr bwMode="auto">
          <a:xfrm rot="16200000" flipV="1">
            <a:off x="7625555" y="5623645"/>
            <a:ext cx="80963"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8" name="Line 7">
            <a:extLst>
              <a:ext uri="{FF2B5EF4-FFF2-40B4-BE49-F238E27FC236}">
                <a16:creationId xmlns:a16="http://schemas.microsoft.com/office/drawing/2014/main" id="{B97F9E0F-C779-4614-A6FC-6E9B41EB8C08}"/>
              </a:ext>
            </a:extLst>
          </p:cNvPr>
          <p:cNvSpPr>
            <a:spLocks noChangeShapeType="1"/>
          </p:cNvSpPr>
          <p:nvPr/>
        </p:nvSpPr>
        <p:spPr bwMode="auto">
          <a:xfrm>
            <a:off x="925512" y="4779888"/>
            <a:ext cx="76200"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09" name="Line 7">
            <a:extLst>
              <a:ext uri="{FF2B5EF4-FFF2-40B4-BE49-F238E27FC236}">
                <a16:creationId xmlns:a16="http://schemas.microsoft.com/office/drawing/2014/main" id="{2D3C9FCB-8597-4951-A457-D8A0885F34C2}"/>
              </a:ext>
            </a:extLst>
          </p:cNvPr>
          <p:cNvSpPr>
            <a:spLocks noChangeShapeType="1"/>
          </p:cNvSpPr>
          <p:nvPr/>
        </p:nvSpPr>
        <p:spPr bwMode="auto">
          <a:xfrm>
            <a:off x="995362" y="5587926"/>
            <a:ext cx="77787"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10" name="Line 7">
            <a:extLst>
              <a:ext uri="{FF2B5EF4-FFF2-40B4-BE49-F238E27FC236}">
                <a16:creationId xmlns:a16="http://schemas.microsoft.com/office/drawing/2014/main" id="{2CA24348-1138-433B-8F88-A71C1B6E58C5}"/>
              </a:ext>
            </a:extLst>
          </p:cNvPr>
          <p:cNvSpPr>
            <a:spLocks noChangeShapeType="1"/>
          </p:cNvSpPr>
          <p:nvPr/>
        </p:nvSpPr>
        <p:spPr bwMode="auto">
          <a:xfrm>
            <a:off x="925512" y="3954388"/>
            <a:ext cx="76200"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11" name="Line 7">
            <a:extLst>
              <a:ext uri="{FF2B5EF4-FFF2-40B4-BE49-F238E27FC236}">
                <a16:creationId xmlns:a16="http://schemas.microsoft.com/office/drawing/2014/main" id="{CB9D426D-2939-44D6-88A3-1EFAC600115F}"/>
              </a:ext>
            </a:extLst>
          </p:cNvPr>
          <p:cNvSpPr>
            <a:spLocks noChangeShapeType="1"/>
          </p:cNvSpPr>
          <p:nvPr/>
        </p:nvSpPr>
        <p:spPr bwMode="auto">
          <a:xfrm>
            <a:off x="925512" y="3132063"/>
            <a:ext cx="76200"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12" name="Line 7">
            <a:extLst>
              <a:ext uri="{FF2B5EF4-FFF2-40B4-BE49-F238E27FC236}">
                <a16:creationId xmlns:a16="http://schemas.microsoft.com/office/drawing/2014/main" id="{AB35819D-01D4-4D7A-AB5E-B0D387C86B60}"/>
              </a:ext>
            </a:extLst>
          </p:cNvPr>
          <p:cNvSpPr>
            <a:spLocks noChangeShapeType="1"/>
          </p:cNvSpPr>
          <p:nvPr/>
        </p:nvSpPr>
        <p:spPr bwMode="auto">
          <a:xfrm>
            <a:off x="925512" y="2322438"/>
            <a:ext cx="76200" cy="0"/>
          </a:xfrm>
          <a:prstGeom prst="line">
            <a:avLst/>
          </a:prstGeom>
          <a:noFill/>
          <a:ln w="19050">
            <a:solidFill>
              <a:sysClr val="windowText" lastClr="000000">
                <a:lumMod val="75000"/>
                <a:lumOff val="2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13" name="Text Box 15">
            <a:extLst>
              <a:ext uri="{FF2B5EF4-FFF2-40B4-BE49-F238E27FC236}">
                <a16:creationId xmlns:a16="http://schemas.microsoft.com/office/drawing/2014/main" id="{0CE05C97-AFE9-4149-B16C-24C13D741D60}"/>
              </a:ext>
            </a:extLst>
          </p:cNvPr>
          <p:cNvSpPr txBox="1">
            <a:spLocks noChangeArrowheads="1"/>
          </p:cNvSpPr>
          <p:nvPr/>
        </p:nvSpPr>
        <p:spPr bwMode="auto">
          <a:xfrm>
            <a:off x="672641" y="2198613"/>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400</a:t>
            </a:r>
          </a:p>
        </p:txBody>
      </p:sp>
      <p:sp>
        <p:nvSpPr>
          <p:cNvPr id="114" name="Text Box 15">
            <a:extLst>
              <a:ext uri="{FF2B5EF4-FFF2-40B4-BE49-F238E27FC236}">
                <a16:creationId xmlns:a16="http://schemas.microsoft.com/office/drawing/2014/main" id="{97B9CAF3-677B-4567-A543-950778FF525B}"/>
              </a:ext>
            </a:extLst>
          </p:cNvPr>
          <p:cNvSpPr txBox="1">
            <a:spLocks noChangeArrowheads="1"/>
          </p:cNvSpPr>
          <p:nvPr/>
        </p:nvSpPr>
        <p:spPr bwMode="auto">
          <a:xfrm>
            <a:off x="672641" y="3019351"/>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300</a:t>
            </a:r>
          </a:p>
        </p:txBody>
      </p:sp>
      <p:sp>
        <p:nvSpPr>
          <p:cNvPr id="115" name="Text Box 15">
            <a:extLst>
              <a:ext uri="{FF2B5EF4-FFF2-40B4-BE49-F238E27FC236}">
                <a16:creationId xmlns:a16="http://schemas.microsoft.com/office/drawing/2014/main" id="{B665C148-DAAB-4D1F-A195-EAC8087E738D}"/>
              </a:ext>
            </a:extLst>
          </p:cNvPr>
          <p:cNvSpPr txBox="1">
            <a:spLocks noChangeArrowheads="1"/>
          </p:cNvSpPr>
          <p:nvPr/>
        </p:nvSpPr>
        <p:spPr bwMode="auto">
          <a:xfrm>
            <a:off x="672641" y="3843263"/>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200</a:t>
            </a:r>
          </a:p>
        </p:txBody>
      </p:sp>
      <p:sp>
        <p:nvSpPr>
          <p:cNvPr id="116" name="Text Box 15">
            <a:extLst>
              <a:ext uri="{FF2B5EF4-FFF2-40B4-BE49-F238E27FC236}">
                <a16:creationId xmlns:a16="http://schemas.microsoft.com/office/drawing/2014/main" id="{9CA92404-14B3-4DDD-ABFD-CD0FF8B46D02}"/>
              </a:ext>
            </a:extLst>
          </p:cNvPr>
          <p:cNvSpPr txBox="1">
            <a:spLocks noChangeArrowheads="1"/>
          </p:cNvSpPr>
          <p:nvPr/>
        </p:nvSpPr>
        <p:spPr bwMode="auto">
          <a:xfrm>
            <a:off x="672641" y="4667176"/>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100</a:t>
            </a:r>
          </a:p>
        </p:txBody>
      </p:sp>
      <p:sp>
        <p:nvSpPr>
          <p:cNvPr id="117" name="Text Box 15">
            <a:extLst>
              <a:ext uri="{FF2B5EF4-FFF2-40B4-BE49-F238E27FC236}">
                <a16:creationId xmlns:a16="http://schemas.microsoft.com/office/drawing/2014/main" id="{04118541-D992-4F6C-9203-542ACAAF02A5}"/>
              </a:ext>
            </a:extLst>
          </p:cNvPr>
          <p:cNvSpPr txBox="1">
            <a:spLocks noChangeArrowheads="1"/>
          </p:cNvSpPr>
          <p:nvPr/>
        </p:nvSpPr>
        <p:spPr bwMode="auto">
          <a:xfrm>
            <a:off x="831167" y="5476801"/>
            <a:ext cx="705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0</a:t>
            </a:r>
          </a:p>
        </p:txBody>
      </p:sp>
      <p:sp>
        <p:nvSpPr>
          <p:cNvPr id="118" name="Text Box 15">
            <a:extLst>
              <a:ext uri="{FF2B5EF4-FFF2-40B4-BE49-F238E27FC236}">
                <a16:creationId xmlns:a16="http://schemas.microsoft.com/office/drawing/2014/main" id="{B936F2EB-0823-4683-B2DB-044BAB92F5F3}"/>
              </a:ext>
            </a:extLst>
          </p:cNvPr>
          <p:cNvSpPr txBox="1">
            <a:spLocks noChangeArrowheads="1"/>
          </p:cNvSpPr>
          <p:nvPr/>
        </p:nvSpPr>
        <p:spPr bwMode="auto">
          <a:xfrm>
            <a:off x="1195120" y="5683176"/>
            <a:ext cx="3558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50−54</a:t>
            </a:r>
          </a:p>
        </p:txBody>
      </p:sp>
      <p:sp>
        <p:nvSpPr>
          <p:cNvPr id="119" name="Text Box 15">
            <a:extLst>
              <a:ext uri="{FF2B5EF4-FFF2-40B4-BE49-F238E27FC236}">
                <a16:creationId xmlns:a16="http://schemas.microsoft.com/office/drawing/2014/main" id="{8D508BE4-AED6-47A8-8150-A9C8DA6860DE}"/>
              </a:ext>
            </a:extLst>
          </p:cNvPr>
          <p:cNvSpPr txBox="1">
            <a:spLocks noChangeArrowheads="1"/>
          </p:cNvSpPr>
          <p:nvPr/>
        </p:nvSpPr>
        <p:spPr bwMode="auto">
          <a:xfrm>
            <a:off x="2114282" y="5683176"/>
            <a:ext cx="3558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55−59</a:t>
            </a:r>
          </a:p>
        </p:txBody>
      </p:sp>
      <p:sp>
        <p:nvSpPr>
          <p:cNvPr id="120" name="Text Box 15">
            <a:extLst>
              <a:ext uri="{FF2B5EF4-FFF2-40B4-BE49-F238E27FC236}">
                <a16:creationId xmlns:a16="http://schemas.microsoft.com/office/drawing/2014/main" id="{83BDB95A-D1E1-45E3-ABBE-1EE4B6052E9C}"/>
              </a:ext>
            </a:extLst>
          </p:cNvPr>
          <p:cNvSpPr txBox="1">
            <a:spLocks noChangeArrowheads="1"/>
          </p:cNvSpPr>
          <p:nvPr/>
        </p:nvSpPr>
        <p:spPr bwMode="auto">
          <a:xfrm>
            <a:off x="3015982" y="5683176"/>
            <a:ext cx="3558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60−64</a:t>
            </a:r>
          </a:p>
        </p:txBody>
      </p:sp>
      <p:sp>
        <p:nvSpPr>
          <p:cNvPr id="121" name="Text Box 15">
            <a:extLst>
              <a:ext uri="{FF2B5EF4-FFF2-40B4-BE49-F238E27FC236}">
                <a16:creationId xmlns:a16="http://schemas.microsoft.com/office/drawing/2014/main" id="{63FE0CA9-68F7-40FD-8014-744BB91BDFA2}"/>
              </a:ext>
            </a:extLst>
          </p:cNvPr>
          <p:cNvSpPr txBox="1">
            <a:spLocks noChangeArrowheads="1"/>
          </p:cNvSpPr>
          <p:nvPr/>
        </p:nvSpPr>
        <p:spPr bwMode="auto">
          <a:xfrm>
            <a:off x="3916095" y="5683176"/>
            <a:ext cx="3558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65−69</a:t>
            </a:r>
          </a:p>
        </p:txBody>
      </p:sp>
      <p:sp>
        <p:nvSpPr>
          <p:cNvPr id="122" name="Text Box 15">
            <a:extLst>
              <a:ext uri="{FF2B5EF4-FFF2-40B4-BE49-F238E27FC236}">
                <a16:creationId xmlns:a16="http://schemas.microsoft.com/office/drawing/2014/main" id="{332D7347-F21D-47E5-9959-43C454BE1D79}"/>
              </a:ext>
            </a:extLst>
          </p:cNvPr>
          <p:cNvSpPr txBox="1">
            <a:spLocks noChangeArrowheads="1"/>
          </p:cNvSpPr>
          <p:nvPr/>
        </p:nvSpPr>
        <p:spPr bwMode="auto">
          <a:xfrm>
            <a:off x="4814620" y="5683176"/>
            <a:ext cx="3558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70−74</a:t>
            </a:r>
          </a:p>
        </p:txBody>
      </p:sp>
      <p:sp>
        <p:nvSpPr>
          <p:cNvPr id="123" name="Text Box 15">
            <a:extLst>
              <a:ext uri="{FF2B5EF4-FFF2-40B4-BE49-F238E27FC236}">
                <a16:creationId xmlns:a16="http://schemas.microsoft.com/office/drawing/2014/main" id="{232C3F56-B772-4C2D-AA88-9AD3E6B8905D}"/>
              </a:ext>
            </a:extLst>
          </p:cNvPr>
          <p:cNvSpPr txBox="1">
            <a:spLocks noChangeArrowheads="1"/>
          </p:cNvSpPr>
          <p:nvPr/>
        </p:nvSpPr>
        <p:spPr bwMode="auto">
          <a:xfrm>
            <a:off x="5714732" y="5683176"/>
            <a:ext cx="3558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75−79</a:t>
            </a:r>
          </a:p>
        </p:txBody>
      </p:sp>
      <p:sp>
        <p:nvSpPr>
          <p:cNvPr id="124" name="Text Box 15">
            <a:extLst>
              <a:ext uri="{FF2B5EF4-FFF2-40B4-BE49-F238E27FC236}">
                <a16:creationId xmlns:a16="http://schemas.microsoft.com/office/drawing/2014/main" id="{651DDB2F-3B72-4647-AB19-1778B5415DC1}"/>
              </a:ext>
            </a:extLst>
          </p:cNvPr>
          <p:cNvSpPr txBox="1">
            <a:spLocks noChangeArrowheads="1"/>
          </p:cNvSpPr>
          <p:nvPr/>
        </p:nvSpPr>
        <p:spPr bwMode="auto">
          <a:xfrm>
            <a:off x="6616432" y="5683176"/>
            <a:ext cx="3558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80−84</a:t>
            </a:r>
          </a:p>
        </p:txBody>
      </p:sp>
      <p:sp>
        <p:nvSpPr>
          <p:cNvPr id="125" name="Text Box 15">
            <a:extLst>
              <a:ext uri="{FF2B5EF4-FFF2-40B4-BE49-F238E27FC236}">
                <a16:creationId xmlns:a16="http://schemas.microsoft.com/office/drawing/2014/main" id="{A3F5EAFA-B7EE-4222-BA1C-94E365D1CDF8}"/>
              </a:ext>
            </a:extLst>
          </p:cNvPr>
          <p:cNvSpPr txBox="1">
            <a:spLocks noChangeArrowheads="1"/>
          </p:cNvSpPr>
          <p:nvPr/>
        </p:nvSpPr>
        <p:spPr bwMode="auto">
          <a:xfrm>
            <a:off x="7608397" y="5683176"/>
            <a:ext cx="2148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eaLnBrk="0" hangingPunct="0">
              <a:defRPr/>
            </a:pPr>
            <a:r>
              <a:rPr lang="en-US" sz="1200" kern="0" dirty="0">
                <a:solidFill>
                  <a:prstClr val="black">
                    <a:lumMod val="75000"/>
                    <a:lumOff val="25000"/>
                  </a:prstClr>
                </a:solidFill>
                <a:latin typeface="Arial Narrow" panose="020B0606020202030204" pitchFamily="34" charset="0"/>
                <a:cs typeface="Helvetica" panose="020B0604020202020204" pitchFamily="34" charset="0"/>
              </a:rPr>
              <a:t>85+</a:t>
            </a:r>
          </a:p>
        </p:txBody>
      </p:sp>
      <p:grpSp>
        <p:nvGrpSpPr>
          <p:cNvPr id="126" name="Group 65">
            <a:extLst>
              <a:ext uri="{FF2B5EF4-FFF2-40B4-BE49-F238E27FC236}">
                <a16:creationId xmlns:a16="http://schemas.microsoft.com/office/drawing/2014/main" id="{C3F0BF69-CA68-4056-A6D9-45A855BD7D52}"/>
              </a:ext>
            </a:extLst>
          </p:cNvPr>
          <p:cNvGrpSpPr>
            <a:grpSpLocks/>
          </p:cNvGrpSpPr>
          <p:nvPr/>
        </p:nvGrpSpPr>
        <p:grpSpPr bwMode="auto">
          <a:xfrm>
            <a:off x="1212849" y="2455788"/>
            <a:ext cx="6526213" cy="3135313"/>
            <a:chOff x="755" y="1590"/>
            <a:chExt cx="4111" cy="1975"/>
          </a:xfrm>
        </p:grpSpPr>
        <p:sp>
          <p:nvSpPr>
            <p:cNvPr id="127" name="Freeform 12">
              <a:extLst>
                <a:ext uri="{FF2B5EF4-FFF2-40B4-BE49-F238E27FC236}">
                  <a16:creationId xmlns:a16="http://schemas.microsoft.com/office/drawing/2014/main" id="{DAF6CD77-9D63-493A-9B7B-CACD17CC42F4}"/>
                </a:ext>
              </a:extLst>
            </p:cNvPr>
            <p:cNvSpPr>
              <a:spLocks/>
            </p:cNvSpPr>
            <p:nvPr/>
          </p:nvSpPr>
          <p:spPr bwMode="auto">
            <a:xfrm>
              <a:off x="799" y="1648"/>
              <a:ext cx="4012" cy="1875"/>
            </a:xfrm>
            <a:custGeom>
              <a:avLst/>
              <a:gdLst>
                <a:gd name="T0" fmla="*/ 0 w 10010"/>
                <a:gd name="T1" fmla="*/ 0 h 10000"/>
                <a:gd name="T2" fmla="*/ 0 w 10010"/>
                <a:gd name="T3" fmla="*/ 0 h 10000"/>
                <a:gd name="T4" fmla="*/ 0 w 10010"/>
                <a:gd name="T5" fmla="*/ 0 h 10000"/>
                <a:gd name="T6" fmla="*/ 0 w 10010"/>
                <a:gd name="T7" fmla="*/ 0 h 10000"/>
                <a:gd name="T8" fmla="*/ 0 w 10010"/>
                <a:gd name="T9" fmla="*/ 0 h 10000"/>
                <a:gd name="T10" fmla="*/ 0 w 10010"/>
                <a:gd name="T11" fmla="*/ 0 h 10000"/>
                <a:gd name="T12" fmla="*/ 0 w 10010"/>
                <a:gd name="T13" fmla="*/ 0 h 10000"/>
                <a:gd name="T14" fmla="*/ 0 w 10010"/>
                <a:gd name="T15" fmla="*/ 0 h 10000"/>
                <a:gd name="T16" fmla="*/ 0 60000 65536"/>
                <a:gd name="T17" fmla="*/ 0 60000 65536"/>
                <a:gd name="T18" fmla="*/ 0 60000 65536"/>
                <a:gd name="T19" fmla="*/ 0 60000 65536"/>
                <a:gd name="T20" fmla="*/ 0 60000 65536"/>
                <a:gd name="T21" fmla="*/ 0 60000 65536"/>
                <a:gd name="T22" fmla="*/ 0 60000 65536"/>
                <a:gd name="T23" fmla="*/ 0 60000 65536"/>
                <a:gd name="T24" fmla="*/ 0 w 10010"/>
                <a:gd name="T25" fmla="*/ 0 h 10000"/>
                <a:gd name="T26" fmla="*/ 10010 w 10010"/>
                <a:gd name="T27" fmla="*/ 10000 h 1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010" h="10000">
                  <a:moveTo>
                    <a:pt x="0" y="10000"/>
                  </a:moveTo>
                  <a:lnTo>
                    <a:pt x="1429" y="9971"/>
                  </a:lnTo>
                  <a:lnTo>
                    <a:pt x="2863" y="9834"/>
                  </a:lnTo>
                  <a:lnTo>
                    <a:pt x="4256" y="9619"/>
                  </a:lnTo>
                  <a:lnTo>
                    <a:pt x="5708" y="9228"/>
                  </a:lnTo>
                  <a:lnTo>
                    <a:pt x="7075" y="8533"/>
                  </a:lnTo>
                  <a:lnTo>
                    <a:pt x="8491" y="6641"/>
                  </a:lnTo>
                  <a:cubicBezTo>
                    <a:pt x="9025" y="4398"/>
                    <a:pt x="9497" y="2243"/>
                    <a:pt x="10010" y="0"/>
                  </a:cubicBezTo>
                </a:path>
              </a:pathLst>
            </a:custGeom>
            <a:noFill/>
            <a:ln w="25400" cap="flat">
              <a:solidFill>
                <a:srgbClr val="C369A9"/>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28" name="Oval 127">
              <a:extLst>
                <a:ext uri="{FF2B5EF4-FFF2-40B4-BE49-F238E27FC236}">
                  <a16:creationId xmlns:a16="http://schemas.microsoft.com/office/drawing/2014/main" id="{3B525E02-DD5D-4A06-B6C3-79D2359AF4CF}"/>
                </a:ext>
              </a:extLst>
            </p:cNvPr>
            <p:cNvSpPr/>
            <p:nvPr/>
          </p:nvSpPr>
          <p:spPr>
            <a:xfrm>
              <a:off x="4777" y="1590"/>
              <a:ext cx="89" cy="88"/>
            </a:xfrm>
            <a:prstGeom prst="ellipse">
              <a:avLst/>
            </a:prstGeom>
            <a:solidFill>
              <a:srgbClr val="C369A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29" name="Oval 128">
              <a:extLst>
                <a:ext uri="{FF2B5EF4-FFF2-40B4-BE49-F238E27FC236}">
                  <a16:creationId xmlns:a16="http://schemas.microsoft.com/office/drawing/2014/main" id="{18BC85FE-D5D7-4D2E-A641-2DBBC5B12041}"/>
                </a:ext>
              </a:extLst>
            </p:cNvPr>
            <p:cNvSpPr/>
            <p:nvPr/>
          </p:nvSpPr>
          <p:spPr>
            <a:xfrm>
              <a:off x="4160" y="2853"/>
              <a:ext cx="89" cy="88"/>
            </a:xfrm>
            <a:prstGeom prst="ellipse">
              <a:avLst/>
            </a:prstGeom>
            <a:solidFill>
              <a:srgbClr val="C369A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30" name="Oval 129">
              <a:extLst>
                <a:ext uri="{FF2B5EF4-FFF2-40B4-BE49-F238E27FC236}">
                  <a16:creationId xmlns:a16="http://schemas.microsoft.com/office/drawing/2014/main" id="{927BC1B4-7C49-4A9A-873F-15BA40722063}"/>
                </a:ext>
              </a:extLst>
            </p:cNvPr>
            <p:cNvSpPr/>
            <p:nvPr/>
          </p:nvSpPr>
          <p:spPr>
            <a:xfrm>
              <a:off x="3591" y="3203"/>
              <a:ext cx="89" cy="87"/>
            </a:xfrm>
            <a:prstGeom prst="ellipse">
              <a:avLst/>
            </a:prstGeom>
            <a:solidFill>
              <a:srgbClr val="C369A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31" name="Oval 130">
              <a:extLst>
                <a:ext uri="{FF2B5EF4-FFF2-40B4-BE49-F238E27FC236}">
                  <a16:creationId xmlns:a16="http://schemas.microsoft.com/office/drawing/2014/main" id="{BAF48397-3F55-42D4-B614-5D0BAB2CD6BA}"/>
                </a:ext>
              </a:extLst>
            </p:cNvPr>
            <p:cNvSpPr/>
            <p:nvPr/>
          </p:nvSpPr>
          <p:spPr>
            <a:xfrm>
              <a:off x="3043" y="3332"/>
              <a:ext cx="89" cy="87"/>
            </a:xfrm>
            <a:prstGeom prst="ellipse">
              <a:avLst/>
            </a:prstGeom>
            <a:solidFill>
              <a:srgbClr val="C369A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32" name="Oval 131">
              <a:extLst>
                <a:ext uri="{FF2B5EF4-FFF2-40B4-BE49-F238E27FC236}">
                  <a16:creationId xmlns:a16="http://schemas.microsoft.com/office/drawing/2014/main" id="{3FCEBDCC-638A-4007-BEE3-E5E12B7FA436}"/>
                </a:ext>
              </a:extLst>
            </p:cNvPr>
            <p:cNvSpPr/>
            <p:nvPr/>
          </p:nvSpPr>
          <p:spPr>
            <a:xfrm>
              <a:off x="2468" y="3406"/>
              <a:ext cx="89" cy="87"/>
            </a:xfrm>
            <a:prstGeom prst="ellipse">
              <a:avLst/>
            </a:prstGeom>
            <a:solidFill>
              <a:srgbClr val="C369A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33" name="Oval 132">
              <a:extLst>
                <a:ext uri="{FF2B5EF4-FFF2-40B4-BE49-F238E27FC236}">
                  <a16:creationId xmlns:a16="http://schemas.microsoft.com/office/drawing/2014/main" id="{A26865A0-04F1-4DB9-9E41-FA6E66609EA0}"/>
                </a:ext>
              </a:extLst>
            </p:cNvPr>
            <p:cNvSpPr/>
            <p:nvPr/>
          </p:nvSpPr>
          <p:spPr>
            <a:xfrm>
              <a:off x="1893" y="3444"/>
              <a:ext cx="90" cy="87"/>
            </a:xfrm>
            <a:prstGeom prst="ellipse">
              <a:avLst/>
            </a:prstGeom>
            <a:solidFill>
              <a:srgbClr val="C369A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34" name="Oval 133">
              <a:extLst>
                <a:ext uri="{FF2B5EF4-FFF2-40B4-BE49-F238E27FC236}">
                  <a16:creationId xmlns:a16="http://schemas.microsoft.com/office/drawing/2014/main" id="{4F1C743D-E08A-491D-A9DD-019F3137C102}"/>
                </a:ext>
              </a:extLst>
            </p:cNvPr>
            <p:cNvSpPr/>
            <p:nvPr/>
          </p:nvSpPr>
          <p:spPr>
            <a:xfrm>
              <a:off x="1329" y="3469"/>
              <a:ext cx="89" cy="88"/>
            </a:xfrm>
            <a:prstGeom prst="ellipse">
              <a:avLst/>
            </a:prstGeom>
            <a:solidFill>
              <a:srgbClr val="C369A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35" name="Oval 134">
              <a:extLst>
                <a:ext uri="{FF2B5EF4-FFF2-40B4-BE49-F238E27FC236}">
                  <a16:creationId xmlns:a16="http://schemas.microsoft.com/office/drawing/2014/main" id="{61043A35-2C8E-42E6-8BCC-F0094DBED8AF}"/>
                </a:ext>
              </a:extLst>
            </p:cNvPr>
            <p:cNvSpPr/>
            <p:nvPr/>
          </p:nvSpPr>
          <p:spPr>
            <a:xfrm>
              <a:off x="755" y="3478"/>
              <a:ext cx="89" cy="87"/>
            </a:xfrm>
            <a:prstGeom prst="ellipse">
              <a:avLst/>
            </a:prstGeom>
            <a:solidFill>
              <a:srgbClr val="C369A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grpSp>
      <p:grpSp>
        <p:nvGrpSpPr>
          <p:cNvPr id="136" name="Group 67">
            <a:extLst>
              <a:ext uri="{FF2B5EF4-FFF2-40B4-BE49-F238E27FC236}">
                <a16:creationId xmlns:a16="http://schemas.microsoft.com/office/drawing/2014/main" id="{A030C877-F112-44A1-B43C-85A5026A07AA}"/>
              </a:ext>
            </a:extLst>
          </p:cNvPr>
          <p:cNvGrpSpPr>
            <a:grpSpLocks/>
          </p:cNvGrpSpPr>
          <p:nvPr/>
        </p:nvGrpSpPr>
        <p:grpSpPr bwMode="auto">
          <a:xfrm>
            <a:off x="1130299" y="2424038"/>
            <a:ext cx="5253038" cy="2938463"/>
            <a:chOff x="703" y="1570"/>
            <a:chExt cx="3309" cy="1851"/>
          </a:xfrm>
        </p:grpSpPr>
        <p:sp>
          <p:nvSpPr>
            <p:cNvPr id="137" name="Oval 136">
              <a:extLst>
                <a:ext uri="{FF2B5EF4-FFF2-40B4-BE49-F238E27FC236}">
                  <a16:creationId xmlns:a16="http://schemas.microsoft.com/office/drawing/2014/main" id="{3F183FD7-1961-4EA4-8ECE-DBD2EB441C8E}"/>
                </a:ext>
              </a:extLst>
            </p:cNvPr>
            <p:cNvSpPr>
              <a:spLocks noChangeArrowheads="1"/>
            </p:cNvSpPr>
            <p:nvPr/>
          </p:nvSpPr>
          <p:spPr bwMode="auto">
            <a:xfrm>
              <a:off x="1293" y="3217"/>
              <a:ext cx="89" cy="88"/>
            </a:xfrm>
            <a:prstGeom prst="ellipse">
              <a:avLst/>
            </a:prstGeom>
            <a:solidFill>
              <a:srgbClr val="5547BD"/>
            </a:solidFill>
            <a:ln w="25400" algn="ctr">
              <a:solidFill>
                <a:srgbClr val="5547BD"/>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38" name="Oval 137">
              <a:extLst>
                <a:ext uri="{FF2B5EF4-FFF2-40B4-BE49-F238E27FC236}">
                  <a16:creationId xmlns:a16="http://schemas.microsoft.com/office/drawing/2014/main" id="{FF9BD9E6-A86C-4CF3-A5E0-7418E8DA67AF}"/>
                </a:ext>
              </a:extLst>
            </p:cNvPr>
            <p:cNvSpPr>
              <a:spLocks noChangeArrowheads="1"/>
            </p:cNvSpPr>
            <p:nvPr/>
          </p:nvSpPr>
          <p:spPr bwMode="auto">
            <a:xfrm>
              <a:off x="1845" y="3059"/>
              <a:ext cx="89" cy="87"/>
            </a:xfrm>
            <a:prstGeom prst="ellipse">
              <a:avLst/>
            </a:prstGeom>
            <a:solidFill>
              <a:srgbClr val="5547BD"/>
            </a:solidFill>
            <a:ln w="25400" algn="ctr">
              <a:solidFill>
                <a:srgbClr val="5547BD"/>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39" name="Oval 138">
              <a:extLst>
                <a:ext uri="{FF2B5EF4-FFF2-40B4-BE49-F238E27FC236}">
                  <a16:creationId xmlns:a16="http://schemas.microsoft.com/office/drawing/2014/main" id="{C665D08F-F942-4CCD-A7BF-BDBC6A4107AA}"/>
                </a:ext>
              </a:extLst>
            </p:cNvPr>
            <p:cNvSpPr>
              <a:spLocks noChangeArrowheads="1"/>
            </p:cNvSpPr>
            <p:nvPr/>
          </p:nvSpPr>
          <p:spPr bwMode="auto">
            <a:xfrm>
              <a:off x="2415" y="2868"/>
              <a:ext cx="89" cy="87"/>
            </a:xfrm>
            <a:prstGeom prst="ellipse">
              <a:avLst/>
            </a:prstGeom>
            <a:solidFill>
              <a:srgbClr val="5547BD"/>
            </a:solidFill>
            <a:ln w="25400" algn="ctr">
              <a:solidFill>
                <a:srgbClr val="5547BD"/>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40" name="Oval 139">
              <a:extLst>
                <a:ext uri="{FF2B5EF4-FFF2-40B4-BE49-F238E27FC236}">
                  <a16:creationId xmlns:a16="http://schemas.microsoft.com/office/drawing/2014/main" id="{412EEDE9-7BB7-44E6-B824-A36DA261DF33}"/>
                </a:ext>
              </a:extLst>
            </p:cNvPr>
            <p:cNvSpPr>
              <a:spLocks noChangeArrowheads="1"/>
            </p:cNvSpPr>
            <p:nvPr/>
          </p:nvSpPr>
          <p:spPr bwMode="auto">
            <a:xfrm>
              <a:off x="2986" y="2531"/>
              <a:ext cx="89" cy="88"/>
            </a:xfrm>
            <a:prstGeom prst="ellipse">
              <a:avLst/>
            </a:prstGeom>
            <a:solidFill>
              <a:srgbClr val="5547BD"/>
            </a:solidFill>
            <a:ln w="25400" algn="ctr">
              <a:solidFill>
                <a:srgbClr val="5547BD"/>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grpSp>
          <p:nvGrpSpPr>
            <p:cNvPr id="141" name="Group 66">
              <a:extLst>
                <a:ext uri="{FF2B5EF4-FFF2-40B4-BE49-F238E27FC236}">
                  <a16:creationId xmlns:a16="http://schemas.microsoft.com/office/drawing/2014/main" id="{3F9D4A47-C99C-4717-A507-95A7B46186C3}"/>
                </a:ext>
              </a:extLst>
            </p:cNvPr>
            <p:cNvGrpSpPr>
              <a:grpSpLocks/>
            </p:cNvGrpSpPr>
            <p:nvPr/>
          </p:nvGrpSpPr>
          <p:grpSpPr bwMode="auto">
            <a:xfrm>
              <a:off x="703" y="1570"/>
              <a:ext cx="3309" cy="1851"/>
              <a:chOff x="704" y="1570"/>
              <a:chExt cx="3309" cy="1851"/>
            </a:xfrm>
          </p:grpSpPr>
          <p:cxnSp>
            <p:nvCxnSpPr>
              <p:cNvPr id="142" name="Straight Connector 6">
                <a:extLst>
                  <a:ext uri="{FF2B5EF4-FFF2-40B4-BE49-F238E27FC236}">
                    <a16:creationId xmlns:a16="http://schemas.microsoft.com/office/drawing/2014/main" id="{0ADB0869-D6E9-4A6A-9D71-2C50301D7FE5}"/>
                  </a:ext>
                </a:extLst>
              </p:cNvPr>
              <p:cNvCxnSpPr>
                <a:cxnSpLocks noChangeShapeType="1"/>
              </p:cNvCxnSpPr>
              <p:nvPr/>
            </p:nvCxnSpPr>
            <p:spPr bwMode="auto">
              <a:xfrm flipH="1">
                <a:off x="3606" y="1570"/>
                <a:ext cx="407" cy="431"/>
              </a:xfrm>
              <a:prstGeom prst="line">
                <a:avLst/>
              </a:prstGeom>
              <a:noFill/>
              <a:ln w="25400" algn="ctr">
                <a:solidFill>
                  <a:srgbClr val="C369A9"/>
                </a:solidFill>
                <a:prstDash val="sysDash"/>
                <a:round/>
                <a:headEnd/>
                <a:tailEnd/>
              </a:ln>
              <a:extLst>
                <a:ext uri="{909E8E84-426E-40DD-AFC4-6F175D3DCCD1}">
                  <a14:hiddenFill xmlns:a14="http://schemas.microsoft.com/office/drawing/2010/main">
                    <a:noFill/>
                  </a14:hiddenFill>
                </a:ext>
              </a:extLst>
            </p:spPr>
          </p:cxnSp>
          <p:sp>
            <p:nvSpPr>
              <p:cNvPr id="143" name="Oval 142">
                <a:extLst>
                  <a:ext uri="{FF2B5EF4-FFF2-40B4-BE49-F238E27FC236}">
                    <a16:creationId xmlns:a16="http://schemas.microsoft.com/office/drawing/2014/main" id="{ACD810F1-4EDD-4BC8-A592-632F10FA0390}"/>
                  </a:ext>
                </a:extLst>
              </p:cNvPr>
              <p:cNvSpPr>
                <a:spLocks noChangeArrowheads="1"/>
              </p:cNvSpPr>
              <p:nvPr/>
            </p:nvSpPr>
            <p:spPr bwMode="auto">
              <a:xfrm>
                <a:off x="3552" y="1990"/>
                <a:ext cx="89" cy="88"/>
              </a:xfrm>
              <a:prstGeom prst="ellipse">
                <a:avLst/>
              </a:prstGeom>
              <a:solidFill>
                <a:srgbClr val="5547BD"/>
              </a:solidFill>
              <a:ln w="25400" algn="ctr">
                <a:solidFill>
                  <a:srgbClr val="5547BD"/>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44" name="Oval 143">
                <a:extLst>
                  <a:ext uri="{FF2B5EF4-FFF2-40B4-BE49-F238E27FC236}">
                    <a16:creationId xmlns:a16="http://schemas.microsoft.com/office/drawing/2014/main" id="{6FE0F03F-5B77-4893-BE56-008F793392D1}"/>
                  </a:ext>
                </a:extLst>
              </p:cNvPr>
              <p:cNvSpPr>
                <a:spLocks noChangeArrowheads="1"/>
              </p:cNvSpPr>
              <p:nvPr/>
            </p:nvSpPr>
            <p:spPr bwMode="auto">
              <a:xfrm>
                <a:off x="704" y="3334"/>
                <a:ext cx="89" cy="87"/>
              </a:xfrm>
              <a:prstGeom prst="ellipse">
                <a:avLst/>
              </a:prstGeom>
              <a:solidFill>
                <a:srgbClr val="5547BD"/>
              </a:solidFill>
              <a:ln w="25400" algn="ctr">
                <a:solidFill>
                  <a:srgbClr val="5547BD"/>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45" name="Freeform 6">
                <a:extLst>
                  <a:ext uri="{FF2B5EF4-FFF2-40B4-BE49-F238E27FC236}">
                    <a16:creationId xmlns:a16="http://schemas.microsoft.com/office/drawing/2014/main" id="{81E07487-4993-406F-BB58-1F76684D3660}"/>
                  </a:ext>
                </a:extLst>
              </p:cNvPr>
              <p:cNvSpPr>
                <a:spLocks/>
              </p:cNvSpPr>
              <p:nvPr/>
            </p:nvSpPr>
            <p:spPr bwMode="auto">
              <a:xfrm>
                <a:off x="748" y="2046"/>
                <a:ext cx="2831" cy="1328"/>
              </a:xfrm>
              <a:custGeom>
                <a:avLst/>
                <a:gdLst>
                  <a:gd name="T0" fmla="*/ 0 w 10000"/>
                  <a:gd name="T1" fmla="*/ 0 h 10000"/>
                  <a:gd name="T2" fmla="*/ 0 w 10000"/>
                  <a:gd name="T3" fmla="*/ 0 h 10000"/>
                  <a:gd name="T4" fmla="*/ 0 w 10000"/>
                  <a:gd name="T5" fmla="*/ 0 h 10000"/>
                  <a:gd name="T6" fmla="*/ 0 w 10000"/>
                  <a:gd name="T7" fmla="*/ 0 h 10000"/>
                  <a:gd name="T8" fmla="*/ 0 w 10000"/>
                  <a:gd name="T9" fmla="*/ 0 h 10000"/>
                  <a:gd name="T10" fmla="*/ 0 w 10000"/>
                  <a:gd name="T11" fmla="*/ 0 h 10000"/>
                  <a:gd name="T12" fmla="*/ 0 60000 65536"/>
                  <a:gd name="T13" fmla="*/ 0 60000 65536"/>
                  <a:gd name="T14" fmla="*/ 0 60000 65536"/>
                  <a:gd name="T15" fmla="*/ 0 60000 65536"/>
                  <a:gd name="T16" fmla="*/ 0 60000 65536"/>
                  <a:gd name="T17" fmla="*/ 0 60000 65536"/>
                  <a:gd name="T18" fmla="*/ 0 w 10000"/>
                  <a:gd name="T19" fmla="*/ 0 h 10000"/>
                  <a:gd name="T20" fmla="*/ 10000 w 10000"/>
                  <a:gd name="T21" fmla="*/ 10000 h 10000"/>
                </a:gdLst>
                <a:ahLst/>
                <a:cxnLst>
                  <a:cxn ang="T12">
                    <a:pos x="T0" y="T1"/>
                  </a:cxn>
                  <a:cxn ang="T13">
                    <a:pos x="T2" y="T3"/>
                  </a:cxn>
                  <a:cxn ang="T14">
                    <a:pos x="T4" y="T5"/>
                  </a:cxn>
                  <a:cxn ang="T15">
                    <a:pos x="T6" y="T7"/>
                  </a:cxn>
                  <a:cxn ang="T16">
                    <a:pos x="T8" y="T9"/>
                  </a:cxn>
                  <a:cxn ang="T17">
                    <a:pos x="T10" y="T11"/>
                  </a:cxn>
                </a:cxnLst>
                <a:rect l="T18" t="T19" r="T20" b="T21"/>
                <a:pathLst>
                  <a:path w="10000" h="10000">
                    <a:moveTo>
                      <a:pt x="0" y="10000"/>
                    </a:moveTo>
                    <a:lnTo>
                      <a:pt x="2026" y="9070"/>
                    </a:lnTo>
                    <a:lnTo>
                      <a:pt x="3986" y="7842"/>
                    </a:lnTo>
                    <a:lnTo>
                      <a:pt x="6026" y="6523"/>
                    </a:lnTo>
                    <a:cubicBezTo>
                      <a:pt x="6718" y="5665"/>
                      <a:pt x="7422" y="4861"/>
                      <a:pt x="8101" y="3950"/>
                    </a:cubicBezTo>
                    <a:cubicBezTo>
                      <a:pt x="8757" y="2603"/>
                      <a:pt x="9344" y="1347"/>
                      <a:pt x="10000" y="0"/>
                    </a:cubicBezTo>
                  </a:path>
                </a:pathLst>
              </a:custGeom>
              <a:noFill/>
              <a:ln w="25400" cap="flat" cmpd="sng">
                <a:solidFill>
                  <a:srgbClr val="5547BD"/>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grpSp>
      </p:grpSp>
      <p:grpSp>
        <p:nvGrpSpPr>
          <p:cNvPr id="146" name="Group 81">
            <a:extLst>
              <a:ext uri="{FF2B5EF4-FFF2-40B4-BE49-F238E27FC236}">
                <a16:creationId xmlns:a16="http://schemas.microsoft.com/office/drawing/2014/main" id="{D66E9E05-FBA8-42AF-A893-361868920BB6}"/>
              </a:ext>
            </a:extLst>
          </p:cNvPr>
          <p:cNvGrpSpPr>
            <a:grpSpLocks/>
          </p:cNvGrpSpPr>
          <p:nvPr/>
        </p:nvGrpSpPr>
        <p:grpSpPr bwMode="auto">
          <a:xfrm>
            <a:off x="1120774" y="1854647"/>
            <a:ext cx="1450426" cy="500088"/>
            <a:chOff x="1729946" y="2585086"/>
            <a:chExt cx="1450244" cy="500417"/>
          </a:xfrm>
        </p:grpSpPr>
        <p:cxnSp>
          <p:nvCxnSpPr>
            <p:cNvPr id="150" name="Straight Connector 149">
              <a:extLst>
                <a:ext uri="{FF2B5EF4-FFF2-40B4-BE49-F238E27FC236}">
                  <a16:creationId xmlns:a16="http://schemas.microsoft.com/office/drawing/2014/main" id="{91ED871D-A60E-4F15-818C-F5B3717C2249}"/>
                </a:ext>
              </a:extLst>
            </p:cNvPr>
            <p:cNvCxnSpPr/>
            <p:nvPr/>
          </p:nvCxnSpPr>
          <p:spPr bwMode="auto">
            <a:xfrm>
              <a:off x="1729946" y="3010816"/>
              <a:ext cx="347618" cy="0"/>
            </a:xfrm>
            <a:prstGeom prst="line">
              <a:avLst/>
            </a:prstGeom>
            <a:noFill/>
            <a:ln w="25400" cap="flat" cmpd="sng" algn="ctr">
              <a:solidFill>
                <a:srgbClr val="C369A9"/>
              </a:solidFill>
              <a:prstDash val="solid"/>
            </a:ln>
            <a:effectLst/>
          </p:spPr>
        </p:cxnSp>
        <p:cxnSp>
          <p:nvCxnSpPr>
            <p:cNvPr id="151" name="Straight Connector 78">
              <a:extLst>
                <a:ext uri="{FF2B5EF4-FFF2-40B4-BE49-F238E27FC236}">
                  <a16:creationId xmlns:a16="http://schemas.microsoft.com/office/drawing/2014/main" id="{9421AE81-354A-4000-8049-A7BF61FAD60A}"/>
                </a:ext>
              </a:extLst>
            </p:cNvPr>
            <p:cNvCxnSpPr>
              <a:cxnSpLocks noChangeShapeType="1"/>
            </p:cNvCxnSpPr>
            <p:nvPr/>
          </p:nvCxnSpPr>
          <p:spPr bwMode="auto">
            <a:xfrm>
              <a:off x="1746151" y="2702304"/>
              <a:ext cx="346790" cy="0"/>
            </a:xfrm>
            <a:prstGeom prst="line">
              <a:avLst/>
            </a:prstGeom>
            <a:noFill/>
            <a:ln w="25400" algn="ctr">
              <a:solidFill>
                <a:srgbClr val="5547BD"/>
              </a:solidFill>
              <a:round/>
              <a:headEnd/>
              <a:tailEnd/>
            </a:ln>
            <a:extLst>
              <a:ext uri="{909E8E84-426E-40DD-AFC4-6F175D3DCCD1}">
                <a14:hiddenFill xmlns:a14="http://schemas.microsoft.com/office/drawing/2010/main">
                  <a:noFill/>
                </a14:hiddenFill>
              </a:ext>
            </a:extLst>
          </p:spPr>
        </p:cxnSp>
        <p:sp>
          <p:nvSpPr>
            <p:cNvPr id="149" name="Oval 74">
              <a:extLst>
                <a:ext uri="{FF2B5EF4-FFF2-40B4-BE49-F238E27FC236}">
                  <a16:creationId xmlns:a16="http://schemas.microsoft.com/office/drawing/2014/main" id="{74D257B0-6B1D-4F46-A5E4-B3EB9A00D6B2}"/>
                </a:ext>
              </a:extLst>
            </p:cNvPr>
            <p:cNvSpPr>
              <a:spLocks noChangeArrowheads="1"/>
            </p:cNvSpPr>
            <p:nvPr/>
          </p:nvSpPr>
          <p:spPr bwMode="auto">
            <a:xfrm>
              <a:off x="1864514" y="2632842"/>
              <a:ext cx="141478" cy="138926"/>
            </a:xfrm>
            <a:prstGeom prst="ellipse">
              <a:avLst/>
            </a:prstGeom>
            <a:solidFill>
              <a:srgbClr val="5547BD"/>
            </a:solidFill>
            <a:ln w="25400" algn="ctr">
              <a:noFill/>
              <a:round/>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47" name="Oval 146">
              <a:extLst>
                <a:ext uri="{FF2B5EF4-FFF2-40B4-BE49-F238E27FC236}">
                  <a16:creationId xmlns:a16="http://schemas.microsoft.com/office/drawing/2014/main" id="{91D26334-B6BB-4AA5-B6CC-7F0B7C7BAF44}"/>
                </a:ext>
              </a:extLst>
            </p:cNvPr>
            <p:cNvSpPr/>
            <p:nvPr/>
          </p:nvSpPr>
          <p:spPr bwMode="auto">
            <a:xfrm>
              <a:off x="1852168" y="2947300"/>
              <a:ext cx="141270" cy="138203"/>
            </a:xfrm>
            <a:prstGeom prst="ellipse">
              <a:avLst/>
            </a:prstGeom>
            <a:solidFill>
              <a:srgbClr val="C369A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48" name="TextBox 4">
              <a:extLst>
                <a:ext uri="{FF2B5EF4-FFF2-40B4-BE49-F238E27FC236}">
                  <a16:creationId xmlns:a16="http://schemas.microsoft.com/office/drawing/2014/main" id="{83A0D56A-E773-4B83-A240-06725800A564}"/>
                </a:ext>
              </a:extLst>
            </p:cNvPr>
            <p:cNvSpPr txBox="1">
              <a:spLocks noChangeArrowheads="1"/>
            </p:cNvSpPr>
            <p:nvPr/>
          </p:nvSpPr>
          <p:spPr bwMode="auto">
            <a:xfrm>
              <a:off x="2124838" y="2899025"/>
              <a:ext cx="714849" cy="1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rPr>
                <a:t>Hip fractures</a:t>
              </a:r>
            </a:p>
          </p:txBody>
        </p:sp>
        <p:sp>
          <p:nvSpPr>
            <p:cNvPr id="152" name="TextBox 4">
              <a:extLst>
                <a:ext uri="{FF2B5EF4-FFF2-40B4-BE49-F238E27FC236}">
                  <a16:creationId xmlns:a16="http://schemas.microsoft.com/office/drawing/2014/main" id="{A26B8C01-458B-44DF-8A68-5838361877FF}"/>
                </a:ext>
              </a:extLst>
            </p:cNvPr>
            <p:cNvSpPr txBox="1">
              <a:spLocks noChangeArrowheads="1"/>
            </p:cNvSpPr>
            <p:nvPr/>
          </p:nvSpPr>
          <p:spPr bwMode="auto">
            <a:xfrm>
              <a:off x="2141574" y="2585086"/>
              <a:ext cx="1038616" cy="18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rPr>
                <a:t>Vertebral fractures</a:t>
              </a:r>
            </a:p>
          </p:txBody>
        </p:sp>
      </p:grpSp>
      <p:grpSp>
        <p:nvGrpSpPr>
          <p:cNvPr id="153" name="Group 68">
            <a:extLst>
              <a:ext uri="{FF2B5EF4-FFF2-40B4-BE49-F238E27FC236}">
                <a16:creationId xmlns:a16="http://schemas.microsoft.com/office/drawing/2014/main" id="{1BF89DB1-FB71-4FD3-8537-32C75584F110}"/>
              </a:ext>
            </a:extLst>
          </p:cNvPr>
          <p:cNvGrpSpPr>
            <a:grpSpLocks/>
          </p:cNvGrpSpPr>
          <p:nvPr/>
        </p:nvGrpSpPr>
        <p:grpSpPr bwMode="auto">
          <a:xfrm>
            <a:off x="1531937" y="2741538"/>
            <a:ext cx="3716338" cy="838200"/>
            <a:chOff x="1117" y="1643"/>
            <a:chExt cx="2341" cy="528"/>
          </a:xfrm>
        </p:grpSpPr>
        <p:sp>
          <p:nvSpPr>
            <p:cNvPr id="154" name="Rectangle 69">
              <a:extLst>
                <a:ext uri="{FF2B5EF4-FFF2-40B4-BE49-F238E27FC236}">
                  <a16:creationId xmlns:a16="http://schemas.microsoft.com/office/drawing/2014/main" id="{81E3C6E3-8BCA-4048-9E7F-8F5DDF62AA9D}"/>
                </a:ext>
              </a:extLst>
            </p:cNvPr>
            <p:cNvSpPr>
              <a:spLocks noChangeArrowheads="1"/>
            </p:cNvSpPr>
            <p:nvPr/>
          </p:nvSpPr>
          <p:spPr bwMode="auto">
            <a:xfrm>
              <a:off x="1117" y="1643"/>
              <a:ext cx="1633" cy="465"/>
            </a:xfrm>
            <a:prstGeom prst="rect">
              <a:avLst/>
            </a:prstGeom>
            <a:solidFill>
              <a:srgbClr val="5547BD"/>
            </a:solidFill>
            <a:ln w="25400">
              <a:solidFill>
                <a:srgbClr val="5547BD"/>
              </a:solidFill>
              <a:miter lim="800000"/>
              <a:headEnd/>
              <a:tailEnd/>
            </a:ln>
            <a:effectLst>
              <a:outerShdw blurRad="50800" dist="38100" dir="2700000" algn="tl" rotWithShape="0">
                <a:prstClr val="black">
                  <a:alpha val="40000"/>
                </a:prstClr>
              </a:outerShdw>
            </a:effectLs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Narrow" panose="020B0606020202030204" pitchFamily="34" charset="0"/>
                  <a:cs typeface="Helvetica" panose="020B0604020202020204" pitchFamily="34" charset="0"/>
                </a:rPr>
                <a:t>Early increased incidence of vertebral fracture correlating with early trabecular bone loss</a:t>
              </a:r>
              <a:endParaRPr kumimoji="0" lang="en-US" sz="1400" b="0" i="0" u="none" strike="noStrike" kern="0" cap="none" spc="0" normalizeH="0" baseline="30000" noProof="0" dirty="0">
                <a:ln>
                  <a:noFill/>
                </a:ln>
                <a:solidFill>
                  <a:schemeClr val="bg1"/>
                </a:solidFill>
                <a:effectLst/>
                <a:uLnTx/>
                <a:uFillTx/>
                <a:latin typeface="Arial Narrow" panose="020B0606020202030204" pitchFamily="34" charset="0"/>
                <a:cs typeface="Helvetica" panose="020B0604020202020204" pitchFamily="34" charset="0"/>
              </a:endParaRPr>
            </a:p>
          </p:txBody>
        </p:sp>
        <p:sp>
          <p:nvSpPr>
            <p:cNvPr id="155" name="Line 70">
              <a:extLst>
                <a:ext uri="{FF2B5EF4-FFF2-40B4-BE49-F238E27FC236}">
                  <a16:creationId xmlns:a16="http://schemas.microsoft.com/office/drawing/2014/main" id="{6996A47E-F304-4C5C-9DDD-56515FEFDE6F}"/>
                </a:ext>
              </a:extLst>
            </p:cNvPr>
            <p:cNvSpPr>
              <a:spLocks noChangeShapeType="1"/>
            </p:cNvSpPr>
            <p:nvPr/>
          </p:nvSpPr>
          <p:spPr bwMode="auto">
            <a:xfrm>
              <a:off x="2753" y="1889"/>
              <a:ext cx="705" cy="282"/>
            </a:xfrm>
            <a:prstGeom prst="line">
              <a:avLst/>
            </a:prstGeom>
            <a:noFill/>
            <a:ln w="25400">
              <a:solidFill>
                <a:srgbClr val="5547BD"/>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grpSp>
      <p:grpSp>
        <p:nvGrpSpPr>
          <p:cNvPr id="156" name="Group 69">
            <a:extLst>
              <a:ext uri="{FF2B5EF4-FFF2-40B4-BE49-F238E27FC236}">
                <a16:creationId xmlns:a16="http://schemas.microsoft.com/office/drawing/2014/main" id="{A278DBF9-A25B-48D0-88F5-960DC31CA0B4}"/>
              </a:ext>
            </a:extLst>
          </p:cNvPr>
          <p:cNvGrpSpPr>
            <a:grpSpLocks/>
          </p:cNvGrpSpPr>
          <p:nvPr/>
        </p:nvGrpSpPr>
        <p:grpSpPr bwMode="auto">
          <a:xfrm>
            <a:off x="7062787" y="2944737"/>
            <a:ext cx="1909762" cy="1384300"/>
            <a:chOff x="4467" y="1898"/>
            <a:chExt cx="1203" cy="872"/>
          </a:xfrm>
        </p:grpSpPr>
        <p:sp>
          <p:nvSpPr>
            <p:cNvPr id="157" name="Rectangle 68">
              <a:extLst>
                <a:ext uri="{FF2B5EF4-FFF2-40B4-BE49-F238E27FC236}">
                  <a16:creationId xmlns:a16="http://schemas.microsoft.com/office/drawing/2014/main" id="{8F8C53EE-EB99-4C1F-AA38-691187947568}"/>
                </a:ext>
              </a:extLst>
            </p:cNvPr>
            <p:cNvSpPr>
              <a:spLocks noChangeArrowheads="1"/>
            </p:cNvSpPr>
            <p:nvPr/>
          </p:nvSpPr>
          <p:spPr bwMode="auto">
            <a:xfrm>
              <a:off x="4740" y="1898"/>
              <a:ext cx="930" cy="872"/>
            </a:xfrm>
            <a:prstGeom prst="rect">
              <a:avLst/>
            </a:prstGeom>
            <a:solidFill>
              <a:srgbClr val="C369A9"/>
            </a:solidFill>
            <a:ln w="25400">
              <a:solidFill>
                <a:srgbClr val="C369A9"/>
              </a:solidFill>
              <a:miter lim="800000"/>
              <a:headEnd/>
              <a:tailEnd/>
            </a:ln>
            <a:effectLst>
              <a:outerShdw blurRad="50800" dist="38100" dir="2700000" algn="tl" rotWithShape="0">
                <a:prstClr val="black">
                  <a:alpha val="40000"/>
                </a:prstClr>
              </a:outerShdw>
            </a:effectLst>
            <a:extLst/>
          </p:spPr>
          <p:txBody>
            <a:bodyPr>
              <a:spAutoFit/>
            </a:bodyPr>
            <a:lstStyle/>
            <a:p>
              <a:pPr>
                <a:defRPr/>
              </a:pPr>
              <a:r>
                <a:rPr lang="en-US" sz="1400" kern="0" dirty="0">
                  <a:solidFill>
                    <a:schemeClr val="bg1"/>
                  </a:solidFill>
                  <a:latin typeface="Arial Narrow" panose="020B0606020202030204" pitchFamily="34" charset="0"/>
                  <a:cs typeface="Helvetica" panose="020B0604020202020204" pitchFamily="34" charset="0"/>
                </a:rPr>
                <a:t>Later increased incidence of hip fracture correlating with accumulation of trabecular and cortical bone loss</a:t>
              </a:r>
              <a:endParaRPr lang="en-US" sz="1400" kern="0" baseline="30000" dirty="0">
                <a:solidFill>
                  <a:schemeClr val="bg1"/>
                </a:solidFill>
                <a:latin typeface="Arial Narrow" panose="020B0606020202030204" pitchFamily="34" charset="0"/>
                <a:cs typeface="Helvetica" panose="020B0604020202020204" pitchFamily="34" charset="0"/>
              </a:endParaRPr>
            </a:p>
          </p:txBody>
        </p:sp>
        <p:sp>
          <p:nvSpPr>
            <p:cNvPr id="158" name="Line 71">
              <a:extLst>
                <a:ext uri="{FF2B5EF4-FFF2-40B4-BE49-F238E27FC236}">
                  <a16:creationId xmlns:a16="http://schemas.microsoft.com/office/drawing/2014/main" id="{D6E9AF9B-1A45-403B-8B4E-D53C445287EC}"/>
                </a:ext>
              </a:extLst>
            </p:cNvPr>
            <p:cNvSpPr>
              <a:spLocks noChangeShapeType="1"/>
            </p:cNvSpPr>
            <p:nvPr/>
          </p:nvSpPr>
          <p:spPr bwMode="auto">
            <a:xfrm flipH="1" flipV="1">
              <a:off x="4467" y="2445"/>
              <a:ext cx="273" cy="214"/>
            </a:xfrm>
            <a:prstGeom prst="line">
              <a:avLst/>
            </a:prstGeom>
            <a:noFill/>
            <a:ln w="25400">
              <a:solidFill>
                <a:srgbClr val="C369A9"/>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GB" sz="1400" kern="0" dirty="0">
                <a:solidFill>
                  <a:prstClr val="black">
                    <a:lumMod val="75000"/>
                    <a:lumOff val="25000"/>
                  </a:prstClr>
                </a:solidFill>
                <a:latin typeface="Arial Narrow" panose="020B0606020202030204" pitchFamily="34" charset="0"/>
                <a:cs typeface="Helvetica" panose="020B0604020202020204" pitchFamily="34" charset="0"/>
              </a:endParaRPr>
            </a:p>
          </p:txBody>
        </p:sp>
      </p:grpSp>
    </p:spTree>
    <p:extLst>
      <p:ext uri="{BB962C8B-B14F-4D97-AF65-F5344CB8AC3E}">
        <p14:creationId xmlns:p14="http://schemas.microsoft.com/office/powerpoint/2010/main" val="269741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1000" dirty="0">
                <a:solidFill>
                  <a:srgbClr val="000000"/>
                </a:solidFill>
                <a:latin typeface="Arial Narrow" panose="020B0606020202030204" pitchFamily="34" charset="0"/>
              </a:rPr>
              <a:t>Adapted from: </a:t>
            </a:r>
            <a:r>
              <a:rPr lang="en-US" altLang="en-US" sz="1000" dirty="0" err="1">
                <a:solidFill>
                  <a:srgbClr val="000000"/>
                </a:solidFill>
                <a:latin typeface="Arial Narrow" panose="020B0606020202030204" pitchFamily="34" charset="0"/>
              </a:rPr>
              <a:t>Zebaze</a:t>
            </a:r>
            <a:r>
              <a:rPr lang="en-US" altLang="en-US" sz="1000" dirty="0">
                <a:solidFill>
                  <a:srgbClr val="000000"/>
                </a:solidFill>
                <a:latin typeface="Arial Narrow" panose="020B0606020202030204" pitchFamily="34" charset="0"/>
              </a:rPr>
              <a:t>, R.M., et al. </a:t>
            </a:r>
            <a:r>
              <a:rPr lang="en-US" altLang="en-US" sz="1000" i="1" dirty="0">
                <a:solidFill>
                  <a:srgbClr val="000000"/>
                </a:solidFill>
                <a:latin typeface="Arial Narrow" panose="020B0606020202030204" pitchFamily="34" charset="0"/>
              </a:rPr>
              <a:t>Bone</a:t>
            </a:r>
            <a:r>
              <a:rPr lang="en-US" altLang="en-US" sz="1000" dirty="0">
                <a:solidFill>
                  <a:srgbClr val="000000"/>
                </a:solidFill>
                <a:latin typeface="Arial Narrow" panose="020B0606020202030204" pitchFamily="34" charset="0"/>
              </a:rPr>
              <a:t>. 2014;59:173-179.</a:t>
            </a:r>
          </a:p>
        </p:txBody>
      </p:sp>
      <p:sp>
        <p:nvSpPr>
          <p:cNvPr id="440" name="Rectangle 439"/>
          <p:cNvSpPr/>
          <p:nvPr/>
        </p:nvSpPr>
        <p:spPr>
          <a:xfrm>
            <a:off x="0" y="1"/>
            <a:ext cx="9144000" cy="1363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63798" y="213789"/>
            <a:ext cx="9058939" cy="997196"/>
          </a:xfrm>
        </p:spPr>
        <p:txBody>
          <a:bodyPr/>
          <a:lstStyle/>
          <a:p>
            <a:pPr algn="ctr"/>
            <a:r>
              <a:rPr lang="en-CA" sz="3600" dirty="0">
                <a:solidFill>
                  <a:srgbClr val="725F73"/>
                </a:solidFill>
                <a:latin typeface="Arial Narrow" panose="020B0606020202030204" pitchFamily="34" charset="0"/>
              </a:rPr>
              <a:t>MOA May Allow Denosumab Greater Access to Cortical Bone Than Bisphosphonates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66" name="Rectangle 165">
            <a:extLst>
              <a:ext uri="{FF2B5EF4-FFF2-40B4-BE49-F238E27FC236}">
                <a16:creationId xmlns:a16="http://schemas.microsoft.com/office/drawing/2014/main" id="{87256FB3-40F8-4646-83F3-3C76F446F708}"/>
              </a:ext>
            </a:extLst>
          </p:cNvPr>
          <p:cNvSpPr/>
          <p:nvPr/>
        </p:nvSpPr>
        <p:spPr>
          <a:xfrm>
            <a:off x="486830" y="1456267"/>
            <a:ext cx="8191501" cy="4239683"/>
          </a:xfrm>
          <a:prstGeom prst="rect">
            <a:avLst/>
          </a:prstGeom>
          <a:no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pic>
        <p:nvPicPr>
          <p:cNvPr id="167" name="Picture 166">
            <a:extLst>
              <a:ext uri="{FF2B5EF4-FFF2-40B4-BE49-F238E27FC236}">
                <a16:creationId xmlns:a16="http://schemas.microsoft.com/office/drawing/2014/main" id="{B428F265-3DAA-4664-8FD7-880F8089CE61}"/>
              </a:ext>
            </a:extLst>
          </p:cNvPr>
          <p:cNvPicPr>
            <a:picLocks noChangeAspect="1"/>
          </p:cNvPicPr>
          <p:nvPr/>
        </p:nvPicPr>
        <p:blipFill>
          <a:blip r:embed="rId3"/>
          <a:stretch>
            <a:fillRect/>
          </a:stretch>
        </p:blipFill>
        <p:spPr>
          <a:xfrm>
            <a:off x="780557" y="1438493"/>
            <a:ext cx="7582884" cy="3981014"/>
          </a:xfrm>
          <a:prstGeom prst="rect">
            <a:avLst/>
          </a:prstGeom>
        </p:spPr>
      </p:pic>
      <p:sp>
        <p:nvSpPr>
          <p:cNvPr id="168" name="Title 1">
            <a:extLst>
              <a:ext uri="{FF2B5EF4-FFF2-40B4-BE49-F238E27FC236}">
                <a16:creationId xmlns:a16="http://schemas.microsoft.com/office/drawing/2014/main" id="{39014A8A-379E-442C-B5B7-61529EE9CCBD}"/>
              </a:ext>
            </a:extLst>
          </p:cNvPr>
          <p:cNvSpPr txBox="1">
            <a:spLocks/>
          </p:cNvSpPr>
          <p:nvPr/>
        </p:nvSpPr>
        <p:spPr>
          <a:xfrm>
            <a:off x="975967" y="3551417"/>
            <a:ext cx="1333500" cy="367323"/>
          </a:xfrm>
          <a:prstGeom prst="rect">
            <a:avLst/>
          </a:prstGeom>
        </p:spPr>
        <p:txBody>
          <a:bodyPr vert="horz" lIns="91440" tIns="45720" rIns="91440" bIns="45720" rtlCol="0" anchor="t" anchorCtr="0">
            <a:noAutofit/>
          </a:bodyPr>
          <a:lstStyle/>
          <a:p>
            <a:pPr>
              <a:spcBef>
                <a:spcPct val="0"/>
              </a:spcBef>
              <a:defRPr/>
            </a:pPr>
            <a:r>
              <a:rPr lang="en-US" sz="1100" b="1" cap="all" dirty="0" err="1">
                <a:solidFill>
                  <a:prstClr val="black">
                    <a:lumMod val="75000"/>
                    <a:lumOff val="25000"/>
                  </a:prstClr>
                </a:solidFill>
                <a:latin typeface="Arial Narrow" panose="020B0606020202030204" pitchFamily="34" charset="0"/>
                <a:cs typeface="Verdana"/>
              </a:rPr>
              <a:t>Denosumab</a:t>
            </a:r>
            <a:endParaRPr lang="en-CA" sz="1100" b="1" cap="all" dirty="0">
              <a:solidFill>
                <a:prstClr val="black">
                  <a:lumMod val="75000"/>
                  <a:lumOff val="25000"/>
                </a:prstClr>
              </a:solidFill>
              <a:latin typeface="Arial Narrow" panose="020B0606020202030204" pitchFamily="34" charset="0"/>
              <a:cs typeface="Verdana"/>
            </a:endParaRPr>
          </a:p>
        </p:txBody>
      </p:sp>
      <p:sp>
        <p:nvSpPr>
          <p:cNvPr id="169" name="Title 1">
            <a:extLst>
              <a:ext uri="{FF2B5EF4-FFF2-40B4-BE49-F238E27FC236}">
                <a16:creationId xmlns:a16="http://schemas.microsoft.com/office/drawing/2014/main" id="{64937CF8-1BAA-4E7F-A0A7-5D46F9C11F6A}"/>
              </a:ext>
            </a:extLst>
          </p:cNvPr>
          <p:cNvSpPr txBox="1">
            <a:spLocks/>
          </p:cNvSpPr>
          <p:nvPr/>
        </p:nvSpPr>
        <p:spPr>
          <a:xfrm>
            <a:off x="4802713" y="5053457"/>
            <a:ext cx="1013894" cy="246677"/>
          </a:xfrm>
          <a:prstGeom prst="rect">
            <a:avLst/>
          </a:prstGeom>
        </p:spPr>
        <p:txBody>
          <a:bodyPr vert="horz" lIns="91440" tIns="45720" rIns="91440" bIns="45720" rtlCol="0" anchor="t" anchorCtr="0">
            <a:noAutofit/>
          </a:bodyPr>
          <a:lstStyle/>
          <a:p>
            <a:pPr algn="ctr">
              <a:spcBef>
                <a:spcPct val="0"/>
              </a:spcBef>
              <a:defRPr/>
            </a:pPr>
            <a:r>
              <a:rPr lang="en-US" sz="800" dirty="0" err="1">
                <a:solidFill>
                  <a:prstClr val="black">
                    <a:lumMod val="75000"/>
                    <a:lumOff val="25000"/>
                  </a:prstClr>
                </a:solidFill>
                <a:latin typeface="Arial Narrow" panose="020B0606020202030204" pitchFamily="34" charset="0"/>
                <a:cs typeface="Verdana"/>
              </a:rPr>
              <a:t>Trabecular</a:t>
            </a:r>
            <a:r>
              <a:rPr lang="en-US" sz="800" dirty="0">
                <a:solidFill>
                  <a:prstClr val="black">
                    <a:lumMod val="75000"/>
                    <a:lumOff val="25000"/>
                  </a:prstClr>
                </a:solidFill>
                <a:latin typeface="Arial Narrow" panose="020B0606020202030204" pitchFamily="34" charset="0"/>
                <a:cs typeface="Verdana"/>
              </a:rPr>
              <a:t> Bone</a:t>
            </a:r>
            <a:endParaRPr lang="en-CA" sz="800" dirty="0">
              <a:solidFill>
                <a:prstClr val="black">
                  <a:lumMod val="75000"/>
                  <a:lumOff val="25000"/>
                </a:prstClr>
              </a:solidFill>
              <a:latin typeface="Arial Narrow" panose="020B0606020202030204" pitchFamily="34" charset="0"/>
              <a:cs typeface="Verdana"/>
            </a:endParaRPr>
          </a:p>
        </p:txBody>
      </p:sp>
      <p:sp>
        <p:nvSpPr>
          <p:cNvPr id="170" name="Title 1">
            <a:extLst>
              <a:ext uri="{FF2B5EF4-FFF2-40B4-BE49-F238E27FC236}">
                <a16:creationId xmlns:a16="http://schemas.microsoft.com/office/drawing/2014/main" id="{F0C24F56-CF9D-42B4-BDD4-0653DC229A6A}"/>
              </a:ext>
            </a:extLst>
          </p:cNvPr>
          <p:cNvSpPr txBox="1">
            <a:spLocks/>
          </p:cNvSpPr>
          <p:nvPr/>
        </p:nvSpPr>
        <p:spPr>
          <a:xfrm>
            <a:off x="975967" y="1501940"/>
            <a:ext cx="1333500" cy="367323"/>
          </a:xfrm>
          <a:prstGeom prst="rect">
            <a:avLst/>
          </a:prstGeom>
        </p:spPr>
        <p:txBody>
          <a:bodyPr vert="horz" lIns="91440" tIns="45720" rIns="91440" bIns="45720" rtlCol="0" anchor="t" anchorCtr="0">
            <a:noAutofit/>
          </a:bodyPr>
          <a:lstStyle/>
          <a:p>
            <a:pPr>
              <a:spcBef>
                <a:spcPct val="0"/>
              </a:spcBef>
              <a:defRPr/>
            </a:pPr>
            <a:r>
              <a:rPr lang="en-US" sz="1000" b="1" cap="all" dirty="0" err="1">
                <a:solidFill>
                  <a:prstClr val="black">
                    <a:lumMod val="75000"/>
                    <a:lumOff val="25000"/>
                  </a:prstClr>
                </a:solidFill>
                <a:latin typeface="Arial Narrow" panose="020B0606020202030204" pitchFamily="34" charset="0"/>
                <a:cs typeface="Verdana"/>
              </a:rPr>
              <a:t>Alendronate</a:t>
            </a:r>
            <a:endParaRPr lang="en-CA" sz="1000" b="1" cap="all" dirty="0">
              <a:solidFill>
                <a:prstClr val="black">
                  <a:lumMod val="75000"/>
                  <a:lumOff val="25000"/>
                </a:prstClr>
              </a:solidFill>
              <a:latin typeface="Arial Narrow" panose="020B0606020202030204" pitchFamily="34" charset="0"/>
              <a:cs typeface="Verdana"/>
            </a:endParaRPr>
          </a:p>
        </p:txBody>
      </p:sp>
      <p:sp>
        <p:nvSpPr>
          <p:cNvPr id="171" name="Title 1">
            <a:extLst>
              <a:ext uri="{FF2B5EF4-FFF2-40B4-BE49-F238E27FC236}">
                <a16:creationId xmlns:a16="http://schemas.microsoft.com/office/drawing/2014/main" id="{4EA53EFE-B327-4576-8DB0-786CF95542A9}"/>
              </a:ext>
            </a:extLst>
          </p:cNvPr>
          <p:cNvSpPr txBox="1">
            <a:spLocks/>
          </p:cNvSpPr>
          <p:nvPr/>
        </p:nvSpPr>
        <p:spPr>
          <a:xfrm>
            <a:off x="3566578" y="5279939"/>
            <a:ext cx="1250950" cy="386373"/>
          </a:xfrm>
          <a:prstGeom prst="rect">
            <a:avLst/>
          </a:prstGeom>
        </p:spPr>
        <p:txBody>
          <a:bodyPr vert="horz" lIns="91440" tIns="45720" rIns="91440" bIns="45720" rtlCol="0" anchor="t" anchorCtr="0">
            <a:noAutofit/>
          </a:bodyPr>
          <a:lstStyle/>
          <a:p>
            <a:pPr>
              <a:spcBef>
                <a:spcPct val="0"/>
              </a:spcBef>
              <a:defRPr/>
            </a:pPr>
            <a:r>
              <a:rPr lang="en-US" sz="800" dirty="0" err="1">
                <a:solidFill>
                  <a:prstClr val="black">
                    <a:lumMod val="75000"/>
                    <a:lumOff val="25000"/>
                  </a:prstClr>
                </a:solidFill>
                <a:latin typeface="Arial Narrow" panose="020B0606020202030204" pitchFamily="34" charset="0"/>
                <a:cs typeface="Verdana"/>
              </a:rPr>
              <a:t>Intracortical</a:t>
            </a:r>
            <a:r>
              <a:rPr lang="en-US" sz="800" dirty="0">
                <a:solidFill>
                  <a:prstClr val="black">
                    <a:lumMod val="75000"/>
                    <a:lumOff val="25000"/>
                  </a:prstClr>
                </a:solidFill>
                <a:latin typeface="Arial Narrow" panose="020B0606020202030204" pitchFamily="34" charset="0"/>
                <a:cs typeface="Verdana"/>
              </a:rPr>
              <a:t> Surface</a:t>
            </a:r>
            <a:br>
              <a:rPr lang="en-US" sz="800" dirty="0">
                <a:solidFill>
                  <a:prstClr val="black">
                    <a:lumMod val="75000"/>
                    <a:lumOff val="25000"/>
                  </a:prstClr>
                </a:solidFill>
                <a:latin typeface="Arial Narrow" panose="020B0606020202030204" pitchFamily="34" charset="0"/>
                <a:cs typeface="Verdana"/>
              </a:rPr>
            </a:br>
            <a:r>
              <a:rPr lang="en-US" sz="800" dirty="0">
                <a:solidFill>
                  <a:prstClr val="black">
                    <a:lumMod val="75000"/>
                    <a:lumOff val="25000"/>
                  </a:prstClr>
                </a:solidFill>
                <a:latin typeface="Arial Narrow" panose="020B0606020202030204" pitchFamily="34" charset="0"/>
                <a:cs typeface="Verdana"/>
              </a:rPr>
              <a:t>of </a:t>
            </a:r>
            <a:r>
              <a:rPr lang="en-US" sz="800" dirty="0" err="1">
                <a:solidFill>
                  <a:prstClr val="black">
                    <a:lumMod val="75000"/>
                    <a:lumOff val="25000"/>
                  </a:prstClr>
                </a:solidFill>
                <a:latin typeface="Arial Narrow" panose="020B0606020202030204" pitchFamily="34" charset="0"/>
                <a:cs typeface="Verdana"/>
              </a:rPr>
              <a:t>Haversian</a:t>
            </a:r>
            <a:r>
              <a:rPr lang="en-US" sz="800" dirty="0">
                <a:solidFill>
                  <a:prstClr val="black">
                    <a:lumMod val="75000"/>
                    <a:lumOff val="25000"/>
                  </a:prstClr>
                </a:solidFill>
                <a:latin typeface="Arial Narrow" panose="020B0606020202030204" pitchFamily="34" charset="0"/>
                <a:cs typeface="Verdana"/>
              </a:rPr>
              <a:t> Canals</a:t>
            </a:r>
            <a:endParaRPr lang="en-CA" sz="800" dirty="0">
              <a:solidFill>
                <a:prstClr val="black">
                  <a:lumMod val="75000"/>
                  <a:lumOff val="25000"/>
                </a:prstClr>
              </a:solidFill>
              <a:latin typeface="Arial Narrow" panose="020B0606020202030204" pitchFamily="34" charset="0"/>
              <a:cs typeface="Verdana"/>
            </a:endParaRPr>
          </a:p>
        </p:txBody>
      </p:sp>
      <p:sp>
        <p:nvSpPr>
          <p:cNvPr id="172" name="Title 1">
            <a:extLst>
              <a:ext uri="{FF2B5EF4-FFF2-40B4-BE49-F238E27FC236}">
                <a16:creationId xmlns:a16="http://schemas.microsoft.com/office/drawing/2014/main" id="{869D2C6D-4DD7-4CBB-AE45-9F5848B97E5C}"/>
              </a:ext>
            </a:extLst>
          </p:cNvPr>
          <p:cNvSpPr txBox="1">
            <a:spLocks/>
          </p:cNvSpPr>
          <p:nvPr/>
        </p:nvSpPr>
        <p:spPr>
          <a:xfrm>
            <a:off x="3568689" y="1810723"/>
            <a:ext cx="1250950" cy="221273"/>
          </a:xfrm>
          <a:prstGeom prst="rect">
            <a:avLst/>
          </a:prstGeom>
        </p:spPr>
        <p:txBody>
          <a:bodyPr vert="horz" lIns="91440" tIns="45720" rIns="91440" bIns="45720" rtlCol="0" anchor="t" anchorCtr="0">
            <a:noAutofit/>
          </a:bodyPr>
          <a:lstStyle/>
          <a:p>
            <a:pPr>
              <a:spcBef>
                <a:spcPct val="0"/>
              </a:spcBef>
              <a:defRPr/>
            </a:pPr>
            <a:r>
              <a:rPr lang="en-US" sz="800" dirty="0">
                <a:solidFill>
                  <a:prstClr val="black">
                    <a:lumMod val="75000"/>
                    <a:lumOff val="25000"/>
                  </a:prstClr>
                </a:solidFill>
                <a:latin typeface="Arial Narrow" panose="020B0606020202030204" pitchFamily="34" charset="0"/>
                <a:cs typeface="Verdana"/>
              </a:rPr>
              <a:t>H</a:t>
            </a:r>
            <a:r>
              <a:rPr lang="en-US" sz="800" dirty="0" err="1">
                <a:solidFill>
                  <a:prstClr val="black">
                    <a:lumMod val="75000"/>
                    <a:lumOff val="25000"/>
                  </a:prstClr>
                </a:solidFill>
                <a:latin typeface="Arial Narrow" panose="020B0606020202030204" pitchFamily="34" charset="0"/>
                <a:cs typeface="Verdana"/>
              </a:rPr>
              <a:t>aversian</a:t>
            </a:r>
            <a:r>
              <a:rPr lang="en-US" sz="800" dirty="0">
                <a:solidFill>
                  <a:prstClr val="black">
                    <a:lumMod val="75000"/>
                    <a:lumOff val="25000"/>
                  </a:prstClr>
                </a:solidFill>
                <a:latin typeface="Arial Narrow" panose="020B0606020202030204" pitchFamily="34" charset="0"/>
                <a:cs typeface="Verdana"/>
              </a:rPr>
              <a:t> Canal</a:t>
            </a:r>
            <a:endParaRPr lang="en-CA" sz="800" dirty="0">
              <a:solidFill>
                <a:prstClr val="black">
                  <a:lumMod val="75000"/>
                  <a:lumOff val="25000"/>
                </a:prstClr>
              </a:solidFill>
              <a:latin typeface="Arial Narrow" panose="020B0606020202030204" pitchFamily="34" charset="0"/>
              <a:cs typeface="Verdana"/>
            </a:endParaRPr>
          </a:p>
        </p:txBody>
      </p:sp>
      <p:sp>
        <p:nvSpPr>
          <p:cNvPr id="173" name="Title 1">
            <a:extLst>
              <a:ext uri="{FF2B5EF4-FFF2-40B4-BE49-F238E27FC236}">
                <a16:creationId xmlns:a16="http://schemas.microsoft.com/office/drawing/2014/main" id="{268CF570-26DF-4CBC-B187-15B4EADAD37B}"/>
              </a:ext>
            </a:extLst>
          </p:cNvPr>
          <p:cNvSpPr txBox="1">
            <a:spLocks/>
          </p:cNvSpPr>
          <p:nvPr/>
        </p:nvSpPr>
        <p:spPr>
          <a:xfrm>
            <a:off x="3587738" y="2174790"/>
            <a:ext cx="827628" cy="365210"/>
          </a:xfrm>
          <a:prstGeom prst="rect">
            <a:avLst/>
          </a:prstGeom>
        </p:spPr>
        <p:txBody>
          <a:bodyPr vert="horz" lIns="91440" tIns="45720" rIns="91440" bIns="45720" rtlCol="0" anchor="t" anchorCtr="0">
            <a:noAutofit/>
          </a:bodyPr>
          <a:lstStyle/>
          <a:p>
            <a:pPr>
              <a:spcBef>
                <a:spcPct val="0"/>
              </a:spcBef>
              <a:defRPr/>
            </a:pPr>
            <a:r>
              <a:rPr lang="en-US" sz="800" dirty="0" err="1">
                <a:solidFill>
                  <a:prstClr val="black">
                    <a:lumMod val="75000"/>
                    <a:lumOff val="25000"/>
                  </a:prstClr>
                </a:solidFill>
                <a:latin typeface="Arial Narrow" panose="020B0606020202030204" pitchFamily="34" charset="0"/>
                <a:cs typeface="Verdana"/>
              </a:rPr>
              <a:t>Osteoclast</a:t>
            </a:r>
            <a:endParaRPr lang="en-US" sz="800" dirty="0">
              <a:solidFill>
                <a:prstClr val="black">
                  <a:lumMod val="75000"/>
                  <a:lumOff val="25000"/>
                </a:prstClr>
              </a:solidFill>
              <a:latin typeface="Arial Narrow" panose="020B0606020202030204" pitchFamily="34" charset="0"/>
              <a:cs typeface="Verdana"/>
            </a:endParaRPr>
          </a:p>
          <a:p>
            <a:pPr>
              <a:spcBef>
                <a:spcPct val="0"/>
              </a:spcBef>
              <a:defRPr/>
            </a:pPr>
            <a:r>
              <a:rPr lang="en-US" sz="800" dirty="0">
                <a:solidFill>
                  <a:prstClr val="black">
                    <a:lumMod val="75000"/>
                    <a:lumOff val="25000"/>
                  </a:prstClr>
                </a:solidFill>
                <a:latin typeface="Arial Narrow" panose="020B0606020202030204" pitchFamily="34" charset="0"/>
                <a:cs typeface="Verdana"/>
              </a:rPr>
              <a:t>Precursors</a:t>
            </a:r>
            <a:endParaRPr lang="en-CA" sz="800" dirty="0">
              <a:solidFill>
                <a:prstClr val="black">
                  <a:lumMod val="75000"/>
                  <a:lumOff val="25000"/>
                </a:prstClr>
              </a:solidFill>
              <a:latin typeface="Arial Narrow" panose="020B0606020202030204" pitchFamily="34" charset="0"/>
              <a:cs typeface="Verdana"/>
            </a:endParaRPr>
          </a:p>
        </p:txBody>
      </p:sp>
      <p:sp>
        <p:nvSpPr>
          <p:cNvPr id="174" name="Title 1">
            <a:extLst>
              <a:ext uri="{FF2B5EF4-FFF2-40B4-BE49-F238E27FC236}">
                <a16:creationId xmlns:a16="http://schemas.microsoft.com/office/drawing/2014/main" id="{5D2758F8-B04D-4963-8F8D-9FCBFEFE4955}"/>
              </a:ext>
            </a:extLst>
          </p:cNvPr>
          <p:cNvSpPr txBox="1">
            <a:spLocks/>
          </p:cNvSpPr>
          <p:nvPr/>
        </p:nvSpPr>
        <p:spPr>
          <a:xfrm>
            <a:off x="4438642" y="1586355"/>
            <a:ext cx="1250950" cy="221273"/>
          </a:xfrm>
          <a:prstGeom prst="rect">
            <a:avLst/>
          </a:prstGeom>
        </p:spPr>
        <p:txBody>
          <a:bodyPr vert="horz" lIns="91440" tIns="45720" rIns="91440" bIns="45720" rtlCol="0" anchor="t" anchorCtr="0">
            <a:noAutofit/>
          </a:bodyPr>
          <a:lstStyle/>
          <a:p>
            <a:pPr algn="ctr">
              <a:spcBef>
                <a:spcPct val="0"/>
              </a:spcBef>
              <a:defRPr/>
            </a:pPr>
            <a:r>
              <a:rPr lang="en-US" sz="800" dirty="0" err="1">
                <a:solidFill>
                  <a:prstClr val="black">
                    <a:lumMod val="75000"/>
                    <a:lumOff val="25000"/>
                  </a:prstClr>
                </a:solidFill>
                <a:latin typeface="Arial Narrow" panose="020B0606020202030204" pitchFamily="34" charset="0"/>
                <a:cs typeface="Verdana"/>
              </a:rPr>
              <a:t>Periosteal</a:t>
            </a:r>
            <a:r>
              <a:rPr lang="en-US" sz="800" dirty="0">
                <a:solidFill>
                  <a:prstClr val="black">
                    <a:lumMod val="75000"/>
                    <a:lumOff val="25000"/>
                  </a:prstClr>
                </a:solidFill>
                <a:latin typeface="Arial Narrow" panose="020B0606020202030204" pitchFamily="34" charset="0"/>
                <a:cs typeface="Verdana"/>
              </a:rPr>
              <a:t> Surface</a:t>
            </a:r>
            <a:endParaRPr lang="en-CA" sz="800" dirty="0">
              <a:solidFill>
                <a:prstClr val="black">
                  <a:lumMod val="75000"/>
                  <a:lumOff val="25000"/>
                </a:prstClr>
              </a:solidFill>
              <a:latin typeface="Arial Narrow" panose="020B0606020202030204" pitchFamily="34" charset="0"/>
              <a:cs typeface="Verdana"/>
            </a:endParaRPr>
          </a:p>
        </p:txBody>
      </p:sp>
      <p:cxnSp>
        <p:nvCxnSpPr>
          <p:cNvPr id="175" name="Straight Connector 174">
            <a:extLst>
              <a:ext uri="{FF2B5EF4-FFF2-40B4-BE49-F238E27FC236}">
                <a16:creationId xmlns:a16="http://schemas.microsoft.com/office/drawing/2014/main" id="{171D1F14-291E-4492-A771-1882319D3A6B}"/>
              </a:ext>
            </a:extLst>
          </p:cNvPr>
          <p:cNvCxnSpPr/>
          <p:nvPr/>
        </p:nvCxnSpPr>
        <p:spPr>
          <a:xfrm rot="10800000" flipV="1">
            <a:off x="3293533" y="1936744"/>
            <a:ext cx="364057" cy="133355"/>
          </a:xfrm>
          <a:prstGeom prst="line">
            <a:avLst/>
          </a:prstGeom>
          <a:noFill/>
          <a:ln w="19050" cap="flat" cmpd="sng" algn="ctr">
            <a:solidFill>
              <a:sysClr val="windowText" lastClr="000000">
                <a:lumMod val="75000"/>
                <a:lumOff val="25000"/>
              </a:sysClr>
            </a:solidFill>
            <a:prstDash val="solid"/>
          </a:ln>
          <a:effectLst/>
        </p:spPr>
      </p:cxnSp>
      <p:cxnSp>
        <p:nvCxnSpPr>
          <p:cNvPr id="176" name="Straight Connector 175">
            <a:extLst>
              <a:ext uri="{FF2B5EF4-FFF2-40B4-BE49-F238E27FC236}">
                <a16:creationId xmlns:a16="http://schemas.microsoft.com/office/drawing/2014/main" id="{5F9F3F3E-2B43-4A88-B284-16B4A5CBB6A1}"/>
              </a:ext>
            </a:extLst>
          </p:cNvPr>
          <p:cNvCxnSpPr>
            <a:cxnSpLocks/>
          </p:cNvCxnSpPr>
          <p:nvPr/>
        </p:nvCxnSpPr>
        <p:spPr>
          <a:xfrm flipH="1">
            <a:off x="2861309" y="2288110"/>
            <a:ext cx="785700" cy="50915"/>
          </a:xfrm>
          <a:prstGeom prst="line">
            <a:avLst/>
          </a:prstGeom>
          <a:noFill/>
          <a:ln w="19050" cap="flat" cmpd="sng" algn="ctr">
            <a:solidFill>
              <a:sysClr val="windowText" lastClr="000000">
                <a:lumMod val="75000"/>
                <a:lumOff val="25000"/>
              </a:sysClr>
            </a:solidFill>
            <a:prstDash val="solid"/>
          </a:ln>
          <a:effectLst/>
        </p:spPr>
      </p:cxnSp>
      <p:cxnSp>
        <p:nvCxnSpPr>
          <p:cNvPr id="177" name="Straight Connector 176">
            <a:extLst>
              <a:ext uri="{FF2B5EF4-FFF2-40B4-BE49-F238E27FC236}">
                <a16:creationId xmlns:a16="http://schemas.microsoft.com/office/drawing/2014/main" id="{B168D8E4-1555-4E0C-8CD8-1A9DE5A89AE7}"/>
              </a:ext>
            </a:extLst>
          </p:cNvPr>
          <p:cNvCxnSpPr>
            <a:cxnSpLocks/>
          </p:cNvCxnSpPr>
          <p:nvPr/>
        </p:nvCxnSpPr>
        <p:spPr>
          <a:xfrm flipH="1">
            <a:off x="2891789" y="2283878"/>
            <a:ext cx="765800" cy="314542"/>
          </a:xfrm>
          <a:prstGeom prst="line">
            <a:avLst/>
          </a:prstGeom>
          <a:noFill/>
          <a:ln w="19050" cap="flat" cmpd="sng" algn="ctr">
            <a:solidFill>
              <a:sysClr val="windowText" lastClr="000000">
                <a:lumMod val="75000"/>
                <a:lumOff val="25000"/>
              </a:sysClr>
            </a:solidFill>
            <a:prstDash val="solid"/>
          </a:ln>
          <a:effectLst/>
        </p:spPr>
      </p:cxnSp>
      <p:cxnSp>
        <p:nvCxnSpPr>
          <p:cNvPr id="178" name="Straight Connector 177">
            <a:extLst>
              <a:ext uri="{FF2B5EF4-FFF2-40B4-BE49-F238E27FC236}">
                <a16:creationId xmlns:a16="http://schemas.microsoft.com/office/drawing/2014/main" id="{0DCF182A-29C9-4014-BD6F-0BE2AE8AE8C9}"/>
              </a:ext>
            </a:extLst>
          </p:cNvPr>
          <p:cNvCxnSpPr>
            <a:cxnSpLocks/>
          </p:cNvCxnSpPr>
          <p:nvPr/>
        </p:nvCxnSpPr>
        <p:spPr>
          <a:xfrm flipH="1" flipV="1">
            <a:off x="2673328" y="4649743"/>
            <a:ext cx="933473" cy="726590"/>
          </a:xfrm>
          <a:prstGeom prst="line">
            <a:avLst/>
          </a:prstGeom>
          <a:noFill/>
          <a:ln w="19050" cap="flat" cmpd="sng" algn="ctr">
            <a:solidFill>
              <a:sysClr val="windowText" lastClr="000000">
                <a:lumMod val="75000"/>
                <a:lumOff val="25000"/>
              </a:sysClr>
            </a:solidFill>
            <a:prstDash val="solid"/>
          </a:ln>
          <a:effectLst/>
        </p:spPr>
      </p:cxnSp>
      <p:sp>
        <p:nvSpPr>
          <p:cNvPr id="179" name="Title 1">
            <a:extLst>
              <a:ext uri="{FF2B5EF4-FFF2-40B4-BE49-F238E27FC236}">
                <a16:creationId xmlns:a16="http://schemas.microsoft.com/office/drawing/2014/main" id="{ED9E6D3F-B06C-45D6-BA98-76C1AEBE948E}"/>
              </a:ext>
            </a:extLst>
          </p:cNvPr>
          <p:cNvSpPr txBox="1">
            <a:spLocks/>
          </p:cNvSpPr>
          <p:nvPr/>
        </p:nvSpPr>
        <p:spPr>
          <a:xfrm>
            <a:off x="5376321" y="4441739"/>
            <a:ext cx="711212" cy="418127"/>
          </a:xfrm>
          <a:prstGeom prst="rect">
            <a:avLst/>
          </a:prstGeom>
        </p:spPr>
        <p:txBody>
          <a:bodyPr vert="horz" lIns="91440" tIns="45720" rIns="91440" bIns="45720" rtlCol="0" anchor="t" anchorCtr="0">
            <a:noAutofit/>
          </a:bodyPr>
          <a:lstStyle/>
          <a:p>
            <a:pPr>
              <a:spcBef>
                <a:spcPct val="0"/>
              </a:spcBef>
              <a:defRPr/>
            </a:pPr>
            <a:r>
              <a:rPr lang="en-US" sz="800" dirty="0">
                <a:solidFill>
                  <a:prstClr val="black">
                    <a:lumMod val="75000"/>
                    <a:lumOff val="25000"/>
                  </a:prstClr>
                </a:solidFill>
                <a:latin typeface="Arial Narrow" panose="020B0606020202030204" pitchFamily="34" charset="0"/>
                <a:cs typeface="Verdana"/>
              </a:rPr>
              <a:t>Blood</a:t>
            </a:r>
            <a:br>
              <a:rPr lang="en-US" sz="800" dirty="0">
                <a:solidFill>
                  <a:prstClr val="black">
                    <a:lumMod val="75000"/>
                    <a:lumOff val="25000"/>
                  </a:prstClr>
                </a:solidFill>
                <a:latin typeface="Arial Narrow" panose="020B0606020202030204" pitchFamily="34" charset="0"/>
                <a:cs typeface="Verdana"/>
              </a:rPr>
            </a:br>
            <a:r>
              <a:rPr lang="en-US" sz="800" dirty="0">
                <a:solidFill>
                  <a:prstClr val="black">
                    <a:lumMod val="75000"/>
                    <a:lumOff val="25000"/>
                  </a:prstClr>
                </a:solidFill>
                <a:latin typeface="Arial Narrow" panose="020B0606020202030204" pitchFamily="34" charset="0"/>
                <a:cs typeface="Verdana"/>
              </a:rPr>
              <a:t>Vessels</a:t>
            </a:r>
            <a:endParaRPr lang="en-CA" sz="800" dirty="0">
              <a:solidFill>
                <a:prstClr val="black">
                  <a:lumMod val="75000"/>
                  <a:lumOff val="25000"/>
                </a:prstClr>
              </a:solidFill>
              <a:latin typeface="Arial Narrow" panose="020B0606020202030204" pitchFamily="34" charset="0"/>
              <a:cs typeface="Verdana"/>
            </a:endParaRPr>
          </a:p>
        </p:txBody>
      </p:sp>
      <p:cxnSp>
        <p:nvCxnSpPr>
          <p:cNvPr id="180" name="Straight Connector 179">
            <a:extLst>
              <a:ext uri="{FF2B5EF4-FFF2-40B4-BE49-F238E27FC236}">
                <a16:creationId xmlns:a16="http://schemas.microsoft.com/office/drawing/2014/main" id="{4F46BB3A-8AD7-4D25-BEA9-3D5C2EE5D892}"/>
              </a:ext>
            </a:extLst>
          </p:cNvPr>
          <p:cNvCxnSpPr/>
          <p:nvPr/>
        </p:nvCxnSpPr>
        <p:spPr>
          <a:xfrm rot="16200000" flipH="1">
            <a:off x="4893465" y="1896263"/>
            <a:ext cx="270140" cy="1334"/>
          </a:xfrm>
          <a:prstGeom prst="line">
            <a:avLst/>
          </a:prstGeom>
          <a:noFill/>
          <a:ln w="19050" cap="flat" cmpd="sng" algn="ctr">
            <a:solidFill>
              <a:sysClr val="windowText" lastClr="000000">
                <a:lumMod val="75000"/>
                <a:lumOff val="25000"/>
              </a:sysClr>
            </a:solidFill>
            <a:prstDash val="solid"/>
          </a:ln>
          <a:effectLst/>
        </p:spPr>
      </p:cxnSp>
      <p:sp>
        <p:nvSpPr>
          <p:cNvPr id="181" name="Title 1">
            <a:extLst>
              <a:ext uri="{FF2B5EF4-FFF2-40B4-BE49-F238E27FC236}">
                <a16:creationId xmlns:a16="http://schemas.microsoft.com/office/drawing/2014/main" id="{E3975582-D67C-47A3-80FD-17BBFB3036EE}"/>
              </a:ext>
            </a:extLst>
          </p:cNvPr>
          <p:cNvSpPr txBox="1">
            <a:spLocks/>
          </p:cNvSpPr>
          <p:nvPr/>
        </p:nvSpPr>
        <p:spPr>
          <a:xfrm>
            <a:off x="5374205" y="3990886"/>
            <a:ext cx="2533650" cy="367323"/>
          </a:xfrm>
          <a:prstGeom prst="rect">
            <a:avLst/>
          </a:prstGeom>
        </p:spPr>
        <p:txBody>
          <a:bodyPr vert="horz" lIns="91440" tIns="45720" rIns="91440" bIns="45720" rtlCol="0" anchor="t" anchorCtr="0">
            <a:noAutofit/>
          </a:bodyPr>
          <a:lstStyle/>
          <a:p>
            <a:pPr>
              <a:spcBef>
                <a:spcPct val="0"/>
              </a:spcBef>
              <a:defRPr/>
            </a:pPr>
            <a:r>
              <a:rPr lang="en-US" sz="800" dirty="0" err="1">
                <a:solidFill>
                  <a:prstClr val="black">
                    <a:lumMod val="75000"/>
                    <a:lumOff val="25000"/>
                  </a:prstClr>
                </a:solidFill>
                <a:latin typeface="Arial Narrow" panose="020B0606020202030204" pitchFamily="34" charset="0"/>
                <a:cs typeface="Verdana"/>
              </a:rPr>
              <a:t>Trabecular</a:t>
            </a:r>
            <a:r>
              <a:rPr lang="en-US" sz="800" dirty="0">
                <a:solidFill>
                  <a:prstClr val="black">
                    <a:lumMod val="75000"/>
                    <a:lumOff val="25000"/>
                  </a:prstClr>
                </a:solidFill>
                <a:latin typeface="Arial Narrow" panose="020B0606020202030204" pitchFamily="34" charset="0"/>
                <a:cs typeface="Verdana"/>
              </a:rPr>
              <a:t> </a:t>
            </a:r>
            <a:br>
              <a:rPr lang="en-US" sz="800" dirty="0">
                <a:solidFill>
                  <a:prstClr val="black">
                    <a:lumMod val="75000"/>
                    <a:lumOff val="25000"/>
                  </a:prstClr>
                </a:solidFill>
                <a:latin typeface="Arial Narrow" panose="020B0606020202030204" pitchFamily="34" charset="0"/>
                <a:cs typeface="Verdana"/>
              </a:rPr>
            </a:br>
            <a:r>
              <a:rPr lang="en-US" sz="800" dirty="0">
                <a:solidFill>
                  <a:prstClr val="black">
                    <a:lumMod val="75000"/>
                    <a:lumOff val="25000"/>
                  </a:prstClr>
                </a:solidFill>
                <a:latin typeface="Arial Narrow" panose="020B0606020202030204" pitchFamily="34" charset="0"/>
                <a:cs typeface="Verdana"/>
              </a:rPr>
              <a:t>Surface</a:t>
            </a:r>
            <a:endParaRPr lang="en-CA" sz="800" dirty="0">
              <a:solidFill>
                <a:prstClr val="black">
                  <a:lumMod val="75000"/>
                  <a:lumOff val="25000"/>
                </a:prstClr>
              </a:solidFill>
              <a:latin typeface="Arial Narrow" panose="020B0606020202030204" pitchFamily="34" charset="0"/>
              <a:cs typeface="Verdana"/>
            </a:endParaRPr>
          </a:p>
        </p:txBody>
      </p:sp>
      <p:cxnSp>
        <p:nvCxnSpPr>
          <p:cNvPr id="182" name="Straight Connector 181">
            <a:extLst>
              <a:ext uri="{FF2B5EF4-FFF2-40B4-BE49-F238E27FC236}">
                <a16:creationId xmlns:a16="http://schemas.microsoft.com/office/drawing/2014/main" id="{81537F1B-320E-4C9C-9640-3652377E975F}"/>
              </a:ext>
            </a:extLst>
          </p:cNvPr>
          <p:cNvCxnSpPr/>
          <p:nvPr/>
        </p:nvCxnSpPr>
        <p:spPr>
          <a:xfrm flipV="1">
            <a:off x="5158305" y="4129609"/>
            <a:ext cx="260350" cy="6350"/>
          </a:xfrm>
          <a:prstGeom prst="line">
            <a:avLst/>
          </a:prstGeom>
          <a:noFill/>
          <a:ln w="19050" cap="flat" cmpd="sng" algn="ctr">
            <a:solidFill>
              <a:sysClr val="windowText" lastClr="000000">
                <a:lumMod val="75000"/>
                <a:lumOff val="25000"/>
              </a:sysClr>
            </a:solidFill>
            <a:prstDash val="solid"/>
          </a:ln>
          <a:effectLst/>
        </p:spPr>
      </p:cxnSp>
      <p:cxnSp>
        <p:nvCxnSpPr>
          <p:cNvPr id="183" name="Straight Connector 182">
            <a:extLst>
              <a:ext uri="{FF2B5EF4-FFF2-40B4-BE49-F238E27FC236}">
                <a16:creationId xmlns:a16="http://schemas.microsoft.com/office/drawing/2014/main" id="{1A553153-0117-4938-9B53-CD29BA1047EE}"/>
              </a:ext>
            </a:extLst>
          </p:cNvPr>
          <p:cNvCxnSpPr/>
          <p:nvPr/>
        </p:nvCxnSpPr>
        <p:spPr>
          <a:xfrm rot="10800000" flipV="1">
            <a:off x="4529666" y="4601633"/>
            <a:ext cx="922866" cy="12698"/>
          </a:xfrm>
          <a:prstGeom prst="line">
            <a:avLst/>
          </a:prstGeom>
          <a:noFill/>
          <a:ln w="19050" cap="flat" cmpd="sng" algn="ctr">
            <a:solidFill>
              <a:sysClr val="windowText" lastClr="000000">
                <a:lumMod val="75000"/>
                <a:lumOff val="25000"/>
              </a:sysClr>
            </a:solidFill>
            <a:prstDash val="solid"/>
          </a:ln>
          <a:effectLst/>
        </p:spPr>
      </p:cxnSp>
      <p:grpSp>
        <p:nvGrpSpPr>
          <p:cNvPr id="184" name="Group 183">
            <a:extLst>
              <a:ext uri="{FF2B5EF4-FFF2-40B4-BE49-F238E27FC236}">
                <a16:creationId xmlns:a16="http://schemas.microsoft.com/office/drawing/2014/main" id="{A74092EF-E55D-4226-BA78-F49F8116C6E6}"/>
              </a:ext>
            </a:extLst>
          </p:cNvPr>
          <p:cNvGrpSpPr/>
          <p:nvPr/>
        </p:nvGrpSpPr>
        <p:grpSpPr>
          <a:xfrm>
            <a:off x="4810379" y="4888173"/>
            <a:ext cx="458788" cy="98694"/>
            <a:chOff x="4810380" y="4888173"/>
            <a:chExt cx="458788" cy="158750"/>
          </a:xfrm>
        </p:grpSpPr>
        <p:cxnSp>
          <p:nvCxnSpPr>
            <p:cNvPr id="185" name="Straight Connector 184">
              <a:extLst>
                <a:ext uri="{FF2B5EF4-FFF2-40B4-BE49-F238E27FC236}">
                  <a16:creationId xmlns:a16="http://schemas.microsoft.com/office/drawing/2014/main" id="{0D375AA0-B05F-4898-B7EA-B70448319BDF}"/>
                </a:ext>
              </a:extLst>
            </p:cNvPr>
            <p:cNvCxnSpPr/>
            <p:nvPr/>
          </p:nvCxnSpPr>
          <p:spPr>
            <a:xfrm rot="5400000">
              <a:off x="5188999" y="4966754"/>
              <a:ext cx="158750" cy="1588"/>
            </a:xfrm>
            <a:prstGeom prst="line">
              <a:avLst/>
            </a:prstGeom>
            <a:noFill/>
            <a:ln w="19050" cap="flat" cmpd="sng" algn="ctr">
              <a:solidFill>
                <a:sysClr val="windowText" lastClr="000000">
                  <a:lumMod val="75000"/>
                  <a:lumOff val="25000"/>
                </a:sysClr>
              </a:solidFill>
              <a:prstDash val="solid"/>
            </a:ln>
            <a:effectLst/>
          </p:spPr>
        </p:cxnSp>
        <p:cxnSp>
          <p:nvCxnSpPr>
            <p:cNvPr id="186" name="Straight Connector 185">
              <a:extLst>
                <a:ext uri="{FF2B5EF4-FFF2-40B4-BE49-F238E27FC236}">
                  <a16:creationId xmlns:a16="http://schemas.microsoft.com/office/drawing/2014/main" id="{F3F799DF-23C3-4BCE-BC1B-375DFEEC0353}"/>
                </a:ext>
              </a:extLst>
            </p:cNvPr>
            <p:cNvCxnSpPr/>
            <p:nvPr/>
          </p:nvCxnSpPr>
          <p:spPr>
            <a:xfrm rot="5400000">
              <a:off x="4731799" y="4966754"/>
              <a:ext cx="158750" cy="1588"/>
            </a:xfrm>
            <a:prstGeom prst="line">
              <a:avLst/>
            </a:prstGeom>
            <a:noFill/>
            <a:ln w="19050" cap="flat" cmpd="sng" algn="ctr">
              <a:solidFill>
                <a:sysClr val="windowText" lastClr="000000">
                  <a:lumMod val="75000"/>
                  <a:lumOff val="25000"/>
                </a:sysClr>
              </a:solidFill>
              <a:prstDash val="solid"/>
            </a:ln>
            <a:effectLst/>
          </p:spPr>
        </p:cxnSp>
      </p:grpSp>
      <p:cxnSp>
        <p:nvCxnSpPr>
          <p:cNvPr id="187" name="Straight Connector 186">
            <a:extLst>
              <a:ext uri="{FF2B5EF4-FFF2-40B4-BE49-F238E27FC236}">
                <a16:creationId xmlns:a16="http://schemas.microsoft.com/office/drawing/2014/main" id="{4E0277E7-64B4-45FA-BC3F-9C45C763609F}"/>
              </a:ext>
            </a:extLst>
          </p:cNvPr>
          <p:cNvCxnSpPr/>
          <p:nvPr/>
        </p:nvCxnSpPr>
        <p:spPr>
          <a:xfrm rot="16200000" flipH="1">
            <a:off x="4985536" y="5040570"/>
            <a:ext cx="119861" cy="1332"/>
          </a:xfrm>
          <a:prstGeom prst="line">
            <a:avLst/>
          </a:prstGeom>
          <a:noFill/>
          <a:ln w="19050" cap="flat" cmpd="sng" algn="ctr">
            <a:solidFill>
              <a:sysClr val="windowText" lastClr="000000">
                <a:lumMod val="75000"/>
                <a:lumOff val="25000"/>
              </a:sysClr>
            </a:solidFill>
            <a:prstDash val="solid"/>
          </a:ln>
          <a:effectLst/>
        </p:spPr>
      </p:cxnSp>
      <p:cxnSp>
        <p:nvCxnSpPr>
          <p:cNvPr id="188" name="Straight Connector 187">
            <a:extLst>
              <a:ext uri="{FF2B5EF4-FFF2-40B4-BE49-F238E27FC236}">
                <a16:creationId xmlns:a16="http://schemas.microsoft.com/office/drawing/2014/main" id="{9589B818-A420-4D6E-A70F-B7112E920E8B}"/>
              </a:ext>
            </a:extLst>
          </p:cNvPr>
          <p:cNvCxnSpPr/>
          <p:nvPr/>
        </p:nvCxnSpPr>
        <p:spPr>
          <a:xfrm>
            <a:off x="4800600" y="4986867"/>
            <a:ext cx="478366" cy="1588"/>
          </a:xfrm>
          <a:prstGeom prst="line">
            <a:avLst/>
          </a:prstGeom>
          <a:noFill/>
          <a:ln w="19050" cap="flat" cmpd="sng" algn="ctr">
            <a:solidFill>
              <a:sysClr val="windowText" lastClr="000000">
                <a:lumMod val="75000"/>
                <a:lumOff val="25000"/>
              </a:sysClr>
            </a:solidFill>
            <a:prstDash val="solid"/>
          </a:ln>
          <a:effectLst/>
        </p:spPr>
      </p:cxnSp>
      <p:sp>
        <p:nvSpPr>
          <p:cNvPr id="189" name="Title 1">
            <a:extLst>
              <a:ext uri="{FF2B5EF4-FFF2-40B4-BE49-F238E27FC236}">
                <a16:creationId xmlns:a16="http://schemas.microsoft.com/office/drawing/2014/main" id="{8181D234-62FC-4CF8-8C07-C666ADD1DC3A}"/>
              </a:ext>
            </a:extLst>
          </p:cNvPr>
          <p:cNvSpPr txBox="1">
            <a:spLocks/>
          </p:cNvSpPr>
          <p:nvPr/>
        </p:nvSpPr>
        <p:spPr>
          <a:xfrm>
            <a:off x="3672407" y="5053456"/>
            <a:ext cx="1013894" cy="246677"/>
          </a:xfrm>
          <a:prstGeom prst="rect">
            <a:avLst/>
          </a:prstGeom>
        </p:spPr>
        <p:txBody>
          <a:bodyPr vert="horz" lIns="91440" tIns="45720" rIns="91440" bIns="45720" rtlCol="0" anchor="t" anchorCtr="0">
            <a:noAutofit/>
          </a:bodyPr>
          <a:lstStyle/>
          <a:p>
            <a:pPr algn="ctr">
              <a:spcBef>
                <a:spcPct val="0"/>
              </a:spcBef>
              <a:defRPr/>
            </a:pPr>
            <a:r>
              <a:rPr lang="en-US" sz="800" dirty="0">
                <a:solidFill>
                  <a:prstClr val="black">
                    <a:lumMod val="75000"/>
                    <a:lumOff val="25000"/>
                  </a:prstClr>
                </a:solidFill>
                <a:latin typeface="Arial Narrow" panose="020B0606020202030204" pitchFamily="34" charset="0"/>
                <a:cs typeface="Verdana"/>
              </a:rPr>
              <a:t>Cortical Bone</a:t>
            </a:r>
            <a:endParaRPr lang="en-CA" sz="800" dirty="0">
              <a:solidFill>
                <a:prstClr val="black">
                  <a:lumMod val="75000"/>
                  <a:lumOff val="25000"/>
                </a:prstClr>
              </a:solidFill>
              <a:latin typeface="Arial Narrow" panose="020B0606020202030204" pitchFamily="34" charset="0"/>
              <a:cs typeface="Verdana"/>
            </a:endParaRPr>
          </a:p>
        </p:txBody>
      </p:sp>
      <p:cxnSp>
        <p:nvCxnSpPr>
          <p:cNvPr id="190" name="Straight Connector 189">
            <a:extLst>
              <a:ext uri="{FF2B5EF4-FFF2-40B4-BE49-F238E27FC236}">
                <a16:creationId xmlns:a16="http://schemas.microsoft.com/office/drawing/2014/main" id="{CBF9724A-9AAB-46FF-808D-4D48FB460454}"/>
              </a:ext>
            </a:extLst>
          </p:cNvPr>
          <p:cNvCxnSpPr/>
          <p:nvPr/>
        </p:nvCxnSpPr>
        <p:spPr>
          <a:xfrm rot="5400000">
            <a:off x="4702563" y="4936725"/>
            <a:ext cx="98694" cy="1588"/>
          </a:xfrm>
          <a:prstGeom prst="line">
            <a:avLst/>
          </a:prstGeom>
          <a:noFill/>
          <a:ln w="19050" cap="flat" cmpd="sng" algn="ctr">
            <a:solidFill>
              <a:sysClr val="windowText" lastClr="000000">
                <a:lumMod val="75000"/>
                <a:lumOff val="25000"/>
              </a:sysClr>
            </a:solidFill>
            <a:prstDash val="solid"/>
          </a:ln>
          <a:effectLst/>
        </p:spPr>
      </p:cxnSp>
      <p:cxnSp>
        <p:nvCxnSpPr>
          <p:cNvPr id="191" name="Straight Connector 190">
            <a:extLst>
              <a:ext uri="{FF2B5EF4-FFF2-40B4-BE49-F238E27FC236}">
                <a16:creationId xmlns:a16="http://schemas.microsoft.com/office/drawing/2014/main" id="{C5CB3690-130F-462B-AC82-F9DD47801B51}"/>
              </a:ext>
            </a:extLst>
          </p:cNvPr>
          <p:cNvCxnSpPr/>
          <p:nvPr/>
        </p:nvCxnSpPr>
        <p:spPr>
          <a:xfrm rot="5400000">
            <a:off x="3949030" y="4936725"/>
            <a:ext cx="98694" cy="1588"/>
          </a:xfrm>
          <a:prstGeom prst="line">
            <a:avLst/>
          </a:prstGeom>
          <a:noFill/>
          <a:ln w="19050" cap="flat" cmpd="sng" algn="ctr">
            <a:solidFill>
              <a:sysClr val="windowText" lastClr="000000">
                <a:lumMod val="75000"/>
                <a:lumOff val="25000"/>
              </a:sysClr>
            </a:solidFill>
            <a:prstDash val="solid"/>
          </a:ln>
          <a:effectLst/>
        </p:spPr>
      </p:cxnSp>
      <p:cxnSp>
        <p:nvCxnSpPr>
          <p:cNvPr id="192" name="Straight Connector 191">
            <a:extLst>
              <a:ext uri="{FF2B5EF4-FFF2-40B4-BE49-F238E27FC236}">
                <a16:creationId xmlns:a16="http://schemas.microsoft.com/office/drawing/2014/main" id="{5221367B-0B3E-4F82-8F85-D5BD907EA5C6}"/>
              </a:ext>
            </a:extLst>
          </p:cNvPr>
          <p:cNvCxnSpPr/>
          <p:nvPr/>
        </p:nvCxnSpPr>
        <p:spPr>
          <a:xfrm rot="16200000" flipH="1">
            <a:off x="4329371" y="5040569"/>
            <a:ext cx="119861" cy="1332"/>
          </a:xfrm>
          <a:prstGeom prst="line">
            <a:avLst/>
          </a:prstGeom>
          <a:noFill/>
          <a:ln w="19050" cap="flat" cmpd="sng" algn="ctr">
            <a:solidFill>
              <a:sysClr val="windowText" lastClr="000000">
                <a:lumMod val="75000"/>
                <a:lumOff val="25000"/>
              </a:sysClr>
            </a:solidFill>
            <a:prstDash val="solid"/>
          </a:ln>
          <a:effectLst/>
        </p:spPr>
      </p:cxnSp>
      <p:cxnSp>
        <p:nvCxnSpPr>
          <p:cNvPr id="193" name="Straight Connector 192">
            <a:extLst>
              <a:ext uri="{FF2B5EF4-FFF2-40B4-BE49-F238E27FC236}">
                <a16:creationId xmlns:a16="http://schemas.microsoft.com/office/drawing/2014/main" id="{A6157773-3C0C-467A-BD3D-0666C2955CA0}"/>
              </a:ext>
            </a:extLst>
          </p:cNvPr>
          <p:cNvCxnSpPr/>
          <p:nvPr/>
        </p:nvCxnSpPr>
        <p:spPr>
          <a:xfrm>
            <a:off x="3987804" y="4986866"/>
            <a:ext cx="774695" cy="1588"/>
          </a:xfrm>
          <a:prstGeom prst="line">
            <a:avLst/>
          </a:prstGeom>
          <a:noFill/>
          <a:ln w="19050" cap="flat" cmpd="sng" algn="ctr">
            <a:solidFill>
              <a:sysClr val="windowText" lastClr="000000">
                <a:lumMod val="75000"/>
                <a:lumOff val="25000"/>
              </a:sysClr>
            </a:solidFill>
            <a:prstDash val="solid"/>
          </a:ln>
          <a:effectLst/>
        </p:spPr>
      </p:cxnSp>
      <p:sp>
        <p:nvSpPr>
          <p:cNvPr id="194" name="Title 1">
            <a:extLst>
              <a:ext uri="{FF2B5EF4-FFF2-40B4-BE49-F238E27FC236}">
                <a16:creationId xmlns:a16="http://schemas.microsoft.com/office/drawing/2014/main" id="{DFAFFDB1-519C-4A69-AEF4-6274F354A5BE}"/>
              </a:ext>
            </a:extLst>
          </p:cNvPr>
          <p:cNvSpPr txBox="1">
            <a:spLocks/>
          </p:cNvSpPr>
          <p:nvPr/>
        </p:nvSpPr>
        <p:spPr>
          <a:xfrm>
            <a:off x="6109531" y="5076580"/>
            <a:ext cx="1333500" cy="367323"/>
          </a:xfrm>
          <a:prstGeom prst="rect">
            <a:avLst/>
          </a:prstGeom>
        </p:spPr>
        <p:txBody>
          <a:bodyPr vert="horz" lIns="91440" tIns="45720" rIns="91440" bIns="45720" rtlCol="0" anchor="t" anchorCtr="0">
            <a:noAutofit/>
          </a:bodyPr>
          <a:lstStyle/>
          <a:p>
            <a:pPr>
              <a:spcBef>
                <a:spcPct val="0"/>
              </a:spcBef>
              <a:defRPr/>
            </a:pPr>
            <a:r>
              <a:rPr lang="en-US" sz="1100" b="1" cap="all" dirty="0" err="1">
                <a:solidFill>
                  <a:prstClr val="black">
                    <a:lumMod val="75000"/>
                    <a:lumOff val="25000"/>
                  </a:prstClr>
                </a:solidFill>
                <a:latin typeface="Arial Narrow" panose="020B0606020202030204" pitchFamily="34" charset="0"/>
                <a:cs typeface="Verdana"/>
              </a:rPr>
              <a:t>Denosumab</a:t>
            </a:r>
            <a:endParaRPr lang="en-CA" sz="1100" b="1" cap="all" dirty="0">
              <a:solidFill>
                <a:prstClr val="black">
                  <a:lumMod val="75000"/>
                  <a:lumOff val="25000"/>
                </a:prstClr>
              </a:solidFill>
              <a:latin typeface="Arial Narrow" panose="020B0606020202030204" pitchFamily="34" charset="0"/>
              <a:cs typeface="Verdana"/>
            </a:endParaRPr>
          </a:p>
        </p:txBody>
      </p:sp>
      <p:sp>
        <p:nvSpPr>
          <p:cNvPr id="195" name="Title 1">
            <a:extLst>
              <a:ext uri="{FF2B5EF4-FFF2-40B4-BE49-F238E27FC236}">
                <a16:creationId xmlns:a16="http://schemas.microsoft.com/office/drawing/2014/main" id="{CD0A48A5-E275-4E47-B566-A33223715F0D}"/>
              </a:ext>
            </a:extLst>
          </p:cNvPr>
          <p:cNvSpPr txBox="1">
            <a:spLocks/>
          </p:cNvSpPr>
          <p:nvPr/>
        </p:nvSpPr>
        <p:spPr>
          <a:xfrm>
            <a:off x="6110510" y="3082447"/>
            <a:ext cx="1333500" cy="367323"/>
          </a:xfrm>
          <a:prstGeom prst="rect">
            <a:avLst/>
          </a:prstGeom>
        </p:spPr>
        <p:txBody>
          <a:bodyPr vert="horz" lIns="91440" tIns="45720" rIns="91440" bIns="45720" rtlCol="0" anchor="t" anchorCtr="0">
            <a:noAutofit/>
          </a:bodyPr>
          <a:lstStyle/>
          <a:p>
            <a:pPr>
              <a:spcBef>
                <a:spcPct val="0"/>
              </a:spcBef>
              <a:defRPr/>
            </a:pPr>
            <a:r>
              <a:rPr lang="en-US" sz="1000" b="1" cap="all" dirty="0" err="1">
                <a:solidFill>
                  <a:prstClr val="black">
                    <a:lumMod val="75000"/>
                    <a:lumOff val="25000"/>
                  </a:prstClr>
                </a:solidFill>
                <a:latin typeface="Arial Narrow" panose="020B0606020202030204" pitchFamily="34" charset="0"/>
                <a:cs typeface="Verdana"/>
              </a:rPr>
              <a:t>Alendronate</a:t>
            </a:r>
            <a:endParaRPr lang="en-CA" sz="1000" b="1" cap="all" dirty="0">
              <a:solidFill>
                <a:prstClr val="black">
                  <a:lumMod val="75000"/>
                  <a:lumOff val="25000"/>
                </a:prstClr>
              </a:solidFill>
              <a:latin typeface="Arial Narrow" panose="020B0606020202030204" pitchFamily="34" charset="0"/>
              <a:cs typeface="Verdana"/>
            </a:endParaRPr>
          </a:p>
        </p:txBody>
      </p:sp>
      <p:sp>
        <p:nvSpPr>
          <p:cNvPr id="196" name="Title 1">
            <a:extLst>
              <a:ext uri="{FF2B5EF4-FFF2-40B4-BE49-F238E27FC236}">
                <a16:creationId xmlns:a16="http://schemas.microsoft.com/office/drawing/2014/main" id="{38817F74-CE5C-46B9-BC22-15C5358AF9B4}"/>
              </a:ext>
            </a:extLst>
          </p:cNvPr>
          <p:cNvSpPr txBox="1">
            <a:spLocks/>
          </p:cNvSpPr>
          <p:nvPr/>
        </p:nvSpPr>
        <p:spPr>
          <a:xfrm rot="16200000">
            <a:off x="7192188" y="3404333"/>
            <a:ext cx="2364811" cy="246677"/>
          </a:xfrm>
          <a:prstGeom prst="rect">
            <a:avLst/>
          </a:prstGeom>
        </p:spPr>
        <p:txBody>
          <a:bodyPr vert="horz" lIns="91440" tIns="45720" rIns="91440" bIns="45720" rtlCol="0" anchor="t" anchorCtr="0">
            <a:noAutofit/>
          </a:bodyPr>
          <a:lstStyle/>
          <a:p>
            <a:pPr algn="ctr">
              <a:spcBef>
                <a:spcPct val="0"/>
              </a:spcBef>
              <a:defRPr/>
            </a:pPr>
            <a:r>
              <a:rPr lang="en-US" sz="1700" b="1" dirty="0" err="1">
                <a:solidFill>
                  <a:prstClr val="black">
                    <a:lumMod val="50000"/>
                    <a:lumOff val="50000"/>
                  </a:prstClr>
                </a:solidFill>
                <a:latin typeface="Arial Narrow" panose="020B0606020202030204" pitchFamily="34" charset="0"/>
                <a:cs typeface="Verdana"/>
              </a:rPr>
              <a:t>Trabecular</a:t>
            </a:r>
            <a:r>
              <a:rPr lang="en-US" sz="1700" b="1" dirty="0">
                <a:solidFill>
                  <a:prstClr val="black">
                    <a:lumMod val="50000"/>
                    <a:lumOff val="50000"/>
                  </a:prstClr>
                </a:solidFill>
                <a:latin typeface="Arial Narrow" panose="020B0606020202030204" pitchFamily="34" charset="0"/>
                <a:cs typeface="Verdana"/>
              </a:rPr>
              <a:t> Bone</a:t>
            </a:r>
            <a:endParaRPr lang="en-CA" sz="1700" b="1" dirty="0">
              <a:solidFill>
                <a:prstClr val="black">
                  <a:lumMod val="50000"/>
                  <a:lumOff val="50000"/>
                </a:prstClr>
              </a:solidFill>
              <a:latin typeface="Arial Narrow" panose="020B0606020202030204" pitchFamily="34" charset="0"/>
              <a:cs typeface="Verdana"/>
            </a:endParaRPr>
          </a:p>
        </p:txBody>
      </p:sp>
      <p:sp>
        <p:nvSpPr>
          <p:cNvPr id="197" name="Title 1">
            <a:extLst>
              <a:ext uri="{FF2B5EF4-FFF2-40B4-BE49-F238E27FC236}">
                <a16:creationId xmlns:a16="http://schemas.microsoft.com/office/drawing/2014/main" id="{9A7A8465-AD4E-4DD1-807A-B7AA9E793153}"/>
              </a:ext>
            </a:extLst>
          </p:cNvPr>
          <p:cNvSpPr txBox="1">
            <a:spLocks/>
          </p:cNvSpPr>
          <p:nvPr/>
        </p:nvSpPr>
        <p:spPr>
          <a:xfrm rot="16200000">
            <a:off x="-448987" y="3412799"/>
            <a:ext cx="2212409" cy="246677"/>
          </a:xfrm>
          <a:prstGeom prst="rect">
            <a:avLst/>
          </a:prstGeom>
        </p:spPr>
        <p:txBody>
          <a:bodyPr vert="horz" lIns="91440" tIns="45720" rIns="91440" bIns="45720" rtlCol="0" anchor="t" anchorCtr="0">
            <a:noAutofit/>
          </a:bodyPr>
          <a:lstStyle/>
          <a:p>
            <a:pPr algn="ctr">
              <a:spcBef>
                <a:spcPct val="0"/>
              </a:spcBef>
              <a:defRPr/>
            </a:pPr>
            <a:r>
              <a:rPr lang="en-US" sz="1700" b="1" dirty="0">
                <a:solidFill>
                  <a:prstClr val="black">
                    <a:lumMod val="50000"/>
                    <a:lumOff val="50000"/>
                  </a:prstClr>
                </a:solidFill>
                <a:latin typeface="Arial Narrow" panose="020B0606020202030204" pitchFamily="34" charset="0"/>
                <a:cs typeface="Verdana"/>
              </a:rPr>
              <a:t>Cortical Bone</a:t>
            </a:r>
            <a:endParaRPr lang="en-CA" sz="1700" b="1" dirty="0">
              <a:solidFill>
                <a:prstClr val="black">
                  <a:lumMod val="50000"/>
                  <a:lumOff val="50000"/>
                </a:prstClr>
              </a:solidFill>
              <a:latin typeface="Arial Narrow" panose="020B0606020202030204" pitchFamily="34" charset="0"/>
              <a:cs typeface="Verdana"/>
            </a:endParaRPr>
          </a:p>
        </p:txBody>
      </p:sp>
      <p:sp>
        <p:nvSpPr>
          <p:cNvPr id="198" name="Title 1">
            <a:extLst>
              <a:ext uri="{FF2B5EF4-FFF2-40B4-BE49-F238E27FC236}">
                <a16:creationId xmlns:a16="http://schemas.microsoft.com/office/drawing/2014/main" id="{EB61AF6A-ABAE-425D-86EE-0A92F912001A}"/>
              </a:ext>
            </a:extLst>
          </p:cNvPr>
          <p:cNvSpPr txBox="1">
            <a:spLocks/>
          </p:cNvSpPr>
          <p:nvPr/>
        </p:nvSpPr>
        <p:spPr>
          <a:xfrm>
            <a:off x="6955355" y="1565189"/>
            <a:ext cx="1250950" cy="221273"/>
          </a:xfrm>
          <a:prstGeom prst="rect">
            <a:avLst/>
          </a:prstGeom>
        </p:spPr>
        <p:txBody>
          <a:bodyPr vert="horz" lIns="91440" tIns="45720" rIns="91440" bIns="45720" rtlCol="0" anchor="t" anchorCtr="0">
            <a:noAutofit/>
          </a:bodyPr>
          <a:lstStyle/>
          <a:p>
            <a:pPr>
              <a:spcBef>
                <a:spcPct val="0"/>
              </a:spcBef>
              <a:defRPr/>
            </a:pPr>
            <a:r>
              <a:rPr lang="en-US" sz="800" dirty="0">
                <a:solidFill>
                  <a:prstClr val="black">
                    <a:lumMod val="75000"/>
                    <a:lumOff val="25000"/>
                  </a:prstClr>
                </a:solidFill>
                <a:latin typeface="Arial Narrow" panose="020B0606020202030204" pitchFamily="34" charset="0"/>
                <a:cs typeface="Verdana"/>
              </a:rPr>
              <a:t>Canopy</a:t>
            </a:r>
            <a:endParaRPr lang="en-CA" sz="800" dirty="0">
              <a:solidFill>
                <a:prstClr val="black">
                  <a:lumMod val="75000"/>
                  <a:lumOff val="25000"/>
                </a:prstClr>
              </a:solidFill>
              <a:latin typeface="Arial Narrow" panose="020B0606020202030204" pitchFamily="34" charset="0"/>
              <a:cs typeface="Verdana"/>
            </a:endParaRPr>
          </a:p>
        </p:txBody>
      </p:sp>
      <p:cxnSp>
        <p:nvCxnSpPr>
          <p:cNvPr id="199" name="Straight Connector 198">
            <a:extLst>
              <a:ext uri="{FF2B5EF4-FFF2-40B4-BE49-F238E27FC236}">
                <a16:creationId xmlns:a16="http://schemas.microsoft.com/office/drawing/2014/main" id="{3DEBAB38-DD5F-47B7-95C2-0608AEBF9D58}"/>
              </a:ext>
            </a:extLst>
          </p:cNvPr>
          <p:cNvCxnSpPr>
            <a:cxnSpLocks/>
          </p:cNvCxnSpPr>
          <p:nvPr/>
        </p:nvCxnSpPr>
        <p:spPr>
          <a:xfrm>
            <a:off x="7238992" y="1725077"/>
            <a:ext cx="0" cy="229974"/>
          </a:xfrm>
          <a:prstGeom prst="line">
            <a:avLst/>
          </a:prstGeom>
          <a:noFill/>
          <a:ln w="19050" cap="flat" cmpd="sng" algn="ctr">
            <a:solidFill>
              <a:sysClr val="windowText" lastClr="000000">
                <a:lumMod val="75000"/>
                <a:lumOff val="25000"/>
              </a:sysClr>
            </a:solidFill>
            <a:prstDash val="solid"/>
          </a:ln>
          <a:effectLst/>
        </p:spPr>
      </p:cxnSp>
      <p:sp>
        <p:nvSpPr>
          <p:cNvPr id="200" name="Text Placeholder 2">
            <a:extLst>
              <a:ext uri="{FF2B5EF4-FFF2-40B4-BE49-F238E27FC236}">
                <a16:creationId xmlns:a16="http://schemas.microsoft.com/office/drawing/2014/main" id="{E6AEC7A2-A92B-41B9-9099-8F452F5CEC49}"/>
              </a:ext>
            </a:extLst>
          </p:cNvPr>
          <p:cNvSpPr txBox="1">
            <a:spLocks/>
          </p:cNvSpPr>
          <p:nvPr/>
        </p:nvSpPr>
        <p:spPr>
          <a:xfrm>
            <a:off x="533878" y="5642769"/>
            <a:ext cx="8229600" cy="72822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rgbClr val="332C34"/>
              </a:buClr>
              <a:buFont typeface="Wingdings" panose="05000000000000000000" pitchFamily="2" charset="2"/>
              <a:buChar char="§"/>
            </a:pPr>
            <a:r>
              <a:rPr lang="en-CA" altLang="en-US" sz="1100" kern="0" dirty="0">
                <a:solidFill>
                  <a:prstClr val="black">
                    <a:lumMod val="65000"/>
                    <a:lumOff val="35000"/>
                  </a:prstClr>
                </a:solidFill>
                <a:latin typeface="Arial Narrow" panose="020B0606020202030204" pitchFamily="34" charset="0"/>
              </a:rPr>
              <a:t>In trabecular bone, osteoclasts and resorption are inhibited to a similar degree by </a:t>
            </a:r>
            <a:r>
              <a:rPr lang="en-CA" altLang="en-US" sz="1100" kern="0" dirty="0" err="1">
                <a:solidFill>
                  <a:prstClr val="black">
                    <a:lumMod val="65000"/>
                    <a:lumOff val="35000"/>
                  </a:prstClr>
                </a:solidFill>
                <a:latin typeface="Arial Narrow" panose="020B0606020202030204" pitchFamily="34" charset="0"/>
              </a:rPr>
              <a:t>antiresorptives</a:t>
            </a:r>
            <a:r>
              <a:rPr lang="en-CA" altLang="en-US" sz="1100" kern="0" dirty="0">
                <a:solidFill>
                  <a:prstClr val="black">
                    <a:lumMod val="65000"/>
                    <a:lumOff val="35000"/>
                  </a:prstClr>
                </a:solidFill>
                <a:latin typeface="Arial Narrow" panose="020B0606020202030204" pitchFamily="34" charset="0"/>
              </a:rPr>
              <a:t> as both are able to access the bone surface.  Cortical bone has a low surface area/mineralized bone matrix volume, leading to a lower binding of alendronate to cortical bone with fewer osteoclasts inhibited and only a reduction of remodelling. Denosumab circulates freely to bone surfaces and remodelling compartments, inhibiting osteoclasts and remodelling to a greater degree.</a:t>
            </a:r>
          </a:p>
          <a:p>
            <a:endParaRPr lang="en-US" altLang="en-US" sz="1050" kern="0" dirty="0">
              <a:solidFill>
                <a:prstClr val="black">
                  <a:lumMod val="65000"/>
                  <a:lumOff val="35000"/>
                </a:prstClr>
              </a:solidFill>
              <a:latin typeface="Arial Narrow" panose="020B0606020202030204" pitchFamily="34" charset="0"/>
              <a:cs typeface="Helvetica" panose="020B0604020202020204" pitchFamily="34" charset="0"/>
            </a:endParaRPr>
          </a:p>
        </p:txBody>
      </p:sp>
    </p:spTree>
    <p:extLst>
      <p:ext uri="{BB962C8B-B14F-4D97-AF65-F5344CB8AC3E}">
        <p14:creationId xmlns:p14="http://schemas.microsoft.com/office/powerpoint/2010/main" val="35249452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0000"/>
            <a:lum/>
            <a:extLst>
              <a:ext uri="{BEBA8EAE-BF5A-486C-A8C5-ECC9F3942E4B}">
                <a14:imgProps xmlns:a14="http://schemas.microsoft.com/office/drawing/2010/main">
                  <a14:imgLayer r:embed="rId4">
                    <a14:imgEffect>
                      <a14:saturation sat="33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6" name="Flowchart: Process 5"/>
          <p:cNvSpPr/>
          <p:nvPr/>
        </p:nvSpPr>
        <p:spPr>
          <a:xfrm>
            <a:off x="-1" y="0"/>
            <a:ext cx="4096514" cy="6858000"/>
          </a:xfrm>
          <a:prstGeom prst="flowChartProcess">
            <a:avLst/>
          </a:prstGeom>
          <a:solidFill>
            <a:srgbClr val="E9EEF7">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257941" y="214128"/>
            <a:ext cx="3924231" cy="8540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TREATMENT &amp;</a:t>
            </a:r>
          </a:p>
        </p:txBody>
      </p:sp>
      <p:grpSp>
        <p:nvGrpSpPr>
          <p:cNvPr id="3" name="Group 2"/>
          <p:cNvGrpSpPr/>
          <p:nvPr/>
        </p:nvGrpSpPr>
        <p:grpSpPr>
          <a:xfrm>
            <a:off x="399105" y="992008"/>
            <a:ext cx="3591100" cy="830997"/>
            <a:chOff x="808892" y="2863190"/>
            <a:chExt cx="4980915" cy="1107996"/>
          </a:xfrm>
          <a:solidFill>
            <a:srgbClr val="98AED9"/>
          </a:solidFill>
        </p:grpSpPr>
        <p:sp>
          <p:nvSpPr>
            <p:cNvPr id="4" name="Rectangle 3"/>
            <p:cNvSpPr/>
            <p:nvPr/>
          </p:nvSpPr>
          <p:spPr>
            <a:xfrm>
              <a:off x="808892" y="2999804"/>
              <a:ext cx="3985846" cy="78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808892" y="2863190"/>
              <a:ext cx="4980915" cy="1107996"/>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white"/>
                  </a:solidFill>
                  <a:effectLst/>
                  <a:uLnTx/>
                  <a:uFillTx/>
                  <a:latin typeface="Arial Narrow" panose="020B0606020202030204" pitchFamily="34" charset="0"/>
                  <a:ea typeface="+mn-ea"/>
                  <a:cs typeface="+mn-cs"/>
                </a:rPr>
                <a:t>MANAGEMENT</a:t>
              </a:r>
            </a:p>
          </p:txBody>
        </p:sp>
      </p:grpSp>
    </p:spTree>
    <p:extLst>
      <p:ext uri="{BB962C8B-B14F-4D97-AF65-F5344CB8AC3E}">
        <p14:creationId xmlns:p14="http://schemas.microsoft.com/office/powerpoint/2010/main" val="96730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117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4802"/>
            <a:ext cx="9058939" cy="1032887"/>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200" dirty="0">
                <a:solidFill>
                  <a:srgbClr val="725F73"/>
                </a:solidFill>
                <a:latin typeface="Arial Narrow" panose="020B0606020202030204" pitchFamily="34" charset="0"/>
              </a:rPr>
              <a:t>Long-Term Therapy Remains Effective</a:t>
            </a:r>
            <a:br>
              <a:rPr lang="en-CA" sz="3600" dirty="0">
                <a:solidFill>
                  <a:srgbClr val="725F73"/>
                </a:solidFill>
                <a:latin typeface="Arial Narrow" panose="020B0606020202030204" pitchFamily="34" charset="0"/>
              </a:rPr>
            </a:br>
            <a:r>
              <a:rPr lang="en-CA" sz="2400" i="1" dirty="0">
                <a:solidFill>
                  <a:srgbClr val="7693CC"/>
                </a:solidFill>
                <a:latin typeface="Arial Narrow" panose="020B0606020202030204" pitchFamily="34" charset="0"/>
                <a:ea typeface="+mn-ea"/>
                <a:cs typeface="+mn-cs"/>
              </a:rPr>
              <a:t>With long-term </a:t>
            </a:r>
            <a:r>
              <a:rPr lang="en-CA" sz="2400" i="1" dirty="0">
                <a:solidFill>
                  <a:srgbClr val="7693CC"/>
                </a:solidFill>
                <a:latin typeface="Arial Narrow" panose="020B0606020202030204" pitchFamily="34" charset="0"/>
              </a:rPr>
              <a:t>treatment BMD is maintained</a:t>
            </a:r>
            <a:r>
              <a:rPr lang="en-CA" sz="2400" i="1" baseline="30000" dirty="0">
                <a:solidFill>
                  <a:srgbClr val="7693CC"/>
                </a:solidFill>
                <a:latin typeface="Arial Narrow" panose="020B0606020202030204" pitchFamily="34" charset="0"/>
              </a:rPr>
              <a:t>1,3</a:t>
            </a:r>
            <a:r>
              <a:rPr lang="en-CA" sz="2400" i="1" dirty="0">
                <a:solidFill>
                  <a:srgbClr val="7693CC"/>
                </a:solidFill>
                <a:latin typeface="Arial Narrow" panose="020B0606020202030204" pitchFamily="34" charset="0"/>
              </a:rPr>
              <a:t> or continues to increase</a:t>
            </a:r>
            <a:r>
              <a:rPr lang="en-CA" sz="2400" i="1" baseline="30000" dirty="0">
                <a:solidFill>
                  <a:srgbClr val="7693CC"/>
                </a:solidFill>
                <a:latin typeface="Arial Narrow" panose="020B0606020202030204" pitchFamily="34" charset="0"/>
              </a:rPr>
              <a:t>4</a:t>
            </a:r>
            <a:endParaRPr kumimoji="0" lang="en-US" sz="3200" b="1" i="1" u="none" strike="noStrike" kern="1200" cap="none" spc="0" normalizeH="0" baseline="30000" noProof="0" dirty="0">
              <a:ln>
                <a:noFill/>
              </a:ln>
              <a:solidFill>
                <a:srgbClr val="7693CC"/>
              </a:solidFill>
              <a:effectLst/>
              <a:uLnTx/>
              <a:uFillTx/>
              <a:latin typeface="Arial Narrow" panose="020B0606020202030204" pitchFamily="34" charset="0"/>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ext uri="{D42A27DB-BD31-4B8C-83A1-F6EECF244321}">
                <p14:modId xmlns:p14="http://schemas.microsoft.com/office/powerpoint/2010/main" val="3475476778"/>
              </p:ext>
            </p:extLst>
          </p:nvPr>
        </p:nvGraphicFramePr>
        <p:xfrm>
          <a:off x="182882" y="1454221"/>
          <a:ext cx="8778240" cy="3454785"/>
        </p:xfrm>
        <a:graphic>
          <a:graphicData uri="http://schemas.openxmlformats.org/drawingml/2006/table">
            <a:tbl>
              <a:tblPr/>
              <a:tblGrid>
                <a:gridCol w="2377440">
                  <a:extLst>
                    <a:ext uri="{9D8B030D-6E8A-4147-A177-3AD203B41FA5}">
                      <a16:colId xmlns:a16="http://schemas.microsoft.com/office/drawing/2014/main" val="2874337281"/>
                    </a:ext>
                  </a:extLst>
                </a:gridCol>
                <a:gridCol w="1280160">
                  <a:extLst>
                    <a:ext uri="{9D8B030D-6E8A-4147-A177-3AD203B41FA5}">
                      <a16:colId xmlns:a16="http://schemas.microsoft.com/office/drawing/2014/main" val="382640138"/>
                    </a:ext>
                  </a:extLst>
                </a:gridCol>
                <a:gridCol w="1280160">
                  <a:extLst>
                    <a:ext uri="{9D8B030D-6E8A-4147-A177-3AD203B41FA5}">
                      <a16:colId xmlns:a16="http://schemas.microsoft.com/office/drawing/2014/main" val="1623803189"/>
                    </a:ext>
                  </a:extLst>
                </a:gridCol>
                <a:gridCol w="1280160">
                  <a:extLst>
                    <a:ext uri="{9D8B030D-6E8A-4147-A177-3AD203B41FA5}">
                      <a16:colId xmlns:a16="http://schemas.microsoft.com/office/drawing/2014/main" val="2476488955"/>
                    </a:ext>
                  </a:extLst>
                </a:gridCol>
                <a:gridCol w="1280160">
                  <a:extLst>
                    <a:ext uri="{9D8B030D-6E8A-4147-A177-3AD203B41FA5}">
                      <a16:colId xmlns:a16="http://schemas.microsoft.com/office/drawing/2014/main" val="3404722306"/>
                    </a:ext>
                  </a:extLst>
                </a:gridCol>
                <a:gridCol w="1280160">
                  <a:extLst>
                    <a:ext uri="{9D8B030D-6E8A-4147-A177-3AD203B41FA5}">
                      <a16:colId xmlns:a16="http://schemas.microsoft.com/office/drawing/2014/main" val="1762968188"/>
                    </a:ext>
                  </a:extLst>
                </a:gridCol>
              </a:tblGrid>
              <a:tr h="453846">
                <a:tc rowSpan="3">
                  <a:txBody>
                    <a:body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w="12700" cap="flat" cmpd="sng" algn="ctr">
                      <a:solidFill>
                        <a:schemeClr val="bg2">
                          <a:lumMod val="75000"/>
                        </a:schemeClr>
                      </a:solidFill>
                      <a:prstDash val="solid"/>
                      <a:round/>
                      <a:headEnd type="none" w="med" len="med"/>
                      <a:tailEnd type="none" w="med" len="med"/>
                    </a:lnR>
                    <a:lnT>
                      <a:noFill/>
                    </a:lnT>
                    <a:lnB w="12700" cap="flat" cmpd="sng" algn="ctr">
                      <a:solidFill>
                        <a:schemeClr val="bg2">
                          <a:lumMod val="75000"/>
                        </a:schemeClr>
                      </a:solidFill>
                      <a:prstDash val="solid"/>
                      <a:round/>
                      <a:headEnd type="none" w="med" len="med"/>
                      <a:tailEnd type="none" w="med" len="med"/>
                    </a:lnB>
                    <a:solidFill>
                      <a:schemeClr val="bg1"/>
                    </a:solidFill>
                  </a:tcPr>
                </a:tc>
                <a:tc gridSpan="4">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w="12700" cap="flat" cmpd="sng" algn="ctr">
                      <a:solidFill>
                        <a:schemeClr val="bg2">
                          <a:lumMod val="75000"/>
                        </a:schemeClr>
                      </a:solidFill>
                      <a:prstDash val="solid"/>
                      <a:round/>
                      <a:headEnd type="none" w="med" len="med"/>
                      <a:tailEnd type="none" w="med" len="med"/>
                    </a:lnL>
                    <a:lnR>
                      <a:noFill/>
                    </a:lnR>
                    <a:lnT w="12700" cap="flat" cmpd="sng" algn="ctr">
                      <a:solidFill>
                        <a:schemeClr val="bg2">
                          <a:lumMod val="75000"/>
                        </a:schemeClr>
                      </a:solidFill>
                      <a:prstDash val="solid"/>
                      <a:round/>
                      <a:headEnd type="none" w="med" len="med"/>
                      <a:tailEnd type="none" w="med" len="med"/>
                    </a:lnT>
                    <a:lnB>
                      <a:noFill/>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a:noFill/>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a:noFill/>
                    </a:lnB>
                    <a:solidFill>
                      <a:srgbClr val="404040"/>
                    </a:solidFill>
                  </a:tcPr>
                </a:tc>
                <a:extLst>
                  <a:ext uri="{0D108BD9-81ED-4DB2-BD59-A6C34878D82A}">
                    <a16:rowId xmlns:a16="http://schemas.microsoft.com/office/drawing/2014/main" val="965114403"/>
                  </a:ext>
                </a:extLst>
              </a:tr>
              <a:tr h="257739">
                <a:tc vMerge="1">
                  <a:txBody>
                    <a:bodyPr/>
                    <a:lstStyle/>
                    <a:p>
                      <a:endParaRPr lang="en-US"/>
                    </a:p>
                  </a:txBody>
                  <a:tcPr/>
                </a:tc>
                <a:tc gridSpan="3">
                  <a:txBody>
                    <a:body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bg2">
                          <a:lumMod val="75000"/>
                        </a:schemeClr>
                      </a:solidFill>
                      <a:prstDash val="solid"/>
                      <a:round/>
                      <a:headEnd type="none" w="med" len="med"/>
                      <a:tailEnd type="none" w="med" len="med"/>
                    </a:lnL>
                    <a:lnR>
                      <a:noFill/>
                    </a:lnR>
                    <a:lnT>
                      <a:noFill/>
                    </a:lnT>
                    <a:lnB>
                      <a:noFill/>
                    </a:lnB>
                    <a:solidFill>
                      <a:srgbClr val="595959"/>
                    </a:solidFill>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(N=1 343)</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A098DA"/>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Teriparatide</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(N=107)</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w="12700" cap="flat" cmpd="sng" algn="ctr">
                      <a:solidFill>
                        <a:schemeClr val="bg2">
                          <a:lumMod val="75000"/>
                        </a:schemeClr>
                      </a:solidFill>
                      <a:prstDash val="solid"/>
                      <a:round/>
                      <a:headEnd type="none" w="med" len="med"/>
                      <a:tailEnd type="none" w="med" len="med"/>
                    </a:lnR>
                    <a:lnT>
                      <a:noFill/>
                    </a:lnT>
                    <a:lnB>
                      <a:noFill/>
                    </a:lnB>
                    <a:solidFill>
                      <a:srgbClr val="F79B9D"/>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Oral Branded</a:t>
                      </a:r>
                      <a:r>
                        <a:rPr kumimoji="0" lang="en-US"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1</a:t>
                      </a:r>
                      <a:endPar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a:noFill/>
                    </a:lnR>
                    <a:lnT>
                      <a:noFill/>
                    </a:lnT>
                    <a:lnB>
                      <a:noFill/>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Oral Generic</a:t>
                      </a:r>
                      <a:r>
                        <a:rPr kumimoji="0" lang="en-US"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2</a:t>
                      </a:r>
                      <a:endPar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IV</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(N=92)</a:t>
                      </a:r>
                    </a:p>
                  </a:txBody>
                  <a:tcPr marL="85395" marR="85395" anchor="ctr" anchorCtr="1" horzOverflow="overflow">
                    <a:lnL>
                      <a:noFill/>
                    </a:lnL>
                    <a:lnR>
                      <a:noFill/>
                    </a:lnR>
                    <a:lnT>
                      <a:noFill/>
                    </a:lnT>
                    <a:lnB>
                      <a:noFill/>
                    </a:lnB>
                    <a:solidFill>
                      <a:srgbClr val="7693C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Pivotal Study Extension</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rPr>
                        <a:t>VERT-MN</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FLEX</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cs typeface="Arial" pitchFamily="34" charset="0"/>
                        </a:rPr>
                        <a:t>HORIZON</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rPr>
                        <a:t>FREEDOM</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81756907"/>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CA" sz="1400" b="1" dirty="0">
                          <a:solidFill>
                            <a:schemeClr val="tx1"/>
                          </a:solidFill>
                          <a:latin typeface="Arial Narrow" panose="020B0606020202030204" pitchFamily="34" charset="0"/>
                          <a:cs typeface="Helvetica" panose="020B0604020202020204" pitchFamily="34" charset="0"/>
                        </a:rPr>
                        <a:t>Treatment Duration (</a:t>
                      </a:r>
                      <a:r>
                        <a:rPr lang="en-CA" sz="1400" b="1" dirty="0" err="1">
                          <a:solidFill>
                            <a:schemeClr val="tx1"/>
                          </a:solidFill>
                          <a:latin typeface="Arial Narrow" panose="020B0606020202030204" pitchFamily="34" charset="0"/>
                          <a:cs typeface="Helvetica" panose="020B0604020202020204" pitchFamily="34" charset="0"/>
                        </a:rPr>
                        <a:t>yrs</a:t>
                      </a:r>
                      <a:r>
                        <a:rPr lang="en-CA" sz="1400" b="1" dirty="0">
                          <a:solidFill>
                            <a:schemeClr val="tx1"/>
                          </a:solidFill>
                          <a:latin typeface="Arial Narrow" panose="020B0606020202030204" pitchFamily="34" charset="0"/>
                          <a:cs typeface="Helvetica" panose="020B0604020202020204" pitchFamily="34" charset="0"/>
                        </a:rPr>
                        <a:t>)</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7</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10</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9</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10</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1.5</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40870402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cap="none" normalizeH="0" baseline="0" dirty="0">
                          <a:ln>
                            <a:noFill/>
                          </a:ln>
                          <a:solidFill>
                            <a:schemeClr val="tx1"/>
                          </a:solidFill>
                          <a:effectLst/>
                          <a:latin typeface="Arial Narrow" panose="020B0606020202030204" pitchFamily="34" charset="0"/>
                          <a:ea typeface="MS PGothic" pitchFamily="34" charset="-128"/>
                        </a:rPr>
                        <a:t>% Change Lumbar Spine BMD </a:t>
                      </a:r>
                      <a:r>
                        <a:rPr kumimoji="0" lang="en-CA" sz="1400" b="1" i="0" u="none" strike="noStrike" cap="none" normalizeH="0" baseline="30000" dirty="0">
                          <a:ln>
                            <a:noFill/>
                          </a:ln>
                          <a:solidFill>
                            <a:schemeClr val="tx1"/>
                          </a:solidFill>
                          <a:effectLst/>
                          <a:latin typeface="Arial Narrow" panose="020B0606020202030204" pitchFamily="34" charset="0"/>
                          <a:ea typeface="MS PGothic" pitchFamily="34" charset="-128"/>
                        </a:rPr>
                        <a:t>Ŧ </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rPr>
                        <a:t>11.5</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3.61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NR</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21.7</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6.69</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641725522"/>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ea typeface="MS PGothic" pitchFamily="34" charset="-128"/>
                        </a:rPr>
                        <a:t>% Change Total Hip BMD</a:t>
                      </a:r>
                      <a:r>
                        <a:rPr kumimoji="0" lang="en-CA" sz="1400" b="1" i="0" u="none" strike="noStrike" cap="none" normalizeH="0" baseline="30000" dirty="0">
                          <a:ln>
                            <a:noFill/>
                          </a:ln>
                          <a:solidFill>
                            <a:schemeClr val="tx1"/>
                          </a:solidFill>
                          <a:effectLst/>
                          <a:latin typeface="Arial Narrow" panose="020B0606020202030204" pitchFamily="34" charset="0"/>
                          <a:ea typeface="MS PGothic" pitchFamily="34" charset="-128"/>
                        </a:rPr>
                        <a:t>Ŧ </a:t>
                      </a:r>
                      <a:endPar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3.9</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2.57</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4.6</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9.2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NR</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1953231900"/>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kern="1200" cap="none" normalizeH="0" baseline="0" dirty="0">
                          <a:ln>
                            <a:noFill/>
                          </a:ln>
                          <a:solidFill>
                            <a:schemeClr val="tx1"/>
                          </a:solidFill>
                          <a:effectLst/>
                          <a:latin typeface="Arial Narrow" panose="020B0606020202030204" pitchFamily="34" charset="0"/>
                          <a:ea typeface="MS PGothic" pitchFamily="34" charset="-128"/>
                          <a:cs typeface=""/>
                        </a:rPr>
                        <a:t>Hip Fracture Incidence (%)</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CA" sz="1200" b="1" baseline="30000" dirty="0">
                          <a:solidFill>
                            <a:schemeClr val="tx1"/>
                          </a:solidFill>
                          <a:latin typeface="Arial Narrow" panose="020B0606020202030204" pitchFamily="34" charset="0"/>
                          <a:ea typeface="ヒラギノ角ゴ Pro W3" charset="-128"/>
                        </a:rPr>
                        <a:t>‡</a:t>
                      </a:r>
                      <a:r>
                        <a:rPr kumimoji="0" lang="en-CA" sz="1200" b="1" i="0" u="none" strike="noStrike" cap="none" normalizeH="0" baseline="0" dirty="0">
                          <a:ln>
                            <a:noFill/>
                          </a:ln>
                          <a:solidFill>
                            <a:schemeClr val="tx1"/>
                          </a:solidFill>
                          <a:effectLst/>
                          <a:latin typeface="Arial Narrow" panose="020B0606020202030204" pitchFamily="34" charset="0"/>
                          <a:ea typeface="MS PGothic" pitchFamily="34" charset="-128"/>
                        </a:rPr>
                        <a:t>Not measured</a:t>
                      </a:r>
                    </a:p>
                  </a:txBody>
                  <a:tcPr marL="85395" marR="85395" anchor="ctr" anchorCtr="1" horzOverflow="overflow">
                    <a:lnL w="12700" cap="flat" cmpd="sng" algn="ctr">
                      <a:solidFill>
                        <a:schemeClr val="bg2">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NR</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98AED9">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&lt;0.1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A098DA">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&lt;1.0</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413951468"/>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598823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a-DK" sz="1000" dirty="0">
                <a:solidFill>
                  <a:schemeClr val="tx1"/>
                </a:solidFill>
                <a:latin typeface="Arial Narrow" panose="020B0606020202030204" pitchFamily="34" charset="0"/>
              </a:rPr>
              <a:t>1. </a:t>
            </a:r>
            <a:r>
              <a:rPr lang="it-IT" sz="1000" dirty="0">
                <a:solidFill>
                  <a:schemeClr val="tx1"/>
                </a:solidFill>
                <a:latin typeface="Arial Narrow" panose="020B0606020202030204" pitchFamily="34" charset="0"/>
              </a:rPr>
              <a:t>Mellstrom, D., et al. </a:t>
            </a:r>
            <a:r>
              <a:rPr lang="it-IT" sz="1000" i="1" dirty="0">
                <a:solidFill>
                  <a:schemeClr val="tx1"/>
                </a:solidFill>
                <a:latin typeface="Arial Narrow" panose="020B0606020202030204" pitchFamily="34" charset="0"/>
              </a:rPr>
              <a:t>Calcif Tissue Int. </a:t>
            </a:r>
            <a:r>
              <a:rPr lang="it-IT" sz="1000" dirty="0">
                <a:solidFill>
                  <a:schemeClr val="tx1"/>
                </a:solidFill>
                <a:latin typeface="Arial Narrow" panose="020B0606020202030204" pitchFamily="34" charset="0"/>
              </a:rPr>
              <a:t>2004;75:462-468.; </a:t>
            </a:r>
            <a:r>
              <a:rPr lang="en-CA" sz="1000" dirty="0">
                <a:solidFill>
                  <a:schemeClr val="tx1"/>
                </a:solidFill>
                <a:latin typeface="Arial Narrow" panose="020B0606020202030204" pitchFamily="34" charset="0"/>
              </a:rPr>
              <a:t>2. Black, D.M., et al. </a:t>
            </a:r>
            <a:r>
              <a:rPr lang="en-CA" sz="1000" i="1" dirty="0">
                <a:solidFill>
                  <a:schemeClr val="tx1"/>
                </a:solidFill>
                <a:latin typeface="Arial Narrow" panose="020B0606020202030204" pitchFamily="34" charset="0"/>
              </a:rPr>
              <a:t>JAMA</a:t>
            </a:r>
            <a:r>
              <a:rPr lang="en-CA" sz="1000" dirty="0">
                <a:solidFill>
                  <a:schemeClr val="tx1"/>
                </a:solidFill>
                <a:latin typeface="Arial Narrow" panose="020B0606020202030204" pitchFamily="34" charset="0"/>
              </a:rPr>
              <a:t>. 2006;296(24):2927-2938.; 3. Black, D.M., et al. </a:t>
            </a:r>
            <a:r>
              <a:rPr lang="en-CA" sz="1000" i="1" dirty="0">
                <a:solidFill>
                  <a:schemeClr val="tx1"/>
                </a:solidFill>
                <a:latin typeface="Arial Narrow" panose="020B0606020202030204" pitchFamily="34" charset="0"/>
              </a:rPr>
              <a:t>J Bone Miner Res</a:t>
            </a:r>
            <a:r>
              <a:rPr lang="en-CA" sz="1000" dirty="0">
                <a:solidFill>
                  <a:schemeClr val="tx1"/>
                </a:solidFill>
                <a:latin typeface="Arial Narrow" panose="020B0606020202030204" pitchFamily="34" charset="0"/>
              </a:rPr>
              <a:t>. 2014;</a:t>
            </a:r>
            <a:r>
              <a:rPr lang="en-US" sz="1000" dirty="0">
                <a:solidFill>
                  <a:schemeClr val="tx1"/>
                </a:solidFill>
                <a:latin typeface="Arial Narrow" panose="020B0606020202030204" pitchFamily="34" charset="0"/>
              </a:rPr>
              <a:t>30(5):934-44.</a:t>
            </a:r>
            <a:r>
              <a:rPr lang="en-CA" sz="1000" dirty="0">
                <a:solidFill>
                  <a:schemeClr val="tx1"/>
                </a:solidFill>
                <a:latin typeface="Arial Narrow" panose="020B0606020202030204" pitchFamily="34" charset="0"/>
              </a:rPr>
              <a:t> DOI: 10.1002/jbmr.2442</a:t>
            </a:r>
            <a:r>
              <a:rPr lang="en-US" sz="1000" dirty="0">
                <a:solidFill>
                  <a:schemeClr val="tx1"/>
                </a:solidFill>
                <a:latin typeface="Arial Narrow" panose="020B0606020202030204" pitchFamily="34" charset="0"/>
              </a:rPr>
              <a:t>; </a:t>
            </a:r>
            <a:r>
              <a:rPr lang="en-CA" sz="1000" dirty="0">
                <a:solidFill>
                  <a:schemeClr val="tx1"/>
                </a:solidFill>
                <a:latin typeface="Arial Narrow" panose="020B0606020202030204" pitchFamily="34" charset="0"/>
              </a:rPr>
              <a:t>4. </a:t>
            </a:r>
            <a:r>
              <a:rPr lang="pt-BR" sz="1000" dirty="0">
                <a:solidFill>
                  <a:schemeClr val="tx1"/>
                </a:solidFill>
                <a:latin typeface="Arial Narrow" panose="020B0606020202030204" pitchFamily="34" charset="0"/>
              </a:rPr>
              <a:t>Bone, H.G., et al. </a:t>
            </a:r>
            <a:r>
              <a:rPr lang="pt-BR" sz="1000" i="1" dirty="0">
                <a:solidFill>
                  <a:schemeClr val="tx1"/>
                </a:solidFill>
                <a:latin typeface="Arial Narrow" panose="020B0606020202030204" pitchFamily="34" charset="0"/>
              </a:rPr>
              <a:t>Lancet Diabetes Endocrinol</a:t>
            </a:r>
            <a:r>
              <a:rPr lang="pt-BR" sz="1000" dirty="0">
                <a:solidFill>
                  <a:schemeClr val="tx1"/>
                </a:solidFill>
                <a:latin typeface="Arial Narrow" panose="020B0606020202030204" pitchFamily="34" charset="0"/>
              </a:rPr>
              <a:t>. 2017;5(7):513-523</a:t>
            </a:r>
            <a:r>
              <a:rPr lang="en-CA" sz="1000" dirty="0">
                <a:solidFill>
                  <a:schemeClr val="tx1"/>
                </a:solidFill>
                <a:latin typeface="Arial Narrow" panose="020B0606020202030204" pitchFamily="34" charset="0"/>
              </a:rPr>
              <a:t>; 5. Tanaka, S., et al. </a:t>
            </a:r>
            <a:r>
              <a:rPr lang="en-CA" sz="1000" i="1" dirty="0" err="1">
                <a:solidFill>
                  <a:schemeClr val="tx1"/>
                </a:solidFill>
                <a:latin typeface="Arial Narrow" panose="020B0606020202030204" pitchFamily="34" charset="0"/>
              </a:rPr>
              <a:t>Curr</a:t>
            </a:r>
            <a:r>
              <a:rPr lang="en-CA" sz="1000" i="1" dirty="0">
                <a:solidFill>
                  <a:schemeClr val="tx1"/>
                </a:solidFill>
                <a:latin typeface="Arial Narrow" panose="020B0606020202030204" pitchFamily="34" charset="0"/>
              </a:rPr>
              <a:t> Med Res </a:t>
            </a:r>
            <a:r>
              <a:rPr lang="en-CA" sz="1000" i="1" dirty="0" err="1">
                <a:solidFill>
                  <a:schemeClr val="tx1"/>
                </a:solidFill>
                <a:latin typeface="Arial Narrow" panose="020B0606020202030204" pitchFamily="34" charset="0"/>
              </a:rPr>
              <a:t>Opin</a:t>
            </a:r>
            <a:r>
              <a:rPr lang="en-CA" sz="1000" dirty="0">
                <a:solidFill>
                  <a:schemeClr val="tx1"/>
                </a:solidFill>
                <a:latin typeface="Arial Narrow" panose="020B0606020202030204" pitchFamily="34" charset="0"/>
              </a:rPr>
              <a:t>. 2014;30(5):931-6.</a:t>
            </a:r>
          </a:p>
        </p:txBody>
      </p:sp>
      <p:sp>
        <p:nvSpPr>
          <p:cNvPr id="10" name="Text Placeholder 2">
            <a:extLst>
              <a:ext uri="{FF2B5EF4-FFF2-40B4-BE49-F238E27FC236}">
                <a16:creationId xmlns:a16="http://schemas.microsoft.com/office/drawing/2014/main" id="{EF3B8638-23D6-43A6-AE90-AC2E58597B91}"/>
              </a:ext>
            </a:extLst>
          </p:cNvPr>
          <p:cNvSpPr txBox="1">
            <a:spLocks/>
          </p:cNvSpPr>
          <p:nvPr/>
        </p:nvSpPr>
        <p:spPr>
          <a:xfrm>
            <a:off x="182878" y="5103794"/>
            <a:ext cx="8686800" cy="818944"/>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400" fontAlgn="base">
              <a:spcBef>
                <a:spcPct val="0"/>
              </a:spcBef>
              <a:spcAft>
                <a:spcPct val="0"/>
              </a:spcAft>
            </a:pPr>
            <a:r>
              <a:rPr lang="en-CA" sz="1400" dirty="0">
                <a:solidFill>
                  <a:srgbClr val="000000"/>
                </a:solidFill>
                <a:latin typeface="Arial Narrow" panose="020B0606020202030204" pitchFamily="34" charset="0"/>
              </a:rPr>
              <a:t>*Not head-to-head analyses: </a:t>
            </a:r>
            <a:r>
              <a:rPr lang="en-US" sz="1400" dirty="0">
                <a:solidFill>
                  <a:srgbClr val="000000"/>
                </a:solidFill>
                <a:latin typeface="Arial Narrow" panose="020B0606020202030204" pitchFamily="34" charset="0"/>
              </a:rPr>
              <a:t>Results cannot be compared due to differing study populations and methodologies; </a:t>
            </a:r>
            <a:r>
              <a:rPr lang="en-CA" sz="1400" dirty="0">
                <a:solidFill>
                  <a:srgbClr val="000000"/>
                </a:solidFill>
                <a:latin typeface="Arial Narrow" panose="020B0606020202030204" pitchFamily="34" charset="0"/>
              </a:rPr>
              <a:t>Ŧ Represents % change from BL of Pivotal Trial; ‡ Studies measured non-vertebral fracture incidence which included hip fractures. Non-vertebral fracture incidence: RIS 6.0%; †Interim Analyses of 10 year FREEDOM extension study. </a:t>
            </a:r>
            <a:endParaRPr lang="da-DK" sz="140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2774616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5DEAC7C-A9BD-4D6F-9C26-50E9858607FE}"/>
              </a:ext>
            </a:extLst>
          </p:cNvPr>
          <p:cNvSpPr/>
          <p:nvPr/>
        </p:nvSpPr>
        <p:spPr>
          <a:xfrm>
            <a:off x="0" y="0"/>
            <a:ext cx="2133600" cy="6858000"/>
          </a:xfrm>
          <a:prstGeom prst="rect">
            <a:avLst/>
          </a:prstGeom>
          <a:solidFill>
            <a:srgbClr val="947F9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342900">
              <a:buClr>
                <a:srgbClr val="00ADF1"/>
              </a:buClr>
            </a:pPr>
            <a:r>
              <a:rPr lang="en-CA" sz="788" dirty="0">
                <a:solidFill>
                  <a:srgbClr val="000000"/>
                </a:solidFill>
                <a:latin typeface="Agency FB" panose="020B0503020202020204" pitchFamily="34" charset="0"/>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41750"/>
            <a:ext cx="8365331" cy="997196"/>
          </a:xfrm>
        </p:spPr>
        <p:txBody>
          <a:bodyPr/>
          <a:lstStyle/>
          <a:p>
            <a:pPr algn="ctr"/>
            <a:r>
              <a:rPr lang="en-CA" sz="3600" dirty="0">
                <a:solidFill>
                  <a:srgbClr val="725F73"/>
                </a:solidFill>
                <a:latin typeface="Arial Narrow" panose="020B0606020202030204" pitchFamily="34" charset="0"/>
              </a:rPr>
              <a:t>The Economic Burden of Fractures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in Canada is Growing</a:t>
            </a:r>
            <a:endParaRPr lang="en-US" sz="4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372630"/>
            <a:ext cx="8801100" cy="510363"/>
          </a:xfrm>
          <a:prstGeom prst="rect">
            <a:avLst/>
          </a:prstGeom>
          <a:noFill/>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†2008 data not included for Rehabilitation clinics.</a:t>
            </a:r>
          </a:p>
          <a:p>
            <a:r>
              <a:rPr lang="en-CA" sz="1000" dirty="0">
                <a:solidFill>
                  <a:srgbClr val="000000"/>
                </a:solidFill>
                <a:latin typeface="Arial Narrow" panose="020B0606020202030204" pitchFamily="34" charset="0"/>
              </a:rPr>
              <a:t>‡2008 Data not included for mobility devices.  </a:t>
            </a:r>
          </a:p>
          <a:p>
            <a:r>
              <a:rPr lang="en-CA" sz="1000" dirty="0" err="1">
                <a:solidFill>
                  <a:srgbClr val="000000"/>
                </a:solidFill>
                <a:latin typeface="Arial Narrow" panose="020B0606020202030204" pitchFamily="34" charset="0"/>
              </a:rPr>
              <a:t>Tarride</a:t>
            </a:r>
            <a:r>
              <a:rPr lang="en-CA" sz="1000" dirty="0">
                <a:solidFill>
                  <a:srgbClr val="000000"/>
                </a:solidFill>
                <a:latin typeface="Arial Narrow" panose="020B0606020202030204" pitchFamily="34" charset="0"/>
              </a:rPr>
              <a:t>, J.E., et al.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a:t>
            </a:r>
            <a:r>
              <a:rPr lang="en-CA" sz="1000" dirty="0">
                <a:solidFill>
                  <a:srgbClr val="000000"/>
                </a:solidFill>
                <a:latin typeface="Arial Narrow" panose="020B0606020202030204" pitchFamily="34" charset="0"/>
              </a:rPr>
              <a:t>. 2012;23:2591-2600.; Hopkins, R.B., et al.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a:t>
            </a:r>
            <a:r>
              <a:rPr lang="en-CA" sz="1000" dirty="0">
                <a:solidFill>
                  <a:srgbClr val="000000"/>
                </a:solidFill>
                <a:latin typeface="Arial Narrow" panose="020B0606020202030204" pitchFamily="34" charset="0"/>
              </a:rPr>
              <a:t>.2016; </a:t>
            </a:r>
            <a:r>
              <a:rPr lang="en-US" sz="1000" dirty="0">
                <a:solidFill>
                  <a:srgbClr val="000000"/>
                </a:solidFill>
                <a:latin typeface="Arial Narrow" panose="020B0606020202030204" pitchFamily="34" charset="0"/>
              </a:rPr>
              <a:t>DOI: 10.1007/s00198-016-3631-6.</a:t>
            </a:r>
            <a:endParaRPr lang="en-CA" sz="1000" dirty="0">
              <a:solidFill>
                <a:srgbClr val="000000"/>
              </a:solidFill>
              <a:latin typeface="Arial Narrow" panose="020B0606020202030204" pitchFamily="34" charset="0"/>
            </a:endParaRPr>
          </a:p>
        </p:txBody>
      </p:sp>
      <p:sp>
        <p:nvSpPr>
          <p:cNvPr id="26" name="TextBox 25">
            <a:extLst>
              <a:ext uri="{FF2B5EF4-FFF2-40B4-BE49-F238E27FC236}">
                <a16:creationId xmlns:a16="http://schemas.microsoft.com/office/drawing/2014/main" id="{29E16C4B-2601-420E-9EC0-F33E10008549}"/>
              </a:ext>
            </a:extLst>
          </p:cNvPr>
          <p:cNvSpPr txBox="1"/>
          <p:nvPr/>
        </p:nvSpPr>
        <p:spPr>
          <a:xfrm>
            <a:off x="811831" y="1671255"/>
            <a:ext cx="1275735" cy="307777"/>
          </a:xfrm>
          <a:prstGeom prst="rect">
            <a:avLst/>
          </a:prstGeom>
          <a:noFill/>
        </p:spPr>
        <p:txBody>
          <a:bodyPr wrap="square" rtlCol="0">
            <a:spAutoFit/>
          </a:bodyPr>
          <a:lstStyle/>
          <a:p>
            <a:pPr algn="r"/>
            <a:r>
              <a:rPr lang="en-CA" sz="1400" b="1" dirty="0">
                <a:solidFill>
                  <a:schemeClr val="bg1"/>
                </a:solidFill>
                <a:latin typeface="Arial Narrow" panose="020B0606020202030204" pitchFamily="34" charset="0"/>
              </a:rPr>
              <a:t>Acute care</a:t>
            </a:r>
          </a:p>
        </p:txBody>
      </p:sp>
      <p:sp>
        <p:nvSpPr>
          <p:cNvPr id="27" name="TextBox 26">
            <a:extLst>
              <a:ext uri="{FF2B5EF4-FFF2-40B4-BE49-F238E27FC236}">
                <a16:creationId xmlns:a16="http://schemas.microsoft.com/office/drawing/2014/main" id="{DDE759DE-7BC7-4B0C-9D92-B2A56956E20B}"/>
              </a:ext>
            </a:extLst>
          </p:cNvPr>
          <p:cNvSpPr txBox="1"/>
          <p:nvPr/>
        </p:nvSpPr>
        <p:spPr>
          <a:xfrm>
            <a:off x="329886" y="2079670"/>
            <a:ext cx="1757680" cy="523220"/>
          </a:xfrm>
          <a:prstGeom prst="rect">
            <a:avLst/>
          </a:prstGeom>
          <a:noFill/>
        </p:spPr>
        <p:txBody>
          <a:bodyPr wrap="square" rtlCol="0">
            <a:spAutoFit/>
          </a:bodyPr>
          <a:lstStyle/>
          <a:p>
            <a:pPr algn="r"/>
            <a:r>
              <a:rPr lang="en-CA" sz="1400" b="1" dirty="0">
                <a:solidFill>
                  <a:schemeClr val="bg1"/>
                </a:solidFill>
                <a:latin typeface="Arial Narrow" panose="020B0606020202030204" pitchFamily="34" charset="0"/>
              </a:rPr>
              <a:t>Rehabilitation admissions &amp; clinics</a:t>
            </a:r>
            <a:r>
              <a:rPr lang="en-CA" sz="1400" b="1" baseline="30000" dirty="0">
                <a:solidFill>
                  <a:schemeClr val="bg1"/>
                </a:solidFill>
                <a:latin typeface="Arial Narrow" panose="020B0606020202030204" pitchFamily="34" charset="0"/>
              </a:rPr>
              <a:t>†</a:t>
            </a:r>
          </a:p>
        </p:txBody>
      </p:sp>
      <p:sp>
        <p:nvSpPr>
          <p:cNvPr id="28" name="TextBox 27">
            <a:extLst>
              <a:ext uri="{FF2B5EF4-FFF2-40B4-BE49-F238E27FC236}">
                <a16:creationId xmlns:a16="http://schemas.microsoft.com/office/drawing/2014/main" id="{BFCA0BBE-C6C7-499B-924E-A9C99D990548}"/>
              </a:ext>
            </a:extLst>
          </p:cNvPr>
          <p:cNvSpPr txBox="1"/>
          <p:nvPr/>
        </p:nvSpPr>
        <p:spPr>
          <a:xfrm>
            <a:off x="665166" y="2641974"/>
            <a:ext cx="1422400" cy="523220"/>
          </a:xfrm>
          <a:prstGeom prst="rect">
            <a:avLst/>
          </a:prstGeom>
          <a:noFill/>
        </p:spPr>
        <p:txBody>
          <a:bodyPr wrap="square" rtlCol="0">
            <a:spAutoFit/>
          </a:bodyPr>
          <a:lstStyle/>
          <a:p>
            <a:pPr algn="r"/>
            <a:r>
              <a:rPr lang="en-CA" sz="1400" b="1" dirty="0">
                <a:solidFill>
                  <a:schemeClr val="bg1"/>
                </a:solidFill>
                <a:latin typeface="Arial Narrow" panose="020B0606020202030204" pitchFamily="34" charset="0"/>
              </a:rPr>
              <a:t>Complex Continuing Care</a:t>
            </a:r>
          </a:p>
        </p:txBody>
      </p:sp>
      <p:sp>
        <p:nvSpPr>
          <p:cNvPr id="29" name="TextBox 28">
            <a:extLst>
              <a:ext uri="{FF2B5EF4-FFF2-40B4-BE49-F238E27FC236}">
                <a16:creationId xmlns:a16="http://schemas.microsoft.com/office/drawing/2014/main" id="{6C836587-5B62-407C-AB4B-29878844B5A3}"/>
              </a:ext>
            </a:extLst>
          </p:cNvPr>
          <p:cNvSpPr txBox="1"/>
          <p:nvPr/>
        </p:nvSpPr>
        <p:spPr>
          <a:xfrm>
            <a:off x="329886" y="3204278"/>
            <a:ext cx="1757680" cy="307777"/>
          </a:xfrm>
          <a:prstGeom prst="rect">
            <a:avLst/>
          </a:prstGeom>
          <a:noFill/>
        </p:spPr>
        <p:txBody>
          <a:bodyPr wrap="square" rtlCol="0">
            <a:spAutoFit/>
          </a:bodyPr>
          <a:lstStyle/>
          <a:p>
            <a:pPr algn="r"/>
            <a:r>
              <a:rPr lang="en-CA" sz="1400" b="1" dirty="0">
                <a:solidFill>
                  <a:schemeClr val="bg1"/>
                </a:solidFill>
                <a:latin typeface="Arial Narrow" panose="020B0606020202030204" pitchFamily="34" charset="0"/>
              </a:rPr>
              <a:t>Long-term Care</a:t>
            </a:r>
          </a:p>
        </p:txBody>
      </p:sp>
      <p:sp>
        <p:nvSpPr>
          <p:cNvPr id="30" name="TextBox 29">
            <a:extLst>
              <a:ext uri="{FF2B5EF4-FFF2-40B4-BE49-F238E27FC236}">
                <a16:creationId xmlns:a16="http://schemas.microsoft.com/office/drawing/2014/main" id="{AE844F15-B715-4FC0-89B2-9101F6135FE1}"/>
              </a:ext>
            </a:extLst>
          </p:cNvPr>
          <p:cNvSpPr txBox="1"/>
          <p:nvPr/>
        </p:nvSpPr>
        <p:spPr>
          <a:xfrm>
            <a:off x="329886" y="3612693"/>
            <a:ext cx="1757680" cy="307777"/>
          </a:xfrm>
          <a:prstGeom prst="rect">
            <a:avLst/>
          </a:prstGeom>
          <a:noFill/>
        </p:spPr>
        <p:txBody>
          <a:bodyPr wrap="square" rtlCol="0">
            <a:spAutoFit/>
          </a:bodyPr>
          <a:lstStyle/>
          <a:p>
            <a:pPr algn="r"/>
            <a:r>
              <a:rPr lang="en-CA" sz="1400" b="1" dirty="0">
                <a:solidFill>
                  <a:schemeClr val="bg1"/>
                </a:solidFill>
                <a:latin typeface="Arial Narrow" panose="020B0606020202030204" pitchFamily="34" charset="0"/>
              </a:rPr>
              <a:t>Home care</a:t>
            </a:r>
          </a:p>
        </p:txBody>
      </p:sp>
      <p:sp>
        <p:nvSpPr>
          <p:cNvPr id="31" name="TextBox 30">
            <a:extLst>
              <a:ext uri="{FF2B5EF4-FFF2-40B4-BE49-F238E27FC236}">
                <a16:creationId xmlns:a16="http://schemas.microsoft.com/office/drawing/2014/main" id="{A9E49998-4DD6-457E-8B21-8BD03A452B5C}"/>
              </a:ext>
            </a:extLst>
          </p:cNvPr>
          <p:cNvSpPr txBox="1"/>
          <p:nvPr/>
        </p:nvSpPr>
        <p:spPr>
          <a:xfrm>
            <a:off x="329886" y="4021108"/>
            <a:ext cx="1757680" cy="523220"/>
          </a:xfrm>
          <a:prstGeom prst="rect">
            <a:avLst/>
          </a:prstGeom>
          <a:noFill/>
        </p:spPr>
        <p:txBody>
          <a:bodyPr wrap="square" rtlCol="0">
            <a:spAutoFit/>
          </a:bodyPr>
          <a:lstStyle/>
          <a:p>
            <a:pPr algn="r"/>
            <a:r>
              <a:rPr lang="en-CA" sz="1400" b="1" dirty="0">
                <a:solidFill>
                  <a:schemeClr val="bg1"/>
                </a:solidFill>
                <a:latin typeface="Arial Narrow" panose="020B0606020202030204" pitchFamily="34" charset="0"/>
              </a:rPr>
              <a:t>Outpatient physician services</a:t>
            </a:r>
          </a:p>
        </p:txBody>
      </p:sp>
      <p:sp>
        <p:nvSpPr>
          <p:cNvPr id="32" name="TextBox 31">
            <a:extLst>
              <a:ext uri="{FF2B5EF4-FFF2-40B4-BE49-F238E27FC236}">
                <a16:creationId xmlns:a16="http://schemas.microsoft.com/office/drawing/2014/main" id="{DFBAFD8A-3F75-495A-8852-BE9A85C75DC3}"/>
              </a:ext>
            </a:extLst>
          </p:cNvPr>
          <p:cNvSpPr txBox="1"/>
          <p:nvPr/>
        </p:nvSpPr>
        <p:spPr>
          <a:xfrm>
            <a:off x="96206" y="4583412"/>
            <a:ext cx="1991360" cy="307777"/>
          </a:xfrm>
          <a:prstGeom prst="rect">
            <a:avLst/>
          </a:prstGeom>
          <a:noFill/>
        </p:spPr>
        <p:txBody>
          <a:bodyPr wrap="square" rtlCol="0">
            <a:spAutoFit/>
          </a:bodyPr>
          <a:lstStyle/>
          <a:p>
            <a:pPr algn="r"/>
            <a:r>
              <a:rPr lang="en-CA" sz="1400" b="1" dirty="0">
                <a:solidFill>
                  <a:schemeClr val="bg1"/>
                </a:solidFill>
                <a:latin typeface="Arial Narrow" panose="020B0606020202030204" pitchFamily="34" charset="0"/>
              </a:rPr>
              <a:t>Prescription drugs</a:t>
            </a:r>
          </a:p>
        </p:txBody>
      </p:sp>
      <p:sp>
        <p:nvSpPr>
          <p:cNvPr id="33" name="TextBox 32">
            <a:extLst>
              <a:ext uri="{FF2B5EF4-FFF2-40B4-BE49-F238E27FC236}">
                <a16:creationId xmlns:a16="http://schemas.microsoft.com/office/drawing/2014/main" id="{B822DEDE-41C8-4A6A-829F-CEF8A9694EE1}"/>
              </a:ext>
            </a:extLst>
          </p:cNvPr>
          <p:cNvSpPr txBox="1"/>
          <p:nvPr/>
        </p:nvSpPr>
        <p:spPr>
          <a:xfrm>
            <a:off x="96206" y="4991827"/>
            <a:ext cx="1991360" cy="307777"/>
          </a:xfrm>
          <a:prstGeom prst="rect">
            <a:avLst/>
          </a:prstGeom>
          <a:noFill/>
        </p:spPr>
        <p:txBody>
          <a:bodyPr wrap="square" rtlCol="0">
            <a:spAutoFit/>
          </a:bodyPr>
          <a:lstStyle/>
          <a:p>
            <a:pPr algn="r"/>
            <a:r>
              <a:rPr lang="en-CA" sz="1400" b="1" dirty="0">
                <a:solidFill>
                  <a:schemeClr val="bg1"/>
                </a:solidFill>
                <a:latin typeface="Arial Narrow" panose="020B0606020202030204" pitchFamily="34" charset="0"/>
              </a:rPr>
              <a:t>Wage loss</a:t>
            </a:r>
          </a:p>
        </p:txBody>
      </p:sp>
      <p:sp>
        <p:nvSpPr>
          <p:cNvPr id="34" name="TextBox 33">
            <a:extLst>
              <a:ext uri="{FF2B5EF4-FFF2-40B4-BE49-F238E27FC236}">
                <a16:creationId xmlns:a16="http://schemas.microsoft.com/office/drawing/2014/main" id="{0349C877-9BAE-4E48-ADD9-97DFF04C012A}"/>
              </a:ext>
            </a:extLst>
          </p:cNvPr>
          <p:cNvSpPr txBox="1"/>
          <p:nvPr/>
        </p:nvSpPr>
        <p:spPr>
          <a:xfrm>
            <a:off x="96206" y="5400242"/>
            <a:ext cx="1991360" cy="307777"/>
          </a:xfrm>
          <a:prstGeom prst="rect">
            <a:avLst/>
          </a:prstGeom>
          <a:noFill/>
        </p:spPr>
        <p:txBody>
          <a:bodyPr wrap="square" rtlCol="0">
            <a:spAutoFit/>
          </a:bodyPr>
          <a:lstStyle/>
          <a:p>
            <a:pPr algn="r"/>
            <a:r>
              <a:rPr lang="en-CA" sz="1400" b="1" dirty="0">
                <a:solidFill>
                  <a:schemeClr val="bg1"/>
                </a:solidFill>
                <a:latin typeface="Arial Narrow" panose="020B0606020202030204" pitchFamily="34" charset="0"/>
              </a:rPr>
              <a:t>Mobility devices</a:t>
            </a:r>
            <a:r>
              <a:rPr lang="en-CA" sz="1400" b="1" baseline="30000" dirty="0">
                <a:solidFill>
                  <a:schemeClr val="bg1"/>
                </a:solidFill>
                <a:latin typeface="Arial Narrow" panose="020B0606020202030204" pitchFamily="34" charset="0"/>
              </a:rPr>
              <a:t>‡</a:t>
            </a:r>
          </a:p>
        </p:txBody>
      </p:sp>
      <p:grpSp>
        <p:nvGrpSpPr>
          <p:cNvPr id="42" name="Group 41">
            <a:extLst>
              <a:ext uri="{FF2B5EF4-FFF2-40B4-BE49-F238E27FC236}">
                <a16:creationId xmlns:a16="http://schemas.microsoft.com/office/drawing/2014/main" id="{437A42F4-78C8-44C3-814F-151C06B18AF8}"/>
              </a:ext>
            </a:extLst>
          </p:cNvPr>
          <p:cNvGrpSpPr/>
          <p:nvPr/>
        </p:nvGrpSpPr>
        <p:grpSpPr>
          <a:xfrm>
            <a:off x="2138963" y="1633786"/>
            <a:ext cx="5183343" cy="253916"/>
            <a:chOff x="1620476" y="1241160"/>
            <a:chExt cx="1614718" cy="253916"/>
          </a:xfrm>
        </p:grpSpPr>
        <p:sp>
          <p:nvSpPr>
            <p:cNvPr id="43" name="Rectangle 42">
              <a:extLst>
                <a:ext uri="{FF2B5EF4-FFF2-40B4-BE49-F238E27FC236}">
                  <a16:creationId xmlns:a16="http://schemas.microsoft.com/office/drawing/2014/main" id="{B9D5683D-E700-4FD2-B779-309BB6E62C11}"/>
                </a:ext>
              </a:extLst>
            </p:cNvPr>
            <p:cNvSpPr/>
            <p:nvPr/>
          </p:nvSpPr>
          <p:spPr>
            <a:xfrm>
              <a:off x="1620476" y="1281867"/>
              <a:ext cx="1332516"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4" name="TextBox 43">
              <a:extLst>
                <a:ext uri="{FF2B5EF4-FFF2-40B4-BE49-F238E27FC236}">
                  <a16:creationId xmlns:a16="http://schemas.microsoft.com/office/drawing/2014/main" id="{D1FF1B61-842D-44BA-93C6-B884C13F49C6}"/>
                </a:ext>
              </a:extLst>
            </p:cNvPr>
            <p:cNvSpPr txBox="1"/>
            <p:nvPr/>
          </p:nvSpPr>
          <p:spPr>
            <a:xfrm>
              <a:off x="2968834" y="1241160"/>
              <a:ext cx="266360"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$1.3B</a:t>
              </a:r>
            </a:p>
          </p:txBody>
        </p:sp>
      </p:grpSp>
      <p:grpSp>
        <p:nvGrpSpPr>
          <p:cNvPr id="45" name="Group 44">
            <a:extLst>
              <a:ext uri="{FF2B5EF4-FFF2-40B4-BE49-F238E27FC236}">
                <a16:creationId xmlns:a16="http://schemas.microsoft.com/office/drawing/2014/main" id="{C4B3CAEB-6627-4EC9-B1AB-4AAEFFCB723B}"/>
              </a:ext>
            </a:extLst>
          </p:cNvPr>
          <p:cNvGrpSpPr/>
          <p:nvPr/>
        </p:nvGrpSpPr>
        <p:grpSpPr>
          <a:xfrm>
            <a:off x="2138963" y="1804177"/>
            <a:ext cx="5813637" cy="253916"/>
            <a:chOff x="1620476" y="1411551"/>
            <a:chExt cx="2173479" cy="253916"/>
          </a:xfrm>
        </p:grpSpPr>
        <p:sp>
          <p:nvSpPr>
            <p:cNvPr id="46" name="Rectangle 45">
              <a:extLst>
                <a:ext uri="{FF2B5EF4-FFF2-40B4-BE49-F238E27FC236}">
                  <a16:creationId xmlns:a16="http://schemas.microsoft.com/office/drawing/2014/main" id="{D62D6194-2C99-491B-9CBB-C24D76CAB761}"/>
                </a:ext>
              </a:extLst>
            </p:cNvPr>
            <p:cNvSpPr/>
            <p:nvPr/>
          </p:nvSpPr>
          <p:spPr>
            <a:xfrm>
              <a:off x="1620476" y="1444223"/>
              <a:ext cx="1848946"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gency FB" panose="020B0503020202020204" pitchFamily="34" charset="0"/>
              </a:endParaRPr>
            </a:p>
          </p:txBody>
        </p:sp>
        <p:sp>
          <p:nvSpPr>
            <p:cNvPr id="47" name="TextBox 46">
              <a:extLst>
                <a:ext uri="{FF2B5EF4-FFF2-40B4-BE49-F238E27FC236}">
                  <a16:creationId xmlns:a16="http://schemas.microsoft.com/office/drawing/2014/main" id="{8744C10B-975D-458C-8020-FD17E89CF326}"/>
                </a:ext>
              </a:extLst>
            </p:cNvPr>
            <p:cNvSpPr txBox="1"/>
            <p:nvPr/>
          </p:nvSpPr>
          <p:spPr>
            <a:xfrm>
              <a:off x="3465055" y="1411551"/>
              <a:ext cx="328900"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gency FB" panose="020B0503020202020204" pitchFamily="34" charset="0"/>
                </a:rPr>
                <a:t>$1.5B</a:t>
              </a:r>
            </a:p>
          </p:txBody>
        </p:sp>
      </p:grpSp>
      <p:grpSp>
        <p:nvGrpSpPr>
          <p:cNvPr id="54" name="Group 53">
            <a:extLst>
              <a:ext uri="{FF2B5EF4-FFF2-40B4-BE49-F238E27FC236}">
                <a16:creationId xmlns:a16="http://schemas.microsoft.com/office/drawing/2014/main" id="{CC14EC7F-36DC-48D6-9D97-BFF6650A2D7E}"/>
              </a:ext>
            </a:extLst>
          </p:cNvPr>
          <p:cNvGrpSpPr/>
          <p:nvPr/>
        </p:nvGrpSpPr>
        <p:grpSpPr>
          <a:xfrm>
            <a:off x="2138963" y="2170052"/>
            <a:ext cx="1036423" cy="253916"/>
            <a:chOff x="1620476" y="1713339"/>
            <a:chExt cx="315925" cy="253916"/>
          </a:xfrm>
        </p:grpSpPr>
        <p:sp>
          <p:nvSpPr>
            <p:cNvPr id="55" name="Rectangle 54">
              <a:extLst>
                <a:ext uri="{FF2B5EF4-FFF2-40B4-BE49-F238E27FC236}">
                  <a16:creationId xmlns:a16="http://schemas.microsoft.com/office/drawing/2014/main" id="{6D9F616C-BCA3-45A6-BF15-A5805E36EB76}"/>
                </a:ext>
              </a:extLst>
            </p:cNvPr>
            <p:cNvSpPr/>
            <p:nvPr/>
          </p:nvSpPr>
          <p:spPr>
            <a:xfrm>
              <a:off x="1620476" y="1754046"/>
              <a:ext cx="96127"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6" name="TextBox 55">
              <a:extLst>
                <a:ext uri="{FF2B5EF4-FFF2-40B4-BE49-F238E27FC236}">
                  <a16:creationId xmlns:a16="http://schemas.microsoft.com/office/drawing/2014/main" id="{4EFCFBF2-F583-4613-9E43-744A89BB64BC}"/>
                </a:ext>
              </a:extLst>
            </p:cNvPr>
            <p:cNvSpPr txBox="1"/>
            <p:nvPr/>
          </p:nvSpPr>
          <p:spPr>
            <a:xfrm>
              <a:off x="1723974" y="1713339"/>
              <a:ext cx="212427"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$106M</a:t>
              </a:r>
            </a:p>
          </p:txBody>
        </p:sp>
      </p:grpSp>
      <p:grpSp>
        <p:nvGrpSpPr>
          <p:cNvPr id="57" name="Group 56">
            <a:extLst>
              <a:ext uri="{FF2B5EF4-FFF2-40B4-BE49-F238E27FC236}">
                <a16:creationId xmlns:a16="http://schemas.microsoft.com/office/drawing/2014/main" id="{93F017B4-9B67-4173-AB0B-FC882222E16E}"/>
              </a:ext>
            </a:extLst>
          </p:cNvPr>
          <p:cNvGrpSpPr/>
          <p:nvPr/>
        </p:nvGrpSpPr>
        <p:grpSpPr>
          <a:xfrm>
            <a:off x="2138963" y="2340443"/>
            <a:ext cx="1813693" cy="253916"/>
            <a:chOff x="1617319" y="1883730"/>
            <a:chExt cx="538501" cy="253916"/>
          </a:xfrm>
        </p:grpSpPr>
        <p:sp>
          <p:nvSpPr>
            <p:cNvPr id="58" name="Rectangle 57">
              <a:extLst>
                <a:ext uri="{FF2B5EF4-FFF2-40B4-BE49-F238E27FC236}">
                  <a16:creationId xmlns:a16="http://schemas.microsoft.com/office/drawing/2014/main" id="{C76A863F-F5F9-4E71-B95F-0D7DADA22200}"/>
                </a:ext>
              </a:extLst>
            </p:cNvPr>
            <p:cNvSpPr/>
            <p:nvPr/>
          </p:nvSpPr>
          <p:spPr>
            <a:xfrm>
              <a:off x="1617319" y="1916402"/>
              <a:ext cx="352073"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59" name="TextBox 58">
              <a:extLst>
                <a:ext uri="{FF2B5EF4-FFF2-40B4-BE49-F238E27FC236}">
                  <a16:creationId xmlns:a16="http://schemas.microsoft.com/office/drawing/2014/main" id="{B8C05123-5552-4809-A86D-61A46EDD08F7}"/>
                </a:ext>
              </a:extLst>
            </p:cNvPr>
            <p:cNvSpPr txBox="1"/>
            <p:nvPr/>
          </p:nvSpPr>
          <p:spPr>
            <a:xfrm>
              <a:off x="1977105" y="1883730"/>
              <a:ext cx="178715"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$353M</a:t>
              </a:r>
            </a:p>
          </p:txBody>
        </p:sp>
      </p:grpSp>
      <p:grpSp>
        <p:nvGrpSpPr>
          <p:cNvPr id="140" name="Group 139">
            <a:extLst>
              <a:ext uri="{FF2B5EF4-FFF2-40B4-BE49-F238E27FC236}">
                <a16:creationId xmlns:a16="http://schemas.microsoft.com/office/drawing/2014/main" id="{1F3A8547-C12F-49D4-A87C-BE5385657984}"/>
              </a:ext>
            </a:extLst>
          </p:cNvPr>
          <p:cNvGrpSpPr/>
          <p:nvPr/>
        </p:nvGrpSpPr>
        <p:grpSpPr>
          <a:xfrm>
            <a:off x="2138963" y="2747638"/>
            <a:ext cx="1036422" cy="253916"/>
            <a:chOff x="1620477" y="2291214"/>
            <a:chExt cx="264014" cy="253916"/>
          </a:xfrm>
        </p:grpSpPr>
        <p:sp>
          <p:nvSpPr>
            <p:cNvPr id="141" name="Rectangle 140">
              <a:extLst>
                <a:ext uri="{FF2B5EF4-FFF2-40B4-BE49-F238E27FC236}">
                  <a16:creationId xmlns:a16="http://schemas.microsoft.com/office/drawing/2014/main" id="{3D943AEB-A48A-49DB-982B-CC4B5BC7AB96}"/>
                </a:ext>
              </a:extLst>
            </p:cNvPr>
            <p:cNvSpPr/>
            <p:nvPr/>
          </p:nvSpPr>
          <p:spPr>
            <a:xfrm>
              <a:off x="1620477" y="2331921"/>
              <a:ext cx="106933"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42" name="TextBox 141">
              <a:extLst>
                <a:ext uri="{FF2B5EF4-FFF2-40B4-BE49-F238E27FC236}">
                  <a16:creationId xmlns:a16="http://schemas.microsoft.com/office/drawing/2014/main" id="{505B77C7-508E-4FAA-A7E7-302B164DEE11}"/>
                </a:ext>
              </a:extLst>
            </p:cNvPr>
            <p:cNvSpPr txBox="1"/>
            <p:nvPr/>
          </p:nvSpPr>
          <p:spPr>
            <a:xfrm>
              <a:off x="1727477" y="2291214"/>
              <a:ext cx="157014"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$123M</a:t>
              </a:r>
            </a:p>
          </p:txBody>
        </p:sp>
      </p:grpSp>
      <p:grpSp>
        <p:nvGrpSpPr>
          <p:cNvPr id="143" name="Group 142">
            <a:extLst>
              <a:ext uri="{FF2B5EF4-FFF2-40B4-BE49-F238E27FC236}">
                <a16:creationId xmlns:a16="http://schemas.microsoft.com/office/drawing/2014/main" id="{0E1E4780-E010-40B5-AF15-D9750EA05885}"/>
              </a:ext>
            </a:extLst>
          </p:cNvPr>
          <p:cNvGrpSpPr/>
          <p:nvPr/>
        </p:nvGrpSpPr>
        <p:grpSpPr>
          <a:xfrm>
            <a:off x="2138963" y="2918029"/>
            <a:ext cx="2050069" cy="253916"/>
            <a:chOff x="1620477" y="2461605"/>
            <a:chExt cx="607084" cy="253916"/>
          </a:xfrm>
        </p:grpSpPr>
        <p:sp>
          <p:nvSpPr>
            <p:cNvPr id="144" name="Rectangle 143">
              <a:extLst>
                <a:ext uri="{FF2B5EF4-FFF2-40B4-BE49-F238E27FC236}">
                  <a16:creationId xmlns:a16="http://schemas.microsoft.com/office/drawing/2014/main" id="{F1F626F8-3957-4B66-A635-4A96FB0C8D69}"/>
                </a:ext>
              </a:extLst>
            </p:cNvPr>
            <p:cNvSpPr/>
            <p:nvPr/>
          </p:nvSpPr>
          <p:spPr>
            <a:xfrm>
              <a:off x="1620477" y="2494277"/>
              <a:ext cx="431202"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45" name="TextBox 144">
              <a:extLst>
                <a:ext uri="{FF2B5EF4-FFF2-40B4-BE49-F238E27FC236}">
                  <a16:creationId xmlns:a16="http://schemas.microsoft.com/office/drawing/2014/main" id="{B8198DCF-8758-428A-B722-1F624E6A846A}"/>
                </a:ext>
              </a:extLst>
            </p:cNvPr>
            <p:cNvSpPr txBox="1"/>
            <p:nvPr/>
          </p:nvSpPr>
          <p:spPr>
            <a:xfrm>
              <a:off x="2052594" y="2461605"/>
              <a:ext cx="174967"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$434M</a:t>
              </a:r>
            </a:p>
          </p:txBody>
        </p:sp>
      </p:grpSp>
      <p:grpSp>
        <p:nvGrpSpPr>
          <p:cNvPr id="152" name="Group 151">
            <a:extLst>
              <a:ext uri="{FF2B5EF4-FFF2-40B4-BE49-F238E27FC236}">
                <a16:creationId xmlns:a16="http://schemas.microsoft.com/office/drawing/2014/main" id="{B59EFA14-AEDD-4486-95D5-DF7078CDFC0F}"/>
              </a:ext>
            </a:extLst>
          </p:cNvPr>
          <p:cNvGrpSpPr/>
          <p:nvPr/>
        </p:nvGrpSpPr>
        <p:grpSpPr>
          <a:xfrm>
            <a:off x="2149604" y="3363999"/>
            <a:ext cx="3916694" cy="253916"/>
            <a:chOff x="1620476" y="2928841"/>
            <a:chExt cx="1374966" cy="253916"/>
          </a:xfrm>
        </p:grpSpPr>
        <p:sp>
          <p:nvSpPr>
            <p:cNvPr id="153" name="Rectangle 152">
              <a:extLst>
                <a:ext uri="{FF2B5EF4-FFF2-40B4-BE49-F238E27FC236}">
                  <a16:creationId xmlns:a16="http://schemas.microsoft.com/office/drawing/2014/main" id="{3FA1E56F-9E0D-41C2-AFBA-D373123E0584}"/>
                </a:ext>
              </a:extLst>
            </p:cNvPr>
            <p:cNvSpPr/>
            <p:nvPr/>
          </p:nvSpPr>
          <p:spPr>
            <a:xfrm>
              <a:off x="1620476" y="2957395"/>
              <a:ext cx="1155241"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54" name="TextBox 153">
              <a:extLst>
                <a:ext uri="{FF2B5EF4-FFF2-40B4-BE49-F238E27FC236}">
                  <a16:creationId xmlns:a16="http://schemas.microsoft.com/office/drawing/2014/main" id="{F77CB6C3-23FC-45B1-BE08-934D50C19007}"/>
                </a:ext>
              </a:extLst>
            </p:cNvPr>
            <p:cNvSpPr txBox="1"/>
            <p:nvPr/>
          </p:nvSpPr>
          <p:spPr>
            <a:xfrm>
              <a:off x="2788594" y="2928841"/>
              <a:ext cx="206848"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$1.0B</a:t>
              </a:r>
            </a:p>
          </p:txBody>
        </p:sp>
      </p:grpSp>
      <p:grpSp>
        <p:nvGrpSpPr>
          <p:cNvPr id="155" name="Group 154">
            <a:extLst>
              <a:ext uri="{FF2B5EF4-FFF2-40B4-BE49-F238E27FC236}">
                <a16:creationId xmlns:a16="http://schemas.microsoft.com/office/drawing/2014/main" id="{1069E926-7B33-4D41-873D-E11F9139A7DD}"/>
              </a:ext>
            </a:extLst>
          </p:cNvPr>
          <p:cNvGrpSpPr/>
          <p:nvPr/>
        </p:nvGrpSpPr>
        <p:grpSpPr>
          <a:xfrm>
            <a:off x="2138963" y="3178062"/>
            <a:ext cx="804297" cy="253916"/>
            <a:chOff x="1620475" y="2742904"/>
            <a:chExt cx="1334609" cy="253916"/>
          </a:xfrm>
        </p:grpSpPr>
        <p:sp>
          <p:nvSpPr>
            <p:cNvPr id="156" name="Rectangle 155">
              <a:extLst>
                <a:ext uri="{FF2B5EF4-FFF2-40B4-BE49-F238E27FC236}">
                  <a16:creationId xmlns:a16="http://schemas.microsoft.com/office/drawing/2014/main" id="{192CC83A-DEE6-4D05-991A-16A45F60F595}"/>
                </a:ext>
              </a:extLst>
            </p:cNvPr>
            <p:cNvSpPr/>
            <p:nvPr/>
          </p:nvSpPr>
          <p:spPr>
            <a:xfrm>
              <a:off x="1620475" y="2795039"/>
              <a:ext cx="183731"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57" name="TextBox 156">
              <a:extLst>
                <a:ext uri="{FF2B5EF4-FFF2-40B4-BE49-F238E27FC236}">
                  <a16:creationId xmlns:a16="http://schemas.microsoft.com/office/drawing/2014/main" id="{F7914B23-5E99-490D-8E3E-CB6810F8A83F}"/>
                </a:ext>
              </a:extLst>
            </p:cNvPr>
            <p:cNvSpPr txBox="1"/>
            <p:nvPr/>
          </p:nvSpPr>
          <p:spPr>
            <a:xfrm>
              <a:off x="1812719" y="2742904"/>
              <a:ext cx="1142365"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$31M</a:t>
              </a:r>
            </a:p>
          </p:txBody>
        </p:sp>
      </p:grpSp>
      <p:grpSp>
        <p:nvGrpSpPr>
          <p:cNvPr id="164" name="Group 163">
            <a:extLst>
              <a:ext uri="{FF2B5EF4-FFF2-40B4-BE49-F238E27FC236}">
                <a16:creationId xmlns:a16="http://schemas.microsoft.com/office/drawing/2014/main" id="{93F8F180-4136-4196-B688-4CF31C6B27A9}"/>
              </a:ext>
            </a:extLst>
          </p:cNvPr>
          <p:cNvGrpSpPr/>
          <p:nvPr/>
        </p:nvGrpSpPr>
        <p:grpSpPr>
          <a:xfrm>
            <a:off x="2138963" y="3604289"/>
            <a:ext cx="1385954" cy="253916"/>
            <a:chOff x="1620476" y="3179764"/>
            <a:chExt cx="466900" cy="253916"/>
          </a:xfrm>
        </p:grpSpPr>
        <p:sp>
          <p:nvSpPr>
            <p:cNvPr id="165" name="Rectangle 164">
              <a:extLst>
                <a:ext uri="{FF2B5EF4-FFF2-40B4-BE49-F238E27FC236}">
                  <a16:creationId xmlns:a16="http://schemas.microsoft.com/office/drawing/2014/main" id="{2AC69942-FC69-494E-BA15-6E3AE9CB9B76}"/>
                </a:ext>
              </a:extLst>
            </p:cNvPr>
            <p:cNvSpPr/>
            <p:nvPr/>
          </p:nvSpPr>
          <p:spPr>
            <a:xfrm>
              <a:off x="1620476" y="3220471"/>
              <a:ext cx="259841"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66" name="TextBox 165">
              <a:extLst>
                <a:ext uri="{FF2B5EF4-FFF2-40B4-BE49-F238E27FC236}">
                  <a16:creationId xmlns:a16="http://schemas.microsoft.com/office/drawing/2014/main" id="{122BEFE3-35DA-4D43-8FEB-0E126E4590F1}"/>
                </a:ext>
              </a:extLst>
            </p:cNvPr>
            <p:cNvSpPr txBox="1"/>
            <p:nvPr/>
          </p:nvSpPr>
          <p:spPr>
            <a:xfrm>
              <a:off x="1878921" y="3179764"/>
              <a:ext cx="208455"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$266M</a:t>
              </a:r>
            </a:p>
          </p:txBody>
        </p:sp>
      </p:grpSp>
      <p:grpSp>
        <p:nvGrpSpPr>
          <p:cNvPr id="167" name="Group 166">
            <a:extLst>
              <a:ext uri="{FF2B5EF4-FFF2-40B4-BE49-F238E27FC236}">
                <a16:creationId xmlns:a16="http://schemas.microsoft.com/office/drawing/2014/main" id="{A8983D0D-DBA6-42A5-BF7B-C6FB7BC297FA}"/>
              </a:ext>
            </a:extLst>
          </p:cNvPr>
          <p:cNvGrpSpPr/>
          <p:nvPr/>
        </p:nvGrpSpPr>
        <p:grpSpPr>
          <a:xfrm>
            <a:off x="2138963" y="3774680"/>
            <a:ext cx="1479389" cy="253916"/>
            <a:chOff x="1620477" y="3350155"/>
            <a:chExt cx="448482" cy="253916"/>
          </a:xfrm>
        </p:grpSpPr>
        <p:sp>
          <p:nvSpPr>
            <p:cNvPr id="168" name="Rectangle 167">
              <a:extLst>
                <a:ext uri="{FF2B5EF4-FFF2-40B4-BE49-F238E27FC236}">
                  <a16:creationId xmlns:a16="http://schemas.microsoft.com/office/drawing/2014/main" id="{0239A6AD-F817-4765-BA0B-AE366B9BEF5E}"/>
                </a:ext>
              </a:extLst>
            </p:cNvPr>
            <p:cNvSpPr/>
            <p:nvPr/>
          </p:nvSpPr>
          <p:spPr>
            <a:xfrm>
              <a:off x="1620477" y="3382827"/>
              <a:ext cx="268646"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69" name="TextBox 168">
              <a:extLst>
                <a:ext uri="{FF2B5EF4-FFF2-40B4-BE49-F238E27FC236}">
                  <a16:creationId xmlns:a16="http://schemas.microsoft.com/office/drawing/2014/main" id="{627B7EEA-8C2F-4402-8D10-D87FBB6FFBF6}"/>
                </a:ext>
              </a:extLst>
            </p:cNvPr>
            <p:cNvSpPr txBox="1"/>
            <p:nvPr/>
          </p:nvSpPr>
          <p:spPr>
            <a:xfrm>
              <a:off x="1895219" y="3350155"/>
              <a:ext cx="173740"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$274M</a:t>
              </a:r>
            </a:p>
          </p:txBody>
        </p:sp>
      </p:grpSp>
      <p:grpSp>
        <p:nvGrpSpPr>
          <p:cNvPr id="176" name="Group 175">
            <a:extLst>
              <a:ext uri="{FF2B5EF4-FFF2-40B4-BE49-F238E27FC236}">
                <a16:creationId xmlns:a16="http://schemas.microsoft.com/office/drawing/2014/main" id="{27F3A240-8897-4F13-ADCE-F2D26A681041}"/>
              </a:ext>
            </a:extLst>
          </p:cNvPr>
          <p:cNvGrpSpPr/>
          <p:nvPr/>
        </p:nvGrpSpPr>
        <p:grpSpPr>
          <a:xfrm>
            <a:off x="2138963" y="4105057"/>
            <a:ext cx="1159976" cy="253916"/>
            <a:chOff x="1620476" y="3659266"/>
            <a:chExt cx="335189" cy="253916"/>
          </a:xfrm>
        </p:grpSpPr>
        <p:sp>
          <p:nvSpPr>
            <p:cNvPr id="177" name="Rectangle 176">
              <a:extLst>
                <a:ext uri="{FF2B5EF4-FFF2-40B4-BE49-F238E27FC236}">
                  <a16:creationId xmlns:a16="http://schemas.microsoft.com/office/drawing/2014/main" id="{3ECBE56B-048C-435A-A19F-AD7BB8399FE3}"/>
                </a:ext>
              </a:extLst>
            </p:cNvPr>
            <p:cNvSpPr/>
            <p:nvPr/>
          </p:nvSpPr>
          <p:spPr>
            <a:xfrm>
              <a:off x="1620476" y="3699973"/>
              <a:ext cx="145197"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78" name="TextBox 177">
              <a:extLst>
                <a:ext uri="{FF2B5EF4-FFF2-40B4-BE49-F238E27FC236}">
                  <a16:creationId xmlns:a16="http://schemas.microsoft.com/office/drawing/2014/main" id="{0CA51ECC-4184-4265-B7CB-41E2E4B4B61B}"/>
                </a:ext>
              </a:extLst>
            </p:cNvPr>
            <p:cNvSpPr txBox="1"/>
            <p:nvPr/>
          </p:nvSpPr>
          <p:spPr>
            <a:xfrm>
              <a:off x="1768176" y="3659266"/>
              <a:ext cx="187489"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$155M</a:t>
              </a:r>
            </a:p>
          </p:txBody>
        </p:sp>
      </p:grpSp>
      <p:grpSp>
        <p:nvGrpSpPr>
          <p:cNvPr id="179" name="Group 178">
            <a:extLst>
              <a:ext uri="{FF2B5EF4-FFF2-40B4-BE49-F238E27FC236}">
                <a16:creationId xmlns:a16="http://schemas.microsoft.com/office/drawing/2014/main" id="{9873F99E-7FA4-4439-B044-AAFCD2240D4E}"/>
              </a:ext>
            </a:extLst>
          </p:cNvPr>
          <p:cNvGrpSpPr/>
          <p:nvPr/>
        </p:nvGrpSpPr>
        <p:grpSpPr>
          <a:xfrm>
            <a:off x="2138963" y="4275448"/>
            <a:ext cx="1436129" cy="253916"/>
            <a:chOff x="1620477" y="3829657"/>
            <a:chExt cx="424749" cy="253916"/>
          </a:xfrm>
        </p:grpSpPr>
        <p:sp>
          <p:nvSpPr>
            <p:cNvPr id="180" name="Rectangle 179">
              <a:extLst>
                <a:ext uri="{FF2B5EF4-FFF2-40B4-BE49-F238E27FC236}">
                  <a16:creationId xmlns:a16="http://schemas.microsoft.com/office/drawing/2014/main" id="{87B4DE5E-0731-4726-B32A-7E90CECCEABA}"/>
                </a:ext>
              </a:extLst>
            </p:cNvPr>
            <p:cNvSpPr/>
            <p:nvPr/>
          </p:nvSpPr>
          <p:spPr>
            <a:xfrm>
              <a:off x="1620477" y="3862329"/>
              <a:ext cx="243725"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81" name="TextBox 180">
              <a:extLst>
                <a:ext uri="{FF2B5EF4-FFF2-40B4-BE49-F238E27FC236}">
                  <a16:creationId xmlns:a16="http://schemas.microsoft.com/office/drawing/2014/main" id="{2600ED7C-A3B8-40DF-A8A5-3C65BDF55C13}"/>
                </a:ext>
              </a:extLst>
            </p:cNvPr>
            <p:cNvSpPr txBox="1"/>
            <p:nvPr/>
          </p:nvSpPr>
          <p:spPr>
            <a:xfrm>
              <a:off x="1867913" y="3829657"/>
              <a:ext cx="177313"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$253M</a:t>
              </a:r>
            </a:p>
          </p:txBody>
        </p:sp>
      </p:grpSp>
      <p:grpSp>
        <p:nvGrpSpPr>
          <p:cNvPr id="188" name="Group 187">
            <a:extLst>
              <a:ext uri="{FF2B5EF4-FFF2-40B4-BE49-F238E27FC236}">
                <a16:creationId xmlns:a16="http://schemas.microsoft.com/office/drawing/2014/main" id="{13819C05-009C-403D-BC70-50142DC63100}"/>
              </a:ext>
            </a:extLst>
          </p:cNvPr>
          <p:cNvGrpSpPr/>
          <p:nvPr/>
        </p:nvGrpSpPr>
        <p:grpSpPr>
          <a:xfrm>
            <a:off x="2138963" y="4568309"/>
            <a:ext cx="2100156" cy="253916"/>
            <a:chOff x="1620476" y="4143784"/>
            <a:chExt cx="633128" cy="253916"/>
          </a:xfrm>
        </p:grpSpPr>
        <p:sp>
          <p:nvSpPr>
            <p:cNvPr id="189" name="Rectangle 188">
              <a:extLst>
                <a:ext uri="{FF2B5EF4-FFF2-40B4-BE49-F238E27FC236}">
                  <a16:creationId xmlns:a16="http://schemas.microsoft.com/office/drawing/2014/main" id="{40E2BACC-54B1-4FE2-AFF8-DF66764053FB}"/>
                </a:ext>
              </a:extLst>
            </p:cNvPr>
            <p:cNvSpPr/>
            <p:nvPr/>
          </p:nvSpPr>
          <p:spPr>
            <a:xfrm>
              <a:off x="1620476" y="4184491"/>
              <a:ext cx="420975"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90" name="TextBox 189">
              <a:extLst>
                <a:ext uri="{FF2B5EF4-FFF2-40B4-BE49-F238E27FC236}">
                  <a16:creationId xmlns:a16="http://schemas.microsoft.com/office/drawing/2014/main" id="{E715DA44-99CD-417C-B152-EF664F0EB5E7}"/>
                </a:ext>
              </a:extLst>
            </p:cNvPr>
            <p:cNvSpPr txBox="1"/>
            <p:nvPr/>
          </p:nvSpPr>
          <p:spPr>
            <a:xfrm>
              <a:off x="2048009" y="4143784"/>
              <a:ext cx="205595"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$426M</a:t>
              </a:r>
            </a:p>
          </p:txBody>
        </p:sp>
      </p:grpSp>
      <p:grpSp>
        <p:nvGrpSpPr>
          <p:cNvPr id="191" name="Group 190">
            <a:extLst>
              <a:ext uri="{FF2B5EF4-FFF2-40B4-BE49-F238E27FC236}">
                <a16:creationId xmlns:a16="http://schemas.microsoft.com/office/drawing/2014/main" id="{9AA47F09-15CD-4406-8E1D-3A4492A588DB}"/>
              </a:ext>
            </a:extLst>
          </p:cNvPr>
          <p:cNvGrpSpPr/>
          <p:nvPr/>
        </p:nvGrpSpPr>
        <p:grpSpPr>
          <a:xfrm>
            <a:off x="2138963" y="4738700"/>
            <a:ext cx="1772557" cy="253916"/>
            <a:chOff x="1620477" y="4314175"/>
            <a:chExt cx="490637" cy="253916"/>
          </a:xfrm>
        </p:grpSpPr>
        <p:sp>
          <p:nvSpPr>
            <p:cNvPr id="192" name="Rectangle 191">
              <a:extLst>
                <a:ext uri="{FF2B5EF4-FFF2-40B4-BE49-F238E27FC236}">
                  <a16:creationId xmlns:a16="http://schemas.microsoft.com/office/drawing/2014/main" id="{58D151D5-7C3B-4B17-A5DD-C7AC42CC9172}"/>
                </a:ext>
              </a:extLst>
            </p:cNvPr>
            <p:cNvSpPr/>
            <p:nvPr/>
          </p:nvSpPr>
          <p:spPr>
            <a:xfrm>
              <a:off x="1620477" y="4346847"/>
              <a:ext cx="319781"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93" name="TextBox 192">
              <a:extLst>
                <a:ext uri="{FF2B5EF4-FFF2-40B4-BE49-F238E27FC236}">
                  <a16:creationId xmlns:a16="http://schemas.microsoft.com/office/drawing/2014/main" id="{B33B6432-E16E-4573-919E-1BE779BE250A}"/>
                </a:ext>
              </a:extLst>
            </p:cNvPr>
            <p:cNvSpPr txBox="1"/>
            <p:nvPr/>
          </p:nvSpPr>
          <p:spPr>
            <a:xfrm>
              <a:off x="1945970" y="4314175"/>
              <a:ext cx="165144"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$346M</a:t>
              </a:r>
            </a:p>
          </p:txBody>
        </p:sp>
      </p:grpSp>
      <p:grpSp>
        <p:nvGrpSpPr>
          <p:cNvPr id="200" name="Group 199">
            <a:extLst>
              <a:ext uri="{FF2B5EF4-FFF2-40B4-BE49-F238E27FC236}">
                <a16:creationId xmlns:a16="http://schemas.microsoft.com/office/drawing/2014/main" id="{9B2003F3-BC6E-47EB-A8B0-5B78BEAF0E15}"/>
              </a:ext>
            </a:extLst>
          </p:cNvPr>
          <p:cNvGrpSpPr/>
          <p:nvPr/>
        </p:nvGrpSpPr>
        <p:grpSpPr>
          <a:xfrm>
            <a:off x="2138963" y="4980645"/>
            <a:ext cx="1233080" cy="253916"/>
            <a:chOff x="1620476" y="4556120"/>
            <a:chExt cx="330168" cy="253916"/>
          </a:xfrm>
        </p:grpSpPr>
        <p:sp>
          <p:nvSpPr>
            <p:cNvPr id="201" name="Rectangle 200">
              <a:extLst>
                <a:ext uri="{FF2B5EF4-FFF2-40B4-BE49-F238E27FC236}">
                  <a16:creationId xmlns:a16="http://schemas.microsoft.com/office/drawing/2014/main" id="{3C4A966C-F98A-4B58-B376-9C6725B2469F}"/>
                </a:ext>
              </a:extLst>
            </p:cNvPr>
            <p:cNvSpPr/>
            <p:nvPr/>
          </p:nvSpPr>
          <p:spPr>
            <a:xfrm>
              <a:off x="1620476" y="4596827"/>
              <a:ext cx="111677"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02" name="TextBox 201">
              <a:extLst>
                <a:ext uri="{FF2B5EF4-FFF2-40B4-BE49-F238E27FC236}">
                  <a16:creationId xmlns:a16="http://schemas.microsoft.com/office/drawing/2014/main" id="{C26C7F09-5333-4B36-B880-40CF5B0AFA33}"/>
                </a:ext>
              </a:extLst>
            </p:cNvPr>
            <p:cNvSpPr txBox="1"/>
            <p:nvPr/>
          </p:nvSpPr>
          <p:spPr>
            <a:xfrm>
              <a:off x="1736682" y="4556120"/>
              <a:ext cx="213962"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$126M</a:t>
              </a:r>
            </a:p>
          </p:txBody>
        </p:sp>
      </p:grpSp>
      <p:grpSp>
        <p:nvGrpSpPr>
          <p:cNvPr id="203" name="Group 202">
            <a:extLst>
              <a:ext uri="{FF2B5EF4-FFF2-40B4-BE49-F238E27FC236}">
                <a16:creationId xmlns:a16="http://schemas.microsoft.com/office/drawing/2014/main" id="{78FBD470-6577-4D52-A0A4-540ECD87509A}"/>
              </a:ext>
            </a:extLst>
          </p:cNvPr>
          <p:cNvGrpSpPr/>
          <p:nvPr/>
        </p:nvGrpSpPr>
        <p:grpSpPr>
          <a:xfrm>
            <a:off x="2138963" y="5151036"/>
            <a:ext cx="1607679" cy="253916"/>
            <a:chOff x="1620478" y="4726511"/>
            <a:chExt cx="463442" cy="253916"/>
          </a:xfrm>
        </p:grpSpPr>
        <p:sp>
          <p:nvSpPr>
            <p:cNvPr id="204" name="Rectangle 203">
              <a:extLst>
                <a:ext uri="{FF2B5EF4-FFF2-40B4-BE49-F238E27FC236}">
                  <a16:creationId xmlns:a16="http://schemas.microsoft.com/office/drawing/2014/main" id="{F45DF839-CCCD-4E4D-9879-64D2CBFAB8D1}"/>
                </a:ext>
              </a:extLst>
            </p:cNvPr>
            <p:cNvSpPr/>
            <p:nvPr/>
          </p:nvSpPr>
          <p:spPr>
            <a:xfrm>
              <a:off x="1620478" y="4759183"/>
              <a:ext cx="289914"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05" name="TextBox 204">
              <a:extLst>
                <a:ext uri="{FF2B5EF4-FFF2-40B4-BE49-F238E27FC236}">
                  <a16:creationId xmlns:a16="http://schemas.microsoft.com/office/drawing/2014/main" id="{4294F410-6E0D-483F-BDCF-D039EEE6D669}"/>
                </a:ext>
              </a:extLst>
            </p:cNvPr>
            <p:cNvSpPr txBox="1"/>
            <p:nvPr/>
          </p:nvSpPr>
          <p:spPr>
            <a:xfrm>
              <a:off x="1916107" y="4726511"/>
              <a:ext cx="167813"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$305M</a:t>
              </a:r>
            </a:p>
          </p:txBody>
        </p:sp>
      </p:grpSp>
      <p:grpSp>
        <p:nvGrpSpPr>
          <p:cNvPr id="209" name="Group 208">
            <a:extLst>
              <a:ext uri="{FF2B5EF4-FFF2-40B4-BE49-F238E27FC236}">
                <a16:creationId xmlns:a16="http://schemas.microsoft.com/office/drawing/2014/main" id="{FD6A38C2-7FE9-4A28-A495-02D3705309EB}"/>
              </a:ext>
            </a:extLst>
          </p:cNvPr>
          <p:cNvGrpSpPr/>
          <p:nvPr/>
        </p:nvGrpSpPr>
        <p:grpSpPr>
          <a:xfrm>
            <a:off x="2138963" y="5489093"/>
            <a:ext cx="936021" cy="261610"/>
            <a:chOff x="1620478" y="5128366"/>
            <a:chExt cx="231617" cy="261610"/>
          </a:xfrm>
        </p:grpSpPr>
        <p:sp>
          <p:nvSpPr>
            <p:cNvPr id="210" name="Rectangle 209">
              <a:extLst>
                <a:ext uri="{FF2B5EF4-FFF2-40B4-BE49-F238E27FC236}">
                  <a16:creationId xmlns:a16="http://schemas.microsoft.com/office/drawing/2014/main" id="{0EB851D4-D8A9-45A2-8E36-04887F306E10}"/>
                </a:ext>
              </a:extLst>
            </p:cNvPr>
            <p:cNvSpPr/>
            <p:nvPr/>
          </p:nvSpPr>
          <p:spPr>
            <a:xfrm>
              <a:off x="1620478" y="5161038"/>
              <a:ext cx="80009"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11" name="TextBox 210">
              <a:extLst>
                <a:ext uri="{FF2B5EF4-FFF2-40B4-BE49-F238E27FC236}">
                  <a16:creationId xmlns:a16="http://schemas.microsoft.com/office/drawing/2014/main" id="{60E8967C-DB68-4BD0-B7CF-ED36154C16F1}"/>
                </a:ext>
              </a:extLst>
            </p:cNvPr>
            <p:cNvSpPr txBox="1"/>
            <p:nvPr/>
          </p:nvSpPr>
          <p:spPr>
            <a:xfrm>
              <a:off x="1709367" y="5128366"/>
              <a:ext cx="142728"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rPr>
                <a:t>$101M</a:t>
              </a:r>
            </a:p>
          </p:txBody>
        </p:sp>
      </p:grpSp>
      <p:cxnSp>
        <p:nvCxnSpPr>
          <p:cNvPr id="212" name="Straight Connector 211">
            <a:extLst>
              <a:ext uri="{FF2B5EF4-FFF2-40B4-BE49-F238E27FC236}">
                <a16:creationId xmlns:a16="http://schemas.microsoft.com/office/drawing/2014/main" id="{45A88422-9007-4511-87F8-1E8AAB3B957A}"/>
              </a:ext>
            </a:extLst>
          </p:cNvPr>
          <p:cNvCxnSpPr/>
          <p:nvPr/>
        </p:nvCxnSpPr>
        <p:spPr>
          <a:xfrm>
            <a:off x="2130264" y="5831855"/>
            <a:ext cx="4972226"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13" name="TextBox 212">
            <a:extLst>
              <a:ext uri="{FF2B5EF4-FFF2-40B4-BE49-F238E27FC236}">
                <a16:creationId xmlns:a16="http://schemas.microsoft.com/office/drawing/2014/main" id="{F1E1F29B-E577-4DC4-BA30-B3DDB63728E5}"/>
              </a:ext>
            </a:extLst>
          </p:cNvPr>
          <p:cNvSpPr txBox="1"/>
          <p:nvPr/>
        </p:nvSpPr>
        <p:spPr>
          <a:xfrm>
            <a:off x="2108835" y="5831855"/>
            <a:ext cx="259555" cy="307777"/>
          </a:xfrm>
          <a:prstGeom prst="rect">
            <a:avLst/>
          </a:prstGeom>
          <a:noFill/>
        </p:spPr>
        <p:txBody>
          <a:bodyPr wrap="square" rtlCol="0">
            <a:spAutoFit/>
          </a:bodyPr>
          <a:lstStyle/>
          <a:p>
            <a:r>
              <a:rPr lang="en-CA" sz="1400" b="1" dirty="0">
                <a:solidFill>
                  <a:schemeClr val="tx1">
                    <a:lumMod val="75000"/>
                    <a:lumOff val="25000"/>
                  </a:schemeClr>
                </a:solidFill>
                <a:latin typeface="Arial Narrow" panose="020B0606020202030204" pitchFamily="34" charset="0"/>
              </a:rPr>
              <a:t>0</a:t>
            </a:r>
          </a:p>
        </p:txBody>
      </p:sp>
      <p:sp>
        <p:nvSpPr>
          <p:cNvPr id="214" name="TextBox 213">
            <a:extLst>
              <a:ext uri="{FF2B5EF4-FFF2-40B4-BE49-F238E27FC236}">
                <a16:creationId xmlns:a16="http://schemas.microsoft.com/office/drawing/2014/main" id="{050F8CA8-AC84-4639-85C8-9F9013B61956}"/>
              </a:ext>
            </a:extLst>
          </p:cNvPr>
          <p:cNvSpPr txBox="1"/>
          <p:nvPr/>
        </p:nvSpPr>
        <p:spPr>
          <a:xfrm>
            <a:off x="6866254" y="5826398"/>
            <a:ext cx="585435" cy="307777"/>
          </a:xfrm>
          <a:prstGeom prst="rect">
            <a:avLst/>
          </a:prstGeom>
          <a:noFill/>
        </p:spPr>
        <p:txBody>
          <a:bodyPr wrap="square" rtlCol="0">
            <a:spAutoFit/>
          </a:bodyPr>
          <a:lstStyle/>
          <a:p>
            <a:pPr algn="r"/>
            <a:r>
              <a:rPr lang="en-CA" sz="1400" b="1" dirty="0">
                <a:solidFill>
                  <a:schemeClr val="tx1">
                    <a:lumMod val="75000"/>
                    <a:lumOff val="25000"/>
                  </a:schemeClr>
                </a:solidFill>
                <a:latin typeface="Arial Narrow" panose="020B0606020202030204" pitchFamily="34" charset="0"/>
              </a:rPr>
              <a:t>1.5B</a:t>
            </a:r>
          </a:p>
        </p:txBody>
      </p:sp>
      <p:sp>
        <p:nvSpPr>
          <p:cNvPr id="215" name="TextBox 214">
            <a:extLst>
              <a:ext uri="{FF2B5EF4-FFF2-40B4-BE49-F238E27FC236}">
                <a16:creationId xmlns:a16="http://schemas.microsoft.com/office/drawing/2014/main" id="{93856E04-2C26-4019-8F52-5A8659090B24}"/>
              </a:ext>
            </a:extLst>
          </p:cNvPr>
          <p:cNvSpPr txBox="1"/>
          <p:nvPr/>
        </p:nvSpPr>
        <p:spPr>
          <a:xfrm>
            <a:off x="5230823" y="5826398"/>
            <a:ext cx="559485" cy="307777"/>
          </a:xfrm>
          <a:prstGeom prst="rect">
            <a:avLst/>
          </a:prstGeom>
          <a:noFill/>
        </p:spPr>
        <p:txBody>
          <a:bodyPr wrap="square" rtlCol="0">
            <a:spAutoFit/>
          </a:bodyPr>
          <a:lstStyle/>
          <a:p>
            <a:pPr algn="ctr"/>
            <a:r>
              <a:rPr lang="en-CA" sz="1400" b="1" dirty="0">
                <a:solidFill>
                  <a:schemeClr val="tx1">
                    <a:lumMod val="75000"/>
                    <a:lumOff val="25000"/>
                  </a:schemeClr>
                </a:solidFill>
                <a:latin typeface="Arial Narrow" panose="020B0606020202030204" pitchFamily="34" charset="0"/>
              </a:rPr>
              <a:t>1.0B</a:t>
            </a:r>
          </a:p>
        </p:txBody>
      </p:sp>
      <p:sp>
        <p:nvSpPr>
          <p:cNvPr id="216" name="TextBox 215">
            <a:extLst>
              <a:ext uri="{FF2B5EF4-FFF2-40B4-BE49-F238E27FC236}">
                <a16:creationId xmlns:a16="http://schemas.microsoft.com/office/drawing/2014/main" id="{92C9611C-041D-4477-B080-3E444511DBDA}"/>
              </a:ext>
            </a:extLst>
          </p:cNvPr>
          <p:cNvSpPr txBox="1"/>
          <p:nvPr/>
        </p:nvSpPr>
        <p:spPr>
          <a:xfrm>
            <a:off x="3551916" y="5826398"/>
            <a:ext cx="581445" cy="307777"/>
          </a:xfrm>
          <a:prstGeom prst="rect">
            <a:avLst/>
          </a:prstGeom>
          <a:noFill/>
        </p:spPr>
        <p:txBody>
          <a:bodyPr wrap="square" rtlCol="0">
            <a:spAutoFit/>
          </a:bodyPr>
          <a:lstStyle/>
          <a:p>
            <a:pPr algn="ctr"/>
            <a:r>
              <a:rPr lang="en-CA" sz="1400" b="1" dirty="0">
                <a:solidFill>
                  <a:schemeClr val="tx1">
                    <a:lumMod val="75000"/>
                    <a:lumOff val="25000"/>
                  </a:schemeClr>
                </a:solidFill>
                <a:latin typeface="Arial Narrow" panose="020B0606020202030204" pitchFamily="34" charset="0"/>
              </a:rPr>
              <a:t>0.5B</a:t>
            </a:r>
          </a:p>
        </p:txBody>
      </p:sp>
      <p:grpSp>
        <p:nvGrpSpPr>
          <p:cNvPr id="224" name="Group 223">
            <a:extLst>
              <a:ext uri="{FF2B5EF4-FFF2-40B4-BE49-F238E27FC236}">
                <a16:creationId xmlns:a16="http://schemas.microsoft.com/office/drawing/2014/main" id="{5BE3125D-2DEA-41DE-B912-6392D18224C8}"/>
              </a:ext>
            </a:extLst>
          </p:cNvPr>
          <p:cNvGrpSpPr/>
          <p:nvPr/>
        </p:nvGrpSpPr>
        <p:grpSpPr>
          <a:xfrm>
            <a:off x="2184454" y="1182156"/>
            <a:ext cx="2613013" cy="496273"/>
            <a:chOff x="5367678" y="1144258"/>
            <a:chExt cx="2613013" cy="496273"/>
          </a:xfrm>
        </p:grpSpPr>
        <p:sp>
          <p:nvSpPr>
            <p:cNvPr id="225" name="Rectangle 224">
              <a:extLst>
                <a:ext uri="{FF2B5EF4-FFF2-40B4-BE49-F238E27FC236}">
                  <a16:creationId xmlns:a16="http://schemas.microsoft.com/office/drawing/2014/main" id="{FA34D5F8-B85D-4A2D-9C91-BCC33A9DA58B}"/>
                </a:ext>
              </a:extLst>
            </p:cNvPr>
            <p:cNvSpPr/>
            <p:nvPr/>
          </p:nvSpPr>
          <p:spPr>
            <a:xfrm>
              <a:off x="6680538" y="1186366"/>
              <a:ext cx="185070" cy="175696"/>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26" name="Rectangle 225">
              <a:extLst>
                <a:ext uri="{FF2B5EF4-FFF2-40B4-BE49-F238E27FC236}">
                  <a16:creationId xmlns:a16="http://schemas.microsoft.com/office/drawing/2014/main" id="{A0E90A43-B8BA-4EFB-828D-56956D97854B}"/>
                </a:ext>
              </a:extLst>
            </p:cNvPr>
            <p:cNvSpPr/>
            <p:nvPr/>
          </p:nvSpPr>
          <p:spPr>
            <a:xfrm>
              <a:off x="5452924" y="1186366"/>
              <a:ext cx="185070" cy="175696"/>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27" name="TextBox 226">
              <a:extLst>
                <a:ext uri="{FF2B5EF4-FFF2-40B4-BE49-F238E27FC236}">
                  <a16:creationId xmlns:a16="http://schemas.microsoft.com/office/drawing/2014/main" id="{FEC81A91-AADE-4679-AF39-496F8CCD73F4}"/>
                </a:ext>
              </a:extLst>
            </p:cNvPr>
            <p:cNvSpPr txBox="1"/>
            <p:nvPr/>
          </p:nvSpPr>
          <p:spPr>
            <a:xfrm>
              <a:off x="5633288" y="1144258"/>
              <a:ext cx="101171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2008 Data</a:t>
              </a:r>
            </a:p>
          </p:txBody>
        </p:sp>
        <p:sp>
          <p:nvSpPr>
            <p:cNvPr id="228" name="TextBox 227">
              <a:extLst>
                <a:ext uri="{FF2B5EF4-FFF2-40B4-BE49-F238E27FC236}">
                  <a16:creationId xmlns:a16="http://schemas.microsoft.com/office/drawing/2014/main" id="{59E6DFAD-B163-4349-A4AA-EE3F604173C1}"/>
                </a:ext>
              </a:extLst>
            </p:cNvPr>
            <p:cNvSpPr txBox="1"/>
            <p:nvPr/>
          </p:nvSpPr>
          <p:spPr>
            <a:xfrm>
              <a:off x="6886553" y="1144258"/>
              <a:ext cx="987452"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2011 Data</a:t>
              </a:r>
            </a:p>
          </p:txBody>
        </p:sp>
        <p:sp>
          <p:nvSpPr>
            <p:cNvPr id="229" name="TextBox 228">
              <a:extLst>
                <a:ext uri="{FF2B5EF4-FFF2-40B4-BE49-F238E27FC236}">
                  <a16:creationId xmlns:a16="http://schemas.microsoft.com/office/drawing/2014/main" id="{E0B68910-DA2C-4B50-ADA8-CB9C33B09687}"/>
                </a:ext>
              </a:extLst>
            </p:cNvPr>
            <p:cNvSpPr txBox="1"/>
            <p:nvPr/>
          </p:nvSpPr>
          <p:spPr>
            <a:xfrm>
              <a:off x="5367678" y="1363532"/>
              <a:ext cx="139076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M; Millions</a:t>
              </a:r>
            </a:p>
          </p:txBody>
        </p:sp>
        <p:sp>
          <p:nvSpPr>
            <p:cNvPr id="230" name="TextBox 229">
              <a:extLst>
                <a:ext uri="{FF2B5EF4-FFF2-40B4-BE49-F238E27FC236}">
                  <a16:creationId xmlns:a16="http://schemas.microsoft.com/office/drawing/2014/main" id="{081510C8-95E8-4029-B0E6-35E22EAA356A}"/>
                </a:ext>
              </a:extLst>
            </p:cNvPr>
            <p:cNvSpPr txBox="1"/>
            <p:nvPr/>
          </p:nvSpPr>
          <p:spPr>
            <a:xfrm>
              <a:off x="6589927" y="1363532"/>
              <a:ext cx="139076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B; Billions</a:t>
              </a:r>
            </a:p>
          </p:txBody>
        </p:sp>
      </p:grpSp>
      <p:sp>
        <p:nvSpPr>
          <p:cNvPr id="242" name="Rectangle 241">
            <a:extLst>
              <a:ext uri="{FF2B5EF4-FFF2-40B4-BE49-F238E27FC236}">
                <a16:creationId xmlns:a16="http://schemas.microsoft.com/office/drawing/2014/main" id="{7AECFFDB-3899-4071-A3A0-45915E193480}"/>
              </a:ext>
            </a:extLst>
          </p:cNvPr>
          <p:cNvSpPr/>
          <p:nvPr/>
        </p:nvSpPr>
        <p:spPr>
          <a:xfrm>
            <a:off x="7831818" y="1224264"/>
            <a:ext cx="1127700" cy="4479767"/>
          </a:xfrm>
          <a:prstGeom prst="rect">
            <a:avLst/>
          </a:prstGeom>
          <a:gradFill flip="none" rotWithShape="1">
            <a:gsLst>
              <a:gs pos="0">
                <a:srgbClr val="FF4F4F">
                  <a:tint val="66000"/>
                  <a:satMod val="160000"/>
                </a:srgbClr>
              </a:gs>
              <a:gs pos="50000">
                <a:srgbClr val="FF4F4F">
                  <a:tint val="44500"/>
                  <a:satMod val="160000"/>
                </a:srgbClr>
              </a:gs>
              <a:gs pos="100000">
                <a:srgbClr val="FF4F4F">
                  <a:tint val="23500"/>
                  <a:satMod val="160000"/>
                </a:srgbClr>
              </a:gs>
            </a:gsLst>
            <a:lin ang="5400000" scaled="1"/>
            <a:tileRect/>
          </a:gradFill>
          <a:ln w="57150"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43" name="TextBox 242">
            <a:extLst>
              <a:ext uri="{FF2B5EF4-FFF2-40B4-BE49-F238E27FC236}">
                <a16:creationId xmlns:a16="http://schemas.microsoft.com/office/drawing/2014/main" id="{E3D4CAD8-D3AE-43DF-BE32-5EC25B8CAA3C}"/>
              </a:ext>
            </a:extLst>
          </p:cNvPr>
          <p:cNvSpPr txBox="1"/>
          <p:nvPr/>
        </p:nvSpPr>
        <p:spPr>
          <a:xfrm>
            <a:off x="7963139" y="3218723"/>
            <a:ext cx="998504" cy="307777"/>
          </a:xfrm>
          <a:prstGeom prst="rect">
            <a:avLst/>
          </a:prstGeom>
          <a:noFill/>
        </p:spPr>
        <p:txBody>
          <a:bodyPr wrap="square" rtlCol="0">
            <a:spAutoFit/>
          </a:bodyPr>
          <a:lstStyle/>
          <a:p>
            <a:pPr algn="ctr"/>
            <a:r>
              <a:rPr lang="en-CA" sz="1400" b="1" dirty="0">
                <a:solidFill>
                  <a:prstClr val="black">
                    <a:lumMod val="75000"/>
                    <a:lumOff val="25000"/>
                  </a:prstClr>
                </a:solidFill>
                <a:latin typeface="Arial Narrow" panose="020B0606020202030204" pitchFamily="34" charset="0"/>
              </a:rPr>
              <a:t>3,245%</a:t>
            </a:r>
          </a:p>
        </p:txBody>
      </p:sp>
      <p:sp>
        <p:nvSpPr>
          <p:cNvPr id="244" name="TextBox 243">
            <a:extLst>
              <a:ext uri="{FF2B5EF4-FFF2-40B4-BE49-F238E27FC236}">
                <a16:creationId xmlns:a16="http://schemas.microsoft.com/office/drawing/2014/main" id="{4976E6CF-FDF9-46AE-9F1E-A5274C01B50F}"/>
              </a:ext>
            </a:extLst>
          </p:cNvPr>
          <p:cNvSpPr txBox="1"/>
          <p:nvPr/>
        </p:nvSpPr>
        <p:spPr>
          <a:xfrm>
            <a:off x="7963138" y="1670225"/>
            <a:ext cx="909125" cy="307777"/>
          </a:xfrm>
          <a:prstGeom prst="rect">
            <a:avLst/>
          </a:prstGeom>
          <a:noFill/>
        </p:spPr>
        <p:txBody>
          <a:bodyPr wrap="square" rtlCol="0">
            <a:spAutoFit/>
          </a:bodyPr>
          <a:lstStyle/>
          <a:p>
            <a:pPr algn="ctr"/>
            <a:r>
              <a:rPr lang="en-CA" sz="1400" b="1" dirty="0">
                <a:solidFill>
                  <a:prstClr val="black">
                    <a:lumMod val="75000"/>
                    <a:lumOff val="25000"/>
                  </a:prstClr>
                </a:solidFill>
                <a:latin typeface="Arial Narrow" panose="020B0606020202030204" pitchFamily="34" charset="0"/>
              </a:rPr>
              <a:t>18%</a:t>
            </a:r>
          </a:p>
        </p:txBody>
      </p:sp>
      <p:sp>
        <p:nvSpPr>
          <p:cNvPr id="245" name="TextBox 244">
            <a:extLst>
              <a:ext uri="{FF2B5EF4-FFF2-40B4-BE49-F238E27FC236}">
                <a16:creationId xmlns:a16="http://schemas.microsoft.com/office/drawing/2014/main" id="{0E06474F-8BA2-4F12-AB83-B3623E477129}"/>
              </a:ext>
            </a:extLst>
          </p:cNvPr>
          <p:cNvSpPr txBox="1"/>
          <p:nvPr/>
        </p:nvSpPr>
        <p:spPr>
          <a:xfrm>
            <a:off x="7963139" y="2166474"/>
            <a:ext cx="929426" cy="307777"/>
          </a:xfrm>
          <a:prstGeom prst="rect">
            <a:avLst/>
          </a:prstGeom>
          <a:noFill/>
        </p:spPr>
        <p:txBody>
          <a:bodyPr wrap="square" rtlCol="0">
            <a:spAutoFit/>
          </a:bodyPr>
          <a:lstStyle/>
          <a:p>
            <a:pPr algn="ctr"/>
            <a:r>
              <a:rPr lang="en-CA" sz="1400" b="1" dirty="0">
                <a:solidFill>
                  <a:prstClr val="black">
                    <a:lumMod val="75000"/>
                    <a:lumOff val="25000"/>
                  </a:prstClr>
                </a:solidFill>
                <a:latin typeface="Arial Narrow" panose="020B0606020202030204" pitchFamily="34" charset="0"/>
              </a:rPr>
              <a:t>234%</a:t>
            </a:r>
          </a:p>
        </p:txBody>
      </p:sp>
      <p:sp>
        <p:nvSpPr>
          <p:cNvPr id="246" name="TextBox 245">
            <a:extLst>
              <a:ext uri="{FF2B5EF4-FFF2-40B4-BE49-F238E27FC236}">
                <a16:creationId xmlns:a16="http://schemas.microsoft.com/office/drawing/2014/main" id="{4C3C7255-FDAB-45A7-9A3A-A87AB41FE7EE}"/>
              </a:ext>
            </a:extLst>
          </p:cNvPr>
          <p:cNvSpPr txBox="1"/>
          <p:nvPr/>
        </p:nvSpPr>
        <p:spPr>
          <a:xfrm>
            <a:off x="7963138" y="2737120"/>
            <a:ext cx="929427" cy="307777"/>
          </a:xfrm>
          <a:prstGeom prst="rect">
            <a:avLst/>
          </a:prstGeom>
          <a:noFill/>
        </p:spPr>
        <p:txBody>
          <a:bodyPr wrap="square" rtlCol="0">
            <a:spAutoFit/>
          </a:bodyPr>
          <a:lstStyle/>
          <a:p>
            <a:pPr algn="ctr"/>
            <a:r>
              <a:rPr lang="en-CA" sz="1400" b="1" dirty="0">
                <a:solidFill>
                  <a:prstClr val="black">
                    <a:lumMod val="75000"/>
                    <a:lumOff val="25000"/>
                  </a:prstClr>
                </a:solidFill>
                <a:latin typeface="Arial Narrow" panose="020B0606020202030204" pitchFamily="34" charset="0"/>
              </a:rPr>
              <a:t>253%</a:t>
            </a:r>
          </a:p>
        </p:txBody>
      </p:sp>
      <p:sp>
        <p:nvSpPr>
          <p:cNvPr id="247" name="TextBox 246">
            <a:extLst>
              <a:ext uri="{FF2B5EF4-FFF2-40B4-BE49-F238E27FC236}">
                <a16:creationId xmlns:a16="http://schemas.microsoft.com/office/drawing/2014/main" id="{BC2C4BFD-26A9-47DB-ADB0-9ED1F2AF9DE1}"/>
              </a:ext>
            </a:extLst>
          </p:cNvPr>
          <p:cNvSpPr txBox="1"/>
          <p:nvPr/>
        </p:nvSpPr>
        <p:spPr>
          <a:xfrm>
            <a:off x="7963138" y="3621844"/>
            <a:ext cx="909125" cy="307777"/>
          </a:xfrm>
          <a:prstGeom prst="rect">
            <a:avLst/>
          </a:prstGeom>
          <a:noFill/>
        </p:spPr>
        <p:txBody>
          <a:bodyPr wrap="square" rtlCol="0">
            <a:spAutoFit/>
          </a:bodyPr>
          <a:lstStyle/>
          <a:p>
            <a:pPr algn="ctr"/>
            <a:r>
              <a:rPr lang="en-CA" sz="1400" b="1" dirty="0">
                <a:solidFill>
                  <a:prstClr val="black">
                    <a:lumMod val="75000"/>
                    <a:lumOff val="25000"/>
                  </a:prstClr>
                </a:solidFill>
                <a:latin typeface="Arial Narrow" panose="020B0606020202030204" pitchFamily="34" charset="0"/>
              </a:rPr>
              <a:t>3%</a:t>
            </a:r>
          </a:p>
        </p:txBody>
      </p:sp>
      <p:sp>
        <p:nvSpPr>
          <p:cNvPr id="248" name="TextBox 247">
            <a:extLst>
              <a:ext uri="{FF2B5EF4-FFF2-40B4-BE49-F238E27FC236}">
                <a16:creationId xmlns:a16="http://schemas.microsoft.com/office/drawing/2014/main" id="{DB12D31E-06BD-47C8-93DA-6D48839C1B54}"/>
              </a:ext>
            </a:extLst>
          </p:cNvPr>
          <p:cNvSpPr txBox="1"/>
          <p:nvPr/>
        </p:nvSpPr>
        <p:spPr>
          <a:xfrm>
            <a:off x="7963138" y="4093992"/>
            <a:ext cx="929427" cy="307777"/>
          </a:xfrm>
          <a:prstGeom prst="rect">
            <a:avLst/>
          </a:prstGeom>
          <a:noFill/>
        </p:spPr>
        <p:txBody>
          <a:bodyPr wrap="square" rtlCol="0">
            <a:spAutoFit/>
          </a:bodyPr>
          <a:lstStyle/>
          <a:p>
            <a:pPr algn="ctr"/>
            <a:r>
              <a:rPr lang="en-CA" sz="1400" b="1" dirty="0">
                <a:solidFill>
                  <a:prstClr val="black">
                    <a:lumMod val="75000"/>
                    <a:lumOff val="25000"/>
                  </a:prstClr>
                </a:solidFill>
                <a:latin typeface="Arial Narrow" panose="020B0606020202030204" pitchFamily="34" charset="0"/>
              </a:rPr>
              <a:t>63%</a:t>
            </a:r>
          </a:p>
        </p:txBody>
      </p:sp>
      <p:sp>
        <p:nvSpPr>
          <p:cNvPr id="249" name="TextBox 248">
            <a:extLst>
              <a:ext uri="{FF2B5EF4-FFF2-40B4-BE49-F238E27FC236}">
                <a16:creationId xmlns:a16="http://schemas.microsoft.com/office/drawing/2014/main" id="{E0D20BEB-058A-4765-B19C-B90E89DED2AF}"/>
              </a:ext>
            </a:extLst>
          </p:cNvPr>
          <p:cNvSpPr txBox="1"/>
          <p:nvPr/>
        </p:nvSpPr>
        <p:spPr>
          <a:xfrm>
            <a:off x="7963138" y="4604309"/>
            <a:ext cx="909125" cy="307777"/>
          </a:xfrm>
          <a:prstGeom prst="rect">
            <a:avLst/>
          </a:prstGeom>
          <a:noFill/>
        </p:spPr>
        <p:txBody>
          <a:bodyPr wrap="square" rtlCol="0">
            <a:spAutoFit/>
          </a:bodyPr>
          <a:lstStyle/>
          <a:p>
            <a:pPr algn="ctr"/>
            <a:r>
              <a:rPr lang="en-CA" sz="1400" b="1" dirty="0">
                <a:solidFill>
                  <a:srgbClr val="F2686B"/>
                </a:solidFill>
                <a:latin typeface="Arial Narrow" panose="020B0606020202030204" pitchFamily="34" charset="0"/>
              </a:rPr>
              <a:t>-19%</a:t>
            </a:r>
          </a:p>
        </p:txBody>
      </p:sp>
      <p:sp>
        <p:nvSpPr>
          <p:cNvPr id="250" name="TextBox 249">
            <a:extLst>
              <a:ext uri="{FF2B5EF4-FFF2-40B4-BE49-F238E27FC236}">
                <a16:creationId xmlns:a16="http://schemas.microsoft.com/office/drawing/2014/main" id="{0AD83A4F-CD65-440D-8241-DD1E82A00278}"/>
              </a:ext>
            </a:extLst>
          </p:cNvPr>
          <p:cNvSpPr txBox="1"/>
          <p:nvPr/>
        </p:nvSpPr>
        <p:spPr>
          <a:xfrm>
            <a:off x="7963138" y="4999280"/>
            <a:ext cx="909125" cy="307777"/>
          </a:xfrm>
          <a:prstGeom prst="rect">
            <a:avLst/>
          </a:prstGeom>
          <a:noFill/>
        </p:spPr>
        <p:txBody>
          <a:bodyPr wrap="square" rtlCol="0">
            <a:spAutoFit/>
          </a:bodyPr>
          <a:lstStyle/>
          <a:p>
            <a:pPr algn="ctr"/>
            <a:r>
              <a:rPr lang="en-CA" sz="1400" b="1" dirty="0">
                <a:solidFill>
                  <a:prstClr val="black">
                    <a:lumMod val="75000"/>
                    <a:lumOff val="25000"/>
                  </a:prstClr>
                </a:solidFill>
                <a:latin typeface="Arial Narrow" panose="020B0606020202030204" pitchFamily="34" charset="0"/>
              </a:rPr>
              <a:t>143%</a:t>
            </a:r>
          </a:p>
        </p:txBody>
      </p:sp>
      <p:sp>
        <p:nvSpPr>
          <p:cNvPr id="251" name="TextBox 250">
            <a:extLst>
              <a:ext uri="{FF2B5EF4-FFF2-40B4-BE49-F238E27FC236}">
                <a16:creationId xmlns:a16="http://schemas.microsoft.com/office/drawing/2014/main" id="{63EFBF74-6A18-4239-B0F0-23245BE68B44}"/>
              </a:ext>
            </a:extLst>
          </p:cNvPr>
          <p:cNvSpPr txBox="1"/>
          <p:nvPr/>
        </p:nvSpPr>
        <p:spPr>
          <a:xfrm>
            <a:off x="7963138" y="5396254"/>
            <a:ext cx="929427" cy="307777"/>
          </a:xfrm>
          <a:prstGeom prst="rect">
            <a:avLst/>
          </a:prstGeom>
          <a:noFill/>
        </p:spPr>
        <p:txBody>
          <a:bodyPr wrap="square" rtlCol="0">
            <a:spAutoFit/>
          </a:bodyPr>
          <a:lstStyle/>
          <a:p>
            <a:pPr algn="ctr"/>
            <a:r>
              <a:rPr lang="en-CA" sz="1400" b="1" dirty="0">
                <a:solidFill>
                  <a:prstClr val="black">
                    <a:lumMod val="75000"/>
                    <a:lumOff val="25000"/>
                  </a:prstClr>
                </a:solidFill>
                <a:latin typeface="Arial Narrow" panose="020B0606020202030204" pitchFamily="34" charset="0"/>
              </a:rPr>
              <a:t>N/A</a:t>
            </a:r>
          </a:p>
        </p:txBody>
      </p:sp>
      <p:sp>
        <p:nvSpPr>
          <p:cNvPr id="252" name="TextBox 251">
            <a:extLst>
              <a:ext uri="{FF2B5EF4-FFF2-40B4-BE49-F238E27FC236}">
                <a16:creationId xmlns:a16="http://schemas.microsoft.com/office/drawing/2014/main" id="{F235F23F-15F6-4B22-9A62-9E3CBC49E9D6}"/>
              </a:ext>
            </a:extLst>
          </p:cNvPr>
          <p:cNvSpPr txBox="1"/>
          <p:nvPr/>
        </p:nvSpPr>
        <p:spPr>
          <a:xfrm>
            <a:off x="7922139" y="1241398"/>
            <a:ext cx="993473" cy="461665"/>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Change </a:t>
            </a:r>
          </a:p>
          <a:p>
            <a:pPr algn="ctr"/>
            <a:r>
              <a:rPr lang="en-CA" sz="1200" dirty="0">
                <a:solidFill>
                  <a:prstClr val="black">
                    <a:lumMod val="75000"/>
                    <a:lumOff val="25000"/>
                  </a:prstClr>
                </a:solidFill>
                <a:latin typeface="Arial Narrow" panose="020B0606020202030204" pitchFamily="34" charset="0"/>
              </a:rPr>
              <a:t>(%)</a:t>
            </a:r>
          </a:p>
        </p:txBody>
      </p:sp>
      <p:grpSp>
        <p:nvGrpSpPr>
          <p:cNvPr id="256" name="Group 174">
            <a:extLst>
              <a:ext uri="{FF2B5EF4-FFF2-40B4-BE49-F238E27FC236}">
                <a16:creationId xmlns:a16="http://schemas.microsoft.com/office/drawing/2014/main" id="{369DDC5B-938F-4FF6-BF57-07BCB579CF9E}"/>
              </a:ext>
            </a:extLst>
          </p:cNvPr>
          <p:cNvGrpSpPr/>
          <p:nvPr/>
        </p:nvGrpSpPr>
        <p:grpSpPr>
          <a:xfrm>
            <a:off x="4205900" y="4046018"/>
            <a:ext cx="3352800" cy="1697912"/>
            <a:chOff x="697159" y="1295400"/>
            <a:chExt cx="2765686" cy="1524000"/>
          </a:xfrm>
          <a:effectLst/>
        </p:grpSpPr>
        <p:sp>
          <p:nvSpPr>
            <p:cNvPr id="257" name="Rectangle 256">
              <a:extLst>
                <a:ext uri="{FF2B5EF4-FFF2-40B4-BE49-F238E27FC236}">
                  <a16:creationId xmlns:a16="http://schemas.microsoft.com/office/drawing/2014/main" id="{24FFA739-421B-4255-B12E-3CE86B439D96}"/>
                </a:ext>
              </a:extLst>
            </p:cNvPr>
            <p:cNvSpPr/>
            <p:nvPr/>
          </p:nvSpPr>
          <p:spPr>
            <a:xfrm>
              <a:off x="697159" y="1752599"/>
              <a:ext cx="2763267" cy="1066801"/>
            </a:xfrm>
            <a:prstGeom prst="rect">
              <a:avLst/>
            </a:prstGeom>
            <a:gradFill>
              <a:gsLst>
                <a:gs pos="0">
                  <a:sysClr val="window" lastClr="FFFFFF">
                    <a:lumMod val="85000"/>
                    <a:shade val="67500"/>
                    <a:satMod val="115000"/>
                    <a:alpha val="48000"/>
                  </a:sysClr>
                </a:gs>
                <a:gs pos="100000">
                  <a:sysClr val="window" lastClr="FFFFFF">
                    <a:lumMod val="85000"/>
                    <a:shade val="100000"/>
                    <a:satMod val="115000"/>
                    <a:alpha val="34000"/>
                  </a:sysClr>
                </a:gs>
              </a:gsLst>
              <a:lin ang="16200000" scaled="1"/>
            </a:gradFill>
            <a:ln w="25400" cap="flat" cmpd="sng" algn="ctr">
              <a:noFill/>
              <a:prstDash val="solid"/>
            </a:ln>
            <a:effectLst/>
          </p:spPr>
          <p:txBody>
            <a:bodyPr lIns="182880" tIns="182880" rIns="182880" bIns="182880" rtlCol="0" anchor="t" anchorCtr="0"/>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lumMod val="60000"/>
                    <a:lumOff val="40000"/>
                  </a:schemeClr>
                </a:solidFill>
                <a:effectLst/>
                <a:uLnTx/>
                <a:uFillTx/>
                <a:latin typeface="Arial Narrow" panose="020B0606020202030204" pitchFamily="34" charset="0"/>
                <a:cs typeface="Arial" pitchFamily="34" charset="0"/>
              </a:endParaRPr>
            </a:p>
          </p:txBody>
        </p:sp>
        <p:sp>
          <p:nvSpPr>
            <p:cNvPr id="258" name="Rectangle 257">
              <a:extLst>
                <a:ext uri="{FF2B5EF4-FFF2-40B4-BE49-F238E27FC236}">
                  <a16:creationId xmlns:a16="http://schemas.microsoft.com/office/drawing/2014/main" id="{DECB9269-0A65-453D-85E7-7D2388B1FCED}"/>
                </a:ext>
              </a:extLst>
            </p:cNvPr>
            <p:cNvSpPr/>
            <p:nvPr/>
          </p:nvSpPr>
          <p:spPr>
            <a:xfrm>
              <a:off x="699578" y="1295400"/>
              <a:ext cx="2763267" cy="457200"/>
            </a:xfrm>
            <a:prstGeom prst="rect">
              <a:avLst/>
            </a:prstGeom>
            <a:solidFill>
              <a:srgbClr val="F2686B"/>
            </a:solidFill>
            <a:ln w="25400" cap="flat" cmpd="sng" algn="ctr">
              <a:noFill/>
              <a:prstDash val="solid"/>
            </a:ln>
            <a:effectLst/>
          </p:spPr>
          <p:txBody>
            <a:bodyPr lIns="182880" rIns="182880" rtlCol="0" anchor="ctr"/>
            <a:lstStyle/>
            <a:p>
              <a:pPr lvl="0" algn="ctr" defTabSz="1218987"/>
              <a:r>
                <a:rPr lang="en-US" sz="2000" b="1" kern="0" dirty="0">
                  <a:solidFill>
                    <a:schemeClr val="bg1"/>
                  </a:solidFill>
                  <a:latin typeface="Arial Narrow" panose="020B0606020202030204" pitchFamily="34" charset="0"/>
                  <a:cs typeface="Arial" pitchFamily="34" charset="0"/>
                </a:rPr>
                <a:t>TOTAL BURDEN OF ILLNESS </a:t>
              </a:r>
            </a:p>
          </p:txBody>
        </p:sp>
      </p:grpSp>
      <p:sp>
        <p:nvSpPr>
          <p:cNvPr id="263" name="TextBox 262">
            <a:extLst>
              <a:ext uri="{FF2B5EF4-FFF2-40B4-BE49-F238E27FC236}">
                <a16:creationId xmlns:a16="http://schemas.microsoft.com/office/drawing/2014/main" id="{35AB70EB-4B46-4CE8-BFE4-06EA43C583B6}"/>
              </a:ext>
            </a:extLst>
          </p:cNvPr>
          <p:cNvSpPr txBox="1"/>
          <p:nvPr/>
        </p:nvSpPr>
        <p:spPr>
          <a:xfrm>
            <a:off x="4718189" y="4530123"/>
            <a:ext cx="1095339" cy="400110"/>
          </a:xfrm>
          <a:prstGeom prst="rect">
            <a:avLst/>
          </a:prstGeom>
          <a:noFill/>
        </p:spPr>
        <p:txBody>
          <a:bodyPr wrap="square" rtlCol="0">
            <a:spAutoFit/>
          </a:bodyPr>
          <a:lstStyle/>
          <a:p>
            <a:r>
              <a:rPr lang="en-CA" sz="2000" b="1" dirty="0">
                <a:solidFill>
                  <a:srgbClr val="7693CC"/>
                </a:solidFill>
                <a:latin typeface="Arial Narrow" panose="020B0606020202030204" pitchFamily="34" charset="0"/>
              </a:rPr>
              <a:t>2008:</a:t>
            </a:r>
          </a:p>
        </p:txBody>
      </p:sp>
      <p:sp>
        <p:nvSpPr>
          <p:cNvPr id="264" name="TextBox 263">
            <a:extLst>
              <a:ext uri="{FF2B5EF4-FFF2-40B4-BE49-F238E27FC236}">
                <a16:creationId xmlns:a16="http://schemas.microsoft.com/office/drawing/2014/main" id="{ED0EB909-2E00-485D-81FB-F8DA2986B75B}"/>
              </a:ext>
            </a:extLst>
          </p:cNvPr>
          <p:cNvSpPr txBox="1"/>
          <p:nvPr/>
        </p:nvSpPr>
        <p:spPr>
          <a:xfrm>
            <a:off x="5533382" y="4514673"/>
            <a:ext cx="1920240" cy="400110"/>
          </a:xfrm>
          <a:prstGeom prst="rect">
            <a:avLst/>
          </a:prstGeom>
          <a:noFill/>
        </p:spPr>
        <p:txBody>
          <a:bodyPr wrap="square" rtlCol="0">
            <a:spAutoFit/>
          </a:bodyPr>
          <a:lstStyle/>
          <a:p>
            <a:r>
              <a:rPr lang="en-CA" sz="2000" b="1" dirty="0">
                <a:solidFill>
                  <a:srgbClr val="7693CC"/>
                </a:solidFill>
                <a:latin typeface="Arial Narrow" panose="020B0606020202030204" pitchFamily="34" charset="0"/>
              </a:rPr>
              <a:t>$2,518,598,262</a:t>
            </a:r>
          </a:p>
        </p:txBody>
      </p:sp>
      <p:sp>
        <p:nvSpPr>
          <p:cNvPr id="265" name="TextBox 264">
            <a:extLst>
              <a:ext uri="{FF2B5EF4-FFF2-40B4-BE49-F238E27FC236}">
                <a16:creationId xmlns:a16="http://schemas.microsoft.com/office/drawing/2014/main" id="{E85099DF-7B5A-4A48-8D33-0419C6FC8C37}"/>
              </a:ext>
            </a:extLst>
          </p:cNvPr>
          <p:cNvSpPr txBox="1"/>
          <p:nvPr/>
        </p:nvSpPr>
        <p:spPr>
          <a:xfrm>
            <a:off x="4718189" y="4859375"/>
            <a:ext cx="1095339" cy="400110"/>
          </a:xfrm>
          <a:prstGeom prst="rect">
            <a:avLst/>
          </a:prstGeom>
          <a:noFill/>
        </p:spPr>
        <p:txBody>
          <a:bodyPr wrap="square" rtlCol="0">
            <a:spAutoFit/>
          </a:bodyPr>
          <a:lstStyle/>
          <a:p>
            <a:r>
              <a:rPr lang="en-CA" sz="2000" b="1" dirty="0">
                <a:solidFill>
                  <a:srgbClr val="F2686B"/>
                </a:solidFill>
                <a:latin typeface="Arial Narrow" panose="020B0606020202030204" pitchFamily="34" charset="0"/>
              </a:rPr>
              <a:t>2011:</a:t>
            </a:r>
          </a:p>
        </p:txBody>
      </p:sp>
      <p:sp>
        <p:nvSpPr>
          <p:cNvPr id="266" name="TextBox 265">
            <a:extLst>
              <a:ext uri="{FF2B5EF4-FFF2-40B4-BE49-F238E27FC236}">
                <a16:creationId xmlns:a16="http://schemas.microsoft.com/office/drawing/2014/main" id="{79C0D4A8-092D-4EA8-BF07-754AF5B63C35}"/>
              </a:ext>
            </a:extLst>
          </p:cNvPr>
          <p:cNvSpPr txBox="1"/>
          <p:nvPr/>
        </p:nvSpPr>
        <p:spPr>
          <a:xfrm>
            <a:off x="5533382" y="4843925"/>
            <a:ext cx="2011680" cy="400110"/>
          </a:xfrm>
          <a:prstGeom prst="rect">
            <a:avLst/>
          </a:prstGeom>
          <a:noFill/>
        </p:spPr>
        <p:txBody>
          <a:bodyPr wrap="square" rtlCol="0">
            <a:spAutoFit/>
          </a:bodyPr>
          <a:lstStyle/>
          <a:p>
            <a:r>
              <a:rPr lang="en-CA" sz="2000" b="1" dirty="0">
                <a:solidFill>
                  <a:srgbClr val="F2686B"/>
                </a:solidFill>
                <a:latin typeface="Arial Narrow" panose="020B0606020202030204" pitchFamily="34" charset="0"/>
              </a:rPr>
              <a:t>$4,619,665,079</a:t>
            </a:r>
          </a:p>
        </p:txBody>
      </p:sp>
      <p:cxnSp>
        <p:nvCxnSpPr>
          <p:cNvPr id="267" name="Straight Connector 266">
            <a:extLst>
              <a:ext uri="{FF2B5EF4-FFF2-40B4-BE49-F238E27FC236}">
                <a16:creationId xmlns:a16="http://schemas.microsoft.com/office/drawing/2014/main" id="{B9860FB0-376B-4C0E-AD42-BEE6129A1896}"/>
              </a:ext>
            </a:extLst>
          </p:cNvPr>
          <p:cNvCxnSpPr/>
          <p:nvPr/>
        </p:nvCxnSpPr>
        <p:spPr>
          <a:xfrm>
            <a:off x="4369619" y="5264525"/>
            <a:ext cx="3041471" cy="0"/>
          </a:xfrm>
          <a:prstGeom prst="line">
            <a:avLst/>
          </a:prstGeom>
          <a:ln w="1905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269" name="TextBox 268">
            <a:extLst>
              <a:ext uri="{FF2B5EF4-FFF2-40B4-BE49-F238E27FC236}">
                <a16:creationId xmlns:a16="http://schemas.microsoft.com/office/drawing/2014/main" id="{E3E1C7D4-AB8A-48D3-B077-67479B0AF3E9}"/>
              </a:ext>
            </a:extLst>
          </p:cNvPr>
          <p:cNvSpPr txBox="1"/>
          <p:nvPr/>
        </p:nvSpPr>
        <p:spPr>
          <a:xfrm>
            <a:off x="4377450" y="5277492"/>
            <a:ext cx="2987265" cy="400110"/>
          </a:xfrm>
          <a:prstGeom prst="rect">
            <a:avLst/>
          </a:prstGeom>
          <a:noFill/>
        </p:spPr>
        <p:txBody>
          <a:bodyPr wrap="square" rtlCol="0">
            <a:spAutoFit/>
          </a:bodyPr>
          <a:lstStyle/>
          <a:p>
            <a:pPr algn="ctr"/>
            <a:r>
              <a:rPr lang="en-CA" sz="2000" b="1" dirty="0">
                <a:solidFill>
                  <a:prstClr val="black">
                    <a:lumMod val="75000"/>
                    <a:lumOff val="25000"/>
                  </a:prstClr>
                </a:solidFill>
                <a:latin typeface="Arial Narrow" panose="020B0606020202030204" pitchFamily="34" charset="0"/>
              </a:rPr>
              <a:t>Change (%): 83%</a:t>
            </a:r>
          </a:p>
        </p:txBody>
      </p:sp>
    </p:spTree>
    <p:extLst>
      <p:ext uri="{BB962C8B-B14F-4D97-AF65-F5344CB8AC3E}">
        <p14:creationId xmlns:p14="http://schemas.microsoft.com/office/powerpoint/2010/main" val="82184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265" grpId="0"/>
      <p:bldP spid="266" grpId="0"/>
      <p:bldP spid="26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1"/>
            <a:ext cx="9144000" cy="12750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4802"/>
            <a:ext cx="9058939" cy="1032887"/>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BMD is Sustained With Long-Term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Bisphosphonate Therapy</a:t>
            </a:r>
            <a:endParaRPr kumimoji="0" lang="en-US" sz="3600" b="1" i="1"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50716" y="610379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buClrTx/>
            </a:pPr>
            <a:r>
              <a:rPr lang="da-DK" altLang="en-US" sz="1000" dirty="0">
                <a:solidFill>
                  <a:srgbClr val="000000"/>
                </a:solidFill>
                <a:latin typeface="Arial Narrow" panose="020B0606020202030204" pitchFamily="34" charset="0"/>
              </a:rPr>
              <a:t>The same effect is seen for risedronate (data not shown).</a:t>
            </a:r>
          </a:p>
          <a:p>
            <a:pPr>
              <a:spcBef>
                <a:spcPct val="0"/>
              </a:spcBef>
              <a:buClrTx/>
            </a:pPr>
            <a:r>
              <a:rPr lang="da-DK" altLang="en-US" sz="1000" dirty="0">
                <a:solidFill>
                  <a:srgbClr val="000000"/>
                </a:solidFill>
                <a:latin typeface="Arial Narrow" panose="020B0606020202030204" pitchFamily="34" charset="0"/>
              </a:rPr>
              <a:t>Adapted from: Black, D.M., et al. </a:t>
            </a:r>
            <a:r>
              <a:rPr lang="da-DK" altLang="en-US" sz="1000" i="1" dirty="0">
                <a:solidFill>
                  <a:srgbClr val="000000"/>
                </a:solidFill>
                <a:latin typeface="Arial Narrow" panose="020B0606020202030204" pitchFamily="34" charset="0"/>
              </a:rPr>
              <a:t>JAMA</a:t>
            </a:r>
            <a:r>
              <a:rPr lang="da-DK" altLang="en-US" sz="1000" dirty="0">
                <a:solidFill>
                  <a:srgbClr val="000000"/>
                </a:solidFill>
                <a:latin typeface="Arial Narrow" panose="020B0606020202030204" pitchFamily="34" charset="0"/>
              </a:rPr>
              <a:t>. 2006;296:2927-2938.; Black, D.M., et al. </a:t>
            </a:r>
            <a:r>
              <a:rPr lang="da-DK" altLang="en-US" sz="1000" i="1" dirty="0">
                <a:solidFill>
                  <a:srgbClr val="000000"/>
                </a:solidFill>
                <a:latin typeface="Arial Narrow" panose="020B0606020202030204" pitchFamily="34" charset="0"/>
              </a:rPr>
              <a:t>J Bone Miner Res</a:t>
            </a:r>
            <a:r>
              <a:rPr lang="da-DK" altLang="en-US" sz="1000" dirty="0">
                <a:solidFill>
                  <a:srgbClr val="000000"/>
                </a:solidFill>
                <a:latin typeface="Arial Narrow" panose="020B0606020202030204" pitchFamily="34" charset="0"/>
              </a:rPr>
              <a:t>. 2012;27:243-254.; </a:t>
            </a:r>
            <a:r>
              <a:rPr lang="en-CA" altLang="en-US" sz="1000" dirty="0">
                <a:solidFill>
                  <a:srgbClr val="000000"/>
                </a:solidFill>
                <a:latin typeface="Arial Narrow" panose="020B0606020202030204" pitchFamily="34" charset="0"/>
              </a:rPr>
              <a:t>Black, D.M., et al. </a:t>
            </a:r>
            <a:r>
              <a:rPr lang="en-CA" altLang="en-US" sz="1000" i="1" dirty="0">
                <a:solidFill>
                  <a:srgbClr val="000000"/>
                </a:solidFill>
                <a:latin typeface="Arial Narrow" panose="020B0606020202030204" pitchFamily="34" charset="0"/>
              </a:rPr>
              <a:t>J Bone Miner Res</a:t>
            </a:r>
            <a:r>
              <a:rPr lang="en-CA" altLang="en-US" sz="1000" dirty="0">
                <a:solidFill>
                  <a:srgbClr val="000000"/>
                </a:solidFill>
                <a:latin typeface="Arial Narrow" panose="020B0606020202030204" pitchFamily="34" charset="0"/>
              </a:rPr>
              <a:t>. 2014;</a:t>
            </a:r>
            <a:r>
              <a:rPr lang="en-US" sz="1000" dirty="0">
                <a:solidFill>
                  <a:srgbClr val="000000"/>
                </a:solidFill>
                <a:latin typeface="Arial Narrow" panose="020B0606020202030204" pitchFamily="34" charset="0"/>
              </a:rPr>
              <a:t>30(5):934-44. DOI:</a:t>
            </a:r>
            <a:r>
              <a:rPr lang="en-US" altLang="en-US" sz="1000" dirty="0">
                <a:solidFill>
                  <a:srgbClr val="000000"/>
                </a:solidFill>
                <a:latin typeface="Arial Narrow" panose="020B0606020202030204" pitchFamily="34" charset="0"/>
              </a:rPr>
              <a:t> 10.1002/jbmr.2442;</a:t>
            </a:r>
            <a:r>
              <a:rPr lang="da-DK" altLang="en-US" sz="1000" dirty="0">
                <a:solidFill>
                  <a:srgbClr val="000000"/>
                </a:solidFill>
                <a:latin typeface="Arial Narrow" panose="020B0606020202030204" pitchFamily="34" charset="0"/>
              </a:rPr>
              <a:t> Mellstrom, D.D., et al. </a:t>
            </a:r>
            <a:r>
              <a:rPr lang="da-DK" altLang="en-US" sz="1000" i="1" dirty="0">
                <a:solidFill>
                  <a:srgbClr val="000000"/>
                </a:solidFill>
                <a:latin typeface="Arial Narrow" panose="020B0606020202030204" pitchFamily="34" charset="0"/>
              </a:rPr>
              <a:t>Calcif Tissue Int</a:t>
            </a:r>
            <a:r>
              <a:rPr lang="da-DK" altLang="en-US" sz="1000" dirty="0">
                <a:solidFill>
                  <a:srgbClr val="000000"/>
                </a:solidFill>
                <a:latin typeface="Arial Narrow" panose="020B0606020202030204" pitchFamily="34" charset="0"/>
              </a:rPr>
              <a:t>. 2004;75:462-468. </a:t>
            </a:r>
          </a:p>
        </p:txBody>
      </p:sp>
      <p:sp>
        <p:nvSpPr>
          <p:cNvPr id="151" name="Rectangle 150">
            <a:extLst>
              <a:ext uri="{FF2B5EF4-FFF2-40B4-BE49-F238E27FC236}">
                <a16:creationId xmlns:a16="http://schemas.microsoft.com/office/drawing/2014/main" id="{A5CBF3D5-AFE2-40C6-9AA3-1E12066FA62F}"/>
              </a:ext>
            </a:extLst>
          </p:cNvPr>
          <p:cNvSpPr>
            <a:spLocks noChangeArrowheads="1"/>
          </p:cNvSpPr>
          <p:nvPr/>
        </p:nvSpPr>
        <p:spPr bwMode="auto">
          <a:xfrm>
            <a:off x="6827265" y="4299672"/>
            <a:ext cx="1884363" cy="1270000"/>
          </a:xfrm>
          <a:prstGeom prst="rect">
            <a:avLst/>
          </a:prstGeom>
          <a:solidFill>
            <a:schemeClr val="bg1">
              <a:lumMod val="95000"/>
            </a:schemeClr>
          </a:solidFill>
          <a:ln>
            <a:noFill/>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52" name="Rectangle 151">
            <a:extLst>
              <a:ext uri="{FF2B5EF4-FFF2-40B4-BE49-F238E27FC236}">
                <a16:creationId xmlns:a16="http://schemas.microsoft.com/office/drawing/2014/main" id="{36E07276-C839-4095-9680-41D64E15A324}"/>
              </a:ext>
            </a:extLst>
          </p:cNvPr>
          <p:cNvSpPr>
            <a:spLocks noChangeArrowheads="1"/>
          </p:cNvSpPr>
          <p:nvPr/>
        </p:nvSpPr>
        <p:spPr bwMode="auto">
          <a:xfrm>
            <a:off x="2593975" y="4299672"/>
            <a:ext cx="1884363" cy="1270000"/>
          </a:xfrm>
          <a:prstGeom prst="rect">
            <a:avLst/>
          </a:prstGeom>
          <a:solidFill>
            <a:schemeClr val="bg1">
              <a:lumMod val="95000"/>
            </a:schemeClr>
          </a:solidFill>
          <a:ln>
            <a:noFill/>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53" name="TextBox 46">
            <a:extLst>
              <a:ext uri="{FF2B5EF4-FFF2-40B4-BE49-F238E27FC236}">
                <a16:creationId xmlns:a16="http://schemas.microsoft.com/office/drawing/2014/main" id="{CFF29FFB-2CDE-49B7-9945-4ABFDA657C79}"/>
              </a:ext>
            </a:extLst>
          </p:cNvPr>
          <p:cNvSpPr txBox="1">
            <a:spLocks noChangeArrowheads="1"/>
          </p:cNvSpPr>
          <p:nvPr/>
        </p:nvSpPr>
        <p:spPr bwMode="auto">
          <a:xfrm>
            <a:off x="654050" y="4013922"/>
            <a:ext cx="1151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400" b="1" kern="0" dirty="0">
                <a:solidFill>
                  <a:prstClr val="black">
                    <a:lumMod val="75000"/>
                    <a:lumOff val="25000"/>
                  </a:prstClr>
                </a:solidFill>
                <a:latin typeface="Arial Narrow" panose="020B0606020202030204" pitchFamily="34" charset="0"/>
              </a:rPr>
              <a:t>Lumbar spine</a:t>
            </a:r>
          </a:p>
        </p:txBody>
      </p:sp>
      <p:sp>
        <p:nvSpPr>
          <p:cNvPr id="154" name="TextBox 49">
            <a:extLst>
              <a:ext uri="{FF2B5EF4-FFF2-40B4-BE49-F238E27FC236}">
                <a16:creationId xmlns:a16="http://schemas.microsoft.com/office/drawing/2014/main" id="{ACC1F3B2-592C-4902-9185-28F547F0F2E0}"/>
              </a:ext>
            </a:extLst>
          </p:cNvPr>
          <p:cNvSpPr txBox="1">
            <a:spLocks noChangeArrowheads="1"/>
          </p:cNvSpPr>
          <p:nvPr/>
        </p:nvSpPr>
        <p:spPr bwMode="auto">
          <a:xfrm>
            <a:off x="2502236" y="4898160"/>
            <a:ext cx="160492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Mean %</a:t>
            </a:r>
          </a:p>
          <a:p>
            <a:pPr algn="ct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Difference at 6 years,</a:t>
            </a:r>
          </a:p>
          <a:p>
            <a:pPr algn="ct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2.06% (-1.05, 5.17), </a:t>
            </a:r>
            <a:r>
              <a:rPr lang="en-US" altLang="en-US" sz="1100" i="1" kern="0" dirty="0">
                <a:solidFill>
                  <a:prstClr val="black">
                    <a:lumMod val="75000"/>
                    <a:lumOff val="25000"/>
                  </a:prstClr>
                </a:solidFill>
                <a:latin typeface="Arial Narrow" panose="020B0606020202030204" pitchFamily="34" charset="0"/>
              </a:rPr>
              <a:t>P</a:t>
            </a:r>
            <a:r>
              <a:rPr lang="en-US" altLang="en-US" sz="1100" kern="0" dirty="0">
                <a:solidFill>
                  <a:prstClr val="black">
                    <a:lumMod val="75000"/>
                    <a:lumOff val="25000"/>
                  </a:prstClr>
                </a:solidFill>
                <a:latin typeface="Arial Narrow" panose="020B0606020202030204" pitchFamily="34" charset="0"/>
              </a:rPr>
              <a:t>=0.19</a:t>
            </a:r>
          </a:p>
        </p:txBody>
      </p:sp>
      <p:sp>
        <p:nvSpPr>
          <p:cNvPr id="155" name="TextBox 50">
            <a:extLst>
              <a:ext uri="{FF2B5EF4-FFF2-40B4-BE49-F238E27FC236}">
                <a16:creationId xmlns:a16="http://schemas.microsoft.com/office/drawing/2014/main" id="{923382FA-6123-43FB-9064-158D014D0E00}"/>
              </a:ext>
            </a:extLst>
          </p:cNvPr>
          <p:cNvSpPr txBox="1">
            <a:spLocks noChangeArrowheads="1"/>
          </p:cNvSpPr>
          <p:nvPr/>
        </p:nvSpPr>
        <p:spPr bwMode="auto">
          <a:xfrm>
            <a:off x="2408238" y="5946378"/>
            <a:ext cx="4523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Year</a:t>
            </a:r>
          </a:p>
        </p:txBody>
      </p:sp>
      <p:sp>
        <p:nvSpPr>
          <p:cNvPr id="156" name="TextBox 51">
            <a:extLst>
              <a:ext uri="{FF2B5EF4-FFF2-40B4-BE49-F238E27FC236}">
                <a16:creationId xmlns:a16="http://schemas.microsoft.com/office/drawing/2014/main" id="{89A5175D-4819-4027-A53A-B23D4D9D5029}"/>
              </a:ext>
            </a:extLst>
          </p:cNvPr>
          <p:cNvSpPr txBox="1">
            <a:spLocks noChangeArrowheads="1"/>
          </p:cNvSpPr>
          <p:nvPr/>
        </p:nvSpPr>
        <p:spPr bwMode="auto">
          <a:xfrm>
            <a:off x="126206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1</a:t>
            </a:r>
          </a:p>
        </p:txBody>
      </p:sp>
      <p:sp>
        <p:nvSpPr>
          <p:cNvPr id="157" name="TextBox 53">
            <a:extLst>
              <a:ext uri="{FF2B5EF4-FFF2-40B4-BE49-F238E27FC236}">
                <a16:creationId xmlns:a16="http://schemas.microsoft.com/office/drawing/2014/main" id="{56D4D842-9E32-41C4-83D5-0DA5DEC682C0}"/>
              </a:ext>
            </a:extLst>
          </p:cNvPr>
          <p:cNvSpPr txBox="1">
            <a:spLocks noChangeArrowheads="1"/>
          </p:cNvSpPr>
          <p:nvPr/>
        </p:nvSpPr>
        <p:spPr bwMode="auto">
          <a:xfrm>
            <a:off x="1905000"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2</a:t>
            </a:r>
          </a:p>
        </p:txBody>
      </p:sp>
      <p:sp>
        <p:nvSpPr>
          <p:cNvPr id="158" name="TextBox 55">
            <a:extLst>
              <a:ext uri="{FF2B5EF4-FFF2-40B4-BE49-F238E27FC236}">
                <a16:creationId xmlns:a16="http://schemas.microsoft.com/office/drawing/2014/main" id="{09CA43C3-5E00-4168-B0D2-40C2AFCC0AC8}"/>
              </a:ext>
            </a:extLst>
          </p:cNvPr>
          <p:cNvSpPr txBox="1">
            <a:spLocks noChangeArrowheads="1"/>
          </p:cNvSpPr>
          <p:nvPr/>
        </p:nvSpPr>
        <p:spPr bwMode="auto">
          <a:xfrm>
            <a:off x="2505075"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3</a:t>
            </a:r>
          </a:p>
        </p:txBody>
      </p:sp>
      <p:sp>
        <p:nvSpPr>
          <p:cNvPr id="159" name="TextBox 57">
            <a:extLst>
              <a:ext uri="{FF2B5EF4-FFF2-40B4-BE49-F238E27FC236}">
                <a16:creationId xmlns:a16="http://schemas.microsoft.com/office/drawing/2014/main" id="{C0E48DB7-62A9-45E3-896A-DCC9B038431E}"/>
              </a:ext>
            </a:extLst>
          </p:cNvPr>
          <p:cNvSpPr txBox="1">
            <a:spLocks noChangeArrowheads="1"/>
          </p:cNvSpPr>
          <p:nvPr/>
        </p:nvSpPr>
        <p:spPr bwMode="auto">
          <a:xfrm>
            <a:off x="3138488"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4</a:t>
            </a:r>
          </a:p>
        </p:txBody>
      </p:sp>
      <p:sp>
        <p:nvSpPr>
          <p:cNvPr id="160" name="TextBox 59">
            <a:extLst>
              <a:ext uri="{FF2B5EF4-FFF2-40B4-BE49-F238E27FC236}">
                <a16:creationId xmlns:a16="http://schemas.microsoft.com/office/drawing/2014/main" id="{D3B07979-93A3-45A8-85E5-4ACC1DE94CF2}"/>
              </a:ext>
            </a:extLst>
          </p:cNvPr>
          <p:cNvSpPr txBox="1">
            <a:spLocks noChangeArrowheads="1"/>
          </p:cNvSpPr>
          <p:nvPr/>
        </p:nvSpPr>
        <p:spPr bwMode="auto">
          <a:xfrm>
            <a:off x="3767138"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5</a:t>
            </a:r>
          </a:p>
        </p:txBody>
      </p:sp>
      <p:sp>
        <p:nvSpPr>
          <p:cNvPr id="161" name="TextBox 60">
            <a:extLst>
              <a:ext uri="{FF2B5EF4-FFF2-40B4-BE49-F238E27FC236}">
                <a16:creationId xmlns:a16="http://schemas.microsoft.com/office/drawing/2014/main" id="{E410116A-8E88-4225-B304-3248002F5767}"/>
              </a:ext>
            </a:extLst>
          </p:cNvPr>
          <p:cNvSpPr txBox="1">
            <a:spLocks noChangeArrowheads="1"/>
          </p:cNvSpPr>
          <p:nvPr/>
        </p:nvSpPr>
        <p:spPr bwMode="auto">
          <a:xfrm>
            <a:off x="437991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6</a:t>
            </a:r>
          </a:p>
        </p:txBody>
      </p:sp>
      <p:sp>
        <p:nvSpPr>
          <p:cNvPr id="162" name="TextBox 61">
            <a:extLst>
              <a:ext uri="{FF2B5EF4-FFF2-40B4-BE49-F238E27FC236}">
                <a16:creationId xmlns:a16="http://schemas.microsoft.com/office/drawing/2014/main" id="{D44EEEF1-6FAC-4612-A4A4-2F0704549BD0}"/>
              </a:ext>
            </a:extLst>
          </p:cNvPr>
          <p:cNvSpPr txBox="1">
            <a:spLocks noChangeArrowheads="1"/>
          </p:cNvSpPr>
          <p:nvPr/>
        </p:nvSpPr>
        <p:spPr bwMode="auto">
          <a:xfrm>
            <a:off x="62071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0</a:t>
            </a:r>
          </a:p>
        </p:txBody>
      </p:sp>
      <p:sp>
        <p:nvSpPr>
          <p:cNvPr id="163" name="TextBox 62">
            <a:extLst>
              <a:ext uri="{FF2B5EF4-FFF2-40B4-BE49-F238E27FC236}">
                <a16:creationId xmlns:a16="http://schemas.microsoft.com/office/drawing/2014/main" id="{36901904-5776-4009-B3F4-2CD24EFA849D}"/>
              </a:ext>
            </a:extLst>
          </p:cNvPr>
          <p:cNvSpPr txBox="1">
            <a:spLocks noChangeArrowheads="1"/>
          </p:cNvSpPr>
          <p:nvPr/>
        </p:nvSpPr>
        <p:spPr bwMode="auto">
          <a:xfrm>
            <a:off x="412750" y="4186960"/>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18</a:t>
            </a:r>
            <a:endParaRPr lang="en-US" altLang="en-US" sz="1400" kern="0">
              <a:solidFill>
                <a:prstClr val="black">
                  <a:lumMod val="75000"/>
                  <a:lumOff val="25000"/>
                </a:prstClr>
              </a:solidFill>
              <a:latin typeface="Arial Narrow" panose="020B0606020202030204" pitchFamily="34" charset="0"/>
            </a:endParaRPr>
          </a:p>
        </p:txBody>
      </p:sp>
      <p:sp>
        <p:nvSpPr>
          <p:cNvPr id="164" name="TextBox 63">
            <a:extLst>
              <a:ext uri="{FF2B5EF4-FFF2-40B4-BE49-F238E27FC236}">
                <a16:creationId xmlns:a16="http://schemas.microsoft.com/office/drawing/2014/main" id="{0642144D-11DB-44EE-B8BC-4CE2DB21D852}"/>
              </a:ext>
            </a:extLst>
          </p:cNvPr>
          <p:cNvSpPr txBox="1">
            <a:spLocks noChangeArrowheads="1"/>
          </p:cNvSpPr>
          <p:nvPr/>
        </p:nvSpPr>
        <p:spPr bwMode="auto">
          <a:xfrm>
            <a:off x="412750" y="4296497"/>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16</a:t>
            </a:r>
            <a:endParaRPr lang="en-US" altLang="en-US" sz="1400" kern="0">
              <a:solidFill>
                <a:prstClr val="black">
                  <a:lumMod val="75000"/>
                  <a:lumOff val="25000"/>
                </a:prstClr>
              </a:solidFill>
              <a:latin typeface="Arial Narrow" panose="020B0606020202030204" pitchFamily="34" charset="0"/>
            </a:endParaRPr>
          </a:p>
        </p:txBody>
      </p:sp>
      <p:sp>
        <p:nvSpPr>
          <p:cNvPr id="165" name="TextBox 64">
            <a:extLst>
              <a:ext uri="{FF2B5EF4-FFF2-40B4-BE49-F238E27FC236}">
                <a16:creationId xmlns:a16="http://schemas.microsoft.com/office/drawing/2014/main" id="{604CE1EE-41E7-45C2-8E06-BAA2117E493C}"/>
              </a:ext>
            </a:extLst>
          </p:cNvPr>
          <p:cNvSpPr txBox="1">
            <a:spLocks noChangeArrowheads="1"/>
          </p:cNvSpPr>
          <p:nvPr/>
        </p:nvSpPr>
        <p:spPr bwMode="auto">
          <a:xfrm>
            <a:off x="412750" y="4406035"/>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14</a:t>
            </a:r>
            <a:endParaRPr lang="en-US" altLang="en-US" sz="1400" kern="0">
              <a:solidFill>
                <a:prstClr val="black">
                  <a:lumMod val="75000"/>
                  <a:lumOff val="25000"/>
                </a:prstClr>
              </a:solidFill>
              <a:latin typeface="Arial Narrow" panose="020B0606020202030204" pitchFamily="34" charset="0"/>
            </a:endParaRPr>
          </a:p>
        </p:txBody>
      </p:sp>
      <p:sp>
        <p:nvSpPr>
          <p:cNvPr id="166" name="TextBox 65">
            <a:extLst>
              <a:ext uri="{FF2B5EF4-FFF2-40B4-BE49-F238E27FC236}">
                <a16:creationId xmlns:a16="http://schemas.microsoft.com/office/drawing/2014/main" id="{4828699C-7577-486C-A419-9FEB6465A3C9}"/>
              </a:ext>
            </a:extLst>
          </p:cNvPr>
          <p:cNvSpPr txBox="1">
            <a:spLocks noChangeArrowheads="1"/>
          </p:cNvSpPr>
          <p:nvPr/>
        </p:nvSpPr>
        <p:spPr bwMode="auto">
          <a:xfrm>
            <a:off x="412750" y="4526685"/>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12</a:t>
            </a:r>
            <a:endParaRPr lang="en-US" altLang="en-US" sz="1400" kern="0">
              <a:solidFill>
                <a:prstClr val="black">
                  <a:lumMod val="75000"/>
                  <a:lumOff val="25000"/>
                </a:prstClr>
              </a:solidFill>
              <a:latin typeface="Arial Narrow" panose="020B0606020202030204" pitchFamily="34" charset="0"/>
            </a:endParaRPr>
          </a:p>
        </p:txBody>
      </p:sp>
      <p:sp>
        <p:nvSpPr>
          <p:cNvPr id="167" name="TextBox 66">
            <a:extLst>
              <a:ext uri="{FF2B5EF4-FFF2-40B4-BE49-F238E27FC236}">
                <a16:creationId xmlns:a16="http://schemas.microsoft.com/office/drawing/2014/main" id="{0577D98E-B293-4DF7-BABD-6F908CC205B5}"/>
              </a:ext>
            </a:extLst>
          </p:cNvPr>
          <p:cNvSpPr txBox="1">
            <a:spLocks noChangeArrowheads="1"/>
          </p:cNvSpPr>
          <p:nvPr/>
        </p:nvSpPr>
        <p:spPr bwMode="auto">
          <a:xfrm>
            <a:off x="412750" y="4642572"/>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10</a:t>
            </a:r>
            <a:endParaRPr lang="en-US" altLang="en-US" sz="1400" kern="0">
              <a:solidFill>
                <a:prstClr val="black">
                  <a:lumMod val="75000"/>
                  <a:lumOff val="25000"/>
                </a:prstClr>
              </a:solidFill>
              <a:latin typeface="Arial Narrow" panose="020B0606020202030204" pitchFamily="34" charset="0"/>
            </a:endParaRPr>
          </a:p>
        </p:txBody>
      </p:sp>
      <p:sp>
        <p:nvSpPr>
          <p:cNvPr id="168" name="TextBox 67">
            <a:extLst>
              <a:ext uri="{FF2B5EF4-FFF2-40B4-BE49-F238E27FC236}">
                <a16:creationId xmlns:a16="http://schemas.microsoft.com/office/drawing/2014/main" id="{3C3C407A-FA92-49F1-B62C-E0F4AF0D9E7B}"/>
              </a:ext>
            </a:extLst>
          </p:cNvPr>
          <p:cNvSpPr txBox="1">
            <a:spLocks noChangeArrowheads="1"/>
          </p:cNvSpPr>
          <p:nvPr/>
        </p:nvSpPr>
        <p:spPr bwMode="auto">
          <a:xfrm>
            <a:off x="481013" y="4763222"/>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8</a:t>
            </a:r>
            <a:endParaRPr lang="en-US" altLang="en-US" sz="1400" kern="0">
              <a:solidFill>
                <a:prstClr val="black">
                  <a:lumMod val="75000"/>
                  <a:lumOff val="25000"/>
                </a:prstClr>
              </a:solidFill>
              <a:latin typeface="Arial Narrow" panose="020B0606020202030204" pitchFamily="34" charset="0"/>
            </a:endParaRPr>
          </a:p>
        </p:txBody>
      </p:sp>
      <p:sp>
        <p:nvSpPr>
          <p:cNvPr id="169" name="TextBox 68">
            <a:extLst>
              <a:ext uri="{FF2B5EF4-FFF2-40B4-BE49-F238E27FC236}">
                <a16:creationId xmlns:a16="http://schemas.microsoft.com/office/drawing/2014/main" id="{C3FCE921-9A5E-4657-B6AC-5C2271DDD476}"/>
              </a:ext>
            </a:extLst>
          </p:cNvPr>
          <p:cNvSpPr txBox="1">
            <a:spLocks noChangeArrowheads="1"/>
          </p:cNvSpPr>
          <p:nvPr/>
        </p:nvSpPr>
        <p:spPr bwMode="auto">
          <a:xfrm>
            <a:off x="481013" y="4872760"/>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6</a:t>
            </a:r>
            <a:endParaRPr lang="en-US" altLang="en-US" sz="1400" kern="0">
              <a:solidFill>
                <a:prstClr val="black">
                  <a:lumMod val="75000"/>
                  <a:lumOff val="25000"/>
                </a:prstClr>
              </a:solidFill>
              <a:latin typeface="Arial Narrow" panose="020B0606020202030204" pitchFamily="34" charset="0"/>
            </a:endParaRPr>
          </a:p>
        </p:txBody>
      </p:sp>
      <p:sp>
        <p:nvSpPr>
          <p:cNvPr id="170" name="TextBox 69">
            <a:extLst>
              <a:ext uri="{FF2B5EF4-FFF2-40B4-BE49-F238E27FC236}">
                <a16:creationId xmlns:a16="http://schemas.microsoft.com/office/drawing/2014/main" id="{E8272AA3-9BAB-4284-813A-4A521D3BE52D}"/>
              </a:ext>
            </a:extLst>
          </p:cNvPr>
          <p:cNvSpPr txBox="1">
            <a:spLocks noChangeArrowheads="1"/>
          </p:cNvSpPr>
          <p:nvPr/>
        </p:nvSpPr>
        <p:spPr bwMode="auto">
          <a:xfrm>
            <a:off x="481013" y="4993410"/>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4</a:t>
            </a:r>
            <a:endParaRPr lang="en-US" altLang="en-US" sz="1400" kern="0">
              <a:solidFill>
                <a:prstClr val="black">
                  <a:lumMod val="75000"/>
                  <a:lumOff val="25000"/>
                </a:prstClr>
              </a:solidFill>
              <a:latin typeface="Arial Narrow" panose="020B0606020202030204" pitchFamily="34" charset="0"/>
            </a:endParaRPr>
          </a:p>
        </p:txBody>
      </p:sp>
      <p:sp>
        <p:nvSpPr>
          <p:cNvPr id="171" name="TextBox 70">
            <a:extLst>
              <a:ext uri="{FF2B5EF4-FFF2-40B4-BE49-F238E27FC236}">
                <a16:creationId xmlns:a16="http://schemas.microsoft.com/office/drawing/2014/main" id="{3F5823E0-F444-455E-80B4-F3E72AF179B6}"/>
              </a:ext>
            </a:extLst>
          </p:cNvPr>
          <p:cNvSpPr txBox="1">
            <a:spLocks noChangeArrowheads="1"/>
          </p:cNvSpPr>
          <p:nvPr/>
        </p:nvSpPr>
        <p:spPr bwMode="auto">
          <a:xfrm>
            <a:off x="481013" y="5112472"/>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a:t>
            </a:r>
            <a:endParaRPr lang="en-US" altLang="en-US" sz="1400" kern="0">
              <a:solidFill>
                <a:prstClr val="black">
                  <a:lumMod val="75000"/>
                  <a:lumOff val="25000"/>
                </a:prstClr>
              </a:solidFill>
              <a:latin typeface="Arial Narrow" panose="020B0606020202030204" pitchFamily="34" charset="0"/>
            </a:endParaRPr>
          </a:p>
        </p:txBody>
      </p:sp>
      <p:sp>
        <p:nvSpPr>
          <p:cNvPr id="172" name="TextBox 71">
            <a:extLst>
              <a:ext uri="{FF2B5EF4-FFF2-40B4-BE49-F238E27FC236}">
                <a16:creationId xmlns:a16="http://schemas.microsoft.com/office/drawing/2014/main" id="{3D27C087-20EB-40F0-AFF5-4490AA2F9126}"/>
              </a:ext>
            </a:extLst>
          </p:cNvPr>
          <p:cNvSpPr txBox="1">
            <a:spLocks noChangeArrowheads="1"/>
          </p:cNvSpPr>
          <p:nvPr/>
        </p:nvSpPr>
        <p:spPr bwMode="auto">
          <a:xfrm>
            <a:off x="481013" y="5233122"/>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0</a:t>
            </a:r>
            <a:endParaRPr lang="en-US" altLang="en-US" sz="1400" kern="0">
              <a:solidFill>
                <a:prstClr val="black">
                  <a:lumMod val="75000"/>
                  <a:lumOff val="25000"/>
                </a:prstClr>
              </a:solidFill>
              <a:latin typeface="Arial Narrow" panose="020B0606020202030204" pitchFamily="34" charset="0"/>
            </a:endParaRPr>
          </a:p>
        </p:txBody>
      </p:sp>
      <p:sp>
        <p:nvSpPr>
          <p:cNvPr id="173" name="TextBox 72">
            <a:extLst>
              <a:ext uri="{FF2B5EF4-FFF2-40B4-BE49-F238E27FC236}">
                <a16:creationId xmlns:a16="http://schemas.microsoft.com/office/drawing/2014/main" id="{3F16DCE1-D83E-4E5C-9CDE-EE7992AD757D}"/>
              </a:ext>
            </a:extLst>
          </p:cNvPr>
          <p:cNvSpPr txBox="1">
            <a:spLocks noChangeArrowheads="1"/>
          </p:cNvSpPr>
          <p:nvPr/>
        </p:nvSpPr>
        <p:spPr bwMode="auto">
          <a:xfrm>
            <a:off x="452438" y="5361710"/>
            <a:ext cx="2872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a:t>
            </a:r>
            <a:endParaRPr lang="en-US" altLang="en-US" sz="1400" kern="0">
              <a:solidFill>
                <a:prstClr val="black">
                  <a:lumMod val="75000"/>
                  <a:lumOff val="25000"/>
                </a:prstClr>
              </a:solidFill>
              <a:latin typeface="Arial Narrow" panose="020B0606020202030204" pitchFamily="34" charset="0"/>
            </a:endParaRPr>
          </a:p>
        </p:txBody>
      </p:sp>
      <p:sp>
        <p:nvSpPr>
          <p:cNvPr id="174" name="TextBox 73">
            <a:extLst>
              <a:ext uri="{FF2B5EF4-FFF2-40B4-BE49-F238E27FC236}">
                <a16:creationId xmlns:a16="http://schemas.microsoft.com/office/drawing/2014/main" id="{5A9F4002-C605-4471-BE34-1200ED37864C}"/>
              </a:ext>
            </a:extLst>
          </p:cNvPr>
          <p:cNvSpPr txBox="1">
            <a:spLocks noChangeArrowheads="1"/>
          </p:cNvSpPr>
          <p:nvPr/>
        </p:nvSpPr>
        <p:spPr bwMode="auto">
          <a:xfrm rot="-5400000">
            <a:off x="-257259" y="4741955"/>
            <a:ext cx="11336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Change in BMD %</a:t>
            </a:r>
            <a:endParaRPr lang="en-US" altLang="en-US" sz="1400" kern="0">
              <a:solidFill>
                <a:prstClr val="black">
                  <a:lumMod val="75000"/>
                  <a:lumOff val="25000"/>
                </a:prstClr>
              </a:solidFill>
              <a:latin typeface="Arial Narrow" panose="020B0606020202030204" pitchFamily="34" charset="0"/>
            </a:endParaRPr>
          </a:p>
        </p:txBody>
      </p:sp>
      <p:cxnSp>
        <p:nvCxnSpPr>
          <p:cNvPr id="175" name="Straight Connector 174">
            <a:extLst>
              <a:ext uri="{FF2B5EF4-FFF2-40B4-BE49-F238E27FC236}">
                <a16:creationId xmlns:a16="http://schemas.microsoft.com/office/drawing/2014/main" id="{12495DBF-4D83-41DE-8282-70F09A96E05B}"/>
              </a:ext>
            </a:extLst>
          </p:cNvPr>
          <p:cNvCxnSpPr/>
          <p:nvPr/>
        </p:nvCxnSpPr>
        <p:spPr>
          <a:xfrm>
            <a:off x="712788" y="5444260"/>
            <a:ext cx="3765550" cy="0"/>
          </a:xfrm>
          <a:prstGeom prst="line">
            <a:avLst/>
          </a:prstGeom>
          <a:noFill/>
          <a:ln w="12700" cap="flat" cmpd="sng" algn="ctr">
            <a:solidFill>
              <a:sysClr val="windowText" lastClr="000000">
                <a:lumMod val="75000"/>
                <a:lumOff val="25000"/>
              </a:sysClr>
            </a:solidFill>
            <a:prstDash val="dash"/>
          </a:ln>
          <a:effectLst/>
        </p:spPr>
      </p:cxnSp>
      <p:sp>
        <p:nvSpPr>
          <p:cNvPr id="176" name="TextBox 81">
            <a:extLst>
              <a:ext uri="{FF2B5EF4-FFF2-40B4-BE49-F238E27FC236}">
                <a16:creationId xmlns:a16="http://schemas.microsoft.com/office/drawing/2014/main" id="{F537AD1D-3CB9-4250-9BCB-E6ADE5BE38AD}"/>
              </a:ext>
            </a:extLst>
          </p:cNvPr>
          <p:cNvSpPr txBox="1">
            <a:spLocks noChangeArrowheads="1"/>
          </p:cNvSpPr>
          <p:nvPr/>
        </p:nvSpPr>
        <p:spPr bwMode="auto">
          <a:xfrm>
            <a:off x="3909939" y="4297767"/>
            <a:ext cx="540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Z6</a:t>
            </a:r>
          </a:p>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+12.1%</a:t>
            </a:r>
          </a:p>
        </p:txBody>
      </p:sp>
      <p:sp>
        <p:nvSpPr>
          <p:cNvPr id="177" name="TextBox 82">
            <a:extLst>
              <a:ext uri="{FF2B5EF4-FFF2-40B4-BE49-F238E27FC236}">
                <a16:creationId xmlns:a16="http://schemas.microsoft.com/office/drawing/2014/main" id="{A8026077-5BA8-4016-9138-46FD4E4797C5}"/>
              </a:ext>
            </a:extLst>
          </p:cNvPr>
          <p:cNvSpPr txBox="1">
            <a:spLocks noChangeArrowheads="1"/>
          </p:cNvSpPr>
          <p:nvPr/>
        </p:nvSpPr>
        <p:spPr bwMode="auto">
          <a:xfrm>
            <a:off x="3949309" y="4791480"/>
            <a:ext cx="540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Z3P3</a:t>
            </a:r>
          </a:p>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+10.1%</a:t>
            </a:r>
          </a:p>
        </p:txBody>
      </p:sp>
      <p:sp>
        <p:nvSpPr>
          <p:cNvPr id="178" name="Freeform 157">
            <a:extLst>
              <a:ext uri="{FF2B5EF4-FFF2-40B4-BE49-F238E27FC236}">
                <a16:creationId xmlns:a16="http://schemas.microsoft.com/office/drawing/2014/main" id="{4EA43B72-39A5-4B8D-8FF5-817AA8BA3097}"/>
              </a:ext>
            </a:extLst>
          </p:cNvPr>
          <p:cNvSpPr>
            <a:spLocks/>
          </p:cNvSpPr>
          <p:nvPr/>
        </p:nvSpPr>
        <p:spPr bwMode="auto">
          <a:xfrm>
            <a:off x="708025" y="4674322"/>
            <a:ext cx="3768725" cy="773113"/>
          </a:xfrm>
          <a:custGeom>
            <a:avLst/>
            <a:gdLst>
              <a:gd name="T0" fmla="*/ 0 w 5848350"/>
              <a:gd name="T1" fmla="*/ 1638 h 1200150"/>
              <a:gd name="T2" fmla="*/ 1394 w 5848350"/>
              <a:gd name="T3" fmla="*/ 953 h 1200150"/>
              <a:gd name="T4" fmla="*/ 2770 w 5848350"/>
              <a:gd name="T5" fmla="*/ 615 h 1200150"/>
              <a:gd name="T6" fmla="*/ 4051 w 5848350"/>
              <a:gd name="T7" fmla="*/ 502 h 1200150"/>
              <a:gd name="T8" fmla="*/ 6054 w 5848350"/>
              <a:gd name="T9" fmla="*/ 113 h 1200150"/>
              <a:gd name="T10" fmla="*/ 8024 w 5848350"/>
              <a:gd name="T11" fmla="*/ 0 h 12001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48350" h="1200150">
                <a:moveTo>
                  <a:pt x="0" y="1200150"/>
                </a:moveTo>
                <a:lnTo>
                  <a:pt x="1016000" y="698500"/>
                </a:lnTo>
                <a:lnTo>
                  <a:pt x="2019300" y="450850"/>
                </a:lnTo>
                <a:lnTo>
                  <a:pt x="2952750" y="368300"/>
                </a:lnTo>
                <a:lnTo>
                  <a:pt x="4413250" y="82550"/>
                </a:lnTo>
                <a:lnTo>
                  <a:pt x="5848350" y="0"/>
                </a:lnTo>
              </a:path>
            </a:pathLst>
          </a:custGeom>
          <a:noFill/>
          <a:ln w="19050" cap="flat" cmpd="sng" algn="ctr">
            <a:solidFill>
              <a:srgbClr val="7693CC"/>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79" name="Freeform 158">
            <a:extLst>
              <a:ext uri="{FF2B5EF4-FFF2-40B4-BE49-F238E27FC236}">
                <a16:creationId xmlns:a16="http://schemas.microsoft.com/office/drawing/2014/main" id="{F90B9E33-51D2-441F-B9AF-80AD673966FD}"/>
              </a:ext>
            </a:extLst>
          </p:cNvPr>
          <p:cNvSpPr>
            <a:spLocks/>
          </p:cNvSpPr>
          <p:nvPr/>
        </p:nvSpPr>
        <p:spPr bwMode="auto">
          <a:xfrm>
            <a:off x="712788" y="4904510"/>
            <a:ext cx="1897062" cy="557212"/>
          </a:xfrm>
          <a:custGeom>
            <a:avLst/>
            <a:gdLst>
              <a:gd name="T0" fmla="*/ 1 w 2946400"/>
              <a:gd name="T1" fmla="*/ 1163 h 865990"/>
              <a:gd name="T2" fmla="*/ 0 w 2946400"/>
              <a:gd name="T3" fmla="*/ 1134 h 865990"/>
              <a:gd name="T4" fmla="*/ 1369 w 2946400"/>
              <a:gd name="T5" fmla="*/ 401 h 865990"/>
              <a:gd name="T6" fmla="*/ 2720 w 2946400"/>
              <a:gd name="T7" fmla="*/ 0 h 865990"/>
              <a:gd name="T8" fmla="*/ 3994 w 2946400"/>
              <a:gd name="T9" fmla="*/ 9 h 8659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46400" h="865990">
                <a:moveTo>
                  <a:pt x="907" y="865990"/>
                </a:moveTo>
                <a:cubicBezTo>
                  <a:pt x="605" y="858843"/>
                  <a:pt x="302" y="851697"/>
                  <a:pt x="0" y="844550"/>
                </a:cubicBezTo>
                <a:lnTo>
                  <a:pt x="1009650" y="298450"/>
                </a:lnTo>
                <a:lnTo>
                  <a:pt x="2006600" y="0"/>
                </a:lnTo>
                <a:lnTo>
                  <a:pt x="2946400" y="6350"/>
                </a:lnTo>
              </a:path>
            </a:pathLst>
          </a:custGeom>
          <a:noFill/>
          <a:ln w="19050" cap="flat" cmpd="sng" algn="ctr">
            <a:solidFill>
              <a:schemeClr val="accent5">
                <a:lumMod val="60000"/>
                <a:lumOff val="40000"/>
                <a:alpha val="69804"/>
              </a:schemeClr>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80" name="Freeform 98">
            <a:extLst>
              <a:ext uri="{FF2B5EF4-FFF2-40B4-BE49-F238E27FC236}">
                <a16:creationId xmlns:a16="http://schemas.microsoft.com/office/drawing/2014/main" id="{F97AED49-A9E3-4DAD-8957-6139C32F7771}"/>
              </a:ext>
            </a:extLst>
          </p:cNvPr>
          <p:cNvSpPr/>
          <p:nvPr/>
        </p:nvSpPr>
        <p:spPr>
          <a:xfrm>
            <a:off x="2606675" y="4798147"/>
            <a:ext cx="1870075" cy="114300"/>
          </a:xfrm>
          <a:custGeom>
            <a:avLst/>
            <a:gdLst>
              <a:gd name="connsiteX0" fmla="*/ 2901950 w 2901950"/>
              <a:gd name="connsiteY0" fmla="*/ 25400 h 177800"/>
              <a:gd name="connsiteX1" fmla="*/ 1466850 w 2901950"/>
              <a:gd name="connsiteY1" fmla="*/ 0 h 177800"/>
              <a:gd name="connsiteX2" fmla="*/ 0 w 2901950"/>
              <a:gd name="connsiteY2" fmla="*/ 171450 h 177800"/>
              <a:gd name="connsiteX3" fmla="*/ 0 w 2901950"/>
              <a:gd name="connsiteY3" fmla="*/ 177800 h 177800"/>
            </a:gdLst>
            <a:ahLst/>
            <a:cxnLst>
              <a:cxn ang="0">
                <a:pos x="connsiteX0" y="connsiteY0"/>
              </a:cxn>
              <a:cxn ang="0">
                <a:pos x="connsiteX1" y="connsiteY1"/>
              </a:cxn>
              <a:cxn ang="0">
                <a:pos x="connsiteX2" y="connsiteY2"/>
              </a:cxn>
              <a:cxn ang="0">
                <a:pos x="connsiteX3" y="connsiteY3"/>
              </a:cxn>
            </a:cxnLst>
            <a:rect l="l" t="t" r="r" b="b"/>
            <a:pathLst>
              <a:path w="2901950" h="177800">
                <a:moveTo>
                  <a:pt x="2901950" y="25400"/>
                </a:moveTo>
                <a:lnTo>
                  <a:pt x="1466850" y="0"/>
                </a:lnTo>
                <a:lnTo>
                  <a:pt x="0" y="171450"/>
                </a:lnTo>
                <a:lnTo>
                  <a:pt x="0" y="177800"/>
                </a:lnTo>
              </a:path>
            </a:pathLst>
          </a:custGeom>
          <a:noFill/>
          <a:ln w="19050" cap="flat" cmpd="sng" algn="ctr">
            <a:solidFill>
              <a:sysClr val="windowText" lastClr="000000">
                <a:lumMod val="50000"/>
                <a:lumOff val="5000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81" name="TextBox 169">
            <a:extLst>
              <a:ext uri="{FF2B5EF4-FFF2-40B4-BE49-F238E27FC236}">
                <a16:creationId xmlns:a16="http://schemas.microsoft.com/office/drawing/2014/main" id="{8D51DF47-8468-4DAF-A587-88E48CC82DF1}"/>
              </a:ext>
            </a:extLst>
          </p:cNvPr>
          <p:cNvSpPr txBox="1">
            <a:spLocks noChangeArrowheads="1"/>
          </p:cNvSpPr>
          <p:nvPr/>
        </p:nvSpPr>
        <p:spPr bwMode="auto">
          <a:xfrm>
            <a:off x="3183731" y="3681548"/>
            <a:ext cx="2776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CA" altLang="en-US" sz="2000" b="1" kern="0" dirty="0" err="1">
                <a:solidFill>
                  <a:srgbClr val="7693CC"/>
                </a:solidFill>
                <a:latin typeface="Arial Narrow" panose="020B0606020202030204" pitchFamily="34" charset="0"/>
                <a:cs typeface="Helvetica" pitchFamily="34" charset="0"/>
              </a:rPr>
              <a:t>Zoledronic</a:t>
            </a:r>
            <a:r>
              <a:rPr lang="en-CA" altLang="en-US" sz="2000" b="1" kern="0" dirty="0">
                <a:solidFill>
                  <a:srgbClr val="7693CC"/>
                </a:solidFill>
                <a:latin typeface="Arial Narrow" panose="020B0606020202030204" pitchFamily="34" charset="0"/>
                <a:cs typeface="Helvetica" pitchFamily="34" charset="0"/>
              </a:rPr>
              <a:t> Acid</a:t>
            </a:r>
          </a:p>
        </p:txBody>
      </p:sp>
      <p:sp>
        <p:nvSpPr>
          <p:cNvPr id="182" name="TextBox 141">
            <a:extLst>
              <a:ext uri="{FF2B5EF4-FFF2-40B4-BE49-F238E27FC236}">
                <a16:creationId xmlns:a16="http://schemas.microsoft.com/office/drawing/2014/main" id="{845E26C5-927B-403E-9401-0CDAD1DC62E4}"/>
              </a:ext>
            </a:extLst>
          </p:cNvPr>
          <p:cNvSpPr txBox="1">
            <a:spLocks noChangeArrowheads="1"/>
          </p:cNvSpPr>
          <p:nvPr/>
        </p:nvSpPr>
        <p:spPr bwMode="auto">
          <a:xfrm>
            <a:off x="3186060" y="4034560"/>
            <a:ext cx="306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Z6</a:t>
            </a:r>
          </a:p>
        </p:txBody>
      </p:sp>
      <p:sp>
        <p:nvSpPr>
          <p:cNvPr id="183" name="TextBox 142">
            <a:extLst>
              <a:ext uri="{FF2B5EF4-FFF2-40B4-BE49-F238E27FC236}">
                <a16:creationId xmlns:a16="http://schemas.microsoft.com/office/drawing/2014/main" id="{F522548D-6134-4C46-992A-0EA6C2D62BCA}"/>
              </a:ext>
            </a:extLst>
          </p:cNvPr>
          <p:cNvSpPr txBox="1">
            <a:spLocks noChangeArrowheads="1"/>
          </p:cNvSpPr>
          <p:nvPr/>
        </p:nvSpPr>
        <p:spPr bwMode="auto">
          <a:xfrm>
            <a:off x="3659135" y="4034560"/>
            <a:ext cx="306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Z3</a:t>
            </a:r>
          </a:p>
        </p:txBody>
      </p:sp>
      <p:sp>
        <p:nvSpPr>
          <p:cNvPr id="184" name="TextBox 151">
            <a:extLst>
              <a:ext uri="{FF2B5EF4-FFF2-40B4-BE49-F238E27FC236}">
                <a16:creationId xmlns:a16="http://schemas.microsoft.com/office/drawing/2014/main" id="{40A5AC72-8FC1-4C5C-AEF4-E38B76B463F8}"/>
              </a:ext>
            </a:extLst>
          </p:cNvPr>
          <p:cNvSpPr txBox="1">
            <a:spLocks noChangeArrowheads="1"/>
          </p:cNvSpPr>
          <p:nvPr/>
        </p:nvSpPr>
        <p:spPr bwMode="auto">
          <a:xfrm>
            <a:off x="4165516" y="4034560"/>
            <a:ext cx="3129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P3</a:t>
            </a:r>
          </a:p>
        </p:txBody>
      </p:sp>
      <p:cxnSp>
        <p:nvCxnSpPr>
          <p:cNvPr id="185" name="Straight Connector 184">
            <a:extLst>
              <a:ext uri="{FF2B5EF4-FFF2-40B4-BE49-F238E27FC236}">
                <a16:creationId xmlns:a16="http://schemas.microsoft.com/office/drawing/2014/main" id="{37DDE729-4188-47E7-8388-310E20B9A763}"/>
              </a:ext>
            </a:extLst>
          </p:cNvPr>
          <p:cNvCxnSpPr/>
          <p:nvPr/>
        </p:nvCxnSpPr>
        <p:spPr>
          <a:xfrm>
            <a:off x="3949700" y="4166322"/>
            <a:ext cx="271463" cy="0"/>
          </a:xfrm>
          <a:prstGeom prst="line">
            <a:avLst/>
          </a:prstGeom>
          <a:noFill/>
          <a:ln w="19050" cap="flat" cmpd="sng" algn="ctr">
            <a:solidFill>
              <a:sysClr val="windowText" lastClr="000000">
                <a:lumMod val="50000"/>
                <a:lumOff val="50000"/>
              </a:sysClr>
            </a:solidFill>
            <a:prstDash val="solid"/>
          </a:ln>
          <a:effectLst/>
        </p:spPr>
      </p:cxnSp>
      <p:cxnSp>
        <p:nvCxnSpPr>
          <p:cNvPr id="186" name="Straight Connector 160">
            <a:extLst>
              <a:ext uri="{FF2B5EF4-FFF2-40B4-BE49-F238E27FC236}">
                <a16:creationId xmlns:a16="http://schemas.microsoft.com/office/drawing/2014/main" id="{B6EF73C7-620C-4ED7-8B16-55EC6D1B2B20}"/>
              </a:ext>
            </a:extLst>
          </p:cNvPr>
          <p:cNvCxnSpPr>
            <a:cxnSpLocks noChangeShapeType="1"/>
          </p:cNvCxnSpPr>
          <p:nvPr/>
        </p:nvCxnSpPr>
        <p:spPr bwMode="auto">
          <a:xfrm>
            <a:off x="3475038" y="4166322"/>
            <a:ext cx="271462" cy="0"/>
          </a:xfrm>
          <a:prstGeom prst="line">
            <a:avLst/>
          </a:prstGeom>
          <a:noFill/>
          <a:ln w="19050" algn="ctr">
            <a:solidFill>
              <a:schemeClr val="accent5">
                <a:lumMod val="40000"/>
                <a:lumOff val="60000"/>
              </a:schemeClr>
            </a:solidFill>
            <a:prstDash val="sysDot"/>
            <a:round/>
            <a:headEnd/>
            <a:tailEnd/>
          </a:ln>
          <a:extLst>
            <a:ext uri="{909E8E84-426E-40DD-AFC4-6F175D3DCCD1}">
              <a14:hiddenFill xmlns:a14="http://schemas.microsoft.com/office/drawing/2010/main">
                <a:noFill/>
              </a14:hiddenFill>
            </a:ext>
          </a:extLst>
        </p:spPr>
      </p:cxnSp>
      <p:cxnSp>
        <p:nvCxnSpPr>
          <p:cNvPr id="187" name="Straight Connector 161">
            <a:extLst>
              <a:ext uri="{FF2B5EF4-FFF2-40B4-BE49-F238E27FC236}">
                <a16:creationId xmlns:a16="http://schemas.microsoft.com/office/drawing/2014/main" id="{AB990BE8-C3DE-4C1B-B606-00AF8BA8F1F3}"/>
              </a:ext>
            </a:extLst>
          </p:cNvPr>
          <p:cNvCxnSpPr>
            <a:cxnSpLocks noChangeShapeType="1"/>
          </p:cNvCxnSpPr>
          <p:nvPr/>
        </p:nvCxnSpPr>
        <p:spPr bwMode="auto">
          <a:xfrm>
            <a:off x="2965450" y="4166322"/>
            <a:ext cx="271463" cy="0"/>
          </a:xfrm>
          <a:prstGeom prst="line">
            <a:avLst/>
          </a:prstGeom>
          <a:noFill/>
          <a:ln w="19050" algn="ctr">
            <a:solidFill>
              <a:srgbClr val="7693CC"/>
            </a:solidFill>
            <a:round/>
            <a:headEnd/>
            <a:tailEnd/>
          </a:ln>
          <a:extLst>
            <a:ext uri="{909E8E84-426E-40DD-AFC4-6F175D3DCCD1}">
              <a14:hiddenFill xmlns:a14="http://schemas.microsoft.com/office/drawing/2010/main">
                <a:noFill/>
              </a14:hiddenFill>
            </a:ext>
          </a:extLst>
        </p:spPr>
      </p:cxnSp>
      <p:sp>
        <p:nvSpPr>
          <p:cNvPr id="188" name="Rectangle 2">
            <a:extLst>
              <a:ext uri="{FF2B5EF4-FFF2-40B4-BE49-F238E27FC236}">
                <a16:creationId xmlns:a16="http://schemas.microsoft.com/office/drawing/2014/main" id="{DFC6CD44-B82C-4F16-BB93-48DD5693A4A3}"/>
              </a:ext>
            </a:extLst>
          </p:cNvPr>
          <p:cNvSpPr>
            <a:spLocks noChangeArrowheads="1"/>
          </p:cNvSpPr>
          <p:nvPr/>
        </p:nvSpPr>
        <p:spPr bwMode="auto">
          <a:xfrm>
            <a:off x="1435444" y="4336185"/>
            <a:ext cx="716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CA" altLang="en-US" sz="1100" kern="0">
                <a:solidFill>
                  <a:prstClr val="black">
                    <a:lumMod val="75000"/>
                    <a:lumOff val="25000"/>
                  </a:prstClr>
                </a:solidFill>
                <a:latin typeface="Arial Narrow" panose="020B0606020202030204" pitchFamily="34" charset="0"/>
              </a:rPr>
              <a:t>HORIZON</a:t>
            </a:r>
          </a:p>
        </p:txBody>
      </p:sp>
      <p:sp>
        <p:nvSpPr>
          <p:cNvPr id="189" name="TextBox 46">
            <a:extLst>
              <a:ext uri="{FF2B5EF4-FFF2-40B4-BE49-F238E27FC236}">
                <a16:creationId xmlns:a16="http://schemas.microsoft.com/office/drawing/2014/main" id="{FF81400B-B10C-4357-BF1E-B3A3A491F385}"/>
              </a:ext>
            </a:extLst>
          </p:cNvPr>
          <p:cNvSpPr txBox="1">
            <a:spLocks noChangeArrowheads="1"/>
          </p:cNvSpPr>
          <p:nvPr/>
        </p:nvSpPr>
        <p:spPr bwMode="auto">
          <a:xfrm>
            <a:off x="4887340" y="4013922"/>
            <a:ext cx="816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400" b="1" kern="0" dirty="0">
                <a:solidFill>
                  <a:prstClr val="black">
                    <a:lumMod val="75000"/>
                    <a:lumOff val="25000"/>
                  </a:prstClr>
                </a:solidFill>
                <a:latin typeface="Arial Narrow" panose="020B0606020202030204" pitchFamily="34" charset="0"/>
              </a:rPr>
              <a:t>Total Hip</a:t>
            </a:r>
          </a:p>
        </p:txBody>
      </p:sp>
      <p:sp>
        <p:nvSpPr>
          <p:cNvPr id="190" name="TextBox 50">
            <a:extLst>
              <a:ext uri="{FF2B5EF4-FFF2-40B4-BE49-F238E27FC236}">
                <a16:creationId xmlns:a16="http://schemas.microsoft.com/office/drawing/2014/main" id="{2A45E664-D410-42B4-9031-BD82F6D57085}"/>
              </a:ext>
            </a:extLst>
          </p:cNvPr>
          <p:cNvSpPr txBox="1">
            <a:spLocks noChangeArrowheads="1"/>
          </p:cNvSpPr>
          <p:nvPr/>
        </p:nvSpPr>
        <p:spPr bwMode="auto">
          <a:xfrm>
            <a:off x="6641528" y="5946378"/>
            <a:ext cx="4523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Year</a:t>
            </a:r>
          </a:p>
        </p:txBody>
      </p:sp>
      <p:sp>
        <p:nvSpPr>
          <p:cNvPr id="191" name="TextBox 51">
            <a:extLst>
              <a:ext uri="{FF2B5EF4-FFF2-40B4-BE49-F238E27FC236}">
                <a16:creationId xmlns:a16="http://schemas.microsoft.com/office/drawing/2014/main" id="{5A34759C-D4A4-4F33-943D-FF10A7BC7C06}"/>
              </a:ext>
            </a:extLst>
          </p:cNvPr>
          <p:cNvSpPr txBox="1">
            <a:spLocks noChangeArrowheads="1"/>
          </p:cNvSpPr>
          <p:nvPr/>
        </p:nvSpPr>
        <p:spPr bwMode="auto">
          <a:xfrm>
            <a:off x="5238998"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1</a:t>
            </a:r>
          </a:p>
        </p:txBody>
      </p:sp>
      <p:sp>
        <p:nvSpPr>
          <p:cNvPr id="192" name="TextBox 53">
            <a:extLst>
              <a:ext uri="{FF2B5EF4-FFF2-40B4-BE49-F238E27FC236}">
                <a16:creationId xmlns:a16="http://schemas.microsoft.com/office/drawing/2014/main" id="{0BABB411-945E-4009-9908-045C5C6CB9DD}"/>
              </a:ext>
            </a:extLst>
          </p:cNvPr>
          <p:cNvSpPr txBox="1">
            <a:spLocks noChangeArrowheads="1"/>
          </p:cNvSpPr>
          <p:nvPr/>
        </p:nvSpPr>
        <p:spPr bwMode="auto">
          <a:xfrm>
            <a:off x="565041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2</a:t>
            </a:r>
          </a:p>
        </p:txBody>
      </p:sp>
      <p:sp>
        <p:nvSpPr>
          <p:cNvPr id="193" name="TextBox 55">
            <a:extLst>
              <a:ext uri="{FF2B5EF4-FFF2-40B4-BE49-F238E27FC236}">
                <a16:creationId xmlns:a16="http://schemas.microsoft.com/office/drawing/2014/main" id="{4891AB14-09DF-475B-B977-5A70AC800ACD}"/>
              </a:ext>
            </a:extLst>
          </p:cNvPr>
          <p:cNvSpPr txBox="1">
            <a:spLocks noChangeArrowheads="1"/>
          </p:cNvSpPr>
          <p:nvPr/>
        </p:nvSpPr>
        <p:spPr bwMode="auto">
          <a:xfrm>
            <a:off x="6082075"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3</a:t>
            </a:r>
          </a:p>
        </p:txBody>
      </p:sp>
      <p:sp>
        <p:nvSpPr>
          <p:cNvPr id="194" name="TextBox 57">
            <a:extLst>
              <a:ext uri="{FF2B5EF4-FFF2-40B4-BE49-F238E27FC236}">
                <a16:creationId xmlns:a16="http://schemas.microsoft.com/office/drawing/2014/main" id="{66761553-B4E8-4527-8D48-66832F558500}"/>
              </a:ext>
            </a:extLst>
          </p:cNvPr>
          <p:cNvSpPr txBox="1">
            <a:spLocks noChangeArrowheads="1"/>
          </p:cNvSpPr>
          <p:nvPr/>
        </p:nvSpPr>
        <p:spPr bwMode="auto">
          <a:xfrm>
            <a:off x="6500748"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4</a:t>
            </a:r>
          </a:p>
        </p:txBody>
      </p:sp>
      <p:sp>
        <p:nvSpPr>
          <p:cNvPr id="195" name="TextBox 59">
            <a:extLst>
              <a:ext uri="{FF2B5EF4-FFF2-40B4-BE49-F238E27FC236}">
                <a16:creationId xmlns:a16="http://schemas.microsoft.com/office/drawing/2014/main" id="{55B03731-4F3F-4453-8AFF-1D8376E286B4}"/>
              </a:ext>
            </a:extLst>
          </p:cNvPr>
          <p:cNvSpPr txBox="1">
            <a:spLocks noChangeArrowheads="1"/>
          </p:cNvSpPr>
          <p:nvPr/>
        </p:nvSpPr>
        <p:spPr bwMode="auto">
          <a:xfrm>
            <a:off x="6925685"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5</a:t>
            </a:r>
          </a:p>
        </p:txBody>
      </p:sp>
      <p:sp>
        <p:nvSpPr>
          <p:cNvPr id="196" name="TextBox 60">
            <a:extLst>
              <a:ext uri="{FF2B5EF4-FFF2-40B4-BE49-F238E27FC236}">
                <a16:creationId xmlns:a16="http://schemas.microsoft.com/office/drawing/2014/main" id="{55A88816-551A-405E-8F46-05B0A0FDFCBE}"/>
              </a:ext>
            </a:extLst>
          </p:cNvPr>
          <p:cNvSpPr txBox="1">
            <a:spLocks noChangeArrowheads="1"/>
          </p:cNvSpPr>
          <p:nvPr/>
        </p:nvSpPr>
        <p:spPr bwMode="auto">
          <a:xfrm>
            <a:off x="8184827"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8</a:t>
            </a:r>
          </a:p>
        </p:txBody>
      </p:sp>
      <p:sp>
        <p:nvSpPr>
          <p:cNvPr id="197" name="TextBox 61">
            <a:extLst>
              <a:ext uri="{FF2B5EF4-FFF2-40B4-BE49-F238E27FC236}">
                <a16:creationId xmlns:a16="http://schemas.microsoft.com/office/drawing/2014/main" id="{44DA8B19-7040-4C7A-9983-EB880FA2F13B}"/>
              </a:ext>
            </a:extLst>
          </p:cNvPr>
          <p:cNvSpPr txBox="1">
            <a:spLocks noChangeArrowheads="1"/>
          </p:cNvSpPr>
          <p:nvPr/>
        </p:nvSpPr>
        <p:spPr bwMode="auto">
          <a:xfrm>
            <a:off x="4820983"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0</a:t>
            </a:r>
          </a:p>
        </p:txBody>
      </p:sp>
      <p:sp>
        <p:nvSpPr>
          <p:cNvPr id="198" name="TextBox 67">
            <a:extLst>
              <a:ext uri="{FF2B5EF4-FFF2-40B4-BE49-F238E27FC236}">
                <a16:creationId xmlns:a16="http://schemas.microsoft.com/office/drawing/2014/main" id="{07D55768-E87B-4C62-B2CF-DED1DAF251BF}"/>
              </a:ext>
            </a:extLst>
          </p:cNvPr>
          <p:cNvSpPr txBox="1">
            <a:spLocks noChangeArrowheads="1"/>
          </p:cNvSpPr>
          <p:nvPr/>
        </p:nvSpPr>
        <p:spPr bwMode="auto">
          <a:xfrm>
            <a:off x="4660535" y="417524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8</a:t>
            </a:r>
            <a:endParaRPr lang="en-US" altLang="en-US" sz="1400" kern="0" dirty="0">
              <a:solidFill>
                <a:prstClr val="black">
                  <a:lumMod val="75000"/>
                  <a:lumOff val="25000"/>
                </a:prstClr>
              </a:solidFill>
              <a:latin typeface="Arial Narrow" panose="020B0606020202030204" pitchFamily="34" charset="0"/>
            </a:endParaRPr>
          </a:p>
        </p:txBody>
      </p:sp>
      <p:sp>
        <p:nvSpPr>
          <p:cNvPr id="199" name="TextBox 68">
            <a:extLst>
              <a:ext uri="{FF2B5EF4-FFF2-40B4-BE49-F238E27FC236}">
                <a16:creationId xmlns:a16="http://schemas.microsoft.com/office/drawing/2014/main" id="{CF53727F-1793-4949-8133-75AF08054C53}"/>
              </a:ext>
            </a:extLst>
          </p:cNvPr>
          <p:cNvSpPr txBox="1">
            <a:spLocks noChangeArrowheads="1"/>
          </p:cNvSpPr>
          <p:nvPr/>
        </p:nvSpPr>
        <p:spPr bwMode="auto">
          <a:xfrm>
            <a:off x="4660535" y="4675021"/>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4</a:t>
            </a:r>
            <a:endParaRPr lang="en-US" altLang="en-US" sz="1400" kern="0" dirty="0">
              <a:solidFill>
                <a:prstClr val="black">
                  <a:lumMod val="75000"/>
                  <a:lumOff val="25000"/>
                </a:prstClr>
              </a:solidFill>
              <a:latin typeface="Arial Narrow" panose="020B0606020202030204" pitchFamily="34" charset="0"/>
            </a:endParaRPr>
          </a:p>
        </p:txBody>
      </p:sp>
      <p:sp>
        <p:nvSpPr>
          <p:cNvPr id="200" name="TextBox 69">
            <a:extLst>
              <a:ext uri="{FF2B5EF4-FFF2-40B4-BE49-F238E27FC236}">
                <a16:creationId xmlns:a16="http://schemas.microsoft.com/office/drawing/2014/main" id="{61A83ECB-1F40-42A6-B6AD-C7A42C86DECD}"/>
              </a:ext>
            </a:extLst>
          </p:cNvPr>
          <p:cNvSpPr txBox="1">
            <a:spLocks noChangeArrowheads="1"/>
          </p:cNvSpPr>
          <p:nvPr/>
        </p:nvSpPr>
        <p:spPr bwMode="auto">
          <a:xfrm>
            <a:off x="4660535" y="4924431"/>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2</a:t>
            </a:r>
            <a:endParaRPr lang="en-US" altLang="en-US" sz="1400" kern="0" dirty="0">
              <a:solidFill>
                <a:prstClr val="black">
                  <a:lumMod val="75000"/>
                  <a:lumOff val="25000"/>
                </a:prstClr>
              </a:solidFill>
              <a:latin typeface="Arial Narrow" panose="020B0606020202030204" pitchFamily="34" charset="0"/>
            </a:endParaRPr>
          </a:p>
        </p:txBody>
      </p:sp>
      <p:sp>
        <p:nvSpPr>
          <p:cNvPr id="201" name="TextBox 71">
            <a:extLst>
              <a:ext uri="{FF2B5EF4-FFF2-40B4-BE49-F238E27FC236}">
                <a16:creationId xmlns:a16="http://schemas.microsoft.com/office/drawing/2014/main" id="{E8E61055-7D35-487A-A053-C42538109DBD}"/>
              </a:ext>
            </a:extLst>
          </p:cNvPr>
          <p:cNvSpPr txBox="1">
            <a:spLocks noChangeArrowheads="1"/>
          </p:cNvSpPr>
          <p:nvPr/>
        </p:nvSpPr>
        <p:spPr bwMode="auto">
          <a:xfrm>
            <a:off x="4660535" y="5190450"/>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0</a:t>
            </a:r>
            <a:endParaRPr lang="en-US" altLang="en-US" sz="1400" kern="0" dirty="0">
              <a:solidFill>
                <a:prstClr val="black">
                  <a:lumMod val="75000"/>
                  <a:lumOff val="25000"/>
                </a:prstClr>
              </a:solidFill>
              <a:latin typeface="Arial Narrow" panose="020B0606020202030204" pitchFamily="34" charset="0"/>
            </a:endParaRPr>
          </a:p>
        </p:txBody>
      </p:sp>
      <p:cxnSp>
        <p:nvCxnSpPr>
          <p:cNvPr id="202" name="Straight Connector 201">
            <a:extLst>
              <a:ext uri="{FF2B5EF4-FFF2-40B4-BE49-F238E27FC236}">
                <a16:creationId xmlns:a16="http://schemas.microsoft.com/office/drawing/2014/main" id="{BE26C874-D6A6-4CE4-B1F1-1E64B31F1669}"/>
              </a:ext>
            </a:extLst>
          </p:cNvPr>
          <p:cNvCxnSpPr/>
          <p:nvPr/>
        </p:nvCxnSpPr>
        <p:spPr>
          <a:xfrm>
            <a:off x="4946078" y="5307100"/>
            <a:ext cx="3765550" cy="0"/>
          </a:xfrm>
          <a:prstGeom prst="line">
            <a:avLst/>
          </a:prstGeom>
          <a:noFill/>
          <a:ln w="12700" cap="flat" cmpd="sng" algn="ctr">
            <a:solidFill>
              <a:sysClr val="windowText" lastClr="000000">
                <a:lumMod val="75000"/>
                <a:lumOff val="25000"/>
              </a:sysClr>
            </a:solidFill>
            <a:prstDash val="dash"/>
          </a:ln>
          <a:effectLst/>
        </p:spPr>
      </p:cxnSp>
      <p:sp>
        <p:nvSpPr>
          <p:cNvPr id="203" name="TextBox 141">
            <a:extLst>
              <a:ext uri="{FF2B5EF4-FFF2-40B4-BE49-F238E27FC236}">
                <a16:creationId xmlns:a16="http://schemas.microsoft.com/office/drawing/2014/main" id="{561B631F-21D6-4020-9B44-13E25CBEA3D9}"/>
              </a:ext>
            </a:extLst>
          </p:cNvPr>
          <p:cNvSpPr txBox="1">
            <a:spLocks noChangeArrowheads="1"/>
          </p:cNvSpPr>
          <p:nvPr/>
        </p:nvSpPr>
        <p:spPr bwMode="auto">
          <a:xfrm>
            <a:off x="7419349" y="4034560"/>
            <a:ext cx="306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Z9</a:t>
            </a:r>
          </a:p>
        </p:txBody>
      </p:sp>
      <p:sp>
        <p:nvSpPr>
          <p:cNvPr id="204" name="TextBox 142">
            <a:extLst>
              <a:ext uri="{FF2B5EF4-FFF2-40B4-BE49-F238E27FC236}">
                <a16:creationId xmlns:a16="http://schemas.microsoft.com/office/drawing/2014/main" id="{81E7F81A-1B2F-4B0F-995B-FE16C28B53FE}"/>
              </a:ext>
            </a:extLst>
          </p:cNvPr>
          <p:cNvSpPr txBox="1">
            <a:spLocks noChangeArrowheads="1"/>
          </p:cNvSpPr>
          <p:nvPr/>
        </p:nvSpPr>
        <p:spPr bwMode="auto">
          <a:xfrm>
            <a:off x="7892424" y="4034560"/>
            <a:ext cx="306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Z6</a:t>
            </a:r>
          </a:p>
        </p:txBody>
      </p:sp>
      <p:sp>
        <p:nvSpPr>
          <p:cNvPr id="205" name="TextBox 151">
            <a:extLst>
              <a:ext uri="{FF2B5EF4-FFF2-40B4-BE49-F238E27FC236}">
                <a16:creationId xmlns:a16="http://schemas.microsoft.com/office/drawing/2014/main" id="{0BFB117B-6019-4CD6-A429-6C94B77BE83C}"/>
              </a:ext>
            </a:extLst>
          </p:cNvPr>
          <p:cNvSpPr txBox="1">
            <a:spLocks noChangeArrowheads="1"/>
          </p:cNvSpPr>
          <p:nvPr/>
        </p:nvSpPr>
        <p:spPr bwMode="auto">
          <a:xfrm>
            <a:off x="8398806" y="4034560"/>
            <a:ext cx="3129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P3</a:t>
            </a:r>
          </a:p>
        </p:txBody>
      </p:sp>
      <p:cxnSp>
        <p:nvCxnSpPr>
          <p:cNvPr id="206" name="Straight Connector 205">
            <a:extLst>
              <a:ext uri="{FF2B5EF4-FFF2-40B4-BE49-F238E27FC236}">
                <a16:creationId xmlns:a16="http://schemas.microsoft.com/office/drawing/2014/main" id="{8A2A0147-B695-46E0-8A9D-9CBF513E68F2}"/>
              </a:ext>
            </a:extLst>
          </p:cNvPr>
          <p:cNvCxnSpPr/>
          <p:nvPr/>
        </p:nvCxnSpPr>
        <p:spPr>
          <a:xfrm>
            <a:off x="8182990" y="4166322"/>
            <a:ext cx="271463" cy="0"/>
          </a:xfrm>
          <a:prstGeom prst="line">
            <a:avLst/>
          </a:prstGeom>
          <a:noFill/>
          <a:ln w="19050" cap="flat" cmpd="sng" algn="ctr">
            <a:solidFill>
              <a:sysClr val="windowText" lastClr="000000">
                <a:lumMod val="50000"/>
                <a:lumOff val="50000"/>
              </a:sysClr>
            </a:solidFill>
            <a:prstDash val="solid"/>
          </a:ln>
          <a:effectLst/>
        </p:spPr>
      </p:cxnSp>
      <p:cxnSp>
        <p:nvCxnSpPr>
          <p:cNvPr id="207" name="Straight Connector 160">
            <a:extLst>
              <a:ext uri="{FF2B5EF4-FFF2-40B4-BE49-F238E27FC236}">
                <a16:creationId xmlns:a16="http://schemas.microsoft.com/office/drawing/2014/main" id="{0A307518-B999-4D86-B16C-B080F18A7817}"/>
              </a:ext>
            </a:extLst>
          </p:cNvPr>
          <p:cNvCxnSpPr>
            <a:cxnSpLocks noChangeShapeType="1"/>
          </p:cNvCxnSpPr>
          <p:nvPr/>
        </p:nvCxnSpPr>
        <p:spPr bwMode="auto">
          <a:xfrm>
            <a:off x="7708328" y="4166322"/>
            <a:ext cx="271462" cy="0"/>
          </a:xfrm>
          <a:prstGeom prst="line">
            <a:avLst/>
          </a:prstGeom>
          <a:noFill/>
          <a:ln w="19050" algn="ctr">
            <a:solidFill>
              <a:schemeClr val="accent5">
                <a:lumMod val="40000"/>
                <a:lumOff val="60000"/>
              </a:schemeClr>
            </a:solidFill>
            <a:prstDash val="sysDot"/>
            <a:round/>
            <a:headEnd/>
            <a:tailEnd/>
          </a:ln>
          <a:extLst>
            <a:ext uri="{909E8E84-426E-40DD-AFC4-6F175D3DCCD1}">
              <a14:hiddenFill xmlns:a14="http://schemas.microsoft.com/office/drawing/2010/main">
                <a:noFill/>
              </a14:hiddenFill>
            </a:ext>
          </a:extLst>
        </p:spPr>
      </p:cxnSp>
      <p:cxnSp>
        <p:nvCxnSpPr>
          <p:cNvPr id="208" name="Straight Connector 161">
            <a:extLst>
              <a:ext uri="{FF2B5EF4-FFF2-40B4-BE49-F238E27FC236}">
                <a16:creationId xmlns:a16="http://schemas.microsoft.com/office/drawing/2014/main" id="{BCE3BB6E-8A52-47D4-94A9-2144B69847FD}"/>
              </a:ext>
            </a:extLst>
          </p:cNvPr>
          <p:cNvCxnSpPr>
            <a:cxnSpLocks noChangeShapeType="1"/>
          </p:cNvCxnSpPr>
          <p:nvPr/>
        </p:nvCxnSpPr>
        <p:spPr bwMode="auto">
          <a:xfrm>
            <a:off x="7198740" y="4166322"/>
            <a:ext cx="271463" cy="0"/>
          </a:xfrm>
          <a:prstGeom prst="line">
            <a:avLst/>
          </a:prstGeom>
          <a:noFill/>
          <a:ln w="19050" algn="ctr">
            <a:solidFill>
              <a:srgbClr val="7693CC"/>
            </a:solidFill>
            <a:round/>
            <a:headEnd/>
            <a:tailEnd/>
          </a:ln>
          <a:extLst>
            <a:ext uri="{909E8E84-426E-40DD-AFC4-6F175D3DCCD1}">
              <a14:hiddenFill xmlns:a14="http://schemas.microsoft.com/office/drawing/2010/main">
                <a:noFill/>
              </a14:hiddenFill>
            </a:ext>
          </a:extLst>
        </p:spPr>
      </p:cxnSp>
      <p:sp>
        <p:nvSpPr>
          <p:cNvPr id="209" name="Rectangle 2">
            <a:extLst>
              <a:ext uri="{FF2B5EF4-FFF2-40B4-BE49-F238E27FC236}">
                <a16:creationId xmlns:a16="http://schemas.microsoft.com/office/drawing/2014/main" id="{0B462691-3BCA-40B3-A8F8-E233558D236E}"/>
              </a:ext>
            </a:extLst>
          </p:cNvPr>
          <p:cNvSpPr>
            <a:spLocks noChangeArrowheads="1"/>
          </p:cNvSpPr>
          <p:nvPr/>
        </p:nvSpPr>
        <p:spPr bwMode="auto">
          <a:xfrm>
            <a:off x="5668734" y="4336185"/>
            <a:ext cx="716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CA" altLang="en-US" sz="1100" kern="0" dirty="0">
                <a:solidFill>
                  <a:prstClr val="black">
                    <a:lumMod val="75000"/>
                    <a:lumOff val="25000"/>
                  </a:prstClr>
                </a:solidFill>
                <a:latin typeface="Arial Narrow" panose="020B0606020202030204" pitchFamily="34" charset="0"/>
              </a:rPr>
              <a:t>HORIZON</a:t>
            </a:r>
          </a:p>
        </p:txBody>
      </p:sp>
      <p:sp>
        <p:nvSpPr>
          <p:cNvPr id="210" name="TextBox 68">
            <a:extLst>
              <a:ext uri="{FF2B5EF4-FFF2-40B4-BE49-F238E27FC236}">
                <a16:creationId xmlns:a16="http://schemas.microsoft.com/office/drawing/2014/main" id="{EFBEAD06-55DA-4507-8667-8E35E82C4574}"/>
              </a:ext>
            </a:extLst>
          </p:cNvPr>
          <p:cNvSpPr txBox="1">
            <a:spLocks noChangeArrowheads="1"/>
          </p:cNvSpPr>
          <p:nvPr/>
        </p:nvSpPr>
        <p:spPr bwMode="auto">
          <a:xfrm>
            <a:off x="4660535" y="442339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6</a:t>
            </a:r>
            <a:endParaRPr lang="en-US" altLang="en-US" sz="1400" kern="0" dirty="0">
              <a:solidFill>
                <a:prstClr val="black">
                  <a:lumMod val="75000"/>
                  <a:lumOff val="25000"/>
                </a:prstClr>
              </a:solidFill>
              <a:latin typeface="Arial Narrow" panose="020B0606020202030204" pitchFamily="34" charset="0"/>
            </a:endParaRPr>
          </a:p>
        </p:txBody>
      </p:sp>
      <p:sp>
        <p:nvSpPr>
          <p:cNvPr id="211" name="TextBox 71">
            <a:extLst>
              <a:ext uri="{FF2B5EF4-FFF2-40B4-BE49-F238E27FC236}">
                <a16:creationId xmlns:a16="http://schemas.microsoft.com/office/drawing/2014/main" id="{A9C5605D-9D6B-4D1D-9DB6-824781F0B7B2}"/>
              </a:ext>
            </a:extLst>
          </p:cNvPr>
          <p:cNvSpPr txBox="1">
            <a:spLocks noChangeArrowheads="1"/>
          </p:cNvSpPr>
          <p:nvPr/>
        </p:nvSpPr>
        <p:spPr bwMode="auto">
          <a:xfrm>
            <a:off x="4623959" y="5438825"/>
            <a:ext cx="2872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-2</a:t>
            </a:r>
            <a:endParaRPr lang="en-US" altLang="en-US" sz="1400" kern="0" dirty="0">
              <a:solidFill>
                <a:prstClr val="black">
                  <a:lumMod val="75000"/>
                  <a:lumOff val="25000"/>
                </a:prstClr>
              </a:solidFill>
              <a:latin typeface="Arial Narrow" panose="020B0606020202030204" pitchFamily="34" charset="0"/>
            </a:endParaRPr>
          </a:p>
        </p:txBody>
      </p:sp>
      <p:sp>
        <p:nvSpPr>
          <p:cNvPr id="212" name="TextBox 59">
            <a:extLst>
              <a:ext uri="{FF2B5EF4-FFF2-40B4-BE49-F238E27FC236}">
                <a16:creationId xmlns:a16="http://schemas.microsoft.com/office/drawing/2014/main" id="{2AEE888E-18C1-4A52-8570-CB334B3B2FD3}"/>
              </a:ext>
            </a:extLst>
          </p:cNvPr>
          <p:cNvSpPr txBox="1">
            <a:spLocks noChangeArrowheads="1"/>
          </p:cNvSpPr>
          <p:nvPr/>
        </p:nvSpPr>
        <p:spPr bwMode="auto">
          <a:xfrm>
            <a:off x="7335390"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6</a:t>
            </a:r>
          </a:p>
        </p:txBody>
      </p:sp>
      <p:sp>
        <p:nvSpPr>
          <p:cNvPr id="213" name="TextBox 59">
            <a:extLst>
              <a:ext uri="{FF2B5EF4-FFF2-40B4-BE49-F238E27FC236}">
                <a16:creationId xmlns:a16="http://schemas.microsoft.com/office/drawing/2014/main" id="{435AB570-3008-4C4E-8B0E-A8C2E7C68E31}"/>
              </a:ext>
            </a:extLst>
          </p:cNvPr>
          <p:cNvSpPr txBox="1">
            <a:spLocks noChangeArrowheads="1"/>
          </p:cNvSpPr>
          <p:nvPr/>
        </p:nvSpPr>
        <p:spPr bwMode="auto">
          <a:xfrm>
            <a:off x="7744965"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7</a:t>
            </a:r>
          </a:p>
        </p:txBody>
      </p:sp>
      <p:sp>
        <p:nvSpPr>
          <p:cNvPr id="214" name="TextBox 60">
            <a:extLst>
              <a:ext uri="{FF2B5EF4-FFF2-40B4-BE49-F238E27FC236}">
                <a16:creationId xmlns:a16="http://schemas.microsoft.com/office/drawing/2014/main" id="{D0CE48C1-C9D9-4295-998C-616D38A44B0C}"/>
              </a:ext>
            </a:extLst>
          </p:cNvPr>
          <p:cNvSpPr txBox="1">
            <a:spLocks noChangeArrowheads="1"/>
          </p:cNvSpPr>
          <p:nvPr/>
        </p:nvSpPr>
        <p:spPr bwMode="auto">
          <a:xfrm>
            <a:off x="8595406" y="5582372"/>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9</a:t>
            </a:r>
          </a:p>
        </p:txBody>
      </p:sp>
      <p:sp>
        <p:nvSpPr>
          <p:cNvPr id="215" name="Freeform 137">
            <a:extLst>
              <a:ext uri="{FF2B5EF4-FFF2-40B4-BE49-F238E27FC236}">
                <a16:creationId xmlns:a16="http://schemas.microsoft.com/office/drawing/2014/main" id="{B0F2FB4F-94A1-41BC-962F-C0513351A617}"/>
              </a:ext>
            </a:extLst>
          </p:cNvPr>
          <p:cNvSpPr/>
          <p:nvPr/>
        </p:nvSpPr>
        <p:spPr bwMode="auto">
          <a:xfrm>
            <a:off x="4945919" y="4567642"/>
            <a:ext cx="3771900" cy="739140"/>
          </a:xfrm>
          <a:custGeom>
            <a:avLst/>
            <a:gdLst>
              <a:gd name="connsiteX0" fmla="*/ 0 w 3771900"/>
              <a:gd name="connsiteY0" fmla="*/ 739140 h 739140"/>
              <a:gd name="connsiteX1" fmla="*/ 407670 w 3771900"/>
              <a:gd name="connsiteY1" fmla="*/ 453390 h 739140"/>
              <a:gd name="connsiteX2" fmla="*/ 838200 w 3771900"/>
              <a:gd name="connsiteY2" fmla="*/ 369570 h 739140"/>
              <a:gd name="connsiteX3" fmla="*/ 1264920 w 3771900"/>
              <a:gd name="connsiteY3" fmla="*/ 148590 h 739140"/>
              <a:gd name="connsiteX4" fmla="*/ 1680210 w 3771900"/>
              <a:gd name="connsiteY4" fmla="*/ 133350 h 739140"/>
              <a:gd name="connsiteX5" fmla="*/ 2084070 w 3771900"/>
              <a:gd name="connsiteY5" fmla="*/ 0 h 739140"/>
              <a:gd name="connsiteX6" fmla="*/ 2503170 w 3771900"/>
              <a:gd name="connsiteY6" fmla="*/ 45720 h 739140"/>
              <a:gd name="connsiteX7" fmla="*/ 2937510 w 3771900"/>
              <a:gd name="connsiteY7" fmla="*/ 148590 h 739140"/>
              <a:gd name="connsiteX8" fmla="*/ 3352800 w 3771900"/>
              <a:gd name="connsiteY8" fmla="*/ 72390 h 739140"/>
              <a:gd name="connsiteX9" fmla="*/ 3771900 w 3771900"/>
              <a:gd name="connsiteY9" fmla="*/ 171450 h 73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1900" h="739140">
                <a:moveTo>
                  <a:pt x="0" y="739140"/>
                </a:moveTo>
                <a:lnTo>
                  <a:pt x="407670" y="453390"/>
                </a:lnTo>
                <a:lnTo>
                  <a:pt x="838200" y="369570"/>
                </a:lnTo>
                <a:lnTo>
                  <a:pt x="1264920" y="148590"/>
                </a:lnTo>
                <a:lnTo>
                  <a:pt x="1680210" y="133350"/>
                </a:lnTo>
                <a:lnTo>
                  <a:pt x="2084070" y="0"/>
                </a:lnTo>
                <a:lnTo>
                  <a:pt x="2503170" y="45720"/>
                </a:lnTo>
                <a:lnTo>
                  <a:pt x="2937510" y="148590"/>
                </a:lnTo>
                <a:lnTo>
                  <a:pt x="3352800" y="72390"/>
                </a:lnTo>
                <a:lnTo>
                  <a:pt x="3771900" y="171450"/>
                </a:lnTo>
              </a:path>
            </a:pathLst>
          </a:custGeom>
          <a:noFill/>
          <a:ln w="19050" cap="flat" cmpd="sng" algn="ctr">
            <a:solidFill>
              <a:srgbClr val="7693CC"/>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ysClr val="windowText" lastClr="000000"/>
              </a:solidFill>
              <a:effectLst/>
              <a:uLnTx/>
              <a:uFillTx/>
              <a:latin typeface="Arial Narrow" panose="020B0606020202030204" pitchFamily="34" charset="0"/>
            </a:endParaRPr>
          </a:p>
        </p:txBody>
      </p:sp>
      <p:sp>
        <p:nvSpPr>
          <p:cNvPr id="216" name="Freeform 138">
            <a:extLst>
              <a:ext uri="{FF2B5EF4-FFF2-40B4-BE49-F238E27FC236}">
                <a16:creationId xmlns:a16="http://schemas.microsoft.com/office/drawing/2014/main" id="{6430FAD9-AFC0-45F3-A976-51EDFCA12133}"/>
              </a:ext>
            </a:extLst>
          </p:cNvPr>
          <p:cNvSpPr/>
          <p:nvPr/>
        </p:nvSpPr>
        <p:spPr bwMode="auto">
          <a:xfrm>
            <a:off x="4961159" y="4636222"/>
            <a:ext cx="2472690" cy="670560"/>
          </a:xfrm>
          <a:custGeom>
            <a:avLst/>
            <a:gdLst>
              <a:gd name="connsiteX0" fmla="*/ 0 w 2472690"/>
              <a:gd name="connsiteY0" fmla="*/ 670560 h 670560"/>
              <a:gd name="connsiteX1" fmla="*/ 392430 w 2472690"/>
              <a:gd name="connsiteY1" fmla="*/ 415290 h 670560"/>
              <a:gd name="connsiteX2" fmla="*/ 845820 w 2472690"/>
              <a:gd name="connsiteY2" fmla="*/ 331470 h 670560"/>
              <a:gd name="connsiteX3" fmla="*/ 1192530 w 2472690"/>
              <a:gd name="connsiteY3" fmla="*/ 228600 h 670560"/>
              <a:gd name="connsiteX4" fmla="*/ 1249680 w 2472690"/>
              <a:gd name="connsiteY4" fmla="*/ 209550 h 670560"/>
              <a:gd name="connsiteX5" fmla="*/ 1402080 w 2472690"/>
              <a:gd name="connsiteY5" fmla="*/ 182880 h 670560"/>
              <a:gd name="connsiteX6" fmla="*/ 1581150 w 2472690"/>
              <a:gd name="connsiteY6" fmla="*/ 148590 h 670560"/>
              <a:gd name="connsiteX7" fmla="*/ 1642110 w 2472690"/>
              <a:gd name="connsiteY7" fmla="*/ 140970 h 670560"/>
              <a:gd name="connsiteX8" fmla="*/ 1828800 w 2472690"/>
              <a:gd name="connsiteY8" fmla="*/ 91440 h 670560"/>
              <a:gd name="connsiteX9" fmla="*/ 2023110 w 2472690"/>
              <a:gd name="connsiteY9" fmla="*/ 7620 h 670560"/>
              <a:gd name="connsiteX10" fmla="*/ 2122170 w 2472690"/>
              <a:gd name="connsiteY10" fmla="*/ 0 h 670560"/>
              <a:gd name="connsiteX11" fmla="*/ 2472690 w 2472690"/>
              <a:gd name="connsiteY11" fmla="*/ 4191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690" h="670560">
                <a:moveTo>
                  <a:pt x="0" y="670560"/>
                </a:moveTo>
                <a:lnTo>
                  <a:pt x="392430" y="415290"/>
                </a:lnTo>
                <a:lnTo>
                  <a:pt x="845820" y="331470"/>
                </a:lnTo>
                <a:lnTo>
                  <a:pt x="1192530" y="228600"/>
                </a:lnTo>
                <a:lnTo>
                  <a:pt x="1249680" y="209550"/>
                </a:lnTo>
                <a:lnTo>
                  <a:pt x="1402080" y="182880"/>
                </a:lnTo>
                <a:lnTo>
                  <a:pt x="1581150" y="148590"/>
                </a:lnTo>
                <a:lnTo>
                  <a:pt x="1642110" y="140970"/>
                </a:lnTo>
                <a:lnTo>
                  <a:pt x="1828800" y="91440"/>
                </a:lnTo>
                <a:lnTo>
                  <a:pt x="2023110" y="7620"/>
                </a:lnTo>
                <a:lnTo>
                  <a:pt x="2122170" y="0"/>
                </a:lnTo>
                <a:lnTo>
                  <a:pt x="2472690" y="41910"/>
                </a:lnTo>
              </a:path>
            </a:pathLst>
          </a:custGeom>
          <a:noFill/>
          <a:ln w="19050" cap="flat" cmpd="sng" algn="ctr">
            <a:solidFill>
              <a:schemeClr val="accent5">
                <a:lumMod val="40000"/>
                <a:lumOff val="60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CA"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17" name="Freeform 139">
            <a:extLst>
              <a:ext uri="{FF2B5EF4-FFF2-40B4-BE49-F238E27FC236}">
                <a16:creationId xmlns:a16="http://schemas.microsoft.com/office/drawing/2014/main" id="{C4EC2FB2-D9FE-46CC-9AA0-528BB24A0E5F}"/>
              </a:ext>
            </a:extLst>
          </p:cNvPr>
          <p:cNvSpPr/>
          <p:nvPr/>
        </p:nvSpPr>
        <p:spPr bwMode="auto">
          <a:xfrm>
            <a:off x="7460519" y="4681942"/>
            <a:ext cx="1242060" cy="171450"/>
          </a:xfrm>
          <a:custGeom>
            <a:avLst/>
            <a:gdLst>
              <a:gd name="connsiteX0" fmla="*/ 1242060 w 1242060"/>
              <a:gd name="connsiteY0" fmla="*/ 167640 h 171450"/>
              <a:gd name="connsiteX1" fmla="*/ 815340 w 1242060"/>
              <a:gd name="connsiteY1" fmla="*/ 171450 h 171450"/>
              <a:gd name="connsiteX2" fmla="*/ 426720 w 1242060"/>
              <a:gd name="connsiteY2" fmla="*/ 156210 h 171450"/>
              <a:gd name="connsiteX3" fmla="*/ 0 w 1242060"/>
              <a:gd name="connsiteY3" fmla="*/ 0 h 171450"/>
            </a:gdLst>
            <a:ahLst/>
            <a:cxnLst>
              <a:cxn ang="0">
                <a:pos x="connsiteX0" y="connsiteY0"/>
              </a:cxn>
              <a:cxn ang="0">
                <a:pos x="connsiteX1" y="connsiteY1"/>
              </a:cxn>
              <a:cxn ang="0">
                <a:pos x="connsiteX2" y="connsiteY2"/>
              </a:cxn>
              <a:cxn ang="0">
                <a:pos x="connsiteX3" y="connsiteY3"/>
              </a:cxn>
            </a:cxnLst>
            <a:rect l="l" t="t" r="r" b="b"/>
            <a:pathLst>
              <a:path w="1242060" h="171450">
                <a:moveTo>
                  <a:pt x="1242060" y="167640"/>
                </a:moveTo>
                <a:lnTo>
                  <a:pt x="815340" y="171450"/>
                </a:lnTo>
                <a:lnTo>
                  <a:pt x="426720" y="156210"/>
                </a:lnTo>
                <a:lnTo>
                  <a:pt x="0" y="0"/>
                </a:lnTo>
              </a:path>
            </a:pathLst>
          </a:custGeom>
          <a:noFill/>
          <a:ln w="19050" cap="flat" cmpd="sng" algn="ctr">
            <a:solidFill>
              <a:sysClr val="windowText" lastClr="000000">
                <a:lumMod val="50000"/>
                <a:lumOff val="50000"/>
              </a:sysClr>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ysClr val="windowText" lastClr="000000"/>
              </a:solidFill>
              <a:effectLst/>
              <a:uLnTx/>
              <a:uFillTx/>
              <a:latin typeface="Arial Narrow" panose="020B0606020202030204" pitchFamily="34" charset="0"/>
            </a:endParaRPr>
          </a:p>
        </p:txBody>
      </p:sp>
      <p:sp>
        <p:nvSpPr>
          <p:cNvPr id="218" name="TextBox 49">
            <a:extLst>
              <a:ext uri="{FF2B5EF4-FFF2-40B4-BE49-F238E27FC236}">
                <a16:creationId xmlns:a16="http://schemas.microsoft.com/office/drawing/2014/main" id="{B86D69C7-86A7-421E-824B-3B82E0248200}"/>
              </a:ext>
            </a:extLst>
          </p:cNvPr>
          <p:cNvSpPr txBox="1">
            <a:spLocks noChangeArrowheads="1"/>
          </p:cNvSpPr>
          <p:nvPr/>
        </p:nvSpPr>
        <p:spPr bwMode="auto">
          <a:xfrm>
            <a:off x="6291298" y="4693284"/>
            <a:ext cx="16690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Mean %</a:t>
            </a:r>
          </a:p>
          <a:p>
            <a:pPr algn="ct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Difference at 9 years,</a:t>
            </a:r>
          </a:p>
          <a:p>
            <a:pPr algn="ct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0.96% (-1.07, 2.98), </a:t>
            </a:r>
            <a:r>
              <a:rPr lang="en-US" altLang="en-US" sz="1100" i="1" kern="0" dirty="0">
                <a:solidFill>
                  <a:prstClr val="black">
                    <a:lumMod val="75000"/>
                    <a:lumOff val="25000"/>
                  </a:prstClr>
                </a:solidFill>
                <a:latin typeface="Arial Narrow" panose="020B0606020202030204" pitchFamily="34" charset="0"/>
              </a:rPr>
              <a:t>P</a:t>
            </a:r>
            <a:r>
              <a:rPr lang="en-US" altLang="en-US" sz="1100" kern="0" dirty="0">
                <a:solidFill>
                  <a:prstClr val="black">
                    <a:lumMod val="75000"/>
                    <a:lumOff val="25000"/>
                  </a:prstClr>
                </a:solidFill>
                <a:latin typeface="Arial Narrow" panose="020B0606020202030204" pitchFamily="34" charset="0"/>
              </a:rPr>
              <a:t>=0.351</a:t>
            </a:r>
          </a:p>
        </p:txBody>
      </p:sp>
      <p:sp>
        <p:nvSpPr>
          <p:cNvPr id="219" name="TextBox 82">
            <a:extLst>
              <a:ext uri="{FF2B5EF4-FFF2-40B4-BE49-F238E27FC236}">
                <a16:creationId xmlns:a16="http://schemas.microsoft.com/office/drawing/2014/main" id="{F9D60657-DAFA-4288-8BB0-3FD6B7FEC754}"/>
              </a:ext>
            </a:extLst>
          </p:cNvPr>
          <p:cNvSpPr txBox="1">
            <a:spLocks noChangeArrowheads="1"/>
          </p:cNvSpPr>
          <p:nvPr/>
        </p:nvSpPr>
        <p:spPr bwMode="auto">
          <a:xfrm>
            <a:off x="8222566" y="4878042"/>
            <a:ext cx="4828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Z6P3</a:t>
            </a:r>
          </a:p>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+3.7%</a:t>
            </a:r>
          </a:p>
        </p:txBody>
      </p:sp>
      <p:sp>
        <p:nvSpPr>
          <p:cNvPr id="220" name="TextBox 81">
            <a:extLst>
              <a:ext uri="{FF2B5EF4-FFF2-40B4-BE49-F238E27FC236}">
                <a16:creationId xmlns:a16="http://schemas.microsoft.com/office/drawing/2014/main" id="{43E52CF7-2FAD-49B0-8BFC-7D4AB5A277DD}"/>
              </a:ext>
            </a:extLst>
          </p:cNvPr>
          <p:cNvSpPr txBox="1">
            <a:spLocks noChangeArrowheads="1"/>
          </p:cNvSpPr>
          <p:nvPr/>
        </p:nvSpPr>
        <p:spPr bwMode="auto">
          <a:xfrm>
            <a:off x="8162082" y="4277447"/>
            <a:ext cx="4828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Z9</a:t>
            </a:r>
          </a:p>
          <a:p>
            <a:pPr algn="ct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+4.6%</a:t>
            </a:r>
          </a:p>
        </p:txBody>
      </p:sp>
      <p:sp>
        <p:nvSpPr>
          <p:cNvPr id="221" name="Rectangle 220">
            <a:extLst>
              <a:ext uri="{FF2B5EF4-FFF2-40B4-BE49-F238E27FC236}">
                <a16:creationId xmlns:a16="http://schemas.microsoft.com/office/drawing/2014/main" id="{6E628E21-FADB-4DF6-94CF-8586E2887B47}"/>
              </a:ext>
            </a:extLst>
          </p:cNvPr>
          <p:cNvSpPr>
            <a:spLocks noChangeArrowheads="1"/>
          </p:cNvSpPr>
          <p:nvPr/>
        </p:nvSpPr>
        <p:spPr bwMode="auto">
          <a:xfrm>
            <a:off x="2674938" y="2042966"/>
            <a:ext cx="1803400" cy="1270000"/>
          </a:xfrm>
          <a:prstGeom prst="rect">
            <a:avLst/>
          </a:prstGeom>
          <a:solidFill>
            <a:schemeClr val="bg1">
              <a:lumMod val="95000"/>
            </a:schemeClr>
          </a:solidFill>
          <a:ln>
            <a:noFill/>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22" name="TextBox 6">
            <a:extLst>
              <a:ext uri="{FF2B5EF4-FFF2-40B4-BE49-F238E27FC236}">
                <a16:creationId xmlns:a16="http://schemas.microsoft.com/office/drawing/2014/main" id="{241F6236-2D3E-4B32-8E02-675E5C53754B}"/>
              </a:ext>
            </a:extLst>
          </p:cNvPr>
          <p:cNvSpPr txBox="1">
            <a:spLocks noChangeArrowheads="1"/>
          </p:cNvSpPr>
          <p:nvPr/>
        </p:nvSpPr>
        <p:spPr bwMode="auto">
          <a:xfrm>
            <a:off x="654050" y="1757216"/>
            <a:ext cx="1151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400" b="1" kern="0" dirty="0">
                <a:solidFill>
                  <a:prstClr val="black">
                    <a:lumMod val="75000"/>
                    <a:lumOff val="25000"/>
                  </a:prstClr>
                </a:solidFill>
                <a:latin typeface="Arial Narrow" panose="020B0606020202030204" pitchFamily="34" charset="0"/>
              </a:rPr>
              <a:t>Lumbar spine</a:t>
            </a:r>
          </a:p>
        </p:txBody>
      </p:sp>
      <p:sp>
        <p:nvSpPr>
          <p:cNvPr id="223" name="TextBox 7">
            <a:extLst>
              <a:ext uri="{FF2B5EF4-FFF2-40B4-BE49-F238E27FC236}">
                <a16:creationId xmlns:a16="http://schemas.microsoft.com/office/drawing/2014/main" id="{9E6AB67F-A724-46E0-840E-A8D964026838}"/>
              </a:ext>
            </a:extLst>
          </p:cNvPr>
          <p:cNvSpPr txBox="1">
            <a:spLocks noChangeArrowheads="1"/>
          </p:cNvSpPr>
          <p:nvPr/>
        </p:nvSpPr>
        <p:spPr bwMode="auto">
          <a:xfrm>
            <a:off x="1554163" y="2033441"/>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FIT</a:t>
            </a:r>
          </a:p>
        </p:txBody>
      </p:sp>
      <p:sp>
        <p:nvSpPr>
          <p:cNvPr id="224" name="TextBox 8">
            <a:extLst>
              <a:ext uri="{FF2B5EF4-FFF2-40B4-BE49-F238E27FC236}">
                <a16:creationId xmlns:a16="http://schemas.microsoft.com/office/drawing/2014/main" id="{CA509261-07BC-42FD-836D-B74736A1B389}"/>
              </a:ext>
            </a:extLst>
          </p:cNvPr>
          <p:cNvSpPr txBox="1">
            <a:spLocks noChangeArrowheads="1"/>
          </p:cNvSpPr>
          <p:nvPr/>
        </p:nvSpPr>
        <p:spPr bwMode="auto">
          <a:xfrm>
            <a:off x="3348038" y="2033441"/>
            <a:ext cx="5020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FLEX</a:t>
            </a:r>
          </a:p>
        </p:txBody>
      </p:sp>
      <p:sp>
        <p:nvSpPr>
          <p:cNvPr id="225" name="TextBox 10">
            <a:extLst>
              <a:ext uri="{FF2B5EF4-FFF2-40B4-BE49-F238E27FC236}">
                <a16:creationId xmlns:a16="http://schemas.microsoft.com/office/drawing/2014/main" id="{C4519117-5EFD-4DB4-A07E-65ED3590C725}"/>
              </a:ext>
            </a:extLst>
          </p:cNvPr>
          <p:cNvSpPr txBox="1">
            <a:spLocks noChangeArrowheads="1"/>
          </p:cNvSpPr>
          <p:nvPr/>
        </p:nvSpPr>
        <p:spPr bwMode="auto">
          <a:xfrm>
            <a:off x="2855382" y="2472226"/>
            <a:ext cx="14558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Mean %</a:t>
            </a:r>
          </a:p>
          <a:p>
            <a:pPr algn="ct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Difference at 10 years,</a:t>
            </a:r>
          </a:p>
          <a:p>
            <a:pPr algn="ct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3.61%, </a:t>
            </a:r>
            <a:r>
              <a:rPr lang="en-US" altLang="en-US" sz="1200" i="1" kern="0" dirty="0">
                <a:solidFill>
                  <a:prstClr val="black">
                    <a:lumMod val="75000"/>
                    <a:lumOff val="25000"/>
                  </a:prstClr>
                </a:solidFill>
                <a:latin typeface="Arial Narrow" panose="020B0606020202030204" pitchFamily="34" charset="0"/>
              </a:rPr>
              <a:t>P</a:t>
            </a:r>
            <a:r>
              <a:rPr lang="en-US" altLang="en-US" sz="1200" kern="0" dirty="0">
                <a:solidFill>
                  <a:prstClr val="black">
                    <a:lumMod val="75000"/>
                    <a:lumOff val="25000"/>
                  </a:prstClr>
                </a:solidFill>
                <a:latin typeface="Arial Narrow" panose="020B0606020202030204" pitchFamily="34" charset="0"/>
              </a:rPr>
              <a:t>&lt;0.001</a:t>
            </a:r>
          </a:p>
        </p:txBody>
      </p:sp>
      <p:sp>
        <p:nvSpPr>
          <p:cNvPr id="226" name="TextBox 11">
            <a:extLst>
              <a:ext uri="{FF2B5EF4-FFF2-40B4-BE49-F238E27FC236}">
                <a16:creationId xmlns:a16="http://schemas.microsoft.com/office/drawing/2014/main" id="{4FE7A02F-3FD5-465F-9512-C82221742DB2}"/>
              </a:ext>
            </a:extLst>
          </p:cNvPr>
          <p:cNvSpPr txBox="1">
            <a:spLocks noChangeArrowheads="1"/>
          </p:cNvSpPr>
          <p:nvPr/>
        </p:nvSpPr>
        <p:spPr bwMode="auto">
          <a:xfrm>
            <a:off x="2408238" y="3473304"/>
            <a:ext cx="4523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Year</a:t>
            </a:r>
          </a:p>
        </p:txBody>
      </p:sp>
      <p:sp>
        <p:nvSpPr>
          <p:cNvPr id="227" name="TextBox 12">
            <a:extLst>
              <a:ext uri="{FF2B5EF4-FFF2-40B4-BE49-F238E27FC236}">
                <a16:creationId xmlns:a16="http://schemas.microsoft.com/office/drawing/2014/main" id="{DAB40F7B-88BD-441A-A960-6E5E90875533}"/>
              </a:ext>
            </a:extLst>
          </p:cNvPr>
          <p:cNvSpPr txBox="1">
            <a:spLocks noChangeArrowheads="1"/>
          </p:cNvSpPr>
          <p:nvPr/>
        </p:nvSpPr>
        <p:spPr bwMode="auto">
          <a:xfrm>
            <a:off x="11271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1</a:t>
            </a:r>
          </a:p>
        </p:txBody>
      </p:sp>
      <p:sp>
        <p:nvSpPr>
          <p:cNvPr id="228" name="TextBox 13">
            <a:extLst>
              <a:ext uri="{FF2B5EF4-FFF2-40B4-BE49-F238E27FC236}">
                <a16:creationId xmlns:a16="http://schemas.microsoft.com/office/drawing/2014/main" id="{16DC1C20-C3B9-4FC3-9914-F76209F64577}"/>
              </a:ext>
            </a:extLst>
          </p:cNvPr>
          <p:cNvSpPr txBox="1">
            <a:spLocks noChangeArrowheads="1"/>
          </p:cNvSpPr>
          <p:nvPr/>
        </p:nvSpPr>
        <p:spPr bwMode="auto">
          <a:xfrm>
            <a:off x="14954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2</a:t>
            </a:r>
          </a:p>
        </p:txBody>
      </p:sp>
      <p:sp>
        <p:nvSpPr>
          <p:cNvPr id="229" name="TextBox 14">
            <a:extLst>
              <a:ext uri="{FF2B5EF4-FFF2-40B4-BE49-F238E27FC236}">
                <a16:creationId xmlns:a16="http://schemas.microsoft.com/office/drawing/2014/main" id="{325CCA1A-2408-42EC-BC13-9DDB4B27F5EB}"/>
              </a:ext>
            </a:extLst>
          </p:cNvPr>
          <p:cNvSpPr txBox="1">
            <a:spLocks noChangeArrowheads="1"/>
          </p:cNvSpPr>
          <p:nvPr/>
        </p:nvSpPr>
        <p:spPr bwMode="auto">
          <a:xfrm>
            <a:off x="18383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3</a:t>
            </a:r>
          </a:p>
        </p:txBody>
      </p:sp>
      <p:sp>
        <p:nvSpPr>
          <p:cNvPr id="230" name="TextBox 15">
            <a:extLst>
              <a:ext uri="{FF2B5EF4-FFF2-40B4-BE49-F238E27FC236}">
                <a16:creationId xmlns:a16="http://schemas.microsoft.com/office/drawing/2014/main" id="{8BE62570-2B28-4CE5-A4CB-3428DD8C7DEE}"/>
              </a:ext>
            </a:extLst>
          </p:cNvPr>
          <p:cNvSpPr txBox="1">
            <a:spLocks noChangeArrowheads="1"/>
          </p:cNvSpPr>
          <p:nvPr/>
        </p:nvSpPr>
        <p:spPr bwMode="auto">
          <a:xfrm>
            <a:off x="2227263"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4</a:t>
            </a:r>
          </a:p>
        </p:txBody>
      </p:sp>
      <p:sp>
        <p:nvSpPr>
          <p:cNvPr id="231" name="TextBox 16">
            <a:extLst>
              <a:ext uri="{FF2B5EF4-FFF2-40B4-BE49-F238E27FC236}">
                <a16:creationId xmlns:a16="http://schemas.microsoft.com/office/drawing/2014/main" id="{744C487E-F6E4-4A79-8203-3128B035FDFD}"/>
              </a:ext>
            </a:extLst>
          </p:cNvPr>
          <p:cNvSpPr txBox="1">
            <a:spLocks noChangeArrowheads="1"/>
          </p:cNvSpPr>
          <p:nvPr/>
        </p:nvSpPr>
        <p:spPr bwMode="auto">
          <a:xfrm>
            <a:off x="259080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5</a:t>
            </a:r>
          </a:p>
        </p:txBody>
      </p:sp>
      <p:sp>
        <p:nvSpPr>
          <p:cNvPr id="232" name="TextBox 17">
            <a:extLst>
              <a:ext uri="{FF2B5EF4-FFF2-40B4-BE49-F238E27FC236}">
                <a16:creationId xmlns:a16="http://schemas.microsoft.com/office/drawing/2014/main" id="{B02A6E14-C871-466E-A9F4-10637E42FE78}"/>
              </a:ext>
            </a:extLst>
          </p:cNvPr>
          <p:cNvSpPr txBox="1">
            <a:spLocks noChangeArrowheads="1"/>
          </p:cNvSpPr>
          <p:nvPr/>
        </p:nvSpPr>
        <p:spPr bwMode="auto">
          <a:xfrm>
            <a:off x="292100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6</a:t>
            </a:r>
          </a:p>
        </p:txBody>
      </p:sp>
      <p:sp>
        <p:nvSpPr>
          <p:cNvPr id="233" name="TextBox 18">
            <a:extLst>
              <a:ext uri="{FF2B5EF4-FFF2-40B4-BE49-F238E27FC236}">
                <a16:creationId xmlns:a16="http://schemas.microsoft.com/office/drawing/2014/main" id="{9F2357B1-3F42-40B2-87D2-A0ED138ED55B}"/>
              </a:ext>
            </a:extLst>
          </p:cNvPr>
          <p:cNvSpPr txBox="1">
            <a:spLocks noChangeArrowheads="1"/>
          </p:cNvSpPr>
          <p:nvPr/>
        </p:nvSpPr>
        <p:spPr bwMode="auto">
          <a:xfrm>
            <a:off x="32861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7</a:t>
            </a:r>
          </a:p>
        </p:txBody>
      </p:sp>
      <p:sp>
        <p:nvSpPr>
          <p:cNvPr id="234" name="TextBox 19">
            <a:extLst>
              <a:ext uri="{FF2B5EF4-FFF2-40B4-BE49-F238E27FC236}">
                <a16:creationId xmlns:a16="http://schemas.microsoft.com/office/drawing/2014/main" id="{B5ABEBC8-2684-43AB-9CB4-793DF4E1691E}"/>
              </a:ext>
            </a:extLst>
          </p:cNvPr>
          <p:cNvSpPr txBox="1">
            <a:spLocks noChangeArrowheads="1"/>
          </p:cNvSpPr>
          <p:nvPr/>
        </p:nvSpPr>
        <p:spPr bwMode="auto">
          <a:xfrm>
            <a:off x="3649663"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8</a:t>
            </a:r>
          </a:p>
        </p:txBody>
      </p:sp>
      <p:sp>
        <p:nvSpPr>
          <p:cNvPr id="235" name="TextBox 20">
            <a:extLst>
              <a:ext uri="{FF2B5EF4-FFF2-40B4-BE49-F238E27FC236}">
                <a16:creationId xmlns:a16="http://schemas.microsoft.com/office/drawing/2014/main" id="{8B9843B9-7CFA-4135-BA03-7E04CE288563}"/>
              </a:ext>
            </a:extLst>
          </p:cNvPr>
          <p:cNvSpPr txBox="1">
            <a:spLocks noChangeArrowheads="1"/>
          </p:cNvSpPr>
          <p:nvPr/>
        </p:nvSpPr>
        <p:spPr bwMode="auto">
          <a:xfrm>
            <a:off x="3998913"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9</a:t>
            </a:r>
          </a:p>
        </p:txBody>
      </p:sp>
      <p:sp>
        <p:nvSpPr>
          <p:cNvPr id="236" name="TextBox 21">
            <a:extLst>
              <a:ext uri="{FF2B5EF4-FFF2-40B4-BE49-F238E27FC236}">
                <a16:creationId xmlns:a16="http://schemas.microsoft.com/office/drawing/2014/main" id="{46999F87-6EA3-426D-B6DC-E1722A8946A5}"/>
              </a:ext>
            </a:extLst>
          </p:cNvPr>
          <p:cNvSpPr txBox="1">
            <a:spLocks noChangeArrowheads="1"/>
          </p:cNvSpPr>
          <p:nvPr/>
        </p:nvSpPr>
        <p:spPr bwMode="auto">
          <a:xfrm>
            <a:off x="4394200" y="3312966"/>
            <a:ext cx="3257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10</a:t>
            </a:r>
          </a:p>
        </p:txBody>
      </p:sp>
      <p:sp>
        <p:nvSpPr>
          <p:cNvPr id="237" name="TextBox 22">
            <a:extLst>
              <a:ext uri="{FF2B5EF4-FFF2-40B4-BE49-F238E27FC236}">
                <a16:creationId xmlns:a16="http://schemas.microsoft.com/office/drawing/2014/main" id="{89959F5B-1C55-4E42-9819-BF251EB69E8B}"/>
              </a:ext>
            </a:extLst>
          </p:cNvPr>
          <p:cNvSpPr txBox="1">
            <a:spLocks noChangeArrowheads="1"/>
          </p:cNvSpPr>
          <p:nvPr/>
        </p:nvSpPr>
        <p:spPr bwMode="auto">
          <a:xfrm>
            <a:off x="76200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0</a:t>
            </a:r>
          </a:p>
        </p:txBody>
      </p:sp>
      <p:sp>
        <p:nvSpPr>
          <p:cNvPr id="238" name="TextBox 23">
            <a:extLst>
              <a:ext uri="{FF2B5EF4-FFF2-40B4-BE49-F238E27FC236}">
                <a16:creationId xmlns:a16="http://schemas.microsoft.com/office/drawing/2014/main" id="{418DF3CF-F294-456B-B21D-0C0300F433B1}"/>
              </a:ext>
            </a:extLst>
          </p:cNvPr>
          <p:cNvSpPr txBox="1">
            <a:spLocks noChangeArrowheads="1"/>
          </p:cNvSpPr>
          <p:nvPr/>
        </p:nvSpPr>
        <p:spPr bwMode="auto">
          <a:xfrm>
            <a:off x="412750" y="1930254"/>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18</a:t>
            </a:r>
            <a:endParaRPr lang="en-US" altLang="en-US" sz="1400" kern="0" dirty="0">
              <a:solidFill>
                <a:prstClr val="black">
                  <a:lumMod val="75000"/>
                  <a:lumOff val="25000"/>
                </a:prstClr>
              </a:solidFill>
              <a:latin typeface="Arial Narrow" panose="020B0606020202030204" pitchFamily="34" charset="0"/>
            </a:endParaRPr>
          </a:p>
        </p:txBody>
      </p:sp>
      <p:sp>
        <p:nvSpPr>
          <p:cNvPr id="239" name="TextBox 24">
            <a:extLst>
              <a:ext uri="{FF2B5EF4-FFF2-40B4-BE49-F238E27FC236}">
                <a16:creationId xmlns:a16="http://schemas.microsoft.com/office/drawing/2014/main" id="{4AABBF49-1658-4AAD-AD17-48D90B3F0BEE}"/>
              </a:ext>
            </a:extLst>
          </p:cNvPr>
          <p:cNvSpPr txBox="1">
            <a:spLocks noChangeArrowheads="1"/>
          </p:cNvSpPr>
          <p:nvPr/>
        </p:nvSpPr>
        <p:spPr bwMode="auto">
          <a:xfrm>
            <a:off x="412750" y="2039791"/>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16</a:t>
            </a:r>
            <a:endParaRPr lang="en-US" altLang="en-US" sz="1400" kern="0" dirty="0">
              <a:solidFill>
                <a:prstClr val="black">
                  <a:lumMod val="75000"/>
                  <a:lumOff val="25000"/>
                </a:prstClr>
              </a:solidFill>
              <a:latin typeface="Arial Narrow" panose="020B0606020202030204" pitchFamily="34" charset="0"/>
            </a:endParaRPr>
          </a:p>
        </p:txBody>
      </p:sp>
      <p:sp>
        <p:nvSpPr>
          <p:cNvPr id="240" name="TextBox 25">
            <a:extLst>
              <a:ext uri="{FF2B5EF4-FFF2-40B4-BE49-F238E27FC236}">
                <a16:creationId xmlns:a16="http://schemas.microsoft.com/office/drawing/2014/main" id="{39B36E06-7BF3-4505-B823-10D7F73D0B3E}"/>
              </a:ext>
            </a:extLst>
          </p:cNvPr>
          <p:cNvSpPr txBox="1">
            <a:spLocks noChangeArrowheads="1"/>
          </p:cNvSpPr>
          <p:nvPr/>
        </p:nvSpPr>
        <p:spPr bwMode="auto">
          <a:xfrm>
            <a:off x="412750" y="2149329"/>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14</a:t>
            </a:r>
            <a:endParaRPr lang="en-US" altLang="en-US" sz="1400" kern="0">
              <a:solidFill>
                <a:prstClr val="black">
                  <a:lumMod val="75000"/>
                  <a:lumOff val="25000"/>
                </a:prstClr>
              </a:solidFill>
              <a:latin typeface="Arial Narrow" panose="020B0606020202030204" pitchFamily="34" charset="0"/>
            </a:endParaRPr>
          </a:p>
        </p:txBody>
      </p:sp>
      <p:sp>
        <p:nvSpPr>
          <p:cNvPr id="241" name="TextBox 26">
            <a:extLst>
              <a:ext uri="{FF2B5EF4-FFF2-40B4-BE49-F238E27FC236}">
                <a16:creationId xmlns:a16="http://schemas.microsoft.com/office/drawing/2014/main" id="{A818C2F4-EAB7-4A06-92D1-A63467D56C88}"/>
              </a:ext>
            </a:extLst>
          </p:cNvPr>
          <p:cNvSpPr txBox="1">
            <a:spLocks noChangeArrowheads="1"/>
          </p:cNvSpPr>
          <p:nvPr/>
        </p:nvSpPr>
        <p:spPr bwMode="auto">
          <a:xfrm>
            <a:off x="412750" y="2269979"/>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12</a:t>
            </a:r>
            <a:endParaRPr lang="en-US" altLang="en-US" sz="1400" kern="0">
              <a:solidFill>
                <a:prstClr val="black">
                  <a:lumMod val="75000"/>
                  <a:lumOff val="25000"/>
                </a:prstClr>
              </a:solidFill>
              <a:latin typeface="Arial Narrow" panose="020B0606020202030204" pitchFamily="34" charset="0"/>
            </a:endParaRPr>
          </a:p>
        </p:txBody>
      </p:sp>
      <p:sp>
        <p:nvSpPr>
          <p:cNvPr id="242" name="TextBox 27">
            <a:extLst>
              <a:ext uri="{FF2B5EF4-FFF2-40B4-BE49-F238E27FC236}">
                <a16:creationId xmlns:a16="http://schemas.microsoft.com/office/drawing/2014/main" id="{17920351-7FF9-405D-B51F-28743C78C7A0}"/>
              </a:ext>
            </a:extLst>
          </p:cNvPr>
          <p:cNvSpPr txBox="1">
            <a:spLocks noChangeArrowheads="1"/>
          </p:cNvSpPr>
          <p:nvPr/>
        </p:nvSpPr>
        <p:spPr bwMode="auto">
          <a:xfrm>
            <a:off x="412750" y="2384279"/>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10</a:t>
            </a:r>
            <a:endParaRPr lang="en-US" altLang="en-US" sz="1400" kern="0">
              <a:solidFill>
                <a:prstClr val="black">
                  <a:lumMod val="75000"/>
                  <a:lumOff val="25000"/>
                </a:prstClr>
              </a:solidFill>
              <a:latin typeface="Arial Narrow" panose="020B0606020202030204" pitchFamily="34" charset="0"/>
            </a:endParaRPr>
          </a:p>
        </p:txBody>
      </p:sp>
      <p:sp>
        <p:nvSpPr>
          <p:cNvPr id="243" name="TextBox 28">
            <a:extLst>
              <a:ext uri="{FF2B5EF4-FFF2-40B4-BE49-F238E27FC236}">
                <a16:creationId xmlns:a16="http://schemas.microsoft.com/office/drawing/2014/main" id="{CC0B0F54-8BBA-4CC6-84EF-537A2A522901}"/>
              </a:ext>
            </a:extLst>
          </p:cNvPr>
          <p:cNvSpPr txBox="1">
            <a:spLocks noChangeArrowheads="1"/>
          </p:cNvSpPr>
          <p:nvPr/>
        </p:nvSpPr>
        <p:spPr bwMode="auto">
          <a:xfrm>
            <a:off x="481013" y="2506516"/>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8</a:t>
            </a:r>
            <a:endParaRPr lang="en-US" altLang="en-US" sz="1400" kern="0">
              <a:solidFill>
                <a:prstClr val="black">
                  <a:lumMod val="75000"/>
                  <a:lumOff val="25000"/>
                </a:prstClr>
              </a:solidFill>
              <a:latin typeface="Arial Narrow" panose="020B0606020202030204" pitchFamily="34" charset="0"/>
            </a:endParaRPr>
          </a:p>
        </p:txBody>
      </p:sp>
      <p:sp>
        <p:nvSpPr>
          <p:cNvPr id="244" name="TextBox 243">
            <a:extLst>
              <a:ext uri="{FF2B5EF4-FFF2-40B4-BE49-F238E27FC236}">
                <a16:creationId xmlns:a16="http://schemas.microsoft.com/office/drawing/2014/main" id="{3C9CB685-F763-4B92-BD4A-611747E459EF}"/>
              </a:ext>
            </a:extLst>
          </p:cNvPr>
          <p:cNvSpPr txBox="1">
            <a:spLocks noChangeArrowheads="1"/>
          </p:cNvSpPr>
          <p:nvPr/>
        </p:nvSpPr>
        <p:spPr bwMode="auto">
          <a:xfrm>
            <a:off x="481013" y="2616054"/>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6</a:t>
            </a:r>
            <a:endParaRPr lang="en-US" altLang="en-US" sz="1400" kern="0">
              <a:solidFill>
                <a:prstClr val="black">
                  <a:lumMod val="75000"/>
                  <a:lumOff val="25000"/>
                </a:prstClr>
              </a:solidFill>
              <a:latin typeface="Arial Narrow" panose="020B0606020202030204" pitchFamily="34" charset="0"/>
            </a:endParaRPr>
          </a:p>
        </p:txBody>
      </p:sp>
      <p:sp>
        <p:nvSpPr>
          <p:cNvPr id="245" name="TextBox 244">
            <a:extLst>
              <a:ext uri="{FF2B5EF4-FFF2-40B4-BE49-F238E27FC236}">
                <a16:creationId xmlns:a16="http://schemas.microsoft.com/office/drawing/2014/main" id="{6C5511CA-84CB-4C77-800B-42A84100E6D9}"/>
              </a:ext>
            </a:extLst>
          </p:cNvPr>
          <p:cNvSpPr txBox="1">
            <a:spLocks noChangeArrowheads="1"/>
          </p:cNvSpPr>
          <p:nvPr/>
        </p:nvSpPr>
        <p:spPr bwMode="auto">
          <a:xfrm>
            <a:off x="481013" y="2736704"/>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4</a:t>
            </a:r>
            <a:endParaRPr lang="en-US" altLang="en-US" sz="1400" kern="0">
              <a:solidFill>
                <a:prstClr val="black">
                  <a:lumMod val="75000"/>
                  <a:lumOff val="25000"/>
                </a:prstClr>
              </a:solidFill>
              <a:latin typeface="Arial Narrow" panose="020B0606020202030204" pitchFamily="34" charset="0"/>
            </a:endParaRPr>
          </a:p>
        </p:txBody>
      </p:sp>
      <p:sp>
        <p:nvSpPr>
          <p:cNvPr id="246" name="TextBox 245">
            <a:extLst>
              <a:ext uri="{FF2B5EF4-FFF2-40B4-BE49-F238E27FC236}">
                <a16:creationId xmlns:a16="http://schemas.microsoft.com/office/drawing/2014/main" id="{8002FA95-6837-4A34-BFA7-054AEC11A955}"/>
              </a:ext>
            </a:extLst>
          </p:cNvPr>
          <p:cNvSpPr txBox="1">
            <a:spLocks noChangeArrowheads="1"/>
          </p:cNvSpPr>
          <p:nvPr/>
        </p:nvSpPr>
        <p:spPr bwMode="auto">
          <a:xfrm>
            <a:off x="481013" y="2855766"/>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a:t>
            </a:r>
            <a:endParaRPr lang="en-US" altLang="en-US" sz="1400" kern="0">
              <a:solidFill>
                <a:prstClr val="black">
                  <a:lumMod val="75000"/>
                  <a:lumOff val="25000"/>
                </a:prstClr>
              </a:solidFill>
              <a:latin typeface="Arial Narrow" panose="020B0606020202030204" pitchFamily="34" charset="0"/>
            </a:endParaRPr>
          </a:p>
        </p:txBody>
      </p:sp>
      <p:sp>
        <p:nvSpPr>
          <p:cNvPr id="247" name="TextBox 246">
            <a:extLst>
              <a:ext uri="{FF2B5EF4-FFF2-40B4-BE49-F238E27FC236}">
                <a16:creationId xmlns:a16="http://schemas.microsoft.com/office/drawing/2014/main" id="{2222F5DE-7582-43D7-8BC4-250FFE540248}"/>
              </a:ext>
            </a:extLst>
          </p:cNvPr>
          <p:cNvSpPr txBox="1">
            <a:spLocks noChangeArrowheads="1"/>
          </p:cNvSpPr>
          <p:nvPr/>
        </p:nvSpPr>
        <p:spPr bwMode="auto">
          <a:xfrm>
            <a:off x="481013" y="2976416"/>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0</a:t>
            </a:r>
            <a:endParaRPr lang="en-US" altLang="en-US" sz="1400" kern="0">
              <a:solidFill>
                <a:prstClr val="black">
                  <a:lumMod val="75000"/>
                  <a:lumOff val="25000"/>
                </a:prstClr>
              </a:solidFill>
              <a:latin typeface="Arial Narrow" panose="020B0606020202030204" pitchFamily="34" charset="0"/>
            </a:endParaRPr>
          </a:p>
        </p:txBody>
      </p:sp>
      <p:sp>
        <p:nvSpPr>
          <p:cNvPr id="248" name="TextBox 247">
            <a:extLst>
              <a:ext uri="{FF2B5EF4-FFF2-40B4-BE49-F238E27FC236}">
                <a16:creationId xmlns:a16="http://schemas.microsoft.com/office/drawing/2014/main" id="{B2DD9FB7-CA20-400A-9A36-87F6D6825B38}"/>
              </a:ext>
            </a:extLst>
          </p:cNvPr>
          <p:cNvSpPr txBox="1">
            <a:spLocks noChangeArrowheads="1"/>
          </p:cNvSpPr>
          <p:nvPr/>
        </p:nvSpPr>
        <p:spPr bwMode="auto">
          <a:xfrm>
            <a:off x="452438" y="3105004"/>
            <a:ext cx="2872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a:t>
            </a:r>
            <a:endParaRPr lang="en-US" altLang="en-US" sz="1400" kern="0">
              <a:solidFill>
                <a:prstClr val="black">
                  <a:lumMod val="75000"/>
                  <a:lumOff val="25000"/>
                </a:prstClr>
              </a:solidFill>
              <a:latin typeface="Arial Narrow" panose="020B0606020202030204" pitchFamily="34" charset="0"/>
            </a:endParaRPr>
          </a:p>
        </p:txBody>
      </p:sp>
      <p:sp>
        <p:nvSpPr>
          <p:cNvPr id="249" name="TextBox 248">
            <a:extLst>
              <a:ext uri="{FF2B5EF4-FFF2-40B4-BE49-F238E27FC236}">
                <a16:creationId xmlns:a16="http://schemas.microsoft.com/office/drawing/2014/main" id="{9BB24002-5DC6-4B30-8324-ABF4F93E0DA1}"/>
              </a:ext>
            </a:extLst>
          </p:cNvPr>
          <p:cNvSpPr txBox="1">
            <a:spLocks noChangeArrowheads="1"/>
          </p:cNvSpPr>
          <p:nvPr/>
        </p:nvSpPr>
        <p:spPr bwMode="auto">
          <a:xfrm rot="16200000">
            <a:off x="-257259" y="2485249"/>
            <a:ext cx="11336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Change in BMD %</a:t>
            </a:r>
            <a:endParaRPr lang="en-US" altLang="en-US" sz="1400" kern="0">
              <a:solidFill>
                <a:prstClr val="black">
                  <a:lumMod val="75000"/>
                  <a:lumOff val="25000"/>
                </a:prstClr>
              </a:solidFill>
              <a:latin typeface="Arial Narrow" panose="020B0606020202030204" pitchFamily="34" charset="0"/>
            </a:endParaRPr>
          </a:p>
        </p:txBody>
      </p:sp>
      <p:cxnSp>
        <p:nvCxnSpPr>
          <p:cNvPr id="250" name="Straight Connector 249">
            <a:extLst>
              <a:ext uri="{FF2B5EF4-FFF2-40B4-BE49-F238E27FC236}">
                <a16:creationId xmlns:a16="http://schemas.microsoft.com/office/drawing/2014/main" id="{21F7B693-5198-4B63-8E55-19DF267DA3C7}"/>
              </a:ext>
            </a:extLst>
          </p:cNvPr>
          <p:cNvCxnSpPr/>
          <p:nvPr/>
        </p:nvCxnSpPr>
        <p:spPr>
          <a:xfrm>
            <a:off x="712788" y="3082779"/>
            <a:ext cx="3765550" cy="0"/>
          </a:xfrm>
          <a:prstGeom prst="line">
            <a:avLst/>
          </a:prstGeom>
          <a:noFill/>
          <a:ln w="12700" cap="flat" cmpd="sng" algn="ctr">
            <a:solidFill>
              <a:sysClr val="windowText" lastClr="000000">
                <a:lumMod val="75000"/>
                <a:lumOff val="25000"/>
              </a:sysClr>
            </a:solidFill>
            <a:prstDash val="dash"/>
          </a:ln>
          <a:effectLst/>
        </p:spPr>
      </p:cxnSp>
      <p:sp>
        <p:nvSpPr>
          <p:cNvPr id="251" name="Freeform 37">
            <a:extLst>
              <a:ext uri="{FF2B5EF4-FFF2-40B4-BE49-F238E27FC236}">
                <a16:creationId xmlns:a16="http://schemas.microsoft.com/office/drawing/2014/main" id="{365CF778-5CD0-486D-B631-1D290AE179D1}"/>
              </a:ext>
            </a:extLst>
          </p:cNvPr>
          <p:cNvSpPr/>
          <p:nvPr/>
        </p:nvSpPr>
        <p:spPr>
          <a:xfrm>
            <a:off x="860425" y="2433491"/>
            <a:ext cx="3624263" cy="654050"/>
          </a:xfrm>
          <a:custGeom>
            <a:avLst/>
            <a:gdLst>
              <a:gd name="connsiteX0" fmla="*/ 0 w 5634842"/>
              <a:gd name="connsiteY0" fmla="*/ 920338 h 920338"/>
              <a:gd name="connsiteX1" fmla="*/ 581891 w 5634842"/>
              <a:gd name="connsiteY1" fmla="*/ 593766 h 920338"/>
              <a:gd name="connsiteX2" fmla="*/ 1698171 w 5634842"/>
              <a:gd name="connsiteY2" fmla="*/ 267195 h 920338"/>
              <a:gd name="connsiteX3" fmla="*/ 2297875 w 5634842"/>
              <a:gd name="connsiteY3" fmla="*/ 195943 h 920338"/>
              <a:gd name="connsiteX4" fmla="*/ 2826327 w 5634842"/>
              <a:gd name="connsiteY4" fmla="*/ 160317 h 920338"/>
              <a:gd name="connsiteX5" fmla="*/ 4476997 w 5634842"/>
              <a:gd name="connsiteY5" fmla="*/ 83127 h 920338"/>
              <a:gd name="connsiteX6" fmla="*/ 5634842 w 5634842"/>
              <a:gd name="connsiteY6" fmla="*/ 0 h 920338"/>
              <a:gd name="connsiteX0" fmla="*/ 0 w 5634842"/>
              <a:gd name="connsiteY0" fmla="*/ 920338 h 1015340"/>
              <a:gd name="connsiteX1" fmla="*/ 11875 w 5634842"/>
              <a:gd name="connsiteY1" fmla="*/ 1015340 h 1015340"/>
              <a:gd name="connsiteX2" fmla="*/ 581891 w 5634842"/>
              <a:gd name="connsiteY2" fmla="*/ 593766 h 1015340"/>
              <a:gd name="connsiteX3" fmla="*/ 1698171 w 5634842"/>
              <a:gd name="connsiteY3" fmla="*/ 267195 h 1015340"/>
              <a:gd name="connsiteX4" fmla="*/ 2297875 w 5634842"/>
              <a:gd name="connsiteY4" fmla="*/ 195943 h 1015340"/>
              <a:gd name="connsiteX5" fmla="*/ 2826327 w 5634842"/>
              <a:gd name="connsiteY5" fmla="*/ 160317 h 1015340"/>
              <a:gd name="connsiteX6" fmla="*/ 4476997 w 5634842"/>
              <a:gd name="connsiteY6" fmla="*/ 83127 h 1015340"/>
              <a:gd name="connsiteX7" fmla="*/ 5634842 w 5634842"/>
              <a:gd name="connsiteY7" fmla="*/ 0 h 1015340"/>
              <a:gd name="connsiteX0" fmla="*/ 0 w 5622967"/>
              <a:gd name="connsiteY0" fmla="*/ 1007202 h 1015340"/>
              <a:gd name="connsiteX1" fmla="*/ 0 w 5622967"/>
              <a:gd name="connsiteY1" fmla="*/ 1015340 h 1015340"/>
              <a:gd name="connsiteX2" fmla="*/ 570016 w 5622967"/>
              <a:gd name="connsiteY2" fmla="*/ 593766 h 1015340"/>
              <a:gd name="connsiteX3" fmla="*/ 1686296 w 5622967"/>
              <a:gd name="connsiteY3" fmla="*/ 267195 h 1015340"/>
              <a:gd name="connsiteX4" fmla="*/ 2286000 w 5622967"/>
              <a:gd name="connsiteY4" fmla="*/ 195943 h 1015340"/>
              <a:gd name="connsiteX5" fmla="*/ 2814452 w 5622967"/>
              <a:gd name="connsiteY5" fmla="*/ 160317 h 1015340"/>
              <a:gd name="connsiteX6" fmla="*/ 4465122 w 5622967"/>
              <a:gd name="connsiteY6" fmla="*/ 83127 h 1015340"/>
              <a:gd name="connsiteX7" fmla="*/ 5622967 w 5622967"/>
              <a:gd name="connsiteY7" fmla="*/ 0 h 101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2967" h="1015340">
                <a:moveTo>
                  <a:pt x="0" y="1007202"/>
                </a:moveTo>
                <a:lnTo>
                  <a:pt x="0" y="1015340"/>
                </a:lnTo>
                <a:lnTo>
                  <a:pt x="570016" y="593766"/>
                </a:lnTo>
                <a:lnTo>
                  <a:pt x="1686296" y="267195"/>
                </a:lnTo>
                <a:lnTo>
                  <a:pt x="2286000" y="195943"/>
                </a:lnTo>
                <a:lnTo>
                  <a:pt x="2814452" y="160317"/>
                </a:lnTo>
                <a:lnTo>
                  <a:pt x="4465122" y="83127"/>
                </a:lnTo>
                <a:lnTo>
                  <a:pt x="5622967" y="0"/>
                </a:lnTo>
              </a:path>
            </a:pathLst>
          </a:custGeom>
          <a:noFill/>
          <a:ln w="19050" cap="flat" cmpd="sng" algn="ctr">
            <a:solidFill>
              <a:sysClr val="windowText" lastClr="000000">
                <a:lumMod val="50000"/>
                <a:lumOff val="5000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52" name="Freeform 38">
            <a:extLst>
              <a:ext uri="{FF2B5EF4-FFF2-40B4-BE49-F238E27FC236}">
                <a16:creationId xmlns:a16="http://schemas.microsoft.com/office/drawing/2014/main" id="{F35BAEEA-893C-44E4-9EA1-F82580226F6D}"/>
              </a:ext>
            </a:extLst>
          </p:cNvPr>
          <p:cNvSpPr/>
          <p:nvPr/>
        </p:nvSpPr>
        <p:spPr>
          <a:xfrm>
            <a:off x="860425" y="2216004"/>
            <a:ext cx="3619500" cy="871537"/>
          </a:xfrm>
          <a:custGeom>
            <a:avLst/>
            <a:gdLst>
              <a:gd name="connsiteX0" fmla="*/ 0 w 5617029"/>
              <a:gd name="connsiteY0" fmla="*/ 1353787 h 1353787"/>
              <a:gd name="connsiteX1" fmla="*/ 587829 w 5617029"/>
              <a:gd name="connsiteY1" fmla="*/ 944088 h 1353787"/>
              <a:gd name="connsiteX2" fmla="*/ 1680359 w 5617029"/>
              <a:gd name="connsiteY2" fmla="*/ 647205 h 1353787"/>
              <a:gd name="connsiteX3" fmla="*/ 2291938 w 5617029"/>
              <a:gd name="connsiteY3" fmla="*/ 528452 h 1353787"/>
              <a:gd name="connsiteX4" fmla="*/ 2820390 w 5617029"/>
              <a:gd name="connsiteY4" fmla="*/ 558140 h 1353787"/>
              <a:gd name="connsiteX5" fmla="*/ 4465122 w 5617029"/>
              <a:gd name="connsiteY5" fmla="*/ 190005 h 1353787"/>
              <a:gd name="connsiteX6" fmla="*/ 5617029 w 5617029"/>
              <a:gd name="connsiteY6" fmla="*/ 0 h 135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029" h="1353787">
                <a:moveTo>
                  <a:pt x="0" y="1353787"/>
                </a:moveTo>
                <a:lnTo>
                  <a:pt x="587829" y="944088"/>
                </a:lnTo>
                <a:lnTo>
                  <a:pt x="1680359" y="647205"/>
                </a:lnTo>
                <a:lnTo>
                  <a:pt x="2291938" y="528452"/>
                </a:lnTo>
                <a:lnTo>
                  <a:pt x="2820390" y="558140"/>
                </a:lnTo>
                <a:lnTo>
                  <a:pt x="4465122" y="190005"/>
                </a:lnTo>
                <a:lnTo>
                  <a:pt x="5617029" y="0"/>
                </a:lnTo>
              </a:path>
            </a:pathLst>
          </a:custGeom>
          <a:noFill/>
          <a:ln w="19050" cap="flat" cmpd="sng" algn="ctr">
            <a:solidFill>
              <a:srgbClr val="947F95"/>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53" name="Rectangle 252">
            <a:extLst>
              <a:ext uri="{FF2B5EF4-FFF2-40B4-BE49-F238E27FC236}">
                <a16:creationId xmlns:a16="http://schemas.microsoft.com/office/drawing/2014/main" id="{6BDFC300-21F7-4351-82CD-2B897CF5EFEE}"/>
              </a:ext>
            </a:extLst>
          </p:cNvPr>
          <p:cNvSpPr>
            <a:spLocks noChangeArrowheads="1"/>
          </p:cNvSpPr>
          <p:nvPr/>
        </p:nvSpPr>
        <p:spPr bwMode="auto">
          <a:xfrm>
            <a:off x="6905625" y="2042966"/>
            <a:ext cx="1803400" cy="1270000"/>
          </a:xfrm>
          <a:prstGeom prst="rect">
            <a:avLst/>
          </a:prstGeom>
          <a:solidFill>
            <a:schemeClr val="bg1">
              <a:lumMod val="95000"/>
            </a:schemeClr>
          </a:solidFill>
          <a:ln>
            <a:noFill/>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54" name="TextBox 128">
            <a:extLst>
              <a:ext uri="{FF2B5EF4-FFF2-40B4-BE49-F238E27FC236}">
                <a16:creationId xmlns:a16="http://schemas.microsoft.com/office/drawing/2014/main" id="{C69B1985-5D4F-4BFC-BDBB-CA0B4C10987D}"/>
              </a:ext>
            </a:extLst>
          </p:cNvPr>
          <p:cNvSpPr txBox="1">
            <a:spLocks noChangeArrowheads="1"/>
          </p:cNvSpPr>
          <p:nvPr/>
        </p:nvSpPr>
        <p:spPr bwMode="auto">
          <a:xfrm>
            <a:off x="6634163" y="3473304"/>
            <a:ext cx="4523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Year</a:t>
            </a:r>
          </a:p>
        </p:txBody>
      </p:sp>
      <p:sp>
        <p:nvSpPr>
          <p:cNvPr id="255" name="TextBox 125">
            <a:extLst>
              <a:ext uri="{FF2B5EF4-FFF2-40B4-BE49-F238E27FC236}">
                <a16:creationId xmlns:a16="http://schemas.microsoft.com/office/drawing/2014/main" id="{93472C45-0586-4BFF-B0B9-CF2F6A2BF013}"/>
              </a:ext>
            </a:extLst>
          </p:cNvPr>
          <p:cNvSpPr txBox="1">
            <a:spLocks noChangeArrowheads="1"/>
          </p:cNvSpPr>
          <p:nvPr/>
        </p:nvSpPr>
        <p:spPr bwMode="auto">
          <a:xfrm>
            <a:off x="5780088" y="2033441"/>
            <a:ext cx="3738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FIT</a:t>
            </a:r>
          </a:p>
        </p:txBody>
      </p:sp>
      <p:sp>
        <p:nvSpPr>
          <p:cNvPr id="256" name="TextBox 126">
            <a:extLst>
              <a:ext uri="{FF2B5EF4-FFF2-40B4-BE49-F238E27FC236}">
                <a16:creationId xmlns:a16="http://schemas.microsoft.com/office/drawing/2014/main" id="{F72F1A2C-5D94-4FA0-ACF4-96EC50E3146F}"/>
              </a:ext>
            </a:extLst>
          </p:cNvPr>
          <p:cNvSpPr txBox="1">
            <a:spLocks noChangeArrowheads="1"/>
          </p:cNvSpPr>
          <p:nvPr/>
        </p:nvSpPr>
        <p:spPr bwMode="auto">
          <a:xfrm>
            <a:off x="7573963" y="2033441"/>
            <a:ext cx="5020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FLEX</a:t>
            </a:r>
          </a:p>
        </p:txBody>
      </p:sp>
      <p:sp>
        <p:nvSpPr>
          <p:cNvPr id="257" name="TextBox 127">
            <a:extLst>
              <a:ext uri="{FF2B5EF4-FFF2-40B4-BE49-F238E27FC236}">
                <a16:creationId xmlns:a16="http://schemas.microsoft.com/office/drawing/2014/main" id="{0343D33D-446E-4641-900E-9BA4D9180668}"/>
              </a:ext>
            </a:extLst>
          </p:cNvPr>
          <p:cNvSpPr txBox="1">
            <a:spLocks noChangeArrowheads="1"/>
          </p:cNvSpPr>
          <p:nvPr/>
        </p:nvSpPr>
        <p:spPr bwMode="auto">
          <a:xfrm>
            <a:off x="7251399" y="2200129"/>
            <a:ext cx="117852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Mean % difference </a:t>
            </a:r>
            <a:br>
              <a:rPr lang="en-US" altLang="en-US" sz="1100" kern="0" dirty="0">
                <a:solidFill>
                  <a:prstClr val="black">
                    <a:lumMod val="75000"/>
                    <a:lumOff val="25000"/>
                  </a:prstClr>
                </a:solidFill>
                <a:latin typeface="Arial Narrow" panose="020B0606020202030204" pitchFamily="34" charset="0"/>
              </a:rPr>
            </a:br>
            <a:r>
              <a:rPr lang="en-US" altLang="en-US" sz="1100" kern="0" dirty="0">
                <a:solidFill>
                  <a:prstClr val="black">
                    <a:lumMod val="75000"/>
                    <a:lumOff val="25000"/>
                  </a:prstClr>
                </a:solidFill>
                <a:latin typeface="Arial Narrow" panose="020B0606020202030204" pitchFamily="34" charset="0"/>
              </a:rPr>
              <a:t>at 10 years,</a:t>
            </a:r>
          </a:p>
          <a:p>
            <a:pPr algn="ct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2.57%, </a:t>
            </a:r>
            <a:r>
              <a:rPr lang="en-US" altLang="en-US" sz="1100" i="1" kern="0" dirty="0">
                <a:solidFill>
                  <a:prstClr val="black">
                    <a:lumMod val="75000"/>
                    <a:lumOff val="25000"/>
                  </a:prstClr>
                </a:solidFill>
                <a:latin typeface="Arial Narrow" panose="020B0606020202030204" pitchFamily="34" charset="0"/>
              </a:rPr>
              <a:t>P</a:t>
            </a:r>
            <a:r>
              <a:rPr lang="en-US" altLang="en-US" sz="1100" kern="0" dirty="0">
                <a:solidFill>
                  <a:prstClr val="black">
                    <a:lumMod val="75000"/>
                    <a:lumOff val="25000"/>
                  </a:prstClr>
                </a:solidFill>
                <a:latin typeface="Arial Narrow" panose="020B0606020202030204" pitchFamily="34" charset="0"/>
              </a:rPr>
              <a:t>&lt;0.001</a:t>
            </a:r>
          </a:p>
        </p:txBody>
      </p:sp>
      <p:sp>
        <p:nvSpPr>
          <p:cNvPr id="258" name="TextBox 129">
            <a:extLst>
              <a:ext uri="{FF2B5EF4-FFF2-40B4-BE49-F238E27FC236}">
                <a16:creationId xmlns:a16="http://schemas.microsoft.com/office/drawing/2014/main" id="{77429D33-6F35-4E24-95F1-C28CF23D1142}"/>
              </a:ext>
            </a:extLst>
          </p:cNvPr>
          <p:cNvSpPr txBox="1">
            <a:spLocks noChangeArrowheads="1"/>
          </p:cNvSpPr>
          <p:nvPr/>
        </p:nvSpPr>
        <p:spPr bwMode="auto">
          <a:xfrm>
            <a:off x="535305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1</a:t>
            </a:r>
          </a:p>
        </p:txBody>
      </p:sp>
      <p:sp>
        <p:nvSpPr>
          <p:cNvPr id="259" name="TextBox 130">
            <a:extLst>
              <a:ext uri="{FF2B5EF4-FFF2-40B4-BE49-F238E27FC236}">
                <a16:creationId xmlns:a16="http://schemas.microsoft.com/office/drawing/2014/main" id="{E0BC6AE1-ED75-4D23-ACCA-067F68D8A4EC}"/>
              </a:ext>
            </a:extLst>
          </p:cNvPr>
          <p:cNvSpPr txBox="1">
            <a:spLocks noChangeArrowheads="1"/>
          </p:cNvSpPr>
          <p:nvPr/>
        </p:nvSpPr>
        <p:spPr bwMode="auto">
          <a:xfrm>
            <a:off x="572135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2</a:t>
            </a:r>
          </a:p>
        </p:txBody>
      </p:sp>
      <p:sp>
        <p:nvSpPr>
          <p:cNvPr id="260" name="TextBox 131">
            <a:extLst>
              <a:ext uri="{FF2B5EF4-FFF2-40B4-BE49-F238E27FC236}">
                <a16:creationId xmlns:a16="http://schemas.microsoft.com/office/drawing/2014/main" id="{37A77676-C6AF-45D2-BDE6-FB06E3683179}"/>
              </a:ext>
            </a:extLst>
          </p:cNvPr>
          <p:cNvSpPr txBox="1">
            <a:spLocks noChangeArrowheads="1"/>
          </p:cNvSpPr>
          <p:nvPr/>
        </p:nvSpPr>
        <p:spPr bwMode="auto">
          <a:xfrm>
            <a:off x="6064250"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3</a:t>
            </a:r>
          </a:p>
        </p:txBody>
      </p:sp>
      <p:sp>
        <p:nvSpPr>
          <p:cNvPr id="261" name="TextBox 132">
            <a:extLst>
              <a:ext uri="{FF2B5EF4-FFF2-40B4-BE49-F238E27FC236}">
                <a16:creationId xmlns:a16="http://schemas.microsoft.com/office/drawing/2014/main" id="{91D3C7BA-AC34-47FD-A7D0-910FE033533F}"/>
              </a:ext>
            </a:extLst>
          </p:cNvPr>
          <p:cNvSpPr txBox="1">
            <a:spLocks noChangeArrowheads="1"/>
          </p:cNvSpPr>
          <p:nvPr/>
        </p:nvSpPr>
        <p:spPr bwMode="auto">
          <a:xfrm>
            <a:off x="6453188"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4</a:t>
            </a:r>
          </a:p>
        </p:txBody>
      </p:sp>
      <p:sp>
        <p:nvSpPr>
          <p:cNvPr id="262" name="TextBox 133">
            <a:extLst>
              <a:ext uri="{FF2B5EF4-FFF2-40B4-BE49-F238E27FC236}">
                <a16:creationId xmlns:a16="http://schemas.microsoft.com/office/drawing/2014/main" id="{E99CA9CC-9433-4811-82F7-B11DB1EA52D4}"/>
              </a:ext>
            </a:extLst>
          </p:cNvPr>
          <p:cNvSpPr txBox="1">
            <a:spLocks noChangeArrowheads="1"/>
          </p:cNvSpPr>
          <p:nvPr/>
        </p:nvSpPr>
        <p:spPr bwMode="auto">
          <a:xfrm>
            <a:off x="68167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5</a:t>
            </a:r>
          </a:p>
        </p:txBody>
      </p:sp>
      <p:sp>
        <p:nvSpPr>
          <p:cNvPr id="263" name="TextBox 134">
            <a:extLst>
              <a:ext uri="{FF2B5EF4-FFF2-40B4-BE49-F238E27FC236}">
                <a16:creationId xmlns:a16="http://schemas.microsoft.com/office/drawing/2014/main" id="{675529C6-2432-43EB-9F0C-9BC6DB05A08E}"/>
              </a:ext>
            </a:extLst>
          </p:cNvPr>
          <p:cNvSpPr txBox="1">
            <a:spLocks noChangeArrowheads="1"/>
          </p:cNvSpPr>
          <p:nvPr/>
        </p:nvSpPr>
        <p:spPr bwMode="auto">
          <a:xfrm>
            <a:off x="71469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6</a:t>
            </a:r>
          </a:p>
        </p:txBody>
      </p:sp>
      <p:sp>
        <p:nvSpPr>
          <p:cNvPr id="264" name="TextBox 135">
            <a:extLst>
              <a:ext uri="{FF2B5EF4-FFF2-40B4-BE49-F238E27FC236}">
                <a16:creationId xmlns:a16="http://schemas.microsoft.com/office/drawing/2014/main" id="{693B2250-D503-4DE1-AF88-1959B243CBBD}"/>
              </a:ext>
            </a:extLst>
          </p:cNvPr>
          <p:cNvSpPr txBox="1">
            <a:spLocks noChangeArrowheads="1"/>
          </p:cNvSpPr>
          <p:nvPr/>
        </p:nvSpPr>
        <p:spPr bwMode="auto">
          <a:xfrm>
            <a:off x="7510463"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7</a:t>
            </a:r>
          </a:p>
        </p:txBody>
      </p:sp>
      <p:sp>
        <p:nvSpPr>
          <p:cNvPr id="265" name="TextBox 136">
            <a:extLst>
              <a:ext uri="{FF2B5EF4-FFF2-40B4-BE49-F238E27FC236}">
                <a16:creationId xmlns:a16="http://schemas.microsoft.com/office/drawing/2014/main" id="{8E649FE7-49AF-42DB-B3F4-77476EFF9BDC}"/>
              </a:ext>
            </a:extLst>
          </p:cNvPr>
          <p:cNvSpPr txBox="1">
            <a:spLocks noChangeArrowheads="1"/>
          </p:cNvSpPr>
          <p:nvPr/>
        </p:nvSpPr>
        <p:spPr bwMode="auto">
          <a:xfrm>
            <a:off x="7875588"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8</a:t>
            </a:r>
          </a:p>
        </p:txBody>
      </p:sp>
      <p:sp>
        <p:nvSpPr>
          <p:cNvPr id="266" name="TextBox 137">
            <a:extLst>
              <a:ext uri="{FF2B5EF4-FFF2-40B4-BE49-F238E27FC236}">
                <a16:creationId xmlns:a16="http://schemas.microsoft.com/office/drawing/2014/main" id="{068BFEA8-0205-4DD9-93F6-5A883BB114DA}"/>
              </a:ext>
            </a:extLst>
          </p:cNvPr>
          <p:cNvSpPr txBox="1">
            <a:spLocks noChangeArrowheads="1"/>
          </p:cNvSpPr>
          <p:nvPr/>
        </p:nvSpPr>
        <p:spPr bwMode="auto">
          <a:xfrm>
            <a:off x="8224838"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9</a:t>
            </a:r>
          </a:p>
        </p:txBody>
      </p:sp>
      <p:sp>
        <p:nvSpPr>
          <p:cNvPr id="267" name="TextBox 138">
            <a:extLst>
              <a:ext uri="{FF2B5EF4-FFF2-40B4-BE49-F238E27FC236}">
                <a16:creationId xmlns:a16="http://schemas.microsoft.com/office/drawing/2014/main" id="{995F701C-A7E2-4733-BF11-2FEBD1CF227C}"/>
              </a:ext>
            </a:extLst>
          </p:cNvPr>
          <p:cNvSpPr txBox="1">
            <a:spLocks noChangeArrowheads="1"/>
          </p:cNvSpPr>
          <p:nvPr/>
        </p:nvSpPr>
        <p:spPr bwMode="auto">
          <a:xfrm>
            <a:off x="8562975" y="3312966"/>
            <a:ext cx="3257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10</a:t>
            </a:r>
          </a:p>
        </p:txBody>
      </p:sp>
      <p:sp>
        <p:nvSpPr>
          <p:cNvPr id="268" name="TextBox 139">
            <a:extLst>
              <a:ext uri="{FF2B5EF4-FFF2-40B4-BE49-F238E27FC236}">
                <a16:creationId xmlns:a16="http://schemas.microsoft.com/office/drawing/2014/main" id="{60E1CFBE-434E-499B-8BF2-61D215684F68}"/>
              </a:ext>
            </a:extLst>
          </p:cNvPr>
          <p:cNvSpPr txBox="1">
            <a:spLocks noChangeArrowheads="1"/>
          </p:cNvSpPr>
          <p:nvPr/>
        </p:nvSpPr>
        <p:spPr bwMode="auto">
          <a:xfrm>
            <a:off x="4987925" y="3312966"/>
            <a:ext cx="2551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0</a:t>
            </a:r>
          </a:p>
        </p:txBody>
      </p:sp>
      <p:cxnSp>
        <p:nvCxnSpPr>
          <p:cNvPr id="269" name="Straight Connector 268">
            <a:extLst>
              <a:ext uri="{FF2B5EF4-FFF2-40B4-BE49-F238E27FC236}">
                <a16:creationId xmlns:a16="http://schemas.microsoft.com/office/drawing/2014/main" id="{F701F70A-1F65-4A8C-8699-1CF0B49D4D65}"/>
              </a:ext>
            </a:extLst>
          </p:cNvPr>
          <p:cNvCxnSpPr/>
          <p:nvPr/>
        </p:nvCxnSpPr>
        <p:spPr>
          <a:xfrm>
            <a:off x="4956493" y="3097066"/>
            <a:ext cx="3765550" cy="0"/>
          </a:xfrm>
          <a:prstGeom prst="line">
            <a:avLst/>
          </a:prstGeom>
          <a:noFill/>
          <a:ln w="12700" cap="flat" cmpd="sng" algn="ctr">
            <a:solidFill>
              <a:sysClr val="windowText" lastClr="000000">
                <a:lumMod val="75000"/>
                <a:lumOff val="25000"/>
              </a:sysClr>
            </a:solidFill>
            <a:prstDash val="dash"/>
          </a:ln>
          <a:effectLst/>
        </p:spPr>
      </p:cxnSp>
      <p:sp>
        <p:nvSpPr>
          <p:cNvPr id="270" name="TextBox 143">
            <a:extLst>
              <a:ext uri="{FF2B5EF4-FFF2-40B4-BE49-F238E27FC236}">
                <a16:creationId xmlns:a16="http://schemas.microsoft.com/office/drawing/2014/main" id="{A5FDC647-605B-4AAA-A1D3-BC6EAE252656}"/>
              </a:ext>
            </a:extLst>
          </p:cNvPr>
          <p:cNvSpPr txBox="1">
            <a:spLocks noChangeArrowheads="1"/>
          </p:cNvSpPr>
          <p:nvPr/>
        </p:nvSpPr>
        <p:spPr bwMode="auto">
          <a:xfrm>
            <a:off x="4879975" y="1757216"/>
            <a:ext cx="800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400" b="1" kern="0">
                <a:solidFill>
                  <a:prstClr val="black">
                    <a:lumMod val="75000"/>
                    <a:lumOff val="25000"/>
                  </a:prstClr>
                </a:solidFill>
                <a:latin typeface="Arial Narrow" panose="020B0606020202030204" pitchFamily="34" charset="0"/>
              </a:rPr>
              <a:t>Total hip</a:t>
            </a:r>
          </a:p>
        </p:txBody>
      </p:sp>
      <p:sp>
        <p:nvSpPr>
          <p:cNvPr id="271" name="TextBox 144">
            <a:extLst>
              <a:ext uri="{FF2B5EF4-FFF2-40B4-BE49-F238E27FC236}">
                <a16:creationId xmlns:a16="http://schemas.microsoft.com/office/drawing/2014/main" id="{5214990F-C248-43E2-A246-BCF884F3843F}"/>
              </a:ext>
            </a:extLst>
          </p:cNvPr>
          <p:cNvSpPr txBox="1">
            <a:spLocks noChangeArrowheads="1"/>
          </p:cNvSpPr>
          <p:nvPr/>
        </p:nvSpPr>
        <p:spPr bwMode="auto">
          <a:xfrm>
            <a:off x="4585681" y="1941366"/>
            <a:ext cx="3129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dirty="0">
                <a:solidFill>
                  <a:prstClr val="black">
                    <a:lumMod val="75000"/>
                    <a:lumOff val="25000"/>
                  </a:prstClr>
                </a:solidFill>
                <a:latin typeface="Arial Narrow" panose="020B0606020202030204" pitchFamily="34" charset="0"/>
              </a:rPr>
              <a:t>10</a:t>
            </a:r>
            <a:endParaRPr lang="en-US" altLang="en-US" sz="1400" kern="0" dirty="0">
              <a:solidFill>
                <a:prstClr val="black">
                  <a:lumMod val="75000"/>
                  <a:lumOff val="25000"/>
                </a:prstClr>
              </a:solidFill>
              <a:latin typeface="Arial Narrow" panose="020B0606020202030204" pitchFamily="34" charset="0"/>
            </a:endParaRPr>
          </a:p>
        </p:txBody>
      </p:sp>
      <p:sp>
        <p:nvSpPr>
          <p:cNvPr id="272" name="TextBox 145">
            <a:extLst>
              <a:ext uri="{FF2B5EF4-FFF2-40B4-BE49-F238E27FC236}">
                <a16:creationId xmlns:a16="http://schemas.microsoft.com/office/drawing/2014/main" id="{7EA4EEC5-B245-47D0-86E3-F94AE672F966}"/>
              </a:ext>
            </a:extLst>
          </p:cNvPr>
          <p:cNvSpPr txBox="1">
            <a:spLocks noChangeArrowheads="1"/>
          </p:cNvSpPr>
          <p:nvPr/>
        </p:nvSpPr>
        <p:spPr bwMode="auto">
          <a:xfrm>
            <a:off x="4675188" y="2128691"/>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8</a:t>
            </a:r>
            <a:endParaRPr lang="en-US" altLang="en-US" sz="1400" kern="0">
              <a:solidFill>
                <a:prstClr val="black">
                  <a:lumMod val="75000"/>
                  <a:lumOff val="25000"/>
                </a:prstClr>
              </a:solidFill>
              <a:latin typeface="Arial Narrow" panose="020B0606020202030204" pitchFamily="34" charset="0"/>
            </a:endParaRPr>
          </a:p>
        </p:txBody>
      </p:sp>
      <p:sp>
        <p:nvSpPr>
          <p:cNvPr id="273" name="TextBox 146">
            <a:extLst>
              <a:ext uri="{FF2B5EF4-FFF2-40B4-BE49-F238E27FC236}">
                <a16:creationId xmlns:a16="http://schemas.microsoft.com/office/drawing/2014/main" id="{6605BC9C-D64E-4727-9A58-9CD46C8A2E4E}"/>
              </a:ext>
            </a:extLst>
          </p:cNvPr>
          <p:cNvSpPr txBox="1">
            <a:spLocks noChangeArrowheads="1"/>
          </p:cNvSpPr>
          <p:nvPr/>
        </p:nvSpPr>
        <p:spPr bwMode="auto">
          <a:xfrm>
            <a:off x="4675188" y="2336654"/>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6</a:t>
            </a:r>
            <a:endParaRPr lang="en-US" altLang="en-US" sz="1400" kern="0">
              <a:solidFill>
                <a:prstClr val="black">
                  <a:lumMod val="75000"/>
                  <a:lumOff val="25000"/>
                </a:prstClr>
              </a:solidFill>
              <a:latin typeface="Arial Narrow" panose="020B0606020202030204" pitchFamily="34" charset="0"/>
            </a:endParaRPr>
          </a:p>
        </p:txBody>
      </p:sp>
      <p:sp>
        <p:nvSpPr>
          <p:cNvPr id="274" name="TextBox 147">
            <a:extLst>
              <a:ext uri="{FF2B5EF4-FFF2-40B4-BE49-F238E27FC236}">
                <a16:creationId xmlns:a16="http://schemas.microsoft.com/office/drawing/2014/main" id="{5E4EC380-37E7-4AF9-83EA-A339D64B6356}"/>
              </a:ext>
            </a:extLst>
          </p:cNvPr>
          <p:cNvSpPr txBox="1">
            <a:spLocks noChangeArrowheads="1"/>
          </p:cNvSpPr>
          <p:nvPr/>
        </p:nvSpPr>
        <p:spPr bwMode="auto">
          <a:xfrm>
            <a:off x="4675188" y="253667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4</a:t>
            </a:r>
            <a:endParaRPr lang="en-US" altLang="en-US" sz="1400" kern="0">
              <a:solidFill>
                <a:prstClr val="black">
                  <a:lumMod val="75000"/>
                  <a:lumOff val="25000"/>
                </a:prstClr>
              </a:solidFill>
              <a:latin typeface="Arial Narrow" panose="020B0606020202030204" pitchFamily="34" charset="0"/>
            </a:endParaRPr>
          </a:p>
        </p:txBody>
      </p:sp>
      <p:sp>
        <p:nvSpPr>
          <p:cNvPr id="275" name="TextBox 148">
            <a:extLst>
              <a:ext uri="{FF2B5EF4-FFF2-40B4-BE49-F238E27FC236}">
                <a16:creationId xmlns:a16="http://schemas.microsoft.com/office/drawing/2014/main" id="{7BDDD412-DFBA-4304-91FC-9F7C97A64E7D}"/>
              </a:ext>
            </a:extLst>
          </p:cNvPr>
          <p:cNvSpPr txBox="1">
            <a:spLocks noChangeArrowheads="1"/>
          </p:cNvSpPr>
          <p:nvPr/>
        </p:nvSpPr>
        <p:spPr bwMode="auto">
          <a:xfrm>
            <a:off x="4675188" y="275257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a:t>
            </a:r>
            <a:endParaRPr lang="en-US" altLang="en-US" sz="1400" kern="0">
              <a:solidFill>
                <a:prstClr val="black">
                  <a:lumMod val="75000"/>
                  <a:lumOff val="25000"/>
                </a:prstClr>
              </a:solidFill>
              <a:latin typeface="Arial Narrow" panose="020B0606020202030204" pitchFamily="34" charset="0"/>
            </a:endParaRPr>
          </a:p>
        </p:txBody>
      </p:sp>
      <p:sp>
        <p:nvSpPr>
          <p:cNvPr id="276" name="TextBox 149">
            <a:extLst>
              <a:ext uri="{FF2B5EF4-FFF2-40B4-BE49-F238E27FC236}">
                <a16:creationId xmlns:a16="http://schemas.microsoft.com/office/drawing/2014/main" id="{2F27D6A3-8E29-4389-BB1E-AE1C4D875621}"/>
              </a:ext>
            </a:extLst>
          </p:cNvPr>
          <p:cNvSpPr txBox="1">
            <a:spLocks noChangeArrowheads="1"/>
          </p:cNvSpPr>
          <p:nvPr/>
        </p:nvSpPr>
        <p:spPr bwMode="auto">
          <a:xfrm>
            <a:off x="4675188" y="2987529"/>
            <a:ext cx="2487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0</a:t>
            </a:r>
            <a:endParaRPr lang="en-US" altLang="en-US" sz="1400" kern="0">
              <a:solidFill>
                <a:prstClr val="black">
                  <a:lumMod val="75000"/>
                  <a:lumOff val="25000"/>
                </a:prstClr>
              </a:solidFill>
              <a:latin typeface="Arial Narrow" panose="020B0606020202030204" pitchFamily="34" charset="0"/>
            </a:endParaRPr>
          </a:p>
        </p:txBody>
      </p:sp>
      <p:sp>
        <p:nvSpPr>
          <p:cNvPr id="277" name="TextBox 150">
            <a:extLst>
              <a:ext uri="{FF2B5EF4-FFF2-40B4-BE49-F238E27FC236}">
                <a16:creationId xmlns:a16="http://schemas.microsoft.com/office/drawing/2014/main" id="{8970CF66-4C17-4641-BB6B-618CD33E2B3D}"/>
              </a:ext>
            </a:extLst>
          </p:cNvPr>
          <p:cNvSpPr txBox="1">
            <a:spLocks noChangeArrowheads="1"/>
          </p:cNvSpPr>
          <p:nvPr/>
        </p:nvSpPr>
        <p:spPr bwMode="auto">
          <a:xfrm>
            <a:off x="4614228" y="3166916"/>
            <a:ext cx="2872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a:t>
            </a:r>
            <a:endParaRPr lang="en-US" altLang="en-US" sz="1400" kern="0">
              <a:solidFill>
                <a:prstClr val="black">
                  <a:lumMod val="75000"/>
                  <a:lumOff val="25000"/>
                </a:prstClr>
              </a:solidFill>
              <a:latin typeface="Arial Narrow" panose="020B0606020202030204" pitchFamily="34" charset="0"/>
            </a:endParaRPr>
          </a:p>
        </p:txBody>
      </p:sp>
      <p:sp>
        <p:nvSpPr>
          <p:cNvPr id="278" name="Freeform 65">
            <a:extLst>
              <a:ext uri="{FF2B5EF4-FFF2-40B4-BE49-F238E27FC236}">
                <a16:creationId xmlns:a16="http://schemas.microsoft.com/office/drawing/2014/main" id="{EB8F901E-9C6D-49C4-91F1-2B75D492AB5B}"/>
              </a:ext>
            </a:extLst>
          </p:cNvPr>
          <p:cNvSpPr/>
          <p:nvPr/>
        </p:nvSpPr>
        <p:spPr>
          <a:xfrm>
            <a:off x="5078413" y="2708129"/>
            <a:ext cx="3630612" cy="404812"/>
          </a:xfrm>
          <a:custGeom>
            <a:avLst/>
            <a:gdLst>
              <a:gd name="connsiteX0" fmla="*/ 0 w 5660572"/>
              <a:gd name="connsiteY0" fmla="*/ 478971 h 478971"/>
              <a:gd name="connsiteX1" fmla="*/ 609600 w 5660572"/>
              <a:gd name="connsiteY1" fmla="*/ 250371 h 478971"/>
              <a:gd name="connsiteX2" fmla="*/ 1175657 w 5660572"/>
              <a:gd name="connsiteY2" fmla="*/ 87085 h 478971"/>
              <a:gd name="connsiteX3" fmla="*/ 1709057 w 5660572"/>
              <a:gd name="connsiteY3" fmla="*/ 10885 h 478971"/>
              <a:gd name="connsiteX4" fmla="*/ 2329543 w 5660572"/>
              <a:gd name="connsiteY4" fmla="*/ 0 h 478971"/>
              <a:gd name="connsiteX5" fmla="*/ 2852057 w 5660572"/>
              <a:gd name="connsiteY5" fmla="*/ 43542 h 478971"/>
              <a:gd name="connsiteX6" fmla="*/ 3374572 w 5660572"/>
              <a:gd name="connsiteY6" fmla="*/ 163285 h 478971"/>
              <a:gd name="connsiteX7" fmla="*/ 3940629 w 5660572"/>
              <a:gd name="connsiteY7" fmla="*/ 87085 h 478971"/>
              <a:gd name="connsiteX8" fmla="*/ 4495800 w 5660572"/>
              <a:gd name="connsiteY8" fmla="*/ 185057 h 478971"/>
              <a:gd name="connsiteX9" fmla="*/ 5072743 w 5660572"/>
              <a:gd name="connsiteY9" fmla="*/ 152400 h 478971"/>
              <a:gd name="connsiteX10" fmla="*/ 5660572 w 5660572"/>
              <a:gd name="connsiteY10" fmla="*/ 174171 h 478971"/>
              <a:gd name="connsiteX0" fmla="*/ 0 w 5634878"/>
              <a:gd name="connsiteY0" fmla="*/ 555171 h 555171"/>
              <a:gd name="connsiteX1" fmla="*/ 583906 w 5634878"/>
              <a:gd name="connsiteY1" fmla="*/ 250371 h 555171"/>
              <a:gd name="connsiteX2" fmla="*/ 1149963 w 5634878"/>
              <a:gd name="connsiteY2" fmla="*/ 87085 h 555171"/>
              <a:gd name="connsiteX3" fmla="*/ 1683363 w 5634878"/>
              <a:gd name="connsiteY3" fmla="*/ 10885 h 555171"/>
              <a:gd name="connsiteX4" fmla="*/ 2303849 w 5634878"/>
              <a:gd name="connsiteY4" fmla="*/ 0 h 555171"/>
              <a:gd name="connsiteX5" fmla="*/ 2826363 w 5634878"/>
              <a:gd name="connsiteY5" fmla="*/ 43542 h 555171"/>
              <a:gd name="connsiteX6" fmla="*/ 3348878 w 5634878"/>
              <a:gd name="connsiteY6" fmla="*/ 163285 h 555171"/>
              <a:gd name="connsiteX7" fmla="*/ 3914935 w 5634878"/>
              <a:gd name="connsiteY7" fmla="*/ 87085 h 555171"/>
              <a:gd name="connsiteX8" fmla="*/ 4470106 w 5634878"/>
              <a:gd name="connsiteY8" fmla="*/ 185057 h 555171"/>
              <a:gd name="connsiteX9" fmla="*/ 5047049 w 5634878"/>
              <a:gd name="connsiteY9" fmla="*/ 152400 h 555171"/>
              <a:gd name="connsiteX10" fmla="*/ 5634878 w 5634878"/>
              <a:gd name="connsiteY10" fmla="*/ 174171 h 555171"/>
              <a:gd name="connsiteX0" fmla="*/ 0 w 5634878"/>
              <a:gd name="connsiteY0" fmla="*/ 555171 h 627179"/>
              <a:gd name="connsiteX1" fmla="*/ 0 w 5634878"/>
              <a:gd name="connsiteY1" fmla="*/ 627179 h 627179"/>
              <a:gd name="connsiteX2" fmla="*/ 583906 w 5634878"/>
              <a:gd name="connsiteY2" fmla="*/ 250371 h 627179"/>
              <a:gd name="connsiteX3" fmla="*/ 1149963 w 5634878"/>
              <a:gd name="connsiteY3" fmla="*/ 87085 h 627179"/>
              <a:gd name="connsiteX4" fmla="*/ 1683363 w 5634878"/>
              <a:gd name="connsiteY4" fmla="*/ 10885 h 627179"/>
              <a:gd name="connsiteX5" fmla="*/ 2303849 w 5634878"/>
              <a:gd name="connsiteY5" fmla="*/ 0 h 627179"/>
              <a:gd name="connsiteX6" fmla="*/ 2826363 w 5634878"/>
              <a:gd name="connsiteY6" fmla="*/ 43542 h 627179"/>
              <a:gd name="connsiteX7" fmla="*/ 3348878 w 5634878"/>
              <a:gd name="connsiteY7" fmla="*/ 163285 h 627179"/>
              <a:gd name="connsiteX8" fmla="*/ 3914935 w 5634878"/>
              <a:gd name="connsiteY8" fmla="*/ 87085 h 627179"/>
              <a:gd name="connsiteX9" fmla="*/ 4470106 w 5634878"/>
              <a:gd name="connsiteY9" fmla="*/ 185057 h 627179"/>
              <a:gd name="connsiteX10" fmla="*/ 5047049 w 5634878"/>
              <a:gd name="connsiteY10" fmla="*/ 152400 h 627179"/>
              <a:gd name="connsiteX11" fmla="*/ 5634878 w 5634878"/>
              <a:gd name="connsiteY11" fmla="*/ 174171 h 62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4878" h="627179">
                <a:moveTo>
                  <a:pt x="0" y="555171"/>
                </a:moveTo>
                <a:lnTo>
                  <a:pt x="0" y="627179"/>
                </a:lnTo>
                <a:lnTo>
                  <a:pt x="583906" y="250371"/>
                </a:lnTo>
                <a:lnTo>
                  <a:pt x="1149963" y="87085"/>
                </a:lnTo>
                <a:lnTo>
                  <a:pt x="1683363" y="10885"/>
                </a:lnTo>
                <a:lnTo>
                  <a:pt x="2303849" y="0"/>
                </a:lnTo>
                <a:lnTo>
                  <a:pt x="2826363" y="43542"/>
                </a:lnTo>
                <a:lnTo>
                  <a:pt x="3348878" y="163285"/>
                </a:lnTo>
                <a:lnTo>
                  <a:pt x="3914935" y="87085"/>
                </a:lnTo>
                <a:lnTo>
                  <a:pt x="4470106" y="185057"/>
                </a:lnTo>
                <a:lnTo>
                  <a:pt x="5047049" y="152400"/>
                </a:lnTo>
                <a:lnTo>
                  <a:pt x="5634878" y="174171"/>
                </a:lnTo>
              </a:path>
            </a:pathLst>
          </a:custGeom>
          <a:noFill/>
          <a:ln w="19050" cap="flat" cmpd="sng" algn="ctr">
            <a:solidFill>
              <a:srgbClr val="947F95"/>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79" name="Freeform 66">
            <a:extLst>
              <a:ext uri="{FF2B5EF4-FFF2-40B4-BE49-F238E27FC236}">
                <a16:creationId xmlns:a16="http://schemas.microsoft.com/office/drawing/2014/main" id="{47EA0B99-A147-44D7-81E3-FB06D852F4B4}"/>
              </a:ext>
            </a:extLst>
          </p:cNvPr>
          <p:cNvSpPr/>
          <p:nvPr/>
        </p:nvSpPr>
        <p:spPr>
          <a:xfrm>
            <a:off x="5078413" y="2730354"/>
            <a:ext cx="3624262" cy="382587"/>
          </a:xfrm>
          <a:custGeom>
            <a:avLst/>
            <a:gdLst>
              <a:gd name="connsiteX0" fmla="*/ 0 w 5649686"/>
              <a:gd name="connsiteY0" fmla="*/ 413657 h 576943"/>
              <a:gd name="connsiteX1" fmla="*/ 609600 w 5649686"/>
              <a:gd name="connsiteY1" fmla="*/ 239485 h 576943"/>
              <a:gd name="connsiteX2" fmla="*/ 1186543 w 5649686"/>
              <a:gd name="connsiteY2" fmla="*/ 87085 h 576943"/>
              <a:gd name="connsiteX3" fmla="*/ 1730829 w 5649686"/>
              <a:gd name="connsiteY3" fmla="*/ 0 h 576943"/>
              <a:gd name="connsiteX4" fmla="*/ 2307772 w 5649686"/>
              <a:gd name="connsiteY4" fmla="*/ 10885 h 576943"/>
              <a:gd name="connsiteX5" fmla="*/ 2841172 w 5649686"/>
              <a:gd name="connsiteY5" fmla="*/ 32657 h 576943"/>
              <a:gd name="connsiteX6" fmla="*/ 3385457 w 5649686"/>
              <a:gd name="connsiteY6" fmla="*/ 272143 h 576943"/>
              <a:gd name="connsiteX7" fmla="*/ 3940629 w 5649686"/>
              <a:gd name="connsiteY7" fmla="*/ 348343 h 576943"/>
              <a:gd name="connsiteX8" fmla="*/ 4506686 w 5649686"/>
              <a:gd name="connsiteY8" fmla="*/ 446314 h 576943"/>
              <a:gd name="connsiteX9" fmla="*/ 5072743 w 5649686"/>
              <a:gd name="connsiteY9" fmla="*/ 478971 h 576943"/>
              <a:gd name="connsiteX10" fmla="*/ 5649686 w 5649686"/>
              <a:gd name="connsiteY10" fmla="*/ 576943 h 576943"/>
              <a:gd name="connsiteX0" fmla="*/ 0 w 5649686"/>
              <a:gd name="connsiteY0" fmla="*/ 413657 h 594522"/>
              <a:gd name="connsiteX1" fmla="*/ 32525 w 5649686"/>
              <a:gd name="connsiteY1" fmla="*/ 594522 h 594522"/>
              <a:gd name="connsiteX2" fmla="*/ 609600 w 5649686"/>
              <a:gd name="connsiteY2" fmla="*/ 239485 h 594522"/>
              <a:gd name="connsiteX3" fmla="*/ 1186543 w 5649686"/>
              <a:gd name="connsiteY3" fmla="*/ 87085 h 594522"/>
              <a:gd name="connsiteX4" fmla="*/ 1730829 w 5649686"/>
              <a:gd name="connsiteY4" fmla="*/ 0 h 594522"/>
              <a:gd name="connsiteX5" fmla="*/ 2307772 w 5649686"/>
              <a:gd name="connsiteY5" fmla="*/ 10885 h 594522"/>
              <a:gd name="connsiteX6" fmla="*/ 2841172 w 5649686"/>
              <a:gd name="connsiteY6" fmla="*/ 32657 h 594522"/>
              <a:gd name="connsiteX7" fmla="*/ 3385457 w 5649686"/>
              <a:gd name="connsiteY7" fmla="*/ 272143 h 594522"/>
              <a:gd name="connsiteX8" fmla="*/ 3940629 w 5649686"/>
              <a:gd name="connsiteY8" fmla="*/ 348343 h 594522"/>
              <a:gd name="connsiteX9" fmla="*/ 4506686 w 5649686"/>
              <a:gd name="connsiteY9" fmla="*/ 446314 h 594522"/>
              <a:gd name="connsiteX10" fmla="*/ 5072743 w 5649686"/>
              <a:gd name="connsiteY10" fmla="*/ 478971 h 594522"/>
              <a:gd name="connsiteX11" fmla="*/ 5649686 w 5649686"/>
              <a:gd name="connsiteY11" fmla="*/ 576943 h 594522"/>
              <a:gd name="connsiteX0" fmla="*/ 0 w 5623992"/>
              <a:gd name="connsiteY0" fmla="*/ 594522 h 594522"/>
              <a:gd name="connsiteX1" fmla="*/ 6831 w 5623992"/>
              <a:gd name="connsiteY1" fmla="*/ 594522 h 594522"/>
              <a:gd name="connsiteX2" fmla="*/ 583906 w 5623992"/>
              <a:gd name="connsiteY2" fmla="*/ 239485 h 594522"/>
              <a:gd name="connsiteX3" fmla="*/ 1160849 w 5623992"/>
              <a:gd name="connsiteY3" fmla="*/ 87085 h 594522"/>
              <a:gd name="connsiteX4" fmla="*/ 1705135 w 5623992"/>
              <a:gd name="connsiteY4" fmla="*/ 0 h 594522"/>
              <a:gd name="connsiteX5" fmla="*/ 2282078 w 5623992"/>
              <a:gd name="connsiteY5" fmla="*/ 10885 h 594522"/>
              <a:gd name="connsiteX6" fmla="*/ 2815478 w 5623992"/>
              <a:gd name="connsiteY6" fmla="*/ 32657 h 594522"/>
              <a:gd name="connsiteX7" fmla="*/ 3359763 w 5623992"/>
              <a:gd name="connsiteY7" fmla="*/ 272143 h 594522"/>
              <a:gd name="connsiteX8" fmla="*/ 3914935 w 5623992"/>
              <a:gd name="connsiteY8" fmla="*/ 348343 h 594522"/>
              <a:gd name="connsiteX9" fmla="*/ 4480992 w 5623992"/>
              <a:gd name="connsiteY9" fmla="*/ 446314 h 594522"/>
              <a:gd name="connsiteX10" fmla="*/ 5047049 w 5623992"/>
              <a:gd name="connsiteY10" fmla="*/ 478971 h 594522"/>
              <a:gd name="connsiteX11" fmla="*/ 5623992 w 5623992"/>
              <a:gd name="connsiteY11" fmla="*/ 576943 h 59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3992" h="594522">
                <a:moveTo>
                  <a:pt x="0" y="594522"/>
                </a:moveTo>
                <a:lnTo>
                  <a:pt x="6831" y="594522"/>
                </a:lnTo>
                <a:lnTo>
                  <a:pt x="583906" y="239485"/>
                </a:lnTo>
                <a:lnTo>
                  <a:pt x="1160849" y="87085"/>
                </a:lnTo>
                <a:lnTo>
                  <a:pt x="1705135" y="0"/>
                </a:lnTo>
                <a:lnTo>
                  <a:pt x="2282078" y="10885"/>
                </a:lnTo>
                <a:lnTo>
                  <a:pt x="2815478" y="32657"/>
                </a:lnTo>
                <a:lnTo>
                  <a:pt x="3359763" y="272143"/>
                </a:lnTo>
                <a:lnTo>
                  <a:pt x="3914935" y="348343"/>
                </a:lnTo>
                <a:lnTo>
                  <a:pt x="4480992" y="446314"/>
                </a:lnTo>
                <a:lnTo>
                  <a:pt x="5047049" y="478971"/>
                </a:lnTo>
                <a:lnTo>
                  <a:pt x="5623992" y="576943"/>
                </a:lnTo>
              </a:path>
            </a:pathLst>
          </a:custGeom>
          <a:noFill/>
          <a:ln w="19050" cap="flat" cmpd="sng" algn="ctr">
            <a:solidFill>
              <a:sysClr val="windowText" lastClr="000000">
                <a:lumMod val="50000"/>
                <a:lumOff val="50000"/>
              </a:sys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80" name="TextBox 279">
            <a:extLst>
              <a:ext uri="{FF2B5EF4-FFF2-40B4-BE49-F238E27FC236}">
                <a16:creationId xmlns:a16="http://schemas.microsoft.com/office/drawing/2014/main" id="{298A17F1-644C-41A6-A304-F7C2FB4F7EA0}"/>
              </a:ext>
            </a:extLst>
          </p:cNvPr>
          <p:cNvSpPr txBox="1"/>
          <p:nvPr/>
        </p:nvSpPr>
        <p:spPr>
          <a:xfrm>
            <a:off x="6453188" y="1820716"/>
            <a:ext cx="1135247" cy="253916"/>
          </a:xfrm>
          <a:prstGeom prst="rect">
            <a:avLst/>
          </a:prstGeom>
          <a:noFill/>
        </p:spPr>
        <p:txBody>
          <a:bodyPr wrap="none">
            <a:spAutoFit/>
          </a:bodyPr>
          <a:lstStyle/>
          <a:p>
            <a:pPr defTabSz="914400">
              <a:defRPr/>
            </a:pPr>
            <a:r>
              <a:rPr lang="en-CA" sz="1050" kern="0" dirty="0">
                <a:solidFill>
                  <a:prstClr val="black">
                    <a:lumMod val="75000"/>
                    <a:lumOff val="25000"/>
                  </a:prstClr>
                </a:solidFill>
                <a:latin typeface="Arial Narrow" panose="020B0606020202030204" pitchFamily="34" charset="0"/>
              </a:rPr>
              <a:t>Alendronate</a:t>
            </a:r>
            <a:r>
              <a:rPr lang="en-US" sz="1050" kern="0" dirty="0">
                <a:solidFill>
                  <a:prstClr val="black">
                    <a:lumMod val="75000"/>
                    <a:lumOff val="25000"/>
                  </a:prstClr>
                </a:solidFill>
                <a:latin typeface="Arial Narrow" panose="020B0606020202030204" pitchFamily="34" charset="0"/>
              </a:rPr>
              <a:t> pooled</a:t>
            </a:r>
          </a:p>
        </p:txBody>
      </p:sp>
      <p:sp>
        <p:nvSpPr>
          <p:cNvPr id="281" name="TextBox 280">
            <a:extLst>
              <a:ext uri="{FF2B5EF4-FFF2-40B4-BE49-F238E27FC236}">
                <a16:creationId xmlns:a16="http://schemas.microsoft.com/office/drawing/2014/main" id="{DB2C1684-0271-4E18-8A95-BF611E8B7B7A}"/>
              </a:ext>
            </a:extLst>
          </p:cNvPr>
          <p:cNvSpPr txBox="1"/>
          <p:nvPr/>
        </p:nvSpPr>
        <p:spPr>
          <a:xfrm>
            <a:off x="8166100" y="1820716"/>
            <a:ext cx="580608" cy="253916"/>
          </a:xfrm>
          <a:prstGeom prst="rect">
            <a:avLst/>
          </a:prstGeom>
          <a:noFill/>
        </p:spPr>
        <p:txBody>
          <a:bodyPr wrap="none">
            <a:spAutoFit/>
          </a:bodyPr>
          <a:lstStyle/>
          <a:p>
            <a:pPr defTabSz="914400">
              <a:defRPr/>
            </a:pPr>
            <a:r>
              <a:rPr lang="en-US" sz="1050" kern="0" dirty="0">
                <a:solidFill>
                  <a:prstClr val="black">
                    <a:lumMod val="75000"/>
                    <a:lumOff val="25000"/>
                  </a:prstClr>
                </a:solidFill>
                <a:latin typeface="Arial Narrow" panose="020B0606020202030204" pitchFamily="34" charset="0"/>
              </a:rPr>
              <a:t>Placebo</a:t>
            </a:r>
          </a:p>
        </p:txBody>
      </p:sp>
      <p:cxnSp>
        <p:nvCxnSpPr>
          <p:cNvPr id="282" name="Straight Connector 281">
            <a:extLst>
              <a:ext uri="{FF2B5EF4-FFF2-40B4-BE49-F238E27FC236}">
                <a16:creationId xmlns:a16="http://schemas.microsoft.com/office/drawing/2014/main" id="{105E0B4C-4685-4155-93CF-04B77E5465A2}"/>
              </a:ext>
            </a:extLst>
          </p:cNvPr>
          <p:cNvCxnSpPr/>
          <p:nvPr/>
        </p:nvCxnSpPr>
        <p:spPr>
          <a:xfrm>
            <a:off x="6203951" y="1949304"/>
            <a:ext cx="271462" cy="0"/>
          </a:xfrm>
          <a:prstGeom prst="line">
            <a:avLst/>
          </a:prstGeom>
          <a:noFill/>
          <a:ln w="19050" cap="flat" cmpd="sng" algn="ctr">
            <a:solidFill>
              <a:srgbClr val="947F95"/>
            </a:solidFill>
            <a:prstDash val="solid"/>
          </a:ln>
          <a:effectLst/>
        </p:spPr>
      </p:cxnSp>
      <p:cxnSp>
        <p:nvCxnSpPr>
          <p:cNvPr id="283" name="Straight Connector 282">
            <a:extLst>
              <a:ext uri="{FF2B5EF4-FFF2-40B4-BE49-F238E27FC236}">
                <a16:creationId xmlns:a16="http://schemas.microsoft.com/office/drawing/2014/main" id="{E48E7C4F-7DEF-445F-9132-F4531983F25E}"/>
              </a:ext>
            </a:extLst>
          </p:cNvPr>
          <p:cNvCxnSpPr/>
          <p:nvPr/>
        </p:nvCxnSpPr>
        <p:spPr>
          <a:xfrm>
            <a:off x="7958138" y="1949304"/>
            <a:ext cx="271462" cy="0"/>
          </a:xfrm>
          <a:prstGeom prst="line">
            <a:avLst/>
          </a:prstGeom>
          <a:noFill/>
          <a:ln w="19050" cap="flat" cmpd="sng" algn="ctr">
            <a:solidFill>
              <a:sysClr val="windowText" lastClr="000000">
                <a:lumMod val="50000"/>
                <a:lumOff val="50000"/>
              </a:sysClr>
            </a:solidFill>
            <a:prstDash val="solid"/>
          </a:ln>
          <a:effectLst/>
        </p:spPr>
      </p:cxnSp>
      <p:sp>
        <p:nvSpPr>
          <p:cNvPr id="284" name="TextBox 169">
            <a:extLst>
              <a:ext uri="{FF2B5EF4-FFF2-40B4-BE49-F238E27FC236}">
                <a16:creationId xmlns:a16="http://schemas.microsoft.com/office/drawing/2014/main" id="{DF992D7D-ED76-481C-B416-A11571DD765D}"/>
              </a:ext>
            </a:extLst>
          </p:cNvPr>
          <p:cNvSpPr txBox="1">
            <a:spLocks noChangeArrowheads="1"/>
          </p:cNvSpPr>
          <p:nvPr/>
        </p:nvSpPr>
        <p:spPr bwMode="auto">
          <a:xfrm>
            <a:off x="3183731" y="1446339"/>
            <a:ext cx="2776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CA" altLang="en-US" sz="2000" b="1" kern="0" dirty="0">
                <a:solidFill>
                  <a:srgbClr val="947F95"/>
                </a:solidFill>
                <a:latin typeface="Arial Narrow" panose="020B0606020202030204" pitchFamily="34" charset="0"/>
                <a:cs typeface="Helvetica" pitchFamily="34" charset="0"/>
              </a:rPr>
              <a:t>Alendronate</a:t>
            </a:r>
          </a:p>
        </p:txBody>
      </p:sp>
      <p:cxnSp>
        <p:nvCxnSpPr>
          <p:cNvPr id="285" name="Straight Connector 284">
            <a:extLst>
              <a:ext uri="{FF2B5EF4-FFF2-40B4-BE49-F238E27FC236}">
                <a16:creationId xmlns:a16="http://schemas.microsoft.com/office/drawing/2014/main" id="{ECCEF97C-0814-4AAC-8796-1EA4EA8AF151}"/>
              </a:ext>
            </a:extLst>
          </p:cNvPr>
          <p:cNvCxnSpPr/>
          <p:nvPr/>
        </p:nvCxnSpPr>
        <p:spPr>
          <a:xfrm>
            <a:off x="720217" y="1977512"/>
            <a:ext cx="0" cy="1332000"/>
          </a:xfrm>
          <a:prstGeom prst="line">
            <a:avLst/>
          </a:prstGeom>
          <a:noFill/>
          <a:ln w="19050" cap="flat" cmpd="sng" algn="ctr">
            <a:solidFill>
              <a:sysClr val="windowText" lastClr="000000">
                <a:lumMod val="75000"/>
                <a:lumOff val="25000"/>
              </a:sysClr>
            </a:solidFill>
            <a:prstDash val="solid"/>
          </a:ln>
          <a:effectLst/>
        </p:spPr>
      </p:cxnSp>
      <p:cxnSp>
        <p:nvCxnSpPr>
          <p:cNvPr id="286" name="Straight Connector 285">
            <a:extLst>
              <a:ext uri="{FF2B5EF4-FFF2-40B4-BE49-F238E27FC236}">
                <a16:creationId xmlns:a16="http://schemas.microsoft.com/office/drawing/2014/main" id="{6A63C599-6747-4629-814E-3672002EF9C7}"/>
              </a:ext>
            </a:extLst>
          </p:cNvPr>
          <p:cNvCxnSpPr>
            <a:endCxn id="236" idx="0"/>
          </p:cNvCxnSpPr>
          <p:nvPr/>
        </p:nvCxnSpPr>
        <p:spPr>
          <a:xfrm flipV="1">
            <a:off x="712730" y="3312966"/>
            <a:ext cx="3844335" cy="3468"/>
          </a:xfrm>
          <a:prstGeom prst="line">
            <a:avLst/>
          </a:prstGeom>
          <a:noFill/>
          <a:ln w="19050" cap="flat" cmpd="sng" algn="ctr">
            <a:solidFill>
              <a:sysClr val="windowText" lastClr="000000">
                <a:lumMod val="75000"/>
                <a:lumOff val="25000"/>
              </a:sysClr>
            </a:solidFill>
            <a:prstDash val="solid"/>
          </a:ln>
          <a:effectLst/>
        </p:spPr>
      </p:cxnSp>
      <p:cxnSp>
        <p:nvCxnSpPr>
          <p:cNvPr id="287" name="Straight Connector 286">
            <a:extLst>
              <a:ext uri="{FF2B5EF4-FFF2-40B4-BE49-F238E27FC236}">
                <a16:creationId xmlns:a16="http://schemas.microsoft.com/office/drawing/2014/main" id="{44C55B8C-7E76-4AAA-9CFB-F484C276C248}"/>
              </a:ext>
            </a:extLst>
          </p:cNvPr>
          <p:cNvCxnSpPr/>
          <p:nvPr/>
        </p:nvCxnSpPr>
        <p:spPr>
          <a:xfrm>
            <a:off x="4957370" y="1977512"/>
            <a:ext cx="0" cy="1332000"/>
          </a:xfrm>
          <a:prstGeom prst="line">
            <a:avLst/>
          </a:prstGeom>
          <a:noFill/>
          <a:ln w="19050" cap="flat" cmpd="sng" algn="ctr">
            <a:solidFill>
              <a:sysClr val="windowText" lastClr="000000">
                <a:lumMod val="75000"/>
                <a:lumOff val="25000"/>
              </a:sysClr>
            </a:solidFill>
            <a:prstDash val="solid"/>
          </a:ln>
          <a:effectLst/>
        </p:spPr>
      </p:cxnSp>
      <p:cxnSp>
        <p:nvCxnSpPr>
          <p:cNvPr id="288" name="Straight Connector 287">
            <a:extLst>
              <a:ext uri="{FF2B5EF4-FFF2-40B4-BE49-F238E27FC236}">
                <a16:creationId xmlns:a16="http://schemas.microsoft.com/office/drawing/2014/main" id="{BD50AFE1-1E55-480A-8152-199108AD063B}"/>
              </a:ext>
            </a:extLst>
          </p:cNvPr>
          <p:cNvCxnSpPr/>
          <p:nvPr/>
        </p:nvCxnSpPr>
        <p:spPr>
          <a:xfrm flipV="1">
            <a:off x="4949883" y="3312966"/>
            <a:ext cx="3762000" cy="3468"/>
          </a:xfrm>
          <a:prstGeom prst="line">
            <a:avLst/>
          </a:prstGeom>
          <a:noFill/>
          <a:ln w="19050" cap="flat" cmpd="sng" algn="ctr">
            <a:solidFill>
              <a:sysClr val="windowText" lastClr="000000">
                <a:lumMod val="75000"/>
                <a:lumOff val="25000"/>
              </a:sysClr>
            </a:solidFill>
            <a:prstDash val="solid"/>
          </a:ln>
          <a:effectLst/>
        </p:spPr>
      </p:cxnSp>
      <p:cxnSp>
        <p:nvCxnSpPr>
          <p:cNvPr id="289" name="Straight Connector 288">
            <a:extLst>
              <a:ext uri="{FF2B5EF4-FFF2-40B4-BE49-F238E27FC236}">
                <a16:creationId xmlns:a16="http://schemas.microsoft.com/office/drawing/2014/main" id="{CC5E2C5E-1E0B-40BD-9700-7E8ECA949806}"/>
              </a:ext>
            </a:extLst>
          </p:cNvPr>
          <p:cNvCxnSpPr/>
          <p:nvPr/>
        </p:nvCxnSpPr>
        <p:spPr>
          <a:xfrm>
            <a:off x="720217" y="4240094"/>
            <a:ext cx="0" cy="1332000"/>
          </a:xfrm>
          <a:prstGeom prst="line">
            <a:avLst/>
          </a:prstGeom>
          <a:noFill/>
          <a:ln w="19050" cap="flat" cmpd="sng" algn="ctr">
            <a:solidFill>
              <a:sysClr val="windowText" lastClr="000000">
                <a:lumMod val="75000"/>
                <a:lumOff val="25000"/>
              </a:sysClr>
            </a:solidFill>
            <a:prstDash val="solid"/>
          </a:ln>
          <a:effectLst/>
        </p:spPr>
      </p:cxnSp>
      <p:cxnSp>
        <p:nvCxnSpPr>
          <p:cNvPr id="290" name="Straight Connector 289">
            <a:extLst>
              <a:ext uri="{FF2B5EF4-FFF2-40B4-BE49-F238E27FC236}">
                <a16:creationId xmlns:a16="http://schemas.microsoft.com/office/drawing/2014/main" id="{5277C04C-880B-46EB-841E-388C9C339CE3}"/>
              </a:ext>
            </a:extLst>
          </p:cNvPr>
          <p:cNvCxnSpPr/>
          <p:nvPr/>
        </p:nvCxnSpPr>
        <p:spPr>
          <a:xfrm flipV="1">
            <a:off x="712730" y="5575548"/>
            <a:ext cx="3762000" cy="3468"/>
          </a:xfrm>
          <a:prstGeom prst="line">
            <a:avLst/>
          </a:prstGeom>
          <a:noFill/>
          <a:ln w="19050" cap="flat" cmpd="sng" algn="ctr">
            <a:solidFill>
              <a:sysClr val="windowText" lastClr="000000">
                <a:lumMod val="75000"/>
                <a:lumOff val="25000"/>
              </a:sysClr>
            </a:solidFill>
            <a:prstDash val="solid"/>
          </a:ln>
          <a:effectLst/>
        </p:spPr>
      </p:cxnSp>
      <p:cxnSp>
        <p:nvCxnSpPr>
          <p:cNvPr id="291" name="Straight Connector 290">
            <a:extLst>
              <a:ext uri="{FF2B5EF4-FFF2-40B4-BE49-F238E27FC236}">
                <a16:creationId xmlns:a16="http://schemas.microsoft.com/office/drawing/2014/main" id="{AC98D43D-A6DA-41C4-9AE3-1D2F1567B666}"/>
              </a:ext>
            </a:extLst>
          </p:cNvPr>
          <p:cNvCxnSpPr/>
          <p:nvPr/>
        </p:nvCxnSpPr>
        <p:spPr>
          <a:xfrm>
            <a:off x="4957370" y="4240104"/>
            <a:ext cx="0" cy="1332000"/>
          </a:xfrm>
          <a:prstGeom prst="line">
            <a:avLst/>
          </a:prstGeom>
          <a:noFill/>
          <a:ln w="19050" cap="flat" cmpd="sng" algn="ctr">
            <a:solidFill>
              <a:sysClr val="windowText" lastClr="000000">
                <a:lumMod val="75000"/>
                <a:lumOff val="25000"/>
              </a:sysClr>
            </a:solidFill>
            <a:prstDash val="solid"/>
          </a:ln>
          <a:effectLst/>
        </p:spPr>
      </p:cxnSp>
      <p:cxnSp>
        <p:nvCxnSpPr>
          <p:cNvPr id="292" name="Straight Connector 291">
            <a:extLst>
              <a:ext uri="{FF2B5EF4-FFF2-40B4-BE49-F238E27FC236}">
                <a16:creationId xmlns:a16="http://schemas.microsoft.com/office/drawing/2014/main" id="{D2E9CE5B-20EF-43BF-AFB3-81FDDB67135F}"/>
              </a:ext>
            </a:extLst>
          </p:cNvPr>
          <p:cNvCxnSpPr/>
          <p:nvPr/>
        </p:nvCxnSpPr>
        <p:spPr>
          <a:xfrm flipV="1">
            <a:off x="4949883" y="5575558"/>
            <a:ext cx="3762000" cy="3468"/>
          </a:xfrm>
          <a:prstGeom prst="line">
            <a:avLst/>
          </a:prstGeom>
          <a:noFill/>
          <a:ln w="19050" cap="flat" cmpd="sng" algn="ctr">
            <a:solidFill>
              <a:sysClr val="windowText" lastClr="000000">
                <a:lumMod val="75000"/>
                <a:lumOff val="25000"/>
              </a:sysClr>
            </a:solidFill>
            <a:prstDash val="solid"/>
          </a:ln>
          <a:effectLst/>
        </p:spPr>
      </p:cxnSp>
    </p:spTree>
    <p:extLst>
      <p:ext uri="{BB962C8B-B14F-4D97-AF65-F5344CB8AC3E}">
        <p14:creationId xmlns:p14="http://schemas.microsoft.com/office/powerpoint/2010/main" val="10502930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1"/>
            <a:ext cx="9144000" cy="12750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4802"/>
            <a:ext cx="9058939" cy="1032887"/>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Effects of Denosumab Treatment on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Total Hip and Lumbar Spine Through 10 Years</a:t>
            </a:r>
            <a:endParaRPr kumimoji="0" lang="en-US" sz="3600" b="1" i="1"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302967"/>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50716" y="615866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BMD data are LS means and 95% confidence intervals. </a:t>
            </a:r>
            <a:r>
              <a:rPr lang="en-CA" sz="1000" baseline="30000" dirty="0" err="1">
                <a:solidFill>
                  <a:srgbClr val="000000"/>
                </a:solidFill>
                <a:latin typeface="Arial Narrow" panose="020B0606020202030204" pitchFamily="34" charset="0"/>
              </a:rPr>
              <a:t>a</a:t>
            </a:r>
            <a:r>
              <a:rPr lang="en-CA" sz="1000" dirty="0" err="1">
                <a:solidFill>
                  <a:srgbClr val="000000"/>
                </a:solidFill>
                <a:latin typeface="Arial Narrow" panose="020B0606020202030204" pitchFamily="34" charset="0"/>
              </a:rPr>
              <a:t>P</a:t>
            </a:r>
            <a:r>
              <a:rPr lang="en-CA" sz="1000" dirty="0">
                <a:solidFill>
                  <a:srgbClr val="000000"/>
                </a:solidFill>
                <a:latin typeface="Arial Narrow" panose="020B0606020202030204" pitchFamily="34" charset="0"/>
              </a:rPr>
              <a:t> &lt; 0.05 vs FREEDOM baseline. </a:t>
            </a:r>
            <a:r>
              <a:rPr lang="en-CA" sz="1000" baseline="30000" dirty="0" err="1">
                <a:solidFill>
                  <a:srgbClr val="000000"/>
                </a:solidFill>
                <a:latin typeface="Arial Narrow" panose="020B0606020202030204" pitchFamily="34" charset="0"/>
              </a:rPr>
              <a:t>b</a:t>
            </a:r>
            <a:r>
              <a:rPr lang="en-CA" sz="1000" dirty="0" err="1">
                <a:solidFill>
                  <a:srgbClr val="000000"/>
                </a:solidFill>
                <a:latin typeface="Arial Narrow" panose="020B0606020202030204" pitchFamily="34" charset="0"/>
              </a:rPr>
              <a:t>P</a:t>
            </a:r>
            <a:r>
              <a:rPr lang="en-CA" sz="1000" dirty="0">
                <a:solidFill>
                  <a:srgbClr val="000000"/>
                </a:solidFill>
                <a:latin typeface="Arial Narrow" panose="020B0606020202030204" pitchFamily="34" charset="0"/>
              </a:rPr>
              <a:t> &lt; 0.05 vs FREEDOM and Extension baselines. </a:t>
            </a:r>
            <a:r>
              <a:rPr lang="en-CA" sz="1000" baseline="30000" dirty="0" err="1">
                <a:solidFill>
                  <a:srgbClr val="000000"/>
                </a:solidFill>
                <a:latin typeface="Arial Narrow" panose="020B0606020202030204" pitchFamily="34" charset="0"/>
              </a:rPr>
              <a:t>c</a:t>
            </a:r>
            <a:r>
              <a:rPr lang="en-CA" sz="1000" dirty="0" err="1">
                <a:solidFill>
                  <a:srgbClr val="000000"/>
                </a:solidFill>
                <a:latin typeface="Arial Narrow" panose="020B0606020202030204" pitchFamily="34" charset="0"/>
              </a:rPr>
              <a:t>Percentage</a:t>
            </a:r>
            <a:r>
              <a:rPr lang="en-CA" sz="1000" dirty="0">
                <a:solidFill>
                  <a:srgbClr val="000000"/>
                </a:solidFill>
                <a:latin typeface="Arial Narrow" panose="020B0606020202030204" pitchFamily="34" charset="0"/>
              </a:rPr>
              <a:t> change while on denosumab treatment. Percentages for nonvertebral fractures are Kaplan-Meier estimates. </a:t>
            </a:r>
          </a:p>
          <a:p>
            <a:r>
              <a:rPr lang="en-CA" sz="1000" dirty="0">
                <a:solidFill>
                  <a:srgbClr val="000000"/>
                </a:solidFill>
                <a:latin typeface="Arial Narrow" panose="020B0606020202030204" pitchFamily="34" charset="0"/>
              </a:rPr>
              <a:t>Bone, H.G., et al. </a:t>
            </a:r>
            <a:r>
              <a:rPr lang="en-CA" sz="1000" i="1" dirty="0">
                <a:solidFill>
                  <a:srgbClr val="000000"/>
                </a:solidFill>
                <a:latin typeface="Arial Narrow" panose="020B0606020202030204" pitchFamily="34" charset="0"/>
              </a:rPr>
              <a:t>Lancet Diabetes Endocrinol</a:t>
            </a:r>
            <a:r>
              <a:rPr lang="en-CA" sz="1000" dirty="0">
                <a:solidFill>
                  <a:srgbClr val="000000"/>
                </a:solidFill>
                <a:latin typeface="Arial Narrow" panose="020B0606020202030204" pitchFamily="34" charset="0"/>
              </a:rPr>
              <a:t>. 2017;5(7):513-523.</a:t>
            </a:r>
          </a:p>
        </p:txBody>
      </p:sp>
      <p:grpSp>
        <p:nvGrpSpPr>
          <p:cNvPr id="972" name="Group 971">
            <a:extLst>
              <a:ext uri="{FF2B5EF4-FFF2-40B4-BE49-F238E27FC236}">
                <a16:creationId xmlns:a16="http://schemas.microsoft.com/office/drawing/2014/main" id="{8FDD3DD1-0FAE-4322-934A-25C2162F69EE}"/>
              </a:ext>
            </a:extLst>
          </p:cNvPr>
          <p:cNvGrpSpPr/>
          <p:nvPr/>
        </p:nvGrpSpPr>
        <p:grpSpPr>
          <a:xfrm>
            <a:off x="1236846" y="2183231"/>
            <a:ext cx="2971800" cy="3227172"/>
            <a:chOff x="719603" y="2260698"/>
            <a:chExt cx="2971800" cy="3227172"/>
          </a:xfrm>
        </p:grpSpPr>
        <p:grpSp>
          <p:nvGrpSpPr>
            <p:cNvPr id="973" name="Group 972">
              <a:extLst>
                <a:ext uri="{FF2B5EF4-FFF2-40B4-BE49-F238E27FC236}">
                  <a16:creationId xmlns:a16="http://schemas.microsoft.com/office/drawing/2014/main" id="{31B4E121-0D1D-43E4-9FC5-FEF9BA3EAD9E}"/>
                </a:ext>
              </a:extLst>
            </p:cNvPr>
            <p:cNvGrpSpPr/>
            <p:nvPr/>
          </p:nvGrpSpPr>
          <p:grpSpPr>
            <a:xfrm>
              <a:off x="719603" y="2260698"/>
              <a:ext cx="2971800" cy="3227172"/>
              <a:chOff x="724980" y="2260698"/>
              <a:chExt cx="2971800" cy="3227172"/>
            </a:xfrm>
          </p:grpSpPr>
          <p:grpSp>
            <p:nvGrpSpPr>
              <p:cNvPr id="976" name="Group 975">
                <a:extLst>
                  <a:ext uri="{FF2B5EF4-FFF2-40B4-BE49-F238E27FC236}">
                    <a16:creationId xmlns:a16="http://schemas.microsoft.com/office/drawing/2014/main" id="{EA531CFD-261D-4B08-9588-AC76A0DCE2B6}"/>
                  </a:ext>
                </a:extLst>
              </p:cNvPr>
              <p:cNvGrpSpPr/>
              <p:nvPr/>
            </p:nvGrpSpPr>
            <p:grpSpPr>
              <a:xfrm>
                <a:off x="733713" y="2260698"/>
                <a:ext cx="2953650" cy="3227172"/>
                <a:chOff x="718473" y="2260698"/>
                <a:chExt cx="2953650" cy="3227172"/>
              </a:xfrm>
            </p:grpSpPr>
            <p:sp>
              <p:nvSpPr>
                <p:cNvPr id="978" name="Rectangle 977">
                  <a:extLst>
                    <a:ext uri="{FF2B5EF4-FFF2-40B4-BE49-F238E27FC236}">
                      <a16:creationId xmlns:a16="http://schemas.microsoft.com/office/drawing/2014/main" id="{A1842F1E-6DEF-40B5-AE70-FCC7D1100A48}"/>
                    </a:ext>
                  </a:extLst>
                </p:cNvPr>
                <p:cNvSpPr/>
                <p:nvPr/>
              </p:nvSpPr>
              <p:spPr bwMode="auto">
                <a:xfrm>
                  <a:off x="726457" y="2269538"/>
                  <a:ext cx="2941704" cy="3213231"/>
                </a:xfrm>
                <a:prstGeom prst="rect">
                  <a:avLst/>
                </a:prstGeom>
                <a:solidFill>
                  <a:schemeClr val="bg2"/>
                </a:solidFill>
                <a:ln w="9525" cap="flat" cmpd="sng" algn="ctr">
                  <a:solidFill>
                    <a:srgbClr val="080808"/>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algn="ctr" defTabSz="914400" fontAlgn="base">
                    <a:lnSpc>
                      <a:spcPct val="80000"/>
                    </a:lnSpc>
                    <a:spcBef>
                      <a:spcPct val="0"/>
                    </a:spcBef>
                    <a:spcAft>
                      <a:spcPct val="0"/>
                    </a:spcAft>
                    <a:defRPr/>
                  </a:pPr>
                  <a:endParaRPr lang="en-US" sz="1300" b="1" kern="0">
                    <a:solidFill>
                      <a:srgbClr val="404040"/>
                    </a:solidFill>
                    <a:latin typeface="Arial Narrow" panose="020B0606020202030204" pitchFamily="34" charset="0"/>
                    <a:cs typeface="Arial" charset="0"/>
                  </a:endParaRPr>
                </a:p>
              </p:txBody>
            </p:sp>
            <p:grpSp>
              <p:nvGrpSpPr>
                <p:cNvPr id="979" name="Group 978">
                  <a:extLst>
                    <a:ext uri="{FF2B5EF4-FFF2-40B4-BE49-F238E27FC236}">
                      <a16:creationId xmlns:a16="http://schemas.microsoft.com/office/drawing/2014/main" id="{68D92233-6357-4C09-BB19-EB7A582203B2}"/>
                    </a:ext>
                  </a:extLst>
                </p:cNvPr>
                <p:cNvGrpSpPr/>
                <p:nvPr/>
              </p:nvGrpSpPr>
              <p:grpSpPr>
                <a:xfrm>
                  <a:off x="718473" y="2260698"/>
                  <a:ext cx="2953650" cy="3227172"/>
                  <a:chOff x="718473" y="2260698"/>
                  <a:chExt cx="2953650" cy="3227172"/>
                </a:xfrm>
              </p:grpSpPr>
              <p:sp>
                <p:nvSpPr>
                  <p:cNvPr id="980" name="Rectangle 979">
                    <a:extLst>
                      <a:ext uri="{FF2B5EF4-FFF2-40B4-BE49-F238E27FC236}">
                        <a16:creationId xmlns:a16="http://schemas.microsoft.com/office/drawing/2014/main" id="{C71D87EF-90F5-4CD0-8AA3-B85F8BFA9F81}"/>
                      </a:ext>
                    </a:extLst>
                  </p:cNvPr>
                  <p:cNvSpPr/>
                  <p:nvPr/>
                </p:nvSpPr>
                <p:spPr bwMode="auto">
                  <a:xfrm>
                    <a:off x="719497" y="2271418"/>
                    <a:ext cx="886968" cy="3213231"/>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algn="ctr" defTabSz="914400" fontAlgn="base">
                      <a:lnSpc>
                        <a:spcPct val="80000"/>
                      </a:lnSpc>
                      <a:spcBef>
                        <a:spcPct val="0"/>
                      </a:spcBef>
                      <a:spcAft>
                        <a:spcPct val="0"/>
                      </a:spcAft>
                      <a:defRPr/>
                    </a:pPr>
                    <a:endParaRPr lang="en-US" sz="1300" b="1" kern="0">
                      <a:solidFill>
                        <a:srgbClr val="404040"/>
                      </a:solidFill>
                      <a:latin typeface="Arial Narrow" panose="020B0606020202030204" pitchFamily="34" charset="0"/>
                      <a:cs typeface="Arial" charset="0"/>
                    </a:endParaRPr>
                  </a:p>
                </p:txBody>
              </p:sp>
              <p:sp>
                <p:nvSpPr>
                  <p:cNvPr id="981" name="Freeform 106">
                    <a:extLst>
                      <a:ext uri="{FF2B5EF4-FFF2-40B4-BE49-F238E27FC236}">
                        <a16:creationId xmlns:a16="http://schemas.microsoft.com/office/drawing/2014/main" id="{9D0AAC60-798E-44EA-BE9C-82486D03DD6A}"/>
                      </a:ext>
                    </a:extLst>
                  </p:cNvPr>
                  <p:cNvSpPr>
                    <a:spLocks noEditPoints="1"/>
                  </p:cNvSpPr>
                  <p:nvPr/>
                </p:nvSpPr>
                <p:spPr bwMode="auto">
                  <a:xfrm>
                    <a:off x="718473" y="2260698"/>
                    <a:ext cx="2953650" cy="3227172"/>
                  </a:xfrm>
                  <a:custGeom>
                    <a:avLst/>
                    <a:gdLst/>
                    <a:ahLst/>
                    <a:cxnLst>
                      <a:cxn ang="0">
                        <a:pos x="0" y="8"/>
                      </a:cxn>
                      <a:cxn ang="0">
                        <a:pos x="8" y="0"/>
                      </a:cxn>
                      <a:cxn ang="0">
                        <a:pos x="10888" y="0"/>
                      </a:cxn>
                      <a:cxn ang="0">
                        <a:pos x="10896" y="8"/>
                      </a:cxn>
                      <a:cxn ang="0">
                        <a:pos x="10896" y="6616"/>
                      </a:cxn>
                      <a:cxn ang="0">
                        <a:pos x="10888" y="6624"/>
                      </a:cxn>
                      <a:cxn ang="0">
                        <a:pos x="8" y="6624"/>
                      </a:cxn>
                      <a:cxn ang="0">
                        <a:pos x="0" y="6616"/>
                      </a:cxn>
                      <a:cxn ang="0">
                        <a:pos x="0" y="8"/>
                      </a:cxn>
                      <a:cxn ang="0">
                        <a:pos x="16" y="6616"/>
                      </a:cxn>
                      <a:cxn ang="0">
                        <a:pos x="8" y="6608"/>
                      </a:cxn>
                      <a:cxn ang="0">
                        <a:pos x="10888" y="6608"/>
                      </a:cxn>
                      <a:cxn ang="0">
                        <a:pos x="10880" y="6616"/>
                      </a:cxn>
                      <a:cxn ang="0">
                        <a:pos x="10880" y="8"/>
                      </a:cxn>
                      <a:cxn ang="0">
                        <a:pos x="10888" y="16"/>
                      </a:cxn>
                      <a:cxn ang="0">
                        <a:pos x="8" y="16"/>
                      </a:cxn>
                      <a:cxn ang="0">
                        <a:pos x="16" y="8"/>
                      </a:cxn>
                      <a:cxn ang="0">
                        <a:pos x="16" y="6616"/>
                      </a:cxn>
                    </a:cxnLst>
                    <a:rect l="0" t="0" r="r" b="b"/>
                    <a:pathLst>
                      <a:path w="10896" h="6624">
                        <a:moveTo>
                          <a:pt x="0" y="8"/>
                        </a:moveTo>
                        <a:cubicBezTo>
                          <a:pt x="0" y="4"/>
                          <a:pt x="4" y="0"/>
                          <a:pt x="8" y="0"/>
                        </a:cubicBezTo>
                        <a:lnTo>
                          <a:pt x="10888" y="0"/>
                        </a:lnTo>
                        <a:cubicBezTo>
                          <a:pt x="10893" y="0"/>
                          <a:pt x="10896" y="4"/>
                          <a:pt x="10896" y="8"/>
                        </a:cubicBezTo>
                        <a:lnTo>
                          <a:pt x="10896" y="6616"/>
                        </a:lnTo>
                        <a:cubicBezTo>
                          <a:pt x="10896" y="6621"/>
                          <a:pt x="10893" y="6624"/>
                          <a:pt x="10888" y="6624"/>
                        </a:cubicBezTo>
                        <a:lnTo>
                          <a:pt x="8" y="6624"/>
                        </a:lnTo>
                        <a:cubicBezTo>
                          <a:pt x="4" y="6624"/>
                          <a:pt x="0" y="6621"/>
                          <a:pt x="0" y="6616"/>
                        </a:cubicBezTo>
                        <a:lnTo>
                          <a:pt x="0" y="8"/>
                        </a:lnTo>
                        <a:close/>
                        <a:moveTo>
                          <a:pt x="16" y="6616"/>
                        </a:moveTo>
                        <a:lnTo>
                          <a:pt x="8" y="6608"/>
                        </a:lnTo>
                        <a:lnTo>
                          <a:pt x="10888" y="6608"/>
                        </a:lnTo>
                        <a:lnTo>
                          <a:pt x="10880" y="6616"/>
                        </a:lnTo>
                        <a:lnTo>
                          <a:pt x="10880" y="8"/>
                        </a:lnTo>
                        <a:lnTo>
                          <a:pt x="10888" y="16"/>
                        </a:lnTo>
                        <a:lnTo>
                          <a:pt x="8" y="16"/>
                        </a:lnTo>
                        <a:lnTo>
                          <a:pt x="16" y="8"/>
                        </a:lnTo>
                        <a:lnTo>
                          <a:pt x="16" y="6616"/>
                        </a:lnTo>
                        <a:close/>
                      </a:path>
                    </a:pathLst>
                  </a:custGeom>
                  <a:solidFill>
                    <a:srgbClr val="000000"/>
                  </a:solidFill>
                  <a:ln w="952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kern="0">
                      <a:solidFill>
                        <a:srgbClr val="404040"/>
                      </a:solidFill>
                      <a:latin typeface="Arial Narrow" panose="020B0606020202030204" pitchFamily="34" charset="0"/>
                      <a:cs typeface="Arial" charset="0"/>
                    </a:endParaRPr>
                  </a:p>
                </p:txBody>
              </p:sp>
            </p:grpSp>
          </p:grpSp>
          <p:cxnSp>
            <p:nvCxnSpPr>
              <p:cNvPr id="977" name="Straight Connector 601">
                <a:extLst>
                  <a:ext uri="{FF2B5EF4-FFF2-40B4-BE49-F238E27FC236}">
                    <a16:creationId xmlns:a16="http://schemas.microsoft.com/office/drawing/2014/main" id="{EBBB0376-E194-404A-A947-8CCC020A3A3A}"/>
                  </a:ext>
                </a:extLst>
              </p:cNvPr>
              <p:cNvCxnSpPr>
                <a:cxnSpLocks noChangeShapeType="1"/>
              </p:cNvCxnSpPr>
              <p:nvPr/>
            </p:nvCxnSpPr>
            <p:spPr bwMode="auto">
              <a:xfrm>
                <a:off x="724980" y="4946316"/>
                <a:ext cx="2971800" cy="0"/>
              </a:xfrm>
              <a:prstGeom prst="line">
                <a:avLst/>
              </a:prstGeom>
              <a:noFill/>
              <a:ln w="6350" algn="ctr">
                <a:solidFill>
                  <a:srgbClr val="000000"/>
                </a:solidFill>
                <a:prstDash val="dash"/>
                <a:round/>
                <a:headEnd/>
                <a:tailEnd/>
              </a:ln>
            </p:spPr>
          </p:cxnSp>
        </p:grpSp>
        <p:sp>
          <p:nvSpPr>
            <p:cNvPr id="974" name="Rectangle 4269">
              <a:extLst>
                <a:ext uri="{FF2B5EF4-FFF2-40B4-BE49-F238E27FC236}">
                  <a16:creationId xmlns:a16="http://schemas.microsoft.com/office/drawing/2014/main" id="{11F745DC-698C-4D55-845B-92159AAB5D31}"/>
                </a:ext>
              </a:extLst>
            </p:cNvPr>
            <p:cNvSpPr>
              <a:spLocks noChangeArrowheads="1"/>
            </p:cNvSpPr>
            <p:nvPr/>
          </p:nvSpPr>
          <p:spPr bwMode="auto">
            <a:xfrm>
              <a:off x="792033" y="2295513"/>
              <a:ext cx="633187" cy="184666"/>
            </a:xfrm>
            <a:prstGeom prst="rect">
              <a:avLst/>
            </a:prstGeom>
            <a:noFill/>
            <a:ln w="9525">
              <a:noFill/>
              <a:miter lim="800000"/>
              <a:headEnd/>
              <a:tailEnd/>
            </a:ln>
          </p:spPr>
          <p:txBody>
            <a:bodyPr wrap="none" lIns="0" tIns="0" rIns="0" bIns="0">
              <a:spAutoFit/>
            </a:bodyPr>
            <a:lstStyle/>
            <a:p>
              <a:pPr defTabSz="914400">
                <a:defRPr/>
              </a:pPr>
              <a:r>
                <a:rPr lang="en-US" sz="1200" b="1" kern="0" dirty="0">
                  <a:solidFill>
                    <a:srgbClr val="404040"/>
                  </a:solidFill>
                  <a:latin typeface="Arial Narrow" panose="020B0606020202030204" pitchFamily="34" charset="0"/>
                  <a:cs typeface="Arial" charset="0"/>
                </a:rPr>
                <a:t>FREEDOM</a:t>
              </a:r>
              <a:endParaRPr lang="en-US" sz="1200" kern="0" dirty="0">
                <a:solidFill>
                  <a:srgbClr val="404040"/>
                </a:solidFill>
                <a:latin typeface="Arial Narrow" panose="020B0606020202030204" pitchFamily="34" charset="0"/>
                <a:cs typeface="Arial" charset="0"/>
              </a:endParaRPr>
            </a:p>
          </p:txBody>
        </p:sp>
        <p:sp>
          <p:nvSpPr>
            <p:cNvPr id="975" name="Rectangle 4270">
              <a:extLst>
                <a:ext uri="{FF2B5EF4-FFF2-40B4-BE49-F238E27FC236}">
                  <a16:creationId xmlns:a16="http://schemas.microsoft.com/office/drawing/2014/main" id="{C989A1CF-6A55-4788-BB19-43AB0F98FEDA}"/>
                </a:ext>
              </a:extLst>
            </p:cNvPr>
            <p:cNvSpPr>
              <a:spLocks noChangeArrowheads="1"/>
            </p:cNvSpPr>
            <p:nvPr/>
          </p:nvSpPr>
          <p:spPr bwMode="auto">
            <a:xfrm>
              <a:off x="2217336" y="2295513"/>
              <a:ext cx="604333" cy="184666"/>
            </a:xfrm>
            <a:prstGeom prst="rect">
              <a:avLst/>
            </a:prstGeom>
            <a:noFill/>
            <a:ln w="9525">
              <a:noFill/>
              <a:miter lim="800000"/>
              <a:headEnd/>
              <a:tailEnd/>
            </a:ln>
          </p:spPr>
          <p:txBody>
            <a:bodyPr wrap="none" lIns="0" tIns="0" rIns="0" bIns="0">
              <a:spAutoFit/>
            </a:bodyPr>
            <a:lstStyle/>
            <a:p>
              <a:pPr defTabSz="914400">
                <a:defRPr/>
              </a:pPr>
              <a:r>
                <a:rPr lang="en-US" sz="1200" b="1" kern="0" dirty="0">
                  <a:solidFill>
                    <a:srgbClr val="404040"/>
                  </a:solidFill>
                  <a:latin typeface="Arial Narrow" panose="020B0606020202030204" pitchFamily="34" charset="0"/>
                  <a:cs typeface="Arial" charset="0"/>
                </a:rPr>
                <a:t>Extension</a:t>
              </a:r>
              <a:endParaRPr lang="en-US" sz="1200" kern="0" dirty="0">
                <a:solidFill>
                  <a:srgbClr val="404040"/>
                </a:solidFill>
                <a:latin typeface="Arial Narrow" panose="020B0606020202030204" pitchFamily="34" charset="0"/>
                <a:cs typeface="Arial" charset="0"/>
              </a:endParaRPr>
            </a:p>
          </p:txBody>
        </p:sp>
      </p:grpSp>
      <p:graphicFrame>
        <p:nvGraphicFramePr>
          <p:cNvPr id="982" name="Chart 981">
            <a:extLst>
              <a:ext uri="{FF2B5EF4-FFF2-40B4-BE49-F238E27FC236}">
                <a16:creationId xmlns:a16="http://schemas.microsoft.com/office/drawing/2014/main" id="{A2CBD556-8398-4500-87EB-7B6A0CC34AED}"/>
              </a:ext>
            </a:extLst>
          </p:cNvPr>
          <p:cNvGraphicFramePr>
            <a:graphicFrameLocks/>
          </p:cNvGraphicFramePr>
          <p:nvPr>
            <p:extLst>
              <p:ext uri="{D42A27DB-BD31-4B8C-83A1-F6EECF244321}">
                <p14:modId xmlns:p14="http://schemas.microsoft.com/office/powerpoint/2010/main" val="4051521168"/>
              </p:ext>
            </p:extLst>
          </p:nvPr>
        </p:nvGraphicFramePr>
        <p:xfrm>
          <a:off x="858693" y="1717405"/>
          <a:ext cx="3338153" cy="42695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83" name="Chart 982">
            <a:extLst>
              <a:ext uri="{FF2B5EF4-FFF2-40B4-BE49-F238E27FC236}">
                <a16:creationId xmlns:a16="http://schemas.microsoft.com/office/drawing/2014/main" id="{C9950B91-4E04-4A3E-B2E9-17ED768F84F4}"/>
              </a:ext>
            </a:extLst>
          </p:cNvPr>
          <p:cNvGraphicFramePr>
            <a:graphicFrameLocks/>
          </p:cNvGraphicFramePr>
          <p:nvPr>
            <p:extLst>
              <p:ext uri="{D42A27DB-BD31-4B8C-83A1-F6EECF244321}">
                <p14:modId xmlns:p14="http://schemas.microsoft.com/office/powerpoint/2010/main" val="2419584462"/>
              </p:ext>
            </p:extLst>
          </p:nvPr>
        </p:nvGraphicFramePr>
        <p:xfrm>
          <a:off x="848605" y="1634435"/>
          <a:ext cx="3338153" cy="42695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84" name="Chart 983">
            <a:extLst>
              <a:ext uri="{FF2B5EF4-FFF2-40B4-BE49-F238E27FC236}">
                <a16:creationId xmlns:a16="http://schemas.microsoft.com/office/drawing/2014/main" id="{D1D326ED-6287-4F26-8BF0-A35D17A7B728}"/>
              </a:ext>
            </a:extLst>
          </p:cNvPr>
          <p:cNvGraphicFramePr>
            <a:graphicFrameLocks/>
          </p:cNvGraphicFramePr>
          <p:nvPr>
            <p:extLst>
              <p:ext uri="{D42A27DB-BD31-4B8C-83A1-F6EECF244321}">
                <p14:modId xmlns:p14="http://schemas.microsoft.com/office/powerpoint/2010/main" val="2504851653"/>
              </p:ext>
            </p:extLst>
          </p:nvPr>
        </p:nvGraphicFramePr>
        <p:xfrm>
          <a:off x="866893" y="1634435"/>
          <a:ext cx="3338153" cy="4269527"/>
        </p:xfrm>
        <a:graphic>
          <a:graphicData uri="http://schemas.openxmlformats.org/drawingml/2006/chart">
            <c:chart xmlns:c="http://schemas.openxmlformats.org/drawingml/2006/chart" xmlns:r="http://schemas.openxmlformats.org/officeDocument/2006/relationships" r:id="rId5"/>
          </a:graphicData>
        </a:graphic>
      </p:graphicFrame>
      <p:sp>
        <p:nvSpPr>
          <p:cNvPr id="985" name="Rectangle 507">
            <a:extLst>
              <a:ext uri="{FF2B5EF4-FFF2-40B4-BE49-F238E27FC236}">
                <a16:creationId xmlns:a16="http://schemas.microsoft.com/office/drawing/2014/main" id="{6311B2C1-6F12-4CC7-A186-5049F3F9A1F1}"/>
              </a:ext>
            </a:extLst>
          </p:cNvPr>
          <p:cNvSpPr>
            <a:spLocks noChangeArrowheads="1"/>
          </p:cNvSpPr>
          <p:nvPr/>
        </p:nvSpPr>
        <p:spPr bwMode="auto">
          <a:xfrm>
            <a:off x="2352684" y="3037014"/>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86" name="Rectangle 507">
            <a:extLst>
              <a:ext uri="{FF2B5EF4-FFF2-40B4-BE49-F238E27FC236}">
                <a16:creationId xmlns:a16="http://schemas.microsoft.com/office/drawing/2014/main" id="{2582F352-2339-48FF-97E9-48D70961A815}"/>
              </a:ext>
            </a:extLst>
          </p:cNvPr>
          <p:cNvSpPr>
            <a:spLocks noChangeArrowheads="1"/>
          </p:cNvSpPr>
          <p:nvPr/>
        </p:nvSpPr>
        <p:spPr bwMode="auto">
          <a:xfrm>
            <a:off x="2600680" y="2864505"/>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87" name="Rectangle 507">
            <a:extLst>
              <a:ext uri="{FF2B5EF4-FFF2-40B4-BE49-F238E27FC236}">
                <a16:creationId xmlns:a16="http://schemas.microsoft.com/office/drawing/2014/main" id="{5467666F-35B8-40C7-929F-A94828D5031A}"/>
              </a:ext>
            </a:extLst>
          </p:cNvPr>
          <p:cNvSpPr>
            <a:spLocks noChangeArrowheads="1"/>
          </p:cNvSpPr>
          <p:nvPr/>
        </p:nvSpPr>
        <p:spPr bwMode="auto">
          <a:xfrm>
            <a:off x="2858085" y="2762939"/>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88" name="Rectangle 507">
            <a:extLst>
              <a:ext uri="{FF2B5EF4-FFF2-40B4-BE49-F238E27FC236}">
                <a16:creationId xmlns:a16="http://schemas.microsoft.com/office/drawing/2014/main" id="{1D334230-02C3-4AA7-8311-6A7279C8FB23}"/>
              </a:ext>
            </a:extLst>
          </p:cNvPr>
          <p:cNvSpPr>
            <a:spLocks noChangeArrowheads="1"/>
          </p:cNvSpPr>
          <p:nvPr/>
        </p:nvSpPr>
        <p:spPr bwMode="auto">
          <a:xfrm>
            <a:off x="2351442" y="4229694"/>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89" name="Rectangle 507">
            <a:extLst>
              <a:ext uri="{FF2B5EF4-FFF2-40B4-BE49-F238E27FC236}">
                <a16:creationId xmlns:a16="http://schemas.microsoft.com/office/drawing/2014/main" id="{380984EB-3754-4FE8-BD21-808356899414}"/>
              </a:ext>
            </a:extLst>
          </p:cNvPr>
          <p:cNvSpPr>
            <a:spLocks noChangeArrowheads="1"/>
          </p:cNvSpPr>
          <p:nvPr/>
        </p:nvSpPr>
        <p:spPr bwMode="auto">
          <a:xfrm>
            <a:off x="2612555" y="3935106"/>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0" name="Rectangle 507">
            <a:extLst>
              <a:ext uri="{FF2B5EF4-FFF2-40B4-BE49-F238E27FC236}">
                <a16:creationId xmlns:a16="http://schemas.microsoft.com/office/drawing/2014/main" id="{B2CCCE45-3AE8-462B-BCB9-0A771AE4767B}"/>
              </a:ext>
            </a:extLst>
          </p:cNvPr>
          <p:cNvSpPr>
            <a:spLocks noChangeArrowheads="1"/>
          </p:cNvSpPr>
          <p:nvPr/>
        </p:nvSpPr>
        <p:spPr bwMode="auto">
          <a:xfrm>
            <a:off x="2869960" y="3742146"/>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1" name="Rectangle 507">
            <a:extLst>
              <a:ext uri="{FF2B5EF4-FFF2-40B4-BE49-F238E27FC236}">
                <a16:creationId xmlns:a16="http://schemas.microsoft.com/office/drawing/2014/main" id="{2F7D52A4-DB6C-493D-83F0-775122FB01C8}"/>
              </a:ext>
            </a:extLst>
          </p:cNvPr>
          <p:cNvSpPr>
            <a:spLocks noChangeArrowheads="1"/>
          </p:cNvSpPr>
          <p:nvPr/>
        </p:nvSpPr>
        <p:spPr bwMode="auto">
          <a:xfrm>
            <a:off x="3378904" y="2544737"/>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2" name="Rectangle 507">
            <a:extLst>
              <a:ext uri="{FF2B5EF4-FFF2-40B4-BE49-F238E27FC236}">
                <a16:creationId xmlns:a16="http://schemas.microsoft.com/office/drawing/2014/main" id="{19111EAE-9A1D-4C3E-A313-8C46CFD3440C}"/>
              </a:ext>
            </a:extLst>
          </p:cNvPr>
          <p:cNvSpPr>
            <a:spLocks noChangeArrowheads="1"/>
          </p:cNvSpPr>
          <p:nvPr/>
        </p:nvSpPr>
        <p:spPr bwMode="auto">
          <a:xfrm>
            <a:off x="3380146" y="3403603"/>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3" name="Rectangle 507">
            <a:extLst>
              <a:ext uri="{FF2B5EF4-FFF2-40B4-BE49-F238E27FC236}">
                <a16:creationId xmlns:a16="http://schemas.microsoft.com/office/drawing/2014/main" id="{3D3A7B58-423E-4920-8320-4818AA6B2772}"/>
              </a:ext>
            </a:extLst>
          </p:cNvPr>
          <p:cNvSpPr>
            <a:spLocks noChangeArrowheads="1"/>
          </p:cNvSpPr>
          <p:nvPr/>
        </p:nvSpPr>
        <p:spPr bwMode="auto">
          <a:xfrm>
            <a:off x="1557721" y="3836774"/>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a</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4" name="Rectangle 507">
            <a:extLst>
              <a:ext uri="{FF2B5EF4-FFF2-40B4-BE49-F238E27FC236}">
                <a16:creationId xmlns:a16="http://schemas.microsoft.com/office/drawing/2014/main" id="{7475718A-C3EE-4568-8E78-97F3C3EF2548}"/>
              </a:ext>
            </a:extLst>
          </p:cNvPr>
          <p:cNvSpPr>
            <a:spLocks noChangeArrowheads="1"/>
          </p:cNvSpPr>
          <p:nvPr/>
        </p:nvSpPr>
        <p:spPr bwMode="auto">
          <a:xfrm>
            <a:off x="1817299" y="3482722"/>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a</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5" name="Rectangle 507">
            <a:extLst>
              <a:ext uri="{FF2B5EF4-FFF2-40B4-BE49-F238E27FC236}">
                <a16:creationId xmlns:a16="http://schemas.microsoft.com/office/drawing/2014/main" id="{4E573057-9653-4540-8DF4-B626BC16408F}"/>
              </a:ext>
            </a:extLst>
          </p:cNvPr>
          <p:cNvSpPr>
            <a:spLocks noChangeArrowheads="1"/>
          </p:cNvSpPr>
          <p:nvPr/>
        </p:nvSpPr>
        <p:spPr bwMode="auto">
          <a:xfrm>
            <a:off x="1590862" y="4651978"/>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a</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6" name="Rectangle 507">
            <a:extLst>
              <a:ext uri="{FF2B5EF4-FFF2-40B4-BE49-F238E27FC236}">
                <a16:creationId xmlns:a16="http://schemas.microsoft.com/office/drawing/2014/main" id="{76832902-85F2-41BF-A666-EA7A31D3BF16}"/>
              </a:ext>
            </a:extLst>
          </p:cNvPr>
          <p:cNvSpPr>
            <a:spLocks noChangeArrowheads="1"/>
          </p:cNvSpPr>
          <p:nvPr/>
        </p:nvSpPr>
        <p:spPr bwMode="auto">
          <a:xfrm>
            <a:off x="1838565" y="4791554"/>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a</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7" name="Rectangle 507">
            <a:extLst>
              <a:ext uri="{FF2B5EF4-FFF2-40B4-BE49-F238E27FC236}">
                <a16:creationId xmlns:a16="http://schemas.microsoft.com/office/drawing/2014/main" id="{D4ED85E4-9BAB-4FD2-B0AF-B09CF051A2F8}"/>
              </a:ext>
            </a:extLst>
          </p:cNvPr>
          <p:cNvSpPr>
            <a:spLocks noChangeArrowheads="1"/>
          </p:cNvSpPr>
          <p:nvPr/>
        </p:nvSpPr>
        <p:spPr bwMode="auto">
          <a:xfrm>
            <a:off x="2081632" y="4996470"/>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a</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8" name="Rectangle 507">
            <a:extLst>
              <a:ext uri="{FF2B5EF4-FFF2-40B4-BE49-F238E27FC236}">
                <a16:creationId xmlns:a16="http://schemas.microsoft.com/office/drawing/2014/main" id="{688C18F2-48A2-4233-AA27-F50ED2436BF4}"/>
              </a:ext>
            </a:extLst>
          </p:cNvPr>
          <p:cNvSpPr>
            <a:spLocks noChangeArrowheads="1"/>
          </p:cNvSpPr>
          <p:nvPr/>
        </p:nvSpPr>
        <p:spPr bwMode="auto">
          <a:xfrm>
            <a:off x="1449106" y="4113617"/>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a</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999" name="Rectangle 507">
            <a:extLst>
              <a:ext uri="{FF2B5EF4-FFF2-40B4-BE49-F238E27FC236}">
                <a16:creationId xmlns:a16="http://schemas.microsoft.com/office/drawing/2014/main" id="{97989585-0A4B-4AB7-BE22-44FCD51AAD4A}"/>
              </a:ext>
            </a:extLst>
          </p:cNvPr>
          <p:cNvSpPr>
            <a:spLocks noChangeArrowheads="1"/>
          </p:cNvSpPr>
          <p:nvPr/>
        </p:nvSpPr>
        <p:spPr bwMode="auto">
          <a:xfrm>
            <a:off x="1302505" y="4504877"/>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a</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00" name="Rectangle 507">
            <a:extLst>
              <a:ext uri="{FF2B5EF4-FFF2-40B4-BE49-F238E27FC236}">
                <a16:creationId xmlns:a16="http://schemas.microsoft.com/office/drawing/2014/main" id="{CB09F0AF-1389-44F0-976A-663E97A0B626}"/>
              </a:ext>
            </a:extLst>
          </p:cNvPr>
          <p:cNvSpPr>
            <a:spLocks noChangeArrowheads="1"/>
          </p:cNvSpPr>
          <p:nvPr/>
        </p:nvSpPr>
        <p:spPr bwMode="auto">
          <a:xfrm>
            <a:off x="2068515" y="3220578"/>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a</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01" name="TextBox 1000">
            <a:extLst>
              <a:ext uri="{FF2B5EF4-FFF2-40B4-BE49-F238E27FC236}">
                <a16:creationId xmlns:a16="http://schemas.microsoft.com/office/drawing/2014/main" id="{A44CCEFD-939B-40D2-A114-63EFC31F455D}"/>
              </a:ext>
            </a:extLst>
          </p:cNvPr>
          <p:cNvSpPr txBox="1"/>
          <p:nvPr/>
        </p:nvSpPr>
        <p:spPr>
          <a:xfrm>
            <a:off x="3582736" y="2178994"/>
            <a:ext cx="490840" cy="261610"/>
          </a:xfrm>
          <a:prstGeom prst="rect">
            <a:avLst/>
          </a:prstGeom>
          <a:noFill/>
        </p:spPr>
        <p:txBody>
          <a:bodyPr wrap="none" rtlCol="0">
            <a:spAutoFit/>
          </a:bodyPr>
          <a:lstStyle/>
          <a:p>
            <a:pPr defTabSz="914400" fontAlgn="base">
              <a:spcBef>
                <a:spcPct val="0"/>
              </a:spcBef>
              <a:spcAft>
                <a:spcPct val="0"/>
              </a:spcAft>
            </a:pPr>
            <a:r>
              <a:rPr lang="en-US" sz="1100" b="1" dirty="0">
                <a:solidFill>
                  <a:srgbClr val="404040"/>
                </a:solidFill>
                <a:latin typeface="Arial Narrow" panose="020B0606020202030204" pitchFamily="34" charset="0"/>
                <a:cs typeface="Arial" charset="0"/>
              </a:rPr>
              <a:t>9.2%</a:t>
            </a:r>
            <a:r>
              <a:rPr lang="en-US" sz="1100" b="1" baseline="30000" dirty="0">
                <a:solidFill>
                  <a:srgbClr val="404040"/>
                </a:solidFill>
                <a:latin typeface="Arial Narrow" panose="020B0606020202030204" pitchFamily="34" charset="0"/>
                <a:cs typeface="Arial" charset="0"/>
              </a:rPr>
              <a:t>c</a:t>
            </a:r>
          </a:p>
        </p:txBody>
      </p:sp>
      <p:sp>
        <p:nvSpPr>
          <p:cNvPr id="1002" name="TextBox 1001">
            <a:extLst>
              <a:ext uri="{FF2B5EF4-FFF2-40B4-BE49-F238E27FC236}">
                <a16:creationId xmlns:a16="http://schemas.microsoft.com/office/drawing/2014/main" id="{8A80DFDD-8E98-4264-9EA0-55295E9FECC2}"/>
              </a:ext>
            </a:extLst>
          </p:cNvPr>
          <p:cNvSpPr txBox="1"/>
          <p:nvPr/>
        </p:nvSpPr>
        <p:spPr>
          <a:xfrm>
            <a:off x="3491854" y="2916380"/>
            <a:ext cx="490840" cy="261610"/>
          </a:xfrm>
          <a:prstGeom prst="rect">
            <a:avLst/>
          </a:prstGeom>
          <a:noFill/>
          <a:ln>
            <a:noFill/>
          </a:ln>
        </p:spPr>
        <p:txBody>
          <a:bodyPr wrap="none" rtlCol="0">
            <a:spAutoFit/>
          </a:bodyPr>
          <a:lstStyle/>
          <a:p>
            <a:pPr defTabSz="914400" fontAlgn="base">
              <a:spcBef>
                <a:spcPct val="0"/>
              </a:spcBef>
              <a:spcAft>
                <a:spcPct val="0"/>
              </a:spcAft>
            </a:pPr>
            <a:r>
              <a:rPr lang="en-US" sz="1100" b="1" dirty="0">
                <a:solidFill>
                  <a:srgbClr val="404040"/>
                </a:solidFill>
                <a:latin typeface="Arial Narrow" panose="020B0606020202030204" pitchFamily="34" charset="0"/>
                <a:cs typeface="Arial" charset="0"/>
              </a:rPr>
              <a:t>7.4%</a:t>
            </a:r>
            <a:r>
              <a:rPr lang="en-US" sz="1100" b="1" baseline="30000" dirty="0">
                <a:solidFill>
                  <a:srgbClr val="404040"/>
                </a:solidFill>
                <a:latin typeface="Arial Narrow" panose="020B0606020202030204" pitchFamily="34" charset="0"/>
                <a:cs typeface="Arial" charset="0"/>
              </a:rPr>
              <a:t>c</a:t>
            </a:r>
          </a:p>
        </p:txBody>
      </p:sp>
      <p:sp>
        <p:nvSpPr>
          <p:cNvPr id="1003" name="Rectangle 507">
            <a:extLst>
              <a:ext uri="{FF2B5EF4-FFF2-40B4-BE49-F238E27FC236}">
                <a16:creationId xmlns:a16="http://schemas.microsoft.com/office/drawing/2014/main" id="{013B617C-233C-402C-8523-05A767EAC8E1}"/>
              </a:ext>
            </a:extLst>
          </p:cNvPr>
          <p:cNvSpPr>
            <a:spLocks noChangeArrowheads="1"/>
          </p:cNvSpPr>
          <p:nvPr/>
        </p:nvSpPr>
        <p:spPr bwMode="auto">
          <a:xfrm>
            <a:off x="3783424" y="2419402"/>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04" name="Rectangle 507">
            <a:extLst>
              <a:ext uri="{FF2B5EF4-FFF2-40B4-BE49-F238E27FC236}">
                <a16:creationId xmlns:a16="http://schemas.microsoft.com/office/drawing/2014/main" id="{C22B01A9-6990-427F-9F5F-8454C5F271E8}"/>
              </a:ext>
            </a:extLst>
          </p:cNvPr>
          <p:cNvSpPr>
            <a:spLocks noChangeArrowheads="1"/>
          </p:cNvSpPr>
          <p:nvPr/>
        </p:nvSpPr>
        <p:spPr bwMode="auto">
          <a:xfrm>
            <a:off x="3783424" y="3202086"/>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05" name="Rectangle 4229">
            <a:extLst>
              <a:ext uri="{FF2B5EF4-FFF2-40B4-BE49-F238E27FC236}">
                <a16:creationId xmlns:a16="http://schemas.microsoft.com/office/drawing/2014/main" id="{A2767DFC-6ECB-4A12-8FE0-F30B757C6659}"/>
              </a:ext>
            </a:extLst>
          </p:cNvPr>
          <p:cNvSpPr>
            <a:spLocks noChangeArrowheads="1"/>
          </p:cNvSpPr>
          <p:nvPr/>
        </p:nvSpPr>
        <p:spPr bwMode="auto">
          <a:xfrm rot="16200000">
            <a:off x="-127300" y="3710319"/>
            <a:ext cx="1840247" cy="169277"/>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pPr>
            <a:r>
              <a:rPr lang="en-US" sz="1100" b="1" dirty="0">
                <a:solidFill>
                  <a:srgbClr val="404040"/>
                </a:solidFill>
                <a:latin typeface="Arial Narrow" panose="020B0606020202030204" pitchFamily="34" charset="0"/>
                <a:cs typeface="Arial" charset="0"/>
              </a:rPr>
              <a:t>Percentage change from baseline</a:t>
            </a:r>
          </a:p>
        </p:txBody>
      </p:sp>
      <p:grpSp>
        <p:nvGrpSpPr>
          <p:cNvPr id="1006" name="Group 1005">
            <a:extLst>
              <a:ext uri="{FF2B5EF4-FFF2-40B4-BE49-F238E27FC236}">
                <a16:creationId xmlns:a16="http://schemas.microsoft.com/office/drawing/2014/main" id="{367016DA-8310-487E-B5E1-A1C54172C376}"/>
              </a:ext>
            </a:extLst>
          </p:cNvPr>
          <p:cNvGrpSpPr/>
          <p:nvPr/>
        </p:nvGrpSpPr>
        <p:grpSpPr>
          <a:xfrm>
            <a:off x="1304224" y="5409567"/>
            <a:ext cx="2666582" cy="528126"/>
            <a:chOff x="786981" y="5494270"/>
            <a:chExt cx="2666582" cy="528125"/>
          </a:xfrm>
        </p:grpSpPr>
        <p:sp>
          <p:nvSpPr>
            <p:cNvPr id="1007" name="Rectangle 4471">
              <a:extLst>
                <a:ext uri="{FF2B5EF4-FFF2-40B4-BE49-F238E27FC236}">
                  <a16:creationId xmlns:a16="http://schemas.microsoft.com/office/drawing/2014/main" id="{174FCDB8-7BBC-4B36-AF4F-909AC423912A}"/>
                </a:ext>
              </a:extLst>
            </p:cNvPr>
            <p:cNvSpPr>
              <a:spLocks noChangeArrowheads="1"/>
            </p:cNvSpPr>
            <p:nvPr/>
          </p:nvSpPr>
          <p:spPr bwMode="auto">
            <a:xfrm>
              <a:off x="1789235" y="5853118"/>
              <a:ext cx="602729" cy="169277"/>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100" b="1" kern="0" dirty="0">
                  <a:solidFill>
                    <a:srgbClr val="404040"/>
                  </a:solidFill>
                  <a:latin typeface="Arial Narrow" panose="020B0606020202030204" pitchFamily="34" charset="0"/>
                  <a:cs typeface="Arial" charset="0"/>
                </a:rPr>
                <a:t>Study Year</a:t>
              </a:r>
            </a:p>
          </p:txBody>
        </p:sp>
        <p:sp>
          <p:nvSpPr>
            <p:cNvPr id="1008" name="Line 346">
              <a:extLst>
                <a:ext uri="{FF2B5EF4-FFF2-40B4-BE49-F238E27FC236}">
                  <a16:creationId xmlns:a16="http://schemas.microsoft.com/office/drawing/2014/main" id="{A295C4B8-0E3A-4877-A020-B226D6B90F1E}"/>
                </a:ext>
              </a:extLst>
            </p:cNvPr>
            <p:cNvSpPr>
              <a:spLocks noChangeShapeType="1"/>
            </p:cNvSpPr>
            <p:nvPr/>
          </p:nvSpPr>
          <p:spPr bwMode="auto">
            <a:xfrm>
              <a:off x="828623"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09" name="Line 347">
              <a:extLst>
                <a:ext uri="{FF2B5EF4-FFF2-40B4-BE49-F238E27FC236}">
                  <a16:creationId xmlns:a16="http://schemas.microsoft.com/office/drawing/2014/main" id="{EF78D722-5454-43B0-BAB7-B66E7CD86849}"/>
                </a:ext>
              </a:extLst>
            </p:cNvPr>
            <p:cNvSpPr>
              <a:spLocks noChangeShapeType="1"/>
            </p:cNvSpPr>
            <p:nvPr/>
          </p:nvSpPr>
          <p:spPr bwMode="auto">
            <a:xfrm>
              <a:off x="1339916"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10" name="Line 348">
              <a:extLst>
                <a:ext uri="{FF2B5EF4-FFF2-40B4-BE49-F238E27FC236}">
                  <a16:creationId xmlns:a16="http://schemas.microsoft.com/office/drawing/2014/main" id="{455B003D-0DA8-424E-8EA8-A8E21CFA9A41}"/>
                </a:ext>
              </a:extLst>
            </p:cNvPr>
            <p:cNvSpPr>
              <a:spLocks noChangeShapeType="1"/>
            </p:cNvSpPr>
            <p:nvPr/>
          </p:nvSpPr>
          <p:spPr bwMode="auto">
            <a:xfrm>
              <a:off x="1593014"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11" name="Line 349">
              <a:extLst>
                <a:ext uri="{FF2B5EF4-FFF2-40B4-BE49-F238E27FC236}">
                  <a16:creationId xmlns:a16="http://schemas.microsoft.com/office/drawing/2014/main" id="{EB653B23-A17F-4832-9026-DB25EE7D4059}"/>
                </a:ext>
              </a:extLst>
            </p:cNvPr>
            <p:cNvSpPr>
              <a:spLocks noChangeShapeType="1"/>
            </p:cNvSpPr>
            <p:nvPr/>
          </p:nvSpPr>
          <p:spPr bwMode="auto">
            <a:xfrm>
              <a:off x="1850656"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12" name="Line 350">
              <a:extLst>
                <a:ext uri="{FF2B5EF4-FFF2-40B4-BE49-F238E27FC236}">
                  <a16:creationId xmlns:a16="http://schemas.microsoft.com/office/drawing/2014/main" id="{FD84E290-511C-44D1-9B6B-CDD62D192B36}"/>
                </a:ext>
              </a:extLst>
            </p:cNvPr>
            <p:cNvSpPr>
              <a:spLocks noChangeShapeType="1"/>
            </p:cNvSpPr>
            <p:nvPr/>
          </p:nvSpPr>
          <p:spPr bwMode="auto">
            <a:xfrm>
              <a:off x="2107201"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13" name="Line 351">
              <a:extLst>
                <a:ext uri="{FF2B5EF4-FFF2-40B4-BE49-F238E27FC236}">
                  <a16:creationId xmlns:a16="http://schemas.microsoft.com/office/drawing/2014/main" id="{F5CFABEA-8F8B-4508-9F13-A0EA0DF45677}"/>
                </a:ext>
              </a:extLst>
            </p:cNvPr>
            <p:cNvSpPr>
              <a:spLocks noChangeShapeType="1"/>
            </p:cNvSpPr>
            <p:nvPr/>
          </p:nvSpPr>
          <p:spPr bwMode="auto">
            <a:xfrm>
              <a:off x="2352593"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14" name="Line 350">
              <a:extLst>
                <a:ext uri="{FF2B5EF4-FFF2-40B4-BE49-F238E27FC236}">
                  <a16:creationId xmlns:a16="http://schemas.microsoft.com/office/drawing/2014/main" id="{7CF43C23-A4B6-4105-9BA8-C6468C0788E7}"/>
                </a:ext>
              </a:extLst>
            </p:cNvPr>
            <p:cNvSpPr>
              <a:spLocks noChangeShapeType="1"/>
            </p:cNvSpPr>
            <p:nvPr/>
          </p:nvSpPr>
          <p:spPr bwMode="auto">
            <a:xfrm>
              <a:off x="2629426" y="5501137"/>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15" name="Line 351">
              <a:extLst>
                <a:ext uri="{FF2B5EF4-FFF2-40B4-BE49-F238E27FC236}">
                  <a16:creationId xmlns:a16="http://schemas.microsoft.com/office/drawing/2014/main" id="{7D1403DE-EB38-4B11-B79A-3C6ABE008827}"/>
                </a:ext>
              </a:extLst>
            </p:cNvPr>
            <p:cNvSpPr>
              <a:spLocks noChangeShapeType="1"/>
            </p:cNvSpPr>
            <p:nvPr/>
          </p:nvSpPr>
          <p:spPr bwMode="auto">
            <a:xfrm>
              <a:off x="2870002"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16" name="Rectangle 4464">
              <a:extLst>
                <a:ext uri="{FF2B5EF4-FFF2-40B4-BE49-F238E27FC236}">
                  <a16:creationId xmlns:a16="http://schemas.microsoft.com/office/drawing/2014/main" id="{9FB50A35-CBC7-4A95-BF83-69A0F628C7DC}"/>
                </a:ext>
              </a:extLst>
            </p:cNvPr>
            <p:cNvSpPr>
              <a:spLocks noChangeArrowheads="1"/>
            </p:cNvSpPr>
            <p:nvPr/>
          </p:nvSpPr>
          <p:spPr bwMode="auto">
            <a:xfrm>
              <a:off x="1027774"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1</a:t>
              </a:r>
            </a:p>
          </p:txBody>
        </p:sp>
        <p:sp>
          <p:nvSpPr>
            <p:cNvPr id="1017" name="Rectangle 4465">
              <a:extLst>
                <a:ext uri="{FF2B5EF4-FFF2-40B4-BE49-F238E27FC236}">
                  <a16:creationId xmlns:a16="http://schemas.microsoft.com/office/drawing/2014/main" id="{043E0D6F-ECBF-402D-9CA9-0B47442181F4}"/>
                </a:ext>
              </a:extLst>
            </p:cNvPr>
            <p:cNvSpPr>
              <a:spLocks noChangeArrowheads="1"/>
            </p:cNvSpPr>
            <p:nvPr/>
          </p:nvSpPr>
          <p:spPr bwMode="auto">
            <a:xfrm>
              <a:off x="1300101"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2</a:t>
              </a:r>
            </a:p>
          </p:txBody>
        </p:sp>
        <p:sp>
          <p:nvSpPr>
            <p:cNvPr id="1018" name="Rectangle 4466">
              <a:extLst>
                <a:ext uri="{FF2B5EF4-FFF2-40B4-BE49-F238E27FC236}">
                  <a16:creationId xmlns:a16="http://schemas.microsoft.com/office/drawing/2014/main" id="{CE08C462-27C0-40C4-9432-675414BF0684}"/>
                </a:ext>
              </a:extLst>
            </p:cNvPr>
            <p:cNvSpPr>
              <a:spLocks noChangeArrowheads="1"/>
            </p:cNvSpPr>
            <p:nvPr/>
          </p:nvSpPr>
          <p:spPr bwMode="auto">
            <a:xfrm>
              <a:off x="1551242"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3</a:t>
              </a:r>
            </a:p>
          </p:txBody>
        </p:sp>
        <p:sp>
          <p:nvSpPr>
            <p:cNvPr id="1019" name="Rectangle 4467">
              <a:extLst>
                <a:ext uri="{FF2B5EF4-FFF2-40B4-BE49-F238E27FC236}">
                  <a16:creationId xmlns:a16="http://schemas.microsoft.com/office/drawing/2014/main" id="{FC31EC0B-7D15-4085-B082-87A2C16D8D3F}"/>
                </a:ext>
              </a:extLst>
            </p:cNvPr>
            <p:cNvSpPr>
              <a:spLocks noChangeArrowheads="1"/>
            </p:cNvSpPr>
            <p:nvPr/>
          </p:nvSpPr>
          <p:spPr bwMode="auto">
            <a:xfrm>
              <a:off x="1813803"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4</a:t>
              </a:r>
            </a:p>
          </p:txBody>
        </p:sp>
        <p:sp>
          <p:nvSpPr>
            <p:cNvPr id="1020" name="Rectangle 4468">
              <a:extLst>
                <a:ext uri="{FF2B5EF4-FFF2-40B4-BE49-F238E27FC236}">
                  <a16:creationId xmlns:a16="http://schemas.microsoft.com/office/drawing/2014/main" id="{8B846077-9D9B-48F4-979A-A91BF0FE391C}"/>
                </a:ext>
              </a:extLst>
            </p:cNvPr>
            <p:cNvSpPr>
              <a:spLocks noChangeArrowheads="1"/>
            </p:cNvSpPr>
            <p:nvPr/>
          </p:nvSpPr>
          <p:spPr bwMode="auto">
            <a:xfrm>
              <a:off x="2064641"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5</a:t>
              </a:r>
            </a:p>
          </p:txBody>
        </p:sp>
        <p:sp>
          <p:nvSpPr>
            <p:cNvPr id="1021" name="Rectangle 4469">
              <a:extLst>
                <a:ext uri="{FF2B5EF4-FFF2-40B4-BE49-F238E27FC236}">
                  <a16:creationId xmlns:a16="http://schemas.microsoft.com/office/drawing/2014/main" id="{85F0D76E-1E60-456C-B578-5A1DFF8EA833}"/>
                </a:ext>
              </a:extLst>
            </p:cNvPr>
            <p:cNvSpPr>
              <a:spLocks noChangeArrowheads="1"/>
            </p:cNvSpPr>
            <p:nvPr/>
          </p:nvSpPr>
          <p:spPr bwMode="auto">
            <a:xfrm>
              <a:off x="786981"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0</a:t>
              </a:r>
            </a:p>
          </p:txBody>
        </p:sp>
        <p:sp>
          <p:nvSpPr>
            <p:cNvPr id="1022" name="Rectangle 4468">
              <a:extLst>
                <a:ext uri="{FF2B5EF4-FFF2-40B4-BE49-F238E27FC236}">
                  <a16:creationId xmlns:a16="http://schemas.microsoft.com/office/drawing/2014/main" id="{845D3408-79AD-41B6-83FA-022A34F3485F}"/>
                </a:ext>
              </a:extLst>
            </p:cNvPr>
            <p:cNvSpPr>
              <a:spLocks noChangeArrowheads="1"/>
            </p:cNvSpPr>
            <p:nvPr/>
          </p:nvSpPr>
          <p:spPr bwMode="auto">
            <a:xfrm>
              <a:off x="2310521"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6</a:t>
              </a:r>
            </a:p>
          </p:txBody>
        </p:sp>
        <p:sp>
          <p:nvSpPr>
            <p:cNvPr id="1023" name="Rectangle 4468">
              <a:extLst>
                <a:ext uri="{FF2B5EF4-FFF2-40B4-BE49-F238E27FC236}">
                  <a16:creationId xmlns:a16="http://schemas.microsoft.com/office/drawing/2014/main" id="{0867A8E7-78A2-4400-910A-18FDED9C843B}"/>
                </a:ext>
              </a:extLst>
            </p:cNvPr>
            <p:cNvSpPr>
              <a:spLocks noChangeArrowheads="1"/>
            </p:cNvSpPr>
            <p:nvPr/>
          </p:nvSpPr>
          <p:spPr bwMode="auto">
            <a:xfrm>
              <a:off x="2578240"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7</a:t>
              </a:r>
            </a:p>
          </p:txBody>
        </p:sp>
        <p:sp>
          <p:nvSpPr>
            <p:cNvPr id="1024" name="Rectangle 4468">
              <a:extLst>
                <a:ext uri="{FF2B5EF4-FFF2-40B4-BE49-F238E27FC236}">
                  <a16:creationId xmlns:a16="http://schemas.microsoft.com/office/drawing/2014/main" id="{621F7735-2472-40C1-8555-839FAC256F36}"/>
                </a:ext>
              </a:extLst>
            </p:cNvPr>
            <p:cNvSpPr>
              <a:spLocks noChangeArrowheads="1"/>
            </p:cNvSpPr>
            <p:nvPr/>
          </p:nvSpPr>
          <p:spPr bwMode="auto">
            <a:xfrm>
              <a:off x="2830427"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8</a:t>
              </a:r>
            </a:p>
          </p:txBody>
        </p:sp>
        <p:sp>
          <p:nvSpPr>
            <p:cNvPr id="1025" name="Line 351">
              <a:extLst>
                <a:ext uri="{FF2B5EF4-FFF2-40B4-BE49-F238E27FC236}">
                  <a16:creationId xmlns:a16="http://schemas.microsoft.com/office/drawing/2014/main" id="{D7263B3A-808F-4E31-832B-B3F5B000CFC5}"/>
                </a:ext>
              </a:extLst>
            </p:cNvPr>
            <p:cNvSpPr>
              <a:spLocks noChangeShapeType="1"/>
            </p:cNvSpPr>
            <p:nvPr/>
          </p:nvSpPr>
          <p:spPr bwMode="auto">
            <a:xfrm>
              <a:off x="3136174"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26" name="Line 351">
              <a:extLst>
                <a:ext uri="{FF2B5EF4-FFF2-40B4-BE49-F238E27FC236}">
                  <a16:creationId xmlns:a16="http://schemas.microsoft.com/office/drawing/2014/main" id="{E324DBD9-9D17-477A-80EF-C7199CC9345D}"/>
                </a:ext>
              </a:extLst>
            </p:cNvPr>
            <p:cNvSpPr>
              <a:spLocks noChangeShapeType="1"/>
            </p:cNvSpPr>
            <p:nvPr/>
          </p:nvSpPr>
          <p:spPr bwMode="auto">
            <a:xfrm>
              <a:off x="3397794"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27" name="Rectangle 4468">
              <a:extLst>
                <a:ext uri="{FF2B5EF4-FFF2-40B4-BE49-F238E27FC236}">
                  <a16:creationId xmlns:a16="http://schemas.microsoft.com/office/drawing/2014/main" id="{F0E2FE03-A6E8-42E0-9521-D8843F3DA530}"/>
                </a:ext>
              </a:extLst>
            </p:cNvPr>
            <p:cNvSpPr>
              <a:spLocks noChangeArrowheads="1"/>
            </p:cNvSpPr>
            <p:nvPr/>
          </p:nvSpPr>
          <p:spPr bwMode="auto">
            <a:xfrm>
              <a:off x="3081359"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9</a:t>
              </a:r>
            </a:p>
          </p:txBody>
        </p:sp>
        <p:sp>
          <p:nvSpPr>
            <p:cNvPr id="1028" name="Rectangle 4468">
              <a:extLst>
                <a:ext uri="{FF2B5EF4-FFF2-40B4-BE49-F238E27FC236}">
                  <a16:creationId xmlns:a16="http://schemas.microsoft.com/office/drawing/2014/main" id="{3A25AA09-83E0-4767-88F1-CAD5CDD89732}"/>
                </a:ext>
              </a:extLst>
            </p:cNvPr>
            <p:cNvSpPr>
              <a:spLocks noChangeArrowheads="1"/>
            </p:cNvSpPr>
            <p:nvPr/>
          </p:nvSpPr>
          <p:spPr bwMode="auto">
            <a:xfrm>
              <a:off x="3312499" y="5600639"/>
              <a:ext cx="141064"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10</a:t>
              </a:r>
            </a:p>
          </p:txBody>
        </p:sp>
        <p:sp>
          <p:nvSpPr>
            <p:cNvPr id="1029" name="Line 346">
              <a:extLst>
                <a:ext uri="{FF2B5EF4-FFF2-40B4-BE49-F238E27FC236}">
                  <a16:creationId xmlns:a16="http://schemas.microsoft.com/office/drawing/2014/main" id="{1C5F9D83-86BB-45A7-B9EC-801C3AF68E64}"/>
                </a:ext>
              </a:extLst>
            </p:cNvPr>
            <p:cNvSpPr>
              <a:spLocks noChangeShapeType="1"/>
            </p:cNvSpPr>
            <p:nvPr/>
          </p:nvSpPr>
          <p:spPr bwMode="auto">
            <a:xfrm>
              <a:off x="1077543"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grpSp>
      <p:sp>
        <p:nvSpPr>
          <p:cNvPr id="1030" name="Rectangle 10">
            <a:extLst>
              <a:ext uri="{FF2B5EF4-FFF2-40B4-BE49-F238E27FC236}">
                <a16:creationId xmlns:a16="http://schemas.microsoft.com/office/drawing/2014/main" id="{C5B0A134-8453-439F-9FA5-7DADB43C619C}"/>
              </a:ext>
            </a:extLst>
          </p:cNvPr>
          <p:cNvSpPr>
            <a:spLocks noChangeArrowheads="1"/>
          </p:cNvSpPr>
          <p:nvPr/>
        </p:nvSpPr>
        <p:spPr bwMode="auto">
          <a:xfrm>
            <a:off x="2382414" y="1932135"/>
            <a:ext cx="620811" cy="215444"/>
          </a:xfrm>
          <a:prstGeom prst="rect">
            <a:avLst/>
          </a:prstGeom>
          <a:noFill/>
          <a:ln w="9525">
            <a:noFill/>
            <a:miter lim="800000"/>
            <a:headEnd/>
            <a:tailEnd/>
          </a:ln>
        </p:spPr>
        <p:txBody>
          <a:bodyPr wrap="none" lIns="0" tIns="0" rIns="0" bIns="0">
            <a:spAutoFit/>
          </a:bodyPr>
          <a:lstStyle/>
          <a:p>
            <a:pPr algn="ctr" defTabSz="914400" fontAlgn="base">
              <a:spcBef>
                <a:spcPct val="0"/>
              </a:spcBef>
              <a:spcAft>
                <a:spcPct val="0"/>
              </a:spcAft>
            </a:pPr>
            <a:r>
              <a:rPr lang="en-US" sz="1400" b="1" dirty="0">
                <a:solidFill>
                  <a:srgbClr val="404040"/>
                </a:solidFill>
                <a:latin typeface="Arial Narrow" panose="020B0606020202030204" pitchFamily="34" charset="0"/>
                <a:ea typeface="ＭＳ Ｐゴシック" pitchFamily="34" charset="-128"/>
                <a:cs typeface="Arial" charset="0"/>
              </a:rPr>
              <a:t>Total Hip</a:t>
            </a:r>
          </a:p>
        </p:txBody>
      </p:sp>
      <p:sp>
        <p:nvSpPr>
          <p:cNvPr id="1031" name="Rectangle 507">
            <a:extLst>
              <a:ext uri="{FF2B5EF4-FFF2-40B4-BE49-F238E27FC236}">
                <a16:creationId xmlns:a16="http://schemas.microsoft.com/office/drawing/2014/main" id="{0AB9F65A-3E09-47B0-9EAF-9B301D2509FA}"/>
              </a:ext>
            </a:extLst>
          </p:cNvPr>
          <p:cNvSpPr>
            <a:spLocks noChangeArrowheads="1"/>
          </p:cNvSpPr>
          <p:nvPr/>
        </p:nvSpPr>
        <p:spPr bwMode="auto">
          <a:xfrm>
            <a:off x="1458262" y="4543127"/>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a</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grpSp>
        <p:nvGrpSpPr>
          <p:cNvPr id="1037" name="Group 1036">
            <a:extLst>
              <a:ext uri="{FF2B5EF4-FFF2-40B4-BE49-F238E27FC236}">
                <a16:creationId xmlns:a16="http://schemas.microsoft.com/office/drawing/2014/main" id="{02745C04-1E1C-40E1-9AD2-43CFBABB6591}"/>
              </a:ext>
            </a:extLst>
          </p:cNvPr>
          <p:cNvGrpSpPr/>
          <p:nvPr/>
        </p:nvGrpSpPr>
        <p:grpSpPr>
          <a:xfrm>
            <a:off x="5481216" y="2170904"/>
            <a:ext cx="2971800" cy="3227172"/>
            <a:chOff x="724980" y="2260698"/>
            <a:chExt cx="2971800" cy="3227172"/>
          </a:xfrm>
        </p:grpSpPr>
        <p:grpSp>
          <p:nvGrpSpPr>
            <p:cNvPr id="1038" name="Group 1037">
              <a:extLst>
                <a:ext uri="{FF2B5EF4-FFF2-40B4-BE49-F238E27FC236}">
                  <a16:creationId xmlns:a16="http://schemas.microsoft.com/office/drawing/2014/main" id="{7811F506-187F-4BF0-A549-4626094D5E17}"/>
                </a:ext>
              </a:extLst>
            </p:cNvPr>
            <p:cNvGrpSpPr/>
            <p:nvPr/>
          </p:nvGrpSpPr>
          <p:grpSpPr>
            <a:xfrm>
              <a:off x="733713" y="2260698"/>
              <a:ext cx="2953650" cy="3227172"/>
              <a:chOff x="718473" y="2260698"/>
              <a:chExt cx="2953650" cy="3227172"/>
            </a:xfrm>
          </p:grpSpPr>
          <p:sp>
            <p:nvSpPr>
              <p:cNvPr id="1040" name="Rectangle 1039">
                <a:extLst>
                  <a:ext uri="{FF2B5EF4-FFF2-40B4-BE49-F238E27FC236}">
                    <a16:creationId xmlns:a16="http://schemas.microsoft.com/office/drawing/2014/main" id="{CA55F941-9712-40D2-B870-09461563645C}"/>
                  </a:ext>
                </a:extLst>
              </p:cNvPr>
              <p:cNvSpPr/>
              <p:nvPr/>
            </p:nvSpPr>
            <p:spPr bwMode="auto">
              <a:xfrm>
                <a:off x="726457" y="2269538"/>
                <a:ext cx="2941704" cy="3213231"/>
              </a:xfrm>
              <a:prstGeom prst="rect">
                <a:avLst/>
              </a:prstGeom>
              <a:solidFill>
                <a:srgbClr val="E7E6E6"/>
              </a:solidFill>
              <a:ln w="9525" cap="flat" cmpd="sng" algn="ctr">
                <a:solidFill>
                  <a:srgbClr val="080808"/>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eaLnBrk="1" fontAlgn="base" latinLnBrk="0" hangingPunct="1">
                  <a:lnSpc>
                    <a:spcPct val="80000"/>
                  </a:lnSpc>
                  <a:spcBef>
                    <a:spcPct val="0"/>
                  </a:spcBef>
                  <a:spcAft>
                    <a:spcPct val="0"/>
                  </a:spcAft>
                  <a:buClrTx/>
                  <a:buSzTx/>
                  <a:buFontTx/>
                  <a:buNone/>
                  <a:tabLst/>
                  <a:defRPr/>
                </a:pPr>
                <a:endParaRPr kumimoji="0" lang="en-US" sz="1300" b="1" i="0" u="none" strike="noStrike" kern="0" cap="none" spc="0" normalizeH="0" baseline="0" noProof="0" dirty="0">
                  <a:ln>
                    <a:noFill/>
                  </a:ln>
                  <a:solidFill>
                    <a:srgbClr val="404040"/>
                  </a:solidFill>
                  <a:effectLst/>
                  <a:uLnTx/>
                  <a:uFillTx/>
                  <a:latin typeface="Arial Narrow" panose="020B0606020202030204" pitchFamily="34" charset="0"/>
                  <a:cs typeface="Arial" charset="0"/>
                </a:endParaRPr>
              </a:p>
            </p:txBody>
          </p:sp>
          <p:grpSp>
            <p:nvGrpSpPr>
              <p:cNvPr id="1041" name="Group 1040">
                <a:extLst>
                  <a:ext uri="{FF2B5EF4-FFF2-40B4-BE49-F238E27FC236}">
                    <a16:creationId xmlns:a16="http://schemas.microsoft.com/office/drawing/2014/main" id="{701017C5-0151-4B59-9500-2A6799B36ABB}"/>
                  </a:ext>
                </a:extLst>
              </p:cNvPr>
              <p:cNvGrpSpPr/>
              <p:nvPr/>
            </p:nvGrpSpPr>
            <p:grpSpPr>
              <a:xfrm>
                <a:off x="718473" y="2260698"/>
                <a:ext cx="2953650" cy="3227172"/>
                <a:chOff x="718473" y="2260698"/>
                <a:chExt cx="2953650" cy="3227172"/>
              </a:xfrm>
            </p:grpSpPr>
            <p:sp>
              <p:nvSpPr>
                <p:cNvPr id="1042" name="Rectangle 1041">
                  <a:extLst>
                    <a:ext uri="{FF2B5EF4-FFF2-40B4-BE49-F238E27FC236}">
                      <a16:creationId xmlns:a16="http://schemas.microsoft.com/office/drawing/2014/main" id="{EE6D3438-817B-459E-A707-235C9A704852}"/>
                    </a:ext>
                  </a:extLst>
                </p:cNvPr>
                <p:cNvSpPr/>
                <p:nvPr/>
              </p:nvSpPr>
              <p:spPr bwMode="auto">
                <a:xfrm>
                  <a:off x="719497" y="2271418"/>
                  <a:ext cx="868680" cy="3213231"/>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eaLnBrk="1" fontAlgn="base" latinLnBrk="0" hangingPunct="1">
                    <a:lnSpc>
                      <a:spcPct val="80000"/>
                    </a:lnSpc>
                    <a:spcBef>
                      <a:spcPct val="0"/>
                    </a:spcBef>
                    <a:spcAft>
                      <a:spcPct val="0"/>
                    </a:spcAft>
                    <a:buClrTx/>
                    <a:buSzTx/>
                    <a:buFontTx/>
                    <a:buNone/>
                    <a:tabLst/>
                    <a:defRPr/>
                  </a:pPr>
                  <a:endParaRPr kumimoji="0" lang="en-US" sz="1300" b="1" i="0" u="none" strike="noStrike" kern="0" cap="none" spc="0" normalizeH="0" baseline="0" noProof="0">
                    <a:ln>
                      <a:noFill/>
                    </a:ln>
                    <a:solidFill>
                      <a:srgbClr val="404040"/>
                    </a:solidFill>
                    <a:effectLst/>
                    <a:uLnTx/>
                    <a:uFillTx/>
                    <a:latin typeface="Arial Narrow" panose="020B0606020202030204" pitchFamily="34" charset="0"/>
                    <a:cs typeface="Arial" charset="0"/>
                  </a:endParaRPr>
                </a:p>
              </p:txBody>
            </p:sp>
            <p:sp>
              <p:nvSpPr>
                <p:cNvPr id="1043" name="Freeform 106">
                  <a:extLst>
                    <a:ext uri="{FF2B5EF4-FFF2-40B4-BE49-F238E27FC236}">
                      <a16:creationId xmlns:a16="http://schemas.microsoft.com/office/drawing/2014/main" id="{B4AFF9B7-3D56-47C2-B239-0478DFF1A4AE}"/>
                    </a:ext>
                  </a:extLst>
                </p:cNvPr>
                <p:cNvSpPr>
                  <a:spLocks noEditPoints="1"/>
                </p:cNvSpPr>
                <p:nvPr/>
              </p:nvSpPr>
              <p:spPr bwMode="auto">
                <a:xfrm>
                  <a:off x="718473" y="2260698"/>
                  <a:ext cx="2953650" cy="3227172"/>
                </a:xfrm>
                <a:custGeom>
                  <a:avLst/>
                  <a:gdLst/>
                  <a:ahLst/>
                  <a:cxnLst>
                    <a:cxn ang="0">
                      <a:pos x="0" y="8"/>
                    </a:cxn>
                    <a:cxn ang="0">
                      <a:pos x="8" y="0"/>
                    </a:cxn>
                    <a:cxn ang="0">
                      <a:pos x="10888" y="0"/>
                    </a:cxn>
                    <a:cxn ang="0">
                      <a:pos x="10896" y="8"/>
                    </a:cxn>
                    <a:cxn ang="0">
                      <a:pos x="10896" y="6616"/>
                    </a:cxn>
                    <a:cxn ang="0">
                      <a:pos x="10888" y="6624"/>
                    </a:cxn>
                    <a:cxn ang="0">
                      <a:pos x="8" y="6624"/>
                    </a:cxn>
                    <a:cxn ang="0">
                      <a:pos x="0" y="6616"/>
                    </a:cxn>
                    <a:cxn ang="0">
                      <a:pos x="0" y="8"/>
                    </a:cxn>
                    <a:cxn ang="0">
                      <a:pos x="16" y="6616"/>
                    </a:cxn>
                    <a:cxn ang="0">
                      <a:pos x="8" y="6608"/>
                    </a:cxn>
                    <a:cxn ang="0">
                      <a:pos x="10888" y="6608"/>
                    </a:cxn>
                    <a:cxn ang="0">
                      <a:pos x="10880" y="6616"/>
                    </a:cxn>
                    <a:cxn ang="0">
                      <a:pos x="10880" y="8"/>
                    </a:cxn>
                    <a:cxn ang="0">
                      <a:pos x="10888" y="16"/>
                    </a:cxn>
                    <a:cxn ang="0">
                      <a:pos x="8" y="16"/>
                    </a:cxn>
                    <a:cxn ang="0">
                      <a:pos x="16" y="8"/>
                    </a:cxn>
                    <a:cxn ang="0">
                      <a:pos x="16" y="6616"/>
                    </a:cxn>
                  </a:cxnLst>
                  <a:rect l="0" t="0" r="r" b="b"/>
                  <a:pathLst>
                    <a:path w="10896" h="6624">
                      <a:moveTo>
                        <a:pt x="0" y="8"/>
                      </a:moveTo>
                      <a:cubicBezTo>
                        <a:pt x="0" y="4"/>
                        <a:pt x="4" y="0"/>
                        <a:pt x="8" y="0"/>
                      </a:cubicBezTo>
                      <a:lnTo>
                        <a:pt x="10888" y="0"/>
                      </a:lnTo>
                      <a:cubicBezTo>
                        <a:pt x="10893" y="0"/>
                        <a:pt x="10896" y="4"/>
                        <a:pt x="10896" y="8"/>
                      </a:cubicBezTo>
                      <a:lnTo>
                        <a:pt x="10896" y="6616"/>
                      </a:lnTo>
                      <a:cubicBezTo>
                        <a:pt x="10896" y="6621"/>
                        <a:pt x="10893" y="6624"/>
                        <a:pt x="10888" y="6624"/>
                      </a:cubicBezTo>
                      <a:lnTo>
                        <a:pt x="8" y="6624"/>
                      </a:lnTo>
                      <a:cubicBezTo>
                        <a:pt x="4" y="6624"/>
                        <a:pt x="0" y="6621"/>
                        <a:pt x="0" y="6616"/>
                      </a:cubicBezTo>
                      <a:lnTo>
                        <a:pt x="0" y="8"/>
                      </a:lnTo>
                      <a:close/>
                      <a:moveTo>
                        <a:pt x="16" y="6616"/>
                      </a:moveTo>
                      <a:lnTo>
                        <a:pt x="8" y="6608"/>
                      </a:lnTo>
                      <a:lnTo>
                        <a:pt x="10888" y="6608"/>
                      </a:lnTo>
                      <a:lnTo>
                        <a:pt x="10880" y="6616"/>
                      </a:lnTo>
                      <a:lnTo>
                        <a:pt x="10880" y="8"/>
                      </a:lnTo>
                      <a:lnTo>
                        <a:pt x="10888" y="16"/>
                      </a:lnTo>
                      <a:lnTo>
                        <a:pt x="8" y="16"/>
                      </a:lnTo>
                      <a:lnTo>
                        <a:pt x="16" y="8"/>
                      </a:lnTo>
                      <a:lnTo>
                        <a:pt x="16" y="6616"/>
                      </a:lnTo>
                      <a:close/>
                    </a:path>
                  </a:pathLst>
                </a:custGeom>
                <a:solidFill>
                  <a:srgbClr val="000000"/>
                </a:solidFill>
                <a:ln w="952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Narrow" panose="020B0606020202030204" pitchFamily="34" charset="0"/>
                    <a:cs typeface="Arial" charset="0"/>
                  </a:endParaRPr>
                </a:p>
              </p:txBody>
            </p:sp>
            <p:sp>
              <p:nvSpPr>
                <p:cNvPr id="1044" name="Rectangle 4269">
                  <a:extLst>
                    <a:ext uri="{FF2B5EF4-FFF2-40B4-BE49-F238E27FC236}">
                      <a16:creationId xmlns:a16="http://schemas.microsoft.com/office/drawing/2014/main" id="{EAF5E4CB-C9FE-476D-A8D0-B00BCBFC49F5}"/>
                    </a:ext>
                  </a:extLst>
                </p:cNvPr>
                <p:cNvSpPr>
                  <a:spLocks noChangeArrowheads="1"/>
                </p:cNvSpPr>
                <p:nvPr/>
              </p:nvSpPr>
              <p:spPr bwMode="auto">
                <a:xfrm>
                  <a:off x="776793" y="2295513"/>
                  <a:ext cx="633187" cy="18466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04040"/>
                      </a:solidFill>
                      <a:effectLst/>
                      <a:uLnTx/>
                      <a:uFillTx/>
                      <a:latin typeface="Arial Narrow" panose="020B0606020202030204" pitchFamily="34" charset="0"/>
                      <a:cs typeface="Arial" charset="0"/>
                    </a:rPr>
                    <a:t>FREEDOM</a:t>
                  </a:r>
                  <a:endParaRPr kumimoji="0" lang="en-US" sz="1200" b="0" i="0" u="none" strike="noStrike" kern="0" cap="none" spc="0" normalizeH="0" baseline="0" noProof="0" dirty="0">
                    <a:ln>
                      <a:noFill/>
                    </a:ln>
                    <a:solidFill>
                      <a:srgbClr val="404040"/>
                    </a:solidFill>
                    <a:effectLst/>
                    <a:uLnTx/>
                    <a:uFillTx/>
                    <a:latin typeface="Arial Narrow" panose="020B0606020202030204" pitchFamily="34" charset="0"/>
                    <a:cs typeface="Arial" charset="0"/>
                  </a:endParaRPr>
                </a:p>
              </p:txBody>
            </p:sp>
            <p:sp>
              <p:nvSpPr>
                <p:cNvPr id="1045" name="Rectangle 4270">
                  <a:extLst>
                    <a:ext uri="{FF2B5EF4-FFF2-40B4-BE49-F238E27FC236}">
                      <a16:creationId xmlns:a16="http://schemas.microsoft.com/office/drawing/2014/main" id="{14BD6703-EA9C-4501-BF24-FB47D3E55D24}"/>
                    </a:ext>
                  </a:extLst>
                </p:cNvPr>
                <p:cNvSpPr>
                  <a:spLocks noChangeArrowheads="1"/>
                </p:cNvSpPr>
                <p:nvPr/>
              </p:nvSpPr>
              <p:spPr bwMode="auto">
                <a:xfrm>
                  <a:off x="2202096" y="2295513"/>
                  <a:ext cx="604333" cy="184666"/>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04040"/>
                      </a:solidFill>
                      <a:effectLst/>
                      <a:uLnTx/>
                      <a:uFillTx/>
                      <a:latin typeface="Arial Narrow" panose="020B0606020202030204" pitchFamily="34" charset="0"/>
                      <a:cs typeface="Arial" charset="0"/>
                    </a:rPr>
                    <a:t>Extension</a:t>
                  </a:r>
                  <a:endParaRPr kumimoji="0" lang="en-US" sz="1200" b="0" i="0" u="none" strike="noStrike" kern="0" cap="none" spc="0" normalizeH="0" baseline="0" noProof="0" dirty="0">
                    <a:ln>
                      <a:noFill/>
                    </a:ln>
                    <a:solidFill>
                      <a:srgbClr val="404040"/>
                    </a:solidFill>
                    <a:effectLst/>
                    <a:uLnTx/>
                    <a:uFillTx/>
                    <a:latin typeface="Arial Narrow" panose="020B0606020202030204" pitchFamily="34" charset="0"/>
                    <a:cs typeface="Arial" charset="0"/>
                  </a:endParaRPr>
                </a:p>
              </p:txBody>
            </p:sp>
          </p:grpSp>
        </p:grpSp>
        <p:cxnSp>
          <p:nvCxnSpPr>
            <p:cNvPr id="1039" name="Straight Connector 601">
              <a:extLst>
                <a:ext uri="{FF2B5EF4-FFF2-40B4-BE49-F238E27FC236}">
                  <a16:creationId xmlns:a16="http://schemas.microsoft.com/office/drawing/2014/main" id="{B2642337-D891-4491-81A2-B74298A54FA4}"/>
                </a:ext>
              </a:extLst>
            </p:cNvPr>
            <p:cNvCxnSpPr>
              <a:cxnSpLocks noChangeShapeType="1"/>
            </p:cNvCxnSpPr>
            <p:nvPr/>
          </p:nvCxnSpPr>
          <p:spPr bwMode="auto">
            <a:xfrm>
              <a:off x="724980" y="5212141"/>
              <a:ext cx="2971800" cy="0"/>
            </a:xfrm>
            <a:prstGeom prst="line">
              <a:avLst/>
            </a:prstGeom>
            <a:noFill/>
            <a:ln w="6350" algn="ctr">
              <a:solidFill>
                <a:srgbClr val="000000"/>
              </a:solidFill>
              <a:prstDash val="dash"/>
              <a:round/>
              <a:headEnd/>
              <a:tailEnd/>
            </a:ln>
          </p:spPr>
        </p:cxnSp>
      </p:grpSp>
      <p:graphicFrame>
        <p:nvGraphicFramePr>
          <p:cNvPr id="1046" name="Chart 1045">
            <a:extLst>
              <a:ext uri="{FF2B5EF4-FFF2-40B4-BE49-F238E27FC236}">
                <a16:creationId xmlns:a16="http://schemas.microsoft.com/office/drawing/2014/main" id="{0233FB73-1372-4072-A570-6A846B23620C}"/>
              </a:ext>
            </a:extLst>
          </p:cNvPr>
          <p:cNvGraphicFramePr>
            <a:graphicFrameLocks/>
          </p:cNvGraphicFramePr>
          <p:nvPr>
            <p:extLst>
              <p:ext uri="{D42A27DB-BD31-4B8C-83A1-F6EECF244321}">
                <p14:modId xmlns:p14="http://schemas.microsoft.com/office/powerpoint/2010/main" val="797975174"/>
              </p:ext>
            </p:extLst>
          </p:nvPr>
        </p:nvGraphicFramePr>
        <p:xfrm>
          <a:off x="5113909" y="1634435"/>
          <a:ext cx="3338153" cy="426952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47" name="Chart 1046">
            <a:extLst>
              <a:ext uri="{FF2B5EF4-FFF2-40B4-BE49-F238E27FC236}">
                <a16:creationId xmlns:a16="http://schemas.microsoft.com/office/drawing/2014/main" id="{E460802A-68F4-4CEA-A969-7B70D4310EAA}"/>
              </a:ext>
            </a:extLst>
          </p:cNvPr>
          <p:cNvGraphicFramePr>
            <a:graphicFrameLocks/>
          </p:cNvGraphicFramePr>
          <p:nvPr>
            <p:extLst>
              <p:ext uri="{D42A27DB-BD31-4B8C-83A1-F6EECF244321}">
                <p14:modId xmlns:p14="http://schemas.microsoft.com/office/powerpoint/2010/main" val="3237424205"/>
              </p:ext>
            </p:extLst>
          </p:nvPr>
        </p:nvGraphicFramePr>
        <p:xfrm>
          <a:off x="5113909" y="1634435"/>
          <a:ext cx="3338153" cy="426952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48" name="Chart 1047">
            <a:extLst>
              <a:ext uri="{FF2B5EF4-FFF2-40B4-BE49-F238E27FC236}">
                <a16:creationId xmlns:a16="http://schemas.microsoft.com/office/drawing/2014/main" id="{D53D9956-A1C5-4A39-8753-5EA46A723E62}"/>
              </a:ext>
            </a:extLst>
          </p:cNvPr>
          <p:cNvGraphicFramePr>
            <a:graphicFrameLocks/>
          </p:cNvGraphicFramePr>
          <p:nvPr>
            <p:extLst>
              <p:ext uri="{D42A27DB-BD31-4B8C-83A1-F6EECF244321}">
                <p14:modId xmlns:p14="http://schemas.microsoft.com/office/powerpoint/2010/main" val="812330853"/>
              </p:ext>
            </p:extLst>
          </p:nvPr>
        </p:nvGraphicFramePr>
        <p:xfrm>
          <a:off x="5104384" y="1634435"/>
          <a:ext cx="3338153" cy="4269527"/>
        </p:xfrm>
        <a:graphic>
          <a:graphicData uri="http://schemas.openxmlformats.org/drawingml/2006/chart">
            <c:chart xmlns:c="http://schemas.openxmlformats.org/drawingml/2006/chart" xmlns:r="http://schemas.openxmlformats.org/officeDocument/2006/relationships" r:id="rId8"/>
          </a:graphicData>
        </a:graphic>
      </p:graphicFrame>
      <p:sp>
        <p:nvSpPr>
          <p:cNvPr id="1049" name="Rectangle 507">
            <a:extLst>
              <a:ext uri="{FF2B5EF4-FFF2-40B4-BE49-F238E27FC236}">
                <a16:creationId xmlns:a16="http://schemas.microsoft.com/office/drawing/2014/main" id="{0127FCE6-8605-4ABD-8149-660EB6A4DA3D}"/>
              </a:ext>
            </a:extLst>
          </p:cNvPr>
          <p:cNvSpPr>
            <a:spLocks noChangeArrowheads="1"/>
          </p:cNvSpPr>
          <p:nvPr/>
        </p:nvSpPr>
        <p:spPr bwMode="auto">
          <a:xfrm>
            <a:off x="6569266" y="3482954"/>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50" name="TextBox 1049">
            <a:extLst>
              <a:ext uri="{FF2B5EF4-FFF2-40B4-BE49-F238E27FC236}">
                <a16:creationId xmlns:a16="http://schemas.microsoft.com/office/drawing/2014/main" id="{E1CF3C0B-58CD-4D5D-AA8A-74B65C2C372A}"/>
              </a:ext>
            </a:extLst>
          </p:cNvPr>
          <p:cNvSpPr txBox="1"/>
          <p:nvPr/>
        </p:nvSpPr>
        <p:spPr>
          <a:xfrm>
            <a:off x="7741413" y="2172867"/>
            <a:ext cx="554960" cy="261610"/>
          </a:xfrm>
          <a:prstGeom prst="rect">
            <a:avLst/>
          </a:prstGeom>
          <a:noFill/>
        </p:spPr>
        <p:txBody>
          <a:bodyPr wrap="none" rtlCol="0">
            <a:spAutoFit/>
          </a:bodyPr>
          <a:lstStyle/>
          <a:p>
            <a:pPr defTabSz="914400" fontAlgn="base">
              <a:spcBef>
                <a:spcPct val="0"/>
              </a:spcBef>
              <a:spcAft>
                <a:spcPct val="0"/>
              </a:spcAft>
            </a:pPr>
            <a:r>
              <a:rPr lang="en-US" sz="1100" b="1" dirty="0">
                <a:solidFill>
                  <a:srgbClr val="404040"/>
                </a:solidFill>
                <a:latin typeface="Arial Narrow" panose="020B0606020202030204" pitchFamily="34" charset="0"/>
                <a:cs typeface="Arial" charset="0"/>
              </a:rPr>
              <a:t>21.7%</a:t>
            </a:r>
            <a:r>
              <a:rPr lang="en-US" sz="1100" b="1" baseline="30000" dirty="0">
                <a:solidFill>
                  <a:srgbClr val="404040"/>
                </a:solidFill>
                <a:latin typeface="Arial Narrow" panose="020B0606020202030204" pitchFamily="34" charset="0"/>
                <a:cs typeface="Arial" charset="0"/>
              </a:rPr>
              <a:t>c</a:t>
            </a:r>
          </a:p>
        </p:txBody>
      </p:sp>
      <p:sp>
        <p:nvSpPr>
          <p:cNvPr id="1051" name="Rectangle 507">
            <a:extLst>
              <a:ext uri="{FF2B5EF4-FFF2-40B4-BE49-F238E27FC236}">
                <a16:creationId xmlns:a16="http://schemas.microsoft.com/office/drawing/2014/main" id="{53BE67F5-038E-45BC-95B2-D371649548B8}"/>
              </a:ext>
            </a:extLst>
          </p:cNvPr>
          <p:cNvSpPr>
            <a:spLocks noChangeArrowheads="1"/>
          </p:cNvSpPr>
          <p:nvPr/>
        </p:nvSpPr>
        <p:spPr bwMode="auto">
          <a:xfrm>
            <a:off x="6830438" y="3282544"/>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52" name="Rectangle 507">
            <a:extLst>
              <a:ext uri="{FF2B5EF4-FFF2-40B4-BE49-F238E27FC236}">
                <a16:creationId xmlns:a16="http://schemas.microsoft.com/office/drawing/2014/main" id="{148D30CF-286D-44B2-820F-E5005774E96C}"/>
              </a:ext>
            </a:extLst>
          </p:cNvPr>
          <p:cNvSpPr>
            <a:spLocks noChangeArrowheads="1"/>
          </p:cNvSpPr>
          <p:nvPr/>
        </p:nvSpPr>
        <p:spPr bwMode="auto">
          <a:xfrm>
            <a:off x="7089347" y="3084059"/>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53" name="Rectangle 507">
            <a:extLst>
              <a:ext uri="{FF2B5EF4-FFF2-40B4-BE49-F238E27FC236}">
                <a16:creationId xmlns:a16="http://schemas.microsoft.com/office/drawing/2014/main" id="{8158521A-A6FA-4C9D-9F3B-E98D741D7BA9}"/>
              </a:ext>
            </a:extLst>
          </p:cNvPr>
          <p:cNvSpPr>
            <a:spLocks noChangeArrowheads="1"/>
          </p:cNvSpPr>
          <p:nvPr/>
        </p:nvSpPr>
        <p:spPr bwMode="auto">
          <a:xfrm>
            <a:off x="5673132" y="4518783"/>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baseline="30000" dirty="0">
                <a:solidFill>
                  <a:srgbClr val="404040"/>
                </a:solidFill>
                <a:latin typeface="Arial Narrow" panose="020B0606020202030204" pitchFamily="34" charset="0"/>
                <a:cs typeface="Arial" charset="0"/>
              </a:rPr>
              <a:t>a</a:t>
            </a:r>
            <a:endParaRPr lang="en-US" sz="1200" baseline="300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54" name="Rectangle 507">
            <a:extLst>
              <a:ext uri="{FF2B5EF4-FFF2-40B4-BE49-F238E27FC236}">
                <a16:creationId xmlns:a16="http://schemas.microsoft.com/office/drawing/2014/main" id="{0D93C326-865E-4849-A7FC-C08CD3651BFF}"/>
              </a:ext>
            </a:extLst>
          </p:cNvPr>
          <p:cNvSpPr>
            <a:spLocks noChangeArrowheads="1"/>
          </p:cNvSpPr>
          <p:nvPr/>
        </p:nvSpPr>
        <p:spPr bwMode="auto">
          <a:xfrm>
            <a:off x="5802640" y="4311996"/>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baseline="30000" dirty="0">
                <a:solidFill>
                  <a:srgbClr val="404040"/>
                </a:solidFill>
                <a:latin typeface="Arial Narrow" panose="020B0606020202030204" pitchFamily="34" charset="0"/>
                <a:cs typeface="Arial" charset="0"/>
              </a:rPr>
              <a:t>a</a:t>
            </a:r>
            <a:endParaRPr lang="en-US" sz="1200" baseline="300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55" name="Rectangle 507">
            <a:extLst>
              <a:ext uri="{FF2B5EF4-FFF2-40B4-BE49-F238E27FC236}">
                <a16:creationId xmlns:a16="http://schemas.microsoft.com/office/drawing/2014/main" id="{15F4728E-855C-4B5F-A4A4-26DB20AE3794}"/>
              </a:ext>
            </a:extLst>
          </p:cNvPr>
          <p:cNvSpPr>
            <a:spLocks noChangeArrowheads="1"/>
          </p:cNvSpPr>
          <p:nvPr/>
        </p:nvSpPr>
        <p:spPr bwMode="auto">
          <a:xfrm>
            <a:off x="6057307" y="4011439"/>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baseline="30000" dirty="0">
                <a:solidFill>
                  <a:srgbClr val="404040"/>
                </a:solidFill>
                <a:latin typeface="Arial Narrow" panose="020B0606020202030204" pitchFamily="34" charset="0"/>
                <a:cs typeface="Arial" charset="0"/>
              </a:rPr>
              <a:t>a</a:t>
            </a:r>
            <a:endParaRPr lang="en-US" sz="1200" baseline="300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56" name="Rectangle 507">
            <a:extLst>
              <a:ext uri="{FF2B5EF4-FFF2-40B4-BE49-F238E27FC236}">
                <a16:creationId xmlns:a16="http://schemas.microsoft.com/office/drawing/2014/main" id="{D70B2043-205A-4AB9-902D-E9EE3DCAC1B4}"/>
              </a:ext>
            </a:extLst>
          </p:cNvPr>
          <p:cNvSpPr>
            <a:spLocks noChangeArrowheads="1"/>
          </p:cNvSpPr>
          <p:nvPr/>
        </p:nvSpPr>
        <p:spPr bwMode="auto">
          <a:xfrm>
            <a:off x="6307783" y="3766256"/>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baseline="30000" dirty="0">
                <a:solidFill>
                  <a:srgbClr val="404040"/>
                </a:solidFill>
                <a:latin typeface="Arial Narrow" panose="020B0606020202030204" pitchFamily="34" charset="0"/>
                <a:cs typeface="Arial" charset="0"/>
              </a:rPr>
              <a:t>a</a:t>
            </a:r>
            <a:endParaRPr lang="en-US" sz="1200" baseline="300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57" name="Rectangle 507">
            <a:extLst>
              <a:ext uri="{FF2B5EF4-FFF2-40B4-BE49-F238E27FC236}">
                <a16:creationId xmlns:a16="http://schemas.microsoft.com/office/drawing/2014/main" id="{91D08A96-4767-4E61-9A8F-C9DEE4F9B3C9}"/>
              </a:ext>
            </a:extLst>
          </p:cNvPr>
          <p:cNvSpPr>
            <a:spLocks noChangeArrowheads="1"/>
          </p:cNvSpPr>
          <p:nvPr/>
        </p:nvSpPr>
        <p:spPr bwMode="auto">
          <a:xfrm>
            <a:off x="6569266" y="4221658"/>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58" name="Rectangle 507">
            <a:extLst>
              <a:ext uri="{FF2B5EF4-FFF2-40B4-BE49-F238E27FC236}">
                <a16:creationId xmlns:a16="http://schemas.microsoft.com/office/drawing/2014/main" id="{BFBC8CF3-F77B-4227-BEA1-028977625B91}"/>
              </a:ext>
            </a:extLst>
          </p:cNvPr>
          <p:cNvSpPr>
            <a:spLocks noChangeArrowheads="1"/>
          </p:cNvSpPr>
          <p:nvPr/>
        </p:nvSpPr>
        <p:spPr bwMode="auto">
          <a:xfrm>
            <a:off x="6830438" y="3904943"/>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59" name="Rectangle 507">
            <a:extLst>
              <a:ext uri="{FF2B5EF4-FFF2-40B4-BE49-F238E27FC236}">
                <a16:creationId xmlns:a16="http://schemas.microsoft.com/office/drawing/2014/main" id="{B19C1BAC-96DB-4075-9870-D6A8BBF2825B}"/>
              </a:ext>
            </a:extLst>
          </p:cNvPr>
          <p:cNvSpPr>
            <a:spLocks noChangeArrowheads="1"/>
          </p:cNvSpPr>
          <p:nvPr/>
        </p:nvSpPr>
        <p:spPr bwMode="auto">
          <a:xfrm>
            <a:off x="7089347" y="3693423"/>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60" name="TextBox 1059">
            <a:extLst>
              <a:ext uri="{FF2B5EF4-FFF2-40B4-BE49-F238E27FC236}">
                <a16:creationId xmlns:a16="http://schemas.microsoft.com/office/drawing/2014/main" id="{1B4EA5BC-3049-49C5-992B-55BDB2241572}"/>
              </a:ext>
            </a:extLst>
          </p:cNvPr>
          <p:cNvSpPr txBox="1"/>
          <p:nvPr/>
        </p:nvSpPr>
        <p:spPr>
          <a:xfrm>
            <a:off x="7678445" y="2729484"/>
            <a:ext cx="554960" cy="261610"/>
          </a:xfrm>
          <a:prstGeom prst="rect">
            <a:avLst/>
          </a:prstGeom>
          <a:noFill/>
          <a:ln>
            <a:noFill/>
          </a:ln>
        </p:spPr>
        <p:txBody>
          <a:bodyPr wrap="none" rtlCol="0">
            <a:spAutoFit/>
          </a:bodyPr>
          <a:lstStyle/>
          <a:p>
            <a:pPr defTabSz="914400" fontAlgn="base">
              <a:spcBef>
                <a:spcPct val="0"/>
              </a:spcBef>
              <a:spcAft>
                <a:spcPct val="0"/>
              </a:spcAft>
            </a:pPr>
            <a:r>
              <a:rPr lang="en-US" sz="1100" b="1" dirty="0">
                <a:solidFill>
                  <a:srgbClr val="404040"/>
                </a:solidFill>
                <a:latin typeface="Arial Narrow" panose="020B0606020202030204" pitchFamily="34" charset="0"/>
                <a:cs typeface="Arial" charset="0"/>
              </a:rPr>
              <a:t>16.5%</a:t>
            </a:r>
            <a:r>
              <a:rPr lang="en-US" sz="1100" b="1" baseline="30000" dirty="0">
                <a:solidFill>
                  <a:srgbClr val="404040"/>
                </a:solidFill>
                <a:latin typeface="Arial Narrow" panose="020B0606020202030204" pitchFamily="34" charset="0"/>
                <a:cs typeface="Arial" charset="0"/>
              </a:rPr>
              <a:t>c</a:t>
            </a:r>
          </a:p>
        </p:txBody>
      </p:sp>
      <p:sp>
        <p:nvSpPr>
          <p:cNvPr id="1061" name="Rectangle 10">
            <a:extLst>
              <a:ext uri="{FF2B5EF4-FFF2-40B4-BE49-F238E27FC236}">
                <a16:creationId xmlns:a16="http://schemas.microsoft.com/office/drawing/2014/main" id="{3E9327CD-1E0F-4739-92E7-E39FEFD4C158}"/>
              </a:ext>
            </a:extLst>
          </p:cNvPr>
          <p:cNvSpPr>
            <a:spLocks noChangeArrowheads="1"/>
          </p:cNvSpPr>
          <p:nvPr/>
        </p:nvSpPr>
        <p:spPr bwMode="auto">
          <a:xfrm>
            <a:off x="6440490" y="1919808"/>
            <a:ext cx="982640" cy="215444"/>
          </a:xfrm>
          <a:prstGeom prst="rect">
            <a:avLst/>
          </a:prstGeom>
          <a:noFill/>
          <a:ln w="9525">
            <a:noFill/>
            <a:miter lim="800000"/>
            <a:headEnd/>
            <a:tailEnd/>
          </a:ln>
        </p:spPr>
        <p:txBody>
          <a:bodyPr wrap="none" lIns="0" tIns="0" rIns="0" bIns="0">
            <a:spAutoFit/>
          </a:bodyPr>
          <a:lstStyle/>
          <a:p>
            <a:pPr algn="ctr" defTabSz="914400" fontAlgn="base">
              <a:spcBef>
                <a:spcPct val="0"/>
              </a:spcBef>
              <a:spcAft>
                <a:spcPct val="0"/>
              </a:spcAft>
            </a:pPr>
            <a:r>
              <a:rPr lang="en-US" sz="1400" b="1" dirty="0">
                <a:solidFill>
                  <a:srgbClr val="404040"/>
                </a:solidFill>
                <a:latin typeface="Arial Narrow" panose="020B0606020202030204" pitchFamily="34" charset="0"/>
                <a:ea typeface="ＭＳ Ｐゴシック" pitchFamily="34" charset="-128"/>
                <a:cs typeface="Arial" charset="0"/>
              </a:rPr>
              <a:t>Lumbar Spine</a:t>
            </a:r>
          </a:p>
        </p:txBody>
      </p:sp>
      <p:sp>
        <p:nvSpPr>
          <p:cNvPr id="1062" name="Rectangle 4229">
            <a:extLst>
              <a:ext uri="{FF2B5EF4-FFF2-40B4-BE49-F238E27FC236}">
                <a16:creationId xmlns:a16="http://schemas.microsoft.com/office/drawing/2014/main" id="{0D40A8D4-02DB-4CD3-AC12-3BA0803BEF6D}"/>
              </a:ext>
            </a:extLst>
          </p:cNvPr>
          <p:cNvSpPr>
            <a:spLocks noChangeArrowheads="1"/>
          </p:cNvSpPr>
          <p:nvPr/>
        </p:nvSpPr>
        <p:spPr bwMode="auto">
          <a:xfrm rot="16200000">
            <a:off x="4111693" y="3697992"/>
            <a:ext cx="1840247" cy="169277"/>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pPr>
            <a:r>
              <a:rPr lang="en-US" sz="1100" b="1" dirty="0">
                <a:solidFill>
                  <a:srgbClr val="404040"/>
                </a:solidFill>
                <a:latin typeface="Arial Narrow" panose="020B0606020202030204" pitchFamily="34" charset="0"/>
                <a:cs typeface="Arial" charset="0"/>
              </a:rPr>
              <a:t>Percentage change from baseline</a:t>
            </a:r>
          </a:p>
        </p:txBody>
      </p:sp>
      <p:sp>
        <p:nvSpPr>
          <p:cNvPr id="1063" name="Rectangle 507">
            <a:extLst>
              <a:ext uri="{FF2B5EF4-FFF2-40B4-BE49-F238E27FC236}">
                <a16:creationId xmlns:a16="http://schemas.microsoft.com/office/drawing/2014/main" id="{9A9FA81D-DAD1-4D20-A796-8CB7063E9DC9}"/>
              </a:ext>
            </a:extLst>
          </p:cNvPr>
          <p:cNvSpPr>
            <a:spLocks noChangeArrowheads="1"/>
          </p:cNvSpPr>
          <p:nvPr/>
        </p:nvSpPr>
        <p:spPr bwMode="auto">
          <a:xfrm>
            <a:off x="7605713" y="2700568"/>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64" name="Rectangle 507">
            <a:extLst>
              <a:ext uri="{FF2B5EF4-FFF2-40B4-BE49-F238E27FC236}">
                <a16:creationId xmlns:a16="http://schemas.microsoft.com/office/drawing/2014/main" id="{09A25DFF-2106-47D1-9B0F-31A190F11DEC}"/>
              </a:ext>
            </a:extLst>
          </p:cNvPr>
          <p:cNvSpPr>
            <a:spLocks noChangeArrowheads="1"/>
          </p:cNvSpPr>
          <p:nvPr/>
        </p:nvSpPr>
        <p:spPr bwMode="auto">
          <a:xfrm>
            <a:off x="7605713" y="3256088"/>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65" name="Rectangle 507">
            <a:extLst>
              <a:ext uri="{FF2B5EF4-FFF2-40B4-BE49-F238E27FC236}">
                <a16:creationId xmlns:a16="http://schemas.microsoft.com/office/drawing/2014/main" id="{512D83EC-DC35-4CF1-905F-6F6E55B4A38B}"/>
              </a:ext>
            </a:extLst>
          </p:cNvPr>
          <p:cNvSpPr>
            <a:spLocks noChangeArrowheads="1"/>
          </p:cNvSpPr>
          <p:nvPr/>
        </p:nvSpPr>
        <p:spPr bwMode="auto">
          <a:xfrm>
            <a:off x="5547727" y="4839687"/>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baseline="30000" dirty="0">
                <a:solidFill>
                  <a:srgbClr val="404040"/>
                </a:solidFill>
                <a:latin typeface="Arial Narrow" panose="020B0606020202030204" pitchFamily="34" charset="0"/>
                <a:cs typeface="Arial" charset="0"/>
              </a:rPr>
              <a:t>a</a:t>
            </a:r>
            <a:endParaRPr lang="en-US" sz="1200" baseline="300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66" name="Rectangle 507">
            <a:extLst>
              <a:ext uri="{FF2B5EF4-FFF2-40B4-BE49-F238E27FC236}">
                <a16:creationId xmlns:a16="http://schemas.microsoft.com/office/drawing/2014/main" id="{F27E9591-99D7-4AF4-B349-2008FEC29CF9}"/>
              </a:ext>
            </a:extLst>
          </p:cNvPr>
          <p:cNvSpPr>
            <a:spLocks noChangeArrowheads="1"/>
          </p:cNvSpPr>
          <p:nvPr/>
        </p:nvSpPr>
        <p:spPr bwMode="auto">
          <a:xfrm>
            <a:off x="6297150" y="4940970"/>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baseline="30000" dirty="0">
                <a:solidFill>
                  <a:srgbClr val="404040"/>
                </a:solidFill>
                <a:latin typeface="Arial Narrow" panose="020B0606020202030204" pitchFamily="34" charset="0"/>
                <a:cs typeface="Arial" charset="0"/>
              </a:rPr>
              <a:t>a</a:t>
            </a:r>
            <a:endParaRPr lang="en-US" sz="1200" baseline="300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67" name="Rectangle 507">
            <a:extLst>
              <a:ext uri="{FF2B5EF4-FFF2-40B4-BE49-F238E27FC236}">
                <a16:creationId xmlns:a16="http://schemas.microsoft.com/office/drawing/2014/main" id="{8BA0E4D3-5C4C-4F6F-B111-E9C99828F36F}"/>
              </a:ext>
            </a:extLst>
          </p:cNvPr>
          <p:cNvSpPr>
            <a:spLocks noChangeArrowheads="1"/>
          </p:cNvSpPr>
          <p:nvPr/>
        </p:nvSpPr>
        <p:spPr bwMode="auto">
          <a:xfrm>
            <a:off x="8027201" y="2400819"/>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68" name="Rectangle 507">
            <a:extLst>
              <a:ext uri="{FF2B5EF4-FFF2-40B4-BE49-F238E27FC236}">
                <a16:creationId xmlns:a16="http://schemas.microsoft.com/office/drawing/2014/main" id="{15BF5DB5-FE7D-412B-979B-5BBA328A3D2A}"/>
              </a:ext>
            </a:extLst>
          </p:cNvPr>
          <p:cNvSpPr>
            <a:spLocks noChangeArrowheads="1"/>
          </p:cNvSpPr>
          <p:nvPr/>
        </p:nvSpPr>
        <p:spPr bwMode="auto">
          <a:xfrm>
            <a:off x="8027201" y="2966528"/>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800" dirty="0">
                <a:solidFill>
                  <a:srgbClr val="404040"/>
                </a:solidFill>
                <a:latin typeface="Arial Narrow" panose="020B0606020202030204" pitchFamily="34" charset="0"/>
                <a:cs typeface="Arial" charset="0"/>
              </a:rPr>
              <a:t>b</a:t>
            </a:r>
            <a:endParaRPr lang="en-US" sz="800" dirty="0">
              <a:solidFill>
                <a:srgbClr val="404040"/>
              </a:solidFill>
              <a:latin typeface="Arial Narrow" panose="020B0606020202030204" pitchFamily="34" charset="0"/>
              <a:ea typeface="ＭＳ Ｐゴシック" pitchFamily="34" charset="-128"/>
              <a:cs typeface="Arial" pitchFamily="34" charset="0"/>
            </a:endParaRPr>
          </a:p>
        </p:txBody>
      </p:sp>
      <p:grpSp>
        <p:nvGrpSpPr>
          <p:cNvPr id="1069" name="Group 1068">
            <a:extLst>
              <a:ext uri="{FF2B5EF4-FFF2-40B4-BE49-F238E27FC236}">
                <a16:creationId xmlns:a16="http://schemas.microsoft.com/office/drawing/2014/main" id="{3E717044-E26E-4B45-B9A3-0D6A714D8105}"/>
              </a:ext>
            </a:extLst>
          </p:cNvPr>
          <p:cNvGrpSpPr/>
          <p:nvPr/>
        </p:nvGrpSpPr>
        <p:grpSpPr>
          <a:xfrm>
            <a:off x="5543217" y="5397240"/>
            <a:ext cx="2666582" cy="528126"/>
            <a:chOff x="786981" y="5494270"/>
            <a:chExt cx="2666582" cy="528125"/>
          </a:xfrm>
        </p:grpSpPr>
        <p:sp>
          <p:nvSpPr>
            <p:cNvPr id="1070" name="Rectangle 4471">
              <a:extLst>
                <a:ext uri="{FF2B5EF4-FFF2-40B4-BE49-F238E27FC236}">
                  <a16:creationId xmlns:a16="http://schemas.microsoft.com/office/drawing/2014/main" id="{F73CCDF1-C9FE-4676-BFE8-5607943B15A7}"/>
                </a:ext>
              </a:extLst>
            </p:cNvPr>
            <p:cNvSpPr>
              <a:spLocks noChangeArrowheads="1"/>
            </p:cNvSpPr>
            <p:nvPr/>
          </p:nvSpPr>
          <p:spPr bwMode="auto">
            <a:xfrm>
              <a:off x="1789235" y="5853118"/>
              <a:ext cx="602729" cy="169277"/>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100" b="1" kern="0" dirty="0">
                  <a:solidFill>
                    <a:srgbClr val="404040"/>
                  </a:solidFill>
                  <a:latin typeface="Arial Narrow" panose="020B0606020202030204" pitchFamily="34" charset="0"/>
                  <a:cs typeface="Arial" charset="0"/>
                </a:rPr>
                <a:t>Study Year</a:t>
              </a:r>
            </a:p>
          </p:txBody>
        </p:sp>
        <p:sp>
          <p:nvSpPr>
            <p:cNvPr id="1071" name="Line 346">
              <a:extLst>
                <a:ext uri="{FF2B5EF4-FFF2-40B4-BE49-F238E27FC236}">
                  <a16:creationId xmlns:a16="http://schemas.microsoft.com/office/drawing/2014/main" id="{6E42186C-AF65-47DC-81F8-981EF2782983}"/>
                </a:ext>
              </a:extLst>
            </p:cNvPr>
            <p:cNvSpPr>
              <a:spLocks noChangeShapeType="1"/>
            </p:cNvSpPr>
            <p:nvPr/>
          </p:nvSpPr>
          <p:spPr bwMode="auto">
            <a:xfrm>
              <a:off x="828623"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72" name="Line 347">
              <a:extLst>
                <a:ext uri="{FF2B5EF4-FFF2-40B4-BE49-F238E27FC236}">
                  <a16:creationId xmlns:a16="http://schemas.microsoft.com/office/drawing/2014/main" id="{D44A2174-A4F6-439A-BFDB-88CB7690E8CB}"/>
                </a:ext>
              </a:extLst>
            </p:cNvPr>
            <p:cNvSpPr>
              <a:spLocks noChangeShapeType="1"/>
            </p:cNvSpPr>
            <p:nvPr/>
          </p:nvSpPr>
          <p:spPr bwMode="auto">
            <a:xfrm>
              <a:off x="1339916"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73" name="Line 348">
              <a:extLst>
                <a:ext uri="{FF2B5EF4-FFF2-40B4-BE49-F238E27FC236}">
                  <a16:creationId xmlns:a16="http://schemas.microsoft.com/office/drawing/2014/main" id="{442E29B2-703B-43C6-9924-86437F10F2BD}"/>
                </a:ext>
              </a:extLst>
            </p:cNvPr>
            <p:cNvSpPr>
              <a:spLocks noChangeShapeType="1"/>
            </p:cNvSpPr>
            <p:nvPr/>
          </p:nvSpPr>
          <p:spPr bwMode="auto">
            <a:xfrm>
              <a:off x="1593014"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74" name="Line 349">
              <a:extLst>
                <a:ext uri="{FF2B5EF4-FFF2-40B4-BE49-F238E27FC236}">
                  <a16:creationId xmlns:a16="http://schemas.microsoft.com/office/drawing/2014/main" id="{55C8FA21-9C45-417F-9956-65405841F120}"/>
                </a:ext>
              </a:extLst>
            </p:cNvPr>
            <p:cNvSpPr>
              <a:spLocks noChangeShapeType="1"/>
            </p:cNvSpPr>
            <p:nvPr/>
          </p:nvSpPr>
          <p:spPr bwMode="auto">
            <a:xfrm>
              <a:off x="1850656"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75" name="Line 350">
              <a:extLst>
                <a:ext uri="{FF2B5EF4-FFF2-40B4-BE49-F238E27FC236}">
                  <a16:creationId xmlns:a16="http://schemas.microsoft.com/office/drawing/2014/main" id="{902B50FA-4E69-4E1C-8BFB-A6D24C336BA9}"/>
                </a:ext>
              </a:extLst>
            </p:cNvPr>
            <p:cNvSpPr>
              <a:spLocks noChangeShapeType="1"/>
            </p:cNvSpPr>
            <p:nvPr/>
          </p:nvSpPr>
          <p:spPr bwMode="auto">
            <a:xfrm>
              <a:off x="2107201"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76" name="Line 351">
              <a:extLst>
                <a:ext uri="{FF2B5EF4-FFF2-40B4-BE49-F238E27FC236}">
                  <a16:creationId xmlns:a16="http://schemas.microsoft.com/office/drawing/2014/main" id="{B06F68FF-D371-4377-B030-582535AFC1D7}"/>
                </a:ext>
              </a:extLst>
            </p:cNvPr>
            <p:cNvSpPr>
              <a:spLocks noChangeShapeType="1"/>
            </p:cNvSpPr>
            <p:nvPr/>
          </p:nvSpPr>
          <p:spPr bwMode="auto">
            <a:xfrm>
              <a:off x="2352593"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77" name="Line 350">
              <a:extLst>
                <a:ext uri="{FF2B5EF4-FFF2-40B4-BE49-F238E27FC236}">
                  <a16:creationId xmlns:a16="http://schemas.microsoft.com/office/drawing/2014/main" id="{263A8665-E236-41E7-8EA5-93641CC64266}"/>
                </a:ext>
              </a:extLst>
            </p:cNvPr>
            <p:cNvSpPr>
              <a:spLocks noChangeShapeType="1"/>
            </p:cNvSpPr>
            <p:nvPr/>
          </p:nvSpPr>
          <p:spPr bwMode="auto">
            <a:xfrm>
              <a:off x="2629426" y="5501137"/>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78" name="Line 351">
              <a:extLst>
                <a:ext uri="{FF2B5EF4-FFF2-40B4-BE49-F238E27FC236}">
                  <a16:creationId xmlns:a16="http://schemas.microsoft.com/office/drawing/2014/main" id="{913D96E5-7866-4BD3-8BCC-7247C0E17EBE}"/>
                </a:ext>
              </a:extLst>
            </p:cNvPr>
            <p:cNvSpPr>
              <a:spLocks noChangeShapeType="1"/>
            </p:cNvSpPr>
            <p:nvPr/>
          </p:nvSpPr>
          <p:spPr bwMode="auto">
            <a:xfrm>
              <a:off x="2870002"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79" name="Rectangle 4464">
              <a:extLst>
                <a:ext uri="{FF2B5EF4-FFF2-40B4-BE49-F238E27FC236}">
                  <a16:creationId xmlns:a16="http://schemas.microsoft.com/office/drawing/2014/main" id="{4EE50B62-2D5A-468E-8435-0D98BA14E51E}"/>
                </a:ext>
              </a:extLst>
            </p:cNvPr>
            <p:cNvSpPr>
              <a:spLocks noChangeArrowheads="1"/>
            </p:cNvSpPr>
            <p:nvPr/>
          </p:nvSpPr>
          <p:spPr bwMode="auto">
            <a:xfrm>
              <a:off x="1027774"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1</a:t>
              </a:r>
            </a:p>
          </p:txBody>
        </p:sp>
        <p:sp>
          <p:nvSpPr>
            <p:cNvPr id="1080" name="Rectangle 4465">
              <a:extLst>
                <a:ext uri="{FF2B5EF4-FFF2-40B4-BE49-F238E27FC236}">
                  <a16:creationId xmlns:a16="http://schemas.microsoft.com/office/drawing/2014/main" id="{E0FA3756-10D4-4D34-8485-6437B8282522}"/>
                </a:ext>
              </a:extLst>
            </p:cNvPr>
            <p:cNvSpPr>
              <a:spLocks noChangeArrowheads="1"/>
            </p:cNvSpPr>
            <p:nvPr/>
          </p:nvSpPr>
          <p:spPr bwMode="auto">
            <a:xfrm>
              <a:off x="1300101"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2</a:t>
              </a:r>
            </a:p>
          </p:txBody>
        </p:sp>
        <p:sp>
          <p:nvSpPr>
            <p:cNvPr id="1081" name="Rectangle 4466">
              <a:extLst>
                <a:ext uri="{FF2B5EF4-FFF2-40B4-BE49-F238E27FC236}">
                  <a16:creationId xmlns:a16="http://schemas.microsoft.com/office/drawing/2014/main" id="{EE51073B-8B88-4C0D-ABCB-CD0EBCBD8D73}"/>
                </a:ext>
              </a:extLst>
            </p:cNvPr>
            <p:cNvSpPr>
              <a:spLocks noChangeArrowheads="1"/>
            </p:cNvSpPr>
            <p:nvPr/>
          </p:nvSpPr>
          <p:spPr bwMode="auto">
            <a:xfrm>
              <a:off x="1551242"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3</a:t>
              </a:r>
            </a:p>
          </p:txBody>
        </p:sp>
        <p:sp>
          <p:nvSpPr>
            <p:cNvPr id="1082" name="Rectangle 4467">
              <a:extLst>
                <a:ext uri="{FF2B5EF4-FFF2-40B4-BE49-F238E27FC236}">
                  <a16:creationId xmlns:a16="http://schemas.microsoft.com/office/drawing/2014/main" id="{1426AEC1-CFC4-41F8-B933-822B23B68BF2}"/>
                </a:ext>
              </a:extLst>
            </p:cNvPr>
            <p:cNvSpPr>
              <a:spLocks noChangeArrowheads="1"/>
            </p:cNvSpPr>
            <p:nvPr/>
          </p:nvSpPr>
          <p:spPr bwMode="auto">
            <a:xfrm>
              <a:off x="1813803"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4</a:t>
              </a:r>
            </a:p>
          </p:txBody>
        </p:sp>
        <p:sp>
          <p:nvSpPr>
            <p:cNvPr id="1083" name="Rectangle 4468">
              <a:extLst>
                <a:ext uri="{FF2B5EF4-FFF2-40B4-BE49-F238E27FC236}">
                  <a16:creationId xmlns:a16="http://schemas.microsoft.com/office/drawing/2014/main" id="{6457D43C-D4B3-415D-B595-70AD81573C9F}"/>
                </a:ext>
              </a:extLst>
            </p:cNvPr>
            <p:cNvSpPr>
              <a:spLocks noChangeArrowheads="1"/>
            </p:cNvSpPr>
            <p:nvPr/>
          </p:nvSpPr>
          <p:spPr bwMode="auto">
            <a:xfrm>
              <a:off x="2064641"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5</a:t>
              </a:r>
            </a:p>
          </p:txBody>
        </p:sp>
        <p:sp>
          <p:nvSpPr>
            <p:cNvPr id="1084" name="Rectangle 4469">
              <a:extLst>
                <a:ext uri="{FF2B5EF4-FFF2-40B4-BE49-F238E27FC236}">
                  <a16:creationId xmlns:a16="http://schemas.microsoft.com/office/drawing/2014/main" id="{DC6D103D-9C8F-48BC-823A-23F1C5225471}"/>
                </a:ext>
              </a:extLst>
            </p:cNvPr>
            <p:cNvSpPr>
              <a:spLocks noChangeArrowheads="1"/>
            </p:cNvSpPr>
            <p:nvPr/>
          </p:nvSpPr>
          <p:spPr bwMode="auto">
            <a:xfrm>
              <a:off x="786981"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0</a:t>
              </a:r>
            </a:p>
          </p:txBody>
        </p:sp>
        <p:sp>
          <p:nvSpPr>
            <p:cNvPr id="1085" name="Rectangle 4468">
              <a:extLst>
                <a:ext uri="{FF2B5EF4-FFF2-40B4-BE49-F238E27FC236}">
                  <a16:creationId xmlns:a16="http://schemas.microsoft.com/office/drawing/2014/main" id="{591A39A6-9244-4278-A643-9463937486F6}"/>
                </a:ext>
              </a:extLst>
            </p:cNvPr>
            <p:cNvSpPr>
              <a:spLocks noChangeArrowheads="1"/>
            </p:cNvSpPr>
            <p:nvPr/>
          </p:nvSpPr>
          <p:spPr bwMode="auto">
            <a:xfrm>
              <a:off x="2310521"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6</a:t>
              </a:r>
            </a:p>
          </p:txBody>
        </p:sp>
        <p:sp>
          <p:nvSpPr>
            <p:cNvPr id="1086" name="Rectangle 4468">
              <a:extLst>
                <a:ext uri="{FF2B5EF4-FFF2-40B4-BE49-F238E27FC236}">
                  <a16:creationId xmlns:a16="http://schemas.microsoft.com/office/drawing/2014/main" id="{A33B779E-F5AE-4678-96EC-C2899845CF7F}"/>
                </a:ext>
              </a:extLst>
            </p:cNvPr>
            <p:cNvSpPr>
              <a:spLocks noChangeArrowheads="1"/>
            </p:cNvSpPr>
            <p:nvPr/>
          </p:nvSpPr>
          <p:spPr bwMode="auto">
            <a:xfrm>
              <a:off x="2578240"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7</a:t>
              </a:r>
            </a:p>
          </p:txBody>
        </p:sp>
        <p:sp>
          <p:nvSpPr>
            <p:cNvPr id="1087" name="Rectangle 4468">
              <a:extLst>
                <a:ext uri="{FF2B5EF4-FFF2-40B4-BE49-F238E27FC236}">
                  <a16:creationId xmlns:a16="http://schemas.microsoft.com/office/drawing/2014/main" id="{45AF7A70-22A3-4C88-BB6A-EFFFC49C1869}"/>
                </a:ext>
              </a:extLst>
            </p:cNvPr>
            <p:cNvSpPr>
              <a:spLocks noChangeArrowheads="1"/>
            </p:cNvSpPr>
            <p:nvPr/>
          </p:nvSpPr>
          <p:spPr bwMode="auto">
            <a:xfrm>
              <a:off x="2830427"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8</a:t>
              </a:r>
            </a:p>
          </p:txBody>
        </p:sp>
        <p:sp>
          <p:nvSpPr>
            <p:cNvPr id="1088" name="Line 351">
              <a:extLst>
                <a:ext uri="{FF2B5EF4-FFF2-40B4-BE49-F238E27FC236}">
                  <a16:creationId xmlns:a16="http://schemas.microsoft.com/office/drawing/2014/main" id="{9F0C234D-1A7A-4067-A7FB-FE516793722E}"/>
                </a:ext>
              </a:extLst>
            </p:cNvPr>
            <p:cNvSpPr>
              <a:spLocks noChangeShapeType="1"/>
            </p:cNvSpPr>
            <p:nvPr/>
          </p:nvSpPr>
          <p:spPr bwMode="auto">
            <a:xfrm>
              <a:off x="3136174"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89" name="Line 351">
              <a:extLst>
                <a:ext uri="{FF2B5EF4-FFF2-40B4-BE49-F238E27FC236}">
                  <a16:creationId xmlns:a16="http://schemas.microsoft.com/office/drawing/2014/main" id="{91E991BB-F117-4A42-AE29-63F7686E74E4}"/>
                </a:ext>
              </a:extLst>
            </p:cNvPr>
            <p:cNvSpPr>
              <a:spLocks noChangeShapeType="1"/>
            </p:cNvSpPr>
            <p:nvPr/>
          </p:nvSpPr>
          <p:spPr bwMode="auto">
            <a:xfrm>
              <a:off x="3397794"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sp>
          <p:nvSpPr>
            <p:cNvPr id="1090" name="Rectangle 4468">
              <a:extLst>
                <a:ext uri="{FF2B5EF4-FFF2-40B4-BE49-F238E27FC236}">
                  <a16:creationId xmlns:a16="http://schemas.microsoft.com/office/drawing/2014/main" id="{7A5310E8-3F16-4B6C-B060-59635BD5B5EA}"/>
                </a:ext>
              </a:extLst>
            </p:cNvPr>
            <p:cNvSpPr>
              <a:spLocks noChangeArrowheads="1"/>
            </p:cNvSpPr>
            <p:nvPr/>
          </p:nvSpPr>
          <p:spPr bwMode="auto">
            <a:xfrm>
              <a:off x="3081359" y="5600639"/>
              <a:ext cx="70532"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9</a:t>
              </a:r>
            </a:p>
          </p:txBody>
        </p:sp>
        <p:sp>
          <p:nvSpPr>
            <p:cNvPr id="1091" name="Rectangle 4468">
              <a:extLst>
                <a:ext uri="{FF2B5EF4-FFF2-40B4-BE49-F238E27FC236}">
                  <a16:creationId xmlns:a16="http://schemas.microsoft.com/office/drawing/2014/main" id="{CCFA9BC9-0B07-4D52-9964-5157D86AE7A2}"/>
                </a:ext>
              </a:extLst>
            </p:cNvPr>
            <p:cNvSpPr>
              <a:spLocks noChangeArrowheads="1"/>
            </p:cNvSpPr>
            <p:nvPr/>
          </p:nvSpPr>
          <p:spPr bwMode="auto">
            <a:xfrm>
              <a:off x="3312499" y="5600639"/>
              <a:ext cx="141064" cy="184666"/>
            </a:xfrm>
            <a:prstGeom prst="rect">
              <a:avLst/>
            </a:prstGeom>
            <a:noFill/>
            <a:ln w="9525">
              <a:noFill/>
              <a:miter lim="800000"/>
              <a:headEnd/>
              <a:tailEnd/>
            </a:ln>
          </p:spPr>
          <p:txBody>
            <a:bodyPr wrap="none" lIns="0" tIns="0" rIns="0" bIns="0">
              <a:spAutoFit/>
            </a:bodyPr>
            <a:lstStyle/>
            <a:p>
              <a:pPr defTabSz="914400" fontAlgn="base">
                <a:spcBef>
                  <a:spcPct val="0"/>
                </a:spcBef>
                <a:spcAft>
                  <a:spcPct val="0"/>
                </a:spcAft>
                <a:defRPr/>
              </a:pPr>
              <a:r>
                <a:rPr lang="en-US" sz="1200" b="1" kern="0" dirty="0">
                  <a:solidFill>
                    <a:srgbClr val="404040"/>
                  </a:solidFill>
                  <a:latin typeface="Arial Narrow" panose="020B0606020202030204" pitchFamily="34" charset="0"/>
                  <a:cs typeface="Arial" charset="0"/>
                </a:rPr>
                <a:t>10</a:t>
              </a:r>
            </a:p>
          </p:txBody>
        </p:sp>
        <p:sp>
          <p:nvSpPr>
            <p:cNvPr id="1092" name="Line 346">
              <a:extLst>
                <a:ext uri="{FF2B5EF4-FFF2-40B4-BE49-F238E27FC236}">
                  <a16:creationId xmlns:a16="http://schemas.microsoft.com/office/drawing/2014/main" id="{4E3A31A5-E7D3-41D0-81AD-7FA25E7B32D8}"/>
                </a:ext>
              </a:extLst>
            </p:cNvPr>
            <p:cNvSpPr>
              <a:spLocks noChangeShapeType="1"/>
            </p:cNvSpPr>
            <p:nvPr/>
          </p:nvSpPr>
          <p:spPr bwMode="auto">
            <a:xfrm>
              <a:off x="1077543" y="5494270"/>
              <a:ext cx="0" cy="5461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defTabSz="914400" fontAlgn="base">
                <a:spcBef>
                  <a:spcPct val="0"/>
                </a:spcBef>
                <a:spcAft>
                  <a:spcPct val="0"/>
                </a:spcAft>
                <a:defRPr/>
              </a:pPr>
              <a:endParaRPr lang="en-US" sz="1200" kern="0">
                <a:solidFill>
                  <a:srgbClr val="404040"/>
                </a:solidFill>
                <a:latin typeface="Arial Narrow" panose="020B0606020202030204" pitchFamily="34" charset="0"/>
                <a:ea typeface="ＭＳ Ｐゴシック" pitchFamily="34" charset="-128"/>
                <a:cs typeface="Arial" charset="0"/>
              </a:endParaRPr>
            </a:p>
          </p:txBody>
        </p:sp>
      </p:grpSp>
      <p:sp>
        <p:nvSpPr>
          <p:cNvPr id="1093" name="Rectangle 507">
            <a:extLst>
              <a:ext uri="{FF2B5EF4-FFF2-40B4-BE49-F238E27FC236}">
                <a16:creationId xmlns:a16="http://schemas.microsoft.com/office/drawing/2014/main" id="{F45A2B50-E5CC-4CF0-A00E-CB49EB92BBE6}"/>
              </a:ext>
            </a:extLst>
          </p:cNvPr>
          <p:cNvSpPr>
            <a:spLocks noChangeArrowheads="1"/>
          </p:cNvSpPr>
          <p:nvPr/>
        </p:nvSpPr>
        <p:spPr bwMode="auto">
          <a:xfrm>
            <a:off x="6069550" y="4915246"/>
            <a:ext cx="46488"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baseline="30000" dirty="0">
                <a:solidFill>
                  <a:srgbClr val="404040"/>
                </a:solidFill>
                <a:latin typeface="Arial Narrow" panose="020B0606020202030204" pitchFamily="34" charset="0"/>
                <a:cs typeface="Arial" charset="0"/>
              </a:rPr>
              <a:t>a</a:t>
            </a:r>
            <a:endParaRPr lang="en-US" sz="1200" baseline="30000" dirty="0">
              <a:solidFill>
                <a:srgbClr val="404040"/>
              </a:solidFill>
              <a:latin typeface="Arial Narrow" panose="020B0606020202030204" pitchFamily="34" charset="0"/>
              <a:ea typeface="ＭＳ Ｐゴシック" pitchFamily="34" charset="-128"/>
              <a:cs typeface="Arial" pitchFamily="34" charset="0"/>
            </a:endParaRPr>
          </a:p>
        </p:txBody>
      </p:sp>
      <p:sp>
        <p:nvSpPr>
          <p:cNvPr id="1094" name="Rectangle 10">
            <a:extLst>
              <a:ext uri="{FF2B5EF4-FFF2-40B4-BE49-F238E27FC236}">
                <a16:creationId xmlns:a16="http://schemas.microsoft.com/office/drawing/2014/main" id="{C65C73F5-AF25-44DE-A23B-E82B747B56F8}"/>
              </a:ext>
            </a:extLst>
          </p:cNvPr>
          <p:cNvSpPr>
            <a:spLocks noChangeArrowheads="1"/>
          </p:cNvSpPr>
          <p:nvPr/>
        </p:nvSpPr>
        <p:spPr bwMode="auto">
          <a:xfrm>
            <a:off x="3589129" y="1561455"/>
            <a:ext cx="129522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pPr>
            <a:r>
              <a:rPr lang="en-US" altLang="en-US" sz="1200" dirty="0">
                <a:solidFill>
                  <a:srgbClr val="000000">
                    <a:lumMod val="75000"/>
                    <a:lumOff val="25000"/>
                  </a:srgbClr>
                </a:solidFill>
                <a:latin typeface="Arial Narrow" panose="020B0606020202030204" pitchFamily="34" charset="0"/>
                <a:ea typeface="MS PGothic" pitchFamily="34" charset="-128"/>
                <a:cs typeface="Arial" pitchFamily="34" charset="0"/>
              </a:rPr>
              <a:t>Long-term Denosumab</a:t>
            </a:r>
          </a:p>
        </p:txBody>
      </p:sp>
      <p:sp>
        <p:nvSpPr>
          <p:cNvPr id="1095" name="Rectangle 40">
            <a:extLst>
              <a:ext uri="{FF2B5EF4-FFF2-40B4-BE49-F238E27FC236}">
                <a16:creationId xmlns:a16="http://schemas.microsoft.com/office/drawing/2014/main" id="{260FE145-E724-4B5F-BFA1-E786FF14299A}"/>
              </a:ext>
            </a:extLst>
          </p:cNvPr>
          <p:cNvSpPr>
            <a:spLocks noChangeAspect="1" noChangeArrowheads="1"/>
          </p:cNvSpPr>
          <p:nvPr/>
        </p:nvSpPr>
        <p:spPr bwMode="auto">
          <a:xfrm>
            <a:off x="3387099" y="1570599"/>
            <a:ext cx="152400" cy="150812"/>
          </a:xfrm>
          <a:prstGeom prst="rect">
            <a:avLst/>
          </a:prstGeom>
          <a:solidFill>
            <a:srgbClr val="7F75CD"/>
          </a:solidFill>
          <a:ln>
            <a:noFill/>
          </a:ln>
          <a:effectLst/>
          <a:extLst/>
        </p:spPr>
        <p:txBody>
          <a:bodyPr/>
          <a:lstStyle/>
          <a:p>
            <a:pPr algn="ctr" defTabSz="914400" fontAlgn="base">
              <a:spcBef>
                <a:spcPct val="0"/>
              </a:spcBef>
              <a:spcAft>
                <a:spcPct val="0"/>
              </a:spcAft>
              <a:defRPr/>
            </a:pPr>
            <a:endParaRPr lang="fr-FR" sz="1600" b="1" kern="0" dirty="0">
              <a:solidFill>
                <a:srgbClr val="000000">
                  <a:lumMod val="75000"/>
                  <a:lumOff val="25000"/>
                </a:srgbClr>
              </a:solidFill>
              <a:latin typeface="Arial Narrow" panose="020B0606020202030204" pitchFamily="34" charset="0"/>
              <a:ea typeface="ＭＳ Ｐゴシック" pitchFamily="34" charset="-128"/>
              <a:cs typeface="Arial" charset="0"/>
            </a:endParaRPr>
          </a:p>
        </p:txBody>
      </p:sp>
      <p:sp>
        <p:nvSpPr>
          <p:cNvPr id="1096" name="Rectangle 8">
            <a:extLst>
              <a:ext uri="{FF2B5EF4-FFF2-40B4-BE49-F238E27FC236}">
                <a16:creationId xmlns:a16="http://schemas.microsoft.com/office/drawing/2014/main" id="{7758787F-3C4E-4DB7-9FAF-D257F2B2B888}"/>
              </a:ext>
            </a:extLst>
          </p:cNvPr>
          <p:cNvSpPr>
            <a:spLocks noChangeArrowheads="1"/>
          </p:cNvSpPr>
          <p:nvPr/>
        </p:nvSpPr>
        <p:spPr bwMode="auto">
          <a:xfrm>
            <a:off x="2802852" y="1551942"/>
            <a:ext cx="45685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pPr>
            <a:r>
              <a:rPr lang="en-US" altLang="en-US" sz="1200" dirty="0">
                <a:solidFill>
                  <a:srgbClr val="000000">
                    <a:lumMod val="75000"/>
                    <a:lumOff val="25000"/>
                  </a:srgbClr>
                </a:solidFill>
                <a:latin typeface="Arial Narrow" panose="020B0606020202030204" pitchFamily="34" charset="0"/>
                <a:ea typeface="MS PGothic" pitchFamily="34" charset="-128"/>
                <a:cs typeface="Arial" pitchFamily="34" charset="0"/>
              </a:rPr>
              <a:t>Placebo</a:t>
            </a:r>
          </a:p>
        </p:txBody>
      </p:sp>
      <p:sp>
        <p:nvSpPr>
          <p:cNvPr id="1097" name="Rectangle 42">
            <a:extLst>
              <a:ext uri="{FF2B5EF4-FFF2-40B4-BE49-F238E27FC236}">
                <a16:creationId xmlns:a16="http://schemas.microsoft.com/office/drawing/2014/main" id="{17C8F6DE-8A75-4543-9034-CCFBE30C1C93}"/>
              </a:ext>
            </a:extLst>
          </p:cNvPr>
          <p:cNvSpPr>
            <a:spLocks noChangeAspect="1" noChangeArrowheads="1"/>
          </p:cNvSpPr>
          <p:nvPr/>
        </p:nvSpPr>
        <p:spPr bwMode="auto">
          <a:xfrm>
            <a:off x="2603096" y="1561086"/>
            <a:ext cx="150813" cy="150812"/>
          </a:xfrm>
          <a:prstGeom prst="rect">
            <a:avLst/>
          </a:prstGeom>
          <a:solidFill>
            <a:srgbClr val="999999"/>
          </a:solidFill>
          <a:ln>
            <a:noFill/>
          </a:ln>
          <a:effectLst/>
          <a:extLst/>
        </p:spPr>
        <p:txBody>
          <a:bodyPr/>
          <a:lstStyle/>
          <a:p>
            <a:pPr algn="ctr" defTabSz="914400" fontAlgn="base">
              <a:spcBef>
                <a:spcPct val="0"/>
              </a:spcBef>
              <a:spcAft>
                <a:spcPct val="0"/>
              </a:spcAft>
              <a:defRPr/>
            </a:pPr>
            <a:endParaRPr lang="fr-FR" sz="1600" b="1" dirty="0">
              <a:solidFill>
                <a:srgbClr val="000000">
                  <a:lumMod val="75000"/>
                  <a:lumOff val="25000"/>
                </a:srgbClr>
              </a:solidFill>
              <a:latin typeface="Arial Narrow" panose="020B0606020202030204" pitchFamily="34" charset="0"/>
              <a:ea typeface="ＭＳ Ｐゴシック" pitchFamily="34" charset="-128"/>
              <a:cs typeface="Arial" charset="0"/>
            </a:endParaRPr>
          </a:p>
        </p:txBody>
      </p:sp>
      <p:sp>
        <p:nvSpPr>
          <p:cNvPr id="1098" name="Rectangle 10">
            <a:extLst>
              <a:ext uri="{FF2B5EF4-FFF2-40B4-BE49-F238E27FC236}">
                <a16:creationId xmlns:a16="http://schemas.microsoft.com/office/drawing/2014/main" id="{A6B1FC31-FCEE-4DF1-B05D-DDDE6EB2A1CE}"/>
              </a:ext>
            </a:extLst>
          </p:cNvPr>
          <p:cNvSpPr>
            <a:spLocks noChangeArrowheads="1"/>
          </p:cNvSpPr>
          <p:nvPr/>
        </p:nvSpPr>
        <p:spPr bwMode="auto">
          <a:xfrm>
            <a:off x="5183124" y="1552311"/>
            <a:ext cx="13336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pPr>
            <a:r>
              <a:rPr lang="en-US" altLang="en-US" sz="1200" dirty="0">
                <a:solidFill>
                  <a:srgbClr val="000000">
                    <a:lumMod val="75000"/>
                    <a:lumOff val="25000"/>
                  </a:srgbClr>
                </a:solidFill>
                <a:latin typeface="Arial Narrow" panose="020B0606020202030204" pitchFamily="34" charset="0"/>
                <a:ea typeface="MS PGothic" pitchFamily="34" charset="-128"/>
                <a:cs typeface="Arial" pitchFamily="34" charset="0"/>
              </a:rPr>
              <a:t>Cross-over Denosumab</a:t>
            </a:r>
          </a:p>
        </p:txBody>
      </p:sp>
      <p:sp>
        <p:nvSpPr>
          <p:cNvPr id="1099" name="Rectangle 40">
            <a:extLst>
              <a:ext uri="{FF2B5EF4-FFF2-40B4-BE49-F238E27FC236}">
                <a16:creationId xmlns:a16="http://schemas.microsoft.com/office/drawing/2014/main" id="{5DD64D7B-F07E-4184-AC46-77328002439F}"/>
              </a:ext>
            </a:extLst>
          </p:cNvPr>
          <p:cNvSpPr>
            <a:spLocks noChangeAspect="1" noChangeArrowheads="1"/>
          </p:cNvSpPr>
          <p:nvPr/>
        </p:nvSpPr>
        <p:spPr bwMode="auto">
          <a:xfrm>
            <a:off x="4975698" y="1570599"/>
            <a:ext cx="152400" cy="150812"/>
          </a:xfrm>
          <a:prstGeom prst="rect">
            <a:avLst/>
          </a:prstGeom>
          <a:solidFill>
            <a:srgbClr val="AAA2E8"/>
          </a:solidFill>
          <a:ln>
            <a:noFill/>
          </a:ln>
          <a:effectLst/>
          <a:extLst/>
        </p:spPr>
        <p:txBody>
          <a:bodyPr/>
          <a:lstStyle/>
          <a:p>
            <a:pPr algn="ctr" defTabSz="914400" fontAlgn="base">
              <a:spcBef>
                <a:spcPct val="0"/>
              </a:spcBef>
              <a:spcAft>
                <a:spcPct val="0"/>
              </a:spcAft>
              <a:defRPr/>
            </a:pPr>
            <a:endParaRPr lang="fr-FR" sz="1600" b="1" kern="0" dirty="0">
              <a:solidFill>
                <a:srgbClr val="000000">
                  <a:lumMod val="75000"/>
                  <a:lumOff val="25000"/>
                </a:srgbClr>
              </a:solidFill>
              <a:latin typeface="Arial Narrow" panose="020B0606020202030204" pitchFamily="34" charset="0"/>
              <a:ea typeface="ＭＳ Ｐゴシック" pitchFamily="34" charset="-128"/>
              <a:cs typeface="Arial" charset="0"/>
            </a:endParaRPr>
          </a:p>
        </p:txBody>
      </p:sp>
    </p:spTree>
    <p:extLst>
      <p:ext uri="{BB962C8B-B14F-4D97-AF65-F5344CB8AC3E}">
        <p14:creationId xmlns:p14="http://schemas.microsoft.com/office/powerpoint/2010/main" val="20009640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1"/>
            <a:ext cx="9144000" cy="12750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87098"/>
            <a:ext cx="9058939" cy="1032887"/>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No Significant Difference in Risk of Fracture Between Year 6 and 9 on Zoledronic Acid</a:t>
            </a:r>
            <a:endParaRPr kumimoji="0" lang="en-US" sz="3600" b="1" i="1"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439472"/>
            <a:ext cx="9144000" cy="5142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50716" y="6498385"/>
            <a:ext cx="8229600" cy="514278"/>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defTabSz="914400">
              <a:buClrTx/>
              <a:defRPr/>
            </a:pPr>
            <a:r>
              <a:rPr lang="en-US" sz="1000" dirty="0">
                <a:solidFill>
                  <a:srgbClr val="000000"/>
                </a:solidFill>
                <a:latin typeface="Arial Narrow" panose="020B0606020202030204" pitchFamily="34" charset="0"/>
              </a:rPr>
              <a:t>NS: not significant</a:t>
            </a:r>
          </a:p>
          <a:p>
            <a:pPr defTabSz="914400">
              <a:buClrTx/>
              <a:defRPr/>
            </a:pPr>
            <a:r>
              <a:rPr lang="en-CA" sz="1000" dirty="0">
                <a:solidFill>
                  <a:srgbClr val="000000"/>
                </a:solidFill>
                <a:latin typeface="Arial Narrow" panose="020B0606020202030204" pitchFamily="34" charset="0"/>
              </a:rPr>
              <a:t>Black, D.M., et al. </a:t>
            </a:r>
            <a:r>
              <a:rPr lang="en-CA" sz="1000" i="1" dirty="0">
                <a:solidFill>
                  <a:srgbClr val="000000"/>
                </a:solidFill>
                <a:latin typeface="Arial Narrow" panose="020B0606020202030204" pitchFamily="34" charset="0"/>
              </a:rPr>
              <a:t>J Bone Miner Res</a:t>
            </a:r>
            <a:r>
              <a:rPr lang="en-US" sz="1000" dirty="0">
                <a:solidFill>
                  <a:srgbClr val="000000"/>
                </a:solidFill>
                <a:latin typeface="Arial Narrow" panose="020B0606020202030204" pitchFamily="34" charset="0"/>
              </a:rPr>
              <a:t>. 2015;</a:t>
            </a:r>
            <a:r>
              <a:rPr lang="en-CA" sz="1000" dirty="0">
                <a:solidFill>
                  <a:srgbClr val="000000"/>
                </a:solidFill>
                <a:latin typeface="Arial Narrow" panose="020B0606020202030204" pitchFamily="34" charset="0"/>
              </a:rPr>
              <a:t>30(5):934-44. </a:t>
            </a:r>
          </a:p>
          <a:p>
            <a:endParaRPr lang="en-CA" sz="1000" dirty="0">
              <a:solidFill>
                <a:srgbClr val="000000"/>
              </a:solidFill>
              <a:latin typeface="Arial Narrow" panose="020B0606020202030204" pitchFamily="34" charset="0"/>
            </a:endParaRPr>
          </a:p>
        </p:txBody>
      </p:sp>
      <p:sp>
        <p:nvSpPr>
          <p:cNvPr id="129" name="Content Placeholder 2">
            <a:extLst>
              <a:ext uri="{FF2B5EF4-FFF2-40B4-BE49-F238E27FC236}">
                <a16:creationId xmlns:a16="http://schemas.microsoft.com/office/drawing/2014/main" id="{B7DCC657-E02A-4F49-97BA-37CD9630957A}"/>
              </a:ext>
            </a:extLst>
          </p:cNvPr>
          <p:cNvSpPr txBox="1">
            <a:spLocks/>
          </p:cNvSpPr>
          <p:nvPr/>
        </p:nvSpPr>
        <p:spPr>
          <a:xfrm>
            <a:off x="984731" y="1300776"/>
            <a:ext cx="7174534" cy="601866"/>
          </a:xfrm>
          <a:prstGeom prst="rect">
            <a:avLst/>
          </a:prstGeom>
        </p:spPr>
        <p:txBody>
          <a:bodyPr vert="horz" lIns="91440" tIns="45720" rIns="91440" bIns="45720" rtlCol="0">
            <a:noAutofit/>
          </a:bodyPr>
          <a:lstStyle>
            <a:lvl1pPr marL="270000" indent="-270000" algn="l" defTabSz="457200" rtl="0" eaLnBrk="1" latinLnBrk="0" hangingPunct="1">
              <a:spcBef>
                <a:spcPts val="500"/>
              </a:spcBef>
              <a:buClr>
                <a:schemeClr val="tx1"/>
              </a:buClr>
              <a:buFont typeface="Arial"/>
              <a:buChar char="•"/>
              <a:defRPr sz="2800" kern="1200">
                <a:solidFill>
                  <a:schemeClr val="tx1"/>
                </a:solidFill>
                <a:latin typeface="Arial"/>
                <a:ea typeface="+mn-ea"/>
                <a:cs typeface="Arial"/>
              </a:defRPr>
            </a:lvl1pPr>
            <a:lvl2pPr marL="630000" indent="-270000" algn="l" defTabSz="457200" rtl="0" eaLnBrk="1" latinLnBrk="0" hangingPunct="1">
              <a:spcBef>
                <a:spcPts val="500"/>
              </a:spcBef>
              <a:buClr>
                <a:schemeClr val="tx1"/>
              </a:buClr>
              <a:buFont typeface="Arial"/>
              <a:buChar char="–"/>
              <a:defRPr sz="2400" kern="1200">
                <a:solidFill>
                  <a:schemeClr val="tx1"/>
                </a:solidFill>
                <a:latin typeface="Arial"/>
                <a:ea typeface="+mn-ea"/>
                <a:cs typeface="Arial"/>
              </a:defRPr>
            </a:lvl2pPr>
            <a:lvl3pPr marL="900000" indent="-270000"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3pPr>
            <a:lvl4pPr marL="1260000" indent="-270000" algn="l" defTabSz="457200" rtl="0" eaLnBrk="1" latinLnBrk="0" hangingPunct="1">
              <a:spcBef>
                <a:spcPts val="500"/>
              </a:spcBef>
              <a:buClr>
                <a:schemeClr val="tx1"/>
              </a:buClr>
              <a:buFont typeface="Arial"/>
              <a:buChar char="–"/>
              <a:defRPr sz="1800" kern="1200">
                <a:solidFill>
                  <a:schemeClr val="tx1"/>
                </a:solidFill>
                <a:latin typeface="Arial"/>
                <a:ea typeface="+mn-ea"/>
                <a:cs typeface="Arial"/>
              </a:defRPr>
            </a:lvl4pPr>
            <a:lvl5pPr marL="1530000" indent="-270000" algn="l" defTabSz="457200" rtl="0" eaLnBrk="1" latinLnBrk="0" hangingPunct="1">
              <a:spcBef>
                <a:spcPts val="500"/>
              </a:spcBef>
              <a:buClr>
                <a:schemeClr val="tx1"/>
              </a:buClr>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Clr>
                <a:srgbClr val="323232"/>
              </a:buClr>
              <a:buFont typeface="Arial"/>
              <a:buNone/>
              <a:defRPr/>
            </a:pPr>
            <a:r>
              <a:rPr lang="en-CA" sz="1800" b="1" dirty="0">
                <a:solidFill>
                  <a:srgbClr val="7693CC"/>
                </a:solidFill>
                <a:latin typeface="Arial Narrow" panose="020B0606020202030204" pitchFamily="34" charset="0"/>
                <a:cs typeface="Helvetica" panose="020B0604020202020204" pitchFamily="34" charset="0"/>
              </a:rPr>
              <a:t>Results show continued efficacy in both groups, yet did not provide evidence of benefit from continuing ZOL infusions for more than 6 years</a:t>
            </a:r>
          </a:p>
        </p:txBody>
      </p:sp>
      <p:grpSp>
        <p:nvGrpSpPr>
          <p:cNvPr id="130" name="Group 129">
            <a:extLst>
              <a:ext uri="{FF2B5EF4-FFF2-40B4-BE49-F238E27FC236}">
                <a16:creationId xmlns:a16="http://schemas.microsoft.com/office/drawing/2014/main" id="{52B4AF27-FEC1-4805-BEFB-08B19F88ED56}"/>
              </a:ext>
            </a:extLst>
          </p:cNvPr>
          <p:cNvGrpSpPr/>
          <p:nvPr/>
        </p:nvGrpSpPr>
        <p:grpSpPr>
          <a:xfrm>
            <a:off x="5021591" y="1892604"/>
            <a:ext cx="3865004" cy="4553916"/>
            <a:chOff x="4935754" y="1884135"/>
            <a:chExt cx="4055846" cy="4717180"/>
          </a:xfrm>
        </p:grpSpPr>
        <p:graphicFrame>
          <p:nvGraphicFramePr>
            <p:cNvPr id="131" name="Content Placeholder 9">
              <a:extLst>
                <a:ext uri="{FF2B5EF4-FFF2-40B4-BE49-F238E27FC236}">
                  <a16:creationId xmlns:a16="http://schemas.microsoft.com/office/drawing/2014/main" id="{B88DA4B8-533E-4A6E-A064-B131E3654681}"/>
                </a:ext>
              </a:extLst>
            </p:cNvPr>
            <p:cNvGraphicFramePr>
              <a:graphicFrameLocks/>
            </p:cNvGraphicFramePr>
            <p:nvPr>
              <p:extLst>
                <p:ext uri="{D42A27DB-BD31-4B8C-83A1-F6EECF244321}">
                  <p14:modId xmlns:p14="http://schemas.microsoft.com/office/powerpoint/2010/main" val="3813343009"/>
                </p:ext>
              </p:extLst>
            </p:nvPr>
          </p:nvGraphicFramePr>
          <p:xfrm>
            <a:off x="4935754" y="1884135"/>
            <a:ext cx="4055846" cy="4717180"/>
          </p:xfrm>
          <a:graphic>
            <a:graphicData uri="http://schemas.openxmlformats.org/drawingml/2006/chart">
              <c:chart xmlns:c="http://schemas.openxmlformats.org/drawingml/2006/chart" xmlns:r="http://schemas.openxmlformats.org/officeDocument/2006/relationships" r:id="rId3"/>
            </a:graphicData>
          </a:graphic>
        </p:graphicFrame>
        <p:sp>
          <p:nvSpPr>
            <p:cNvPr id="132" name="Line 3">
              <a:extLst>
                <a:ext uri="{FF2B5EF4-FFF2-40B4-BE49-F238E27FC236}">
                  <a16:creationId xmlns:a16="http://schemas.microsoft.com/office/drawing/2014/main" id="{6BFFBEF6-3AF5-44F5-BEDC-695D0E934914}"/>
                </a:ext>
              </a:extLst>
            </p:cNvPr>
            <p:cNvSpPr>
              <a:spLocks noChangeShapeType="1"/>
            </p:cNvSpPr>
            <p:nvPr/>
          </p:nvSpPr>
          <p:spPr bwMode="auto">
            <a:xfrm>
              <a:off x="5444966" y="2306320"/>
              <a:ext cx="0" cy="3690620"/>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sp>
          <p:nvSpPr>
            <p:cNvPr id="133" name="Line 3">
              <a:extLst>
                <a:ext uri="{FF2B5EF4-FFF2-40B4-BE49-F238E27FC236}">
                  <a16:creationId xmlns:a16="http://schemas.microsoft.com/office/drawing/2014/main" id="{6F2E17B5-14A4-4274-A976-22A2789DD4D3}"/>
                </a:ext>
              </a:extLst>
            </p:cNvPr>
            <p:cNvSpPr>
              <a:spLocks noChangeShapeType="1"/>
            </p:cNvSpPr>
            <p:nvPr/>
          </p:nvSpPr>
          <p:spPr bwMode="auto">
            <a:xfrm rot="5400000">
              <a:off x="6824981" y="4469129"/>
              <a:ext cx="0" cy="2931161"/>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grpSp>
      <p:grpSp>
        <p:nvGrpSpPr>
          <p:cNvPr id="134" name="Group 133">
            <a:extLst>
              <a:ext uri="{FF2B5EF4-FFF2-40B4-BE49-F238E27FC236}">
                <a16:creationId xmlns:a16="http://schemas.microsoft.com/office/drawing/2014/main" id="{CB4F3973-E111-4D2D-8FCF-178B4BF55CDB}"/>
              </a:ext>
            </a:extLst>
          </p:cNvPr>
          <p:cNvGrpSpPr/>
          <p:nvPr/>
        </p:nvGrpSpPr>
        <p:grpSpPr>
          <a:xfrm>
            <a:off x="451584" y="1899948"/>
            <a:ext cx="4159788" cy="4305636"/>
            <a:chOff x="365747" y="2057064"/>
            <a:chExt cx="4159788" cy="4305636"/>
          </a:xfrm>
        </p:grpSpPr>
        <p:sp>
          <p:nvSpPr>
            <p:cNvPr id="135" name="Rectangle 134">
              <a:extLst>
                <a:ext uri="{FF2B5EF4-FFF2-40B4-BE49-F238E27FC236}">
                  <a16:creationId xmlns:a16="http://schemas.microsoft.com/office/drawing/2014/main" id="{55BC7A1C-EC6D-4539-BC72-91938792BE8B}"/>
                </a:ext>
              </a:extLst>
            </p:cNvPr>
            <p:cNvSpPr/>
            <p:nvPr/>
          </p:nvSpPr>
          <p:spPr>
            <a:xfrm>
              <a:off x="3223261" y="2676525"/>
              <a:ext cx="1135380" cy="3252787"/>
            </a:xfrm>
            <a:prstGeom prst="rect">
              <a:avLst/>
            </a:prstGeom>
            <a:solidFill>
              <a:sysClr val="window" lastClr="FFFFFF">
                <a:lumMod val="95000"/>
              </a:sysClr>
            </a:solidFill>
            <a:ln w="9525"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ysClr val="windowText" lastClr="000000"/>
                </a:solidFill>
                <a:effectLst/>
                <a:uLnTx/>
                <a:uFillTx/>
                <a:latin typeface="Arial Narrow" panose="020B0606020202030204" pitchFamily="34" charset="0"/>
              </a:endParaRPr>
            </a:p>
          </p:txBody>
        </p:sp>
        <p:graphicFrame>
          <p:nvGraphicFramePr>
            <p:cNvPr id="136" name="Chart 135">
              <a:extLst>
                <a:ext uri="{FF2B5EF4-FFF2-40B4-BE49-F238E27FC236}">
                  <a16:creationId xmlns:a16="http://schemas.microsoft.com/office/drawing/2014/main" id="{C92E1BAB-9BD9-4958-B5D8-DD449D94A984}"/>
                </a:ext>
              </a:extLst>
            </p:cNvPr>
            <p:cNvGraphicFramePr/>
            <p:nvPr>
              <p:extLst>
                <p:ext uri="{D42A27DB-BD31-4B8C-83A1-F6EECF244321}">
                  <p14:modId xmlns:p14="http://schemas.microsoft.com/office/powerpoint/2010/main" val="733984205"/>
                </p:ext>
              </p:extLst>
            </p:nvPr>
          </p:nvGraphicFramePr>
          <p:xfrm>
            <a:off x="365747" y="2057064"/>
            <a:ext cx="4159788" cy="4305636"/>
          </p:xfrm>
          <a:graphic>
            <a:graphicData uri="http://schemas.openxmlformats.org/drawingml/2006/chart">
              <c:chart xmlns:c="http://schemas.openxmlformats.org/drawingml/2006/chart" xmlns:r="http://schemas.openxmlformats.org/officeDocument/2006/relationships" r:id="rId4"/>
            </a:graphicData>
          </a:graphic>
        </p:graphicFrame>
        <p:sp>
          <p:nvSpPr>
            <p:cNvPr id="137" name="Line 3">
              <a:extLst>
                <a:ext uri="{FF2B5EF4-FFF2-40B4-BE49-F238E27FC236}">
                  <a16:creationId xmlns:a16="http://schemas.microsoft.com/office/drawing/2014/main" id="{944C47CA-5ECC-494F-9B1B-B38F0E358D23}"/>
                </a:ext>
              </a:extLst>
            </p:cNvPr>
            <p:cNvSpPr>
              <a:spLocks noChangeShapeType="1"/>
            </p:cNvSpPr>
            <p:nvPr/>
          </p:nvSpPr>
          <p:spPr bwMode="auto">
            <a:xfrm>
              <a:off x="972026" y="2676524"/>
              <a:ext cx="0" cy="3320415"/>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cs typeface="Helvetica" panose="020B0604020202020204" pitchFamily="34" charset="0"/>
              </a:endParaRPr>
            </a:p>
          </p:txBody>
        </p:sp>
      </p:grpSp>
      <p:sp>
        <p:nvSpPr>
          <p:cNvPr id="138" name="TextBox 137">
            <a:extLst>
              <a:ext uri="{FF2B5EF4-FFF2-40B4-BE49-F238E27FC236}">
                <a16:creationId xmlns:a16="http://schemas.microsoft.com/office/drawing/2014/main" id="{710DFB4E-6F29-4573-B657-42543978E9DF}"/>
              </a:ext>
            </a:extLst>
          </p:cNvPr>
          <p:cNvSpPr txBox="1"/>
          <p:nvPr/>
        </p:nvSpPr>
        <p:spPr>
          <a:xfrm>
            <a:off x="5634973" y="5973840"/>
            <a:ext cx="3169920" cy="246221"/>
          </a:xfrm>
          <a:prstGeom prst="rect">
            <a:avLst/>
          </a:prstGeom>
          <a:noFill/>
        </p:spPr>
        <p:txBody>
          <a:bodyPr wrap="square" rtlCol="0">
            <a:spAutoFit/>
          </a:bodyPr>
          <a:lstStyle/>
          <a:p>
            <a:r>
              <a:rPr lang="en-CA" sz="1000" dirty="0">
                <a:solidFill>
                  <a:prstClr val="black">
                    <a:lumMod val="75000"/>
                    <a:lumOff val="25000"/>
                  </a:prstClr>
                </a:solidFill>
                <a:latin typeface="Arial Narrow" panose="020B0606020202030204" pitchFamily="34" charset="0"/>
              </a:rPr>
              <a:t>6 years </a:t>
            </a:r>
            <a:r>
              <a:rPr lang="en-CA" sz="1000" dirty="0" err="1">
                <a:solidFill>
                  <a:prstClr val="black">
                    <a:lumMod val="75000"/>
                    <a:lumOff val="25000"/>
                  </a:prstClr>
                </a:solidFill>
                <a:latin typeface="Arial Narrow" panose="020B0606020202030204" pitchFamily="34" charset="0"/>
              </a:rPr>
              <a:t>Zol</a:t>
            </a:r>
            <a:r>
              <a:rPr lang="en-CA" sz="1000" dirty="0">
                <a:solidFill>
                  <a:prstClr val="black">
                    <a:lumMod val="75000"/>
                    <a:lumOff val="25000"/>
                  </a:prstClr>
                </a:solidFill>
                <a:latin typeface="Arial Narrow" panose="020B0606020202030204" pitchFamily="34" charset="0"/>
              </a:rPr>
              <a:t> then 3 years placebo (N=95)</a:t>
            </a:r>
          </a:p>
        </p:txBody>
      </p:sp>
      <p:sp>
        <p:nvSpPr>
          <p:cNvPr id="139" name="TextBox 138">
            <a:extLst>
              <a:ext uri="{FF2B5EF4-FFF2-40B4-BE49-F238E27FC236}">
                <a16:creationId xmlns:a16="http://schemas.microsoft.com/office/drawing/2014/main" id="{68742302-074B-49E3-9E23-72F5416DB0A6}"/>
              </a:ext>
            </a:extLst>
          </p:cNvPr>
          <p:cNvSpPr txBox="1"/>
          <p:nvPr/>
        </p:nvSpPr>
        <p:spPr>
          <a:xfrm>
            <a:off x="5634973" y="6160904"/>
            <a:ext cx="3169920" cy="246221"/>
          </a:xfrm>
          <a:prstGeom prst="rect">
            <a:avLst/>
          </a:prstGeom>
          <a:noFill/>
        </p:spPr>
        <p:txBody>
          <a:bodyPr wrap="square" rtlCol="0">
            <a:spAutoFit/>
          </a:bodyPr>
          <a:lstStyle/>
          <a:p>
            <a:r>
              <a:rPr lang="en-CA" sz="1000" dirty="0">
                <a:solidFill>
                  <a:prstClr val="black">
                    <a:lumMod val="75000"/>
                    <a:lumOff val="25000"/>
                  </a:prstClr>
                </a:solidFill>
                <a:latin typeface="Arial Narrow" panose="020B0606020202030204" pitchFamily="34" charset="0"/>
              </a:rPr>
              <a:t>9 years </a:t>
            </a:r>
            <a:r>
              <a:rPr lang="en-CA" sz="1000" dirty="0" err="1">
                <a:solidFill>
                  <a:prstClr val="black">
                    <a:lumMod val="75000"/>
                    <a:lumOff val="25000"/>
                  </a:prstClr>
                </a:solidFill>
                <a:latin typeface="Arial Narrow" panose="020B0606020202030204" pitchFamily="34" charset="0"/>
              </a:rPr>
              <a:t>Zol</a:t>
            </a:r>
            <a:r>
              <a:rPr lang="en-CA" sz="1000" dirty="0">
                <a:solidFill>
                  <a:prstClr val="black">
                    <a:lumMod val="75000"/>
                    <a:lumOff val="25000"/>
                  </a:prstClr>
                </a:solidFill>
                <a:latin typeface="Arial Narrow" panose="020B0606020202030204" pitchFamily="34" charset="0"/>
              </a:rPr>
              <a:t> (N=95)</a:t>
            </a:r>
          </a:p>
        </p:txBody>
      </p:sp>
      <p:sp>
        <p:nvSpPr>
          <p:cNvPr id="140" name="Rectangle 139">
            <a:extLst>
              <a:ext uri="{FF2B5EF4-FFF2-40B4-BE49-F238E27FC236}">
                <a16:creationId xmlns:a16="http://schemas.microsoft.com/office/drawing/2014/main" id="{872521E5-AC3B-42BF-8C47-3B0413AA4D9E}"/>
              </a:ext>
            </a:extLst>
          </p:cNvPr>
          <p:cNvSpPr/>
          <p:nvPr/>
        </p:nvSpPr>
        <p:spPr>
          <a:xfrm>
            <a:off x="5506843" y="6011942"/>
            <a:ext cx="164808" cy="164808"/>
          </a:xfrm>
          <a:prstGeom prst="rect">
            <a:avLst/>
          </a:prstGeom>
          <a:solidFill>
            <a:schemeClr val="accent5">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41" name="Rectangle 140">
            <a:extLst>
              <a:ext uri="{FF2B5EF4-FFF2-40B4-BE49-F238E27FC236}">
                <a16:creationId xmlns:a16="http://schemas.microsoft.com/office/drawing/2014/main" id="{7BA2773A-A064-492F-9C70-54C7809252BB}"/>
              </a:ext>
            </a:extLst>
          </p:cNvPr>
          <p:cNvSpPr/>
          <p:nvPr/>
        </p:nvSpPr>
        <p:spPr>
          <a:xfrm>
            <a:off x="5506843" y="6207360"/>
            <a:ext cx="164808" cy="164808"/>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Tree>
    <p:extLst>
      <p:ext uri="{BB962C8B-B14F-4D97-AF65-F5344CB8AC3E}">
        <p14:creationId xmlns:p14="http://schemas.microsoft.com/office/powerpoint/2010/main" val="30432532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1"/>
            <a:ext cx="9144000" cy="12750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87098"/>
            <a:ext cx="9058939" cy="1032887"/>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Yearly Incidence of Hip Fractures Though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10 Years: Long-term Denosumab Group</a:t>
            </a:r>
            <a:endParaRPr kumimoji="0" lang="en-US" sz="3600" b="1" i="1"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01666"/>
            <a:ext cx="9144000" cy="752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50716" y="6498385"/>
            <a:ext cx="8229600" cy="514278"/>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buClrTx/>
            </a:pPr>
            <a:r>
              <a:rPr lang="en-US" altLang="en-US" sz="1000" dirty="0">
                <a:solidFill>
                  <a:srgbClr val="000000"/>
                </a:solidFill>
                <a:latin typeface="Arial Narrow" panose="020B0606020202030204" pitchFamily="34" charset="0"/>
              </a:rPr>
              <a:t>n = number of subject with ≥ 1 fracture; N = number of randomized subjects who remain on study at the beginning of each period. </a:t>
            </a:r>
          </a:p>
          <a:p>
            <a:pPr>
              <a:spcBef>
                <a:spcPct val="0"/>
              </a:spcBef>
              <a:buClrTx/>
            </a:pPr>
            <a:r>
              <a:rPr lang="en-US" altLang="en-US" sz="1000" dirty="0">
                <a:solidFill>
                  <a:srgbClr val="000000"/>
                </a:solidFill>
                <a:latin typeface="Arial Narrow" panose="020B0606020202030204" pitchFamily="34" charset="0"/>
              </a:rPr>
              <a:t>Percentages for nonvertebral fracture are Kaplan Meier estimates.</a:t>
            </a:r>
          </a:p>
          <a:p>
            <a:pPr>
              <a:spcBef>
                <a:spcPct val="0"/>
              </a:spcBef>
              <a:buClrTx/>
            </a:pPr>
            <a:r>
              <a:rPr lang="en-CA" sz="1000" dirty="0">
                <a:solidFill>
                  <a:srgbClr val="000000"/>
                </a:solidFill>
                <a:latin typeface="Arial Narrow" panose="020B0606020202030204" pitchFamily="34" charset="0"/>
              </a:rPr>
              <a:t>Bone, Henry G, et al. </a:t>
            </a:r>
            <a:r>
              <a:rPr lang="en-CA" sz="1000" i="1" dirty="0">
                <a:solidFill>
                  <a:srgbClr val="000000"/>
                </a:solidFill>
                <a:latin typeface="Arial Narrow" panose="020B0606020202030204" pitchFamily="34" charset="0"/>
              </a:rPr>
              <a:t>Lancet</a:t>
            </a:r>
            <a:r>
              <a:rPr lang="en-US" sz="1000" dirty="0">
                <a:solidFill>
                  <a:srgbClr val="000000"/>
                </a:solidFill>
                <a:latin typeface="Arial Narrow" panose="020B0606020202030204" pitchFamily="34" charset="0"/>
              </a:rPr>
              <a:t>. 2017;</a:t>
            </a:r>
            <a:r>
              <a:rPr lang="en-CA" sz="1000" dirty="0">
                <a:solidFill>
                  <a:srgbClr val="000000"/>
                </a:solidFill>
                <a:latin typeface="Arial Narrow" panose="020B0606020202030204" pitchFamily="34" charset="0"/>
              </a:rPr>
              <a:t>5(7):513-23. </a:t>
            </a:r>
          </a:p>
          <a:p>
            <a:endParaRPr lang="en-CA" sz="1000" dirty="0">
              <a:solidFill>
                <a:srgbClr val="000000"/>
              </a:solidFill>
              <a:latin typeface="Arial Narrow" panose="020B0606020202030204" pitchFamily="34" charset="0"/>
            </a:endParaRPr>
          </a:p>
        </p:txBody>
      </p:sp>
      <p:sp>
        <p:nvSpPr>
          <p:cNvPr id="19" name="Rectangle 28">
            <a:extLst>
              <a:ext uri="{FF2B5EF4-FFF2-40B4-BE49-F238E27FC236}">
                <a16:creationId xmlns:a16="http://schemas.microsoft.com/office/drawing/2014/main" id="{AA6920FB-ECD3-4472-B6E8-E4BDB414B54B}"/>
              </a:ext>
            </a:extLst>
          </p:cNvPr>
          <p:cNvSpPr>
            <a:spLocks noChangeArrowheads="1"/>
          </p:cNvSpPr>
          <p:nvPr/>
        </p:nvSpPr>
        <p:spPr bwMode="auto">
          <a:xfrm>
            <a:off x="3906297" y="2273974"/>
            <a:ext cx="4692967" cy="2700337"/>
          </a:xfrm>
          <a:prstGeom prst="rect">
            <a:avLst/>
          </a:prstGeom>
          <a:solidFill>
            <a:schemeClr val="bg2"/>
          </a:solidFill>
          <a:ln>
            <a:noFill/>
          </a:ln>
          <a:effectLst/>
          <a:extLst/>
        </p:spPr>
        <p:txBody>
          <a:bodyPr wrap="none" anchor="ct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20" name="Rectangle 28">
            <a:extLst>
              <a:ext uri="{FF2B5EF4-FFF2-40B4-BE49-F238E27FC236}">
                <a16:creationId xmlns:a16="http://schemas.microsoft.com/office/drawing/2014/main" id="{EA180F0C-34CA-4954-8481-A6AE9608C7DD}"/>
              </a:ext>
            </a:extLst>
          </p:cNvPr>
          <p:cNvSpPr>
            <a:spLocks noChangeArrowheads="1"/>
          </p:cNvSpPr>
          <p:nvPr/>
        </p:nvSpPr>
        <p:spPr bwMode="auto">
          <a:xfrm>
            <a:off x="1314748" y="2273974"/>
            <a:ext cx="2582218" cy="2700337"/>
          </a:xfrm>
          <a:prstGeom prst="rect">
            <a:avLst/>
          </a:prstGeom>
          <a:solidFill>
            <a:sysClr val="window" lastClr="FFFFFF">
              <a:lumMod val="95000"/>
            </a:sysClr>
          </a:solidFill>
          <a:ln>
            <a:noFill/>
          </a:ln>
          <a:effectLst/>
          <a:extLst/>
        </p:spPr>
        <p:txBody>
          <a:bodyPr wrap="none" anchor="ct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srgbClr val="000000"/>
              </a:solidFill>
              <a:effectLst/>
              <a:uLnTx/>
              <a:uFillTx/>
              <a:latin typeface="Arial Narrow" panose="020B0606020202030204" pitchFamily="34" charset="0"/>
            </a:endParaRPr>
          </a:p>
        </p:txBody>
      </p:sp>
      <p:graphicFrame>
        <p:nvGraphicFramePr>
          <p:cNvPr id="21" name="Chart 20">
            <a:extLst>
              <a:ext uri="{FF2B5EF4-FFF2-40B4-BE49-F238E27FC236}">
                <a16:creationId xmlns:a16="http://schemas.microsoft.com/office/drawing/2014/main" id="{C43D6215-BC41-4C42-8E07-809135418206}"/>
              </a:ext>
            </a:extLst>
          </p:cNvPr>
          <p:cNvGraphicFramePr/>
          <p:nvPr>
            <p:extLst>
              <p:ext uri="{D42A27DB-BD31-4B8C-83A1-F6EECF244321}">
                <p14:modId xmlns:p14="http://schemas.microsoft.com/office/powerpoint/2010/main" val="434637929"/>
              </p:ext>
            </p:extLst>
          </p:nvPr>
        </p:nvGraphicFramePr>
        <p:xfrm>
          <a:off x="939939" y="2209203"/>
          <a:ext cx="7613702" cy="2905759"/>
        </p:xfrm>
        <a:graphic>
          <a:graphicData uri="http://schemas.openxmlformats.org/drawingml/2006/chart">
            <c:chart xmlns:c="http://schemas.openxmlformats.org/drawingml/2006/chart" xmlns:r="http://schemas.openxmlformats.org/officeDocument/2006/relationships" r:id="rId3"/>
          </a:graphicData>
        </a:graphic>
      </p:graphicFrame>
      <p:grpSp>
        <p:nvGrpSpPr>
          <p:cNvPr id="22" name="Group 1">
            <a:extLst>
              <a:ext uri="{FF2B5EF4-FFF2-40B4-BE49-F238E27FC236}">
                <a16:creationId xmlns:a16="http://schemas.microsoft.com/office/drawing/2014/main" id="{41823AE6-D4D8-4B22-ABA8-85A764E91EEA}"/>
              </a:ext>
            </a:extLst>
          </p:cNvPr>
          <p:cNvGrpSpPr>
            <a:grpSpLocks/>
          </p:cNvGrpSpPr>
          <p:nvPr/>
        </p:nvGrpSpPr>
        <p:grpSpPr bwMode="auto">
          <a:xfrm>
            <a:off x="462344" y="1911103"/>
            <a:ext cx="8136920" cy="3597423"/>
            <a:chOff x="640083" y="2181222"/>
            <a:chExt cx="8137225" cy="3597423"/>
          </a:xfrm>
        </p:grpSpPr>
        <p:sp>
          <p:nvSpPr>
            <p:cNvPr id="23" name="TextBox 299">
              <a:extLst>
                <a:ext uri="{FF2B5EF4-FFF2-40B4-BE49-F238E27FC236}">
                  <a16:creationId xmlns:a16="http://schemas.microsoft.com/office/drawing/2014/main" id="{1981CD30-BA08-4521-9C79-FCF3BAE013F5}"/>
                </a:ext>
              </a:extLst>
            </p:cNvPr>
            <p:cNvSpPr txBox="1">
              <a:spLocks noChangeArrowheads="1"/>
            </p:cNvSpPr>
            <p:nvPr/>
          </p:nvSpPr>
          <p:spPr bwMode="auto">
            <a:xfrm>
              <a:off x="1835288"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1</a:t>
              </a:r>
            </a:p>
          </p:txBody>
        </p:sp>
        <p:sp>
          <p:nvSpPr>
            <p:cNvPr id="24" name="TextBox 300">
              <a:extLst>
                <a:ext uri="{FF2B5EF4-FFF2-40B4-BE49-F238E27FC236}">
                  <a16:creationId xmlns:a16="http://schemas.microsoft.com/office/drawing/2014/main" id="{66CC08E3-128E-479F-8E6B-7A300696F0E9}"/>
                </a:ext>
              </a:extLst>
            </p:cNvPr>
            <p:cNvSpPr txBox="1">
              <a:spLocks noChangeArrowheads="1"/>
            </p:cNvSpPr>
            <p:nvPr/>
          </p:nvSpPr>
          <p:spPr bwMode="auto">
            <a:xfrm>
              <a:off x="2549067"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2</a:t>
              </a:r>
            </a:p>
          </p:txBody>
        </p:sp>
        <p:sp>
          <p:nvSpPr>
            <p:cNvPr id="25" name="TextBox 301">
              <a:extLst>
                <a:ext uri="{FF2B5EF4-FFF2-40B4-BE49-F238E27FC236}">
                  <a16:creationId xmlns:a16="http://schemas.microsoft.com/office/drawing/2014/main" id="{3558D773-53DA-4E66-AA63-71C88B882A5D}"/>
                </a:ext>
              </a:extLst>
            </p:cNvPr>
            <p:cNvSpPr txBox="1">
              <a:spLocks noChangeArrowheads="1"/>
            </p:cNvSpPr>
            <p:nvPr/>
          </p:nvSpPr>
          <p:spPr bwMode="auto">
            <a:xfrm>
              <a:off x="3227199"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3</a:t>
              </a:r>
            </a:p>
          </p:txBody>
        </p:sp>
        <p:sp>
          <p:nvSpPr>
            <p:cNvPr id="26" name="TextBox 302">
              <a:extLst>
                <a:ext uri="{FF2B5EF4-FFF2-40B4-BE49-F238E27FC236}">
                  <a16:creationId xmlns:a16="http://schemas.microsoft.com/office/drawing/2014/main" id="{C9CAFBEA-77F6-416C-8EE6-9DD0A742BDAD}"/>
                </a:ext>
              </a:extLst>
            </p:cNvPr>
            <p:cNvSpPr txBox="1">
              <a:spLocks noChangeArrowheads="1"/>
            </p:cNvSpPr>
            <p:nvPr/>
          </p:nvSpPr>
          <p:spPr bwMode="auto">
            <a:xfrm>
              <a:off x="4084165"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4</a:t>
              </a:r>
            </a:p>
          </p:txBody>
        </p:sp>
        <p:sp>
          <p:nvSpPr>
            <p:cNvPr id="27" name="TextBox 303">
              <a:extLst>
                <a:ext uri="{FF2B5EF4-FFF2-40B4-BE49-F238E27FC236}">
                  <a16:creationId xmlns:a16="http://schemas.microsoft.com/office/drawing/2014/main" id="{39F3B02C-CD77-4A9F-A70A-4D64C8C24F9F}"/>
                </a:ext>
              </a:extLst>
            </p:cNvPr>
            <p:cNvSpPr txBox="1">
              <a:spLocks noChangeArrowheads="1"/>
            </p:cNvSpPr>
            <p:nvPr/>
          </p:nvSpPr>
          <p:spPr bwMode="auto">
            <a:xfrm>
              <a:off x="6213574"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7</a:t>
              </a:r>
            </a:p>
          </p:txBody>
        </p:sp>
        <p:sp>
          <p:nvSpPr>
            <p:cNvPr id="28" name="TextBox 304">
              <a:extLst>
                <a:ext uri="{FF2B5EF4-FFF2-40B4-BE49-F238E27FC236}">
                  <a16:creationId xmlns:a16="http://schemas.microsoft.com/office/drawing/2014/main" id="{749F78C9-30AC-40DD-B3A4-C4964297AD96}"/>
                </a:ext>
              </a:extLst>
            </p:cNvPr>
            <p:cNvSpPr txBox="1">
              <a:spLocks noChangeArrowheads="1"/>
            </p:cNvSpPr>
            <p:nvPr/>
          </p:nvSpPr>
          <p:spPr bwMode="auto">
            <a:xfrm>
              <a:off x="4823473"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5</a:t>
              </a:r>
            </a:p>
          </p:txBody>
        </p:sp>
        <p:sp>
          <p:nvSpPr>
            <p:cNvPr id="29" name="Rectangle 305">
              <a:extLst>
                <a:ext uri="{FF2B5EF4-FFF2-40B4-BE49-F238E27FC236}">
                  <a16:creationId xmlns:a16="http://schemas.microsoft.com/office/drawing/2014/main" id="{4841015A-7576-4E6C-B402-86356FA80853}"/>
                </a:ext>
              </a:extLst>
            </p:cNvPr>
            <p:cNvSpPr>
              <a:spLocks noChangeArrowheads="1"/>
            </p:cNvSpPr>
            <p:nvPr/>
          </p:nvSpPr>
          <p:spPr bwMode="auto">
            <a:xfrm>
              <a:off x="3621357" y="5470868"/>
              <a:ext cx="23648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400" b="1" kern="0" dirty="0">
                  <a:solidFill>
                    <a:srgbClr val="000000">
                      <a:lumMod val="75000"/>
                      <a:lumOff val="25000"/>
                    </a:srgbClr>
                  </a:solidFill>
                  <a:latin typeface="Arial Narrow" panose="020B0606020202030204" pitchFamily="34" charset="0"/>
                </a:rPr>
                <a:t>Years of Denosumab treatment</a:t>
              </a:r>
            </a:p>
          </p:txBody>
        </p:sp>
        <p:sp>
          <p:nvSpPr>
            <p:cNvPr id="30" name="Rectangle 306">
              <a:extLst>
                <a:ext uri="{FF2B5EF4-FFF2-40B4-BE49-F238E27FC236}">
                  <a16:creationId xmlns:a16="http://schemas.microsoft.com/office/drawing/2014/main" id="{B80361BF-7C41-4920-9EBF-13FA4252D439}"/>
                </a:ext>
              </a:extLst>
            </p:cNvPr>
            <p:cNvSpPr>
              <a:spLocks noChangeArrowheads="1"/>
            </p:cNvSpPr>
            <p:nvPr/>
          </p:nvSpPr>
          <p:spPr bwMode="auto">
            <a:xfrm rot="16200000">
              <a:off x="136910" y="3605654"/>
              <a:ext cx="1529585" cy="5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400" b="1" kern="0" dirty="0">
                  <a:solidFill>
                    <a:srgbClr val="000000">
                      <a:lumMod val="75000"/>
                      <a:lumOff val="25000"/>
                    </a:srgbClr>
                  </a:solidFill>
                  <a:latin typeface="Arial Narrow" panose="020B0606020202030204" pitchFamily="34" charset="0"/>
                </a:rPr>
                <a:t>Yearly incidence of</a:t>
              </a:r>
              <a:br>
                <a:rPr lang="en-US" altLang="en-US" sz="1400" b="1" kern="0" dirty="0">
                  <a:solidFill>
                    <a:srgbClr val="000000">
                      <a:lumMod val="75000"/>
                      <a:lumOff val="25000"/>
                    </a:srgbClr>
                  </a:solidFill>
                  <a:latin typeface="Arial Narrow" panose="020B0606020202030204" pitchFamily="34" charset="0"/>
                </a:rPr>
              </a:br>
              <a:r>
                <a:rPr lang="en-US" altLang="en-US" sz="1400" b="1" kern="0" dirty="0">
                  <a:solidFill>
                    <a:srgbClr val="000000">
                      <a:lumMod val="75000"/>
                      <a:lumOff val="25000"/>
                    </a:srgbClr>
                  </a:solidFill>
                  <a:latin typeface="Arial Narrow" panose="020B0606020202030204" pitchFamily="34" charset="0"/>
                </a:rPr>
                <a:t>hip fractures (%)</a:t>
              </a:r>
            </a:p>
          </p:txBody>
        </p:sp>
        <p:sp>
          <p:nvSpPr>
            <p:cNvPr id="31" name="TextBox 59">
              <a:extLst>
                <a:ext uri="{FF2B5EF4-FFF2-40B4-BE49-F238E27FC236}">
                  <a16:creationId xmlns:a16="http://schemas.microsoft.com/office/drawing/2014/main" id="{D955629F-5394-480C-BBA7-200F7D007B3F}"/>
                </a:ext>
              </a:extLst>
            </p:cNvPr>
            <p:cNvSpPr txBox="1">
              <a:spLocks noChangeArrowheads="1"/>
            </p:cNvSpPr>
            <p:nvPr/>
          </p:nvSpPr>
          <p:spPr bwMode="auto">
            <a:xfrm>
              <a:off x="2286006" y="2186252"/>
              <a:ext cx="10262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600" b="1" kern="0" dirty="0">
                  <a:solidFill>
                    <a:srgbClr val="000000">
                      <a:lumMod val="75000"/>
                      <a:lumOff val="25000"/>
                    </a:srgbClr>
                  </a:solidFill>
                  <a:latin typeface="Arial Narrow" panose="020B0606020202030204" pitchFamily="34" charset="0"/>
                  <a:ea typeface="MS PGothic" pitchFamily="34" charset="-128"/>
                  <a:cs typeface="Arial" pitchFamily="34" charset="0"/>
                </a:rPr>
                <a:t>FREEDOM</a:t>
              </a:r>
            </a:p>
          </p:txBody>
        </p:sp>
        <p:sp>
          <p:nvSpPr>
            <p:cNvPr id="32" name="TextBox 60">
              <a:extLst>
                <a:ext uri="{FF2B5EF4-FFF2-40B4-BE49-F238E27FC236}">
                  <a16:creationId xmlns:a16="http://schemas.microsoft.com/office/drawing/2014/main" id="{DD4612A5-9ECB-40BE-93EE-654E3F9D54B7}"/>
                </a:ext>
              </a:extLst>
            </p:cNvPr>
            <p:cNvSpPr txBox="1">
              <a:spLocks noChangeArrowheads="1"/>
            </p:cNvSpPr>
            <p:nvPr/>
          </p:nvSpPr>
          <p:spPr bwMode="auto">
            <a:xfrm>
              <a:off x="4084165" y="2181222"/>
              <a:ext cx="4693143"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defTabSz="914400" fontAlgn="base">
                <a:lnSpc>
                  <a:spcPct val="100000"/>
                </a:lnSpc>
                <a:spcBef>
                  <a:spcPct val="0"/>
                </a:spcBef>
                <a:spcAft>
                  <a:spcPct val="0"/>
                </a:spcAft>
                <a:buClrTx/>
                <a:buFontTx/>
                <a:buNone/>
                <a:defRPr/>
              </a:pPr>
              <a:r>
                <a:rPr lang="en-US" altLang="en-US" sz="1600" b="1" kern="0" dirty="0">
                  <a:solidFill>
                    <a:srgbClr val="000000">
                      <a:lumMod val="75000"/>
                      <a:lumOff val="25000"/>
                    </a:srgbClr>
                  </a:solidFill>
                  <a:latin typeface="Arial Narrow" panose="020B0606020202030204" pitchFamily="34" charset="0"/>
                  <a:ea typeface="MS PGothic" pitchFamily="34" charset="-128"/>
                  <a:cs typeface="Arial" pitchFamily="34" charset="0"/>
                </a:rPr>
                <a:t>EXTENSION</a:t>
              </a:r>
            </a:p>
          </p:txBody>
        </p:sp>
        <p:sp>
          <p:nvSpPr>
            <p:cNvPr id="33" name="TextBox 303">
              <a:extLst>
                <a:ext uri="{FF2B5EF4-FFF2-40B4-BE49-F238E27FC236}">
                  <a16:creationId xmlns:a16="http://schemas.microsoft.com/office/drawing/2014/main" id="{1EA327E5-C3CA-44E4-B233-991B13233C34}"/>
                </a:ext>
              </a:extLst>
            </p:cNvPr>
            <p:cNvSpPr txBox="1">
              <a:spLocks noChangeArrowheads="1"/>
            </p:cNvSpPr>
            <p:nvPr/>
          </p:nvSpPr>
          <p:spPr bwMode="auto">
            <a:xfrm>
              <a:off x="7876508" y="5264150"/>
              <a:ext cx="184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endParaRPr lang="en-US" altLang="en-US" sz="1200" b="1" kern="0" dirty="0">
                <a:solidFill>
                  <a:srgbClr val="000000">
                    <a:lumMod val="75000"/>
                    <a:lumOff val="25000"/>
                  </a:srgbClr>
                </a:solidFill>
                <a:latin typeface="Arial Narrow" panose="020B0606020202030204" pitchFamily="34" charset="0"/>
                <a:cs typeface="Arial" pitchFamily="34" charset="0"/>
              </a:endParaRPr>
            </a:p>
          </p:txBody>
        </p:sp>
        <p:sp>
          <p:nvSpPr>
            <p:cNvPr id="34" name="TextBox 304">
              <a:extLst>
                <a:ext uri="{FF2B5EF4-FFF2-40B4-BE49-F238E27FC236}">
                  <a16:creationId xmlns:a16="http://schemas.microsoft.com/office/drawing/2014/main" id="{C3203F42-7A88-4FE8-8C6E-B943BB45862A}"/>
                </a:ext>
              </a:extLst>
            </p:cNvPr>
            <p:cNvSpPr txBox="1">
              <a:spLocks noChangeArrowheads="1"/>
            </p:cNvSpPr>
            <p:nvPr/>
          </p:nvSpPr>
          <p:spPr bwMode="auto">
            <a:xfrm>
              <a:off x="5504245"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6</a:t>
              </a:r>
            </a:p>
          </p:txBody>
        </p:sp>
        <p:sp>
          <p:nvSpPr>
            <p:cNvPr id="35" name="TextBox 303">
              <a:extLst>
                <a:ext uri="{FF2B5EF4-FFF2-40B4-BE49-F238E27FC236}">
                  <a16:creationId xmlns:a16="http://schemas.microsoft.com/office/drawing/2014/main" id="{35751B61-3785-4C7D-BAB5-7EDAE11EE6BB}"/>
                </a:ext>
              </a:extLst>
            </p:cNvPr>
            <p:cNvSpPr txBox="1">
              <a:spLocks noChangeArrowheads="1"/>
            </p:cNvSpPr>
            <p:nvPr/>
          </p:nvSpPr>
          <p:spPr bwMode="auto">
            <a:xfrm>
              <a:off x="6898200"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8</a:t>
              </a:r>
            </a:p>
          </p:txBody>
        </p:sp>
        <p:sp>
          <p:nvSpPr>
            <p:cNvPr id="36" name="TextBox 303">
              <a:extLst>
                <a:ext uri="{FF2B5EF4-FFF2-40B4-BE49-F238E27FC236}">
                  <a16:creationId xmlns:a16="http://schemas.microsoft.com/office/drawing/2014/main" id="{6ABDA917-E08E-42B2-91D2-72115B27CD4A}"/>
                </a:ext>
              </a:extLst>
            </p:cNvPr>
            <p:cNvSpPr txBox="1">
              <a:spLocks noChangeArrowheads="1"/>
            </p:cNvSpPr>
            <p:nvPr/>
          </p:nvSpPr>
          <p:spPr bwMode="auto">
            <a:xfrm>
              <a:off x="7631434"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9</a:t>
              </a:r>
            </a:p>
          </p:txBody>
        </p:sp>
        <p:sp>
          <p:nvSpPr>
            <p:cNvPr id="37" name="TextBox 303">
              <a:extLst>
                <a:ext uri="{FF2B5EF4-FFF2-40B4-BE49-F238E27FC236}">
                  <a16:creationId xmlns:a16="http://schemas.microsoft.com/office/drawing/2014/main" id="{EA57E5C7-30E3-4BB4-B5D9-B930C5FDB7DD}"/>
                </a:ext>
              </a:extLst>
            </p:cNvPr>
            <p:cNvSpPr txBox="1">
              <a:spLocks noChangeArrowheads="1"/>
            </p:cNvSpPr>
            <p:nvPr/>
          </p:nvSpPr>
          <p:spPr bwMode="auto">
            <a:xfrm>
              <a:off x="8247009" y="5264150"/>
              <a:ext cx="3257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defTabSz="914400" fontAlgn="base">
                <a:lnSpc>
                  <a:spcPct val="100000"/>
                </a:lnSpc>
                <a:spcBef>
                  <a:spcPct val="0"/>
                </a:spcBef>
                <a:spcAft>
                  <a:spcPct val="0"/>
                </a:spcAft>
                <a:buClrTx/>
                <a:buFontTx/>
                <a:buNone/>
                <a:defRPr/>
              </a:pPr>
              <a:r>
                <a:rPr lang="en-US" altLang="en-US" sz="1200" b="1" kern="0" dirty="0">
                  <a:solidFill>
                    <a:srgbClr val="000000">
                      <a:lumMod val="75000"/>
                      <a:lumOff val="25000"/>
                    </a:srgbClr>
                  </a:solidFill>
                  <a:latin typeface="Arial Narrow" panose="020B0606020202030204" pitchFamily="34" charset="0"/>
                  <a:cs typeface="Arial" pitchFamily="34" charset="0"/>
                </a:rPr>
                <a:t>10</a:t>
              </a:r>
            </a:p>
          </p:txBody>
        </p:sp>
      </p:grpSp>
      <p:cxnSp>
        <p:nvCxnSpPr>
          <p:cNvPr id="38" name="Straight Connector 37">
            <a:extLst>
              <a:ext uri="{FF2B5EF4-FFF2-40B4-BE49-F238E27FC236}">
                <a16:creationId xmlns:a16="http://schemas.microsoft.com/office/drawing/2014/main" id="{CF487132-2A85-4915-9BEF-B5385951B197}"/>
              </a:ext>
            </a:extLst>
          </p:cNvPr>
          <p:cNvCxnSpPr/>
          <p:nvPr/>
        </p:nvCxnSpPr>
        <p:spPr bwMode="auto">
          <a:xfrm>
            <a:off x="1354558" y="2273974"/>
            <a:ext cx="0" cy="2700337"/>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cxnSp>
      <p:cxnSp>
        <p:nvCxnSpPr>
          <p:cNvPr id="39" name="Straight Connector 38">
            <a:extLst>
              <a:ext uri="{FF2B5EF4-FFF2-40B4-BE49-F238E27FC236}">
                <a16:creationId xmlns:a16="http://schemas.microsoft.com/office/drawing/2014/main" id="{D6357214-A64E-4952-A8D3-7B0A66A647DB}"/>
              </a:ext>
            </a:extLst>
          </p:cNvPr>
          <p:cNvCxnSpPr/>
          <p:nvPr/>
        </p:nvCxnSpPr>
        <p:spPr bwMode="auto">
          <a:xfrm>
            <a:off x="1324078" y="4957039"/>
            <a:ext cx="7275186" cy="0"/>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cxnSp>
      <p:grpSp>
        <p:nvGrpSpPr>
          <p:cNvPr id="40" name="Group 39">
            <a:extLst>
              <a:ext uri="{FF2B5EF4-FFF2-40B4-BE49-F238E27FC236}">
                <a16:creationId xmlns:a16="http://schemas.microsoft.com/office/drawing/2014/main" id="{D40E6EEB-5D83-40DF-A08C-E67D04D833D0}"/>
              </a:ext>
            </a:extLst>
          </p:cNvPr>
          <p:cNvGrpSpPr/>
          <p:nvPr/>
        </p:nvGrpSpPr>
        <p:grpSpPr>
          <a:xfrm>
            <a:off x="6598202" y="2372904"/>
            <a:ext cx="969887" cy="436818"/>
            <a:chOff x="6776226" y="2287496"/>
            <a:chExt cx="969887" cy="436818"/>
          </a:xfrm>
        </p:grpSpPr>
        <p:sp>
          <p:nvSpPr>
            <p:cNvPr id="41" name="Rectangle 10">
              <a:extLst>
                <a:ext uri="{FF2B5EF4-FFF2-40B4-BE49-F238E27FC236}">
                  <a16:creationId xmlns:a16="http://schemas.microsoft.com/office/drawing/2014/main" id="{A1E7F2FC-80CF-4FB2-870A-CF1380A28159}"/>
                </a:ext>
              </a:extLst>
            </p:cNvPr>
            <p:cNvSpPr>
              <a:spLocks noChangeArrowheads="1"/>
            </p:cNvSpPr>
            <p:nvPr/>
          </p:nvSpPr>
          <p:spPr bwMode="auto">
            <a:xfrm>
              <a:off x="7063234" y="2539648"/>
              <a:ext cx="68287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S PGothic" pitchFamily="34" charset="-128"/>
                  <a:cs typeface="Arial" pitchFamily="34" charset="0"/>
                </a:rPr>
                <a:t>Denosumab</a:t>
              </a:r>
            </a:p>
          </p:txBody>
        </p:sp>
        <p:sp>
          <p:nvSpPr>
            <p:cNvPr id="42" name="Rectangle 40">
              <a:extLst>
                <a:ext uri="{FF2B5EF4-FFF2-40B4-BE49-F238E27FC236}">
                  <a16:creationId xmlns:a16="http://schemas.microsoft.com/office/drawing/2014/main" id="{C74C7C5C-4177-487B-B2CB-1C2FFC7291E9}"/>
                </a:ext>
              </a:extLst>
            </p:cNvPr>
            <p:cNvSpPr>
              <a:spLocks noChangeAspect="1" noChangeArrowheads="1"/>
            </p:cNvSpPr>
            <p:nvPr/>
          </p:nvSpPr>
          <p:spPr bwMode="auto">
            <a:xfrm>
              <a:off x="6778805" y="2550049"/>
              <a:ext cx="152400" cy="150812"/>
            </a:xfrm>
            <a:prstGeom prst="rect">
              <a:avLst/>
            </a:prstGeom>
            <a:noFill/>
            <a:ln>
              <a:noFill/>
            </a:ln>
            <a:effectLs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6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ＭＳ Ｐゴシック" pitchFamily="34" charset="-128"/>
                <a:cs typeface="Arial" charset="0"/>
              </a:endParaRPr>
            </a:p>
          </p:txBody>
        </p:sp>
        <p:sp>
          <p:nvSpPr>
            <p:cNvPr id="43" name="Rectangle 8">
              <a:extLst>
                <a:ext uri="{FF2B5EF4-FFF2-40B4-BE49-F238E27FC236}">
                  <a16:creationId xmlns:a16="http://schemas.microsoft.com/office/drawing/2014/main" id="{4F49C9E1-1FDB-47FC-87CD-98DD0101FEDF}"/>
                </a:ext>
              </a:extLst>
            </p:cNvPr>
            <p:cNvSpPr>
              <a:spLocks noChangeArrowheads="1"/>
            </p:cNvSpPr>
            <p:nvPr/>
          </p:nvSpPr>
          <p:spPr bwMode="auto">
            <a:xfrm>
              <a:off x="7039990" y="2287496"/>
              <a:ext cx="4568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MS PGothic" pitchFamily="34" charset="-128"/>
                  <a:cs typeface="Arial" pitchFamily="34" charset="0"/>
                </a:rPr>
                <a:t>Placebo</a:t>
              </a:r>
            </a:p>
          </p:txBody>
        </p:sp>
        <p:sp>
          <p:nvSpPr>
            <p:cNvPr id="44" name="Rectangle 42">
              <a:extLst>
                <a:ext uri="{FF2B5EF4-FFF2-40B4-BE49-F238E27FC236}">
                  <a16:creationId xmlns:a16="http://schemas.microsoft.com/office/drawing/2014/main" id="{F0B4C929-CE9B-4E7E-B221-B930480CE90F}"/>
                </a:ext>
              </a:extLst>
            </p:cNvPr>
            <p:cNvSpPr>
              <a:spLocks noChangeAspect="1" noChangeArrowheads="1"/>
            </p:cNvSpPr>
            <p:nvPr/>
          </p:nvSpPr>
          <p:spPr bwMode="auto">
            <a:xfrm>
              <a:off x="6776226" y="2304423"/>
              <a:ext cx="150813" cy="150812"/>
            </a:xfrm>
            <a:prstGeom prst="rect">
              <a:avLst/>
            </a:prstGeom>
            <a:solidFill>
              <a:sysClr val="windowText" lastClr="000000">
                <a:lumMod val="50000"/>
                <a:lumOff val="50000"/>
              </a:sysClr>
            </a:solidFill>
            <a:ln>
              <a:noFill/>
            </a:ln>
            <a:effectLs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6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ＭＳ Ｐゴシック" pitchFamily="34" charset="-128"/>
                <a:cs typeface="Arial" charset="0"/>
              </a:endParaRPr>
            </a:p>
          </p:txBody>
        </p:sp>
        <p:sp>
          <p:nvSpPr>
            <p:cNvPr id="45" name="Rectangle 42">
              <a:extLst>
                <a:ext uri="{FF2B5EF4-FFF2-40B4-BE49-F238E27FC236}">
                  <a16:creationId xmlns:a16="http://schemas.microsoft.com/office/drawing/2014/main" id="{E87EF08F-2C40-4A6B-98FA-AD9AF087C783}"/>
                </a:ext>
              </a:extLst>
            </p:cNvPr>
            <p:cNvSpPr>
              <a:spLocks noChangeAspect="1" noChangeArrowheads="1"/>
            </p:cNvSpPr>
            <p:nvPr/>
          </p:nvSpPr>
          <p:spPr bwMode="auto">
            <a:xfrm>
              <a:off x="6776226" y="2559609"/>
              <a:ext cx="150813" cy="150812"/>
            </a:xfrm>
            <a:prstGeom prst="rect">
              <a:avLst/>
            </a:prstGeom>
            <a:solidFill>
              <a:srgbClr val="AAA2E8"/>
            </a:solidFill>
            <a:ln>
              <a:noFill/>
            </a:ln>
            <a:effectLst/>
            <a:ex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6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ＭＳ Ｐゴシック" pitchFamily="34" charset="-128"/>
                <a:cs typeface="Arial" charset="0"/>
              </a:endParaRPr>
            </a:p>
          </p:txBody>
        </p:sp>
      </p:grpSp>
      <p:graphicFrame>
        <p:nvGraphicFramePr>
          <p:cNvPr id="46" name="Group 312">
            <a:extLst>
              <a:ext uri="{FF2B5EF4-FFF2-40B4-BE49-F238E27FC236}">
                <a16:creationId xmlns:a16="http://schemas.microsoft.com/office/drawing/2014/main" id="{CF98CC7E-32A5-4793-AA17-9B0C200456E0}"/>
              </a:ext>
            </a:extLst>
          </p:cNvPr>
          <p:cNvGraphicFramePr>
            <a:graphicFrameLocks noGrp="1"/>
          </p:cNvGraphicFramePr>
          <p:nvPr>
            <p:extLst>
              <p:ext uri="{D42A27DB-BD31-4B8C-83A1-F6EECF244321}">
                <p14:modId xmlns:p14="http://schemas.microsoft.com/office/powerpoint/2010/main" val="1477216425"/>
              </p:ext>
            </p:extLst>
          </p:nvPr>
        </p:nvGraphicFramePr>
        <p:xfrm>
          <a:off x="3653614" y="5535766"/>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6</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2343</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7" name="Group 313">
            <a:extLst>
              <a:ext uri="{FF2B5EF4-FFF2-40B4-BE49-F238E27FC236}">
                <a16:creationId xmlns:a16="http://schemas.microsoft.com/office/drawing/2014/main" id="{5AC841CD-4603-4DD7-9558-8DE97EAEAAC1}"/>
              </a:ext>
            </a:extLst>
          </p:cNvPr>
          <p:cNvGraphicFramePr>
            <a:graphicFrameLocks noGrp="1"/>
          </p:cNvGraphicFramePr>
          <p:nvPr>
            <p:extLst>
              <p:ext uri="{D42A27DB-BD31-4B8C-83A1-F6EECF244321}">
                <p14:modId xmlns:p14="http://schemas.microsoft.com/office/powerpoint/2010/main" val="343602779"/>
              </p:ext>
            </p:extLst>
          </p:nvPr>
        </p:nvGraphicFramePr>
        <p:xfrm>
          <a:off x="3120615" y="5531003"/>
          <a:ext cx="611188" cy="492125"/>
        </p:xfrm>
        <a:graphic>
          <a:graphicData uri="http://schemas.openxmlformats.org/drawingml/2006/table">
            <a:tbl>
              <a:tblPr/>
              <a:tblGrid>
                <a:gridCol w="611188">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lumMod val="75000"/>
                              <a:lumOff val="25000"/>
                            </a:schemeClr>
                          </a:solidFill>
                          <a:effectLst/>
                          <a:latin typeface="Arial Narrow" panose="020B0606020202030204" pitchFamily="34" charset="0"/>
                        </a:rPr>
                        <a:t>11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3487</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8" name="Group 314">
            <a:extLst>
              <a:ext uri="{FF2B5EF4-FFF2-40B4-BE49-F238E27FC236}">
                <a16:creationId xmlns:a16="http://schemas.microsoft.com/office/drawing/2014/main" id="{837427B1-AE91-4815-8FCE-CA0C4EC984B8}"/>
              </a:ext>
            </a:extLst>
          </p:cNvPr>
          <p:cNvGraphicFramePr>
            <a:graphicFrameLocks noGrp="1"/>
          </p:cNvGraphicFramePr>
          <p:nvPr>
            <p:extLst>
              <p:ext uri="{D42A27DB-BD31-4B8C-83A1-F6EECF244321}">
                <p14:modId xmlns:p14="http://schemas.microsoft.com/office/powerpoint/2010/main" val="3543425132"/>
              </p:ext>
            </p:extLst>
          </p:nvPr>
        </p:nvGraphicFramePr>
        <p:xfrm>
          <a:off x="2711010" y="5535766"/>
          <a:ext cx="576262" cy="492125"/>
        </p:xfrm>
        <a:graphic>
          <a:graphicData uri="http://schemas.openxmlformats.org/drawingml/2006/table">
            <a:tbl>
              <a:tblPr/>
              <a:tblGrid>
                <a:gridCol w="576262">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9</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3454</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9" name="Group 315">
            <a:extLst>
              <a:ext uri="{FF2B5EF4-FFF2-40B4-BE49-F238E27FC236}">
                <a16:creationId xmlns:a16="http://schemas.microsoft.com/office/drawing/2014/main" id="{C7BB69DF-10BF-4170-AA26-44ACF302234E}"/>
              </a:ext>
            </a:extLst>
          </p:cNvPr>
          <p:cNvGraphicFramePr>
            <a:graphicFrameLocks noGrp="1"/>
          </p:cNvGraphicFramePr>
          <p:nvPr>
            <p:extLst>
              <p:ext uri="{D42A27DB-BD31-4B8C-83A1-F6EECF244321}">
                <p14:modId xmlns:p14="http://schemas.microsoft.com/office/powerpoint/2010/main" val="3631548912"/>
              </p:ext>
            </p:extLst>
          </p:nvPr>
        </p:nvGraphicFramePr>
        <p:xfrm>
          <a:off x="2338894" y="5535766"/>
          <a:ext cx="523875" cy="492125"/>
        </p:xfrm>
        <a:graphic>
          <a:graphicData uri="http://schemas.openxmlformats.org/drawingml/2006/table">
            <a:tbl>
              <a:tblPr/>
              <a:tblGrid>
                <a:gridCol w="5238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3682</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0" name="Group 316">
            <a:extLst>
              <a:ext uri="{FF2B5EF4-FFF2-40B4-BE49-F238E27FC236}">
                <a16:creationId xmlns:a16="http://schemas.microsoft.com/office/drawing/2014/main" id="{BB8C3D80-5729-4A64-A779-22F8D1434253}"/>
              </a:ext>
            </a:extLst>
          </p:cNvPr>
          <p:cNvGraphicFramePr>
            <a:graphicFrameLocks noGrp="1"/>
          </p:cNvGraphicFramePr>
          <p:nvPr>
            <p:extLst>
              <p:ext uri="{D42A27DB-BD31-4B8C-83A1-F6EECF244321}">
                <p14:modId xmlns:p14="http://schemas.microsoft.com/office/powerpoint/2010/main" val="3292452222"/>
              </p:ext>
            </p:extLst>
          </p:nvPr>
        </p:nvGraphicFramePr>
        <p:xfrm>
          <a:off x="2026157" y="5535766"/>
          <a:ext cx="504825" cy="492125"/>
        </p:xfrm>
        <a:graphic>
          <a:graphicData uri="http://schemas.openxmlformats.org/drawingml/2006/table">
            <a:tbl>
              <a:tblPr/>
              <a:tblGrid>
                <a:gridCol w="50482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13</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3688</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1" name="Group 317">
            <a:extLst>
              <a:ext uri="{FF2B5EF4-FFF2-40B4-BE49-F238E27FC236}">
                <a16:creationId xmlns:a16="http://schemas.microsoft.com/office/drawing/2014/main" id="{6043CDC7-C07C-4438-87AE-4A6349705482}"/>
              </a:ext>
            </a:extLst>
          </p:cNvPr>
          <p:cNvGraphicFramePr>
            <a:graphicFrameLocks noGrp="1"/>
          </p:cNvGraphicFramePr>
          <p:nvPr>
            <p:extLst>
              <p:ext uri="{D42A27DB-BD31-4B8C-83A1-F6EECF244321}">
                <p14:modId xmlns:p14="http://schemas.microsoft.com/office/powerpoint/2010/main" val="3805325412"/>
              </p:ext>
            </p:extLst>
          </p:nvPr>
        </p:nvGraphicFramePr>
        <p:xfrm>
          <a:off x="1634828" y="5535766"/>
          <a:ext cx="541338" cy="492125"/>
        </p:xfrm>
        <a:graphic>
          <a:graphicData uri="http://schemas.openxmlformats.org/drawingml/2006/table">
            <a:tbl>
              <a:tblPr/>
              <a:tblGrid>
                <a:gridCol w="541338">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3902</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2" name="Group 318">
            <a:extLst>
              <a:ext uri="{FF2B5EF4-FFF2-40B4-BE49-F238E27FC236}">
                <a16:creationId xmlns:a16="http://schemas.microsoft.com/office/drawing/2014/main" id="{36096082-F547-4073-9BA0-91E8F98679FB}"/>
              </a:ext>
            </a:extLst>
          </p:cNvPr>
          <p:cNvGraphicFramePr>
            <a:graphicFrameLocks noGrp="1"/>
          </p:cNvGraphicFramePr>
          <p:nvPr>
            <p:extLst>
              <p:ext uri="{D42A27DB-BD31-4B8C-83A1-F6EECF244321}">
                <p14:modId xmlns:p14="http://schemas.microsoft.com/office/powerpoint/2010/main" val="3577165625"/>
              </p:ext>
            </p:extLst>
          </p:nvPr>
        </p:nvGraphicFramePr>
        <p:xfrm>
          <a:off x="1322091" y="5535766"/>
          <a:ext cx="539750" cy="492125"/>
        </p:xfrm>
        <a:graphic>
          <a:graphicData uri="http://schemas.openxmlformats.org/drawingml/2006/table">
            <a:tbl>
              <a:tblPr/>
              <a:tblGrid>
                <a:gridCol w="539750">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3906</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3" name="Group 319">
            <a:extLst>
              <a:ext uri="{FF2B5EF4-FFF2-40B4-BE49-F238E27FC236}">
                <a16:creationId xmlns:a16="http://schemas.microsoft.com/office/drawing/2014/main" id="{1919E463-F5FA-4716-9EAE-10D14EC4397A}"/>
              </a:ext>
            </a:extLst>
          </p:cNvPr>
          <p:cNvGraphicFramePr>
            <a:graphicFrameLocks noGrp="1"/>
          </p:cNvGraphicFramePr>
          <p:nvPr>
            <p:extLst>
              <p:ext uri="{D42A27DB-BD31-4B8C-83A1-F6EECF244321}">
                <p14:modId xmlns:p14="http://schemas.microsoft.com/office/powerpoint/2010/main" val="2227643435"/>
              </p:ext>
            </p:extLst>
          </p:nvPr>
        </p:nvGraphicFramePr>
        <p:xfrm>
          <a:off x="733149" y="5527828"/>
          <a:ext cx="504825" cy="487368"/>
        </p:xfrm>
        <a:graphic>
          <a:graphicData uri="http://schemas.openxmlformats.org/drawingml/2006/table">
            <a:tbl>
              <a:tblPr/>
              <a:tblGrid>
                <a:gridCol w="504825">
                  <a:extLst>
                    <a:ext uri="{9D8B030D-6E8A-4147-A177-3AD203B41FA5}">
                      <a16:colId xmlns:a16="http://schemas.microsoft.com/office/drawing/2014/main" val="20000"/>
                    </a:ext>
                  </a:extLst>
                </a:gridCol>
              </a:tblGrid>
              <a:tr h="243682">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n</a:t>
                      </a:r>
                      <a:endParaRPr kumimoji="0" lang="en-US" altLang="en-US" sz="1000" b="0" i="0" u="none" strike="noStrike" cap="none" normalizeH="0" baseline="30000" dirty="0">
                        <a:ln>
                          <a:noFill/>
                        </a:ln>
                        <a:solidFill>
                          <a:schemeClr val="tx1">
                            <a:lumMod val="75000"/>
                            <a:lumOff val="25000"/>
                          </a:schemeClr>
                        </a:solidFill>
                        <a:effectLst/>
                        <a:latin typeface="Arial Narrow" panose="020B0606020202030204" pitchFamily="34" charset="0"/>
                      </a:endParaRPr>
                    </a:p>
                  </a:txBody>
                  <a:tcPr marT="45642" marB="45642"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3682">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panose="020B0604020202020204" pitchFamily="34" charset="0"/>
                        </a:rPr>
                        <a:t>N</a:t>
                      </a:r>
                    </a:p>
                  </a:txBody>
                  <a:tcPr marT="45642" marB="45642"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4" name="Group 320">
            <a:extLst>
              <a:ext uri="{FF2B5EF4-FFF2-40B4-BE49-F238E27FC236}">
                <a16:creationId xmlns:a16="http://schemas.microsoft.com/office/drawing/2014/main" id="{F9FCE702-F5CF-4B3A-95E8-4B705515A390}"/>
              </a:ext>
            </a:extLst>
          </p:cNvPr>
          <p:cNvGraphicFramePr>
            <a:graphicFrameLocks noGrp="1"/>
          </p:cNvGraphicFramePr>
          <p:nvPr>
            <p:extLst>
              <p:ext uri="{D42A27DB-BD31-4B8C-83A1-F6EECF244321}">
                <p14:modId xmlns:p14="http://schemas.microsoft.com/office/powerpoint/2010/main" val="488254115"/>
              </p:ext>
            </p:extLst>
          </p:nvPr>
        </p:nvGraphicFramePr>
        <p:xfrm>
          <a:off x="4400278" y="5535766"/>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2244</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5" name="Group 321">
            <a:extLst>
              <a:ext uri="{FF2B5EF4-FFF2-40B4-BE49-F238E27FC236}">
                <a16:creationId xmlns:a16="http://schemas.microsoft.com/office/drawing/2014/main" id="{FC9F7D10-AA67-425E-9BD8-C059525A3F0E}"/>
              </a:ext>
            </a:extLst>
          </p:cNvPr>
          <p:cNvGraphicFramePr>
            <a:graphicFrameLocks noGrp="1"/>
          </p:cNvGraphicFramePr>
          <p:nvPr>
            <p:extLst>
              <p:ext uri="{D42A27DB-BD31-4B8C-83A1-F6EECF244321}">
                <p14:modId xmlns:p14="http://schemas.microsoft.com/office/powerpoint/2010/main" val="2614380755"/>
              </p:ext>
            </p:extLst>
          </p:nvPr>
        </p:nvGraphicFramePr>
        <p:xfrm>
          <a:off x="5099125" y="5535766"/>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2067</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6" name="Group 322">
            <a:extLst>
              <a:ext uri="{FF2B5EF4-FFF2-40B4-BE49-F238E27FC236}">
                <a16:creationId xmlns:a16="http://schemas.microsoft.com/office/drawing/2014/main" id="{79E57F79-3D1E-48A7-9BC3-27EB543E9674}"/>
              </a:ext>
            </a:extLst>
          </p:cNvPr>
          <p:cNvGraphicFramePr>
            <a:graphicFrameLocks noGrp="1"/>
          </p:cNvGraphicFramePr>
          <p:nvPr>
            <p:extLst>
              <p:ext uri="{D42A27DB-BD31-4B8C-83A1-F6EECF244321}">
                <p14:modId xmlns:p14="http://schemas.microsoft.com/office/powerpoint/2010/main" val="897346057"/>
              </p:ext>
            </p:extLst>
          </p:nvPr>
        </p:nvGraphicFramePr>
        <p:xfrm>
          <a:off x="5784825" y="5535766"/>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1867</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7" name="Group 323">
            <a:extLst>
              <a:ext uri="{FF2B5EF4-FFF2-40B4-BE49-F238E27FC236}">
                <a16:creationId xmlns:a16="http://schemas.microsoft.com/office/drawing/2014/main" id="{2310E25A-4543-45BC-8B59-9F1275961C91}"/>
              </a:ext>
            </a:extLst>
          </p:cNvPr>
          <p:cNvGraphicFramePr>
            <a:graphicFrameLocks noGrp="1"/>
          </p:cNvGraphicFramePr>
          <p:nvPr>
            <p:extLst>
              <p:ext uri="{D42A27DB-BD31-4B8C-83A1-F6EECF244321}">
                <p14:modId xmlns:p14="http://schemas.microsoft.com/office/powerpoint/2010/main" val="2577378726"/>
              </p:ext>
            </p:extLst>
          </p:nvPr>
        </p:nvGraphicFramePr>
        <p:xfrm>
          <a:off x="6534740" y="5561166"/>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1742</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8" name="Group 324">
            <a:extLst>
              <a:ext uri="{FF2B5EF4-FFF2-40B4-BE49-F238E27FC236}">
                <a16:creationId xmlns:a16="http://schemas.microsoft.com/office/drawing/2014/main" id="{829373B8-523C-4F14-BCAA-178F261254EC}"/>
              </a:ext>
            </a:extLst>
          </p:cNvPr>
          <p:cNvGraphicFramePr>
            <a:graphicFrameLocks noGrp="1"/>
          </p:cNvGraphicFramePr>
          <p:nvPr>
            <p:extLst>
              <p:ext uri="{D42A27DB-BD31-4B8C-83A1-F6EECF244321}">
                <p14:modId xmlns:p14="http://schemas.microsoft.com/office/powerpoint/2010/main" val="3079909693"/>
              </p:ext>
            </p:extLst>
          </p:nvPr>
        </p:nvGraphicFramePr>
        <p:xfrm>
          <a:off x="7220440" y="5561166"/>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1583</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00891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1"/>
            <a:ext cx="9144000" cy="12750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12498"/>
            <a:ext cx="9058939" cy="1032887"/>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Denosumab Significantly Reduces the Risk of a Second Fracture (FREEDOM)</a:t>
            </a:r>
            <a:endParaRPr kumimoji="0" lang="en-US" sz="3600" b="1" i="1"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01666"/>
            <a:ext cx="9144000" cy="752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65101" y="6333087"/>
            <a:ext cx="8229600" cy="514278"/>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Values above the bars are risk reduction (95% confidence interval). ARR = absolute risk reduction; n = number of subjects with a new fragility fracture; N = number of subjects randomized; RRR = relative risk reduction. </a:t>
            </a:r>
          </a:p>
          <a:p>
            <a:r>
              <a:rPr lang="en-US" sz="1000" dirty="0">
                <a:solidFill>
                  <a:srgbClr val="000000"/>
                </a:solidFill>
                <a:latin typeface="Arial Narrow" panose="020B0606020202030204" pitchFamily="34" charset="0"/>
              </a:rPr>
              <a:t>Palacios, S., et al. </a:t>
            </a:r>
            <a:r>
              <a:rPr lang="en-US" sz="1000" i="1" dirty="0">
                <a:solidFill>
                  <a:srgbClr val="000000"/>
                </a:solidFill>
                <a:latin typeface="Arial Narrow" panose="020B0606020202030204" pitchFamily="34" charset="0"/>
              </a:rPr>
              <a:t>Climacteric</a:t>
            </a:r>
            <a:r>
              <a:rPr lang="en-US" sz="1000" dirty="0">
                <a:solidFill>
                  <a:srgbClr val="000000"/>
                </a:solidFill>
                <a:latin typeface="Arial Narrow" panose="020B0606020202030204" pitchFamily="34" charset="0"/>
              </a:rPr>
              <a:t>. 2015;1:1-23. DOI:10.3109/13697137.2015.1045484</a:t>
            </a:r>
          </a:p>
        </p:txBody>
      </p:sp>
      <p:graphicFrame>
        <p:nvGraphicFramePr>
          <p:cNvPr id="73" name="Content Placeholder 5">
            <a:extLst>
              <a:ext uri="{FF2B5EF4-FFF2-40B4-BE49-F238E27FC236}">
                <a16:creationId xmlns:a16="http://schemas.microsoft.com/office/drawing/2014/main" id="{D1A07AAE-A7E0-44E5-9318-CF15E4B77F9E}"/>
              </a:ext>
            </a:extLst>
          </p:cNvPr>
          <p:cNvGraphicFramePr>
            <a:graphicFrameLocks/>
          </p:cNvGraphicFramePr>
          <p:nvPr>
            <p:extLst>
              <p:ext uri="{D42A27DB-BD31-4B8C-83A1-F6EECF244321}">
                <p14:modId xmlns:p14="http://schemas.microsoft.com/office/powerpoint/2010/main" val="547796832"/>
              </p:ext>
            </p:extLst>
          </p:nvPr>
        </p:nvGraphicFramePr>
        <p:xfrm>
          <a:off x="933450" y="693289"/>
          <a:ext cx="7862207" cy="5335237"/>
        </p:xfrm>
        <a:graphic>
          <a:graphicData uri="http://schemas.openxmlformats.org/drawingml/2006/chart">
            <c:chart xmlns:c="http://schemas.openxmlformats.org/drawingml/2006/chart" xmlns:r="http://schemas.openxmlformats.org/officeDocument/2006/relationships" r:id="rId3"/>
          </a:graphicData>
        </a:graphic>
      </p:graphicFrame>
      <p:sp>
        <p:nvSpPr>
          <p:cNvPr id="74" name="TextBox 73">
            <a:extLst>
              <a:ext uri="{FF2B5EF4-FFF2-40B4-BE49-F238E27FC236}">
                <a16:creationId xmlns:a16="http://schemas.microsoft.com/office/drawing/2014/main" id="{4CC0B1F7-5164-4573-951A-96A2EA94A20A}"/>
              </a:ext>
            </a:extLst>
          </p:cNvPr>
          <p:cNvSpPr txBox="1"/>
          <p:nvPr/>
        </p:nvSpPr>
        <p:spPr>
          <a:xfrm>
            <a:off x="1655737" y="4878342"/>
            <a:ext cx="766482" cy="415498"/>
          </a:xfrm>
          <a:prstGeom prst="rect">
            <a:avLst/>
          </a:prstGeom>
          <a:noFill/>
        </p:spPr>
        <p:txBody>
          <a:bodyPr wrap="square" rtlCol="0">
            <a:spAutoFit/>
          </a:bodyPr>
          <a:lstStyle/>
          <a:p>
            <a:pPr algn="ctr"/>
            <a:r>
              <a:rPr lang="en-US" sz="1050" i="1" dirty="0">
                <a:solidFill>
                  <a:srgbClr val="000000"/>
                </a:solidFill>
                <a:latin typeface="Arial Narrow" panose="020B0606020202030204" pitchFamily="34" charset="0"/>
                <a:cs typeface="Arial" panose="020B0604020202020204" pitchFamily="34" charset="0"/>
              </a:rPr>
              <a:t>n </a:t>
            </a:r>
            <a:r>
              <a:rPr lang="en-US" sz="1050" dirty="0">
                <a:solidFill>
                  <a:srgbClr val="000000"/>
                </a:solidFill>
                <a:latin typeface="Arial Narrow" panose="020B0606020202030204" pitchFamily="34" charset="0"/>
                <a:cs typeface="Arial" panose="020B0604020202020204" pitchFamily="34" charset="0"/>
              </a:rPr>
              <a:t>= 518</a:t>
            </a:r>
          </a:p>
          <a:p>
            <a:pPr algn="ctr"/>
            <a:r>
              <a:rPr lang="en-US" sz="1050" i="1" dirty="0">
                <a:solidFill>
                  <a:srgbClr val="000000"/>
                </a:solidFill>
                <a:latin typeface="Arial Narrow" panose="020B0606020202030204" pitchFamily="34" charset="0"/>
                <a:cs typeface="Arial" panose="020B0604020202020204" pitchFamily="34" charset="0"/>
              </a:rPr>
              <a:t>N = </a:t>
            </a:r>
            <a:r>
              <a:rPr lang="en-US" sz="1050" dirty="0">
                <a:solidFill>
                  <a:srgbClr val="000000"/>
                </a:solidFill>
                <a:latin typeface="Arial Narrow" panose="020B0606020202030204" pitchFamily="34" charset="0"/>
                <a:cs typeface="Arial" panose="020B0604020202020204" pitchFamily="34" charset="0"/>
              </a:rPr>
              <a:t>3906</a:t>
            </a:r>
          </a:p>
        </p:txBody>
      </p:sp>
      <p:sp>
        <p:nvSpPr>
          <p:cNvPr id="75" name="TextBox 74">
            <a:extLst>
              <a:ext uri="{FF2B5EF4-FFF2-40B4-BE49-F238E27FC236}">
                <a16:creationId xmlns:a16="http://schemas.microsoft.com/office/drawing/2014/main" id="{BB40FD60-1FD7-49CB-8014-E4FBEA5352F0}"/>
              </a:ext>
            </a:extLst>
          </p:cNvPr>
          <p:cNvSpPr txBox="1"/>
          <p:nvPr/>
        </p:nvSpPr>
        <p:spPr>
          <a:xfrm>
            <a:off x="7513705" y="4876814"/>
            <a:ext cx="766482" cy="415498"/>
          </a:xfrm>
          <a:prstGeom prst="rect">
            <a:avLst/>
          </a:prstGeom>
          <a:noFill/>
        </p:spPr>
        <p:txBody>
          <a:bodyPr wrap="square" rtlCol="0">
            <a:spAutoFit/>
          </a:bodyPr>
          <a:lstStyle/>
          <a:p>
            <a:pPr algn="ctr"/>
            <a:r>
              <a:rPr lang="en-US" sz="1050" i="1" dirty="0">
                <a:solidFill>
                  <a:srgbClr val="000000"/>
                </a:solidFill>
                <a:latin typeface="Arial Narrow" panose="020B0606020202030204" pitchFamily="34" charset="0"/>
                <a:cs typeface="Arial" panose="020B0604020202020204" pitchFamily="34" charset="0"/>
              </a:rPr>
              <a:t>n </a:t>
            </a:r>
            <a:r>
              <a:rPr lang="en-US" sz="1050" dirty="0">
                <a:solidFill>
                  <a:srgbClr val="000000"/>
                </a:solidFill>
                <a:latin typeface="Arial Narrow" panose="020B0606020202030204" pitchFamily="34" charset="0"/>
                <a:cs typeface="Arial" panose="020B0604020202020204" pitchFamily="34" charset="0"/>
              </a:rPr>
              <a:t>= 129</a:t>
            </a:r>
          </a:p>
          <a:p>
            <a:pPr algn="ctr"/>
            <a:r>
              <a:rPr lang="en-US" sz="1050" i="1" dirty="0">
                <a:solidFill>
                  <a:srgbClr val="000000"/>
                </a:solidFill>
                <a:latin typeface="Arial Narrow" panose="020B0606020202030204" pitchFamily="34" charset="0"/>
                <a:cs typeface="Arial" panose="020B0604020202020204" pitchFamily="34" charset="0"/>
              </a:rPr>
              <a:t>N = </a:t>
            </a:r>
            <a:r>
              <a:rPr lang="en-US" sz="1050" dirty="0">
                <a:solidFill>
                  <a:srgbClr val="000000"/>
                </a:solidFill>
                <a:latin typeface="Arial Narrow" panose="020B0606020202030204" pitchFamily="34" charset="0"/>
                <a:cs typeface="Arial" panose="020B0604020202020204" pitchFamily="34" charset="0"/>
              </a:rPr>
              <a:t>2158</a:t>
            </a:r>
          </a:p>
        </p:txBody>
      </p:sp>
      <p:sp>
        <p:nvSpPr>
          <p:cNvPr id="76" name="TextBox 75">
            <a:extLst>
              <a:ext uri="{FF2B5EF4-FFF2-40B4-BE49-F238E27FC236}">
                <a16:creationId xmlns:a16="http://schemas.microsoft.com/office/drawing/2014/main" id="{0E2D5C31-7EB7-4CA8-8AF8-66FAA26DE622}"/>
              </a:ext>
            </a:extLst>
          </p:cNvPr>
          <p:cNvSpPr txBox="1"/>
          <p:nvPr/>
        </p:nvSpPr>
        <p:spPr>
          <a:xfrm>
            <a:off x="4166240" y="5740001"/>
            <a:ext cx="4186517" cy="461665"/>
          </a:xfrm>
          <a:prstGeom prst="rect">
            <a:avLst/>
          </a:prstGeom>
          <a:noFill/>
          <a:ln>
            <a:noFill/>
          </a:ln>
        </p:spPr>
        <p:txBody>
          <a:bodyPr wrap="square" rtlCol="0">
            <a:spAutoFit/>
          </a:bodyPr>
          <a:lstStyle/>
          <a:p>
            <a:pPr algn="ctr"/>
            <a:r>
              <a:rPr lang="en-US" sz="1200" dirty="0">
                <a:solidFill>
                  <a:prstClr val="black">
                    <a:lumMod val="75000"/>
                    <a:lumOff val="25000"/>
                  </a:prstClr>
                </a:solidFill>
                <a:latin typeface="Arial Narrow" panose="020B0606020202030204" pitchFamily="34" charset="0"/>
                <a:cs typeface="Arial" panose="020B0604020202020204" pitchFamily="34" charset="0"/>
              </a:rPr>
              <a:t>Treatment-by-subgroup interaction</a:t>
            </a:r>
          </a:p>
          <a:p>
            <a:pPr algn="ctr"/>
            <a:r>
              <a:rPr lang="en-US" sz="1200" i="1" dirty="0">
                <a:solidFill>
                  <a:prstClr val="black">
                    <a:lumMod val="75000"/>
                    <a:lumOff val="25000"/>
                  </a:prstClr>
                </a:solidFill>
                <a:latin typeface="Arial Narrow" panose="020B0606020202030204" pitchFamily="34" charset="0"/>
                <a:cs typeface="Arial" panose="020B0604020202020204" pitchFamily="34" charset="0"/>
              </a:rPr>
              <a:t>p </a:t>
            </a:r>
            <a:r>
              <a:rPr lang="en-US" sz="1200" dirty="0">
                <a:solidFill>
                  <a:prstClr val="black">
                    <a:lumMod val="75000"/>
                    <a:lumOff val="25000"/>
                  </a:prstClr>
                </a:solidFill>
                <a:latin typeface="Arial Narrow" panose="020B0606020202030204" pitchFamily="34" charset="0"/>
                <a:cs typeface="Arial" panose="020B0604020202020204" pitchFamily="34" charset="0"/>
              </a:rPr>
              <a:t>= 0.9261</a:t>
            </a:r>
            <a:endParaRPr lang="en-US" sz="1200" i="1" dirty="0">
              <a:solidFill>
                <a:prstClr val="black">
                  <a:lumMod val="75000"/>
                  <a:lumOff val="25000"/>
                </a:prstClr>
              </a:solidFill>
              <a:latin typeface="Arial Narrow" panose="020B0606020202030204"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7293EEC1-989D-45EF-95BB-887A5D422E69}"/>
              </a:ext>
            </a:extLst>
          </p:cNvPr>
          <p:cNvCxnSpPr/>
          <p:nvPr/>
        </p:nvCxnSpPr>
        <p:spPr>
          <a:xfrm>
            <a:off x="4108184" y="5750719"/>
            <a:ext cx="4186517" cy="0"/>
          </a:xfrm>
          <a:prstGeom prst="line">
            <a:avLst/>
          </a:prstGeom>
          <a:noFill/>
          <a:ln w="9525" cap="flat" cmpd="sng" algn="ctr">
            <a:solidFill>
              <a:sysClr val="windowText" lastClr="000000">
                <a:lumMod val="75000"/>
                <a:lumOff val="25000"/>
              </a:sysClr>
            </a:solidFill>
            <a:prstDash val="solid"/>
          </a:ln>
          <a:effectLst/>
        </p:spPr>
      </p:cxnSp>
      <p:cxnSp>
        <p:nvCxnSpPr>
          <p:cNvPr id="78" name="Straight Connector 77">
            <a:extLst>
              <a:ext uri="{FF2B5EF4-FFF2-40B4-BE49-F238E27FC236}">
                <a16:creationId xmlns:a16="http://schemas.microsoft.com/office/drawing/2014/main" id="{65045A72-66B1-4671-AF6D-593916377CF4}"/>
              </a:ext>
            </a:extLst>
          </p:cNvPr>
          <p:cNvCxnSpPr/>
          <p:nvPr/>
        </p:nvCxnSpPr>
        <p:spPr>
          <a:xfrm flipV="1">
            <a:off x="2052545" y="2776005"/>
            <a:ext cx="0" cy="200722"/>
          </a:xfrm>
          <a:prstGeom prst="line">
            <a:avLst/>
          </a:prstGeom>
          <a:noFill/>
          <a:ln w="9525" cap="flat" cmpd="sng" algn="ctr">
            <a:solidFill>
              <a:sysClr val="windowText" lastClr="000000">
                <a:lumMod val="75000"/>
                <a:lumOff val="25000"/>
              </a:sysClr>
            </a:solidFill>
            <a:prstDash val="solid"/>
          </a:ln>
          <a:effectLst/>
        </p:spPr>
      </p:cxnSp>
      <p:cxnSp>
        <p:nvCxnSpPr>
          <p:cNvPr id="79" name="Straight Connector 78">
            <a:extLst>
              <a:ext uri="{FF2B5EF4-FFF2-40B4-BE49-F238E27FC236}">
                <a16:creationId xmlns:a16="http://schemas.microsoft.com/office/drawing/2014/main" id="{CE1BA66F-7956-4BA0-A8E5-E76FE09BAC5A}"/>
              </a:ext>
            </a:extLst>
          </p:cNvPr>
          <p:cNvCxnSpPr/>
          <p:nvPr/>
        </p:nvCxnSpPr>
        <p:spPr>
          <a:xfrm>
            <a:off x="2046598" y="2776005"/>
            <a:ext cx="923746" cy="0"/>
          </a:xfrm>
          <a:prstGeom prst="line">
            <a:avLst/>
          </a:prstGeom>
          <a:noFill/>
          <a:ln w="9525" cap="flat" cmpd="sng" algn="ctr">
            <a:solidFill>
              <a:sysClr val="windowText" lastClr="000000">
                <a:lumMod val="75000"/>
                <a:lumOff val="25000"/>
              </a:sysClr>
            </a:solidFill>
            <a:prstDash val="solid"/>
          </a:ln>
          <a:effectLst/>
        </p:spPr>
      </p:cxnSp>
      <p:cxnSp>
        <p:nvCxnSpPr>
          <p:cNvPr id="80" name="Straight Connector 79">
            <a:extLst>
              <a:ext uri="{FF2B5EF4-FFF2-40B4-BE49-F238E27FC236}">
                <a16:creationId xmlns:a16="http://schemas.microsoft.com/office/drawing/2014/main" id="{2D500A9E-1840-4D18-B4BA-5890A3F43FFA}"/>
              </a:ext>
            </a:extLst>
          </p:cNvPr>
          <p:cNvCxnSpPr/>
          <p:nvPr/>
        </p:nvCxnSpPr>
        <p:spPr>
          <a:xfrm>
            <a:off x="4495745" y="2105691"/>
            <a:ext cx="923746" cy="0"/>
          </a:xfrm>
          <a:prstGeom prst="line">
            <a:avLst/>
          </a:prstGeom>
          <a:noFill/>
          <a:ln w="9525" cap="flat" cmpd="sng" algn="ctr">
            <a:solidFill>
              <a:sysClr val="windowText" lastClr="000000">
                <a:lumMod val="75000"/>
                <a:lumOff val="25000"/>
              </a:sysClr>
            </a:solidFill>
            <a:prstDash val="solid"/>
          </a:ln>
          <a:effectLst/>
        </p:spPr>
      </p:cxnSp>
      <p:cxnSp>
        <p:nvCxnSpPr>
          <p:cNvPr id="81" name="Straight Connector 80">
            <a:extLst>
              <a:ext uri="{FF2B5EF4-FFF2-40B4-BE49-F238E27FC236}">
                <a16:creationId xmlns:a16="http://schemas.microsoft.com/office/drawing/2014/main" id="{379EC49F-5F4C-4FAD-81C3-CEF825D438D5}"/>
              </a:ext>
            </a:extLst>
          </p:cNvPr>
          <p:cNvCxnSpPr/>
          <p:nvPr/>
        </p:nvCxnSpPr>
        <p:spPr>
          <a:xfrm flipV="1">
            <a:off x="4491208" y="2107226"/>
            <a:ext cx="0" cy="200722"/>
          </a:xfrm>
          <a:prstGeom prst="line">
            <a:avLst/>
          </a:prstGeom>
          <a:noFill/>
          <a:ln w="9525" cap="flat" cmpd="sng" algn="ctr">
            <a:solidFill>
              <a:sysClr val="windowText" lastClr="000000">
                <a:lumMod val="75000"/>
                <a:lumOff val="25000"/>
              </a:sysClr>
            </a:solidFill>
            <a:prstDash val="solid"/>
          </a:ln>
          <a:effectLst/>
        </p:spPr>
      </p:cxnSp>
      <p:cxnSp>
        <p:nvCxnSpPr>
          <p:cNvPr id="82" name="Straight Connector 81">
            <a:extLst>
              <a:ext uri="{FF2B5EF4-FFF2-40B4-BE49-F238E27FC236}">
                <a16:creationId xmlns:a16="http://schemas.microsoft.com/office/drawing/2014/main" id="{29D706CC-36A0-4D1D-91F1-C47A0C3A12C5}"/>
              </a:ext>
            </a:extLst>
          </p:cNvPr>
          <p:cNvCxnSpPr/>
          <p:nvPr/>
        </p:nvCxnSpPr>
        <p:spPr>
          <a:xfrm flipV="1">
            <a:off x="5419491" y="2105691"/>
            <a:ext cx="0" cy="200722"/>
          </a:xfrm>
          <a:prstGeom prst="line">
            <a:avLst/>
          </a:prstGeom>
          <a:noFill/>
          <a:ln w="9525" cap="flat" cmpd="sng" algn="ctr">
            <a:solidFill>
              <a:sysClr val="windowText" lastClr="000000">
                <a:lumMod val="75000"/>
                <a:lumOff val="25000"/>
              </a:sysClr>
            </a:solidFill>
            <a:prstDash val="solid"/>
          </a:ln>
          <a:effectLst/>
        </p:spPr>
      </p:cxnSp>
      <p:cxnSp>
        <p:nvCxnSpPr>
          <p:cNvPr id="83" name="Straight Connector 82">
            <a:extLst>
              <a:ext uri="{FF2B5EF4-FFF2-40B4-BE49-F238E27FC236}">
                <a16:creationId xmlns:a16="http://schemas.microsoft.com/office/drawing/2014/main" id="{CCB9D5D2-FE6D-4B19-9638-DD1F2398CEB3}"/>
              </a:ext>
            </a:extLst>
          </p:cNvPr>
          <p:cNvCxnSpPr/>
          <p:nvPr/>
        </p:nvCxnSpPr>
        <p:spPr bwMode="auto">
          <a:xfrm>
            <a:off x="1291282" y="1836723"/>
            <a:ext cx="0" cy="3498803"/>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cxnSp>
      <p:cxnSp>
        <p:nvCxnSpPr>
          <p:cNvPr id="84" name="Straight Connector 83">
            <a:extLst>
              <a:ext uri="{FF2B5EF4-FFF2-40B4-BE49-F238E27FC236}">
                <a16:creationId xmlns:a16="http://schemas.microsoft.com/office/drawing/2014/main" id="{0A267595-FD01-4515-9631-F52B1CD3411C}"/>
              </a:ext>
            </a:extLst>
          </p:cNvPr>
          <p:cNvCxnSpPr/>
          <p:nvPr/>
        </p:nvCxnSpPr>
        <p:spPr>
          <a:xfrm>
            <a:off x="1236980" y="5274532"/>
            <a:ext cx="7442200" cy="0"/>
          </a:xfrm>
          <a:prstGeom prst="line">
            <a:avLst/>
          </a:prstGeom>
          <a:noFill/>
          <a:ln w="19050" cap="flat" cmpd="sng" algn="ctr">
            <a:solidFill>
              <a:sysClr val="windowText" lastClr="000000">
                <a:lumMod val="75000"/>
                <a:lumOff val="25000"/>
              </a:sysClr>
            </a:solidFill>
            <a:prstDash val="solid"/>
          </a:ln>
          <a:effectLst/>
        </p:spPr>
      </p:cxnSp>
      <p:sp>
        <p:nvSpPr>
          <p:cNvPr id="85" name="TextBox 84">
            <a:extLst>
              <a:ext uri="{FF2B5EF4-FFF2-40B4-BE49-F238E27FC236}">
                <a16:creationId xmlns:a16="http://schemas.microsoft.com/office/drawing/2014/main" id="{289E625B-89A6-43E0-B892-407BB0D89A09}"/>
              </a:ext>
            </a:extLst>
          </p:cNvPr>
          <p:cNvSpPr txBox="1"/>
          <p:nvPr/>
        </p:nvSpPr>
        <p:spPr>
          <a:xfrm rot="16200000">
            <a:off x="-978892" y="3417128"/>
            <a:ext cx="3437811" cy="276999"/>
          </a:xfrm>
          <a:prstGeom prst="rect">
            <a:avLst/>
          </a:prstGeom>
          <a:noFill/>
        </p:spPr>
        <p:txBody>
          <a:bodyPr wrap="square" rtlCol="0">
            <a:spAutoFit/>
          </a:bodyPr>
          <a:lstStyle/>
          <a:p>
            <a:pPr algn="ctr"/>
            <a:r>
              <a:rPr lang="en-CA" sz="1200" dirty="0">
                <a:solidFill>
                  <a:prstClr val="black">
                    <a:lumMod val="75000"/>
                    <a:lumOff val="25000"/>
                  </a:prstClr>
                </a:solidFill>
                <a:latin typeface="Arial Narrow" panose="020B0606020202030204" pitchFamily="34" charset="0"/>
              </a:rPr>
              <a:t>Risk of a secondary fragility fracture</a:t>
            </a:r>
          </a:p>
        </p:txBody>
      </p:sp>
    </p:spTree>
    <p:extLst>
      <p:ext uri="{BB962C8B-B14F-4D97-AF65-F5344CB8AC3E}">
        <p14:creationId xmlns:p14="http://schemas.microsoft.com/office/powerpoint/2010/main" val="9244325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41970" y="60776"/>
            <a:ext cx="8256062" cy="1333426"/>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28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Long-term Reduction in Bone Remodeling with Denosumab: Associated with continued low fracture incidence and continued increases in BMD</a:t>
            </a:r>
            <a:r>
              <a:rPr kumimoji="0" lang="en-CA" sz="28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rPr>
              <a:t>1</a:t>
            </a:r>
            <a:endParaRPr kumimoji="0" lang="en-US" sz="2400" b="1" i="0" u="none" strike="noStrike" kern="1200" cap="none" spc="0" normalizeH="0" baseline="30000" noProof="0" dirty="0">
              <a:ln>
                <a:noFill/>
              </a:ln>
              <a:solidFill>
                <a:srgbClr val="7693CC"/>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73720"/>
            <a:ext cx="9144000" cy="603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76491" y="6527997"/>
            <a:ext cx="8229600" cy="31029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n = number of subjects who have ≥ 1 nonvertebral fracture. N = number of enrolled subjects who remained in the study at the beginning of each year. Percentages for nonvertebral fractures are Kaplan-Meier estimates.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1. Ferrari S, et al. ASBMR (oral presentation). 2017; Abstract 1073; 2. </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Bone, H.G., et al. </a:t>
            </a:r>
            <a:r>
              <a:rPr kumimoji="0" lang="en-CA" sz="10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Lancet Diabetes Endocrinol. </a:t>
            </a:r>
            <a:r>
              <a:rPr kumimoji="0" lang="en-CA"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rPr>
              <a:t>2017;5(7);513-523.</a:t>
            </a:r>
            <a:endPar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Verdana"/>
            </a:endParaRPr>
          </a:p>
        </p:txBody>
      </p:sp>
      <p:grpSp>
        <p:nvGrpSpPr>
          <p:cNvPr id="197" name="Group 196">
            <a:extLst>
              <a:ext uri="{FF2B5EF4-FFF2-40B4-BE49-F238E27FC236}">
                <a16:creationId xmlns:a16="http://schemas.microsoft.com/office/drawing/2014/main" id="{9732198E-2290-4E7A-8058-836D28A67189}"/>
              </a:ext>
            </a:extLst>
          </p:cNvPr>
          <p:cNvGrpSpPr/>
          <p:nvPr/>
        </p:nvGrpSpPr>
        <p:grpSpPr>
          <a:xfrm>
            <a:off x="396913" y="1926730"/>
            <a:ext cx="8389122" cy="4304181"/>
            <a:chOff x="450078" y="1773576"/>
            <a:chExt cx="8389122" cy="4304181"/>
          </a:xfrm>
        </p:grpSpPr>
        <p:grpSp>
          <p:nvGrpSpPr>
            <p:cNvPr id="198" name="Group 197">
              <a:extLst>
                <a:ext uri="{FF2B5EF4-FFF2-40B4-BE49-F238E27FC236}">
                  <a16:creationId xmlns:a16="http://schemas.microsoft.com/office/drawing/2014/main" id="{8AAE8401-FFF4-46E2-9905-30DAAFDD94D0}"/>
                </a:ext>
              </a:extLst>
            </p:cNvPr>
            <p:cNvGrpSpPr/>
            <p:nvPr/>
          </p:nvGrpSpPr>
          <p:grpSpPr>
            <a:xfrm>
              <a:off x="2456539" y="2062223"/>
              <a:ext cx="6034674" cy="1320462"/>
              <a:chOff x="2423525" y="1161288"/>
              <a:chExt cx="6034674" cy="1320462"/>
            </a:xfrm>
          </p:grpSpPr>
          <p:sp>
            <p:nvSpPr>
              <p:cNvPr id="286" name="Rectangle 285">
                <a:extLst>
                  <a:ext uri="{FF2B5EF4-FFF2-40B4-BE49-F238E27FC236}">
                    <a16:creationId xmlns:a16="http://schemas.microsoft.com/office/drawing/2014/main" id="{7037EBC8-7656-44A5-AA06-0069EB0F1F6F}"/>
                  </a:ext>
                </a:extLst>
              </p:cNvPr>
              <p:cNvSpPr/>
              <p:nvPr/>
            </p:nvSpPr>
            <p:spPr bwMode="auto">
              <a:xfrm>
                <a:off x="4206605" y="1334729"/>
                <a:ext cx="4251594" cy="1147021"/>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287" name="Rectangle 286">
                <a:extLst>
                  <a:ext uri="{FF2B5EF4-FFF2-40B4-BE49-F238E27FC236}">
                    <a16:creationId xmlns:a16="http://schemas.microsoft.com/office/drawing/2014/main" id="{A922B93A-21FE-4D7D-A337-1BF342087872}"/>
                  </a:ext>
                </a:extLst>
              </p:cNvPr>
              <p:cNvSpPr/>
              <p:nvPr/>
            </p:nvSpPr>
            <p:spPr bwMode="auto">
              <a:xfrm>
                <a:off x="2423525" y="1333098"/>
                <a:ext cx="1783080" cy="1148652"/>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288" name="TextBox 59">
                <a:extLst>
                  <a:ext uri="{FF2B5EF4-FFF2-40B4-BE49-F238E27FC236}">
                    <a16:creationId xmlns:a16="http://schemas.microsoft.com/office/drawing/2014/main" id="{47713A4D-4BF2-40D0-9A79-CA88C3C53083}"/>
                  </a:ext>
                </a:extLst>
              </p:cNvPr>
              <p:cNvSpPr txBox="1">
                <a:spLocks noChangeArrowheads="1"/>
              </p:cNvSpPr>
              <p:nvPr/>
            </p:nvSpPr>
            <p:spPr bwMode="auto">
              <a:xfrm>
                <a:off x="2960226" y="1161288"/>
                <a:ext cx="657552"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FREEDOM</a:t>
                </a:r>
              </a:p>
            </p:txBody>
          </p:sp>
          <p:sp>
            <p:nvSpPr>
              <p:cNvPr id="289" name="TextBox 60">
                <a:extLst>
                  <a:ext uri="{FF2B5EF4-FFF2-40B4-BE49-F238E27FC236}">
                    <a16:creationId xmlns:a16="http://schemas.microsoft.com/office/drawing/2014/main" id="{1BFB365C-4409-4668-8F34-3FC7B96663B0}"/>
                  </a:ext>
                </a:extLst>
              </p:cNvPr>
              <p:cNvSpPr txBox="1">
                <a:spLocks noChangeArrowheads="1"/>
              </p:cNvSpPr>
              <p:nvPr/>
            </p:nvSpPr>
            <p:spPr bwMode="auto">
              <a:xfrm>
                <a:off x="5896481" y="1161288"/>
                <a:ext cx="729687"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EXTENSION</a:t>
                </a:r>
              </a:p>
            </p:txBody>
          </p:sp>
        </p:grpSp>
        <p:graphicFrame>
          <p:nvGraphicFramePr>
            <p:cNvPr id="199" name="Chart 6">
              <a:extLst>
                <a:ext uri="{FF2B5EF4-FFF2-40B4-BE49-F238E27FC236}">
                  <a16:creationId xmlns:a16="http://schemas.microsoft.com/office/drawing/2014/main" id="{ABB3DAC2-1570-4112-BCD5-B50802ED13D2}"/>
                </a:ext>
              </a:extLst>
            </p:cNvPr>
            <p:cNvGraphicFramePr>
              <a:graphicFrameLocks/>
            </p:cNvGraphicFramePr>
            <p:nvPr>
              <p:extLst/>
            </p:nvPr>
          </p:nvGraphicFramePr>
          <p:xfrm>
            <a:off x="1978976" y="2078334"/>
            <a:ext cx="6667192" cy="1499338"/>
          </p:xfrm>
          <a:graphic>
            <a:graphicData uri="http://schemas.openxmlformats.org/drawingml/2006/chart">
              <c:chart xmlns:c="http://schemas.openxmlformats.org/drawingml/2006/chart" xmlns:r="http://schemas.openxmlformats.org/officeDocument/2006/relationships" r:id="rId3"/>
            </a:graphicData>
          </a:graphic>
        </p:graphicFrame>
        <p:grpSp>
          <p:nvGrpSpPr>
            <p:cNvPr id="200" name="Group 199">
              <a:extLst>
                <a:ext uri="{FF2B5EF4-FFF2-40B4-BE49-F238E27FC236}">
                  <a16:creationId xmlns:a16="http://schemas.microsoft.com/office/drawing/2014/main" id="{B20DE5F9-95EF-4A10-8C9C-D80912796FDC}"/>
                </a:ext>
              </a:extLst>
            </p:cNvPr>
            <p:cNvGrpSpPr/>
            <p:nvPr/>
          </p:nvGrpSpPr>
          <p:grpSpPr>
            <a:xfrm>
              <a:off x="2456539" y="4123258"/>
              <a:ext cx="6034674" cy="1345087"/>
              <a:chOff x="2423525" y="3102918"/>
              <a:chExt cx="6034674" cy="1345087"/>
            </a:xfrm>
          </p:grpSpPr>
          <p:sp>
            <p:nvSpPr>
              <p:cNvPr id="282" name="Rectangle 281">
                <a:extLst>
                  <a:ext uri="{FF2B5EF4-FFF2-40B4-BE49-F238E27FC236}">
                    <a16:creationId xmlns:a16="http://schemas.microsoft.com/office/drawing/2014/main" id="{FF3CC17F-B9BB-45A8-8910-9493B51807C1}"/>
                  </a:ext>
                </a:extLst>
              </p:cNvPr>
              <p:cNvSpPr/>
              <p:nvPr/>
            </p:nvSpPr>
            <p:spPr bwMode="auto">
              <a:xfrm>
                <a:off x="4206605" y="3279720"/>
                <a:ext cx="4251594" cy="1168285"/>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283" name="Rectangle 282">
                <a:extLst>
                  <a:ext uri="{FF2B5EF4-FFF2-40B4-BE49-F238E27FC236}">
                    <a16:creationId xmlns:a16="http://schemas.microsoft.com/office/drawing/2014/main" id="{86E1D386-6598-447B-AE46-ACC1766EE097}"/>
                  </a:ext>
                </a:extLst>
              </p:cNvPr>
              <p:cNvSpPr/>
              <p:nvPr/>
            </p:nvSpPr>
            <p:spPr bwMode="auto">
              <a:xfrm>
                <a:off x="2423525" y="3278059"/>
                <a:ext cx="1783080" cy="1169946"/>
              </a:xfrm>
              <a:prstGeom prst="rect">
                <a:avLst/>
              </a:prstGeom>
              <a:solidFill>
                <a:srgbClr val="FFFFFF">
                  <a:lumMod val="9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marL="0" marR="0" lvl="0" indent="0" algn="ctr" defTabSz="685800" rtl="0" eaLnBrk="1" fontAlgn="base" latinLnBrk="0" hangingPunct="1">
                  <a:lnSpc>
                    <a:spcPct val="80000"/>
                  </a:lnSpc>
                  <a:spcBef>
                    <a:spcPct val="0"/>
                  </a:spcBef>
                  <a:spcAft>
                    <a:spcPct val="0"/>
                  </a:spcAft>
                  <a:buClrTx/>
                  <a:buSzTx/>
                  <a:buFontTx/>
                  <a:buNone/>
                  <a:tabLst/>
                  <a:defRPr/>
                </a:pPr>
                <a:endParaRPr kumimoji="0" lang="en-US" sz="975" b="1" i="0"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284" name="TextBox 59">
                <a:extLst>
                  <a:ext uri="{FF2B5EF4-FFF2-40B4-BE49-F238E27FC236}">
                    <a16:creationId xmlns:a16="http://schemas.microsoft.com/office/drawing/2014/main" id="{4F3E2854-AC62-42D5-A91D-DE0EB5D56E9E}"/>
                  </a:ext>
                </a:extLst>
              </p:cNvPr>
              <p:cNvSpPr txBox="1">
                <a:spLocks noChangeArrowheads="1"/>
              </p:cNvSpPr>
              <p:nvPr/>
            </p:nvSpPr>
            <p:spPr bwMode="auto">
              <a:xfrm>
                <a:off x="2935445" y="3102918"/>
                <a:ext cx="657552"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ＭＳ Ｐゴシック" pitchFamily="34" charset="-128"/>
                    <a:cs typeface="+mn-cs"/>
                  </a:rPr>
                  <a:t>FREEDOM</a:t>
                </a:r>
                <a:endPar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sp>
            <p:nvSpPr>
              <p:cNvPr id="285" name="TextBox 60">
                <a:extLst>
                  <a:ext uri="{FF2B5EF4-FFF2-40B4-BE49-F238E27FC236}">
                    <a16:creationId xmlns:a16="http://schemas.microsoft.com/office/drawing/2014/main" id="{A1B0560E-5412-40BD-88CB-7A0B84360F57}"/>
                  </a:ext>
                </a:extLst>
              </p:cNvPr>
              <p:cNvSpPr txBox="1">
                <a:spLocks noChangeArrowheads="1"/>
              </p:cNvSpPr>
              <p:nvPr/>
            </p:nvSpPr>
            <p:spPr bwMode="auto">
              <a:xfrm>
                <a:off x="5900623" y="3102918"/>
                <a:ext cx="729687"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Arial Narrow" panose="020B0606020202030204" pitchFamily="34" charset="0"/>
                    <a:ea typeface="ＭＳ Ｐゴシック" pitchFamily="34" charset="-128"/>
                    <a:cs typeface="+mn-cs"/>
                  </a:rPr>
                  <a:t>EXTENSION</a:t>
                </a:r>
                <a:endPar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grpSp>
        <p:graphicFrame>
          <p:nvGraphicFramePr>
            <p:cNvPr id="201" name="Chart 6">
              <a:extLst>
                <a:ext uri="{FF2B5EF4-FFF2-40B4-BE49-F238E27FC236}">
                  <a16:creationId xmlns:a16="http://schemas.microsoft.com/office/drawing/2014/main" id="{79E0B252-394E-43E7-B1E8-73FDBCC28A9D}"/>
                </a:ext>
              </a:extLst>
            </p:cNvPr>
            <p:cNvGraphicFramePr>
              <a:graphicFrameLocks/>
            </p:cNvGraphicFramePr>
            <p:nvPr>
              <p:extLst/>
            </p:nvPr>
          </p:nvGraphicFramePr>
          <p:xfrm>
            <a:off x="1895234" y="4147588"/>
            <a:ext cx="6943966" cy="1511579"/>
          </p:xfrm>
          <a:graphic>
            <a:graphicData uri="http://schemas.openxmlformats.org/drawingml/2006/chart">
              <c:chart xmlns:c="http://schemas.openxmlformats.org/drawingml/2006/chart" xmlns:r="http://schemas.openxmlformats.org/officeDocument/2006/relationships" r:id="rId4"/>
            </a:graphicData>
          </a:graphic>
        </p:graphicFrame>
        <p:sp>
          <p:nvSpPr>
            <p:cNvPr id="202" name="Rectangle 479">
              <a:extLst>
                <a:ext uri="{FF2B5EF4-FFF2-40B4-BE49-F238E27FC236}">
                  <a16:creationId xmlns:a16="http://schemas.microsoft.com/office/drawing/2014/main" id="{C6650F78-6E78-438D-BD91-D79E7C2ACC42}"/>
                </a:ext>
              </a:extLst>
            </p:cNvPr>
            <p:cNvSpPr>
              <a:spLocks noChangeArrowheads="1"/>
            </p:cNvSpPr>
            <p:nvPr/>
          </p:nvSpPr>
          <p:spPr bwMode="auto">
            <a:xfrm rot="16200000">
              <a:off x="1169775" y="2603898"/>
              <a:ext cx="1263166" cy="276999"/>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Yearly incidence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non-vertebral  fractures (%) </a:t>
              </a:r>
            </a:p>
          </p:txBody>
        </p:sp>
        <p:sp>
          <p:nvSpPr>
            <p:cNvPr id="203" name="TextBox 63">
              <a:extLst>
                <a:ext uri="{FF2B5EF4-FFF2-40B4-BE49-F238E27FC236}">
                  <a16:creationId xmlns:a16="http://schemas.microsoft.com/office/drawing/2014/main" id="{3FC620AA-8108-4456-B6B9-E513CB25C888}"/>
                </a:ext>
              </a:extLst>
            </p:cNvPr>
            <p:cNvSpPr txBox="1">
              <a:spLocks noChangeArrowheads="1"/>
            </p:cNvSpPr>
            <p:nvPr/>
          </p:nvSpPr>
          <p:spPr bwMode="auto">
            <a:xfrm>
              <a:off x="549192" y="2512361"/>
              <a:ext cx="951892" cy="646331"/>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Long-term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DMAb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Treatment</a:t>
              </a:r>
            </a:p>
          </p:txBody>
        </p:sp>
        <p:grpSp>
          <p:nvGrpSpPr>
            <p:cNvPr id="204" name="Group 203">
              <a:extLst>
                <a:ext uri="{FF2B5EF4-FFF2-40B4-BE49-F238E27FC236}">
                  <a16:creationId xmlns:a16="http://schemas.microsoft.com/office/drawing/2014/main" id="{03057793-AC74-42D5-9DE2-1C53B7DF6CDF}"/>
                </a:ext>
              </a:extLst>
            </p:cNvPr>
            <p:cNvGrpSpPr/>
            <p:nvPr/>
          </p:nvGrpSpPr>
          <p:grpSpPr>
            <a:xfrm>
              <a:off x="4151092" y="1776485"/>
              <a:ext cx="3148269" cy="187756"/>
              <a:chOff x="2497065" y="1062929"/>
              <a:chExt cx="3148269" cy="187756"/>
            </a:xfrm>
          </p:grpSpPr>
          <p:sp>
            <p:nvSpPr>
              <p:cNvPr id="278" name="Rectangle 10">
                <a:extLst>
                  <a:ext uri="{FF2B5EF4-FFF2-40B4-BE49-F238E27FC236}">
                    <a16:creationId xmlns:a16="http://schemas.microsoft.com/office/drawing/2014/main" id="{3FA47BCC-272A-48ED-9C55-2EEF2D239EFD}"/>
                  </a:ext>
                </a:extLst>
              </p:cNvPr>
              <p:cNvSpPr>
                <a:spLocks noChangeArrowheads="1"/>
              </p:cNvSpPr>
              <p:nvPr/>
            </p:nvSpPr>
            <p:spPr bwMode="auto">
              <a:xfrm>
                <a:off x="2847395" y="1062929"/>
                <a:ext cx="936154" cy="169277"/>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Long-term DMAb</a:t>
                </a:r>
              </a:p>
            </p:txBody>
          </p:sp>
          <p:sp>
            <p:nvSpPr>
              <p:cNvPr id="279" name="Rectangle 40">
                <a:extLst>
                  <a:ext uri="{FF2B5EF4-FFF2-40B4-BE49-F238E27FC236}">
                    <a16:creationId xmlns:a16="http://schemas.microsoft.com/office/drawing/2014/main" id="{EFCEA965-5C8F-4B5B-A737-5C83FEFA1530}"/>
                  </a:ext>
                </a:extLst>
              </p:cNvPr>
              <p:cNvSpPr>
                <a:spLocks noChangeAspect="1" noChangeArrowheads="1"/>
              </p:cNvSpPr>
              <p:nvPr/>
            </p:nvSpPr>
            <p:spPr bwMode="auto">
              <a:xfrm>
                <a:off x="2497065" y="1081778"/>
                <a:ext cx="157033" cy="112442"/>
              </a:xfrm>
              <a:prstGeom prst="rect">
                <a:avLst/>
              </a:prstGeom>
              <a:solidFill>
                <a:srgbClr val="A098DA"/>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sp>
            <p:nvSpPr>
              <p:cNvPr id="280" name="Rectangle 10">
                <a:extLst>
                  <a:ext uri="{FF2B5EF4-FFF2-40B4-BE49-F238E27FC236}">
                    <a16:creationId xmlns:a16="http://schemas.microsoft.com/office/drawing/2014/main" id="{47D4A832-9B1A-4971-A7C3-A94792C29F99}"/>
                  </a:ext>
                </a:extLst>
              </p:cNvPr>
              <p:cNvSpPr>
                <a:spLocks noChangeArrowheads="1"/>
              </p:cNvSpPr>
              <p:nvPr/>
            </p:nvSpPr>
            <p:spPr bwMode="auto">
              <a:xfrm>
                <a:off x="4670708" y="1081408"/>
                <a:ext cx="974626" cy="169277"/>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Cross-over DMAb</a:t>
                </a:r>
              </a:p>
            </p:txBody>
          </p:sp>
          <p:sp>
            <p:nvSpPr>
              <p:cNvPr id="281" name="Rectangle 40">
                <a:extLst>
                  <a:ext uri="{FF2B5EF4-FFF2-40B4-BE49-F238E27FC236}">
                    <a16:creationId xmlns:a16="http://schemas.microsoft.com/office/drawing/2014/main" id="{17B3E100-F7B2-4A9E-908E-9D23C446FE2D}"/>
                  </a:ext>
                </a:extLst>
              </p:cNvPr>
              <p:cNvSpPr>
                <a:spLocks noChangeAspect="1" noChangeArrowheads="1"/>
              </p:cNvSpPr>
              <p:nvPr/>
            </p:nvSpPr>
            <p:spPr bwMode="auto">
              <a:xfrm>
                <a:off x="4322414" y="1100257"/>
                <a:ext cx="157033" cy="112442"/>
              </a:xfrm>
              <a:prstGeom prst="rect">
                <a:avLst/>
              </a:prstGeom>
              <a:solidFill>
                <a:srgbClr val="A098DA">
                  <a:alpha val="60000"/>
                </a:srgb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grpSp>
        <p:sp>
          <p:nvSpPr>
            <p:cNvPr id="205" name="Rectangle 204">
              <a:extLst>
                <a:ext uri="{FF2B5EF4-FFF2-40B4-BE49-F238E27FC236}">
                  <a16:creationId xmlns:a16="http://schemas.microsoft.com/office/drawing/2014/main" id="{F800410A-56C4-43D0-B048-F4327313017F}"/>
                </a:ext>
              </a:extLst>
            </p:cNvPr>
            <p:cNvSpPr>
              <a:spLocks noChangeArrowheads="1"/>
            </p:cNvSpPr>
            <p:nvPr/>
          </p:nvSpPr>
          <p:spPr bwMode="auto">
            <a:xfrm>
              <a:off x="4626442" y="3589752"/>
              <a:ext cx="1057982" cy="126958"/>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Years of DMAb Treatment</a:t>
              </a:r>
            </a:p>
          </p:txBody>
        </p:sp>
        <p:sp>
          <p:nvSpPr>
            <p:cNvPr id="206" name="TextBox 16">
              <a:extLst>
                <a:ext uri="{FF2B5EF4-FFF2-40B4-BE49-F238E27FC236}">
                  <a16:creationId xmlns:a16="http://schemas.microsoft.com/office/drawing/2014/main" id="{F6BC27FF-40BA-47EC-BF5E-67506B07B718}"/>
                </a:ext>
              </a:extLst>
            </p:cNvPr>
            <p:cNvSpPr txBox="1">
              <a:spLocks noChangeArrowheads="1"/>
            </p:cNvSpPr>
            <p:nvPr/>
          </p:nvSpPr>
          <p:spPr bwMode="auto">
            <a:xfrm>
              <a:off x="5604915"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2067</a:t>
              </a:r>
            </a:p>
          </p:txBody>
        </p:sp>
        <p:sp>
          <p:nvSpPr>
            <p:cNvPr id="207" name="TextBox 16">
              <a:extLst>
                <a:ext uri="{FF2B5EF4-FFF2-40B4-BE49-F238E27FC236}">
                  <a16:creationId xmlns:a16="http://schemas.microsoft.com/office/drawing/2014/main" id="{34B57B83-EF66-403B-B99B-8A994ACFD159}"/>
                </a:ext>
              </a:extLst>
            </p:cNvPr>
            <p:cNvSpPr txBox="1">
              <a:spLocks noChangeArrowheads="1"/>
            </p:cNvSpPr>
            <p:nvPr/>
          </p:nvSpPr>
          <p:spPr bwMode="auto">
            <a:xfrm>
              <a:off x="6190156"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1867</a:t>
              </a:r>
            </a:p>
          </p:txBody>
        </p:sp>
        <p:sp>
          <p:nvSpPr>
            <p:cNvPr id="208" name="TextBox 16">
              <a:extLst>
                <a:ext uri="{FF2B5EF4-FFF2-40B4-BE49-F238E27FC236}">
                  <a16:creationId xmlns:a16="http://schemas.microsoft.com/office/drawing/2014/main" id="{944C20F6-04E4-4161-8182-B1983CA5F136}"/>
                </a:ext>
              </a:extLst>
            </p:cNvPr>
            <p:cNvSpPr txBox="1">
              <a:spLocks noChangeArrowheads="1"/>
            </p:cNvSpPr>
            <p:nvPr/>
          </p:nvSpPr>
          <p:spPr bwMode="auto">
            <a:xfrm>
              <a:off x="3228864"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43</a:t>
              </a:r>
            </a:p>
          </p:txBody>
        </p:sp>
        <p:sp>
          <p:nvSpPr>
            <p:cNvPr id="209" name="TextBox 16">
              <a:extLst>
                <a:ext uri="{FF2B5EF4-FFF2-40B4-BE49-F238E27FC236}">
                  <a16:creationId xmlns:a16="http://schemas.microsoft.com/office/drawing/2014/main" id="{F3FBDB91-655A-4386-9E20-4E4E9E3D6EFF}"/>
                </a:ext>
              </a:extLst>
            </p:cNvPr>
            <p:cNvSpPr txBox="1">
              <a:spLocks noChangeArrowheads="1"/>
            </p:cNvSpPr>
            <p:nvPr/>
          </p:nvSpPr>
          <p:spPr bwMode="auto">
            <a:xfrm>
              <a:off x="3837594"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47</a:t>
              </a:r>
            </a:p>
          </p:txBody>
        </p:sp>
        <p:sp>
          <p:nvSpPr>
            <p:cNvPr id="210" name="TextBox 209">
              <a:extLst>
                <a:ext uri="{FF2B5EF4-FFF2-40B4-BE49-F238E27FC236}">
                  <a16:creationId xmlns:a16="http://schemas.microsoft.com/office/drawing/2014/main" id="{355D216A-A869-4F45-81E7-0DCC5A956053}"/>
                </a:ext>
              </a:extLst>
            </p:cNvPr>
            <p:cNvSpPr txBox="1">
              <a:spLocks noChangeArrowheads="1"/>
            </p:cNvSpPr>
            <p:nvPr/>
          </p:nvSpPr>
          <p:spPr bwMode="auto">
            <a:xfrm>
              <a:off x="4434470"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34</a:t>
              </a:r>
            </a:p>
          </p:txBody>
        </p:sp>
        <p:sp>
          <p:nvSpPr>
            <p:cNvPr id="211" name="TextBox 16">
              <a:extLst>
                <a:ext uri="{FF2B5EF4-FFF2-40B4-BE49-F238E27FC236}">
                  <a16:creationId xmlns:a16="http://schemas.microsoft.com/office/drawing/2014/main" id="{54B60CB3-F6EC-4A5A-8E2F-0874AA49C715}"/>
                </a:ext>
              </a:extLst>
            </p:cNvPr>
            <p:cNvSpPr txBox="1">
              <a:spLocks noChangeArrowheads="1"/>
            </p:cNvSpPr>
            <p:nvPr/>
          </p:nvSpPr>
          <p:spPr bwMode="auto">
            <a:xfrm>
              <a:off x="5041730"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27</a:t>
              </a:r>
            </a:p>
          </p:txBody>
        </p:sp>
        <p:sp>
          <p:nvSpPr>
            <p:cNvPr id="212" name="TextBox 16">
              <a:extLst>
                <a:ext uri="{FF2B5EF4-FFF2-40B4-BE49-F238E27FC236}">
                  <a16:creationId xmlns:a16="http://schemas.microsoft.com/office/drawing/2014/main" id="{E9ED07A5-ECA2-4506-9139-9B2CB73BB333}"/>
                </a:ext>
              </a:extLst>
            </p:cNvPr>
            <p:cNvSpPr txBox="1">
              <a:spLocks noChangeArrowheads="1"/>
            </p:cNvSpPr>
            <p:nvPr/>
          </p:nvSpPr>
          <p:spPr bwMode="auto">
            <a:xfrm>
              <a:off x="5663862"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34</a:t>
              </a:r>
            </a:p>
          </p:txBody>
        </p:sp>
        <p:sp>
          <p:nvSpPr>
            <p:cNvPr id="213" name="TextBox 16">
              <a:extLst>
                <a:ext uri="{FF2B5EF4-FFF2-40B4-BE49-F238E27FC236}">
                  <a16:creationId xmlns:a16="http://schemas.microsoft.com/office/drawing/2014/main" id="{E75A0256-C182-42FE-AEDA-3BA345A0660E}"/>
                </a:ext>
              </a:extLst>
            </p:cNvPr>
            <p:cNvSpPr txBox="1">
              <a:spLocks noChangeArrowheads="1"/>
            </p:cNvSpPr>
            <p:nvPr/>
          </p:nvSpPr>
          <p:spPr bwMode="auto">
            <a:xfrm>
              <a:off x="6277439"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28</a:t>
              </a:r>
            </a:p>
          </p:txBody>
        </p:sp>
        <p:sp>
          <p:nvSpPr>
            <p:cNvPr id="214" name="TextBox 16">
              <a:extLst>
                <a:ext uri="{FF2B5EF4-FFF2-40B4-BE49-F238E27FC236}">
                  <a16:creationId xmlns:a16="http://schemas.microsoft.com/office/drawing/2014/main" id="{1F656AD8-FC3B-47F1-AD83-AFEA252469FC}"/>
                </a:ext>
              </a:extLst>
            </p:cNvPr>
            <p:cNvSpPr txBox="1">
              <a:spLocks noChangeArrowheads="1"/>
            </p:cNvSpPr>
            <p:nvPr/>
          </p:nvSpPr>
          <p:spPr bwMode="auto">
            <a:xfrm>
              <a:off x="2667379"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46</a:t>
              </a:r>
            </a:p>
          </p:txBody>
        </p:sp>
        <p:sp>
          <p:nvSpPr>
            <p:cNvPr id="215" name="TextBox 64">
              <a:extLst>
                <a:ext uri="{FF2B5EF4-FFF2-40B4-BE49-F238E27FC236}">
                  <a16:creationId xmlns:a16="http://schemas.microsoft.com/office/drawing/2014/main" id="{5BD4C06C-412F-4824-852E-08726008BD9F}"/>
                </a:ext>
              </a:extLst>
            </p:cNvPr>
            <p:cNvSpPr txBox="1">
              <a:spLocks noChangeArrowheads="1"/>
            </p:cNvSpPr>
            <p:nvPr/>
          </p:nvSpPr>
          <p:spPr bwMode="auto">
            <a:xfrm>
              <a:off x="450078" y="4634752"/>
              <a:ext cx="1150123" cy="646331"/>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Cross-over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Pbo</a:t>
              </a: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to </a:t>
              </a:r>
              <a:r>
                <a:rPr kumimoji="0" lang="en-US" sz="1200" b="1" i="0" u="none" strike="noStrike" kern="0" cap="none" spc="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DMAb</a:t>
              </a:r>
              <a:endPar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Treatment</a:t>
              </a:r>
            </a:p>
          </p:txBody>
        </p:sp>
        <p:sp>
          <p:nvSpPr>
            <p:cNvPr id="216" name="TextBox 16">
              <a:extLst>
                <a:ext uri="{FF2B5EF4-FFF2-40B4-BE49-F238E27FC236}">
                  <a16:creationId xmlns:a16="http://schemas.microsoft.com/office/drawing/2014/main" id="{98A52ADA-5DB1-407B-B8E0-35B68056FBEB}"/>
                </a:ext>
              </a:extLst>
            </p:cNvPr>
            <p:cNvSpPr txBox="1">
              <a:spLocks noChangeArrowheads="1"/>
            </p:cNvSpPr>
            <p:nvPr/>
          </p:nvSpPr>
          <p:spPr bwMode="auto">
            <a:xfrm>
              <a:off x="2328070" y="3701286"/>
              <a:ext cx="2503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n </a:t>
              </a:r>
            </a:p>
          </p:txBody>
        </p:sp>
        <p:sp>
          <p:nvSpPr>
            <p:cNvPr id="217" name="TextBox 16">
              <a:extLst>
                <a:ext uri="{FF2B5EF4-FFF2-40B4-BE49-F238E27FC236}">
                  <a16:creationId xmlns:a16="http://schemas.microsoft.com/office/drawing/2014/main" id="{FAE2486D-38D0-428C-8A1F-F05F35D78576}"/>
                </a:ext>
              </a:extLst>
            </p:cNvPr>
            <p:cNvSpPr txBox="1">
              <a:spLocks noChangeArrowheads="1"/>
            </p:cNvSpPr>
            <p:nvPr/>
          </p:nvSpPr>
          <p:spPr bwMode="auto">
            <a:xfrm>
              <a:off x="2319014" y="3811317"/>
              <a:ext cx="242374"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N</a:t>
              </a:r>
            </a:p>
          </p:txBody>
        </p:sp>
        <p:sp>
          <p:nvSpPr>
            <p:cNvPr id="218" name="TextBox 16">
              <a:extLst>
                <a:ext uri="{FF2B5EF4-FFF2-40B4-BE49-F238E27FC236}">
                  <a16:creationId xmlns:a16="http://schemas.microsoft.com/office/drawing/2014/main" id="{1F2C8A3A-0137-4970-A266-D2AD5D41AE88}"/>
                </a:ext>
              </a:extLst>
            </p:cNvPr>
            <p:cNvSpPr txBox="1">
              <a:spLocks noChangeArrowheads="1"/>
            </p:cNvSpPr>
            <p:nvPr/>
          </p:nvSpPr>
          <p:spPr bwMode="auto">
            <a:xfrm>
              <a:off x="3157213"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2343</a:t>
              </a:r>
            </a:p>
          </p:txBody>
        </p:sp>
        <p:sp>
          <p:nvSpPr>
            <p:cNvPr id="219" name="TextBox 16">
              <a:extLst>
                <a:ext uri="{FF2B5EF4-FFF2-40B4-BE49-F238E27FC236}">
                  <a16:creationId xmlns:a16="http://schemas.microsoft.com/office/drawing/2014/main" id="{7FDFABBF-9D54-41A2-BBC3-046EB807B4FF}"/>
                </a:ext>
              </a:extLst>
            </p:cNvPr>
            <p:cNvSpPr txBox="1">
              <a:spLocks noChangeArrowheads="1"/>
            </p:cNvSpPr>
            <p:nvPr/>
          </p:nvSpPr>
          <p:spPr bwMode="auto">
            <a:xfrm>
              <a:off x="3766815"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2343</a:t>
              </a:r>
            </a:p>
          </p:txBody>
        </p:sp>
        <p:sp>
          <p:nvSpPr>
            <p:cNvPr id="220" name="TextBox 219">
              <a:extLst>
                <a:ext uri="{FF2B5EF4-FFF2-40B4-BE49-F238E27FC236}">
                  <a16:creationId xmlns:a16="http://schemas.microsoft.com/office/drawing/2014/main" id="{48DE3258-FB24-4E0D-9A9F-544E01AF6E50}"/>
                </a:ext>
              </a:extLst>
            </p:cNvPr>
            <p:cNvSpPr txBox="1">
              <a:spLocks noChangeArrowheads="1"/>
            </p:cNvSpPr>
            <p:nvPr/>
          </p:nvSpPr>
          <p:spPr bwMode="auto">
            <a:xfrm>
              <a:off x="4361356"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2343</a:t>
              </a:r>
            </a:p>
          </p:txBody>
        </p:sp>
        <p:sp>
          <p:nvSpPr>
            <p:cNvPr id="221" name="TextBox 16">
              <a:extLst>
                <a:ext uri="{FF2B5EF4-FFF2-40B4-BE49-F238E27FC236}">
                  <a16:creationId xmlns:a16="http://schemas.microsoft.com/office/drawing/2014/main" id="{4AF37488-A05A-4BC9-9FFE-F847C2278FF2}"/>
                </a:ext>
              </a:extLst>
            </p:cNvPr>
            <p:cNvSpPr txBox="1">
              <a:spLocks noChangeArrowheads="1"/>
            </p:cNvSpPr>
            <p:nvPr/>
          </p:nvSpPr>
          <p:spPr bwMode="auto">
            <a:xfrm>
              <a:off x="4970955"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2244</a:t>
              </a:r>
            </a:p>
          </p:txBody>
        </p:sp>
        <p:sp>
          <p:nvSpPr>
            <p:cNvPr id="222" name="TextBox 16">
              <a:extLst>
                <a:ext uri="{FF2B5EF4-FFF2-40B4-BE49-F238E27FC236}">
                  <a16:creationId xmlns:a16="http://schemas.microsoft.com/office/drawing/2014/main" id="{6E1005A3-F2FE-414B-8002-178CF8628495}"/>
                </a:ext>
              </a:extLst>
            </p:cNvPr>
            <p:cNvSpPr txBox="1">
              <a:spLocks noChangeArrowheads="1"/>
            </p:cNvSpPr>
            <p:nvPr/>
          </p:nvSpPr>
          <p:spPr bwMode="auto">
            <a:xfrm>
              <a:off x="2608755"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2343</a:t>
              </a:r>
            </a:p>
          </p:txBody>
        </p:sp>
        <p:grpSp>
          <p:nvGrpSpPr>
            <p:cNvPr id="223" name="Group 222">
              <a:extLst>
                <a:ext uri="{FF2B5EF4-FFF2-40B4-BE49-F238E27FC236}">
                  <a16:creationId xmlns:a16="http://schemas.microsoft.com/office/drawing/2014/main" id="{0711D173-6FED-47B4-8635-FFB813171C88}"/>
                </a:ext>
              </a:extLst>
            </p:cNvPr>
            <p:cNvGrpSpPr/>
            <p:nvPr/>
          </p:nvGrpSpPr>
          <p:grpSpPr>
            <a:xfrm>
              <a:off x="2369862" y="5766305"/>
              <a:ext cx="267646" cy="311452"/>
              <a:chOff x="2336848" y="4706707"/>
              <a:chExt cx="267646" cy="311452"/>
            </a:xfrm>
          </p:grpSpPr>
          <p:sp>
            <p:nvSpPr>
              <p:cNvPr id="276" name="TextBox 16">
                <a:extLst>
                  <a:ext uri="{FF2B5EF4-FFF2-40B4-BE49-F238E27FC236}">
                    <a16:creationId xmlns:a16="http://schemas.microsoft.com/office/drawing/2014/main" id="{4DF68F8D-D6F4-40F3-81F8-F75DD3DF37D4}"/>
                  </a:ext>
                </a:extLst>
              </p:cNvPr>
              <p:cNvSpPr txBox="1">
                <a:spLocks noChangeArrowheads="1"/>
              </p:cNvSpPr>
              <p:nvPr/>
            </p:nvSpPr>
            <p:spPr bwMode="auto">
              <a:xfrm>
                <a:off x="2336848" y="4810410"/>
                <a:ext cx="242374"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N</a:t>
                </a:r>
              </a:p>
            </p:txBody>
          </p:sp>
          <p:sp>
            <p:nvSpPr>
              <p:cNvPr id="277" name="TextBox 16">
                <a:extLst>
                  <a:ext uri="{FF2B5EF4-FFF2-40B4-BE49-F238E27FC236}">
                    <a16:creationId xmlns:a16="http://schemas.microsoft.com/office/drawing/2014/main" id="{DE718BE6-1F73-4759-8622-D704C70A5491}"/>
                  </a:ext>
                </a:extLst>
              </p:cNvPr>
              <p:cNvSpPr txBox="1">
                <a:spLocks noChangeArrowheads="1"/>
              </p:cNvSpPr>
              <p:nvPr/>
            </p:nvSpPr>
            <p:spPr bwMode="auto">
              <a:xfrm>
                <a:off x="2354105" y="4706707"/>
                <a:ext cx="250389"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n </a:t>
                </a:r>
              </a:p>
            </p:txBody>
          </p:sp>
        </p:grpSp>
        <p:grpSp>
          <p:nvGrpSpPr>
            <p:cNvPr id="224" name="Group 223">
              <a:extLst>
                <a:ext uri="{FF2B5EF4-FFF2-40B4-BE49-F238E27FC236}">
                  <a16:creationId xmlns:a16="http://schemas.microsoft.com/office/drawing/2014/main" id="{EDE50BE3-1831-4FAA-A645-FD4BA37B4D2B}"/>
                </a:ext>
              </a:extLst>
            </p:cNvPr>
            <p:cNvGrpSpPr/>
            <p:nvPr/>
          </p:nvGrpSpPr>
          <p:grpSpPr>
            <a:xfrm>
              <a:off x="4377362" y="5766305"/>
              <a:ext cx="357790" cy="311452"/>
              <a:chOff x="4547662" y="4698698"/>
              <a:chExt cx="357790" cy="311452"/>
            </a:xfrm>
          </p:grpSpPr>
          <p:sp>
            <p:nvSpPr>
              <p:cNvPr id="274" name="TextBox 273">
                <a:extLst>
                  <a:ext uri="{FF2B5EF4-FFF2-40B4-BE49-F238E27FC236}">
                    <a16:creationId xmlns:a16="http://schemas.microsoft.com/office/drawing/2014/main" id="{00FF5E7C-93A2-4819-B00D-EA1C54753A2A}"/>
                  </a:ext>
                </a:extLst>
              </p:cNvPr>
              <p:cNvSpPr txBox="1">
                <a:spLocks noChangeArrowheads="1"/>
              </p:cNvSpPr>
              <p:nvPr/>
            </p:nvSpPr>
            <p:spPr bwMode="auto">
              <a:xfrm>
                <a:off x="4547662"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2207</a:t>
                </a:r>
              </a:p>
            </p:txBody>
          </p:sp>
          <p:sp>
            <p:nvSpPr>
              <p:cNvPr id="275" name="TextBox 274">
                <a:extLst>
                  <a:ext uri="{FF2B5EF4-FFF2-40B4-BE49-F238E27FC236}">
                    <a16:creationId xmlns:a16="http://schemas.microsoft.com/office/drawing/2014/main" id="{AFD376C9-EF4C-4E29-B64E-59EB74FF0CFC}"/>
                  </a:ext>
                </a:extLst>
              </p:cNvPr>
              <p:cNvSpPr txBox="1">
                <a:spLocks noChangeArrowheads="1"/>
              </p:cNvSpPr>
              <p:nvPr/>
            </p:nvSpPr>
            <p:spPr bwMode="auto">
              <a:xfrm>
                <a:off x="4590943"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55</a:t>
                </a:r>
              </a:p>
            </p:txBody>
          </p:sp>
        </p:grpSp>
        <p:grpSp>
          <p:nvGrpSpPr>
            <p:cNvPr id="225" name="Group 224">
              <a:extLst>
                <a:ext uri="{FF2B5EF4-FFF2-40B4-BE49-F238E27FC236}">
                  <a16:creationId xmlns:a16="http://schemas.microsoft.com/office/drawing/2014/main" id="{9B4E5BE8-7B6A-46DF-99CC-9CB5574002D0}"/>
                </a:ext>
              </a:extLst>
            </p:cNvPr>
            <p:cNvGrpSpPr/>
            <p:nvPr/>
          </p:nvGrpSpPr>
          <p:grpSpPr>
            <a:xfrm>
              <a:off x="4971722" y="5766305"/>
              <a:ext cx="357790" cy="311452"/>
              <a:chOff x="5018793" y="4698698"/>
              <a:chExt cx="357790" cy="311452"/>
            </a:xfrm>
          </p:grpSpPr>
          <p:sp>
            <p:nvSpPr>
              <p:cNvPr id="272" name="TextBox 16">
                <a:extLst>
                  <a:ext uri="{FF2B5EF4-FFF2-40B4-BE49-F238E27FC236}">
                    <a16:creationId xmlns:a16="http://schemas.microsoft.com/office/drawing/2014/main" id="{BD6CA669-9A46-49E0-ACE7-811DD8BB8BEE}"/>
                  </a:ext>
                </a:extLst>
              </p:cNvPr>
              <p:cNvSpPr txBox="1">
                <a:spLocks noChangeArrowheads="1"/>
              </p:cNvSpPr>
              <p:nvPr/>
            </p:nvSpPr>
            <p:spPr bwMode="auto">
              <a:xfrm>
                <a:off x="5018793"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2105</a:t>
                </a:r>
              </a:p>
            </p:txBody>
          </p:sp>
          <p:sp>
            <p:nvSpPr>
              <p:cNvPr id="273" name="TextBox 16">
                <a:extLst>
                  <a:ext uri="{FF2B5EF4-FFF2-40B4-BE49-F238E27FC236}">
                    <a16:creationId xmlns:a16="http://schemas.microsoft.com/office/drawing/2014/main" id="{5198362F-5195-49CB-B1FB-E66ABFE10C54}"/>
                  </a:ext>
                </a:extLst>
              </p:cNvPr>
              <p:cNvSpPr txBox="1">
                <a:spLocks noChangeArrowheads="1"/>
              </p:cNvSpPr>
              <p:nvPr/>
            </p:nvSpPr>
            <p:spPr bwMode="auto">
              <a:xfrm>
                <a:off x="5062074"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41</a:t>
                </a:r>
              </a:p>
            </p:txBody>
          </p:sp>
        </p:grpSp>
        <p:grpSp>
          <p:nvGrpSpPr>
            <p:cNvPr id="226" name="Group 225">
              <a:extLst>
                <a:ext uri="{FF2B5EF4-FFF2-40B4-BE49-F238E27FC236}">
                  <a16:creationId xmlns:a16="http://schemas.microsoft.com/office/drawing/2014/main" id="{21534526-AB47-42A5-BDBF-B8B4C841889D}"/>
                </a:ext>
              </a:extLst>
            </p:cNvPr>
            <p:cNvGrpSpPr/>
            <p:nvPr/>
          </p:nvGrpSpPr>
          <p:grpSpPr>
            <a:xfrm>
              <a:off x="5587526" y="5766305"/>
              <a:ext cx="357790" cy="311452"/>
              <a:chOff x="5554512" y="4698698"/>
              <a:chExt cx="357790" cy="311452"/>
            </a:xfrm>
          </p:grpSpPr>
          <p:sp>
            <p:nvSpPr>
              <p:cNvPr id="270" name="TextBox 16">
                <a:extLst>
                  <a:ext uri="{FF2B5EF4-FFF2-40B4-BE49-F238E27FC236}">
                    <a16:creationId xmlns:a16="http://schemas.microsoft.com/office/drawing/2014/main" id="{EA07AEC9-B506-4182-9787-4E3E417F204F}"/>
                  </a:ext>
                </a:extLst>
              </p:cNvPr>
              <p:cNvSpPr txBox="1">
                <a:spLocks noChangeArrowheads="1"/>
              </p:cNvSpPr>
              <p:nvPr/>
            </p:nvSpPr>
            <p:spPr bwMode="auto">
              <a:xfrm>
                <a:off x="5554512"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1965</a:t>
                </a:r>
              </a:p>
            </p:txBody>
          </p:sp>
          <p:sp>
            <p:nvSpPr>
              <p:cNvPr id="271" name="TextBox 16">
                <a:extLst>
                  <a:ext uri="{FF2B5EF4-FFF2-40B4-BE49-F238E27FC236}">
                    <a16:creationId xmlns:a16="http://schemas.microsoft.com/office/drawing/2014/main" id="{8331B007-025B-46A5-B5DA-8D9EE312D92E}"/>
                  </a:ext>
                </a:extLst>
              </p:cNvPr>
              <p:cNvSpPr txBox="1">
                <a:spLocks noChangeArrowheads="1"/>
              </p:cNvSpPr>
              <p:nvPr/>
            </p:nvSpPr>
            <p:spPr bwMode="auto">
              <a:xfrm>
                <a:off x="5597793"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46</a:t>
                </a:r>
              </a:p>
            </p:txBody>
          </p:sp>
        </p:grpSp>
        <p:grpSp>
          <p:nvGrpSpPr>
            <p:cNvPr id="227" name="Group 226">
              <a:extLst>
                <a:ext uri="{FF2B5EF4-FFF2-40B4-BE49-F238E27FC236}">
                  <a16:creationId xmlns:a16="http://schemas.microsoft.com/office/drawing/2014/main" id="{7D222A59-E776-4E3E-AE7D-2FFECAC16D05}"/>
                </a:ext>
              </a:extLst>
            </p:cNvPr>
            <p:cNvGrpSpPr/>
            <p:nvPr/>
          </p:nvGrpSpPr>
          <p:grpSpPr>
            <a:xfrm>
              <a:off x="6182067" y="5766305"/>
              <a:ext cx="357790" cy="311452"/>
              <a:chOff x="6149053" y="4698698"/>
              <a:chExt cx="357790" cy="311452"/>
            </a:xfrm>
          </p:grpSpPr>
          <p:sp>
            <p:nvSpPr>
              <p:cNvPr id="268" name="TextBox 16">
                <a:extLst>
                  <a:ext uri="{FF2B5EF4-FFF2-40B4-BE49-F238E27FC236}">
                    <a16:creationId xmlns:a16="http://schemas.microsoft.com/office/drawing/2014/main" id="{0BF7A6CB-D6ED-46E9-B9F5-4B29EB60776B}"/>
                  </a:ext>
                </a:extLst>
              </p:cNvPr>
              <p:cNvSpPr txBox="1">
                <a:spLocks noChangeArrowheads="1"/>
              </p:cNvSpPr>
              <p:nvPr/>
            </p:nvSpPr>
            <p:spPr bwMode="auto">
              <a:xfrm>
                <a:off x="6149053"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1756</a:t>
                </a:r>
              </a:p>
            </p:txBody>
          </p:sp>
          <p:sp>
            <p:nvSpPr>
              <p:cNvPr id="269" name="TextBox 16">
                <a:extLst>
                  <a:ext uri="{FF2B5EF4-FFF2-40B4-BE49-F238E27FC236}">
                    <a16:creationId xmlns:a16="http://schemas.microsoft.com/office/drawing/2014/main" id="{620C68DF-7A60-467E-ACAE-95B9E5783127}"/>
                  </a:ext>
                </a:extLst>
              </p:cNvPr>
              <p:cNvSpPr txBox="1">
                <a:spLocks noChangeArrowheads="1"/>
              </p:cNvSpPr>
              <p:nvPr/>
            </p:nvSpPr>
            <p:spPr bwMode="auto">
              <a:xfrm>
                <a:off x="6192334"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20</a:t>
                </a:r>
              </a:p>
            </p:txBody>
          </p:sp>
        </p:grpSp>
        <p:sp>
          <p:nvSpPr>
            <p:cNvPr id="228" name="Rectangle 479">
              <a:extLst>
                <a:ext uri="{FF2B5EF4-FFF2-40B4-BE49-F238E27FC236}">
                  <a16:creationId xmlns:a16="http://schemas.microsoft.com/office/drawing/2014/main" id="{273C1118-B126-4C2D-85C9-9FAD98A99A70}"/>
                </a:ext>
              </a:extLst>
            </p:cNvPr>
            <p:cNvSpPr>
              <a:spLocks noChangeArrowheads="1"/>
            </p:cNvSpPr>
            <p:nvPr/>
          </p:nvSpPr>
          <p:spPr bwMode="auto">
            <a:xfrm rot="16200000">
              <a:off x="1169774" y="4743101"/>
              <a:ext cx="1263166" cy="276999"/>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Yearly incidence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non-vertebral  fractures (%) </a:t>
              </a:r>
            </a:p>
          </p:txBody>
        </p:sp>
        <p:sp>
          <p:nvSpPr>
            <p:cNvPr id="229" name="Rectangle 35">
              <a:extLst>
                <a:ext uri="{FF2B5EF4-FFF2-40B4-BE49-F238E27FC236}">
                  <a16:creationId xmlns:a16="http://schemas.microsoft.com/office/drawing/2014/main" id="{87CA2DFE-4E4F-4342-ACD4-31BFA7FEC737}"/>
                </a:ext>
              </a:extLst>
            </p:cNvPr>
            <p:cNvSpPr>
              <a:spLocks noChangeArrowheads="1"/>
            </p:cNvSpPr>
            <p:nvPr/>
          </p:nvSpPr>
          <p:spPr bwMode="auto">
            <a:xfrm>
              <a:off x="5826261" y="5667245"/>
              <a:ext cx="1057982" cy="126958"/>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Years of DMAb Treatment</a:t>
              </a:r>
            </a:p>
          </p:txBody>
        </p:sp>
        <p:sp>
          <p:nvSpPr>
            <p:cNvPr id="230" name="TextBox 16">
              <a:extLst>
                <a:ext uri="{FF2B5EF4-FFF2-40B4-BE49-F238E27FC236}">
                  <a16:creationId xmlns:a16="http://schemas.microsoft.com/office/drawing/2014/main" id="{D9D89766-BB90-4200-80CF-C5CF7D8BCAA6}"/>
                </a:ext>
              </a:extLst>
            </p:cNvPr>
            <p:cNvSpPr txBox="1">
              <a:spLocks noChangeArrowheads="1"/>
            </p:cNvSpPr>
            <p:nvPr/>
          </p:nvSpPr>
          <p:spPr bwMode="auto">
            <a:xfrm>
              <a:off x="6771722"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1743</a:t>
              </a:r>
            </a:p>
          </p:txBody>
        </p:sp>
        <p:sp>
          <p:nvSpPr>
            <p:cNvPr id="231" name="TextBox 16">
              <a:extLst>
                <a:ext uri="{FF2B5EF4-FFF2-40B4-BE49-F238E27FC236}">
                  <a16:creationId xmlns:a16="http://schemas.microsoft.com/office/drawing/2014/main" id="{C04B6769-972A-47E8-AB92-08DB6A4AF230}"/>
                </a:ext>
              </a:extLst>
            </p:cNvPr>
            <p:cNvSpPr txBox="1">
              <a:spLocks noChangeArrowheads="1"/>
            </p:cNvSpPr>
            <p:nvPr/>
          </p:nvSpPr>
          <p:spPr bwMode="auto">
            <a:xfrm>
              <a:off x="6859005"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14</a:t>
              </a:r>
            </a:p>
          </p:txBody>
        </p:sp>
        <p:sp>
          <p:nvSpPr>
            <p:cNvPr id="232" name="TextBox 16">
              <a:extLst>
                <a:ext uri="{FF2B5EF4-FFF2-40B4-BE49-F238E27FC236}">
                  <a16:creationId xmlns:a16="http://schemas.microsoft.com/office/drawing/2014/main" id="{59960927-1817-44B2-909B-3589FDBCBD79}"/>
                </a:ext>
              </a:extLst>
            </p:cNvPr>
            <p:cNvSpPr txBox="1">
              <a:spLocks noChangeArrowheads="1"/>
            </p:cNvSpPr>
            <p:nvPr/>
          </p:nvSpPr>
          <p:spPr bwMode="auto">
            <a:xfrm>
              <a:off x="7380465"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1585</a:t>
              </a:r>
            </a:p>
          </p:txBody>
        </p:sp>
        <p:sp>
          <p:nvSpPr>
            <p:cNvPr id="233" name="TextBox 16">
              <a:extLst>
                <a:ext uri="{FF2B5EF4-FFF2-40B4-BE49-F238E27FC236}">
                  <a16:creationId xmlns:a16="http://schemas.microsoft.com/office/drawing/2014/main" id="{41BFB131-9A38-4B39-B5C1-63D56C95EF50}"/>
                </a:ext>
              </a:extLst>
            </p:cNvPr>
            <p:cNvSpPr txBox="1">
              <a:spLocks noChangeArrowheads="1"/>
            </p:cNvSpPr>
            <p:nvPr/>
          </p:nvSpPr>
          <p:spPr bwMode="auto">
            <a:xfrm>
              <a:off x="7467748"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16</a:t>
              </a:r>
            </a:p>
          </p:txBody>
        </p:sp>
        <p:sp>
          <p:nvSpPr>
            <p:cNvPr id="234" name="TextBox 16">
              <a:extLst>
                <a:ext uri="{FF2B5EF4-FFF2-40B4-BE49-F238E27FC236}">
                  <a16:creationId xmlns:a16="http://schemas.microsoft.com/office/drawing/2014/main" id="{F54C9018-B9DF-4691-ABF6-379AB7CED342}"/>
                </a:ext>
              </a:extLst>
            </p:cNvPr>
            <p:cNvSpPr txBox="1">
              <a:spLocks noChangeArrowheads="1"/>
            </p:cNvSpPr>
            <p:nvPr/>
          </p:nvSpPr>
          <p:spPr bwMode="auto">
            <a:xfrm>
              <a:off x="7994680" y="3811317"/>
              <a:ext cx="357790"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1451</a:t>
              </a:r>
            </a:p>
          </p:txBody>
        </p:sp>
        <p:sp>
          <p:nvSpPr>
            <p:cNvPr id="235" name="TextBox 16">
              <a:extLst>
                <a:ext uri="{FF2B5EF4-FFF2-40B4-BE49-F238E27FC236}">
                  <a16:creationId xmlns:a16="http://schemas.microsoft.com/office/drawing/2014/main" id="{2AF3612A-0AC2-4689-B6E1-5C51BC52AE45}"/>
                </a:ext>
              </a:extLst>
            </p:cNvPr>
            <p:cNvSpPr txBox="1">
              <a:spLocks noChangeArrowheads="1"/>
            </p:cNvSpPr>
            <p:nvPr/>
          </p:nvSpPr>
          <p:spPr bwMode="auto">
            <a:xfrm>
              <a:off x="8081963" y="3701286"/>
              <a:ext cx="271228" cy="2077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27</a:t>
              </a:r>
            </a:p>
          </p:txBody>
        </p:sp>
        <p:grpSp>
          <p:nvGrpSpPr>
            <p:cNvPr id="236" name="Group 235">
              <a:extLst>
                <a:ext uri="{FF2B5EF4-FFF2-40B4-BE49-F238E27FC236}">
                  <a16:creationId xmlns:a16="http://schemas.microsoft.com/office/drawing/2014/main" id="{CC018442-0210-4DC6-9A3F-025C346E0033}"/>
                </a:ext>
              </a:extLst>
            </p:cNvPr>
            <p:cNvGrpSpPr/>
            <p:nvPr/>
          </p:nvGrpSpPr>
          <p:grpSpPr>
            <a:xfrm>
              <a:off x="6791378" y="5766305"/>
              <a:ext cx="357790" cy="311452"/>
              <a:chOff x="6735508" y="4698698"/>
              <a:chExt cx="357790" cy="311452"/>
            </a:xfrm>
          </p:grpSpPr>
          <p:sp>
            <p:nvSpPr>
              <p:cNvPr id="266" name="TextBox 16">
                <a:extLst>
                  <a:ext uri="{FF2B5EF4-FFF2-40B4-BE49-F238E27FC236}">
                    <a16:creationId xmlns:a16="http://schemas.microsoft.com/office/drawing/2014/main" id="{3A3C94EC-30A5-42D4-9ED1-8C1C45A38685}"/>
                  </a:ext>
                </a:extLst>
              </p:cNvPr>
              <p:cNvSpPr txBox="1">
                <a:spLocks noChangeArrowheads="1"/>
              </p:cNvSpPr>
              <p:nvPr/>
            </p:nvSpPr>
            <p:spPr bwMode="auto">
              <a:xfrm>
                <a:off x="6735508"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1646</a:t>
                </a:r>
              </a:p>
            </p:txBody>
          </p:sp>
          <p:sp>
            <p:nvSpPr>
              <p:cNvPr id="267" name="TextBox 16">
                <a:extLst>
                  <a:ext uri="{FF2B5EF4-FFF2-40B4-BE49-F238E27FC236}">
                    <a16:creationId xmlns:a16="http://schemas.microsoft.com/office/drawing/2014/main" id="{E78EEF54-537B-4E82-AB7A-672168B457CF}"/>
                  </a:ext>
                </a:extLst>
              </p:cNvPr>
              <p:cNvSpPr txBox="1">
                <a:spLocks noChangeArrowheads="1"/>
              </p:cNvSpPr>
              <p:nvPr/>
            </p:nvSpPr>
            <p:spPr bwMode="auto">
              <a:xfrm>
                <a:off x="6778789"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28</a:t>
                </a:r>
              </a:p>
            </p:txBody>
          </p:sp>
        </p:grpSp>
        <p:grpSp>
          <p:nvGrpSpPr>
            <p:cNvPr id="237" name="Group 236">
              <a:extLst>
                <a:ext uri="{FF2B5EF4-FFF2-40B4-BE49-F238E27FC236}">
                  <a16:creationId xmlns:a16="http://schemas.microsoft.com/office/drawing/2014/main" id="{8C1EC865-A77A-4260-9EAE-F314C62C08DB}"/>
                </a:ext>
              </a:extLst>
            </p:cNvPr>
            <p:cNvGrpSpPr/>
            <p:nvPr/>
          </p:nvGrpSpPr>
          <p:grpSpPr>
            <a:xfrm>
              <a:off x="7394882" y="5766305"/>
              <a:ext cx="357790" cy="311452"/>
              <a:chOff x="7332141" y="4698698"/>
              <a:chExt cx="357790" cy="311452"/>
            </a:xfrm>
          </p:grpSpPr>
          <p:sp>
            <p:nvSpPr>
              <p:cNvPr id="264" name="TextBox 16">
                <a:extLst>
                  <a:ext uri="{FF2B5EF4-FFF2-40B4-BE49-F238E27FC236}">
                    <a16:creationId xmlns:a16="http://schemas.microsoft.com/office/drawing/2014/main" id="{DE101247-D24D-4CDD-9033-36B22BE0738D}"/>
                  </a:ext>
                </a:extLst>
              </p:cNvPr>
              <p:cNvSpPr txBox="1">
                <a:spLocks noChangeArrowheads="1"/>
              </p:cNvSpPr>
              <p:nvPr/>
            </p:nvSpPr>
            <p:spPr bwMode="auto">
              <a:xfrm>
                <a:off x="7332141"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1515</a:t>
                </a:r>
              </a:p>
            </p:txBody>
          </p:sp>
          <p:sp>
            <p:nvSpPr>
              <p:cNvPr id="265" name="TextBox 16">
                <a:extLst>
                  <a:ext uri="{FF2B5EF4-FFF2-40B4-BE49-F238E27FC236}">
                    <a16:creationId xmlns:a16="http://schemas.microsoft.com/office/drawing/2014/main" id="{EE018580-2E15-4AAD-AAA4-7B228751F3EE}"/>
                  </a:ext>
                </a:extLst>
              </p:cNvPr>
              <p:cNvSpPr txBox="1">
                <a:spLocks noChangeArrowheads="1"/>
              </p:cNvSpPr>
              <p:nvPr/>
            </p:nvSpPr>
            <p:spPr bwMode="auto">
              <a:xfrm>
                <a:off x="7375422"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22</a:t>
                </a:r>
              </a:p>
            </p:txBody>
          </p:sp>
        </p:grpSp>
        <p:grpSp>
          <p:nvGrpSpPr>
            <p:cNvPr id="238" name="Group 237">
              <a:extLst>
                <a:ext uri="{FF2B5EF4-FFF2-40B4-BE49-F238E27FC236}">
                  <a16:creationId xmlns:a16="http://schemas.microsoft.com/office/drawing/2014/main" id="{398D4D71-21FD-4791-9AAB-FD004ADEB592}"/>
                </a:ext>
              </a:extLst>
            </p:cNvPr>
            <p:cNvGrpSpPr/>
            <p:nvPr/>
          </p:nvGrpSpPr>
          <p:grpSpPr>
            <a:xfrm>
              <a:off x="8007530" y="5766305"/>
              <a:ext cx="357790" cy="311452"/>
              <a:chOff x="8004974" y="4698698"/>
              <a:chExt cx="357790" cy="311452"/>
            </a:xfrm>
          </p:grpSpPr>
          <p:sp>
            <p:nvSpPr>
              <p:cNvPr id="262" name="TextBox 16">
                <a:extLst>
                  <a:ext uri="{FF2B5EF4-FFF2-40B4-BE49-F238E27FC236}">
                    <a16:creationId xmlns:a16="http://schemas.microsoft.com/office/drawing/2014/main" id="{E55749AC-E9C8-4B39-BAC1-17866293AC82}"/>
                  </a:ext>
                </a:extLst>
              </p:cNvPr>
              <p:cNvSpPr txBox="1">
                <a:spLocks noChangeArrowheads="1"/>
              </p:cNvSpPr>
              <p:nvPr/>
            </p:nvSpPr>
            <p:spPr bwMode="auto">
              <a:xfrm>
                <a:off x="8004974"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1394</a:t>
                </a:r>
              </a:p>
            </p:txBody>
          </p:sp>
          <p:sp>
            <p:nvSpPr>
              <p:cNvPr id="263" name="TextBox 16">
                <a:extLst>
                  <a:ext uri="{FF2B5EF4-FFF2-40B4-BE49-F238E27FC236}">
                    <a16:creationId xmlns:a16="http://schemas.microsoft.com/office/drawing/2014/main" id="{75197DA4-D1E8-4E2D-A01D-CC652D7FF6A0}"/>
                  </a:ext>
                </a:extLst>
              </p:cNvPr>
              <p:cNvSpPr txBox="1">
                <a:spLocks noChangeArrowheads="1"/>
              </p:cNvSpPr>
              <p:nvPr/>
            </p:nvSpPr>
            <p:spPr bwMode="auto">
              <a:xfrm>
                <a:off x="8048255"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23</a:t>
                </a:r>
              </a:p>
            </p:txBody>
          </p:sp>
        </p:grpSp>
        <p:grpSp>
          <p:nvGrpSpPr>
            <p:cNvPr id="239" name="Group 238">
              <a:extLst>
                <a:ext uri="{FF2B5EF4-FFF2-40B4-BE49-F238E27FC236}">
                  <a16:creationId xmlns:a16="http://schemas.microsoft.com/office/drawing/2014/main" id="{C2556258-8858-4806-B6C1-4A5BDC1AF90C}"/>
                </a:ext>
              </a:extLst>
            </p:cNvPr>
            <p:cNvGrpSpPr/>
            <p:nvPr/>
          </p:nvGrpSpPr>
          <p:grpSpPr>
            <a:xfrm>
              <a:off x="3129871" y="1773576"/>
              <a:ext cx="744405" cy="169277"/>
              <a:chOff x="778085" y="1061359"/>
              <a:chExt cx="744405" cy="169277"/>
            </a:xfrm>
          </p:grpSpPr>
          <p:sp>
            <p:nvSpPr>
              <p:cNvPr id="260" name="Rectangle 10">
                <a:extLst>
                  <a:ext uri="{FF2B5EF4-FFF2-40B4-BE49-F238E27FC236}">
                    <a16:creationId xmlns:a16="http://schemas.microsoft.com/office/drawing/2014/main" id="{E262906B-F7D0-4C23-9BD0-0D801AC33C1D}"/>
                  </a:ext>
                </a:extLst>
              </p:cNvPr>
              <p:cNvSpPr>
                <a:spLocks noChangeArrowheads="1"/>
              </p:cNvSpPr>
              <p:nvPr/>
            </p:nvSpPr>
            <p:spPr bwMode="auto">
              <a:xfrm>
                <a:off x="1080061" y="1061359"/>
                <a:ext cx="442429" cy="169277"/>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Placebo</a:t>
                </a:r>
              </a:p>
            </p:txBody>
          </p:sp>
          <p:sp>
            <p:nvSpPr>
              <p:cNvPr id="261" name="Rectangle 40">
                <a:extLst>
                  <a:ext uri="{FF2B5EF4-FFF2-40B4-BE49-F238E27FC236}">
                    <a16:creationId xmlns:a16="http://schemas.microsoft.com/office/drawing/2014/main" id="{98EBAB55-11C9-43EF-A5ED-D73C2674D1B2}"/>
                  </a:ext>
                </a:extLst>
              </p:cNvPr>
              <p:cNvSpPr>
                <a:spLocks noChangeAspect="1" noChangeArrowheads="1"/>
              </p:cNvSpPr>
              <p:nvPr/>
            </p:nvSpPr>
            <p:spPr bwMode="auto">
              <a:xfrm>
                <a:off x="778085" y="1087605"/>
                <a:ext cx="157033" cy="112442"/>
              </a:xfrm>
              <a:prstGeom prst="rect">
                <a:avLst/>
              </a:prstGeom>
              <a:solidFill>
                <a:srgbClr val="999999"/>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grpSp>
        <p:sp>
          <p:nvSpPr>
            <p:cNvPr id="240" name="TextBox 239">
              <a:extLst>
                <a:ext uri="{FF2B5EF4-FFF2-40B4-BE49-F238E27FC236}">
                  <a16:creationId xmlns:a16="http://schemas.microsoft.com/office/drawing/2014/main" id="{2D6BCEB9-C280-4D08-96E3-B7F1CE050535}"/>
                </a:ext>
              </a:extLst>
            </p:cNvPr>
            <p:cNvSpPr txBox="1"/>
            <p:nvPr/>
          </p:nvSpPr>
          <p:spPr>
            <a:xfrm>
              <a:off x="4424650"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a:t>
              </a:r>
            </a:p>
          </p:txBody>
        </p:sp>
        <p:grpSp>
          <p:nvGrpSpPr>
            <p:cNvPr id="241" name="Group 240">
              <a:extLst>
                <a:ext uri="{FF2B5EF4-FFF2-40B4-BE49-F238E27FC236}">
                  <a16:creationId xmlns:a16="http://schemas.microsoft.com/office/drawing/2014/main" id="{7D761685-4CA4-407A-99E3-24FEDCEF949E}"/>
                </a:ext>
              </a:extLst>
            </p:cNvPr>
            <p:cNvGrpSpPr/>
            <p:nvPr/>
          </p:nvGrpSpPr>
          <p:grpSpPr>
            <a:xfrm>
              <a:off x="3167317" y="5766305"/>
              <a:ext cx="357790" cy="311452"/>
              <a:chOff x="4547662" y="4698698"/>
              <a:chExt cx="357790" cy="311452"/>
            </a:xfrm>
          </p:grpSpPr>
          <p:sp>
            <p:nvSpPr>
              <p:cNvPr id="258" name="TextBox 257">
                <a:extLst>
                  <a:ext uri="{FF2B5EF4-FFF2-40B4-BE49-F238E27FC236}">
                    <a16:creationId xmlns:a16="http://schemas.microsoft.com/office/drawing/2014/main" id="{0BF18418-6165-45B8-B56D-2FEB3B22B533}"/>
                  </a:ext>
                </a:extLst>
              </p:cNvPr>
              <p:cNvSpPr txBox="1">
                <a:spLocks noChangeArrowheads="1"/>
              </p:cNvSpPr>
              <p:nvPr/>
            </p:nvSpPr>
            <p:spPr bwMode="auto">
              <a:xfrm>
                <a:off x="4547662"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3688</a:t>
                </a:r>
              </a:p>
            </p:txBody>
          </p:sp>
          <p:sp>
            <p:nvSpPr>
              <p:cNvPr id="259" name="TextBox 258">
                <a:extLst>
                  <a:ext uri="{FF2B5EF4-FFF2-40B4-BE49-F238E27FC236}">
                    <a16:creationId xmlns:a16="http://schemas.microsoft.com/office/drawing/2014/main" id="{AEBFA6A3-CC70-46EE-A567-5B37907FCED8}"/>
                  </a:ext>
                </a:extLst>
              </p:cNvPr>
              <p:cNvSpPr txBox="1">
                <a:spLocks noChangeArrowheads="1"/>
              </p:cNvSpPr>
              <p:nvPr/>
            </p:nvSpPr>
            <p:spPr bwMode="auto">
              <a:xfrm>
                <a:off x="4569302" y="4698698"/>
                <a:ext cx="31451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103</a:t>
                </a:r>
              </a:p>
            </p:txBody>
          </p:sp>
        </p:grpSp>
        <p:grpSp>
          <p:nvGrpSpPr>
            <p:cNvPr id="242" name="Group 241">
              <a:extLst>
                <a:ext uri="{FF2B5EF4-FFF2-40B4-BE49-F238E27FC236}">
                  <a16:creationId xmlns:a16="http://schemas.microsoft.com/office/drawing/2014/main" id="{4830932C-5262-4A7F-9E87-D229849CF641}"/>
                </a:ext>
              </a:extLst>
            </p:cNvPr>
            <p:cNvGrpSpPr/>
            <p:nvPr/>
          </p:nvGrpSpPr>
          <p:grpSpPr>
            <a:xfrm>
              <a:off x="3774065" y="5766305"/>
              <a:ext cx="357790" cy="311452"/>
              <a:chOff x="4547662" y="4698698"/>
              <a:chExt cx="357790" cy="311452"/>
            </a:xfrm>
          </p:grpSpPr>
          <p:sp>
            <p:nvSpPr>
              <p:cNvPr id="256" name="TextBox 255">
                <a:extLst>
                  <a:ext uri="{FF2B5EF4-FFF2-40B4-BE49-F238E27FC236}">
                    <a16:creationId xmlns:a16="http://schemas.microsoft.com/office/drawing/2014/main" id="{AA5B796C-4B45-4C1F-A861-248B0854E0F4}"/>
                  </a:ext>
                </a:extLst>
              </p:cNvPr>
              <p:cNvSpPr txBox="1">
                <a:spLocks noChangeArrowheads="1"/>
              </p:cNvSpPr>
              <p:nvPr/>
            </p:nvSpPr>
            <p:spPr bwMode="auto">
              <a:xfrm>
                <a:off x="4547662" y="4802401"/>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3454</a:t>
                </a:r>
              </a:p>
            </p:txBody>
          </p:sp>
          <p:sp>
            <p:nvSpPr>
              <p:cNvPr id="257" name="TextBox 256">
                <a:extLst>
                  <a:ext uri="{FF2B5EF4-FFF2-40B4-BE49-F238E27FC236}">
                    <a16:creationId xmlns:a16="http://schemas.microsoft.com/office/drawing/2014/main" id="{6137D936-0FC6-4AED-AD93-64AB96270E68}"/>
                  </a:ext>
                </a:extLst>
              </p:cNvPr>
              <p:cNvSpPr txBox="1">
                <a:spLocks noChangeArrowheads="1"/>
              </p:cNvSpPr>
              <p:nvPr/>
            </p:nvSpPr>
            <p:spPr bwMode="auto">
              <a:xfrm>
                <a:off x="4590943" y="4698698"/>
                <a:ext cx="271228"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83</a:t>
                </a:r>
              </a:p>
            </p:txBody>
          </p:sp>
        </p:grpSp>
        <p:grpSp>
          <p:nvGrpSpPr>
            <p:cNvPr id="243" name="Group 242">
              <a:extLst>
                <a:ext uri="{FF2B5EF4-FFF2-40B4-BE49-F238E27FC236}">
                  <a16:creationId xmlns:a16="http://schemas.microsoft.com/office/drawing/2014/main" id="{D2701E83-0505-4F84-805E-AAB9F3EC5BE8}"/>
                </a:ext>
              </a:extLst>
            </p:cNvPr>
            <p:cNvGrpSpPr/>
            <p:nvPr/>
          </p:nvGrpSpPr>
          <p:grpSpPr>
            <a:xfrm>
              <a:off x="2566851" y="5766305"/>
              <a:ext cx="357790" cy="311452"/>
              <a:chOff x="2533836" y="4706707"/>
              <a:chExt cx="357790" cy="311452"/>
            </a:xfrm>
          </p:grpSpPr>
          <p:sp>
            <p:nvSpPr>
              <p:cNvPr id="254" name="TextBox 253">
                <a:extLst>
                  <a:ext uri="{FF2B5EF4-FFF2-40B4-BE49-F238E27FC236}">
                    <a16:creationId xmlns:a16="http://schemas.microsoft.com/office/drawing/2014/main" id="{171CF22F-5AD4-4483-8F3A-BFDF238B7A38}"/>
                  </a:ext>
                </a:extLst>
              </p:cNvPr>
              <p:cNvSpPr txBox="1">
                <a:spLocks noChangeArrowheads="1"/>
              </p:cNvSpPr>
              <p:nvPr/>
            </p:nvSpPr>
            <p:spPr bwMode="auto">
              <a:xfrm>
                <a:off x="2533836" y="4810410"/>
                <a:ext cx="35779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3906</a:t>
                </a:r>
              </a:p>
            </p:txBody>
          </p:sp>
          <p:sp>
            <p:nvSpPr>
              <p:cNvPr id="255" name="TextBox 254">
                <a:extLst>
                  <a:ext uri="{FF2B5EF4-FFF2-40B4-BE49-F238E27FC236}">
                    <a16:creationId xmlns:a16="http://schemas.microsoft.com/office/drawing/2014/main" id="{CDFFBEB2-0C26-4011-8748-5E5F86FD0830}"/>
                  </a:ext>
                </a:extLst>
              </p:cNvPr>
              <p:cNvSpPr txBox="1">
                <a:spLocks noChangeArrowheads="1"/>
              </p:cNvSpPr>
              <p:nvPr/>
            </p:nvSpPr>
            <p:spPr bwMode="auto">
              <a:xfrm>
                <a:off x="2555476" y="4706707"/>
                <a:ext cx="314510" cy="207749"/>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116</a:t>
                </a:r>
              </a:p>
            </p:txBody>
          </p:sp>
        </p:grpSp>
        <p:sp>
          <p:nvSpPr>
            <p:cNvPr id="244" name="TextBox 243">
              <a:extLst>
                <a:ext uri="{FF2B5EF4-FFF2-40B4-BE49-F238E27FC236}">
                  <a16:creationId xmlns:a16="http://schemas.microsoft.com/office/drawing/2014/main" id="{2052A654-55CD-4D60-9B76-D4DDA8595D5C}"/>
                </a:ext>
              </a:extLst>
            </p:cNvPr>
            <p:cNvSpPr txBox="1"/>
            <p:nvPr/>
          </p:nvSpPr>
          <p:spPr>
            <a:xfrm>
              <a:off x="5019596"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a:t>
              </a:r>
            </a:p>
          </p:txBody>
        </p:sp>
        <p:sp>
          <p:nvSpPr>
            <p:cNvPr id="245" name="TextBox 244">
              <a:extLst>
                <a:ext uri="{FF2B5EF4-FFF2-40B4-BE49-F238E27FC236}">
                  <a16:creationId xmlns:a16="http://schemas.microsoft.com/office/drawing/2014/main" id="{A798F45A-C0E5-4AB3-A57A-842122A01209}"/>
                </a:ext>
              </a:extLst>
            </p:cNvPr>
            <p:cNvSpPr txBox="1"/>
            <p:nvPr/>
          </p:nvSpPr>
          <p:spPr>
            <a:xfrm>
              <a:off x="5637873"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a:t>
              </a:r>
            </a:p>
          </p:txBody>
        </p:sp>
        <p:sp>
          <p:nvSpPr>
            <p:cNvPr id="246" name="TextBox 245">
              <a:extLst>
                <a:ext uri="{FF2B5EF4-FFF2-40B4-BE49-F238E27FC236}">
                  <a16:creationId xmlns:a16="http://schemas.microsoft.com/office/drawing/2014/main" id="{10F17022-7784-4386-8337-B26521483B80}"/>
                </a:ext>
              </a:extLst>
            </p:cNvPr>
            <p:cNvSpPr txBox="1"/>
            <p:nvPr/>
          </p:nvSpPr>
          <p:spPr>
            <a:xfrm>
              <a:off x="6226389"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4</a:t>
              </a:r>
            </a:p>
          </p:txBody>
        </p:sp>
        <p:sp>
          <p:nvSpPr>
            <p:cNvPr id="247" name="TextBox 246">
              <a:extLst>
                <a:ext uri="{FF2B5EF4-FFF2-40B4-BE49-F238E27FC236}">
                  <a16:creationId xmlns:a16="http://schemas.microsoft.com/office/drawing/2014/main" id="{FE75395B-9BB2-4324-A544-95DE82F9B9C3}"/>
                </a:ext>
              </a:extLst>
            </p:cNvPr>
            <p:cNvSpPr txBox="1"/>
            <p:nvPr/>
          </p:nvSpPr>
          <p:spPr>
            <a:xfrm>
              <a:off x="6836386"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5</a:t>
              </a:r>
            </a:p>
          </p:txBody>
        </p:sp>
        <p:sp>
          <p:nvSpPr>
            <p:cNvPr id="248" name="TextBox 247">
              <a:extLst>
                <a:ext uri="{FF2B5EF4-FFF2-40B4-BE49-F238E27FC236}">
                  <a16:creationId xmlns:a16="http://schemas.microsoft.com/office/drawing/2014/main" id="{0D9AB807-5538-40BE-8123-3D2A24BE33B4}"/>
                </a:ext>
              </a:extLst>
            </p:cNvPr>
            <p:cNvSpPr txBox="1"/>
            <p:nvPr/>
          </p:nvSpPr>
          <p:spPr>
            <a:xfrm>
              <a:off x="7443290"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6</a:t>
              </a:r>
            </a:p>
          </p:txBody>
        </p:sp>
        <p:sp>
          <p:nvSpPr>
            <p:cNvPr id="249" name="TextBox 248">
              <a:extLst>
                <a:ext uri="{FF2B5EF4-FFF2-40B4-BE49-F238E27FC236}">
                  <a16:creationId xmlns:a16="http://schemas.microsoft.com/office/drawing/2014/main" id="{196075F3-213E-4707-B6FD-2C2E7751AEDC}"/>
                </a:ext>
              </a:extLst>
            </p:cNvPr>
            <p:cNvSpPr txBox="1"/>
            <p:nvPr/>
          </p:nvSpPr>
          <p:spPr>
            <a:xfrm>
              <a:off x="8049609"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7</a:t>
              </a:r>
            </a:p>
          </p:txBody>
        </p:sp>
        <p:sp>
          <p:nvSpPr>
            <p:cNvPr id="250" name="TextBox 249">
              <a:extLst>
                <a:ext uri="{FF2B5EF4-FFF2-40B4-BE49-F238E27FC236}">
                  <a16:creationId xmlns:a16="http://schemas.microsoft.com/office/drawing/2014/main" id="{CA35EB56-C315-4032-A2D8-259848D2141E}"/>
                </a:ext>
              </a:extLst>
            </p:cNvPr>
            <p:cNvSpPr txBox="1"/>
            <p:nvPr/>
          </p:nvSpPr>
          <p:spPr>
            <a:xfrm>
              <a:off x="2610730"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1</a:t>
              </a:r>
            </a:p>
          </p:txBody>
        </p:sp>
        <p:sp>
          <p:nvSpPr>
            <p:cNvPr id="251" name="TextBox 250">
              <a:extLst>
                <a:ext uri="{FF2B5EF4-FFF2-40B4-BE49-F238E27FC236}">
                  <a16:creationId xmlns:a16="http://schemas.microsoft.com/office/drawing/2014/main" id="{4656FC30-3AB5-4C9C-A020-F5BA494A59D9}"/>
                </a:ext>
              </a:extLst>
            </p:cNvPr>
            <p:cNvSpPr txBox="1"/>
            <p:nvPr/>
          </p:nvSpPr>
          <p:spPr>
            <a:xfrm>
              <a:off x="3212793"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2</a:t>
              </a:r>
            </a:p>
          </p:txBody>
        </p:sp>
        <p:sp>
          <p:nvSpPr>
            <p:cNvPr id="252" name="TextBox 251">
              <a:extLst>
                <a:ext uri="{FF2B5EF4-FFF2-40B4-BE49-F238E27FC236}">
                  <a16:creationId xmlns:a16="http://schemas.microsoft.com/office/drawing/2014/main" id="{E0B39F93-99B5-4459-82CE-D1B1499FF5C6}"/>
                </a:ext>
              </a:extLst>
            </p:cNvPr>
            <p:cNvSpPr txBox="1"/>
            <p:nvPr/>
          </p:nvSpPr>
          <p:spPr>
            <a:xfrm>
              <a:off x="3823934" y="5441528"/>
              <a:ext cx="2487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3</a:t>
              </a:r>
            </a:p>
          </p:txBody>
        </p:sp>
        <p:sp>
          <p:nvSpPr>
            <p:cNvPr id="253" name="Rectangle 35">
              <a:extLst>
                <a:ext uri="{FF2B5EF4-FFF2-40B4-BE49-F238E27FC236}">
                  <a16:creationId xmlns:a16="http://schemas.microsoft.com/office/drawing/2014/main" id="{E6F2C9F5-69FF-43A1-BB6E-27DBA3F96891}"/>
                </a:ext>
              </a:extLst>
            </p:cNvPr>
            <p:cNvSpPr>
              <a:spLocks noChangeArrowheads="1"/>
            </p:cNvSpPr>
            <p:nvPr/>
          </p:nvSpPr>
          <p:spPr bwMode="auto">
            <a:xfrm>
              <a:off x="2784667" y="5667245"/>
              <a:ext cx="1139735" cy="126958"/>
            </a:xfrm>
            <a:prstGeom prst="rect">
              <a:avLst/>
            </a:prstGeom>
            <a:noFill/>
            <a:ln w="9525">
              <a:noFill/>
              <a:miter lim="800000"/>
              <a:headEnd/>
              <a:tailEnd/>
            </a:ln>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25"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Years of Placebo Treatment</a:t>
              </a:r>
            </a:p>
          </p:txBody>
        </p:sp>
      </p:grpSp>
      <p:sp>
        <p:nvSpPr>
          <p:cNvPr id="290" name="Rectangle 289">
            <a:extLst>
              <a:ext uri="{FF2B5EF4-FFF2-40B4-BE49-F238E27FC236}">
                <a16:creationId xmlns:a16="http://schemas.microsoft.com/office/drawing/2014/main" id="{1AC055F8-CACE-4D75-9022-12841EB73384}"/>
              </a:ext>
            </a:extLst>
          </p:cNvPr>
          <p:cNvSpPr/>
          <p:nvPr/>
        </p:nvSpPr>
        <p:spPr>
          <a:xfrm>
            <a:off x="223284" y="1514786"/>
            <a:ext cx="8920716"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Yearly Non-vertebral Fracture Incidence With Denosumab Treatment for Up to 10 Years</a:t>
            </a:r>
            <a:r>
              <a:rPr kumimoji="0" lang="en-US" sz="2000" b="1"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1</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5221642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19052"/>
            <a:ext cx="8887490" cy="1107996"/>
          </a:xfrm>
        </p:spPr>
        <p:txBody>
          <a:bodyPr/>
          <a:lstStyle/>
          <a:p>
            <a:pPr algn="ctr">
              <a:lnSpc>
                <a:spcPct val="100000"/>
              </a:lnSpc>
            </a:pPr>
            <a:r>
              <a:rPr lang="en-CA" sz="3600" dirty="0">
                <a:solidFill>
                  <a:srgbClr val="725F73"/>
                </a:solidFill>
                <a:latin typeface="Arial Narrow" panose="020B0606020202030204" pitchFamily="34" charset="0"/>
              </a:rPr>
              <a:t>Long-Term Use of BP Prevented Bone Loss and Reduced Vertebral Fractures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1449" y="1209158"/>
            <a:ext cx="8886159" cy="44648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Long-term BP therapy (ALN 10 years, ZOL 6 years) prevented bone loss at multiple skeletal sites and a reduction in vertebral fractures compared with stopping ALN after 5 years or ZOL after 3 years</a:t>
            </a:r>
          </a:p>
          <a:p>
            <a:pPr marL="396875" lvl="0"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Greatest benefit over long-term ALN or ZOL therapy were patients categorized as:</a:t>
            </a:r>
          </a:p>
          <a:p>
            <a:pPr marL="914400" lvl="1" indent="-457200">
              <a:buClr>
                <a:srgbClr val="725F73"/>
              </a:buClr>
              <a:buFont typeface="Lato" panose="020F0502020204030203" pitchFamily="34" charset="0"/>
              <a:buChar char="→"/>
            </a:pPr>
            <a:r>
              <a:rPr lang="en-CA" sz="2200" dirty="0">
                <a:solidFill>
                  <a:sysClr val="windowText" lastClr="000000">
                    <a:lumMod val="75000"/>
                    <a:lumOff val="25000"/>
                  </a:sysClr>
                </a:solidFill>
                <a:latin typeface="Arial Narrow" panose="020B0606020202030204" pitchFamily="34" charset="0"/>
              </a:rPr>
              <a:t>High risk (persistent low T-score at hip (≤2.5 for total hip or femoral neck T-score (HORIZON) and &gt; –2.5 but ≤ 2 for femoral neck (FLEX))</a:t>
            </a:r>
          </a:p>
          <a:p>
            <a:pPr marL="914400" lvl="1" indent="-457200">
              <a:buClr>
                <a:srgbClr val="725F73"/>
              </a:buClr>
              <a:buFont typeface="Lato" panose="020F0502020204030203" pitchFamily="34" charset="0"/>
              <a:buChar char="→"/>
            </a:pPr>
            <a:r>
              <a:rPr lang="en-CA" sz="2200" dirty="0">
                <a:solidFill>
                  <a:sysClr val="windowText" lastClr="000000">
                    <a:lumMod val="75000"/>
                    <a:lumOff val="25000"/>
                  </a:sysClr>
                </a:solidFill>
                <a:latin typeface="Arial Narrow" panose="020B0606020202030204" pitchFamily="34" charset="0"/>
              </a:rPr>
              <a:t>Had incident fracture during the core study</a:t>
            </a:r>
          </a:p>
          <a:p>
            <a:pPr marL="914400" lvl="1" indent="-457200">
              <a:buClr>
                <a:srgbClr val="725F73"/>
              </a:buClr>
              <a:buFont typeface="Lato" panose="020F0502020204030203" pitchFamily="34" charset="0"/>
              <a:buChar char="→"/>
            </a:pPr>
            <a:r>
              <a:rPr lang="en-CA" sz="2200" dirty="0">
                <a:solidFill>
                  <a:sysClr val="windowText" lastClr="000000">
                    <a:lumMod val="75000"/>
                    <a:lumOff val="25000"/>
                  </a:sysClr>
                </a:solidFill>
                <a:latin typeface="Arial Narrow" panose="020B0606020202030204" pitchFamily="34" charset="0"/>
              </a:rPr>
              <a:t>Prevalent vertebral fracture (at entrance to HORIZON extension)</a:t>
            </a:r>
          </a:p>
          <a:p>
            <a:pPr marL="396875"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Continued ALN resulted in a lower risk of clinical vertebral fractures, whereas ZOL resulted in a lower risk of morphometric vertebral fractures</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6661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Adler RA, et al. </a:t>
            </a:r>
            <a:r>
              <a:rPr lang="en-CA" sz="1000" i="1" dirty="0">
                <a:solidFill>
                  <a:srgbClr val="000000"/>
                </a:solidFill>
                <a:latin typeface="Arial Narrow" panose="020B0606020202030204" pitchFamily="34" charset="0"/>
              </a:rPr>
              <a:t>J Bone Miner Res</a:t>
            </a:r>
            <a:r>
              <a:rPr lang="en-CA" sz="1000" dirty="0">
                <a:solidFill>
                  <a:srgbClr val="000000"/>
                </a:solidFill>
                <a:latin typeface="Arial Narrow" panose="020B0606020202030204" pitchFamily="34" charset="0"/>
              </a:rPr>
              <a:t>. 2016;31(1):16-35.</a:t>
            </a:r>
          </a:p>
        </p:txBody>
      </p:sp>
    </p:spTree>
    <p:extLst>
      <p:ext uri="{BB962C8B-B14F-4D97-AF65-F5344CB8AC3E}">
        <p14:creationId xmlns:p14="http://schemas.microsoft.com/office/powerpoint/2010/main" val="372573958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42683"/>
            <a:ext cx="8887490" cy="1107996"/>
          </a:xfrm>
        </p:spPr>
        <p:txBody>
          <a:bodyPr/>
          <a:lstStyle/>
          <a:p>
            <a:pPr algn="ctr">
              <a:lnSpc>
                <a:spcPct val="100000"/>
              </a:lnSpc>
            </a:pPr>
            <a:r>
              <a:rPr lang="en-CA" sz="3600" dirty="0">
                <a:solidFill>
                  <a:srgbClr val="725F73"/>
                </a:solidFill>
                <a:latin typeface="Arial Narrow" panose="020B0606020202030204" pitchFamily="34" charset="0"/>
              </a:rPr>
              <a:t>Comparison of Non-vertebral Fracture Rates With Up to 10 Years of Denosumab Treatment</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6661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N = number of subjects who did not miss &gt; 1 dose of </a:t>
            </a:r>
            <a:r>
              <a:rPr lang="en-CA" sz="1000" dirty="0" err="1">
                <a:solidFill>
                  <a:srgbClr val="000000"/>
                </a:solidFill>
                <a:latin typeface="Arial Narrow" panose="020B0606020202030204" pitchFamily="34" charset="0"/>
              </a:rPr>
              <a:t>DMAb</a:t>
            </a:r>
            <a:r>
              <a:rPr lang="en-CA" sz="1000" dirty="0">
                <a:solidFill>
                  <a:srgbClr val="000000"/>
                </a:solidFill>
                <a:latin typeface="Arial Narrow" panose="020B0606020202030204" pitchFamily="34" charset="0"/>
              </a:rPr>
              <a:t> during the first 3 years of FREEDOM or the extension.</a:t>
            </a:r>
            <a:endParaRPr lang="en-US" sz="1000" dirty="0">
              <a:solidFill>
                <a:srgbClr val="000000"/>
              </a:solidFill>
              <a:latin typeface="Arial Narrow" panose="020B0606020202030204" pitchFamily="34" charset="0"/>
            </a:endParaRPr>
          </a:p>
          <a:p>
            <a:r>
              <a:rPr lang="en-US" sz="1000" dirty="0">
                <a:solidFill>
                  <a:srgbClr val="000000"/>
                </a:solidFill>
                <a:latin typeface="Arial Narrow" panose="020B0606020202030204" pitchFamily="34" charset="0"/>
              </a:rPr>
              <a:t>Ferrari S, et al. ASBMR (oral presentation). 2017; Abstract 1073.</a:t>
            </a:r>
          </a:p>
        </p:txBody>
      </p:sp>
      <p:sp>
        <p:nvSpPr>
          <p:cNvPr id="44" name="Rectangle 43">
            <a:extLst>
              <a:ext uri="{FF2B5EF4-FFF2-40B4-BE49-F238E27FC236}">
                <a16:creationId xmlns:a16="http://schemas.microsoft.com/office/drawing/2014/main" id="{D83B167F-B7D8-4BE1-B11F-45E3E1D1A5EB}"/>
              </a:ext>
            </a:extLst>
          </p:cNvPr>
          <p:cNvSpPr/>
          <p:nvPr/>
        </p:nvSpPr>
        <p:spPr bwMode="auto">
          <a:xfrm>
            <a:off x="5311643" y="2432895"/>
            <a:ext cx="3725405" cy="2294381"/>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algn="ctr" defTabSz="685800" fontAlgn="base">
              <a:lnSpc>
                <a:spcPct val="80000"/>
              </a:lnSpc>
              <a:spcBef>
                <a:spcPct val="0"/>
              </a:spcBef>
              <a:spcAft>
                <a:spcPct val="0"/>
              </a:spcAft>
              <a:defRPr/>
            </a:pPr>
            <a:endParaRPr lang="en-US" sz="800" b="1" kern="0">
              <a:solidFill>
                <a:srgbClr val="000000"/>
              </a:solidFill>
              <a:latin typeface="Arial Narrow" panose="020B0606020202030204" pitchFamily="34" charset="0"/>
            </a:endParaRPr>
          </a:p>
        </p:txBody>
      </p:sp>
      <p:sp>
        <p:nvSpPr>
          <p:cNvPr id="45" name="Rectangle 44">
            <a:extLst>
              <a:ext uri="{FF2B5EF4-FFF2-40B4-BE49-F238E27FC236}">
                <a16:creationId xmlns:a16="http://schemas.microsoft.com/office/drawing/2014/main" id="{4B68B950-7521-488F-93E4-A97EC6698313}"/>
              </a:ext>
            </a:extLst>
          </p:cNvPr>
          <p:cNvSpPr/>
          <p:nvPr/>
        </p:nvSpPr>
        <p:spPr bwMode="auto">
          <a:xfrm>
            <a:off x="836311" y="2431324"/>
            <a:ext cx="3674575" cy="2289052"/>
          </a:xfrm>
          <a:prstGeom prst="rect">
            <a:avLst/>
          </a:prstGeom>
          <a:solidFill>
            <a:srgbClr val="FFFFFF">
              <a:lumMod val="85000"/>
            </a:srgbClr>
          </a:solidFill>
          <a:ln w="9525" cap="flat" cmpd="sng" algn="ctr">
            <a:noFill/>
            <a:prstDash val="solid"/>
            <a:round/>
            <a:headEnd type="none" w="med" len="med"/>
            <a:tailEnd type="none" w="med" len="med"/>
          </a:ln>
          <a:effectLst/>
        </p:spPr>
        <p:txBody>
          <a:bodyPr vert="horz" wrap="square" lIns="34290" tIns="34290" rIns="34290" bIns="34290" numCol="1" rtlCol="0" anchor="ctr" anchorCtr="1" compatLnSpc="1">
            <a:prstTxWarp prst="textNoShape">
              <a:avLst/>
            </a:prstTxWarp>
          </a:bodyPr>
          <a:lstStyle/>
          <a:p>
            <a:pPr algn="ctr" defTabSz="685800" fontAlgn="base">
              <a:lnSpc>
                <a:spcPct val="80000"/>
              </a:lnSpc>
              <a:spcBef>
                <a:spcPct val="0"/>
              </a:spcBef>
              <a:spcAft>
                <a:spcPct val="0"/>
              </a:spcAft>
              <a:defRPr/>
            </a:pPr>
            <a:endParaRPr lang="en-US" sz="800" b="1" kern="0">
              <a:solidFill>
                <a:srgbClr val="000000"/>
              </a:solidFill>
              <a:latin typeface="Arial Narrow" panose="020B0606020202030204" pitchFamily="34" charset="0"/>
            </a:endParaRPr>
          </a:p>
        </p:txBody>
      </p:sp>
      <p:graphicFrame>
        <p:nvGraphicFramePr>
          <p:cNvPr id="46" name="Chart 45">
            <a:extLst>
              <a:ext uri="{FF2B5EF4-FFF2-40B4-BE49-F238E27FC236}">
                <a16:creationId xmlns:a16="http://schemas.microsoft.com/office/drawing/2014/main" id="{1A1F9C22-A313-4EF2-BAF3-1CC8CDB16804}"/>
              </a:ext>
            </a:extLst>
          </p:cNvPr>
          <p:cNvGraphicFramePr>
            <a:graphicFrameLocks/>
          </p:cNvGraphicFramePr>
          <p:nvPr>
            <p:extLst>
              <p:ext uri="{D42A27DB-BD31-4B8C-83A1-F6EECF244321}">
                <p14:modId xmlns:p14="http://schemas.microsoft.com/office/powerpoint/2010/main" val="2203188608"/>
              </p:ext>
            </p:extLst>
          </p:nvPr>
        </p:nvGraphicFramePr>
        <p:xfrm>
          <a:off x="495602" y="2215627"/>
          <a:ext cx="4035090" cy="30616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7" name="Chart 6">
            <a:extLst>
              <a:ext uri="{FF2B5EF4-FFF2-40B4-BE49-F238E27FC236}">
                <a16:creationId xmlns:a16="http://schemas.microsoft.com/office/drawing/2014/main" id="{4A8FC20B-F896-47D0-B3BE-CC02635D0B12}"/>
              </a:ext>
            </a:extLst>
          </p:cNvPr>
          <p:cNvGraphicFramePr>
            <a:graphicFrameLocks/>
          </p:cNvGraphicFramePr>
          <p:nvPr>
            <p:extLst>
              <p:ext uri="{D42A27DB-BD31-4B8C-83A1-F6EECF244321}">
                <p14:modId xmlns:p14="http://schemas.microsoft.com/office/powerpoint/2010/main" val="1657851648"/>
              </p:ext>
            </p:extLst>
          </p:nvPr>
        </p:nvGraphicFramePr>
        <p:xfrm>
          <a:off x="4948858" y="2097114"/>
          <a:ext cx="4133304" cy="3089817"/>
        </p:xfrm>
        <a:graphic>
          <a:graphicData uri="http://schemas.openxmlformats.org/drawingml/2006/chart">
            <c:chart xmlns:c="http://schemas.openxmlformats.org/drawingml/2006/chart" xmlns:r="http://schemas.openxmlformats.org/officeDocument/2006/relationships" r:id="rId4"/>
          </a:graphicData>
        </a:graphic>
      </p:graphicFrame>
      <p:grpSp>
        <p:nvGrpSpPr>
          <p:cNvPr id="48" name="Group 47">
            <a:extLst>
              <a:ext uri="{FF2B5EF4-FFF2-40B4-BE49-F238E27FC236}">
                <a16:creationId xmlns:a16="http://schemas.microsoft.com/office/drawing/2014/main" id="{5C300B13-56C3-4A0C-87E2-0CE0791CE1AF}"/>
              </a:ext>
            </a:extLst>
          </p:cNvPr>
          <p:cNvGrpSpPr/>
          <p:nvPr/>
        </p:nvGrpSpPr>
        <p:grpSpPr>
          <a:xfrm>
            <a:off x="1717844" y="2676883"/>
            <a:ext cx="1874989" cy="644618"/>
            <a:chOff x="2767054" y="2043486"/>
            <a:chExt cx="2353586" cy="896112"/>
          </a:xfrm>
        </p:grpSpPr>
        <p:cxnSp>
          <p:nvCxnSpPr>
            <p:cNvPr id="49" name="Straight Connector 48">
              <a:extLst>
                <a:ext uri="{FF2B5EF4-FFF2-40B4-BE49-F238E27FC236}">
                  <a16:creationId xmlns:a16="http://schemas.microsoft.com/office/drawing/2014/main" id="{5A2814A4-5DB6-496F-91DC-6CC3C96009A2}"/>
                </a:ext>
              </a:extLst>
            </p:cNvPr>
            <p:cNvCxnSpPr/>
            <p:nvPr/>
          </p:nvCxnSpPr>
          <p:spPr bwMode="auto">
            <a:xfrm>
              <a:off x="2767054" y="2043486"/>
              <a:ext cx="0" cy="201168"/>
            </a:xfrm>
            <a:prstGeom prst="line">
              <a:avLst/>
            </a:prstGeom>
            <a:solidFill>
              <a:srgbClr val="012A9D"/>
            </a:solidFill>
            <a:ln w="28575" cap="flat" cmpd="sng" algn="ctr">
              <a:solidFill>
                <a:srgbClr val="AAA2E8"/>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11DEF8D0-8699-4ABE-9110-057F098C6218}"/>
                </a:ext>
              </a:extLst>
            </p:cNvPr>
            <p:cNvCxnSpPr/>
            <p:nvPr/>
          </p:nvCxnSpPr>
          <p:spPr bwMode="auto">
            <a:xfrm>
              <a:off x="5115197" y="2043486"/>
              <a:ext cx="0" cy="896112"/>
            </a:xfrm>
            <a:prstGeom prst="line">
              <a:avLst/>
            </a:prstGeom>
            <a:solidFill>
              <a:srgbClr val="012A9D"/>
            </a:solidFill>
            <a:ln w="28575" cap="flat" cmpd="sng" algn="ctr">
              <a:solidFill>
                <a:srgbClr val="AAA2E8"/>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59606EED-1DB3-45C9-8DDC-2EFFD11E1136}"/>
                </a:ext>
              </a:extLst>
            </p:cNvPr>
            <p:cNvCxnSpPr/>
            <p:nvPr/>
          </p:nvCxnSpPr>
          <p:spPr bwMode="auto">
            <a:xfrm>
              <a:off x="2767054" y="2059388"/>
              <a:ext cx="2353586" cy="0"/>
            </a:xfrm>
            <a:prstGeom prst="line">
              <a:avLst/>
            </a:prstGeom>
            <a:solidFill>
              <a:srgbClr val="012A9D"/>
            </a:solidFill>
            <a:ln w="28575" cap="flat" cmpd="sng" algn="ctr">
              <a:solidFill>
                <a:srgbClr val="AAA2E8"/>
              </a:solidFill>
              <a:prstDash val="solid"/>
              <a:round/>
              <a:headEnd type="none" w="med" len="med"/>
              <a:tailEnd type="none" w="med" len="med"/>
            </a:ln>
            <a:effectLst/>
          </p:spPr>
        </p:cxnSp>
      </p:grpSp>
      <p:sp>
        <p:nvSpPr>
          <p:cNvPr id="52" name="TextBox 51">
            <a:extLst>
              <a:ext uri="{FF2B5EF4-FFF2-40B4-BE49-F238E27FC236}">
                <a16:creationId xmlns:a16="http://schemas.microsoft.com/office/drawing/2014/main" id="{B9C7532D-64D5-43E4-9791-84C88137DFB6}"/>
              </a:ext>
            </a:extLst>
          </p:cNvPr>
          <p:cNvSpPr txBox="1"/>
          <p:nvPr/>
        </p:nvSpPr>
        <p:spPr>
          <a:xfrm>
            <a:off x="1727840" y="2465251"/>
            <a:ext cx="1854995" cy="433452"/>
          </a:xfrm>
          <a:prstGeom prst="rect">
            <a:avLst/>
          </a:prstGeom>
          <a:noFill/>
          <a:ln>
            <a:noFill/>
          </a:ln>
        </p:spPr>
        <p:txBody>
          <a:bodyPr wrap="none" rtlCol="0">
            <a:spAutoFit/>
          </a:bodyPr>
          <a:lstStyle/>
          <a:p>
            <a:pPr algn="ctr" defTabSz="914400">
              <a:spcBef>
                <a:spcPts val="450"/>
              </a:spcBef>
              <a:defRPr/>
            </a:pPr>
            <a:r>
              <a:rPr lang="en-US" sz="900" b="1" dirty="0">
                <a:solidFill>
                  <a:srgbClr val="000000"/>
                </a:solidFill>
                <a:latin typeface="Arial Narrow" panose="020B0606020202030204" pitchFamily="34" charset="0"/>
              </a:rPr>
              <a:t>Rate Ratio (95% CI) = 0.72 (0.61–0.86)</a:t>
            </a:r>
          </a:p>
          <a:p>
            <a:pPr algn="ctr" defTabSz="914400">
              <a:spcBef>
                <a:spcPts val="450"/>
              </a:spcBef>
              <a:defRPr/>
            </a:pPr>
            <a:r>
              <a:rPr lang="en-US" sz="900" b="1" i="1" dirty="0">
                <a:solidFill>
                  <a:srgbClr val="000000"/>
                </a:solidFill>
                <a:latin typeface="Arial Narrow" panose="020B0606020202030204" pitchFamily="34" charset="0"/>
              </a:rPr>
              <a:t>P</a:t>
            </a:r>
            <a:r>
              <a:rPr lang="en-US" sz="900" b="1" dirty="0">
                <a:solidFill>
                  <a:srgbClr val="000000"/>
                </a:solidFill>
                <a:latin typeface="Arial Narrow" panose="020B0606020202030204" pitchFamily="34" charset="0"/>
              </a:rPr>
              <a:t> &lt; 0.001</a:t>
            </a:r>
          </a:p>
        </p:txBody>
      </p:sp>
      <p:sp>
        <p:nvSpPr>
          <p:cNvPr id="53" name="TextBox 52">
            <a:extLst>
              <a:ext uri="{FF2B5EF4-FFF2-40B4-BE49-F238E27FC236}">
                <a16:creationId xmlns:a16="http://schemas.microsoft.com/office/drawing/2014/main" id="{C7C331FC-2C4E-40EA-9943-A4A26CE98D57}"/>
              </a:ext>
            </a:extLst>
          </p:cNvPr>
          <p:cNvSpPr txBox="1"/>
          <p:nvPr/>
        </p:nvSpPr>
        <p:spPr>
          <a:xfrm>
            <a:off x="1895006" y="5505324"/>
            <a:ext cx="357790"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263</a:t>
            </a:r>
          </a:p>
        </p:txBody>
      </p:sp>
      <p:sp>
        <p:nvSpPr>
          <p:cNvPr id="54" name="TextBox 53">
            <a:extLst>
              <a:ext uri="{FF2B5EF4-FFF2-40B4-BE49-F238E27FC236}">
                <a16:creationId xmlns:a16="http://schemas.microsoft.com/office/drawing/2014/main" id="{FACB401C-E925-46A4-9911-1559D9CD9925}"/>
              </a:ext>
            </a:extLst>
          </p:cNvPr>
          <p:cNvSpPr txBox="1"/>
          <p:nvPr/>
        </p:nvSpPr>
        <p:spPr>
          <a:xfrm>
            <a:off x="3409003" y="5505324"/>
            <a:ext cx="386644"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217 </a:t>
            </a:r>
          </a:p>
        </p:txBody>
      </p:sp>
      <p:sp>
        <p:nvSpPr>
          <p:cNvPr id="55" name="TextBox 16">
            <a:extLst>
              <a:ext uri="{FF2B5EF4-FFF2-40B4-BE49-F238E27FC236}">
                <a16:creationId xmlns:a16="http://schemas.microsoft.com/office/drawing/2014/main" id="{0324CEAA-75A5-4BB2-9ADB-192877142A1D}"/>
              </a:ext>
            </a:extLst>
          </p:cNvPr>
          <p:cNvSpPr txBox="1">
            <a:spLocks noChangeArrowheads="1"/>
          </p:cNvSpPr>
          <p:nvPr/>
        </p:nvSpPr>
        <p:spPr bwMode="auto">
          <a:xfrm>
            <a:off x="2364835" y="5754320"/>
            <a:ext cx="609462" cy="246221"/>
          </a:xfrm>
          <a:prstGeom prst="rect">
            <a:avLst/>
          </a:prstGeom>
          <a:noFill/>
          <a:ln w="9525">
            <a:noFill/>
            <a:miter lim="800000"/>
            <a:headEnd/>
            <a:tailEnd/>
          </a:ln>
        </p:spPr>
        <p:txBody>
          <a:bodyPr wrap="none">
            <a:spAutoFit/>
          </a:bodyPr>
          <a:lstStyle/>
          <a:p>
            <a:pPr defTabSz="914400">
              <a:defRPr/>
            </a:pPr>
            <a:r>
              <a:rPr lang="en-US" sz="1000" b="1" dirty="0">
                <a:solidFill>
                  <a:srgbClr val="000000"/>
                </a:solidFill>
                <a:latin typeface="Arial Narrow" panose="020B0606020202030204" pitchFamily="34" charset="0"/>
              </a:rPr>
              <a:t>N = 4074</a:t>
            </a:r>
          </a:p>
        </p:txBody>
      </p:sp>
      <p:sp>
        <p:nvSpPr>
          <p:cNvPr id="56" name="TextBox 55">
            <a:extLst>
              <a:ext uri="{FF2B5EF4-FFF2-40B4-BE49-F238E27FC236}">
                <a16:creationId xmlns:a16="http://schemas.microsoft.com/office/drawing/2014/main" id="{0050E4DE-5D6A-436D-9E46-B13EFAED475A}"/>
              </a:ext>
            </a:extLst>
          </p:cNvPr>
          <p:cNvSpPr txBox="1"/>
          <p:nvPr/>
        </p:nvSpPr>
        <p:spPr>
          <a:xfrm>
            <a:off x="1123307" y="5505324"/>
            <a:ext cx="873957"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Fractures n = </a:t>
            </a:r>
          </a:p>
        </p:txBody>
      </p:sp>
      <p:sp>
        <p:nvSpPr>
          <p:cNvPr id="57" name="Rectangle 479">
            <a:extLst>
              <a:ext uri="{FF2B5EF4-FFF2-40B4-BE49-F238E27FC236}">
                <a16:creationId xmlns:a16="http://schemas.microsoft.com/office/drawing/2014/main" id="{5B323105-46F4-4730-A9D6-D12E02A2C03E}"/>
              </a:ext>
            </a:extLst>
          </p:cNvPr>
          <p:cNvSpPr>
            <a:spLocks noChangeArrowheads="1"/>
          </p:cNvSpPr>
          <p:nvPr/>
        </p:nvSpPr>
        <p:spPr bwMode="auto">
          <a:xfrm rot="16200000">
            <a:off x="-736571" y="3373242"/>
            <a:ext cx="2139206" cy="323165"/>
          </a:xfrm>
          <a:prstGeom prst="rect">
            <a:avLst/>
          </a:prstGeom>
          <a:noFill/>
          <a:ln w="9525">
            <a:noFill/>
            <a:miter lim="800000"/>
            <a:headEnd/>
            <a:tailEnd/>
          </a:ln>
        </p:spPr>
        <p:txBody>
          <a:bodyPr wrap="square" lIns="0" tIns="0" rIns="0" bIns="0">
            <a:spAutoFit/>
          </a:bodyPr>
          <a:lstStyle/>
          <a:p>
            <a:pPr algn="ctr" defTabSz="914400">
              <a:defRPr/>
            </a:pPr>
            <a:r>
              <a:rPr lang="en-US" sz="1050" b="1" dirty="0">
                <a:solidFill>
                  <a:srgbClr val="000000"/>
                </a:solidFill>
                <a:latin typeface="Arial Narrow" panose="020B0606020202030204" pitchFamily="34" charset="0"/>
                <a:ea typeface="ＭＳ Ｐゴシック" pitchFamily="34" charset="-128"/>
              </a:rPr>
              <a:t>Fracture rate </a:t>
            </a:r>
            <a:br>
              <a:rPr lang="en-US" sz="1050" b="1" dirty="0">
                <a:solidFill>
                  <a:srgbClr val="000000"/>
                </a:solidFill>
                <a:latin typeface="Arial Narrow" panose="020B0606020202030204" pitchFamily="34" charset="0"/>
                <a:ea typeface="ＭＳ Ｐゴシック" pitchFamily="34" charset="-128"/>
              </a:rPr>
            </a:br>
            <a:r>
              <a:rPr lang="en-US" sz="1050" b="1" dirty="0">
                <a:solidFill>
                  <a:srgbClr val="000000"/>
                </a:solidFill>
                <a:latin typeface="Arial Narrow" panose="020B0606020202030204" pitchFamily="34" charset="0"/>
                <a:ea typeface="ＭＳ Ｐゴシック" pitchFamily="34" charset="-128"/>
              </a:rPr>
              <a:t>per 100 subject-years (95% CI)</a:t>
            </a:r>
          </a:p>
        </p:txBody>
      </p:sp>
      <p:sp>
        <p:nvSpPr>
          <p:cNvPr id="58" name="TextBox 57">
            <a:extLst>
              <a:ext uri="{FF2B5EF4-FFF2-40B4-BE49-F238E27FC236}">
                <a16:creationId xmlns:a16="http://schemas.microsoft.com/office/drawing/2014/main" id="{B5815600-FFD3-4C23-B376-695DACD9427E}"/>
              </a:ext>
            </a:extLst>
          </p:cNvPr>
          <p:cNvSpPr txBox="1"/>
          <p:nvPr/>
        </p:nvSpPr>
        <p:spPr>
          <a:xfrm>
            <a:off x="1773869" y="5216085"/>
            <a:ext cx="1751408" cy="261610"/>
          </a:xfrm>
          <a:prstGeom prst="rect">
            <a:avLst/>
          </a:prstGeom>
          <a:noFill/>
        </p:spPr>
        <p:txBody>
          <a:bodyPr wrap="square" rtlCol="0">
            <a:spAutoFit/>
          </a:bodyPr>
          <a:lstStyle/>
          <a:p>
            <a:pPr algn="ctr" defTabSz="914400">
              <a:defRPr/>
            </a:pPr>
            <a:r>
              <a:rPr lang="en-CA" sz="1100" b="1" dirty="0">
                <a:solidFill>
                  <a:srgbClr val="000000"/>
                </a:solidFill>
                <a:latin typeface="Arial Narrow" panose="020B0606020202030204" pitchFamily="34" charset="0"/>
              </a:rPr>
              <a:t>Denosumab treatment </a:t>
            </a:r>
          </a:p>
        </p:txBody>
      </p:sp>
      <p:sp>
        <p:nvSpPr>
          <p:cNvPr id="59" name="TextBox 16">
            <a:extLst>
              <a:ext uri="{FF2B5EF4-FFF2-40B4-BE49-F238E27FC236}">
                <a16:creationId xmlns:a16="http://schemas.microsoft.com/office/drawing/2014/main" id="{127C24CE-DFCC-4F0A-A184-A00D31A557D0}"/>
              </a:ext>
            </a:extLst>
          </p:cNvPr>
          <p:cNvSpPr txBox="1">
            <a:spLocks noChangeArrowheads="1"/>
          </p:cNvSpPr>
          <p:nvPr/>
        </p:nvSpPr>
        <p:spPr bwMode="auto">
          <a:xfrm>
            <a:off x="6816632" y="5815608"/>
            <a:ext cx="638316" cy="246221"/>
          </a:xfrm>
          <a:prstGeom prst="rect">
            <a:avLst/>
          </a:prstGeom>
          <a:noFill/>
          <a:ln w="9525">
            <a:noFill/>
            <a:miter lim="800000"/>
            <a:headEnd/>
            <a:tailEnd/>
          </a:ln>
        </p:spPr>
        <p:txBody>
          <a:bodyPr wrap="none">
            <a:spAutoFit/>
          </a:bodyPr>
          <a:lstStyle/>
          <a:p>
            <a:pPr defTabSz="914400">
              <a:defRPr/>
            </a:pPr>
            <a:r>
              <a:rPr lang="en-US" sz="1000" b="1" dirty="0">
                <a:solidFill>
                  <a:srgbClr val="000000"/>
                </a:solidFill>
                <a:latin typeface="Arial Narrow" panose="020B0606020202030204" pitchFamily="34" charset="0"/>
              </a:rPr>
              <a:t>N = 2343 </a:t>
            </a:r>
          </a:p>
        </p:txBody>
      </p:sp>
      <p:sp>
        <p:nvSpPr>
          <p:cNvPr id="60" name="TextBox 59">
            <a:extLst>
              <a:ext uri="{FF2B5EF4-FFF2-40B4-BE49-F238E27FC236}">
                <a16:creationId xmlns:a16="http://schemas.microsoft.com/office/drawing/2014/main" id="{7A3F5F3A-699A-4D30-A74C-DDAC42C8D2E9}"/>
              </a:ext>
            </a:extLst>
          </p:cNvPr>
          <p:cNvSpPr txBox="1"/>
          <p:nvPr/>
        </p:nvSpPr>
        <p:spPr>
          <a:xfrm>
            <a:off x="6067241" y="5593886"/>
            <a:ext cx="386644"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140 </a:t>
            </a:r>
          </a:p>
        </p:txBody>
      </p:sp>
      <p:sp>
        <p:nvSpPr>
          <p:cNvPr id="61" name="TextBox 60">
            <a:extLst>
              <a:ext uri="{FF2B5EF4-FFF2-40B4-BE49-F238E27FC236}">
                <a16:creationId xmlns:a16="http://schemas.microsoft.com/office/drawing/2014/main" id="{C6C7D9EB-EBA6-41A4-99E8-B7CF8D0FA7C3}"/>
              </a:ext>
            </a:extLst>
          </p:cNvPr>
          <p:cNvSpPr txBox="1"/>
          <p:nvPr/>
        </p:nvSpPr>
        <p:spPr>
          <a:xfrm>
            <a:off x="6958673" y="5593886"/>
            <a:ext cx="386644"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126 </a:t>
            </a:r>
          </a:p>
        </p:txBody>
      </p:sp>
      <p:sp>
        <p:nvSpPr>
          <p:cNvPr id="62" name="TextBox 61">
            <a:extLst>
              <a:ext uri="{FF2B5EF4-FFF2-40B4-BE49-F238E27FC236}">
                <a16:creationId xmlns:a16="http://schemas.microsoft.com/office/drawing/2014/main" id="{BD2D27BD-81D0-49F6-A94C-0390D5B30E30}"/>
              </a:ext>
            </a:extLst>
          </p:cNvPr>
          <p:cNvSpPr txBox="1"/>
          <p:nvPr/>
        </p:nvSpPr>
        <p:spPr>
          <a:xfrm>
            <a:off x="8241231" y="5593886"/>
            <a:ext cx="357790"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184</a:t>
            </a:r>
          </a:p>
        </p:txBody>
      </p:sp>
      <p:sp>
        <p:nvSpPr>
          <p:cNvPr id="63" name="TextBox 62">
            <a:extLst>
              <a:ext uri="{FF2B5EF4-FFF2-40B4-BE49-F238E27FC236}">
                <a16:creationId xmlns:a16="http://schemas.microsoft.com/office/drawing/2014/main" id="{A37BB129-9F44-4431-9B93-9BA8B507318E}"/>
              </a:ext>
            </a:extLst>
          </p:cNvPr>
          <p:cNvSpPr txBox="1"/>
          <p:nvPr/>
        </p:nvSpPr>
        <p:spPr>
          <a:xfrm>
            <a:off x="5308520" y="5593886"/>
            <a:ext cx="873957" cy="246221"/>
          </a:xfrm>
          <a:prstGeom prst="rect">
            <a:avLst/>
          </a:prstGeom>
          <a:noFill/>
        </p:spPr>
        <p:txBody>
          <a:bodyPr wrap="none" rtlCol="0">
            <a:spAutoFit/>
          </a:bodyPr>
          <a:lstStyle/>
          <a:p>
            <a:pPr algn="ctr" defTabSz="914400">
              <a:spcBef>
                <a:spcPts val="450"/>
              </a:spcBef>
              <a:defRPr/>
            </a:pPr>
            <a:r>
              <a:rPr lang="en-US" sz="1000" b="1" i="1" dirty="0">
                <a:solidFill>
                  <a:srgbClr val="000000"/>
                </a:solidFill>
                <a:latin typeface="Arial Narrow" panose="020B0606020202030204" pitchFamily="34" charset="0"/>
              </a:rPr>
              <a:t>Fractures n = </a:t>
            </a:r>
          </a:p>
        </p:txBody>
      </p:sp>
      <p:cxnSp>
        <p:nvCxnSpPr>
          <p:cNvPr id="64" name="Straight Connector 63">
            <a:extLst>
              <a:ext uri="{FF2B5EF4-FFF2-40B4-BE49-F238E27FC236}">
                <a16:creationId xmlns:a16="http://schemas.microsoft.com/office/drawing/2014/main" id="{95DF296F-2960-45BF-9BE2-1928C66A3512}"/>
              </a:ext>
            </a:extLst>
          </p:cNvPr>
          <p:cNvCxnSpPr/>
          <p:nvPr/>
        </p:nvCxnSpPr>
        <p:spPr bwMode="auto">
          <a:xfrm>
            <a:off x="5925161" y="2741153"/>
            <a:ext cx="0" cy="125837"/>
          </a:xfrm>
          <a:prstGeom prst="line">
            <a:avLst/>
          </a:prstGeom>
          <a:solidFill>
            <a:srgbClr val="012A9D"/>
          </a:solidFill>
          <a:ln w="28575" cap="flat" cmpd="sng" algn="ctr">
            <a:solidFill>
              <a:srgbClr val="AAA2E8"/>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AA3B1A0A-46B9-441D-94B5-583B41DF9E22}"/>
              </a:ext>
            </a:extLst>
          </p:cNvPr>
          <p:cNvCxnSpPr/>
          <p:nvPr/>
        </p:nvCxnSpPr>
        <p:spPr bwMode="auto">
          <a:xfrm>
            <a:off x="7171946" y="2741152"/>
            <a:ext cx="0" cy="526219"/>
          </a:xfrm>
          <a:prstGeom prst="line">
            <a:avLst/>
          </a:prstGeom>
          <a:solidFill>
            <a:srgbClr val="012A9D"/>
          </a:solidFill>
          <a:ln w="28575" cap="flat" cmpd="sng" algn="ctr">
            <a:solidFill>
              <a:srgbClr val="AAA2E8"/>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D1A92F73-DCAA-472F-B950-795B499442EA}"/>
              </a:ext>
            </a:extLst>
          </p:cNvPr>
          <p:cNvCxnSpPr/>
          <p:nvPr/>
        </p:nvCxnSpPr>
        <p:spPr bwMode="auto">
          <a:xfrm>
            <a:off x="5921248" y="2741895"/>
            <a:ext cx="1258946" cy="0"/>
          </a:xfrm>
          <a:prstGeom prst="line">
            <a:avLst/>
          </a:prstGeom>
          <a:solidFill>
            <a:srgbClr val="012A9D"/>
          </a:solidFill>
          <a:ln w="28575" cap="flat" cmpd="sng" algn="ctr">
            <a:solidFill>
              <a:srgbClr val="AAA2E8"/>
            </a:solidFill>
            <a:prstDash val="solid"/>
            <a:round/>
            <a:headEnd type="none" w="med" len="med"/>
            <a:tailEnd type="none" w="med" len="med"/>
          </a:ln>
          <a:effectLst/>
        </p:spPr>
      </p:cxnSp>
      <p:grpSp>
        <p:nvGrpSpPr>
          <p:cNvPr id="67" name="Group 66">
            <a:extLst>
              <a:ext uri="{FF2B5EF4-FFF2-40B4-BE49-F238E27FC236}">
                <a16:creationId xmlns:a16="http://schemas.microsoft.com/office/drawing/2014/main" id="{BE8005EB-1E8F-4BD3-B740-03B7FD5E681B}"/>
              </a:ext>
            </a:extLst>
          </p:cNvPr>
          <p:cNvGrpSpPr/>
          <p:nvPr/>
        </p:nvGrpSpPr>
        <p:grpSpPr>
          <a:xfrm>
            <a:off x="5921248" y="2260214"/>
            <a:ext cx="2501714" cy="1118215"/>
            <a:chOff x="2767054" y="2050980"/>
            <a:chExt cx="2353586" cy="1554480"/>
          </a:xfrm>
        </p:grpSpPr>
        <p:cxnSp>
          <p:nvCxnSpPr>
            <p:cNvPr id="68" name="Straight Connector 67">
              <a:extLst>
                <a:ext uri="{FF2B5EF4-FFF2-40B4-BE49-F238E27FC236}">
                  <a16:creationId xmlns:a16="http://schemas.microsoft.com/office/drawing/2014/main" id="{50A40CBE-7B38-44CB-A311-FB6D2A685ADB}"/>
                </a:ext>
              </a:extLst>
            </p:cNvPr>
            <p:cNvCxnSpPr/>
            <p:nvPr/>
          </p:nvCxnSpPr>
          <p:spPr bwMode="auto">
            <a:xfrm>
              <a:off x="2770846" y="2058476"/>
              <a:ext cx="0" cy="373711"/>
            </a:xfrm>
            <a:prstGeom prst="line">
              <a:avLst/>
            </a:prstGeom>
            <a:solidFill>
              <a:srgbClr val="012A9D"/>
            </a:solidFill>
            <a:ln w="28575" cap="flat" cmpd="sng" algn="ctr">
              <a:solidFill>
                <a:srgbClr val="AAA2E8"/>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9EA7BC6B-2B1E-4ED5-8922-AD9574E39188}"/>
                </a:ext>
              </a:extLst>
            </p:cNvPr>
            <p:cNvCxnSpPr/>
            <p:nvPr/>
          </p:nvCxnSpPr>
          <p:spPr bwMode="auto">
            <a:xfrm>
              <a:off x="5112482" y="2050980"/>
              <a:ext cx="0" cy="1554480"/>
            </a:xfrm>
            <a:prstGeom prst="line">
              <a:avLst/>
            </a:prstGeom>
            <a:solidFill>
              <a:srgbClr val="012A9D"/>
            </a:solidFill>
            <a:ln w="28575" cap="flat" cmpd="sng" algn="ctr">
              <a:solidFill>
                <a:srgbClr val="AAA2E8"/>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8651809E-50E3-4301-83B7-F5F9F20E6B81}"/>
                </a:ext>
              </a:extLst>
            </p:cNvPr>
            <p:cNvCxnSpPr/>
            <p:nvPr/>
          </p:nvCxnSpPr>
          <p:spPr bwMode="auto">
            <a:xfrm>
              <a:off x="2767054" y="2059388"/>
              <a:ext cx="2353586" cy="0"/>
            </a:xfrm>
            <a:prstGeom prst="line">
              <a:avLst/>
            </a:prstGeom>
            <a:solidFill>
              <a:srgbClr val="012A9D"/>
            </a:solidFill>
            <a:ln w="28575" cap="flat" cmpd="sng" algn="ctr">
              <a:solidFill>
                <a:srgbClr val="AAA2E8"/>
              </a:solidFill>
              <a:prstDash val="solid"/>
              <a:round/>
              <a:headEnd type="none" w="med" len="med"/>
              <a:tailEnd type="none" w="med" len="med"/>
            </a:ln>
            <a:effectLst/>
          </p:spPr>
        </p:cxnSp>
      </p:grpSp>
      <p:sp>
        <p:nvSpPr>
          <p:cNvPr id="71" name="TextBox 70">
            <a:extLst>
              <a:ext uri="{FF2B5EF4-FFF2-40B4-BE49-F238E27FC236}">
                <a16:creationId xmlns:a16="http://schemas.microsoft.com/office/drawing/2014/main" id="{D23A518D-CE43-4045-A656-D552A622C07D}"/>
              </a:ext>
            </a:extLst>
          </p:cNvPr>
          <p:cNvSpPr txBox="1"/>
          <p:nvPr/>
        </p:nvSpPr>
        <p:spPr>
          <a:xfrm>
            <a:off x="5638562" y="2529519"/>
            <a:ext cx="1854995" cy="433452"/>
          </a:xfrm>
          <a:prstGeom prst="rect">
            <a:avLst/>
          </a:prstGeom>
          <a:noFill/>
          <a:ln>
            <a:noFill/>
          </a:ln>
        </p:spPr>
        <p:txBody>
          <a:bodyPr wrap="none" rtlCol="0">
            <a:spAutoFit/>
          </a:bodyPr>
          <a:lstStyle/>
          <a:p>
            <a:pPr algn="ctr" defTabSz="914400">
              <a:spcBef>
                <a:spcPts val="450"/>
              </a:spcBef>
              <a:defRPr/>
            </a:pPr>
            <a:r>
              <a:rPr lang="en-US" sz="900" b="1" dirty="0">
                <a:solidFill>
                  <a:srgbClr val="000000"/>
                </a:solidFill>
                <a:latin typeface="Arial Narrow" panose="020B0606020202030204" pitchFamily="34" charset="0"/>
              </a:rPr>
              <a:t>Rate Ratio (95% CI) = 0.79 (0.62–1.00)</a:t>
            </a:r>
          </a:p>
          <a:p>
            <a:pPr algn="ctr" defTabSz="914400">
              <a:spcBef>
                <a:spcPts val="450"/>
              </a:spcBef>
              <a:defRPr/>
            </a:pPr>
            <a:r>
              <a:rPr lang="en-US" sz="900" b="1" i="1" dirty="0">
                <a:solidFill>
                  <a:srgbClr val="000000"/>
                </a:solidFill>
                <a:latin typeface="Arial Narrow" panose="020B0606020202030204" pitchFamily="34" charset="0"/>
              </a:rPr>
              <a:t>P</a:t>
            </a:r>
            <a:r>
              <a:rPr lang="en-US" sz="900" b="1" dirty="0">
                <a:solidFill>
                  <a:srgbClr val="000000"/>
                </a:solidFill>
                <a:latin typeface="Arial Narrow" panose="020B0606020202030204" pitchFamily="34" charset="0"/>
              </a:rPr>
              <a:t> = 0.046</a:t>
            </a:r>
          </a:p>
        </p:txBody>
      </p:sp>
      <p:sp>
        <p:nvSpPr>
          <p:cNvPr id="72" name="TextBox 71">
            <a:extLst>
              <a:ext uri="{FF2B5EF4-FFF2-40B4-BE49-F238E27FC236}">
                <a16:creationId xmlns:a16="http://schemas.microsoft.com/office/drawing/2014/main" id="{5D85568D-12CF-4F27-A1C2-8BC79A715803}"/>
              </a:ext>
            </a:extLst>
          </p:cNvPr>
          <p:cNvSpPr txBox="1"/>
          <p:nvPr/>
        </p:nvSpPr>
        <p:spPr>
          <a:xfrm>
            <a:off x="6237054" y="2037471"/>
            <a:ext cx="1854995" cy="433452"/>
          </a:xfrm>
          <a:prstGeom prst="rect">
            <a:avLst/>
          </a:prstGeom>
          <a:noFill/>
          <a:ln>
            <a:noFill/>
          </a:ln>
        </p:spPr>
        <p:txBody>
          <a:bodyPr wrap="none" rtlCol="0">
            <a:spAutoFit/>
          </a:bodyPr>
          <a:lstStyle/>
          <a:p>
            <a:pPr algn="ctr" defTabSz="914400">
              <a:spcBef>
                <a:spcPts val="450"/>
              </a:spcBef>
              <a:defRPr/>
            </a:pPr>
            <a:r>
              <a:rPr lang="en-US" sz="900" b="1" dirty="0">
                <a:solidFill>
                  <a:srgbClr val="000000"/>
                </a:solidFill>
                <a:latin typeface="Arial Narrow" panose="020B0606020202030204" pitchFamily="34" charset="0"/>
              </a:rPr>
              <a:t>Rate Ratio (95% CI) = 0.74 (0.60–0.93)</a:t>
            </a:r>
          </a:p>
          <a:p>
            <a:pPr algn="ctr" defTabSz="914400">
              <a:spcBef>
                <a:spcPts val="450"/>
              </a:spcBef>
              <a:defRPr/>
            </a:pPr>
            <a:r>
              <a:rPr lang="en-US" sz="900" b="1" i="1" dirty="0">
                <a:solidFill>
                  <a:srgbClr val="000000"/>
                </a:solidFill>
                <a:latin typeface="Arial Narrow" panose="020B0606020202030204" pitchFamily="34" charset="0"/>
              </a:rPr>
              <a:t>P</a:t>
            </a:r>
            <a:r>
              <a:rPr lang="en-US" sz="900" b="1" dirty="0">
                <a:solidFill>
                  <a:srgbClr val="000000"/>
                </a:solidFill>
                <a:latin typeface="Arial Narrow" panose="020B0606020202030204" pitchFamily="34" charset="0"/>
              </a:rPr>
              <a:t> = 0.008</a:t>
            </a:r>
          </a:p>
        </p:txBody>
      </p:sp>
      <p:sp>
        <p:nvSpPr>
          <p:cNvPr id="73" name="Rectangle 479">
            <a:extLst>
              <a:ext uri="{FF2B5EF4-FFF2-40B4-BE49-F238E27FC236}">
                <a16:creationId xmlns:a16="http://schemas.microsoft.com/office/drawing/2014/main" id="{4CAEB209-B37B-4E88-969A-D54BE728345D}"/>
              </a:ext>
            </a:extLst>
          </p:cNvPr>
          <p:cNvSpPr>
            <a:spLocks noChangeArrowheads="1"/>
          </p:cNvSpPr>
          <p:nvPr/>
        </p:nvSpPr>
        <p:spPr bwMode="auto">
          <a:xfrm rot="16200000">
            <a:off x="3727989" y="3364357"/>
            <a:ext cx="2139205" cy="323165"/>
          </a:xfrm>
          <a:prstGeom prst="rect">
            <a:avLst/>
          </a:prstGeom>
          <a:noFill/>
          <a:ln w="9525">
            <a:noFill/>
            <a:miter lim="800000"/>
            <a:headEnd/>
            <a:tailEnd/>
          </a:ln>
        </p:spPr>
        <p:txBody>
          <a:bodyPr wrap="square" lIns="0" tIns="0" rIns="0" bIns="0">
            <a:spAutoFit/>
          </a:bodyPr>
          <a:lstStyle/>
          <a:p>
            <a:pPr algn="ctr" defTabSz="914400">
              <a:defRPr/>
            </a:pPr>
            <a:r>
              <a:rPr lang="en-US" sz="1050" b="1" dirty="0">
                <a:solidFill>
                  <a:srgbClr val="000000"/>
                </a:solidFill>
                <a:latin typeface="Arial Narrow" panose="020B0606020202030204" pitchFamily="34" charset="0"/>
                <a:ea typeface="ＭＳ Ｐゴシック" pitchFamily="34" charset="-128"/>
              </a:rPr>
              <a:t>Fracture rate </a:t>
            </a:r>
            <a:br>
              <a:rPr lang="en-US" sz="1050" b="1" dirty="0">
                <a:solidFill>
                  <a:srgbClr val="000000"/>
                </a:solidFill>
                <a:latin typeface="Arial Narrow" panose="020B0606020202030204" pitchFamily="34" charset="0"/>
                <a:ea typeface="ＭＳ Ｐゴシック" pitchFamily="34" charset="-128"/>
              </a:rPr>
            </a:br>
            <a:r>
              <a:rPr lang="en-US" sz="1050" b="1" dirty="0">
                <a:solidFill>
                  <a:srgbClr val="000000"/>
                </a:solidFill>
                <a:latin typeface="Arial Narrow" panose="020B0606020202030204" pitchFamily="34" charset="0"/>
                <a:ea typeface="ＭＳ Ｐゴシック" pitchFamily="34" charset="-128"/>
              </a:rPr>
              <a:t>per 100 subject-years (95% CI)</a:t>
            </a:r>
          </a:p>
        </p:txBody>
      </p:sp>
      <p:sp>
        <p:nvSpPr>
          <p:cNvPr id="74" name="TextBox 73">
            <a:extLst>
              <a:ext uri="{FF2B5EF4-FFF2-40B4-BE49-F238E27FC236}">
                <a16:creationId xmlns:a16="http://schemas.microsoft.com/office/drawing/2014/main" id="{F94626A9-1C36-411C-83D9-8F0A989AFF15}"/>
              </a:ext>
            </a:extLst>
          </p:cNvPr>
          <p:cNvSpPr txBox="1"/>
          <p:nvPr/>
        </p:nvSpPr>
        <p:spPr>
          <a:xfrm>
            <a:off x="6231832" y="5216085"/>
            <a:ext cx="1751408" cy="261610"/>
          </a:xfrm>
          <a:prstGeom prst="rect">
            <a:avLst/>
          </a:prstGeom>
          <a:noFill/>
        </p:spPr>
        <p:txBody>
          <a:bodyPr wrap="square" rtlCol="0">
            <a:spAutoFit/>
          </a:bodyPr>
          <a:lstStyle/>
          <a:p>
            <a:pPr algn="ctr" defTabSz="914400">
              <a:defRPr/>
            </a:pPr>
            <a:r>
              <a:rPr lang="en-CA" sz="1100" b="1" dirty="0">
                <a:solidFill>
                  <a:srgbClr val="000000"/>
                </a:solidFill>
                <a:latin typeface="Arial Narrow" panose="020B0606020202030204" pitchFamily="34" charset="0"/>
              </a:rPr>
              <a:t>Denosumab treatment </a:t>
            </a:r>
          </a:p>
        </p:txBody>
      </p:sp>
      <p:sp>
        <p:nvSpPr>
          <p:cNvPr id="75" name="Rectangle 74">
            <a:extLst>
              <a:ext uri="{FF2B5EF4-FFF2-40B4-BE49-F238E27FC236}">
                <a16:creationId xmlns:a16="http://schemas.microsoft.com/office/drawing/2014/main" id="{1527E7C9-52DD-4566-944F-C9F1C5524DDC}"/>
              </a:ext>
            </a:extLst>
          </p:cNvPr>
          <p:cNvSpPr/>
          <p:nvPr/>
        </p:nvSpPr>
        <p:spPr>
          <a:xfrm>
            <a:off x="510799" y="1487992"/>
            <a:ext cx="3983381" cy="738664"/>
          </a:xfrm>
          <a:prstGeom prst="rect">
            <a:avLst/>
          </a:prstGeom>
        </p:spPr>
        <p:txBody>
          <a:bodyPr wrap="square">
            <a:spAutoFit/>
          </a:bodyPr>
          <a:lstStyle/>
          <a:p>
            <a:pPr algn="ctr"/>
            <a:r>
              <a:rPr lang="en-CA" sz="1400" b="1" dirty="0">
                <a:solidFill>
                  <a:schemeClr val="tx1">
                    <a:lumMod val="65000"/>
                    <a:lumOff val="35000"/>
                  </a:schemeClr>
                </a:solidFill>
                <a:latin typeface="Arial Narrow" panose="020B0606020202030204" pitchFamily="34" charset="0"/>
              </a:rPr>
              <a:t>Non-vertebral Fracture Rate Ratios: All Denosumab-treated Subjects </a:t>
            </a:r>
            <a:br>
              <a:rPr lang="en-CA" sz="1400" b="1" dirty="0">
                <a:solidFill>
                  <a:schemeClr val="tx1">
                    <a:lumMod val="65000"/>
                    <a:lumOff val="35000"/>
                  </a:schemeClr>
                </a:solidFill>
                <a:latin typeface="Arial Narrow" panose="020B0606020202030204" pitchFamily="34" charset="0"/>
              </a:rPr>
            </a:br>
            <a:r>
              <a:rPr lang="en-CA" sz="1400" b="1" dirty="0">
                <a:solidFill>
                  <a:schemeClr val="tx1">
                    <a:lumMod val="65000"/>
                    <a:lumOff val="35000"/>
                  </a:schemeClr>
                </a:solidFill>
                <a:latin typeface="Arial Narrow" panose="020B0606020202030204" pitchFamily="34" charset="0"/>
              </a:rPr>
              <a:t>(Long-term + Cross-over)</a:t>
            </a:r>
          </a:p>
        </p:txBody>
      </p:sp>
      <p:sp>
        <p:nvSpPr>
          <p:cNvPr id="76" name="Rectangle 75">
            <a:extLst>
              <a:ext uri="{FF2B5EF4-FFF2-40B4-BE49-F238E27FC236}">
                <a16:creationId xmlns:a16="http://schemas.microsoft.com/office/drawing/2014/main" id="{4C87F369-0CB5-4F5A-A4B0-10795165300E}"/>
              </a:ext>
            </a:extLst>
          </p:cNvPr>
          <p:cNvSpPr/>
          <p:nvPr/>
        </p:nvSpPr>
        <p:spPr>
          <a:xfrm>
            <a:off x="5053667" y="1504291"/>
            <a:ext cx="3983381" cy="523220"/>
          </a:xfrm>
          <a:prstGeom prst="rect">
            <a:avLst/>
          </a:prstGeom>
        </p:spPr>
        <p:txBody>
          <a:bodyPr wrap="square">
            <a:spAutoFit/>
          </a:bodyPr>
          <a:lstStyle/>
          <a:p>
            <a:pPr algn="ctr"/>
            <a:r>
              <a:rPr lang="en-CA" sz="1400" b="1" dirty="0">
                <a:solidFill>
                  <a:schemeClr val="tx1">
                    <a:lumMod val="65000"/>
                    <a:lumOff val="35000"/>
                  </a:schemeClr>
                </a:solidFill>
                <a:latin typeface="Arial Narrow" panose="020B0606020202030204" pitchFamily="34" charset="0"/>
              </a:rPr>
              <a:t>Non-vertebral Fracture Rate Ratios: </a:t>
            </a:r>
            <a:br>
              <a:rPr lang="en-CA" sz="1400" b="1" dirty="0">
                <a:solidFill>
                  <a:schemeClr val="tx1">
                    <a:lumMod val="65000"/>
                    <a:lumOff val="35000"/>
                  </a:schemeClr>
                </a:solidFill>
                <a:latin typeface="Arial Narrow" panose="020B0606020202030204" pitchFamily="34" charset="0"/>
              </a:rPr>
            </a:br>
            <a:r>
              <a:rPr lang="en-CA" sz="1400" b="1" dirty="0">
                <a:solidFill>
                  <a:schemeClr val="tx1">
                    <a:lumMod val="65000"/>
                    <a:lumOff val="35000"/>
                  </a:schemeClr>
                </a:solidFill>
                <a:latin typeface="Arial Narrow" panose="020B0606020202030204" pitchFamily="34" charset="0"/>
              </a:rPr>
              <a:t>Long-term Denosumab Subjects</a:t>
            </a:r>
          </a:p>
        </p:txBody>
      </p:sp>
    </p:spTree>
    <p:extLst>
      <p:ext uri="{BB962C8B-B14F-4D97-AF65-F5344CB8AC3E}">
        <p14:creationId xmlns:p14="http://schemas.microsoft.com/office/powerpoint/2010/main" val="3533153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942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608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Safety of Osteoporosis Therapy</a:t>
            </a:r>
            <a:b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b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9456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marR="0" lvl="0" indent="0" algn="l" defTabSz="457200" rtl="0" eaLnBrk="1" fontAlgn="auto" latinLnBrk="0" hangingPunct="1">
              <a:lnSpc>
                <a:spcPct val="110000"/>
              </a:lnSpc>
              <a:spcBef>
                <a:spcPts val="0"/>
              </a:spcBef>
              <a:spcAft>
                <a:spcPts val="0"/>
              </a:spcAft>
              <a:buClr>
                <a:srgbClr val="00ADF1"/>
              </a:buClr>
              <a:buSzTx/>
              <a:buFont typeface="Arial"/>
              <a:buNone/>
              <a:tabLst/>
              <a:defRPr/>
            </a:pPr>
            <a:r>
              <a:rPr kumimoji="0" lang="en-US"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Exposure-adjusted subject incidences of AEs (Rates per 100 subject-years).</a:t>
            </a:r>
          </a:p>
          <a:p>
            <a:pPr marL="114300" marR="0" lvl="0" indent="0" algn="l" defTabSz="457200" rtl="0" eaLnBrk="1" fontAlgn="auto" latinLnBrk="0" hangingPunct="1">
              <a:lnSpc>
                <a:spcPct val="110000"/>
              </a:lnSpc>
              <a:spcBef>
                <a:spcPts val="0"/>
              </a:spcBef>
              <a:spcAft>
                <a:spcPts val="0"/>
              </a:spcAft>
              <a:buClr>
                <a:srgbClr val="00ADF1"/>
              </a:buClr>
              <a:buSzTx/>
              <a:buFont typeface="Arial"/>
              <a:buNone/>
              <a:tabLst/>
              <a:defRPr/>
            </a:pPr>
            <a:r>
              <a:rPr kumimoji="0" lang="da-DK"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1. Actonel</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 ®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/Actonel DRTM</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Product Monograph. Allergan Pharma Co. Aug. 3, 2017; 2. </a:t>
            </a:r>
            <a:r>
              <a:rPr kumimoji="0" lang="da-DK"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Aclasta</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Product Monograph. Novartis Pharmaceuticals Canada Inc. April 10, 2017; </a:t>
            </a:r>
            <a:r>
              <a:rPr kumimoji="0" lang="da-DK"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3. </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Prolia</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Product Monograph. Amgen Canada Inc. June 20, 2016; 4. </a:t>
            </a:r>
            <a:r>
              <a:rPr kumimoji="0" lang="en-CA" sz="900" b="0" i="0" u="none" strike="noStrike" kern="1200" cap="none" spc="0" normalizeH="0" baseline="0" noProof="0" dirty="0" err="1">
                <a:ln>
                  <a:noFill/>
                </a:ln>
                <a:solidFill>
                  <a:prstClr val="black">
                    <a:lumMod val="95000"/>
                    <a:lumOff val="5000"/>
                  </a:prstClr>
                </a:solidFill>
                <a:effectLst/>
                <a:uLnTx/>
                <a:uFillTx/>
                <a:latin typeface="Arial Narrow" panose="020B0606020202030204" pitchFamily="34" charset="0"/>
                <a:ea typeface="+mn-ea"/>
                <a:cs typeface="Verdana"/>
              </a:rPr>
              <a:t>Forteo</a:t>
            </a:r>
            <a:r>
              <a:rPr kumimoji="0" lang="en-CA" sz="900" b="0" i="0" u="none" strike="noStrike" kern="1200" cap="none" spc="0" normalizeH="0" baseline="30000" noProof="0" dirty="0">
                <a:ln>
                  <a:noFill/>
                </a:ln>
                <a:solidFill>
                  <a:prstClr val="black">
                    <a:lumMod val="95000"/>
                    <a:lumOff val="5000"/>
                  </a:prstClr>
                </a:solidFill>
                <a:effectLst/>
                <a:uLnTx/>
                <a:uFillTx/>
                <a:latin typeface="Arial Narrow" panose="020B0606020202030204" pitchFamily="34" charset="0"/>
                <a:ea typeface="+mn-ea"/>
                <a:cs typeface="Verdana"/>
              </a:rPr>
              <a:t>®</a:t>
            </a:r>
            <a:r>
              <a:rPr kumimoji="0" lang="en-CA" sz="900" b="0" i="0" u="none" strike="noStrike" kern="1200" cap="none" spc="0" normalizeH="0" baseline="0" noProof="0" dirty="0">
                <a:ln>
                  <a:noFill/>
                </a:ln>
                <a:solidFill>
                  <a:prstClr val="black">
                    <a:lumMod val="95000"/>
                    <a:lumOff val="5000"/>
                  </a:prstClr>
                </a:solidFill>
                <a:effectLst/>
                <a:uLnTx/>
                <a:uFillTx/>
                <a:latin typeface="Arial Narrow" panose="020B0606020202030204" pitchFamily="34" charset="0"/>
                <a:ea typeface="+mn-ea"/>
                <a:cs typeface="Verdana"/>
              </a:rPr>
              <a:t> (teriparatide injection) Product Monograph. Eli Lilly Canada Inc. Feb 9, 2010.</a:t>
            </a:r>
          </a:p>
        </p:txBody>
      </p:sp>
      <p:graphicFrame>
        <p:nvGraphicFramePr>
          <p:cNvPr id="9" name="Table 8">
            <a:extLst>
              <a:ext uri="{FF2B5EF4-FFF2-40B4-BE49-F238E27FC236}">
                <a16:creationId xmlns:a16="http://schemas.microsoft.com/office/drawing/2014/main" id="{530930E1-0204-4A46-BEA4-DF8C070FB4E6}"/>
              </a:ext>
            </a:extLst>
          </p:cNvPr>
          <p:cNvGraphicFramePr>
            <a:graphicFrameLocks noGrp="1"/>
          </p:cNvGraphicFramePr>
          <p:nvPr>
            <p:extLst/>
          </p:nvPr>
        </p:nvGraphicFramePr>
        <p:xfrm>
          <a:off x="392339" y="1047691"/>
          <a:ext cx="8595360" cy="5077735"/>
        </p:xfrm>
        <a:graphic>
          <a:graphicData uri="http://schemas.openxmlformats.org/drawingml/2006/table">
            <a:tbl>
              <a:tblPr/>
              <a:tblGrid>
                <a:gridCol w="2011680">
                  <a:extLst>
                    <a:ext uri="{9D8B030D-6E8A-4147-A177-3AD203B41FA5}">
                      <a16:colId xmlns:a16="http://schemas.microsoft.com/office/drawing/2014/main" val="2874337281"/>
                    </a:ext>
                  </a:extLst>
                </a:gridCol>
                <a:gridCol w="1645920">
                  <a:extLst>
                    <a:ext uri="{9D8B030D-6E8A-4147-A177-3AD203B41FA5}">
                      <a16:colId xmlns:a16="http://schemas.microsoft.com/office/drawing/2014/main" val="382640138"/>
                    </a:ext>
                  </a:extLst>
                </a:gridCol>
                <a:gridCol w="1645920">
                  <a:extLst>
                    <a:ext uri="{9D8B030D-6E8A-4147-A177-3AD203B41FA5}">
                      <a16:colId xmlns:a16="http://schemas.microsoft.com/office/drawing/2014/main" val="2476488955"/>
                    </a:ext>
                  </a:extLst>
                </a:gridCol>
                <a:gridCol w="1645920">
                  <a:extLst>
                    <a:ext uri="{9D8B030D-6E8A-4147-A177-3AD203B41FA5}">
                      <a16:colId xmlns:a16="http://schemas.microsoft.com/office/drawing/2014/main" val="3404722306"/>
                    </a:ext>
                  </a:extLst>
                </a:gridCol>
                <a:gridCol w="1645920">
                  <a:extLst>
                    <a:ext uri="{9D8B030D-6E8A-4147-A177-3AD203B41FA5}">
                      <a16:colId xmlns:a16="http://schemas.microsoft.com/office/drawing/2014/main" val="1762968188"/>
                    </a:ext>
                  </a:extLst>
                </a:gridCol>
              </a:tblGrid>
              <a:tr h="613756">
                <a:tc rowSpan="3">
                  <a:txBody>
                    <a:body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w="12700" cap="flat" cmpd="sng" algn="ctr">
                      <a:solidFill>
                        <a:schemeClr val="bg1">
                          <a:lumMod val="75000"/>
                        </a:schemeClr>
                      </a:solidFill>
                      <a:prstDash val="solid"/>
                      <a:round/>
                      <a:headEnd type="none" w="med" len="med"/>
                      <a:tailEnd type="none" w="med" len="med"/>
                    </a:lnR>
                    <a:lnT>
                      <a:noFill/>
                    </a:lnT>
                    <a:lnB w="1270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tc hMerge="1">
                  <a:txBody>
                    <a:bodyPr/>
                    <a:lstStyle/>
                    <a:p>
                      <a:endParaRPr lang="en-US"/>
                    </a:p>
                  </a:txBody>
                  <a:tcPr>
                    <a:lnL w="12700" cmpd="sng">
                      <a:noFill/>
                      <a:prstDash val="solid"/>
                    </a:lnL>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extLst>
                  <a:ext uri="{0D108BD9-81ED-4DB2-BD59-A6C34878D82A}">
                    <a16:rowId xmlns:a16="http://schemas.microsoft.com/office/drawing/2014/main" val="965114403"/>
                  </a:ext>
                </a:extLst>
              </a:tr>
              <a:tr h="257739">
                <a:tc vMerge="1">
                  <a:txBody>
                    <a:bodyPr/>
                    <a:lstStyle/>
                    <a:p>
                      <a:endParaRPr lang="en-US"/>
                    </a:p>
                  </a:txBody>
                  <a:tcPr/>
                </a:tc>
                <a:tc gridSpan="2">
                  <a:txBody>
                    <a:bodyPr/>
                    <a:lstStyle/>
                    <a:p>
                      <a:pPr algn="ctr" rtl="0" fontAlgn="ctr"/>
                      <a:r>
                        <a:rPr lang="en-US" sz="14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endParaRPr lang="en-US"/>
                    </a:p>
                  </a:txBody>
                  <a:tcPr>
                    <a:lnL w="12700" cmpd="sng">
                      <a:noFill/>
                      <a:prstDash val="solid"/>
                    </a:ln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(8 </a:t>
                      </a:r>
                      <a:r>
                        <a:rPr kumimoji="0" lang="en-US" sz="12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yrs</a:t>
                      </a: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Teriparatide </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(up to 2 </a:t>
                      </a:r>
                      <a:r>
                        <a:rPr kumimoji="0" lang="en-US" sz="12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yrs</a:t>
                      </a: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Risedronate</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(2 </a:t>
                      </a:r>
                      <a:r>
                        <a:rPr kumimoji="0" lang="en-CA" sz="1200" b="1" i="0" u="none" strike="noStrike" cap="none" normalizeH="0" baseline="0" dirty="0" err="1">
                          <a:ln>
                            <a:noFill/>
                          </a:ln>
                          <a:solidFill>
                            <a:schemeClr val="bg1"/>
                          </a:solidFill>
                          <a:effectLst/>
                          <a:latin typeface="Arial Narrow" panose="020B0606020202030204" pitchFamily="34" charset="0"/>
                          <a:cs typeface="Helvetica" panose="020B0604020202020204" pitchFamily="34" charset="0"/>
                        </a:rPr>
                        <a:t>yrs</a:t>
                      </a: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 exposure)</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Zoledronic acid</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(3 </a:t>
                      </a:r>
                      <a:r>
                        <a:rPr kumimoji="0" lang="en-CA" sz="1200" b="1" i="0" u="none" strike="noStrike" cap="none" normalizeH="0" baseline="0" dirty="0" err="1">
                          <a:ln>
                            <a:noFill/>
                          </a:ln>
                          <a:solidFill>
                            <a:schemeClr val="bg1"/>
                          </a:solidFill>
                          <a:effectLst/>
                          <a:latin typeface="Arial Narrow" panose="020B0606020202030204" pitchFamily="34" charset="0"/>
                          <a:cs typeface="Helvetica" panose="020B0604020202020204" pitchFamily="34" charset="0"/>
                        </a:rPr>
                        <a:t>yrs</a:t>
                      </a: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693C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Serious AEs</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CA" sz="1200" dirty="0">
                          <a:latin typeface="Arial Narrow" panose="020B0606020202030204" pitchFamily="34" charset="0"/>
                        </a:rPr>
                        <a:t>Distribution of severe adverse events was similar across treatment groups. Actonel vs placebo</a:t>
                      </a:r>
                      <a:endPar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29.2% zoledronic acid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30.1%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25.8% denosumab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25.1% placebo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Denosumab: n=1004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Placebo: n= 972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9B9D">
                        <a:alpha val="60000"/>
                      </a:srgbClr>
                    </a:solidFill>
                  </a:tcPr>
                </a:tc>
                <a:extLst>
                  <a:ext uri="{0D108BD9-81ED-4DB2-BD59-A6C34878D82A}">
                    <a16:rowId xmlns:a16="http://schemas.microsoft.com/office/drawing/2014/main" val="81756907"/>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AEs leading to treatment discontinuation</a:t>
                      </a:r>
                      <a:endPar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lvl="0" defTabSz="914400" fontAlgn="base">
                        <a:spcBef>
                          <a:spcPct val="0"/>
                        </a:spcBef>
                        <a:spcAft>
                          <a:spcPct val="0"/>
                        </a:spcAft>
                      </a:pPr>
                      <a:r>
                        <a:rPr lang="en-CA" sz="1200" dirty="0">
                          <a:latin typeface="Arial Narrow" panose="020B0606020202030204" pitchFamily="34" charset="0"/>
                          <a:cs typeface="Helvetica" panose="020B0604020202020204" pitchFamily="34" charset="0"/>
                        </a:rPr>
                        <a:t>5.5% Risedronate vs</a:t>
                      </a:r>
                    </a:p>
                    <a:p>
                      <a:pPr lvl="0" defTabSz="914400" fontAlgn="base">
                        <a:spcBef>
                          <a:spcPct val="0"/>
                        </a:spcBef>
                        <a:spcAft>
                          <a:spcPct val="0"/>
                        </a:spcAft>
                      </a:pPr>
                      <a:r>
                        <a:rPr lang="en-CA" sz="1200" dirty="0">
                          <a:latin typeface="Arial Narrow" panose="020B0606020202030204" pitchFamily="34" charset="0"/>
                          <a:cs typeface="Helvetica" panose="020B0604020202020204" pitchFamily="34" charset="0"/>
                        </a:rPr>
                        <a:t>6.0%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2.1% zoledronic acid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1.8%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4.9% denosumab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5.2% placebo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Denosumab: n=192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Placebo: n= 202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7.1% Teriparatide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5.6%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40870402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Rate of Specific AEs</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GI adverse events</a:t>
                      </a:r>
                    </a:p>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38.8% Actonel DR vs 34.9% Actonel </a:t>
                      </a:r>
                    </a:p>
                    <a:p>
                      <a:pPr marL="0" marR="0" lvl="0" indent="0" algn="l"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Abdominal pain, vomiting, and upper abdominal pain: rate with ACTONEL DR (6.2%, 4.9%, 3.6%) vs ACTONEL 5mg (3.3%, 3.3%, 2.6%)</a:t>
                      </a:r>
                      <a:r>
                        <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Atrial fibrillation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1.3% zoledronic acid vs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0.6% placebo</a:t>
                      </a: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Osteoarthritis, atrial fibrillation and pneumonia: rate with denosumab (1.6%, 0.9%, 0.9%)  vs placebo (2.0%, 0.9%, 0.9%)   </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Dizziness, nausea, arthralgia, asthenia and headache: rate with teriparatide (8.0%, 8.5%, 10.1%, 8.7%, 7.5%) vs placebo (5.4%, 6.7%, 8.4%, 6.8%, 7.4%)</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641725522"/>
                  </a:ext>
                </a:extLst>
              </a:tr>
            </a:tbl>
          </a:graphicData>
        </a:graphic>
      </p:graphicFrame>
    </p:spTree>
    <p:extLst>
      <p:ext uri="{BB962C8B-B14F-4D97-AF65-F5344CB8AC3E}">
        <p14:creationId xmlns:p14="http://schemas.microsoft.com/office/powerpoint/2010/main" val="15969595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CFDFDB-C55F-4ADA-9866-9E3C0A0D4933}"/>
              </a:ext>
            </a:extLst>
          </p:cNvPr>
          <p:cNvSpPr/>
          <p:nvPr/>
        </p:nvSpPr>
        <p:spPr>
          <a:xfrm>
            <a:off x="0" y="6774914"/>
            <a:ext cx="9144000" cy="106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2" name="Rectangle 1">
            <a:extLst>
              <a:ext uri="{FF2B5EF4-FFF2-40B4-BE49-F238E27FC236}">
                <a16:creationId xmlns:a16="http://schemas.microsoft.com/office/drawing/2014/main" id="{55010D92-732B-4721-81BC-6342B1C2838D}"/>
              </a:ext>
            </a:extLst>
          </p:cNvPr>
          <p:cNvSpPr/>
          <p:nvPr/>
        </p:nvSpPr>
        <p:spPr>
          <a:xfrm>
            <a:off x="0" y="2"/>
            <a:ext cx="9144000" cy="637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58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Reimbursement</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pic>
        <p:nvPicPr>
          <p:cNvPr id="9" name="Picture 8">
            <a:extLst>
              <a:ext uri="{FF2B5EF4-FFF2-40B4-BE49-F238E27FC236}">
                <a16:creationId xmlns:a16="http://schemas.microsoft.com/office/drawing/2014/main" id="{F9D6ED3F-007E-439E-99FB-A9BF47BBFD03}"/>
              </a:ext>
            </a:extLst>
          </p:cNvPr>
          <p:cNvPicPr>
            <a:picLocks noChangeAspect="1"/>
          </p:cNvPicPr>
          <p:nvPr/>
        </p:nvPicPr>
        <p:blipFill>
          <a:blip r:embed="rId3"/>
          <a:stretch>
            <a:fillRect/>
          </a:stretch>
        </p:blipFill>
        <p:spPr>
          <a:xfrm>
            <a:off x="876300" y="706262"/>
            <a:ext cx="7856223" cy="6050138"/>
          </a:xfrm>
          <a:prstGeom prst="rect">
            <a:avLst/>
          </a:prstGeom>
        </p:spPr>
      </p:pic>
    </p:spTree>
    <p:extLst>
      <p:ext uri="{BB962C8B-B14F-4D97-AF65-F5344CB8AC3E}">
        <p14:creationId xmlns:p14="http://schemas.microsoft.com/office/powerpoint/2010/main" val="1469648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lvl="0" defTabSz="342991">
              <a:defRPr/>
            </a:pPr>
            <a:r>
              <a:rPr lang="en-US" sz="4000" b="1" dirty="0">
                <a:solidFill>
                  <a:srgbClr val="725F73"/>
                </a:solidFill>
                <a:latin typeface="Arial Narrow" panose="020B0606020202030204" pitchFamily="34" charset="0"/>
              </a:rPr>
              <a:t>Presenter Disclosure</a:t>
            </a:r>
          </a:p>
        </p:txBody>
      </p:sp>
      <p:sp>
        <p:nvSpPr>
          <p:cNvPr id="15" name="Content Placeholder 2">
            <a:extLst>
              <a:ext uri="{FF2B5EF4-FFF2-40B4-BE49-F238E27FC236}">
                <a16:creationId xmlns:a16="http://schemas.microsoft.com/office/drawing/2014/main" id="{4FA978BD-0F49-4BB4-B3BD-AFDC99A2B042}"/>
              </a:ext>
            </a:extLst>
          </p:cNvPr>
          <p:cNvSpPr txBox="1">
            <a:spLocks/>
          </p:cNvSpPr>
          <p:nvPr/>
        </p:nvSpPr>
        <p:spPr>
          <a:xfrm>
            <a:off x="1447800" y="1337751"/>
            <a:ext cx="72181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en-US" altLang="en-US" sz="3600" b="1" kern="0" dirty="0">
                <a:solidFill>
                  <a:schemeClr val="bg2">
                    <a:lumMod val="50000"/>
                  </a:schemeClr>
                </a:solidFill>
                <a:latin typeface="Arial Narrow" panose="020B0606020202030204" pitchFamily="34" charset="0"/>
                <a:sym typeface="Arial Narrow Bold" charset="0"/>
              </a:rPr>
              <a:t>Presenter -</a:t>
            </a:r>
            <a:r>
              <a:rPr lang="en-US" altLang="en-US" sz="3600" b="1" kern="0" dirty="0">
                <a:solidFill>
                  <a:srgbClr val="000000"/>
                </a:solidFill>
                <a:latin typeface="Arial Narrow" panose="020B0606020202030204" pitchFamily="34" charset="0"/>
                <a:sym typeface="Arial Narrow Bold" charset="0"/>
              </a:rPr>
              <a:t> </a:t>
            </a:r>
            <a:r>
              <a:rPr lang="en-US" altLang="en-US" sz="3600" b="1" dirty="0">
                <a:solidFill>
                  <a:srgbClr val="746175"/>
                </a:solidFill>
                <a:latin typeface="Arial Narrow" panose="020B0606020202030204" pitchFamily="34" charset="0"/>
                <a:sym typeface="Arial Narrow Bold" charset="0"/>
              </a:rPr>
              <a:t>[presenter name] </a:t>
            </a:r>
            <a:endParaRPr lang="en-US" altLang="en-US" sz="3600" b="1" kern="0" dirty="0">
              <a:solidFill>
                <a:srgbClr val="746175"/>
              </a:solidFill>
              <a:latin typeface="Arial Narrow" panose="020B0606020202030204" pitchFamily="34" charset="0"/>
              <a:sym typeface="Arial Narrow Bold" charset="0"/>
            </a:endParaRPr>
          </a:p>
          <a:p>
            <a:pPr marL="0" indent="0">
              <a:spcBef>
                <a:spcPct val="0"/>
              </a:spcBef>
              <a:buFont typeface="Arial" panose="020B0604020202020204" pitchFamily="34" charset="0"/>
              <a:buNone/>
              <a:defRPr/>
            </a:pPr>
            <a:endParaRPr lang="en-US" altLang="en-US" sz="2800" b="1" kern="0" dirty="0">
              <a:solidFill>
                <a:srgbClr val="000000"/>
              </a:solidFill>
              <a:latin typeface="Arial Narrow" panose="020B0606020202030204" pitchFamily="34" charset="0"/>
            </a:endParaRPr>
          </a:p>
          <a:p>
            <a:pPr marL="0" indent="0">
              <a:buFont typeface="Arial" panose="020B0604020202020204" pitchFamily="34" charset="0"/>
              <a:buNone/>
              <a:defRPr/>
            </a:pPr>
            <a:r>
              <a:rPr lang="en-US" altLang="en-US" sz="3200" b="1" dirty="0">
                <a:solidFill>
                  <a:srgbClr val="746175"/>
                </a:solidFill>
                <a:latin typeface="Arial Narrow" panose="020B0606020202030204" pitchFamily="34" charset="0"/>
                <a:sym typeface="Arial Narrow Bold" charset="0"/>
              </a:rPr>
              <a:t>Relationships with commercial interests:</a:t>
            </a:r>
          </a:p>
          <a:p>
            <a:pPr marL="0" indent="0">
              <a:buFont typeface="Arial" panose="020B0604020202020204" pitchFamily="34" charset="0"/>
              <a:buNone/>
              <a:defRPr/>
            </a:pPr>
            <a:endParaRPr lang="en-US"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Grants/Research Support:</a:t>
            </a: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Speakers Bureau/Honoraria:</a:t>
            </a: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Consulting Fees: </a:t>
            </a: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Patents: </a:t>
            </a:r>
          </a:p>
          <a:p>
            <a:pPr lvl="1">
              <a:buClr>
                <a:srgbClr val="24083E"/>
              </a:buClr>
              <a:buSzPct val="80000"/>
              <a:buFont typeface="Wingdings" panose="05000000000000000000" pitchFamily="2" charset="2"/>
              <a:buChar char="§"/>
              <a:defRPr/>
            </a:pPr>
            <a:r>
              <a:rPr lang="en-US" altLang="en-US" sz="2800" kern="0" dirty="0">
                <a:solidFill>
                  <a:sysClr val="windowText" lastClr="000000"/>
                </a:solidFill>
                <a:latin typeface="Arial Narrow" panose="020B0606020202030204" pitchFamily="34" charset="0"/>
                <a:ea typeface="MS PGothic" pitchFamily="34" charset="-128"/>
                <a:sym typeface="Arial Narrow Bold" charset="0"/>
              </a:rPr>
              <a:t>Other:</a:t>
            </a:r>
            <a:endParaRPr lang="en-CA" sz="1800" dirty="0">
              <a:solidFill>
                <a:srgbClr val="AF2328"/>
              </a:solidFill>
              <a:latin typeface="Arial Narrow" panose="020B0606020202030204" pitchFamily="34" charset="0"/>
            </a:endParaRPr>
          </a:p>
        </p:txBody>
      </p:sp>
      <p:pic>
        <p:nvPicPr>
          <p:cNvPr id="16" name="Picture 15" descr="A screenshot of a cell phone&#10;&#10;Description generated with high confidence">
            <a:extLst>
              <a:ext uri="{FF2B5EF4-FFF2-40B4-BE49-F238E27FC236}">
                <a16:creationId xmlns:a16="http://schemas.microsoft.com/office/drawing/2014/main" id="{15DEB981-BBB1-4547-BF4D-B97581DF3AEB}"/>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Tree>
    <p:extLst>
      <p:ext uri="{BB962C8B-B14F-4D97-AF65-F5344CB8AC3E}">
        <p14:creationId xmlns:p14="http://schemas.microsoft.com/office/powerpoint/2010/main" val="3007220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rial Narrow" panose="020B0606020202030204" pitchFamily="34" charset="0"/>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470898"/>
          </a:xfrm>
        </p:spPr>
        <p:txBody>
          <a:bodyPr/>
          <a:lstStyle/>
          <a:p>
            <a:pPr algn="ctr"/>
            <a:r>
              <a:rPr lang="en-CA" sz="3400" dirty="0">
                <a:solidFill>
                  <a:srgbClr val="725F73"/>
                </a:solidFill>
                <a:latin typeface="Arial Narrow" panose="020B0606020202030204" pitchFamily="34" charset="0"/>
              </a:rPr>
              <a:t>The Effect of Osteoporosis Treatment on Mortality</a:t>
            </a:r>
            <a:endParaRPr lang="en-US" sz="34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n-US" sz="1000" dirty="0">
                <a:solidFill>
                  <a:srgbClr val="000000"/>
                </a:solidFill>
                <a:latin typeface="Arial Narrow" panose="020B0606020202030204" pitchFamily="34" charset="0"/>
              </a:rPr>
              <a:t>1. </a:t>
            </a:r>
            <a:r>
              <a:rPr lang="en-US" sz="1000" dirty="0" err="1">
                <a:solidFill>
                  <a:srgbClr val="000000"/>
                </a:solidFill>
                <a:latin typeface="Arial Narrow" panose="020B0606020202030204" pitchFamily="34" charset="0"/>
              </a:rPr>
              <a:t>Papaioannou</a:t>
            </a:r>
            <a:r>
              <a:rPr lang="en-US" sz="1000" dirty="0">
                <a:solidFill>
                  <a:srgbClr val="000000"/>
                </a:solidFill>
                <a:latin typeface="Arial Narrow" panose="020B0606020202030204" pitchFamily="34" charset="0"/>
              </a:rPr>
              <a:t>, A., et al. </a:t>
            </a:r>
            <a:r>
              <a:rPr lang="en-US" sz="1000" i="1" dirty="0">
                <a:solidFill>
                  <a:srgbClr val="000000"/>
                </a:solidFill>
                <a:latin typeface="Arial Narrow" panose="020B0606020202030204" pitchFamily="34" charset="0"/>
              </a:rPr>
              <a:t>CMAJ</a:t>
            </a:r>
            <a:r>
              <a:rPr lang="en-US" sz="1000" dirty="0">
                <a:solidFill>
                  <a:srgbClr val="000000"/>
                </a:solidFill>
                <a:latin typeface="Arial Narrow" panose="020B0606020202030204" pitchFamily="34" charset="0"/>
              </a:rPr>
              <a:t>. 2010;182(17):1864‐1873. </a:t>
            </a:r>
          </a:p>
          <a:p>
            <a:pPr>
              <a:buClrTx/>
            </a:pPr>
            <a:r>
              <a:rPr lang="en-GB" sz="1000" dirty="0">
                <a:solidFill>
                  <a:srgbClr val="000000"/>
                </a:solidFill>
                <a:latin typeface="Arial Narrow" panose="020B0606020202030204" pitchFamily="34" charset="0"/>
              </a:rPr>
              <a:t>2. </a:t>
            </a:r>
            <a:r>
              <a:rPr lang="en-GB" sz="1000" dirty="0" err="1">
                <a:solidFill>
                  <a:srgbClr val="000000"/>
                </a:solidFill>
                <a:latin typeface="Arial Narrow" panose="020B0606020202030204" pitchFamily="34" charset="0"/>
              </a:rPr>
              <a:t>Bolland</a:t>
            </a:r>
            <a:r>
              <a:rPr lang="en-GB" sz="1000" dirty="0">
                <a:solidFill>
                  <a:srgbClr val="000000"/>
                </a:solidFill>
                <a:latin typeface="Arial Narrow" panose="020B0606020202030204" pitchFamily="34" charset="0"/>
              </a:rPr>
              <a:t>, M.J., et al. </a:t>
            </a:r>
            <a:r>
              <a:rPr lang="en-GB" sz="1000" i="1" dirty="0">
                <a:solidFill>
                  <a:srgbClr val="000000"/>
                </a:solidFill>
                <a:latin typeface="Arial Narrow" panose="020B0606020202030204" pitchFamily="34" charset="0"/>
              </a:rPr>
              <a:t>J Clin Endocrinol </a:t>
            </a:r>
            <a:r>
              <a:rPr lang="en-GB" sz="1000" i="1" dirty="0" err="1">
                <a:solidFill>
                  <a:srgbClr val="000000"/>
                </a:solidFill>
                <a:latin typeface="Arial Narrow" panose="020B0606020202030204" pitchFamily="34" charset="0"/>
              </a:rPr>
              <a:t>Metab</a:t>
            </a:r>
            <a:r>
              <a:rPr lang="en-GB" sz="1000" dirty="0">
                <a:solidFill>
                  <a:srgbClr val="000000"/>
                </a:solidFill>
                <a:latin typeface="Arial Narrow" panose="020B0606020202030204" pitchFamily="34" charset="0"/>
              </a:rPr>
              <a:t>. 2010;95:1174-1181. </a:t>
            </a: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7" name="TextBox 26">
            <a:extLst>
              <a:ext uri="{FF2B5EF4-FFF2-40B4-BE49-F238E27FC236}">
                <a16:creationId xmlns:a16="http://schemas.microsoft.com/office/drawing/2014/main" id="{AC8970FE-80DE-442A-ACE5-C3ED6681ED34}"/>
              </a:ext>
            </a:extLst>
          </p:cNvPr>
          <p:cNvSpPr txBox="1"/>
          <p:nvPr/>
        </p:nvSpPr>
        <p:spPr>
          <a:xfrm>
            <a:off x="171449" y="1500667"/>
            <a:ext cx="2208878" cy="1015663"/>
          </a:xfrm>
          <a:prstGeom prst="rect">
            <a:avLst/>
          </a:prstGeom>
          <a:noFill/>
        </p:spPr>
        <p:txBody>
          <a:bodyPr wrap="square" rtlCol="0">
            <a:spAutoFit/>
          </a:bodyPr>
          <a:lstStyle/>
          <a:p>
            <a:pPr algn="ctr"/>
            <a:r>
              <a:rPr lang="en-CA" sz="3200" b="1" dirty="0">
                <a:solidFill>
                  <a:srgbClr val="7693CC"/>
                </a:solidFill>
                <a:latin typeface="Arial Narrow" panose="020B0606020202030204" pitchFamily="34" charset="0"/>
              </a:rPr>
              <a:t>30-70%</a:t>
            </a:r>
          </a:p>
          <a:p>
            <a:pPr algn="ctr"/>
            <a:r>
              <a:rPr lang="en-CA" sz="2800" b="1" dirty="0">
                <a:solidFill>
                  <a:srgbClr val="7693CC"/>
                </a:solidFill>
                <a:latin typeface="Arial Narrow" panose="020B0606020202030204" pitchFamily="34" charset="0"/>
              </a:rPr>
              <a:t>REDUCTION</a:t>
            </a:r>
          </a:p>
        </p:txBody>
      </p:sp>
      <p:sp>
        <p:nvSpPr>
          <p:cNvPr id="28" name="TextBox 27">
            <a:extLst>
              <a:ext uri="{FF2B5EF4-FFF2-40B4-BE49-F238E27FC236}">
                <a16:creationId xmlns:a16="http://schemas.microsoft.com/office/drawing/2014/main" id="{E1225CE8-3E7D-415C-ACFA-3FB508DA56C4}"/>
              </a:ext>
            </a:extLst>
          </p:cNvPr>
          <p:cNvSpPr txBox="1"/>
          <p:nvPr/>
        </p:nvSpPr>
        <p:spPr>
          <a:xfrm>
            <a:off x="2380326" y="1647286"/>
            <a:ext cx="6259335" cy="769441"/>
          </a:xfrm>
          <a:prstGeom prst="rect">
            <a:avLst/>
          </a:prstGeom>
          <a:noFill/>
        </p:spPr>
        <p:txBody>
          <a:bodyPr wrap="square" rtlCol="0">
            <a:spAutoFit/>
          </a:bodyPr>
          <a:lstStyle/>
          <a:p>
            <a:pPr>
              <a:buClr>
                <a:srgbClr val="F93482"/>
              </a:buClr>
            </a:pPr>
            <a:r>
              <a:rPr lang="en-CA" sz="2200" dirty="0">
                <a:solidFill>
                  <a:prstClr val="black">
                    <a:lumMod val="75000"/>
                    <a:lumOff val="25000"/>
                  </a:prstClr>
                </a:solidFill>
                <a:latin typeface="Arial Narrow" panose="020B0606020202030204" pitchFamily="34" charset="0"/>
              </a:rPr>
              <a:t>Effective medications reduce subsequent fractures by </a:t>
            </a:r>
          </a:p>
          <a:p>
            <a:pPr>
              <a:buClr>
                <a:srgbClr val="F93482"/>
              </a:buClr>
            </a:pPr>
            <a:r>
              <a:rPr lang="en-CA" sz="2200" b="1" dirty="0">
                <a:solidFill>
                  <a:srgbClr val="7693CC"/>
                </a:solidFill>
                <a:latin typeface="Arial Narrow" panose="020B0606020202030204" pitchFamily="34" charset="0"/>
              </a:rPr>
              <a:t>30% to 70% </a:t>
            </a:r>
            <a:r>
              <a:rPr lang="en-CA" sz="2200" dirty="0">
                <a:solidFill>
                  <a:prstClr val="black">
                    <a:lumMod val="75000"/>
                    <a:lumOff val="25000"/>
                  </a:prstClr>
                </a:solidFill>
                <a:latin typeface="Arial Narrow" panose="020B0606020202030204" pitchFamily="34" charset="0"/>
              </a:rPr>
              <a:t>as early as one year after treatment initiation</a:t>
            </a:r>
            <a:r>
              <a:rPr lang="en-CA" sz="2200" baseline="30000" dirty="0">
                <a:solidFill>
                  <a:prstClr val="black">
                    <a:lumMod val="75000"/>
                    <a:lumOff val="25000"/>
                  </a:prstClr>
                </a:solidFill>
                <a:latin typeface="Arial Narrow" panose="020B0606020202030204" pitchFamily="34" charset="0"/>
              </a:rPr>
              <a:t>1</a:t>
            </a:r>
          </a:p>
        </p:txBody>
      </p:sp>
      <p:cxnSp>
        <p:nvCxnSpPr>
          <p:cNvPr id="29" name="Straight Connector 28">
            <a:extLst>
              <a:ext uri="{FF2B5EF4-FFF2-40B4-BE49-F238E27FC236}">
                <a16:creationId xmlns:a16="http://schemas.microsoft.com/office/drawing/2014/main" id="{CB7D837B-847E-4D1E-804C-EF4FC236A27B}"/>
              </a:ext>
            </a:extLst>
          </p:cNvPr>
          <p:cNvCxnSpPr/>
          <p:nvPr/>
        </p:nvCxnSpPr>
        <p:spPr bwMode="auto">
          <a:xfrm>
            <a:off x="504338" y="2584419"/>
            <a:ext cx="8135323" cy="0"/>
          </a:xfrm>
          <a:prstGeom prst="line">
            <a:avLst/>
          </a:prstGeom>
          <a:solidFill>
            <a:schemeClr val="accent1"/>
          </a:solidFill>
          <a:ln w="28575" cap="flat" cmpd="sng" algn="ctr">
            <a:solidFill>
              <a:schemeClr val="bg2">
                <a:lumMod val="75000"/>
              </a:schemeClr>
            </a:solidFill>
            <a:prstDash val="sysDot"/>
            <a:round/>
            <a:headEnd type="none" w="med" len="med"/>
            <a:tailEnd type="none" w="med" len="med"/>
          </a:ln>
          <a:effectLst/>
        </p:spPr>
      </p:cxnSp>
      <p:sp>
        <p:nvSpPr>
          <p:cNvPr id="31" name="TextBox 30">
            <a:extLst>
              <a:ext uri="{FF2B5EF4-FFF2-40B4-BE49-F238E27FC236}">
                <a16:creationId xmlns:a16="http://schemas.microsoft.com/office/drawing/2014/main" id="{D2474E79-2A20-4B56-8740-4CCC32E312C0}"/>
              </a:ext>
            </a:extLst>
          </p:cNvPr>
          <p:cNvSpPr txBox="1"/>
          <p:nvPr/>
        </p:nvSpPr>
        <p:spPr>
          <a:xfrm>
            <a:off x="504338" y="2777463"/>
            <a:ext cx="8468211" cy="769441"/>
          </a:xfrm>
          <a:prstGeom prst="rect">
            <a:avLst/>
          </a:prstGeom>
          <a:noFill/>
        </p:spPr>
        <p:txBody>
          <a:bodyPr wrap="square" rtlCol="0">
            <a:spAutoFit/>
          </a:bodyPr>
          <a:lstStyle/>
          <a:p>
            <a:pPr>
              <a:buClr>
                <a:srgbClr val="F93482"/>
              </a:buClr>
            </a:pPr>
            <a:r>
              <a:rPr lang="en-CA" sz="2200" b="1" dirty="0">
                <a:solidFill>
                  <a:prstClr val="black">
                    <a:lumMod val="75000"/>
                    <a:lumOff val="25000"/>
                  </a:prstClr>
                </a:solidFill>
                <a:latin typeface="Arial Narrow" panose="020B0606020202030204" pitchFamily="34" charset="0"/>
              </a:rPr>
              <a:t>Fragility fractures cause substantial morbidity and mortality, </a:t>
            </a:r>
            <a:r>
              <a:rPr lang="en-CA" sz="2200" dirty="0">
                <a:solidFill>
                  <a:prstClr val="black">
                    <a:lumMod val="75000"/>
                    <a:lumOff val="25000"/>
                  </a:prstClr>
                </a:solidFill>
                <a:latin typeface="Arial Narrow" panose="020B0606020202030204" pitchFamily="34" charset="0"/>
              </a:rPr>
              <a:t>effective osteoporosis treatment prevents both vertebral and nonvertebral fractures</a:t>
            </a:r>
            <a:r>
              <a:rPr lang="en-CA" sz="2200" baseline="30000" dirty="0">
                <a:solidFill>
                  <a:prstClr val="black">
                    <a:lumMod val="75000"/>
                    <a:lumOff val="25000"/>
                  </a:prstClr>
                </a:solidFill>
                <a:latin typeface="Arial Narrow" panose="020B0606020202030204" pitchFamily="34" charset="0"/>
              </a:rPr>
              <a:t>2</a:t>
            </a:r>
          </a:p>
        </p:txBody>
      </p:sp>
      <p:cxnSp>
        <p:nvCxnSpPr>
          <p:cNvPr id="32" name="Straight Connector 31">
            <a:extLst>
              <a:ext uri="{FF2B5EF4-FFF2-40B4-BE49-F238E27FC236}">
                <a16:creationId xmlns:a16="http://schemas.microsoft.com/office/drawing/2014/main" id="{95A53CF9-6D22-4C66-A74C-2D10D21C8727}"/>
              </a:ext>
            </a:extLst>
          </p:cNvPr>
          <p:cNvCxnSpPr/>
          <p:nvPr/>
        </p:nvCxnSpPr>
        <p:spPr bwMode="auto">
          <a:xfrm>
            <a:off x="504338" y="3800080"/>
            <a:ext cx="8135323" cy="0"/>
          </a:xfrm>
          <a:prstGeom prst="line">
            <a:avLst/>
          </a:prstGeom>
          <a:solidFill>
            <a:schemeClr val="accent1"/>
          </a:solidFill>
          <a:ln w="28575" cap="flat" cmpd="sng" algn="ctr">
            <a:solidFill>
              <a:schemeClr val="bg2">
                <a:lumMod val="75000"/>
              </a:schemeClr>
            </a:solidFill>
            <a:prstDash val="sysDot"/>
            <a:round/>
            <a:headEnd type="none" w="med" len="med"/>
            <a:tailEnd type="none" w="med" len="med"/>
          </a:ln>
          <a:effectLst/>
        </p:spPr>
      </p:cxnSp>
      <p:grpSp>
        <p:nvGrpSpPr>
          <p:cNvPr id="62" name="Group 61">
            <a:extLst>
              <a:ext uri="{FF2B5EF4-FFF2-40B4-BE49-F238E27FC236}">
                <a16:creationId xmlns:a16="http://schemas.microsoft.com/office/drawing/2014/main" id="{58F8A1A6-B8E2-410B-BEE9-402FC6D8D628}"/>
              </a:ext>
            </a:extLst>
          </p:cNvPr>
          <p:cNvGrpSpPr/>
          <p:nvPr/>
        </p:nvGrpSpPr>
        <p:grpSpPr>
          <a:xfrm>
            <a:off x="587367" y="4385668"/>
            <a:ext cx="3036234" cy="1155566"/>
            <a:chOff x="6308315" y="2254251"/>
            <a:chExt cx="1968776" cy="749299"/>
          </a:xfrm>
        </p:grpSpPr>
        <p:pic>
          <p:nvPicPr>
            <p:cNvPr id="63" name="Picture 62" descr="AZ Infograph_man berry.ai">
              <a:extLst>
                <a:ext uri="{FF2B5EF4-FFF2-40B4-BE49-F238E27FC236}">
                  <a16:creationId xmlns:a16="http://schemas.microsoft.com/office/drawing/2014/main" id="{802FE1E8-8E07-493C-ABEC-E3B3307DBB50}"/>
                </a:ext>
              </a:extLst>
            </p:cNvPr>
            <p:cNvPicPr>
              <a:picLocks noChangeAspect="1"/>
            </p:cNvPicPr>
            <p:nvPr/>
          </p:nvPicPr>
          <p:blipFill>
            <a:blip r:embed="rId3" cstate="print">
              <a:grayscl/>
            </a:blip>
            <a:stretch>
              <a:fillRect/>
            </a:stretch>
          </p:blipFill>
          <p:spPr>
            <a:xfrm>
              <a:off x="6310476" y="2255860"/>
              <a:ext cx="115824" cy="360340"/>
            </a:xfrm>
            <a:prstGeom prst="rect">
              <a:avLst/>
            </a:prstGeom>
          </p:spPr>
        </p:pic>
        <p:pic>
          <p:nvPicPr>
            <p:cNvPr id="64" name="Picture 63" descr="AZ Infograph_man purple.ai">
              <a:extLst>
                <a:ext uri="{FF2B5EF4-FFF2-40B4-BE49-F238E27FC236}">
                  <a16:creationId xmlns:a16="http://schemas.microsoft.com/office/drawing/2014/main" id="{225FCEFD-31C3-464B-950F-E72780EA82C7}"/>
                </a:ext>
              </a:extLst>
            </p:cNvPr>
            <p:cNvPicPr>
              <a:picLocks noChangeAspect="1"/>
            </p:cNvPicPr>
            <p:nvPr/>
          </p:nvPicPr>
          <p:blipFill>
            <a:blip r:embed="rId4" cstate="print">
              <a:grayscl/>
            </a:blip>
            <a:stretch>
              <a:fillRect/>
            </a:stretch>
          </p:blipFill>
          <p:spPr>
            <a:xfrm>
              <a:off x="6458388" y="2255860"/>
              <a:ext cx="115824" cy="360340"/>
            </a:xfrm>
            <a:prstGeom prst="rect">
              <a:avLst/>
            </a:prstGeom>
          </p:spPr>
        </p:pic>
        <p:pic>
          <p:nvPicPr>
            <p:cNvPr id="65" name="Picture 64" descr="AZ Infograph_man berry.ai">
              <a:extLst>
                <a:ext uri="{FF2B5EF4-FFF2-40B4-BE49-F238E27FC236}">
                  <a16:creationId xmlns:a16="http://schemas.microsoft.com/office/drawing/2014/main" id="{6BEED272-B6E8-4253-9CCB-41C69F3E9296}"/>
                </a:ext>
              </a:extLst>
            </p:cNvPr>
            <p:cNvPicPr>
              <a:picLocks noChangeAspect="1"/>
            </p:cNvPicPr>
            <p:nvPr/>
          </p:nvPicPr>
          <p:blipFill>
            <a:blip r:embed="rId3" cstate="print">
              <a:grayscl/>
            </a:blip>
            <a:stretch>
              <a:fillRect/>
            </a:stretch>
          </p:blipFill>
          <p:spPr>
            <a:xfrm>
              <a:off x="6618958" y="2255860"/>
              <a:ext cx="115824" cy="360340"/>
            </a:xfrm>
            <a:prstGeom prst="rect">
              <a:avLst/>
            </a:prstGeom>
          </p:spPr>
        </p:pic>
        <p:pic>
          <p:nvPicPr>
            <p:cNvPr id="66" name="Picture 65" descr="AZ Infograph_man berry.ai">
              <a:extLst>
                <a:ext uri="{FF2B5EF4-FFF2-40B4-BE49-F238E27FC236}">
                  <a16:creationId xmlns:a16="http://schemas.microsoft.com/office/drawing/2014/main" id="{CD0D7366-659D-4054-A185-E646D9C3AF20}"/>
                </a:ext>
              </a:extLst>
            </p:cNvPr>
            <p:cNvPicPr>
              <a:picLocks noChangeAspect="1"/>
            </p:cNvPicPr>
            <p:nvPr/>
          </p:nvPicPr>
          <p:blipFill>
            <a:blip r:embed="rId3" cstate="print">
              <a:grayscl/>
            </a:blip>
            <a:stretch>
              <a:fillRect/>
            </a:stretch>
          </p:blipFill>
          <p:spPr>
            <a:xfrm>
              <a:off x="6773136" y="2255860"/>
              <a:ext cx="115824" cy="360340"/>
            </a:xfrm>
            <a:prstGeom prst="rect">
              <a:avLst/>
            </a:prstGeom>
          </p:spPr>
        </p:pic>
        <p:pic>
          <p:nvPicPr>
            <p:cNvPr id="67" name="Picture 66" descr="AZ Infograph_man berry.ai">
              <a:extLst>
                <a:ext uri="{FF2B5EF4-FFF2-40B4-BE49-F238E27FC236}">
                  <a16:creationId xmlns:a16="http://schemas.microsoft.com/office/drawing/2014/main" id="{D5CE49AE-60ED-4565-8162-D46AD579132D}"/>
                </a:ext>
              </a:extLst>
            </p:cNvPr>
            <p:cNvPicPr>
              <a:picLocks noChangeAspect="1"/>
            </p:cNvPicPr>
            <p:nvPr/>
          </p:nvPicPr>
          <p:blipFill>
            <a:blip r:embed="rId3" cstate="print">
              <a:grayscl/>
            </a:blip>
            <a:stretch>
              <a:fillRect/>
            </a:stretch>
          </p:blipFill>
          <p:spPr>
            <a:xfrm>
              <a:off x="6930488" y="2255860"/>
              <a:ext cx="115824" cy="360340"/>
            </a:xfrm>
            <a:prstGeom prst="rect">
              <a:avLst/>
            </a:prstGeom>
          </p:spPr>
        </p:pic>
        <p:pic>
          <p:nvPicPr>
            <p:cNvPr id="68" name="Picture 67" descr="AZ Infograph_man purple.ai">
              <a:extLst>
                <a:ext uri="{FF2B5EF4-FFF2-40B4-BE49-F238E27FC236}">
                  <a16:creationId xmlns:a16="http://schemas.microsoft.com/office/drawing/2014/main" id="{DF56BB62-0694-49F5-B854-3680EC7672C9}"/>
                </a:ext>
              </a:extLst>
            </p:cNvPr>
            <p:cNvPicPr>
              <a:picLocks noChangeAspect="1"/>
            </p:cNvPicPr>
            <p:nvPr/>
          </p:nvPicPr>
          <p:blipFill>
            <a:blip r:embed="rId4" cstate="print">
              <a:grayscl/>
            </a:blip>
            <a:stretch>
              <a:fillRect/>
            </a:stretch>
          </p:blipFill>
          <p:spPr>
            <a:xfrm>
              <a:off x="7086190" y="2255860"/>
              <a:ext cx="115824" cy="360340"/>
            </a:xfrm>
            <a:prstGeom prst="rect">
              <a:avLst/>
            </a:prstGeom>
          </p:spPr>
        </p:pic>
        <p:pic>
          <p:nvPicPr>
            <p:cNvPr id="69" name="Picture 68" descr="AZ Infograph_man purple.ai">
              <a:extLst>
                <a:ext uri="{FF2B5EF4-FFF2-40B4-BE49-F238E27FC236}">
                  <a16:creationId xmlns:a16="http://schemas.microsoft.com/office/drawing/2014/main" id="{ADF772AB-C55C-45F2-970D-58DE647046FD}"/>
                </a:ext>
              </a:extLst>
            </p:cNvPr>
            <p:cNvPicPr>
              <a:picLocks noChangeAspect="1"/>
            </p:cNvPicPr>
            <p:nvPr/>
          </p:nvPicPr>
          <p:blipFill>
            <a:blip r:embed="rId4" cstate="print">
              <a:grayscl/>
            </a:blip>
            <a:stretch>
              <a:fillRect/>
            </a:stretch>
          </p:blipFill>
          <p:spPr>
            <a:xfrm>
              <a:off x="7243542" y="2254251"/>
              <a:ext cx="115824" cy="360340"/>
            </a:xfrm>
            <a:prstGeom prst="rect">
              <a:avLst/>
            </a:prstGeom>
          </p:spPr>
        </p:pic>
        <p:pic>
          <p:nvPicPr>
            <p:cNvPr id="70" name="Picture 69" descr="AZ Infograph_man berry.ai">
              <a:extLst>
                <a:ext uri="{FF2B5EF4-FFF2-40B4-BE49-F238E27FC236}">
                  <a16:creationId xmlns:a16="http://schemas.microsoft.com/office/drawing/2014/main" id="{2995D818-B02C-4EFA-A9AE-BEE7B8746115}"/>
                </a:ext>
              </a:extLst>
            </p:cNvPr>
            <p:cNvPicPr>
              <a:picLocks noChangeAspect="1"/>
            </p:cNvPicPr>
            <p:nvPr/>
          </p:nvPicPr>
          <p:blipFill>
            <a:blip r:embed="rId3" cstate="print">
              <a:grayscl/>
            </a:blip>
            <a:stretch>
              <a:fillRect/>
            </a:stretch>
          </p:blipFill>
          <p:spPr>
            <a:xfrm>
              <a:off x="7394291" y="2255860"/>
              <a:ext cx="115824" cy="360340"/>
            </a:xfrm>
            <a:prstGeom prst="rect">
              <a:avLst/>
            </a:prstGeom>
          </p:spPr>
        </p:pic>
        <p:pic>
          <p:nvPicPr>
            <p:cNvPr id="71" name="Picture 70" descr="AZ Infograph_man berry.ai">
              <a:extLst>
                <a:ext uri="{FF2B5EF4-FFF2-40B4-BE49-F238E27FC236}">
                  <a16:creationId xmlns:a16="http://schemas.microsoft.com/office/drawing/2014/main" id="{12CB1384-E6CF-4E15-8B6E-2E8C821D8865}"/>
                </a:ext>
              </a:extLst>
            </p:cNvPr>
            <p:cNvPicPr>
              <a:picLocks noChangeAspect="1"/>
            </p:cNvPicPr>
            <p:nvPr/>
          </p:nvPicPr>
          <p:blipFill>
            <a:blip r:embed="rId3" cstate="print">
              <a:grayscl/>
            </a:blip>
            <a:stretch>
              <a:fillRect/>
            </a:stretch>
          </p:blipFill>
          <p:spPr>
            <a:xfrm>
              <a:off x="7551643" y="2255860"/>
              <a:ext cx="115824" cy="360340"/>
            </a:xfrm>
            <a:prstGeom prst="rect">
              <a:avLst/>
            </a:prstGeom>
          </p:spPr>
        </p:pic>
        <p:pic>
          <p:nvPicPr>
            <p:cNvPr id="72" name="Picture 71" descr="AZ Infograph_man berry.ai">
              <a:extLst>
                <a:ext uri="{FF2B5EF4-FFF2-40B4-BE49-F238E27FC236}">
                  <a16:creationId xmlns:a16="http://schemas.microsoft.com/office/drawing/2014/main" id="{15AF79C9-600D-4D67-BCF9-C173392C08F1}"/>
                </a:ext>
              </a:extLst>
            </p:cNvPr>
            <p:cNvPicPr>
              <a:picLocks noChangeAspect="1"/>
            </p:cNvPicPr>
            <p:nvPr/>
          </p:nvPicPr>
          <p:blipFill>
            <a:blip r:embed="rId3" cstate="print">
              <a:grayscl/>
            </a:blip>
            <a:stretch>
              <a:fillRect/>
            </a:stretch>
          </p:blipFill>
          <p:spPr>
            <a:xfrm>
              <a:off x="7863173" y="2255860"/>
              <a:ext cx="115824" cy="360340"/>
            </a:xfrm>
            <a:prstGeom prst="rect">
              <a:avLst/>
            </a:prstGeom>
          </p:spPr>
        </p:pic>
        <p:pic>
          <p:nvPicPr>
            <p:cNvPr id="73" name="Picture 72" descr="AZ Infograph_man purple.ai">
              <a:extLst>
                <a:ext uri="{FF2B5EF4-FFF2-40B4-BE49-F238E27FC236}">
                  <a16:creationId xmlns:a16="http://schemas.microsoft.com/office/drawing/2014/main" id="{5F623718-5DAE-4451-89F8-89E658970D22}"/>
                </a:ext>
              </a:extLst>
            </p:cNvPr>
            <p:cNvPicPr>
              <a:picLocks noChangeAspect="1"/>
            </p:cNvPicPr>
            <p:nvPr/>
          </p:nvPicPr>
          <p:blipFill>
            <a:blip r:embed="rId4" cstate="print">
              <a:grayscl/>
            </a:blip>
            <a:stretch>
              <a:fillRect/>
            </a:stretch>
          </p:blipFill>
          <p:spPr>
            <a:xfrm>
              <a:off x="7704254" y="2255860"/>
              <a:ext cx="115824" cy="360340"/>
            </a:xfrm>
            <a:prstGeom prst="rect">
              <a:avLst/>
            </a:prstGeom>
          </p:spPr>
        </p:pic>
        <p:pic>
          <p:nvPicPr>
            <p:cNvPr id="74" name="Picture 73" descr="AZ Infograph_man berry.ai">
              <a:extLst>
                <a:ext uri="{FF2B5EF4-FFF2-40B4-BE49-F238E27FC236}">
                  <a16:creationId xmlns:a16="http://schemas.microsoft.com/office/drawing/2014/main" id="{98CAD41F-DA5D-4743-984A-1C8551540C17}"/>
                </a:ext>
              </a:extLst>
            </p:cNvPr>
            <p:cNvPicPr>
              <a:picLocks noChangeAspect="1"/>
            </p:cNvPicPr>
            <p:nvPr/>
          </p:nvPicPr>
          <p:blipFill>
            <a:blip r:embed="rId3" cstate="print">
              <a:grayscl/>
            </a:blip>
            <a:stretch>
              <a:fillRect/>
            </a:stretch>
          </p:blipFill>
          <p:spPr>
            <a:xfrm>
              <a:off x="8012482" y="2255860"/>
              <a:ext cx="115824" cy="360340"/>
            </a:xfrm>
            <a:prstGeom prst="rect">
              <a:avLst/>
            </a:prstGeom>
          </p:spPr>
        </p:pic>
        <p:pic>
          <p:nvPicPr>
            <p:cNvPr id="75" name="Picture 74" descr="AZ Infograph_man berry.ai">
              <a:extLst>
                <a:ext uri="{FF2B5EF4-FFF2-40B4-BE49-F238E27FC236}">
                  <a16:creationId xmlns:a16="http://schemas.microsoft.com/office/drawing/2014/main" id="{1475A898-3623-4BB3-BE34-1EFD9E898E9E}"/>
                </a:ext>
              </a:extLst>
            </p:cNvPr>
            <p:cNvPicPr>
              <a:picLocks noChangeAspect="1"/>
            </p:cNvPicPr>
            <p:nvPr/>
          </p:nvPicPr>
          <p:blipFill>
            <a:blip r:embed="rId3" cstate="print">
              <a:grayscl/>
            </a:blip>
            <a:stretch>
              <a:fillRect/>
            </a:stretch>
          </p:blipFill>
          <p:spPr>
            <a:xfrm>
              <a:off x="6466051" y="2643210"/>
              <a:ext cx="115824" cy="360340"/>
            </a:xfrm>
            <a:prstGeom prst="rect">
              <a:avLst/>
            </a:prstGeom>
          </p:spPr>
        </p:pic>
        <p:pic>
          <p:nvPicPr>
            <p:cNvPr id="76" name="Picture 75" descr="AZ Infograph_man purple.ai">
              <a:extLst>
                <a:ext uri="{FF2B5EF4-FFF2-40B4-BE49-F238E27FC236}">
                  <a16:creationId xmlns:a16="http://schemas.microsoft.com/office/drawing/2014/main" id="{23FD0BE1-05D6-4D17-92ED-77A649CFAED4}"/>
                </a:ext>
              </a:extLst>
            </p:cNvPr>
            <p:cNvPicPr>
              <a:picLocks noChangeAspect="1"/>
            </p:cNvPicPr>
            <p:nvPr/>
          </p:nvPicPr>
          <p:blipFill>
            <a:blip r:embed="rId4" cstate="print">
              <a:grayscl/>
            </a:blip>
            <a:stretch>
              <a:fillRect/>
            </a:stretch>
          </p:blipFill>
          <p:spPr>
            <a:xfrm>
              <a:off x="6772713" y="2643210"/>
              <a:ext cx="115824" cy="360340"/>
            </a:xfrm>
            <a:prstGeom prst="rect">
              <a:avLst/>
            </a:prstGeom>
          </p:spPr>
        </p:pic>
        <p:pic>
          <p:nvPicPr>
            <p:cNvPr id="77" name="Picture 76" descr="AZ Infograph_man berry.ai">
              <a:extLst>
                <a:ext uri="{FF2B5EF4-FFF2-40B4-BE49-F238E27FC236}">
                  <a16:creationId xmlns:a16="http://schemas.microsoft.com/office/drawing/2014/main" id="{E441E706-CC0B-4235-9CC5-7ECFC67BD76B}"/>
                </a:ext>
              </a:extLst>
            </p:cNvPr>
            <p:cNvPicPr>
              <a:picLocks noChangeAspect="1"/>
            </p:cNvPicPr>
            <p:nvPr/>
          </p:nvPicPr>
          <p:blipFill>
            <a:blip r:embed="rId3" cstate="print">
              <a:grayscl/>
            </a:blip>
            <a:stretch>
              <a:fillRect/>
            </a:stretch>
          </p:blipFill>
          <p:spPr>
            <a:xfrm>
              <a:off x="6615783" y="2643210"/>
              <a:ext cx="115824" cy="360340"/>
            </a:xfrm>
            <a:prstGeom prst="rect">
              <a:avLst/>
            </a:prstGeom>
          </p:spPr>
        </p:pic>
        <p:pic>
          <p:nvPicPr>
            <p:cNvPr id="78" name="Picture 77" descr="AZ Infograph_man berry.ai">
              <a:extLst>
                <a:ext uri="{FF2B5EF4-FFF2-40B4-BE49-F238E27FC236}">
                  <a16:creationId xmlns:a16="http://schemas.microsoft.com/office/drawing/2014/main" id="{CED1009B-C9CB-4AAA-8FC9-B698B36F1476}"/>
                </a:ext>
              </a:extLst>
            </p:cNvPr>
            <p:cNvPicPr>
              <a:picLocks noChangeAspect="1"/>
            </p:cNvPicPr>
            <p:nvPr/>
          </p:nvPicPr>
          <p:blipFill>
            <a:blip r:embed="rId3" cstate="print">
              <a:grayscl/>
            </a:blip>
            <a:stretch>
              <a:fillRect/>
            </a:stretch>
          </p:blipFill>
          <p:spPr>
            <a:xfrm>
              <a:off x="7243036" y="2643210"/>
              <a:ext cx="115824" cy="360340"/>
            </a:xfrm>
            <a:prstGeom prst="rect">
              <a:avLst/>
            </a:prstGeom>
          </p:spPr>
        </p:pic>
        <p:pic>
          <p:nvPicPr>
            <p:cNvPr id="79" name="Picture 78" descr="AZ Infograph_man berry.ai">
              <a:extLst>
                <a:ext uri="{FF2B5EF4-FFF2-40B4-BE49-F238E27FC236}">
                  <a16:creationId xmlns:a16="http://schemas.microsoft.com/office/drawing/2014/main" id="{77FB9640-D7A3-4157-9EFF-238A9E3DBD2F}"/>
                </a:ext>
              </a:extLst>
            </p:cNvPr>
            <p:cNvPicPr>
              <a:picLocks noChangeAspect="1"/>
            </p:cNvPicPr>
            <p:nvPr/>
          </p:nvPicPr>
          <p:blipFill>
            <a:blip r:embed="rId3" cstate="print">
              <a:grayscl/>
            </a:blip>
            <a:stretch>
              <a:fillRect/>
            </a:stretch>
          </p:blipFill>
          <p:spPr>
            <a:xfrm>
              <a:off x="6927313" y="2643210"/>
              <a:ext cx="115824" cy="360340"/>
            </a:xfrm>
            <a:prstGeom prst="rect">
              <a:avLst/>
            </a:prstGeom>
          </p:spPr>
        </p:pic>
        <p:pic>
          <p:nvPicPr>
            <p:cNvPr id="80" name="Picture 79" descr="AZ Infograph_man purple.ai">
              <a:extLst>
                <a:ext uri="{FF2B5EF4-FFF2-40B4-BE49-F238E27FC236}">
                  <a16:creationId xmlns:a16="http://schemas.microsoft.com/office/drawing/2014/main" id="{AB11D949-FA67-46C9-84BC-99A3E336F5A5}"/>
                </a:ext>
              </a:extLst>
            </p:cNvPr>
            <p:cNvPicPr>
              <a:picLocks noChangeAspect="1"/>
            </p:cNvPicPr>
            <p:nvPr/>
          </p:nvPicPr>
          <p:blipFill>
            <a:blip r:embed="rId4" cstate="print">
              <a:grayscl/>
            </a:blip>
            <a:stretch>
              <a:fillRect/>
            </a:stretch>
          </p:blipFill>
          <p:spPr>
            <a:xfrm>
              <a:off x="7551517" y="2641601"/>
              <a:ext cx="115824" cy="360340"/>
            </a:xfrm>
            <a:prstGeom prst="rect">
              <a:avLst/>
            </a:prstGeom>
          </p:spPr>
        </p:pic>
        <p:pic>
          <p:nvPicPr>
            <p:cNvPr id="81" name="Picture 80" descr="AZ Infograph_man berry.ai">
              <a:extLst>
                <a:ext uri="{FF2B5EF4-FFF2-40B4-BE49-F238E27FC236}">
                  <a16:creationId xmlns:a16="http://schemas.microsoft.com/office/drawing/2014/main" id="{0F64AAE6-015D-49A2-89E7-C038A0BF922C}"/>
                </a:ext>
              </a:extLst>
            </p:cNvPr>
            <p:cNvPicPr>
              <a:picLocks noChangeAspect="1"/>
            </p:cNvPicPr>
            <p:nvPr/>
          </p:nvPicPr>
          <p:blipFill>
            <a:blip r:embed="rId3" cstate="print">
              <a:grayscl/>
            </a:blip>
            <a:stretch>
              <a:fillRect/>
            </a:stretch>
          </p:blipFill>
          <p:spPr>
            <a:xfrm>
              <a:off x="7394291" y="2643210"/>
              <a:ext cx="115824" cy="360340"/>
            </a:xfrm>
            <a:prstGeom prst="rect">
              <a:avLst/>
            </a:prstGeom>
          </p:spPr>
        </p:pic>
        <p:pic>
          <p:nvPicPr>
            <p:cNvPr id="82" name="Picture 81" descr="AZ Infograph_man berry.ai">
              <a:extLst>
                <a:ext uri="{FF2B5EF4-FFF2-40B4-BE49-F238E27FC236}">
                  <a16:creationId xmlns:a16="http://schemas.microsoft.com/office/drawing/2014/main" id="{A8CAD1EA-80EE-4347-B124-DF39069F46AA}"/>
                </a:ext>
              </a:extLst>
            </p:cNvPr>
            <p:cNvPicPr>
              <a:picLocks noChangeAspect="1"/>
            </p:cNvPicPr>
            <p:nvPr/>
          </p:nvPicPr>
          <p:blipFill>
            <a:blip r:embed="rId3" cstate="print">
              <a:grayscl/>
            </a:blip>
            <a:stretch>
              <a:fillRect/>
            </a:stretch>
          </p:blipFill>
          <p:spPr>
            <a:xfrm>
              <a:off x="7704043" y="2643210"/>
              <a:ext cx="115824" cy="360340"/>
            </a:xfrm>
            <a:prstGeom prst="rect">
              <a:avLst/>
            </a:prstGeom>
          </p:spPr>
        </p:pic>
        <p:pic>
          <p:nvPicPr>
            <p:cNvPr id="83" name="Picture 82" descr="AZ Infograph_man purple.ai">
              <a:extLst>
                <a:ext uri="{FF2B5EF4-FFF2-40B4-BE49-F238E27FC236}">
                  <a16:creationId xmlns:a16="http://schemas.microsoft.com/office/drawing/2014/main" id="{611CB4F0-A5EF-42B0-AF91-D830DB0B3171}"/>
                </a:ext>
              </a:extLst>
            </p:cNvPr>
            <p:cNvPicPr>
              <a:picLocks noChangeAspect="1"/>
            </p:cNvPicPr>
            <p:nvPr/>
          </p:nvPicPr>
          <p:blipFill>
            <a:blip r:embed="rId4" cstate="print">
              <a:grayscl/>
            </a:blip>
            <a:stretch>
              <a:fillRect/>
            </a:stretch>
          </p:blipFill>
          <p:spPr>
            <a:xfrm>
              <a:off x="7859829" y="2643210"/>
              <a:ext cx="115824" cy="360340"/>
            </a:xfrm>
            <a:prstGeom prst="rect">
              <a:avLst/>
            </a:prstGeom>
          </p:spPr>
        </p:pic>
        <p:pic>
          <p:nvPicPr>
            <p:cNvPr id="84" name="Picture 83" descr="AZ Infograph_man berry.ai">
              <a:extLst>
                <a:ext uri="{FF2B5EF4-FFF2-40B4-BE49-F238E27FC236}">
                  <a16:creationId xmlns:a16="http://schemas.microsoft.com/office/drawing/2014/main" id="{81AFB816-EEF2-4C9E-B508-E0F021361057}"/>
                </a:ext>
              </a:extLst>
            </p:cNvPr>
            <p:cNvPicPr>
              <a:picLocks noChangeAspect="1"/>
            </p:cNvPicPr>
            <p:nvPr/>
          </p:nvPicPr>
          <p:blipFill>
            <a:blip r:embed="rId3" cstate="print">
              <a:grayscl/>
            </a:blip>
            <a:stretch>
              <a:fillRect/>
            </a:stretch>
          </p:blipFill>
          <p:spPr>
            <a:xfrm>
              <a:off x="8009307" y="2643210"/>
              <a:ext cx="115824" cy="360340"/>
            </a:xfrm>
            <a:prstGeom prst="rect">
              <a:avLst/>
            </a:prstGeom>
          </p:spPr>
        </p:pic>
        <p:pic>
          <p:nvPicPr>
            <p:cNvPr id="85" name="Picture 84" descr="AZ Infograph_man purple.ai">
              <a:extLst>
                <a:ext uri="{FF2B5EF4-FFF2-40B4-BE49-F238E27FC236}">
                  <a16:creationId xmlns:a16="http://schemas.microsoft.com/office/drawing/2014/main" id="{38FA7378-542C-4C44-98B1-AA920E50656F}"/>
                </a:ext>
              </a:extLst>
            </p:cNvPr>
            <p:cNvPicPr>
              <a:picLocks noChangeAspect="1"/>
            </p:cNvPicPr>
            <p:nvPr/>
          </p:nvPicPr>
          <p:blipFill>
            <a:blip r:embed="rId4" cstate="print">
              <a:grayscl/>
            </a:blip>
            <a:stretch>
              <a:fillRect/>
            </a:stretch>
          </p:blipFill>
          <p:spPr>
            <a:xfrm>
              <a:off x="6308315" y="2643210"/>
              <a:ext cx="115824" cy="360340"/>
            </a:xfrm>
            <a:prstGeom prst="rect">
              <a:avLst/>
            </a:prstGeom>
          </p:spPr>
        </p:pic>
        <p:pic>
          <p:nvPicPr>
            <p:cNvPr id="86" name="Picture 85" descr="AZ Infograph_man purple.ai">
              <a:extLst>
                <a:ext uri="{FF2B5EF4-FFF2-40B4-BE49-F238E27FC236}">
                  <a16:creationId xmlns:a16="http://schemas.microsoft.com/office/drawing/2014/main" id="{8112EF6B-AFF8-4180-AEB4-7B247FEE8DA5}"/>
                </a:ext>
              </a:extLst>
            </p:cNvPr>
            <p:cNvPicPr>
              <a:picLocks noChangeAspect="1"/>
            </p:cNvPicPr>
            <p:nvPr/>
          </p:nvPicPr>
          <p:blipFill>
            <a:blip r:embed="rId4" cstate="print">
              <a:grayscl/>
            </a:blip>
            <a:stretch>
              <a:fillRect/>
            </a:stretch>
          </p:blipFill>
          <p:spPr>
            <a:xfrm>
              <a:off x="7083015" y="2643210"/>
              <a:ext cx="115824" cy="360340"/>
            </a:xfrm>
            <a:prstGeom prst="rect">
              <a:avLst/>
            </a:prstGeom>
          </p:spPr>
        </p:pic>
        <p:pic>
          <p:nvPicPr>
            <p:cNvPr id="87" name="Picture 86" descr="AZ Infograph_man berry.ai">
              <a:extLst>
                <a:ext uri="{FF2B5EF4-FFF2-40B4-BE49-F238E27FC236}">
                  <a16:creationId xmlns:a16="http://schemas.microsoft.com/office/drawing/2014/main" id="{88D47D31-6304-40DC-AC97-4AEC88EA09A5}"/>
                </a:ext>
              </a:extLst>
            </p:cNvPr>
            <p:cNvPicPr>
              <a:picLocks noChangeAspect="1"/>
            </p:cNvPicPr>
            <p:nvPr/>
          </p:nvPicPr>
          <p:blipFill>
            <a:blip r:embed="rId3" cstate="print">
              <a:grayscl/>
            </a:blip>
            <a:stretch>
              <a:fillRect/>
            </a:stretch>
          </p:blipFill>
          <p:spPr>
            <a:xfrm>
              <a:off x="8161267" y="2255860"/>
              <a:ext cx="115824" cy="360340"/>
            </a:xfrm>
            <a:prstGeom prst="rect">
              <a:avLst/>
            </a:prstGeom>
          </p:spPr>
        </p:pic>
        <p:pic>
          <p:nvPicPr>
            <p:cNvPr id="88" name="Picture 87" descr="AZ Infograph_man berry.ai">
              <a:extLst>
                <a:ext uri="{FF2B5EF4-FFF2-40B4-BE49-F238E27FC236}">
                  <a16:creationId xmlns:a16="http://schemas.microsoft.com/office/drawing/2014/main" id="{4ABA96E4-C2E4-434A-856F-D3991950E583}"/>
                </a:ext>
              </a:extLst>
            </p:cNvPr>
            <p:cNvPicPr>
              <a:picLocks noChangeAspect="1"/>
            </p:cNvPicPr>
            <p:nvPr/>
          </p:nvPicPr>
          <p:blipFill>
            <a:blip r:embed="rId3" cstate="print">
              <a:grayscl/>
            </a:blip>
            <a:stretch>
              <a:fillRect/>
            </a:stretch>
          </p:blipFill>
          <p:spPr>
            <a:xfrm>
              <a:off x="8158092" y="2643210"/>
              <a:ext cx="115824" cy="360340"/>
            </a:xfrm>
            <a:prstGeom prst="rect">
              <a:avLst/>
            </a:prstGeom>
          </p:spPr>
        </p:pic>
      </p:grpSp>
      <p:sp>
        <p:nvSpPr>
          <p:cNvPr id="89" name="TextBox 88">
            <a:extLst>
              <a:ext uri="{FF2B5EF4-FFF2-40B4-BE49-F238E27FC236}">
                <a16:creationId xmlns:a16="http://schemas.microsoft.com/office/drawing/2014/main" id="{3720327D-C8F9-45D7-8933-DF3CE27C4361}"/>
              </a:ext>
            </a:extLst>
          </p:cNvPr>
          <p:cNvSpPr txBox="1"/>
          <p:nvPr/>
        </p:nvSpPr>
        <p:spPr>
          <a:xfrm>
            <a:off x="587367" y="3908763"/>
            <a:ext cx="3031337" cy="523220"/>
          </a:xfrm>
          <a:prstGeom prst="rect">
            <a:avLst/>
          </a:prstGeom>
          <a:noFill/>
        </p:spPr>
        <p:txBody>
          <a:bodyPr wrap="square" rtlCol="0">
            <a:spAutoFit/>
          </a:bodyPr>
          <a:lstStyle/>
          <a:p>
            <a:pPr algn="ctr"/>
            <a:r>
              <a:rPr lang="en-CA" sz="2800" b="1" dirty="0">
                <a:solidFill>
                  <a:srgbClr val="7693CC"/>
                </a:solidFill>
                <a:latin typeface="Arial Narrow" panose="020B0606020202030204" pitchFamily="34" charset="0"/>
              </a:rPr>
              <a:t>40,000 SUBJECTS</a:t>
            </a:r>
          </a:p>
        </p:txBody>
      </p:sp>
      <p:sp>
        <p:nvSpPr>
          <p:cNvPr id="91" name="TextBox 90">
            <a:extLst>
              <a:ext uri="{FF2B5EF4-FFF2-40B4-BE49-F238E27FC236}">
                <a16:creationId xmlns:a16="http://schemas.microsoft.com/office/drawing/2014/main" id="{B6FD0343-3E11-4F36-A3FE-80F8BF87B430}"/>
              </a:ext>
            </a:extLst>
          </p:cNvPr>
          <p:cNvSpPr txBox="1"/>
          <p:nvPr/>
        </p:nvSpPr>
        <p:spPr>
          <a:xfrm>
            <a:off x="3699362" y="4104069"/>
            <a:ext cx="5142754" cy="1446550"/>
          </a:xfrm>
          <a:prstGeom prst="rect">
            <a:avLst/>
          </a:prstGeom>
          <a:noFill/>
        </p:spPr>
        <p:txBody>
          <a:bodyPr wrap="square" rtlCol="0">
            <a:spAutoFit/>
          </a:bodyPr>
          <a:lstStyle/>
          <a:p>
            <a:pPr>
              <a:buClr>
                <a:srgbClr val="F93482"/>
              </a:buClr>
            </a:pPr>
            <a:r>
              <a:rPr lang="en-CA" sz="2200" dirty="0">
                <a:solidFill>
                  <a:prstClr val="black">
                    <a:lumMod val="75000"/>
                    <a:lumOff val="25000"/>
                  </a:prstClr>
                </a:solidFill>
                <a:latin typeface="Arial Narrow" panose="020B0606020202030204" pitchFamily="34" charset="0"/>
              </a:rPr>
              <a:t>Meta-analysis in ~40,000 subjects showed that </a:t>
            </a:r>
            <a:r>
              <a:rPr lang="en-CA" sz="2200" b="1" dirty="0">
                <a:solidFill>
                  <a:prstClr val="black">
                    <a:lumMod val="75000"/>
                    <a:lumOff val="25000"/>
                  </a:prstClr>
                </a:solidFill>
                <a:latin typeface="Arial Narrow" panose="020B0606020202030204" pitchFamily="34" charset="0"/>
              </a:rPr>
              <a:t>treatment of osteoporosis with agents with proven vertebral and nonvertebral fracture efficacy reduces overall mortality by ~10%</a:t>
            </a:r>
            <a:r>
              <a:rPr lang="en-CA" sz="2200" b="1" baseline="30000" dirty="0">
                <a:solidFill>
                  <a:prstClr val="black">
                    <a:lumMod val="75000"/>
                    <a:lumOff val="25000"/>
                  </a:prstClr>
                </a:solidFill>
                <a:latin typeface="Arial Narrow" panose="020B0606020202030204" pitchFamily="34" charset="0"/>
              </a:rPr>
              <a:t>2</a:t>
            </a:r>
          </a:p>
        </p:txBody>
      </p:sp>
    </p:spTree>
    <p:extLst>
      <p:ext uri="{BB962C8B-B14F-4D97-AF65-F5344CB8AC3E}">
        <p14:creationId xmlns:p14="http://schemas.microsoft.com/office/powerpoint/2010/main" val="312925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7"/>
                                        </p:tgtEl>
                                        <p:attrNameLst>
                                          <p:attrName>style.opacity</p:attrName>
                                        </p:attrNameLst>
                                      </p:cBhvr>
                                      <p:to>
                                        <p:strVal val="0.5"/>
                                      </p:to>
                                    </p:set>
                                    <p:animEffect filter="image" prLst="opacity: 0.5">
                                      <p:cBhvr rctx="IE">
                                        <p:cTn id="7" dur="indefinite"/>
                                        <p:tgtEl>
                                          <p:spTgt spid="27"/>
                                        </p:tgtEl>
                                      </p:cBhvr>
                                    </p:animEffect>
                                  </p:childTnLst>
                                </p:cTn>
                              </p:par>
                              <p:par>
                                <p:cTn id="8" presetID="9" presetClass="emph" presetSubtype="0" grpId="0" nodeType="withEffect">
                                  <p:stCondLst>
                                    <p:cond delay="0"/>
                                  </p:stCondLst>
                                  <p:childTnLst>
                                    <p:set>
                                      <p:cBhvr>
                                        <p:cTn id="9" dur="indefinite"/>
                                        <p:tgtEl>
                                          <p:spTgt spid="28"/>
                                        </p:tgtEl>
                                        <p:attrNameLst>
                                          <p:attrName>style.opacity</p:attrName>
                                        </p:attrNameLst>
                                      </p:cBhvr>
                                      <p:to>
                                        <p:strVal val="0.5"/>
                                      </p:to>
                                    </p:set>
                                    <p:animEffect filter="image" prLst="opacity: 0.5">
                                      <p:cBhvr rctx="IE">
                                        <p:cTn id="10" dur="indefinite"/>
                                        <p:tgtEl>
                                          <p:spTgt spid="28"/>
                                        </p:tgtEl>
                                      </p:cBhvr>
                                    </p:animEffec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29"/>
                                        </p:tgtEl>
                                        <p:attrNameLst>
                                          <p:attrName>style.opacity</p:attrName>
                                        </p:attrNameLst>
                                      </p:cBhvr>
                                      <p:to>
                                        <p:strVal val="0.5"/>
                                      </p:to>
                                    </p:set>
                                    <p:animEffect filter="image" prLst="opacity: 0.5">
                                      <p:cBhvr rctx="IE">
                                        <p:cTn id="19" dur="indefinite"/>
                                        <p:tgtEl>
                                          <p:spTgt spid="29"/>
                                        </p:tgtEl>
                                      </p:cBhvr>
                                    </p:animEffect>
                                  </p:childTnLst>
                                </p:cTn>
                              </p:par>
                              <p:par>
                                <p:cTn id="20" presetID="9" presetClass="emph" presetSubtype="0" grpId="1" nodeType="withEffect">
                                  <p:stCondLst>
                                    <p:cond delay="0"/>
                                  </p:stCondLst>
                                  <p:childTnLst>
                                    <p:set>
                                      <p:cBhvr>
                                        <p:cTn id="21" dur="indefinite"/>
                                        <p:tgtEl>
                                          <p:spTgt spid="31"/>
                                        </p:tgtEl>
                                        <p:attrNameLst>
                                          <p:attrName>style.opacity</p:attrName>
                                        </p:attrNameLst>
                                      </p:cBhvr>
                                      <p:to>
                                        <p:strVal val="0.5"/>
                                      </p:to>
                                    </p:set>
                                    <p:animEffect filter="image" prLst="opacity: 0.5">
                                      <p:cBhvr rctx="IE">
                                        <p:cTn id="22" dur="indefinite"/>
                                        <p:tgtEl>
                                          <p:spTgt spid="31"/>
                                        </p:tgtEl>
                                      </p:cBhvr>
                                    </p:animEffec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1" grpId="0"/>
      <p:bldP spid="31" grpId="1"/>
      <p:bldP spid="89" grpId="0"/>
      <p:bldP spid="91" grpId="0"/>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2014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285866"/>
            <a:ext cx="8887490" cy="553998"/>
          </a:xfrm>
        </p:spPr>
        <p:txBody>
          <a:bodyPr/>
          <a:lstStyle/>
          <a:p>
            <a:pPr algn="ctr">
              <a:lnSpc>
                <a:spcPct val="100000"/>
              </a:lnSpc>
            </a:pPr>
            <a:r>
              <a:rPr lang="en-CA" sz="3600" dirty="0">
                <a:solidFill>
                  <a:srgbClr val="725F73"/>
                </a:solidFill>
                <a:latin typeface="Arial Narrow" panose="020B0606020202030204" pitchFamily="34" charset="0"/>
              </a:rPr>
              <a:t>Treating High Risk Patient: Long-Term</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66611"/>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solidFill>
                  <a:srgbClr val="000000"/>
                </a:solidFill>
                <a:latin typeface="Arial Narrow" panose="020B0606020202030204" pitchFamily="34" charset="0"/>
              </a:rPr>
              <a:t>HRT: hormone replacement therapy; SERMs: selective estrogen receptor modulators.</a:t>
            </a:r>
          </a:p>
          <a:p>
            <a:r>
              <a:rPr lang="en-US" sz="1000" dirty="0">
                <a:solidFill>
                  <a:srgbClr val="000000"/>
                </a:solidFill>
                <a:latin typeface="Arial Narrow" panose="020B0606020202030204" pitchFamily="34" charset="0"/>
              </a:rPr>
              <a:t>1. </a:t>
            </a:r>
            <a:r>
              <a:rPr lang="en-US" sz="1000" dirty="0" err="1">
                <a:solidFill>
                  <a:srgbClr val="000000"/>
                </a:solidFill>
                <a:latin typeface="Arial Narrow" panose="020B0606020202030204" pitchFamily="34" charset="0"/>
              </a:rPr>
              <a:t>Papaioannou</a:t>
            </a:r>
            <a:r>
              <a:rPr lang="en-US" sz="1000" dirty="0">
                <a:solidFill>
                  <a:srgbClr val="000000"/>
                </a:solidFill>
                <a:latin typeface="Arial Narrow" panose="020B0606020202030204" pitchFamily="34" charset="0"/>
              </a:rPr>
              <a:t>, A., et al. </a:t>
            </a:r>
            <a:r>
              <a:rPr lang="en-US" sz="1000" i="1" dirty="0">
                <a:solidFill>
                  <a:srgbClr val="000000"/>
                </a:solidFill>
                <a:latin typeface="Arial Narrow" panose="020B0606020202030204" pitchFamily="34" charset="0"/>
              </a:rPr>
              <a:t>CMAJ</a:t>
            </a:r>
            <a:r>
              <a:rPr lang="en-US" sz="1000" dirty="0">
                <a:solidFill>
                  <a:srgbClr val="000000"/>
                </a:solidFill>
                <a:latin typeface="Arial Narrow" panose="020B0606020202030204" pitchFamily="34" charset="0"/>
              </a:rPr>
              <a:t>. 2010;182:1864-1873.; 2. Silverman, S.L., et al. </a:t>
            </a:r>
            <a:r>
              <a:rPr lang="en-US" sz="1000" i="1" dirty="0" err="1">
                <a:solidFill>
                  <a:srgbClr val="000000"/>
                </a:solidFill>
                <a:latin typeface="Arial Narrow" panose="020B0606020202030204" pitchFamily="34" charset="0"/>
              </a:rPr>
              <a:t>Osteoporos</a:t>
            </a:r>
            <a:r>
              <a:rPr lang="en-US" sz="1000" i="1" dirty="0">
                <a:solidFill>
                  <a:srgbClr val="000000"/>
                </a:solidFill>
                <a:latin typeface="Arial Narrow" panose="020B0606020202030204" pitchFamily="34" charset="0"/>
              </a:rPr>
              <a:t> Int</a:t>
            </a:r>
            <a:r>
              <a:rPr lang="en-US" sz="1000" dirty="0">
                <a:solidFill>
                  <a:srgbClr val="000000"/>
                </a:solidFill>
                <a:latin typeface="Arial Narrow" panose="020B0606020202030204" pitchFamily="34" charset="0"/>
              </a:rPr>
              <a:t>. 2016;27:849-852.; 3. Brown, J.P., et al. </a:t>
            </a:r>
            <a:r>
              <a:rPr lang="en-US" sz="1000" i="1" dirty="0">
                <a:solidFill>
                  <a:srgbClr val="000000"/>
                </a:solidFill>
                <a:latin typeface="Arial Narrow" panose="020B0606020202030204" pitchFamily="34" charset="0"/>
              </a:rPr>
              <a:t>Can Fam Physician</a:t>
            </a:r>
            <a:r>
              <a:rPr lang="en-US" sz="1000" dirty="0">
                <a:solidFill>
                  <a:srgbClr val="000000"/>
                </a:solidFill>
                <a:latin typeface="Arial Narrow" panose="020B0606020202030204" pitchFamily="34" charset="0"/>
              </a:rPr>
              <a:t>. 2014;60:325-333</a:t>
            </a:r>
            <a:r>
              <a:rPr lang="en-US" sz="1000" dirty="0">
                <a:latin typeface="Arial Narrow" panose="020B0606020202030204" pitchFamily="34" charset="0"/>
                <a:cs typeface="Helvetica" panose="020B0604020202020204" pitchFamily="34" charset="0"/>
              </a:rPr>
              <a:t>. </a:t>
            </a:r>
          </a:p>
        </p:txBody>
      </p:sp>
      <p:sp>
        <p:nvSpPr>
          <p:cNvPr id="11" name="Content Placeholder 16">
            <a:extLst>
              <a:ext uri="{FF2B5EF4-FFF2-40B4-BE49-F238E27FC236}">
                <a16:creationId xmlns:a16="http://schemas.microsoft.com/office/drawing/2014/main" id="{47BE1432-1811-444A-9308-E5230B187962}"/>
              </a:ext>
            </a:extLst>
          </p:cNvPr>
          <p:cNvSpPr txBox="1">
            <a:spLocks/>
          </p:cNvSpPr>
          <p:nvPr/>
        </p:nvSpPr>
        <p:spPr>
          <a:xfrm>
            <a:off x="374649" y="1400286"/>
            <a:ext cx="8394699" cy="4786116"/>
          </a:xfrm>
          <a:prstGeom prst="rect">
            <a:avLst/>
          </a:prstGeom>
        </p:spPr>
        <p:txBody>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There is no arbitrary time limit to osteoporosis therapy</a:t>
            </a:r>
            <a:r>
              <a:rPr kumimoji="0" lang="en-CA"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rPr>
              <a:t>1</a:t>
            </a:r>
            <a:endParaRPr kumimoji="0" lang="en-US"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a:p>
            <a:pPr marR="0" lvl="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In high risk patients, switching therapy from bisphosphonate to non-bisphosphonate antiresorptive or anabolic therapy may be rational</a:t>
            </a:r>
            <a:r>
              <a:rPr kumimoji="0" lang="en-CA"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rPr>
              <a:t>1</a:t>
            </a:r>
            <a:endParaRPr kumimoji="0" lang="en-US"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a:p>
            <a:pPr marR="0" lvl="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No drug holiday for HRT, SERMs, </a:t>
            </a:r>
            <a:r>
              <a:rPr kumimoji="0" lang="en-CA"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rPr>
              <a:t>teriparatide</a:t>
            </a: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 and denosumab</a:t>
            </a:r>
            <a:r>
              <a:rPr kumimoji="0" lang="en-CA"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rPr>
              <a:t>1,2</a:t>
            </a:r>
            <a:endParaRPr kumimoji="0" lang="en-US"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a:p>
            <a:pPr marR="0" lvl="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Drug holiday (not retirement) is feasible with ALN, RIS and ZOL after 3-5 years if patient at moderate risk</a:t>
            </a:r>
            <a:r>
              <a:rPr kumimoji="0" lang="en-CA"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rPr>
              <a:t>3</a:t>
            </a:r>
            <a:endPar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a:p>
            <a:pPr marR="0" lvl="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If bisphosphonate interrupted, reassess risk (and BMD) after:</a:t>
            </a:r>
            <a:r>
              <a:rPr kumimoji="0" lang="en-CA"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rPr>
              <a:t>2,3</a:t>
            </a: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 </a:t>
            </a:r>
          </a:p>
          <a:p>
            <a:pPr marR="0" lvl="1" algn="l" defTabSz="457200" rtl="0" eaLnBrk="1" fontAlgn="auto" latinLnBrk="0" hangingPunct="1">
              <a:lnSpc>
                <a:spcPct val="100000"/>
              </a:lnSpc>
              <a:spcBef>
                <a:spcPts val="500"/>
              </a:spcBef>
              <a:spcAft>
                <a:spcPts val="500"/>
              </a:spcAft>
              <a:buClr>
                <a:srgbClr val="746175"/>
              </a:buClr>
              <a:buSzTx/>
              <a:buFont typeface="Lato" panose="020F0502020204030203" pitchFamily="34" charset="0"/>
              <a:buChar char="→"/>
              <a:tabLst/>
              <a:defRPr/>
            </a:pP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1 </a:t>
            </a:r>
            <a:r>
              <a:rPr kumimoji="0" lang="en-CA"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rPr>
              <a:t>yr</a:t>
            </a: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 for risedronate, 2 </a:t>
            </a:r>
            <a:r>
              <a:rPr kumimoji="0" lang="en-CA"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rPr>
              <a:t>yrs</a:t>
            </a: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 for alendronate, 3 </a:t>
            </a:r>
            <a:r>
              <a:rPr kumimoji="0" lang="en-CA"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rPr>
              <a:t>yrs</a:t>
            </a: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 for zoledronic acid</a:t>
            </a:r>
          </a:p>
          <a:p>
            <a:pPr marR="0" lvl="0" algn="l" defTabSz="457200" rtl="0" eaLnBrk="1" fontAlgn="auto" latinLnBrk="0" hangingPunct="1">
              <a:lnSpc>
                <a:spcPct val="100000"/>
              </a:lnSpc>
              <a:spcBef>
                <a:spcPts val="500"/>
              </a:spcBef>
              <a:spcAft>
                <a:spcPts val="500"/>
              </a:spcAft>
              <a:buClr>
                <a:srgbClr val="332C34"/>
              </a:buClr>
              <a:buSzTx/>
              <a:buFont typeface="Wingdings" panose="05000000000000000000" pitchFamily="2" charset="2"/>
              <a:buChar char="§"/>
              <a:tabLst/>
              <a:defRPr/>
            </a:pPr>
            <a:r>
              <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Long-term adverse effects of osteoporosis therapies are offset in high risk patients by the benefits of long-term reduction in fractures</a:t>
            </a:r>
            <a:r>
              <a:rPr kumimoji="0" lang="en-CA" b="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rPr>
              <a:t>1,3</a:t>
            </a:r>
            <a:endPar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a:p>
            <a:pPr marL="182880" marR="0" lvl="0" indent="-182880" algn="l" defTabSz="457200" rtl="0" eaLnBrk="1" fontAlgn="auto" latinLnBrk="0" hangingPunct="1">
              <a:lnSpc>
                <a:spcPct val="100000"/>
              </a:lnSpc>
              <a:spcBef>
                <a:spcPts val="0"/>
              </a:spcBef>
              <a:spcAft>
                <a:spcPts val="0"/>
              </a:spcAft>
              <a:buClr>
                <a:srgbClr val="F93482"/>
              </a:buClr>
              <a:buSzTx/>
              <a:buFont typeface="Arial"/>
              <a:buChar char="•"/>
              <a:tabLst/>
              <a:defRPr/>
            </a:pPr>
            <a:endPar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US"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Tree>
    <p:extLst>
      <p:ext uri="{BB962C8B-B14F-4D97-AF65-F5344CB8AC3E}">
        <p14:creationId xmlns:p14="http://schemas.microsoft.com/office/powerpoint/2010/main" val="9383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11">
                                            <p:txEl>
                                              <p:pRg st="0" end="0"/>
                                            </p:txEl>
                                          </p:spTgt>
                                        </p:tgtEl>
                                        <p:attrNameLst>
                                          <p:attrName>style.opacity</p:attrName>
                                        </p:attrNameLst>
                                      </p:cBhvr>
                                      <p:to>
                                        <p:strVal val="0.5"/>
                                      </p:to>
                                    </p:set>
                                    <p:animEffect filter="image" prLst="opacity: 0.5">
                                      <p:cBhvr rctx="IE">
                                        <p:cTn id="13" dur="indefinite"/>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11">
                                            <p:txEl>
                                              <p:pRg st="1" end="1"/>
                                            </p:txEl>
                                          </p:spTgt>
                                        </p:tgtEl>
                                        <p:attrNameLst>
                                          <p:attrName>style.opacity</p:attrName>
                                        </p:attrNameLst>
                                      </p:cBhvr>
                                      <p:to>
                                        <p:strVal val="0.5"/>
                                      </p:to>
                                    </p:set>
                                    <p:animEffect filter="image" prLst="opacity: 0.5">
                                      <p:cBhvr rctx="IE">
                                        <p:cTn id="20" dur="indefinite"/>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11">
                                            <p:txEl>
                                              <p:pRg st="2" end="2"/>
                                            </p:txEl>
                                          </p:spTgt>
                                        </p:tgtEl>
                                        <p:attrNameLst>
                                          <p:attrName>style.opacity</p:attrName>
                                        </p:attrNameLst>
                                      </p:cBhvr>
                                      <p:to>
                                        <p:strVal val="0.5"/>
                                      </p:to>
                                    </p:set>
                                    <p:animEffect filter="image" prLst="opacity: 0.5">
                                      <p:cBhvr rctx="IE">
                                        <p:cTn id="27" dur="indefinite"/>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childTnLst>
                                </p:cTn>
                              </p:par>
                              <p:par>
                                <p:cTn id="36" presetID="9" presetClass="emph" presetSubtype="0" nodeType="withEffect">
                                  <p:stCondLst>
                                    <p:cond delay="0"/>
                                  </p:stCondLst>
                                  <p:childTnLst>
                                    <p:set>
                                      <p:cBhvr rctx="PPT">
                                        <p:cTn id="37" dur="indefinite"/>
                                        <p:tgtEl>
                                          <p:spTgt spid="11">
                                            <p:txEl>
                                              <p:pRg st="3" end="3"/>
                                            </p:txEl>
                                          </p:spTgt>
                                        </p:tgtEl>
                                        <p:attrNameLst>
                                          <p:attrName>style.opacity</p:attrName>
                                        </p:attrNameLst>
                                      </p:cBhvr>
                                      <p:to>
                                        <p:strVal val="0.5"/>
                                      </p:to>
                                    </p:set>
                                    <p:animEffect filter="image" prLst="opacity: 0.5">
                                      <p:cBhvr rctx="IE">
                                        <p:cTn id="38" dur="indefinite"/>
                                        <p:tgtEl>
                                          <p:spTgt spid="11">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9" presetClass="emph" presetSubtype="0" nodeType="withEffect">
                                  <p:stCondLst>
                                    <p:cond delay="0"/>
                                  </p:stCondLst>
                                  <p:childTnLst>
                                    <p:set>
                                      <p:cBhvr rctx="PPT">
                                        <p:cTn id="44" dur="indefinite"/>
                                        <p:tgtEl>
                                          <p:spTgt spid="11">
                                            <p:txEl>
                                              <p:pRg st="4" end="4"/>
                                            </p:txEl>
                                          </p:spTgt>
                                        </p:tgtEl>
                                        <p:attrNameLst>
                                          <p:attrName>style.opacity</p:attrName>
                                        </p:attrNameLst>
                                      </p:cBhvr>
                                      <p:to>
                                        <p:strVal val="0.5"/>
                                      </p:to>
                                    </p:set>
                                    <p:animEffect filter="image" prLst="opacity: 0.5">
                                      <p:cBhvr rctx="IE">
                                        <p:cTn id="45" dur="indefinite"/>
                                        <p:tgtEl>
                                          <p:spTgt spid="11">
                                            <p:txEl>
                                              <p:pRg st="4" end="4"/>
                                            </p:txEl>
                                          </p:spTgt>
                                        </p:tgtEl>
                                      </p:cBhvr>
                                    </p:animEffect>
                                  </p:childTnLst>
                                </p:cTn>
                              </p:par>
                              <p:par>
                                <p:cTn id="46" presetID="9" presetClass="emph" presetSubtype="0" nodeType="withEffect">
                                  <p:stCondLst>
                                    <p:cond delay="0"/>
                                  </p:stCondLst>
                                  <p:childTnLst>
                                    <p:set>
                                      <p:cBhvr rctx="PPT">
                                        <p:cTn id="47" dur="indefinite"/>
                                        <p:tgtEl>
                                          <p:spTgt spid="11">
                                            <p:txEl>
                                              <p:pRg st="5" end="5"/>
                                            </p:txEl>
                                          </p:spTgt>
                                        </p:tgtEl>
                                        <p:attrNameLst>
                                          <p:attrName>style.opacity</p:attrName>
                                        </p:attrNameLst>
                                      </p:cBhvr>
                                      <p:to>
                                        <p:strVal val="0.5"/>
                                      </p:to>
                                    </p:set>
                                    <p:animEffect filter="image" prLst="opacity: 0.5">
                                      <p:cBhvr rctx="IE">
                                        <p:cTn id="48" dur="indefinite"/>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5586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225347"/>
            <a:ext cx="8887490" cy="1107996"/>
          </a:xfrm>
        </p:spPr>
        <p:txBody>
          <a:bodyPr/>
          <a:lstStyle/>
          <a:p>
            <a:pPr algn="ctr">
              <a:lnSpc>
                <a:spcPct val="100000"/>
              </a:lnSpc>
            </a:pPr>
            <a:r>
              <a:rPr lang="en-CA" sz="3600" dirty="0">
                <a:solidFill>
                  <a:srgbClr val="725F73"/>
                </a:solidFill>
                <a:latin typeface="Arial Narrow" panose="020B0606020202030204" pitchFamily="34" charset="0"/>
              </a:rPr>
              <a:t>Additional Challenges in the Management of Postmenopausal Osteoporosis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1449" y="1602858"/>
            <a:ext cx="8886159" cy="407404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3200" b="1" dirty="0">
                <a:solidFill>
                  <a:sysClr val="windowText" lastClr="000000">
                    <a:lumMod val="75000"/>
                    <a:lumOff val="25000"/>
                  </a:sysClr>
                </a:solidFill>
                <a:latin typeface="Arial Narrow" panose="020B0606020202030204" pitchFamily="34" charset="0"/>
              </a:rPr>
              <a:t>Zoledronic acid may increase the risk of renal toxicity in patients with underlying renal impairment or other risk factors such as dehydration</a:t>
            </a:r>
          </a:p>
          <a:p>
            <a:pPr marL="914400" lvl="1" indent="-4572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Serum creatinine should be monitored in patients at risk for renal impairment who are taking concomitant medications that are primarily excreted by the kidney</a:t>
            </a:r>
          </a:p>
          <a:p>
            <a:pPr marL="914400" lvl="1" indent="-4572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Zoledronic acid should not be used in patients with severe renal impairment</a:t>
            </a: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24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defTabSz="914400" fontAlgn="base">
              <a:lnSpc>
                <a:spcPct val="95000"/>
              </a:lnSpc>
              <a:spcBef>
                <a:spcPct val="0"/>
              </a:spcBef>
              <a:spcAft>
                <a:spcPct val="0"/>
              </a:spcAft>
              <a:buClr>
                <a:schemeClr val="tx2"/>
              </a:buClr>
              <a:defRPr/>
            </a:pPr>
            <a:r>
              <a:rPr lang="en-US" sz="1000" dirty="0" err="1">
                <a:solidFill>
                  <a:srgbClr val="000000"/>
                </a:solidFill>
                <a:latin typeface="Arial Narrow" panose="020B0606020202030204" pitchFamily="34" charset="0"/>
              </a:rPr>
              <a:t>Reclast</a:t>
            </a:r>
            <a:r>
              <a:rPr lang="en-US" sz="1000" baseline="30000" dirty="0">
                <a:solidFill>
                  <a:srgbClr val="000000"/>
                </a:solidFill>
                <a:latin typeface="Arial Narrow" panose="020B0606020202030204" pitchFamily="34" charset="0"/>
              </a:rPr>
              <a:t>®</a:t>
            </a:r>
            <a:r>
              <a:rPr lang="en-US" sz="1000" dirty="0">
                <a:solidFill>
                  <a:srgbClr val="000000"/>
                </a:solidFill>
                <a:latin typeface="Arial Narrow" panose="020B0606020202030204" pitchFamily="34" charset="0"/>
              </a:rPr>
              <a:t> (zoledronic acid) Prescribing Information, Novartis Pharmaceuticals Corporation, East Hanover, NJ.</a:t>
            </a:r>
          </a:p>
        </p:txBody>
      </p:sp>
    </p:spTree>
    <p:extLst>
      <p:ext uri="{BB962C8B-B14F-4D97-AF65-F5344CB8AC3E}">
        <p14:creationId xmlns:p14="http://schemas.microsoft.com/office/powerpoint/2010/main" val="33774967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049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225347"/>
            <a:ext cx="8887490" cy="615553"/>
          </a:xfrm>
        </p:spPr>
        <p:txBody>
          <a:bodyPr/>
          <a:lstStyle/>
          <a:p>
            <a:pPr algn="ctr">
              <a:lnSpc>
                <a:spcPct val="100000"/>
              </a:lnSpc>
            </a:pPr>
            <a:r>
              <a:rPr lang="en-CA" sz="4000" dirty="0">
                <a:solidFill>
                  <a:srgbClr val="725F73"/>
                </a:solidFill>
                <a:latin typeface="Arial Narrow" panose="020B0606020202030204" pitchFamily="34" charset="0"/>
              </a:rPr>
              <a:t>Contraindications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751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FOSAMAX</a:t>
            </a:r>
            <a:r>
              <a:rPr lang="en-CA" sz="1000" baseline="30000" dirty="0">
                <a:solidFill>
                  <a:srgbClr val="000000"/>
                </a:solidFill>
                <a:latin typeface="Arial Narrow" panose="020B0606020202030204" pitchFamily="34" charset="0"/>
              </a:rPr>
              <a:t>®</a:t>
            </a:r>
            <a:r>
              <a:rPr lang="en-CA" sz="1000" dirty="0">
                <a:solidFill>
                  <a:srgbClr val="000000"/>
                </a:solidFill>
                <a:latin typeface="Arial Narrow" panose="020B0606020202030204" pitchFamily="34" charset="0"/>
              </a:rPr>
              <a:t> (alendronate sodium) Product Monograph. Merck Canada Inc. December 2015; </a:t>
            </a:r>
            <a:r>
              <a:rPr lang="en-CA" sz="1000" dirty="0" err="1">
                <a:solidFill>
                  <a:srgbClr val="000000"/>
                </a:solidFill>
                <a:latin typeface="Arial Narrow" panose="020B0606020202030204" pitchFamily="34" charset="0"/>
              </a:rPr>
              <a:t>Aclasta</a:t>
            </a:r>
            <a:r>
              <a:rPr lang="en-CA" sz="1000" baseline="30000" dirty="0">
                <a:solidFill>
                  <a:srgbClr val="000000"/>
                </a:solidFill>
                <a:latin typeface="Arial Narrow" panose="020B0606020202030204" pitchFamily="34" charset="0"/>
              </a:rPr>
              <a:t>®</a:t>
            </a:r>
            <a:r>
              <a:rPr lang="en-CA" sz="1000" dirty="0">
                <a:solidFill>
                  <a:srgbClr val="000000"/>
                </a:solidFill>
                <a:latin typeface="Arial Narrow" panose="020B0606020202030204" pitchFamily="34" charset="0"/>
              </a:rPr>
              <a:t> (zoledronic acid) Product Monograph. Novartis Pharmaceuticals Canada Inc. September 2014; Prolia</a:t>
            </a:r>
            <a:r>
              <a:rPr lang="en-CA" sz="1000" baseline="30000" dirty="0">
                <a:solidFill>
                  <a:srgbClr val="000000"/>
                </a:solidFill>
                <a:latin typeface="Arial Narrow" panose="020B0606020202030204" pitchFamily="34" charset="0"/>
              </a:rPr>
              <a:t>®</a:t>
            </a:r>
            <a:r>
              <a:rPr lang="en-CA" sz="1000" dirty="0">
                <a:solidFill>
                  <a:srgbClr val="000000"/>
                </a:solidFill>
                <a:latin typeface="Arial Narrow" panose="020B0606020202030204" pitchFamily="34" charset="0"/>
              </a:rPr>
              <a:t> (denosumab) Product Monograph. Amgen Canada Inc. February 2016.</a:t>
            </a:r>
          </a:p>
        </p:txBody>
      </p:sp>
      <p:sp>
        <p:nvSpPr>
          <p:cNvPr id="13" name="Content Placeholder 3">
            <a:extLst>
              <a:ext uri="{FF2B5EF4-FFF2-40B4-BE49-F238E27FC236}">
                <a16:creationId xmlns:a16="http://schemas.microsoft.com/office/drawing/2014/main" id="{F9891206-DDE1-4253-BAAB-AEC322DD0EAB}"/>
              </a:ext>
            </a:extLst>
          </p:cNvPr>
          <p:cNvSpPr txBox="1">
            <a:spLocks/>
          </p:cNvSpPr>
          <p:nvPr/>
        </p:nvSpPr>
        <p:spPr>
          <a:xfrm>
            <a:off x="863600" y="1376897"/>
            <a:ext cx="3977235" cy="452596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r>
              <a:rPr kumimoji="0" lang="en-US" b="1" i="0" u="none" strike="noStrike" kern="1200" cap="none" spc="0" normalizeH="0" baseline="0" noProof="0" dirty="0">
                <a:ln>
                  <a:noFill/>
                </a:ln>
                <a:solidFill>
                  <a:srgbClr val="746175"/>
                </a:solidFill>
                <a:effectLst/>
                <a:uLnTx/>
                <a:uFillTx/>
                <a:latin typeface="Arial Narrow" panose="020B0606020202030204" pitchFamily="34" charset="0"/>
              </a:rPr>
              <a:t>Oral Bisphosphonates  </a:t>
            </a:r>
          </a:p>
          <a:p>
            <a:pPr marR="0" lvl="0" algn="l" defTabSz="457200" rtl="0" eaLnBrk="1" fontAlgn="auto" latinLnBrk="0" hangingPunct="1">
              <a:lnSpc>
                <a:spcPct val="100000"/>
              </a:lnSpc>
              <a:spcBef>
                <a:spcPts val="0"/>
              </a:spcBef>
              <a:spcAft>
                <a:spcPts val="1000"/>
              </a:spcAft>
              <a:buClr>
                <a:srgbClr val="746175"/>
              </a:buClr>
              <a:buSzTx/>
              <a:buFont typeface="Wingdings" panose="05000000000000000000" pitchFamily="2" charset="2"/>
              <a:buChar char="§"/>
              <a:tabLst/>
              <a:defRPr/>
            </a:pPr>
            <a:r>
              <a:rPr kumimoji="0" lang="en-US"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Abnormalities of the esophagus which delay esophageal emptying</a:t>
            </a:r>
          </a:p>
          <a:p>
            <a:pPr marR="0" lvl="0" algn="l" defTabSz="457200" rtl="0" eaLnBrk="1" fontAlgn="auto" latinLnBrk="0" hangingPunct="1">
              <a:lnSpc>
                <a:spcPct val="100000"/>
              </a:lnSpc>
              <a:spcBef>
                <a:spcPts val="0"/>
              </a:spcBef>
              <a:spcAft>
                <a:spcPts val="1000"/>
              </a:spcAft>
              <a:buClr>
                <a:srgbClr val="746175"/>
              </a:buClr>
              <a:buSzTx/>
              <a:buFont typeface="Wingdings" panose="05000000000000000000" pitchFamily="2" charset="2"/>
              <a:buChar char="§"/>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Inability to stand </a:t>
            </a:r>
            <a:b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b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or sit upright for </a:t>
            </a:r>
            <a:b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b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at least 30 mins </a:t>
            </a:r>
            <a:endParaRPr kumimoji="0" lang="en-US"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R="0" lvl="0" algn="l" defTabSz="457200" rtl="0" eaLnBrk="1" fontAlgn="auto" latinLnBrk="0" hangingPunct="1">
              <a:lnSpc>
                <a:spcPct val="100000"/>
              </a:lnSpc>
              <a:spcBef>
                <a:spcPts val="0"/>
              </a:spcBef>
              <a:spcAft>
                <a:spcPts val="1000"/>
              </a:spcAft>
              <a:buClr>
                <a:srgbClr val="746175"/>
              </a:buClr>
              <a:buSzTx/>
              <a:buFont typeface="Wingdings" panose="05000000000000000000" pitchFamily="2" charset="2"/>
              <a:buChar char="§"/>
              <a:tabLst/>
              <a:defRPr/>
            </a:pP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Patients at increased</a:t>
            </a:r>
            <a:b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br>
            <a:r>
              <a:rPr kumimoji="0" lang="en-CA"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risk of aspiration</a:t>
            </a:r>
            <a:endParaRPr kumimoji="0" lang="en-US"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R="0" lvl="0" algn="l" defTabSz="457200" rtl="0" eaLnBrk="1" fontAlgn="auto" latinLnBrk="0" hangingPunct="1">
              <a:lnSpc>
                <a:spcPct val="100000"/>
              </a:lnSpc>
              <a:spcBef>
                <a:spcPts val="0"/>
              </a:spcBef>
              <a:spcAft>
                <a:spcPts val="1000"/>
              </a:spcAft>
              <a:buClr>
                <a:srgbClr val="746175"/>
              </a:buClr>
              <a:buSzTx/>
              <a:buFont typeface="Wingdings" panose="05000000000000000000" pitchFamily="2" charset="2"/>
              <a:buChar char="§"/>
              <a:tabLst/>
              <a:defRPr/>
            </a:pPr>
            <a:r>
              <a:rPr kumimoji="0" lang="en-US"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Hypocalcemia</a:t>
            </a:r>
          </a:p>
          <a:p>
            <a:pPr marR="0" lvl="0" algn="l" defTabSz="457200" rtl="0" eaLnBrk="1" fontAlgn="auto" latinLnBrk="0" hangingPunct="1">
              <a:lnSpc>
                <a:spcPct val="100000"/>
              </a:lnSpc>
              <a:spcBef>
                <a:spcPts val="0"/>
              </a:spcBef>
              <a:spcAft>
                <a:spcPts val="1000"/>
              </a:spcAft>
              <a:buClr>
                <a:srgbClr val="746175"/>
              </a:buClr>
              <a:buSzTx/>
              <a:buFont typeface="Wingdings" panose="05000000000000000000" pitchFamily="2" charset="2"/>
              <a:buChar char="§"/>
              <a:tabLst/>
              <a:defRPr/>
            </a:pPr>
            <a:r>
              <a:rPr kumimoji="0" lang="en-US" sz="2200" b="0" i="0" u="none" strike="noStrike" kern="1200" cap="none" spc="0" normalizeH="0" baseline="0" noProof="0" dirty="0" err="1">
                <a:ln>
                  <a:noFill/>
                </a:ln>
                <a:solidFill>
                  <a:sysClr val="windowText" lastClr="000000">
                    <a:lumMod val="75000"/>
                    <a:lumOff val="25000"/>
                  </a:sysClr>
                </a:solidFill>
                <a:effectLst/>
                <a:uLnTx/>
                <a:uFillTx/>
                <a:latin typeface="Arial Narrow" panose="020B0606020202030204" pitchFamily="34" charset="0"/>
              </a:rPr>
              <a:t>CrCl</a:t>
            </a:r>
            <a:r>
              <a:rPr kumimoji="0" lang="en-US"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 &lt;35 mL/min</a:t>
            </a:r>
          </a:p>
          <a:p>
            <a:pPr marR="0" lvl="0" algn="l" defTabSz="457200" rtl="0" eaLnBrk="1" fontAlgn="auto" latinLnBrk="0" hangingPunct="1">
              <a:lnSpc>
                <a:spcPct val="100000"/>
              </a:lnSpc>
              <a:spcBef>
                <a:spcPts val="0"/>
              </a:spcBef>
              <a:spcAft>
                <a:spcPts val="1000"/>
              </a:spcAft>
              <a:buClr>
                <a:srgbClr val="746175"/>
              </a:buClr>
              <a:buSzTx/>
              <a:buFont typeface="Wingdings" panose="05000000000000000000" pitchFamily="2" charset="2"/>
              <a:buChar char="§"/>
              <a:tabLst/>
              <a:defRPr/>
            </a:pPr>
            <a:r>
              <a:rPr kumimoji="0" lang="en-US" sz="2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Pregnancy</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p:txBody>
      </p:sp>
      <p:sp>
        <p:nvSpPr>
          <p:cNvPr id="14" name="Content Placeholder 3">
            <a:extLst>
              <a:ext uri="{FF2B5EF4-FFF2-40B4-BE49-F238E27FC236}">
                <a16:creationId xmlns:a16="http://schemas.microsoft.com/office/drawing/2014/main" id="{A4957D48-6B64-4F8F-9BF9-BAE0CBCADB20}"/>
              </a:ext>
            </a:extLst>
          </p:cNvPr>
          <p:cNvSpPr txBox="1">
            <a:spLocks/>
          </p:cNvSpPr>
          <p:nvPr/>
        </p:nvSpPr>
        <p:spPr>
          <a:xfrm>
            <a:off x="5552035" y="1376897"/>
            <a:ext cx="3100598" cy="452596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r>
              <a:rPr kumimoji="0" lang="en-US" b="1" i="0" u="none" strike="noStrike" kern="1200" cap="none" spc="0" normalizeH="0" baseline="0" noProof="0" dirty="0">
                <a:ln>
                  <a:noFill/>
                </a:ln>
                <a:solidFill>
                  <a:srgbClr val="AAA2E8"/>
                </a:solidFill>
                <a:effectLst/>
                <a:uLnTx/>
                <a:uFillTx/>
                <a:latin typeface="Arial Narrow" panose="020B0606020202030204" pitchFamily="34" charset="0"/>
              </a:rPr>
              <a:t>Denosumab</a:t>
            </a:r>
          </a:p>
          <a:p>
            <a:pPr marR="0" lvl="0" algn="l" defTabSz="457200" rtl="0" eaLnBrk="1" fontAlgn="auto" latinLnBrk="0" hangingPunct="1">
              <a:lnSpc>
                <a:spcPct val="100000"/>
              </a:lnSpc>
              <a:spcBef>
                <a:spcPts val="0"/>
              </a:spcBef>
              <a:spcAft>
                <a:spcPts val="1000"/>
              </a:spcAft>
              <a:buClr>
                <a:srgbClr val="AAA2E8"/>
              </a:buClr>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Hypocalcemia</a:t>
            </a:r>
          </a:p>
          <a:p>
            <a:pPr marR="0" lvl="0" algn="l" defTabSz="457200" rtl="0" eaLnBrk="1" fontAlgn="auto" latinLnBrk="0" hangingPunct="1">
              <a:lnSpc>
                <a:spcPct val="100000"/>
              </a:lnSpc>
              <a:spcBef>
                <a:spcPts val="0"/>
              </a:spcBef>
              <a:spcAft>
                <a:spcPts val="1000"/>
              </a:spcAft>
              <a:buClr>
                <a:srgbClr val="AAA2E8"/>
              </a:buClr>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Pregnancy</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cxnSp>
        <p:nvCxnSpPr>
          <p:cNvPr id="15" name="Straight Connector 14">
            <a:extLst>
              <a:ext uri="{FF2B5EF4-FFF2-40B4-BE49-F238E27FC236}">
                <a16:creationId xmlns:a16="http://schemas.microsoft.com/office/drawing/2014/main" id="{A7687B97-A7E2-46ED-AAC5-32D7B9130197}"/>
              </a:ext>
            </a:extLst>
          </p:cNvPr>
          <p:cNvCxnSpPr>
            <a:cxnSpLocks/>
          </p:cNvCxnSpPr>
          <p:nvPr/>
        </p:nvCxnSpPr>
        <p:spPr>
          <a:xfrm>
            <a:off x="5034303" y="1521494"/>
            <a:ext cx="0" cy="4480560"/>
          </a:xfrm>
          <a:prstGeom prst="line">
            <a:avLst/>
          </a:prstGeom>
          <a:noFill/>
          <a:ln w="38100" cap="flat" cmpd="sng" algn="ctr">
            <a:solidFill>
              <a:srgbClr val="332C34"/>
            </a:solidFill>
            <a:prstDash val="solid"/>
          </a:ln>
          <a:effectLst/>
        </p:spPr>
      </p:cxnSp>
    </p:spTree>
    <p:extLst>
      <p:ext uri="{BB962C8B-B14F-4D97-AF65-F5344CB8AC3E}">
        <p14:creationId xmlns:p14="http://schemas.microsoft.com/office/powerpoint/2010/main" val="11973516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5586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225347"/>
            <a:ext cx="8887490" cy="1107996"/>
          </a:xfrm>
        </p:spPr>
        <p:txBody>
          <a:bodyPr/>
          <a:lstStyle/>
          <a:p>
            <a:pPr algn="ctr">
              <a:lnSpc>
                <a:spcPct val="100000"/>
              </a:lnSpc>
            </a:pPr>
            <a:r>
              <a:rPr lang="en-CA" sz="3600" dirty="0">
                <a:solidFill>
                  <a:srgbClr val="725F73"/>
                </a:solidFill>
                <a:latin typeface="Arial Narrow" panose="020B0606020202030204" pitchFamily="34" charset="0"/>
              </a:rPr>
              <a:t>Polypharmacy: An Adherence Issue in Osteoporosis Patients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171449" y="1857609"/>
            <a:ext cx="8886159" cy="407404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3200" b="1" dirty="0">
                <a:solidFill>
                  <a:sysClr val="windowText" lastClr="000000">
                    <a:lumMod val="75000"/>
                    <a:lumOff val="25000"/>
                  </a:sysClr>
                </a:solidFill>
                <a:latin typeface="Arial Narrow" panose="020B0606020202030204" pitchFamily="34" charset="0"/>
              </a:rPr>
              <a:t>Patients on osteoporosis medication have a high likelihood of being on multiple medications for other chronic diseases</a:t>
            </a:r>
          </a:p>
          <a:p>
            <a:pPr marL="914400" lvl="1" indent="-4572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40% of women on bisphosphonate therapy are also on ≥4 other concomitant medications</a:t>
            </a:r>
            <a:r>
              <a:rPr lang="en-CA" sz="2800" baseline="30000" dirty="0">
                <a:solidFill>
                  <a:sysClr val="windowText" lastClr="000000">
                    <a:lumMod val="75000"/>
                    <a:lumOff val="25000"/>
                  </a:sysClr>
                </a:solidFill>
                <a:latin typeface="Arial Narrow" panose="020B0606020202030204" pitchFamily="34" charset="0"/>
              </a:rPr>
              <a:t>1</a:t>
            </a:r>
          </a:p>
          <a:p>
            <a:pPr marL="396875" indent="-396875">
              <a:buClr>
                <a:srgbClr val="554856"/>
              </a:buClr>
              <a:buFont typeface="Wingdings" panose="05000000000000000000" pitchFamily="2" charset="2"/>
              <a:buChar char="§"/>
            </a:pPr>
            <a:r>
              <a:rPr lang="en-CA" sz="3200" b="1" dirty="0">
                <a:solidFill>
                  <a:sysClr val="windowText" lastClr="000000">
                    <a:lumMod val="75000"/>
                    <a:lumOff val="25000"/>
                  </a:sysClr>
                </a:solidFill>
                <a:latin typeface="Arial Narrow" panose="020B0606020202030204" pitchFamily="34" charset="0"/>
              </a:rPr>
              <a:t>Polypharmacy can decrease adherence rates </a:t>
            </a:r>
          </a:p>
          <a:p>
            <a:pPr marL="914400" lvl="1" indent="-4572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Women on several other medications were 21% more likely to discontinue weekly bisphosphantes</a:t>
            </a:r>
            <a:r>
              <a:rPr lang="en-CA" sz="2800" baseline="30000" dirty="0">
                <a:solidFill>
                  <a:sysClr val="windowText" lastClr="000000">
                    <a:lumMod val="75000"/>
                    <a:lumOff val="25000"/>
                  </a:sysClr>
                </a:solidFill>
                <a:latin typeface="Arial Narrow" panose="020B0606020202030204" pitchFamily="34" charset="0"/>
              </a:rPr>
              <a:t>2</a:t>
            </a:r>
          </a:p>
          <a:p>
            <a:pPr marL="396875" indent="-396875">
              <a:buClr>
                <a:srgbClr val="554856"/>
              </a:buClr>
              <a:buFont typeface="Wingdings" panose="05000000000000000000" pitchFamily="2" charset="2"/>
              <a:buChar char="§"/>
            </a:pPr>
            <a:endParaRPr lang="en-CA" sz="3200" b="1" dirty="0">
              <a:solidFill>
                <a:sysClr val="windowText" lastClr="000000">
                  <a:lumMod val="75000"/>
                  <a:lumOff val="25000"/>
                </a:sysClr>
              </a:solidFill>
              <a:latin typeface="Arial Narrow" panose="020B0606020202030204" pitchFamily="34" charset="0"/>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24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solidFill>
                  <a:srgbClr val="000000"/>
                </a:solidFill>
                <a:latin typeface="Arial Narrow" panose="020B0606020202030204" pitchFamily="34" charset="0"/>
              </a:rPr>
              <a:t> 1. Gold, D.T., et al. </a:t>
            </a:r>
            <a:r>
              <a:rPr lang="en-US" sz="1000" i="1" dirty="0" err="1">
                <a:solidFill>
                  <a:srgbClr val="000000"/>
                </a:solidFill>
                <a:latin typeface="Arial Narrow" panose="020B0606020202030204" pitchFamily="34" charset="0"/>
              </a:rPr>
              <a:t>Gend</a:t>
            </a:r>
            <a:r>
              <a:rPr lang="en-US" sz="1000" i="1" dirty="0">
                <a:solidFill>
                  <a:srgbClr val="000000"/>
                </a:solidFill>
                <a:latin typeface="Arial Narrow" panose="020B0606020202030204" pitchFamily="34" charset="0"/>
              </a:rPr>
              <a:t> Med</a:t>
            </a:r>
            <a:r>
              <a:rPr lang="en-US" sz="1000" dirty="0">
                <a:solidFill>
                  <a:srgbClr val="000000"/>
                </a:solidFill>
                <a:latin typeface="Arial Narrow" panose="020B0606020202030204" pitchFamily="34" charset="0"/>
              </a:rPr>
              <a:t>. 2008;5:374-384.  2. Lo, J.C., et al. </a:t>
            </a:r>
            <a:r>
              <a:rPr lang="en-US" sz="1000" i="1" dirty="0" err="1">
                <a:solidFill>
                  <a:srgbClr val="000000"/>
                </a:solidFill>
                <a:latin typeface="Arial Narrow" panose="020B0606020202030204" pitchFamily="34" charset="0"/>
              </a:rPr>
              <a:t>Osteoporos</a:t>
            </a:r>
            <a:r>
              <a:rPr lang="en-US" sz="1000" i="1" dirty="0">
                <a:solidFill>
                  <a:srgbClr val="000000"/>
                </a:solidFill>
                <a:latin typeface="Arial Narrow" panose="020B0606020202030204" pitchFamily="34" charset="0"/>
              </a:rPr>
              <a:t> Int</a:t>
            </a:r>
            <a:r>
              <a:rPr lang="en-US" sz="1000" dirty="0">
                <a:solidFill>
                  <a:srgbClr val="000000"/>
                </a:solidFill>
                <a:latin typeface="Arial Narrow" panose="020B0606020202030204" pitchFamily="34" charset="0"/>
              </a:rPr>
              <a:t>. 2006;17:922-928</a:t>
            </a:r>
            <a:r>
              <a:rPr lang="en-US" sz="1000" dirty="0">
                <a:latin typeface="Arial Narrow" panose="020B0606020202030204" pitchFamily="34" charset="0"/>
              </a:rPr>
              <a:t>.</a:t>
            </a:r>
          </a:p>
        </p:txBody>
      </p:sp>
    </p:spTree>
    <p:extLst>
      <p:ext uri="{BB962C8B-B14F-4D97-AF65-F5344CB8AC3E}">
        <p14:creationId xmlns:p14="http://schemas.microsoft.com/office/powerpoint/2010/main" val="41221751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1721"/>
            <a:ext cx="9144000" cy="5396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948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85059" y="149548"/>
            <a:ext cx="8887490" cy="615553"/>
          </a:xfrm>
        </p:spPr>
        <p:txBody>
          <a:bodyPr/>
          <a:lstStyle/>
          <a:p>
            <a:pPr algn="ctr">
              <a:lnSpc>
                <a:spcPct val="100000"/>
              </a:lnSpc>
            </a:pPr>
            <a:r>
              <a:rPr lang="en-CA" sz="4000" dirty="0">
                <a:solidFill>
                  <a:srgbClr val="725F73"/>
                </a:solidFill>
                <a:latin typeface="Arial Narrow" panose="020B0606020202030204" pitchFamily="34" charset="0"/>
              </a:rPr>
              <a:t>Annual Average OP Drug Costs</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24342"/>
            <a:ext cx="8229600" cy="34600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000" dirty="0">
              <a:latin typeface="Arial Narrow" panose="020B0606020202030204" pitchFamily="34" charset="0"/>
            </a:endParaRPr>
          </a:p>
        </p:txBody>
      </p:sp>
      <p:grpSp>
        <p:nvGrpSpPr>
          <p:cNvPr id="9" name="Group 8">
            <a:extLst>
              <a:ext uri="{FF2B5EF4-FFF2-40B4-BE49-F238E27FC236}">
                <a16:creationId xmlns:a16="http://schemas.microsoft.com/office/drawing/2014/main" id="{5CAE7C6F-6899-47BA-B5C7-E003A315F9C6}"/>
              </a:ext>
            </a:extLst>
          </p:cNvPr>
          <p:cNvGrpSpPr/>
          <p:nvPr/>
        </p:nvGrpSpPr>
        <p:grpSpPr>
          <a:xfrm>
            <a:off x="459471" y="1450097"/>
            <a:ext cx="8229600" cy="646331"/>
            <a:chOff x="457200" y="2197008"/>
            <a:chExt cx="8229600" cy="646331"/>
          </a:xfrm>
        </p:grpSpPr>
        <p:sp>
          <p:nvSpPr>
            <p:cNvPr id="11" name="Rectangle 10">
              <a:extLst>
                <a:ext uri="{FF2B5EF4-FFF2-40B4-BE49-F238E27FC236}">
                  <a16:creationId xmlns:a16="http://schemas.microsoft.com/office/drawing/2014/main" id="{70370908-F014-4CC5-83F1-0AA03A0F0C0E}"/>
                </a:ext>
              </a:extLst>
            </p:cNvPr>
            <p:cNvSpPr/>
            <p:nvPr/>
          </p:nvSpPr>
          <p:spPr>
            <a:xfrm>
              <a:off x="457200" y="2234089"/>
              <a:ext cx="8229600" cy="588930"/>
            </a:xfrm>
            <a:prstGeom prst="rect">
              <a:avLst/>
            </a:prstGeom>
            <a:solidFill>
              <a:srgbClr val="AAA2E8"/>
            </a:solidFill>
            <a:ln w="9525" cap="flat" cmpd="sng" algn="ctr">
              <a:solidFill>
                <a:srgbClr val="AAA2E8"/>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a:ln>
                  <a:noFill/>
                </a:ln>
                <a:solidFill>
                  <a:schemeClr val="bg1"/>
                </a:solidFill>
                <a:effectLst/>
                <a:uLnTx/>
                <a:uFillTx/>
                <a:latin typeface="Arial Narrow" panose="020B0606020202030204" pitchFamily="34" charset="0"/>
              </a:endParaRPr>
            </a:p>
          </p:txBody>
        </p:sp>
        <p:sp>
          <p:nvSpPr>
            <p:cNvPr id="12" name="TextBox 11">
              <a:extLst>
                <a:ext uri="{FF2B5EF4-FFF2-40B4-BE49-F238E27FC236}">
                  <a16:creationId xmlns:a16="http://schemas.microsoft.com/office/drawing/2014/main" id="{F8A40569-1A93-4A24-B04E-E83C31A59004}"/>
                </a:ext>
              </a:extLst>
            </p:cNvPr>
            <p:cNvSpPr txBox="1"/>
            <p:nvPr/>
          </p:nvSpPr>
          <p:spPr>
            <a:xfrm>
              <a:off x="467360" y="2276333"/>
              <a:ext cx="21336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chemeClr val="bg1"/>
                  </a:solidFill>
                  <a:effectLst/>
                  <a:uLnTx/>
                  <a:uFillTx/>
                  <a:latin typeface="Arial Narrow" panose="020B0606020202030204" pitchFamily="34" charset="0"/>
                </a:rPr>
                <a:t>Denosumab </a:t>
              </a:r>
              <a:br>
                <a:rPr kumimoji="0" lang="en-CA" sz="1400" b="1" i="0" u="none" strike="noStrike" kern="0" cap="none" spc="0" normalizeH="0" baseline="0" noProof="0" dirty="0">
                  <a:ln>
                    <a:noFill/>
                  </a:ln>
                  <a:solidFill>
                    <a:schemeClr val="bg1"/>
                  </a:solidFill>
                  <a:effectLst/>
                  <a:uLnTx/>
                  <a:uFillTx/>
                  <a:latin typeface="Arial Narrow" panose="020B0606020202030204" pitchFamily="34" charset="0"/>
                </a:rPr>
              </a:br>
              <a:r>
                <a:rPr kumimoji="0" lang="en-CA" sz="1400" b="1" i="0" u="none" strike="noStrike" kern="0" cap="none" spc="0" normalizeH="0" baseline="0" noProof="0" dirty="0">
                  <a:ln>
                    <a:noFill/>
                  </a:ln>
                  <a:solidFill>
                    <a:schemeClr val="bg1"/>
                  </a:solidFill>
                  <a:effectLst/>
                  <a:uLnTx/>
                  <a:uFillTx/>
                  <a:latin typeface="Arial Narrow" panose="020B0606020202030204" pitchFamily="34" charset="0"/>
                </a:rPr>
                <a:t>(Prolia)  </a:t>
              </a:r>
            </a:p>
          </p:txBody>
        </p:sp>
        <p:sp>
          <p:nvSpPr>
            <p:cNvPr id="13" name="Rectangle 12">
              <a:extLst>
                <a:ext uri="{FF2B5EF4-FFF2-40B4-BE49-F238E27FC236}">
                  <a16:creationId xmlns:a16="http://schemas.microsoft.com/office/drawing/2014/main" id="{333CBE5A-7865-4A07-91D5-CEB169402AD4}"/>
                </a:ext>
              </a:extLst>
            </p:cNvPr>
            <p:cNvSpPr/>
            <p:nvPr/>
          </p:nvSpPr>
          <p:spPr>
            <a:xfrm>
              <a:off x="2766582" y="2197008"/>
              <a:ext cx="1935480" cy="646331"/>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60 mg every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6 month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Pre-filled syringe</a:t>
              </a:r>
            </a:p>
          </p:txBody>
        </p:sp>
        <p:sp>
          <p:nvSpPr>
            <p:cNvPr id="14" name="TextBox 13">
              <a:extLst>
                <a:ext uri="{FF2B5EF4-FFF2-40B4-BE49-F238E27FC236}">
                  <a16:creationId xmlns:a16="http://schemas.microsoft.com/office/drawing/2014/main" id="{A26CB89A-1E48-45F5-9D05-8FF0559CDFAD}"/>
                </a:ext>
              </a:extLst>
            </p:cNvPr>
            <p:cNvSpPr txBox="1"/>
            <p:nvPr/>
          </p:nvSpPr>
          <p:spPr>
            <a:xfrm>
              <a:off x="5232945" y="2349759"/>
              <a:ext cx="84931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$357</a:t>
              </a:r>
            </a:p>
          </p:txBody>
        </p:sp>
        <p:sp>
          <p:nvSpPr>
            <p:cNvPr id="15" name="TextBox 14">
              <a:extLst>
                <a:ext uri="{FF2B5EF4-FFF2-40B4-BE49-F238E27FC236}">
                  <a16:creationId xmlns:a16="http://schemas.microsoft.com/office/drawing/2014/main" id="{E49D2F08-DD61-42E9-B64D-90A5E5A1BF39}"/>
                </a:ext>
              </a:extLst>
            </p:cNvPr>
            <p:cNvSpPr txBox="1"/>
            <p:nvPr/>
          </p:nvSpPr>
          <p:spPr>
            <a:xfrm>
              <a:off x="7144024" y="2349759"/>
              <a:ext cx="84931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$716</a:t>
              </a:r>
            </a:p>
          </p:txBody>
        </p:sp>
      </p:grpSp>
      <p:sp>
        <p:nvSpPr>
          <p:cNvPr id="16" name="TextBox 15">
            <a:extLst>
              <a:ext uri="{FF2B5EF4-FFF2-40B4-BE49-F238E27FC236}">
                <a16:creationId xmlns:a16="http://schemas.microsoft.com/office/drawing/2014/main" id="{A4B3654B-8CC5-4879-8BBD-CC308CB7D3BF}"/>
              </a:ext>
            </a:extLst>
          </p:cNvPr>
          <p:cNvSpPr txBox="1"/>
          <p:nvPr/>
        </p:nvSpPr>
        <p:spPr>
          <a:xfrm>
            <a:off x="469630" y="1110201"/>
            <a:ext cx="2284171" cy="307777"/>
          </a:xfrm>
          <a:prstGeom prst="rect">
            <a:avLst/>
          </a:prstGeom>
          <a:noFill/>
        </p:spPr>
        <p:txBody>
          <a:bodyPr wrap="square" rtlCol="0">
            <a:spAutoFit/>
          </a:bodyPr>
          <a:lstStyle/>
          <a:p>
            <a:r>
              <a:rPr lang="en-CA" sz="1400" b="1" dirty="0">
                <a:solidFill>
                  <a:schemeClr val="bg2">
                    <a:lumMod val="25000"/>
                  </a:schemeClr>
                </a:solidFill>
                <a:latin typeface="Arial Narrow" panose="020B0606020202030204" pitchFamily="34" charset="0"/>
              </a:rPr>
              <a:t>Drug</a:t>
            </a:r>
          </a:p>
        </p:txBody>
      </p:sp>
      <p:sp>
        <p:nvSpPr>
          <p:cNvPr id="17" name="TextBox 16">
            <a:extLst>
              <a:ext uri="{FF2B5EF4-FFF2-40B4-BE49-F238E27FC236}">
                <a16:creationId xmlns:a16="http://schemas.microsoft.com/office/drawing/2014/main" id="{1E6D62A5-018D-4534-B9FA-4AB043AE5F26}"/>
              </a:ext>
            </a:extLst>
          </p:cNvPr>
          <p:cNvSpPr txBox="1"/>
          <p:nvPr/>
        </p:nvSpPr>
        <p:spPr>
          <a:xfrm>
            <a:off x="2887710" y="1110201"/>
            <a:ext cx="2284171" cy="307777"/>
          </a:xfrm>
          <a:prstGeom prst="rect">
            <a:avLst/>
          </a:prstGeom>
          <a:noFill/>
        </p:spPr>
        <p:txBody>
          <a:bodyPr wrap="square" rtlCol="0">
            <a:spAutoFit/>
          </a:bodyPr>
          <a:lstStyle/>
          <a:p>
            <a:r>
              <a:rPr lang="en-CA" sz="1400" b="1" dirty="0">
                <a:solidFill>
                  <a:schemeClr val="bg2">
                    <a:lumMod val="25000"/>
                  </a:schemeClr>
                </a:solidFill>
                <a:latin typeface="Arial Narrow" panose="020B0606020202030204" pitchFamily="34" charset="0"/>
              </a:rPr>
              <a:t>Dosage &amp; Strength </a:t>
            </a:r>
          </a:p>
        </p:txBody>
      </p:sp>
      <p:sp>
        <p:nvSpPr>
          <p:cNvPr id="18" name="TextBox 17">
            <a:extLst>
              <a:ext uri="{FF2B5EF4-FFF2-40B4-BE49-F238E27FC236}">
                <a16:creationId xmlns:a16="http://schemas.microsoft.com/office/drawing/2014/main" id="{A53915E5-3069-41F2-838B-671B7D581F8B}"/>
              </a:ext>
            </a:extLst>
          </p:cNvPr>
          <p:cNvSpPr txBox="1"/>
          <p:nvPr/>
        </p:nvSpPr>
        <p:spPr>
          <a:xfrm>
            <a:off x="5305791" y="1110201"/>
            <a:ext cx="744510" cy="307777"/>
          </a:xfrm>
          <a:prstGeom prst="rect">
            <a:avLst/>
          </a:prstGeom>
          <a:noFill/>
        </p:spPr>
        <p:txBody>
          <a:bodyPr wrap="square" rtlCol="0">
            <a:spAutoFit/>
          </a:bodyPr>
          <a:lstStyle/>
          <a:p>
            <a:r>
              <a:rPr lang="en-CA" sz="1400" b="1" dirty="0">
                <a:solidFill>
                  <a:schemeClr val="bg2">
                    <a:lumMod val="25000"/>
                  </a:schemeClr>
                </a:solidFill>
                <a:latin typeface="Arial Narrow" panose="020B0606020202030204" pitchFamily="34" charset="0"/>
              </a:rPr>
              <a:t>Price</a:t>
            </a:r>
          </a:p>
        </p:txBody>
      </p:sp>
      <p:sp>
        <p:nvSpPr>
          <p:cNvPr id="19" name="TextBox 18">
            <a:extLst>
              <a:ext uri="{FF2B5EF4-FFF2-40B4-BE49-F238E27FC236}">
                <a16:creationId xmlns:a16="http://schemas.microsoft.com/office/drawing/2014/main" id="{36611822-301F-4852-85DE-E599E26A2EFB}"/>
              </a:ext>
            </a:extLst>
          </p:cNvPr>
          <p:cNvSpPr txBox="1"/>
          <p:nvPr/>
        </p:nvSpPr>
        <p:spPr>
          <a:xfrm>
            <a:off x="6721054" y="938317"/>
            <a:ext cx="1881207" cy="523220"/>
          </a:xfrm>
          <a:prstGeom prst="rect">
            <a:avLst/>
          </a:prstGeom>
          <a:noFill/>
        </p:spPr>
        <p:txBody>
          <a:bodyPr wrap="square" rtlCol="0">
            <a:spAutoFit/>
          </a:bodyPr>
          <a:lstStyle/>
          <a:p>
            <a:pPr algn="ctr"/>
            <a:r>
              <a:rPr lang="en-CA" sz="1400" b="1" dirty="0">
                <a:solidFill>
                  <a:schemeClr val="bg2">
                    <a:lumMod val="25000"/>
                  </a:schemeClr>
                </a:solidFill>
                <a:latin typeface="Arial Narrow" panose="020B0606020202030204" pitchFamily="34" charset="0"/>
              </a:rPr>
              <a:t>Average Annual Drug Cost</a:t>
            </a:r>
          </a:p>
        </p:txBody>
      </p:sp>
      <p:grpSp>
        <p:nvGrpSpPr>
          <p:cNvPr id="20" name="Group 19">
            <a:extLst>
              <a:ext uri="{FF2B5EF4-FFF2-40B4-BE49-F238E27FC236}">
                <a16:creationId xmlns:a16="http://schemas.microsoft.com/office/drawing/2014/main" id="{87D9613E-4A8B-4D39-B665-C6DD35E70618}"/>
              </a:ext>
            </a:extLst>
          </p:cNvPr>
          <p:cNvGrpSpPr/>
          <p:nvPr/>
        </p:nvGrpSpPr>
        <p:grpSpPr>
          <a:xfrm>
            <a:off x="459471" y="2170412"/>
            <a:ext cx="8229600" cy="588930"/>
            <a:chOff x="457200" y="2894173"/>
            <a:chExt cx="8229600" cy="588930"/>
          </a:xfrm>
        </p:grpSpPr>
        <p:sp>
          <p:nvSpPr>
            <p:cNvPr id="21" name="Rectangle 20">
              <a:extLst>
                <a:ext uri="{FF2B5EF4-FFF2-40B4-BE49-F238E27FC236}">
                  <a16:creationId xmlns:a16="http://schemas.microsoft.com/office/drawing/2014/main" id="{1CEDC487-E14F-4047-B984-EA7C0C6B8ECB}"/>
                </a:ext>
              </a:extLst>
            </p:cNvPr>
            <p:cNvSpPr/>
            <p:nvPr/>
          </p:nvSpPr>
          <p:spPr>
            <a:xfrm>
              <a:off x="457200" y="2894173"/>
              <a:ext cx="8229600" cy="588930"/>
            </a:xfrm>
            <a:prstGeom prst="rect">
              <a:avLst/>
            </a:prstGeom>
            <a:solidFill>
              <a:srgbClr val="D28EBF"/>
            </a:solidFill>
            <a:ln w="9525" cap="flat" cmpd="sng" algn="ctr">
              <a:solidFill>
                <a:srgbClr val="D28EB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a:ln>
                  <a:noFill/>
                </a:ln>
                <a:solidFill>
                  <a:schemeClr val="bg1"/>
                </a:solidFill>
                <a:effectLst/>
                <a:uLnTx/>
                <a:uFillTx/>
                <a:latin typeface="Arial Narrow" panose="020B0606020202030204" pitchFamily="34" charset="0"/>
              </a:endParaRPr>
            </a:p>
          </p:txBody>
        </p:sp>
        <p:sp>
          <p:nvSpPr>
            <p:cNvPr id="22" name="TextBox 21">
              <a:extLst>
                <a:ext uri="{FF2B5EF4-FFF2-40B4-BE49-F238E27FC236}">
                  <a16:creationId xmlns:a16="http://schemas.microsoft.com/office/drawing/2014/main" id="{31EA2FD9-2CF9-4EFC-A47F-77480E052E9F}"/>
                </a:ext>
              </a:extLst>
            </p:cNvPr>
            <p:cNvSpPr txBox="1"/>
            <p:nvPr/>
          </p:nvSpPr>
          <p:spPr>
            <a:xfrm>
              <a:off x="467360" y="2939054"/>
              <a:ext cx="21336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chemeClr val="bg1"/>
                  </a:solidFill>
                  <a:effectLst/>
                  <a:uLnTx/>
                  <a:uFillTx/>
                  <a:latin typeface="Arial Narrow" panose="020B0606020202030204" pitchFamily="34" charset="0"/>
                </a:rPr>
                <a:t>Risedronate sodium (Actonel)</a:t>
              </a:r>
            </a:p>
          </p:txBody>
        </p:sp>
        <p:sp>
          <p:nvSpPr>
            <p:cNvPr id="23" name="Rectangle 22">
              <a:extLst>
                <a:ext uri="{FF2B5EF4-FFF2-40B4-BE49-F238E27FC236}">
                  <a16:creationId xmlns:a16="http://schemas.microsoft.com/office/drawing/2014/main" id="{EF16CA15-A1A8-496E-96C3-527F205F6AF0}"/>
                </a:ext>
              </a:extLst>
            </p:cNvPr>
            <p:cNvSpPr/>
            <p:nvPr/>
          </p:nvSpPr>
          <p:spPr>
            <a:xfrm>
              <a:off x="2766582" y="3040869"/>
              <a:ext cx="1935480" cy="276999"/>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35 mg weekly oral</a:t>
              </a:r>
            </a:p>
          </p:txBody>
        </p:sp>
        <p:sp>
          <p:nvSpPr>
            <p:cNvPr id="24" name="TextBox 23">
              <a:extLst>
                <a:ext uri="{FF2B5EF4-FFF2-40B4-BE49-F238E27FC236}">
                  <a16:creationId xmlns:a16="http://schemas.microsoft.com/office/drawing/2014/main" id="{27E72353-9F6B-4C1C-9767-C16FAB842DD3}"/>
                </a:ext>
              </a:extLst>
            </p:cNvPr>
            <p:cNvSpPr txBox="1"/>
            <p:nvPr/>
          </p:nvSpPr>
          <p:spPr>
            <a:xfrm>
              <a:off x="5232944" y="3009843"/>
              <a:ext cx="103577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$11.50</a:t>
              </a:r>
            </a:p>
          </p:txBody>
        </p:sp>
        <p:sp>
          <p:nvSpPr>
            <p:cNvPr id="25" name="TextBox 24">
              <a:extLst>
                <a:ext uri="{FF2B5EF4-FFF2-40B4-BE49-F238E27FC236}">
                  <a16:creationId xmlns:a16="http://schemas.microsoft.com/office/drawing/2014/main" id="{28315DAE-0A36-4996-BB7F-495885AF83FE}"/>
                </a:ext>
              </a:extLst>
            </p:cNvPr>
            <p:cNvSpPr txBox="1"/>
            <p:nvPr/>
          </p:nvSpPr>
          <p:spPr>
            <a:xfrm>
              <a:off x="7144024" y="3009843"/>
              <a:ext cx="84931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$600</a:t>
              </a:r>
            </a:p>
          </p:txBody>
        </p:sp>
      </p:grpSp>
      <p:grpSp>
        <p:nvGrpSpPr>
          <p:cNvPr id="26" name="Group 25">
            <a:extLst>
              <a:ext uri="{FF2B5EF4-FFF2-40B4-BE49-F238E27FC236}">
                <a16:creationId xmlns:a16="http://schemas.microsoft.com/office/drawing/2014/main" id="{77310894-08E9-49E3-BB77-3E871A09BA31}"/>
              </a:ext>
            </a:extLst>
          </p:cNvPr>
          <p:cNvGrpSpPr/>
          <p:nvPr/>
        </p:nvGrpSpPr>
        <p:grpSpPr>
          <a:xfrm>
            <a:off x="459471" y="2850816"/>
            <a:ext cx="8229600" cy="588930"/>
            <a:chOff x="457200" y="3533937"/>
            <a:chExt cx="8229600" cy="588930"/>
          </a:xfrm>
        </p:grpSpPr>
        <p:sp>
          <p:nvSpPr>
            <p:cNvPr id="27" name="Rectangle 26">
              <a:extLst>
                <a:ext uri="{FF2B5EF4-FFF2-40B4-BE49-F238E27FC236}">
                  <a16:creationId xmlns:a16="http://schemas.microsoft.com/office/drawing/2014/main" id="{9FF645C8-8F8B-4A36-8DD7-1F86718BC7F4}"/>
                </a:ext>
              </a:extLst>
            </p:cNvPr>
            <p:cNvSpPr/>
            <p:nvPr/>
          </p:nvSpPr>
          <p:spPr>
            <a:xfrm>
              <a:off x="457200" y="3533937"/>
              <a:ext cx="8229600" cy="588930"/>
            </a:xfrm>
            <a:prstGeom prst="rect">
              <a:avLst/>
            </a:prstGeom>
            <a:solidFill>
              <a:srgbClr val="7693CC"/>
            </a:solidFill>
            <a:ln w="9525" cap="flat" cmpd="sng" algn="ctr">
              <a:solidFill>
                <a:srgbClr val="7693CC"/>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a:ln>
                  <a:noFill/>
                </a:ln>
                <a:solidFill>
                  <a:schemeClr val="bg1"/>
                </a:solidFill>
                <a:effectLst/>
                <a:uLnTx/>
                <a:uFillTx/>
                <a:latin typeface="Arial Narrow" panose="020B0606020202030204" pitchFamily="34" charset="0"/>
              </a:endParaRPr>
            </a:p>
          </p:txBody>
        </p:sp>
        <p:sp>
          <p:nvSpPr>
            <p:cNvPr id="28" name="TextBox 27">
              <a:extLst>
                <a:ext uri="{FF2B5EF4-FFF2-40B4-BE49-F238E27FC236}">
                  <a16:creationId xmlns:a16="http://schemas.microsoft.com/office/drawing/2014/main" id="{1A96AE65-30C9-43E2-872C-533BC9409F46}"/>
                </a:ext>
              </a:extLst>
            </p:cNvPr>
            <p:cNvSpPr txBox="1"/>
            <p:nvPr/>
          </p:nvSpPr>
          <p:spPr>
            <a:xfrm>
              <a:off x="467360" y="3566250"/>
              <a:ext cx="2133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chemeClr val="bg1"/>
                  </a:solidFill>
                  <a:effectLst/>
                  <a:uLnTx/>
                  <a:uFillTx/>
                  <a:latin typeface="Arial Narrow" panose="020B0606020202030204" pitchFamily="34" charset="0"/>
                </a:rPr>
                <a:t>Zoledronic Acid (</a:t>
              </a:r>
              <a:r>
                <a:rPr kumimoji="0" lang="en-CA" sz="1400" b="1" i="0" u="none" strike="noStrike" kern="0" cap="none" spc="0" normalizeH="0" baseline="0" noProof="0" dirty="0" err="1">
                  <a:ln>
                    <a:noFill/>
                  </a:ln>
                  <a:solidFill>
                    <a:schemeClr val="bg1"/>
                  </a:solidFill>
                  <a:effectLst/>
                  <a:uLnTx/>
                  <a:uFillTx/>
                  <a:latin typeface="Arial Narrow" panose="020B0606020202030204" pitchFamily="34" charset="0"/>
                </a:rPr>
                <a:t>Aclasta</a:t>
              </a:r>
              <a:r>
                <a:rPr kumimoji="0" lang="en-CA" sz="1400" b="1" i="0" u="none" strike="noStrike" kern="0" cap="none" spc="0" normalizeH="0" baseline="0" noProof="0" dirty="0">
                  <a:ln>
                    <a:noFill/>
                  </a:ln>
                  <a:solidFill>
                    <a:schemeClr val="bg1"/>
                  </a:solidFill>
                  <a:effectLst/>
                  <a:uLnTx/>
                  <a:uFillTx/>
                  <a:latin typeface="Arial Narrow" panose="020B0606020202030204" pitchFamily="34" charset="0"/>
                </a:rPr>
                <a:t>)</a:t>
              </a:r>
            </a:p>
          </p:txBody>
        </p:sp>
        <p:sp>
          <p:nvSpPr>
            <p:cNvPr id="29" name="Rectangle 28">
              <a:extLst>
                <a:ext uri="{FF2B5EF4-FFF2-40B4-BE49-F238E27FC236}">
                  <a16:creationId xmlns:a16="http://schemas.microsoft.com/office/drawing/2014/main" id="{FE2125BF-C11F-4FF8-A6E4-E64A8159AA2F}"/>
                </a:ext>
              </a:extLst>
            </p:cNvPr>
            <p:cNvSpPr/>
            <p:nvPr/>
          </p:nvSpPr>
          <p:spPr>
            <a:xfrm>
              <a:off x="2766582" y="3598657"/>
              <a:ext cx="1935480"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5 mg/100ml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IV once yearly</a:t>
              </a:r>
            </a:p>
          </p:txBody>
        </p:sp>
        <p:sp>
          <p:nvSpPr>
            <p:cNvPr id="30" name="TextBox 29">
              <a:extLst>
                <a:ext uri="{FF2B5EF4-FFF2-40B4-BE49-F238E27FC236}">
                  <a16:creationId xmlns:a16="http://schemas.microsoft.com/office/drawing/2014/main" id="{D6473E63-316C-4D70-95B4-D4629A67045C}"/>
                </a:ext>
              </a:extLst>
            </p:cNvPr>
            <p:cNvSpPr txBox="1"/>
            <p:nvPr/>
          </p:nvSpPr>
          <p:spPr>
            <a:xfrm>
              <a:off x="5232944" y="3649607"/>
              <a:ext cx="103577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$691</a:t>
              </a:r>
            </a:p>
          </p:txBody>
        </p:sp>
        <p:sp>
          <p:nvSpPr>
            <p:cNvPr id="31" name="TextBox 30">
              <a:extLst>
                <a:ext uri="{FF2B5EF4-FFF2-40B4-BE49-F238E27FC236}">
                  <a16:creationId xmlns:a16="http://schemas.microsoft.com/office/drawing/2014/main" id="{85C31A27-4B53-4E2A-A8A2-CE46D758DF64}"/>
                </a:ext>
              </a:extLst>
            </p:cNvPr>
            <p:cNvSpPr txBox="1"/>
            <p:nvPr/>
          </p:nvSpPr>
          <p:spPr>
            <a:xfrm>
              <a:off x="7144024" y="3649607"/>
              <a:ext cx="84931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$691</a:t>
              </a:r>
            </a:p>
          </p:txBody>
        </p:sp>
      </p:grpSp>
      <p:grpSp>
        <p:nvGrpSpPr>
          <p:cNvPr id="32" name="Group 31">
            <a:extLst>
              <a:ext uri="{FF2B5EF4-FFF2-40B4-BE49-F238E27FC236}">
                <a16:creationId xmlns:a16="http://schemas.microsoft.com/office/drawing/2014/main" id="{A7786A6D-E54A-457F-B5DC-FDF0CB3C9D1A}"/>
              </a:ext>
            </a:extLst>
          </p:cNvPr>
          <p:cNvGrpSpPr/>
          <p:nvPr/>
        </p:nvGrpSpPr>
        <p:grpSpPr>
          <a:xfrm>
            <a:off x="459471" y="4941525"/>
            <a:ext cx="8229600" cy="588930"/>
            <a:chOff x="457200" y="2234089"/>
            <a:chExt cx="8229600" cy="588930"/>
          </a:xfrm>
          <a:solidFill>
            <a:srgbClr val="D28EBF"/>
          </a:solidFill>
        </p:grpSpPr>
        <p:sp>
          <p:nvSpPr>
            <p:cNvPr id="33" name="Rectangle 32">
              <a:extLst>
                <a:ext uri="{FF2B5EF4-FFF2-40B4-BE49-F238E27FC236}">
                  <a16:creationId xmlns:a16="http://schemas.microsoft.com/office/drawing/2014/main" id="{1B48568F-603E-4472-8A23-740396F7A710}"/>
                </a:ext>
              </a:extLst>
            </p:cNvPr>
            <p:cNvSpPr/>
            <p:nvPr/>
          </p:nvSpPr>
          <p:spPr>
            <a:xfrm>
              <a:off x="457200" y="2234089"/>
              <a:ext cx="8229600" cy="588930"/>
            </a:xfrm>
            <a:prstGeom prst="rect">
              <a:avLst/>
            </a:prstGeom>
            <a:grpFill/>
            <a:ln w="9525" cap="flat" cmpd="sng" algn="ctr">
              <a:solidFill>
                <a:srgbClr val="D28EB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a:ln>
                  <a:noFill/>
                </a:ln>
                <a:solidFill>
                  <a:schemeClr val="bg1"/>
                </a:solidFill>
                <a:effectLst/>
                <a:uLnTx/>
                <a:uFillTx/>
                <a:latin typeface="Arial Narrow" panose="020B0606020202030204" pitchFamily="34" charset="0"/>
              </a:endParaRPr>
            </a:p>
          </p:txBody>
        </p:sp>
        <p:sp>
          <p:nvSpPr>
            <p:cNvPr id="34" name="TextBox 33">
              <a:extLst>
                <a:ext uri="{FF2B5EF4-FFF2-40B4-BE49-F238E27FC236}">
                  <a16:creationId xmlns:a16="http://schemas.microsoft.com/office/drawing/2014/main" id="{23E1176A-FC6A-4BD9-A3F0-57DB5D6E4615}"/>
                </a:ext>
              </a:extLst>
            </p:cNvPr>
            <p:cNvSpPr txBox="1"/>
            <p:nvPr/>
          </p:nvSpPr>
          <p:spPr>
            <a:xfrm>
              <a:off x="467360" y="2417021"/>
              <a:ext cx="2133600" cy="307777"/>
            </a:xfrm>
            <a:prstGeom prst="rect">
              <a:avLst/>
            </a:prstGeom>
            <a:grpFill/>
            <a:ln>
              <a:solidFill>
                <a:srgbClr val="D28EBF"/>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chemeClr val="bg1"/>
                  </a:solidFill>
                  <a:effectLst/>
                  <a:uLnTx/>
                  <a:uFillTx/>
                  <a:latin typeface="Arial Narrow" panose="020B0606020202030204" pitchFamily="34" charset="0"/>
                </a:rPr>
                <a:t>Risedronate sodium </a:t>
              </a:r>
            </a:p>
          </p:txBody>
        </p:sp>
        <p:sp>
          <p:nvSpPr>
            <p:cNvPr id="36" name="Rectangle 35">
              <a:extLst>
                <a:ext uri="{FF2B5EF4-FFF2-40B4-BE49-F238E27FC236}">
                  <a16:creationId xmlns:a16="http://schemas.microsoft.com/office/drawing/2014/main" id="{84A6F454-251E-4876-8061-0780242B3256}"/>
                </a:ext>
              </a:extLst>
            </p:cNvPr>
            <p:cNvSpPr/>
            <p:nvPr/>
          </p:nvSpPr>
          <p:spPr>
            <a:xfrm>
              <a:off x="2766582" y="2390054"/>
              <a:ext cx="1935480" cy="276999"/>
            </a:xfrm>
            <a:prstGeom prst="rect">
              <a:avLst/>
            </a:prstGeom>
            <a:grpFill/>
            <a:ln>
              <a:solidFill>
                <a:srgbClr val="D28EBF"/>
              </a:solidFill>
            </a:ln>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35 mg weekly oral</a:t>
              </a:r>
            </a:p>
          </p:txBody>
        </p:sp>
        <p:sp>
          <p:nvSpPr>
            <p:cNvPr id="37" name="TextBox 36">
              <a:extLst>
                <a:ext uri="{FF2B5EF4-FFF2-40B4-BE49-F238E27FC236}">
                  <a16:creationId xmlns:a16="http://schemas.microsoft.com/office/drawing/2014/main" id="{7A2F4595-9A7F-48DD-B431-06D231B549AF}"/>
                </a:ext>
              </a:extLst>
            </p:cNvPr>
            <p:cNvSpPr txBox="1"/>
            <p:nvPr/>
          </p:nvSpPr>
          <p:spPr>
            <a:xfrm>
              <a:off x="5232945" y="2349759"/>
              <a:ext cx="1121556" cy="369332"/>
            </a:xfrm>
            <a:prstGeom prst="rect">
              <a:avLst/>
            </a:prstGeom>
            <a:grpFill/>
            <a:ln>
              <a:solidFill>
                <a:srgbClr val="D28EBF"/>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$2.50</a:t>
              </a:r>
            </a:p>
          </p:txBody>
        </p:sp>
        <p:sp>
          <p:nvSpPr>
            <p:cNvPr id="38" name="TextBox 37">
              <a:extLst>
                <a:ext uri="{FF2B5EF4-FFF2-40B4-BE49-F238E27FC236}">
                  <a16:creationId xmlns:a16="http://schemas.microsoft.com/office/drawing/2014/main" id="{EC6A8623-4F0F-4E2A-9CA5-3A3E3AFC76EE}"/>
                </a:ext>
              </a:extLst>
            </p:cNvPr>
            <p:cNvSpPr txBox="1"/>
            <p:nvPr/>
          </p:nvSpPr>
          <p:spPr>
            <a:xfrm>
              <a:off x="7144024" y="2349759"/>
              <a:ext cx="849312" cy="369332"/>
            </a:xfrm>
            <a:prstGeom prst="rect">
              <a:avLst/>
            </a:prstGeom>
            <a:grpFill/>
            <a:ln>
              <a:solidFill>
                <a:srgbClr val="D28EBF"/>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$130</a:t>
              </a:r>
            </a:p>
          </p:txBody>
        </p:sp>
      </p:grpSp>
      <p:grpSp>
        <p:nvGrpSpPr>
          <p:cNvPr id="39" name="Group 38">
            <a:extLst>
              <a:ext uri="{FF2B5EF4-FFF2-40B4-BE49-F238E27FC236}">
                <a16:creationId xmlns:a16="http://schemas.microsoft.com/office/drawing/2014/main" id="{A448B096-E4A7-4ED6-9DCC-30540554C8E2}"/>
              </a:ext>
            </a:extLst>
          </p:cNvPr>
          <p:cNvGrpSpPr/>
          <p:nvPr/>
        </p:nvGrpSpPr>
        <p:grpSpPr>
          <a:xfrm>
            <a:off x="459471" y="4282935"/>
            <a:ext cx="8229600" cy="588930"/>
            <a:chOff x="457200" y="2894173"/>
            <a:chExt cx="8229600" cy="588930"/>
          </a:xfrm>
        </p:grpSpPr>
        <p:sp>
          <p:nvSpPr>
            <p:cNvPr id="40" name="Rectangle 39">
              <a:extLst>
                <a:ext uri="{FF2B5EF4-FFF2-40B4-BE49-F238E27FC236}">
                  <a16:creationId xmlns:a16="http://schemas.microsoft.com/office/drawing/2014/main" id="{2FBCA296-9F4E-45D7-B9FE-07D0D68892C4}"/>
                </a:ext>
              </a:extLst>
            </p:cNvPr>
            <p:cNvSpPr/>
            <p:nvPr/>
          </p:nvSpPr>
          <p:spPr>
            <a:xfrm>
              <a:off x="457200" y="2894173"/>
              <a:ext cx="8229600" cy="588930"/>
            </a:xfrm>
            <a:prstGeom prst="rect">
              <a:avLst/>
            </a:prstGeom>
            <a:solidFill>
              <a:srgbClr val="746175"/>
            </a:solidFill>
            <a:ln w="9525" cap="flat" cmpd="sng" algn="ctr">
              <a:solidFill>
                <a:srgbClr val="746175"/>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a:ln>
                  <a:noFill/>
                </a:ln>
                <a:solidFill>
                  <a:schemeClr val="bg1"/>
                </a:solidFill>
                <a:effectLst/>
                <a:uLnTx/>
                <a:uFillTx/>
                <a:latin typeface="Arial Narrow" panose="020B0606020202030204" pitchFamily="34" charset="0"/>
              </a:endParaRPr>
            </a:p>
          </p:txBody>
        </p:sp>
        <p:sp>
          <p:nvSpPr>
            <p:cNvPr id="41" name="TextBox 40">
              <a:extLst>
                <a:ext uri="{FF2B5EF4-FFF2-40B4-BE49-F238E27FC236}">
                  <a16:creationId xmlns:a16="http://schemas.microsoft.com/office/drawing/2014/main" id="{0BECB934-2ED8-4045-A04A-80E03C725E34}"/>
                </a:ext>
              </a:extLst>
            </p:cNvPr>
            <p:cNvSpPr txBox="1"/>
            <p:nvPr/>
          </p:nvSpPr>
          <p:spPr>
            <a:xfrm>
              <a:off x="467360" y="3057827"/>
              <a:ext cx="2133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chemeClr val="bg1"/>
                  </a:solidFill>
                  <a:effectLst/>
                  <a:uLnTx/>
                  <a:uFillTx/>
                  <a:latin typeface="Arial Narrow" panose="020B0606020202030204" pitchFamily="34" charset="0"/>
                </a:rPr>
                <a:t>Alendronate</a:t>
              </a:r>
            </a:p>
          </p:txBody>
        </p:sp>
        <p:sp>
          <p:nvSpPr>
            <p:cNvPr id="42" name="Rectangle 41">
              <a:extLst>
                <a:ext uri="{FF2B5EF4-FFF2-40B4-BE49-F238E27FC236}">
                  <a16:creationId xmlns:a16="http://schemas.microsoft.com/office/drawing/2014/main" id="{E027A264-3A57-4AC2-B338-A4B989715A42}"/>
                </a:ext>
              </a:extLst>
            </p:cNvPr>
            <p:cNvSpPr/>
            <p:nvPr/>
          </p:nvSpPr>
          <p:spPr>
            <a:xfrm>
              <a:off x="2766582" y="3040869"/>
              <a:ext cx="1935480" cy="276999"/>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70 mg weekly oral</a:t>
              </a:r>
            </a:p>
          </p:txBody>
        </p:sp>
        <p:sp>
          <p:nvSpPr>
            <p:cNvPr id="43" name="TextBox 42">
              <a:extLst>
                <a:ext uri="{FF2B5EF4-FFF2-40B4-BE49-F238E27FC236}">
                  <a16:creationId xmlns:a16="http://schemas.microsoft.com/office/drawing/2014/main" id="{A00AC997-C69A-4AC6-8874-422E2E39F965}"/>
                </a:ext>
              </a:extLst>
            </p:cNvPr>
            <p:cNvSpPr txBox="1"/>
            <p:nvPr/>
          </p:nvSpPr>
          <p:spPr>
            <a:xfrm>
              <a:off x="5232944" y="3009843"/>
              <a:ext cx="103577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$2.30</a:t>
              </a:r>
            </a:p>
          </p:txBody>
        </p:sp>
        <p:sp>
          <p:nvSpPr>
            <p:cNvPr id="44" name="TextBox 43">
              <a:extLst>
                <a:ext uri="{FF2B5EF4-FFF2-40B4-BE49-F238E27FC236}">
                  <a16:creationId xmlns:a16="http://schemas.microsoft.com/office/drawing/2014/main" id="{03829BAB-C85D-4C00-A4CA-7C55AD0B06B7}"/>
                </a:ext>
              </a:extLst>
            </p:cNvPr>
            <p:cNvSpPr txBox="1"/>
            <p:nvPr/>
          </p:nvSpPr>
          <p:spPr>
            <a:xfrm>
              <a:off x="7144024" y="3009843"/>
              <a:ext cx="84931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$122</a:t>
              </a:r>
            </a:p>
          </p:txBody>
        </p:sp>
      </p:grpSp>
      <p:grpSp>
        <p:nvGrpSpPr>
          <p:cNvPr id="45" name="Group 44">
            <a:extLst>
              <a:ext uri="{FF2B5EF4-FFF2-40B4-BE49-F238E27FC236}">
                <a16:creationId xmlns:a16="http://schemas.microsoft.com/office/drawing/2014/main" id="{4FD6F5EB-38AD-4244-9951-8C161CE7EADE}"/>
              </a:ext>
            </a:extLst>
          </p:cNvPr>
          <p:cNvGrpSpPr/>
          <p:nvPr/>
        </p:nvGrpSpPr>
        <p:grpSpPr>
          <a:xfrm>
            <a:off x="459471" y="5600116"/>
            <a:ext cx="8229600" cy="588930"/>
            <a:chOff x="457200" y="3533937"/>
            <a:chExt cx="8229600" cy="588930"/>
          </a:xfrm>
        </p:grpSpPr>
        <p:sp>
          <p:nvSpPr>
            <p:cNvPr id="46" name="Rectangle 45">
              <a:extLst>
                <a:ext uri="{FF2B5EF4-FFF2-40B4-BE49-F238E27FC236}">
                  <a16:creationId xmlns:a16="http://schemas.microsoft.com/office/drawing/2014/main" id="{8C458B1E-446E-456D-B256-683747BDDAA4}"/>
                </a:ext>
              </a:extLst>
            </p:cNvPr>
            <p:cNvSpPr/>
            <p:nvPr/>
          </p:nvSpPr>
          <p:spPr>
            <a:xfrm>
              <a:off x="457200" y="3533937"/>
              <a:ext cx="8229600" cy="588930"/>
            </a:xfrm>
            <a:prstGeom prst="rect">
              <a:avLst/>
            </a:prstGeom>
            <a:solidFill>
              <a:srgbClr val="7693CC"/>
            </a:solidFill>
            <a:ln w="9525" cap="flat" cmpd="sng" algn="ctr">
              <a:solidFill>
                <a:srgbClr val="7693CC"/>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a:ln>
                  <a:noFill/>
                </a:ln>
                <a:solidFill>
                  <a:schemeClr val="bg1"/>
                </a:solidFill>
                <a:effectLst/>
                <a:uLnTx/>
                <a:uFillTx/>
                <a:latin typeface="Arial Narrow" panose="020B0606020202030204" pitchFamily="34" charset="0"/>
              </a:endParaRPr>
            </a:p>
          </p:txBody>
        </p:sp>
        <p:sp>
          <p:nvSpPr>
            <p:cNvPr id="47" name="TextBox 46">
              <a:extLst>
                <a:ext uri="{FF2B5EF4-FFF2-40B4-BE49-F238E27FC236}">
                  <a16:creationId xmlns:a16="http://schemas.microsoft.com/office/drawing/2014/main" id="{6E844F50-5650-4361-8E74-30DED3A64D24}"/>
                </a:ext>
              </a:extLst>
            </p:cNvPr>
            <p:cNvSpPr txBox="1"/>
            <p:nvPr/>
          </p:nvSpPr>
          <p:spPr>
            <a:xfrm>
              <a:off x="467360" y="3716869"/>
              <a:ext cx="21336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schemeClr val="bg1"/>
                  </a:solidFill>
                  <a:effectLst/>
                  <a:uLnTx/>
                  <a:uFillTx/>
                  <a:latin typeface="Arial Narrow" panose="020B0606020202030204" pitchFamily="34" charset="0"/>
                </a:rPr>
                <a:t>Zoledronic Acid</a:t>
              </a:r>
            </a:p>
          </p:txBody>
        </p:sp>
        <p:sp>
          <p:nvSpPr>
            <p:cNvPr id="48" name="Rectangle 47">
              <a:extLst>
                <a:ext uri="{FF2B5EF4-FFF2-40B4-BE49-F238E27FC236}">
                  <a16:creationId xmlns:a16="http://schemas.microsoft.com/office/drawing/2014/main" id="{FD5CE0E3-10D7-4781-96CA-98EB56A9D7D6}"/>
                </a:ext>
              </a:extLst>
            </p:cNvPr>
            <p:cNvSpPr/>
            <p:nvPr/>
          </p:nvSpPr>
          <p:spPr>
            <a:xfrm>
              <a:off x="2766582" y="3597569"/>
              <a:ext cx="1935480" cy="461665"/>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5 mg/100 ml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IV once yearly</a:t>
              </a:r>
            </a:p>
          </p:txBody>
        </p:sp>
        <p:sp>
          <p:nvSpPr>
            <p:cNvPr id="49" name="TextBox 48">
              <a:extLst>
                <a:ext uri="{FF2B5EF4-FFF2-40B4-BE49-F238E27FC236}">
                  <a16:creationId xmlns:a16="http://schemas.microsoft.com/office/drawing/2014/main" id="{0DF55B87-57CB-4098-8D1B-1685FA675ACB}"/>
                </a:ext>
              </a:extLst>
            </p:cNvPr>
            <p:cNvSpPr txBox="1"/>
            <p:nvPr/>
          </p:nvSpPr>
          <p:spPr>
            <a:xfrm>
              <a:off x="5232944" y="3649607"/>
              <a:ext cx="103577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$335</a:t>
              </a:r>
            </a:p>
          </p:txBody>
        </p:sp>
        <p:sp>
          <p:nvSpPr>
            <p:cNvPr id="50" name="TextBox 49">
              <a:extLst>
                <a:ext uri="{FF2B5EF4-FFF2-40B4-BE49-F238E27FC236}">
                  <a16:creationId xmlns:a16="http://schemas.microsoft.com/office/drawing/2014/main" id="{0CA919A2-C0C6-4064-8ED1-BDCF3DCC8A01}"/>
                </a:ext>
              </a:extLst>
            </p:cNvPr>
            <p:cNvSpPr txBox="1"/>
            <p:nvPr/>
          </p:nvSpPr>
          <p:spPr>
            <a:xfrm>
              <a:off x="7144024" y="3649607"/>
              <a:ext cx="84931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$335</a:t>
              </a:r>
            </a:p>
          </p:txBody>
        </p:sp>
      </p:grpSp>
      <p:sp>
        <p:nvSpPr>
          <p:cNvPr id="51" name="TextBox 50">
            <a:extLst>
              <a:ext uri="{FF2B5EF4-FFF2-40B4-BE49-F238E27FC236}">
                <a16:creationId xmlns:a16="http://schemas.microsoft.com/office/drawing/2014/main" id="{AFC978A0-890F-4B53-B497-3C59E9679C4F}"/>
              </a:ext>
            </a:extLst>
          </p:cNvPr>
          <p:cNvSpPr txBox="1"/>
          <p:nvPr/>
        </p:nvSpPr>
        <p:spPr>
          <a:xfrm rot="16200000">
            <a:off x="-466875" y="2299416"/>
            <a:ext cx="1473200" cy="369332"/>
          </a:xfrm>
          <a:prstGeom prst="rect">
            <a:avLst/>
          </a:prstGeom>
          <a:noFill/>
        </p:spPr>
        <p:txBody>
          <a:bodyPr wrap="square" rtlCol="0">
            <a:spAutoFit/>
          </a:bodyPr>
          <a:lstStyle/>
          <a:p>
            <a:pPr algn="ctr"/>
            <a:r>
              <a:rPr lang="en-CA" b="1" dirty="0">
                <a:solidFill>
                  <a:schemeClr val="bg2">
                    <a:lumMod val="25000"/>
                  </a:schemeClr>
                </a:solidFill>
                <a:latin typeface="Arial Narrow" panose="020B0606020202030204" pitchFamily="34" charset="0"/>
              </a:rPr>
              <a:t>BRANDED</a:t>
            </a:r>
          </a:p>
        </p:txBody>
      </p:sp>
      <p:sp>
        <p:nvSpPr>
          <p:cNvPr id="52" name="TextBox 51">
            <a:extLst>
              <a:ext uri="{FF2B5EF4-FFF2-40B4-BE49-F238E27FC236}">
                <a16:creationId xmlns:a16="http://schemas.microsoft.com/office/drawing/2014/main" id="{281B8AD3-FDD6-4296-9F61-D1A250E7E0CF}"/>
              </a:ext>
            </a:extLst>
          </p:cNvPr>
          <p:cNvSpPr txBox="1"/>
          <p:nvPr/>
        </p:nvSpPr>
        <p:spPr>
          <a:xfrm rot="16200000">
            <a:off x="-466875" y="4778785"/>
            <a:ext cx="1473200" cy="369332"/>
          </a:xfrm>
          <a:prstGeom prst="rect">
            <a:avLst/>
          </a:prstGeom>
          <a:noFill/>
        </p:spPr>
        <p:txBody>
          <a:bodyPr wrap="square" rtlCol="0">
            <a:spAutoFit/>
          </a:bodyPr>
          <a:lstStyle/>
          <a:p>
            <a:pPr algn="ctr"/>
            <a:r>
              <a:rPr lang="en-CA" b="1" dirty="0">
                <a:solidFill>
                  <a:schemeClr val="bg2">
                    <a:lumMod val="25000"/>
                  </a:schemeClr>
                </a:solidFill>
                <a:latin typeface="Arial Narrow" panose="020B0606020202030204" pitchFamily="34" charset="0"/>
              </a:rPr>
              <a:t>GENERIC</a:t>
            </a:r>
          </a:p>
        </p:txBody>
      </p:sp>
      <p:grpSp>
        <p:nvGrpSpPr>
          <p:cNvPr id="53" name="Group 52">
            <a:extLst>
              <a:ext uri="{FF2B5EF4-FFF2-40B4-BE49-F238E27FC236}">
                <a16:creationId xmlns:a16="http://schemas.microsoft.com/office/drawing/2014/main" id="{15CD0775-4243-482C-BD94-D4D8EC5EC97D}"/>
              </a:ext>
            </a:extLst>
          </p:cNvPr>
          <p:cNvGrpSpPr/>
          <p:nvPr/>
        </p:nvGrpSpPr>
        <p:grpSpPr>
          <a:xfrm>
            <a:off x="458056" y="3624345"/>
            <a:ext cx="8231015" cy="588930"/>
            <a:chOff x="455785" y="2894173"/>
            <a:chExt cx="8231015" cy="588930"/>
          </a:xfrm>
        </p:grpSpPr>
        <p:sp>
          <p:nvSpPr>
            <p:cNvPr id="54" name="Rectangle 53">
              <a:extLst>
                <a:ext uri="{FF2B5EF4-FFF2-40B4-BE49-F238E27FC236}">
                  <a16:creationId xmlns:a16="http://schemas.microsoft.com/office/drawing/2014/main" id="{B635396D-B97D-4356-B588-C51C580142AC}"/>
                </a:ext>
              </a:extLst>
            </p:cNvPr>
            <p:cNvSpPr/>
            <p:nvPr/>
          </p:nvSpPr>
          <p:spPr>
            <a:xfrm>
              <a:off x="457200" y="2894173"/>
              <a:ext cx="8229600" cy="588930"/>
            </a:xfrm>
            <a:prstGeom prst="rect">
              <a:avLst/>
            </a:prstGeom>
            <a:solidFill>
              <a:srgbClr val="746175"/>
            </a:solidFill>
            <a:ln w="9525" cap="flat" cmpd="sng" algn="ctr">
              <a:solidFill>
                <a:srgbClr val="746175"/>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a:ln>
                  <a:noFill/>
                </a:ln>
                <a:solidFill>
                  <a:schemeClr val="bg1"/>
                </a:solidFill>
                <a:effectLst/>
                <a:uLnTx/>
                <a:uFillTx/>
                <a:latin typeface="Arial Narrow" panose="020B0606020202030204" pitchFamily="34" charset="0"/>
              </a:endParaRPr>
            </a:p>
          </p:txBody>
        </p:sp>
        <p:sp>
          <p:nvSpPr>
            <p:cNvPr id="55" name="TextBox 54">
              <a:extLst>
                <a:ext uri="{FF2B5EF4-FFF2-40B4-BE49-F238E27FC236}">
                  <a16:creationId xmlns:a16="http://schemas.microsoft.com/office/drawing/2014/main" id="{76EB9AB1-3A4F-44D1-8CE7-06B2B79CD253}"/>
                </a:ext>
              </a:extLst>
            </p:cNvPr>
            <p:cNvSpPr txBox="1"/>
            <p:nvPr/>
          </p:nvSpPr>
          <p:spPr>
            <a:xfrm>
              <a:off x="455785" y="2968363"/>
              <a:ext cx="2981896"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300" b="1" i="0" u="none" strike="noStrike" kern="0" cap="none" spc="0" normalizeH="0" baseline="0" noProof="0" dirty="0">
                  <a:ln>
                    <a:noFill/>
                  </a:ln>
                  <a:solidFill>
                    <a:schemeClr val="bg1"/>
                  </a:solidFill>
                  <a:effectLst/>
                  <a:uLnTx/>
                  <a:uFillTx/>
                  <a:latin typeface="Arial Narrow" panose="020B0606020202030204" pitchFamily="34" charset="0"/>
                </a:rPr>
                <a:t>Alendronate/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1300" b="1" i="0" u="none" strike="noStrike" kern="0" cap="none" spc="0" normalizeH="0" baseline="0" noProof="0" dirty="0">
                  <a:ln>
                    <a:noFill/>
                  </a:ln>
                  <a:solidFill>
                    <a:schemeClr val="bg1"/>
                  </a:solidFill>
                  <a:effectLst/>
                  <a:uLnTx/>
                  <a:uFillTx/>
                  <a:latin typeface="Arial Narrow" panose="020B0606020202030204" pitchFamily="34" charset="0"/>
                </a:rPr>
                <a:t>Cholecalciferol (</a:t>
              </a:r>
              <a:r>
                <a:rPr kumimoji="0" lang="en-CA" sz="1300" b="1" i="0" u="none" strike="noStrike" kern="0" cap="none" spc="0" normalizeH="0" baseline="0" noProof="0" dirty="0" err="1">
                  <a:ln>
                    <a:noFill/>
                  </a:ln>
                  <a:solidFill>
                    <a:schemeClr val="bg1"/>
                  </a:solidFill>
                  <a:effectLst/>
                  <a:uLnTx/>
                  <a:uFillTx/>
                  <a:latin typeface="Arial Narrow" panose="020B0606020202030204" pitchFamily="34" charset="0"/>
                </a:rPr>
                <a:t>Fosavance</a:t>
              </a:r>
              <a:r>
                <a:rPr kumimoji="0" lang="en-CA" sz="1300" b="1" i="0" u="none" strike="noStrike" kern="0" cap="none" spc="0" normalizeH="0" baseline="0" noProof="0" dirty="0">
                  <a:ln>
                    <a:noFill/>
                  </a:ln>
                  <a:solidFill>
                    <a:schemeClr val="bg1"/>
                  </a:solidFill>
                  <a:effectLst/>
                  <a:uLnTx/>
                  <a:uFillTx/>
                  <a:latin typeface="Arial Narrow" panose="020B0606020202030204" pitchFamily="34" charset="0"/>
                </a:rPr>
                <a:t>)</a:t>
              </a:r>
            </a:p>
          </p:txBody>
        </p:sp>
        <p:sp>
          <p:nvSpPr>
            <p:cNvPr id="56" name="Rectangle 55">
              <a:extLst>
                <a:ext uri="{FF2B5EF4-FFF2-40B4-BE49-F238E27FC236}">
                  <a16:creationId xmlns:a16="http://schemas.microsoft.com/office/drawing/2014/main" id="{1A2E7301-FD6A-41D4-A809-7F294D595F0E}"/>
                </a:ext>
              </a:extLst>
            </p:cNvPr>
            <p:cNvSpPr/>
            <p:nvPr/>
          </p:nvSpPr>
          <p:spPr>
            <a:xfrm>
              <a:off x="2766582" y="3040869"/>
              <a:ext cx="1935480" cy="276999"/>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1" i="0" u="none" strike="noStrike" kern="0" cap="none" spc="0" normalizeH="0" baseline="0" noProof="0" dirty="0">
                  <a:ln>
                    <a:noFill/>
                  </a:ln>
                  <a:solidFill>
                    <a:schemeClr val="bg1"/>
                  </a:solidFill>
                  <a:effectLst/>
                  <a:uLnTx/>
                  <a:uFillTx/>
                  <a:latin typeface="Arial Narrow" panose="020B0606020202030204" pitchFamily="34" charset="0"/>
                </a:rPr>
                <a:t>70 mg weekly oral</a:t>
              </a:r>
            </a:p>
          </p:txBody>
        </p:sp>
        <p:sp>
          <p:nvSpPr>
            <p:cNvPr id="57" name="TextBox 56">
              <a:extLst>
                <a:ext uri="{FF2B5EF4-FFF2-40B4-BE49-F238E27FC236}">
                  <a16:creationId xmlns:a16="http://schemas.microsoft.com/office/drawing/2014/main" id="{D09B91B5-7DFC-4D13-95BD-F40BC8ED2A0A}"/>
                </a:ext>
              </a:extLst>
            </p:cNvPr>
            <p:cNvSpPr txBox="1"/>
            <p:nvPr/>
          </p:nvSpPr>
          <p:spPr>
            <a:xfrm>
              <a:off x="5232944" y="3009843"/>
              <a:ext cx="103577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$3.50</a:t>
              </a:r>
            </a:p>
          </p:txBody>
        </p:sp>
        <p:sp>
          <p:nvSpPr>
            <p:cNvPr id="58" name="TextBox 57">
              <a:extLst>
                <a:ext uri="{FF2B5EF4-FFF2-40B4-BE49-F238E27FC236}">
                  <a16:creationId xmlns:a16="http://schemas.microsoft.com/office/drawing/2014/main" id="{93B675A3-29E6-4479-9C6C-B7B9F90DD82A}"/>
                </a:ext>
              </a:extLst>
            </p:cNvPr>
            <p:cNvSpPr txBox="1"/>
            <p:nvPr/>
          </p:nvSpPr>
          <p:spPr>
            <a:xfrm>
              <a:off x="7144024" y="3009843"/>
              <a:ext cx="84931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schemeClr val="bg1"/>
                  </a:solidFill>
                  <a:effectLst/>
                  <a:uLnTx/>
                  <a:uFillTx/>
                  <a:latin typeface="Arial Narrow" panose="020B0606020202030204" pitchFamily="34" charset="0"/>
                </a:rPr>
                <a:t>$182</a:t>
              </a:r>
            </a:p>
          </p:txBody>
        </p:sp>
      </p:grpSp>
      <p:cxnSp>
        <p:nvCxnSpPr>
          <p:cNvPr id="59" name="Straight Connector 58">
            <a:extLst>
              <a:ext uri="{FF2B5EF4-FFF2-40B4-BE49-F238E27FC236}">
                <a16:creationId xmlns:a16="http://schemas.microsoft.com/office/drawing/2014/main" id="{042A703A-0095-4FE7-9DE0-B755A138BF22}"/>
              </a:ext>
            </a:extLst>
          </p:cNvPr>
          <p:cNvCxnSpPr/>
          <p:nvPr/>
        </p:nvCxnSpPr>
        <p:spPr>
          <a:xfrm>
            <a:off x="454391" y="3557565"/>
            <a:ext cx="8234680" cy="0"/>
          </a:xfrm>
          <a:prstGeom prst="line">
            <a:avLst/>
          </a:prstGeom>
          <a:noFill/>
          <a:ln w="50800" cap="flat" cmpd="sng" algn="ctr">
            <a:solidFill>
              <a:schemeClr val="bg2">
                <a:lumMod val="50000"/>
              </a:schemeClr>
            </a:solidFill>
            <a:prstDash val="sysDot"/>
          </a:ln>
          <a:effectLst/>
        </p:spPr>
      </p:cxnSp>
    </p:spTree>
    <p:extLst>
      <p:ext uri="{BB962C8B-B14F-4D97-AF65-F5344CB8AC3E}">
        <p14:creationId xmlns:p14="http://schemas.microsoft.com/office/powerpoint/2010/main" val="2630098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5DEAC7C-A9BD-4D6F-9C26-50E9858607FE}"/>
              </a:ext>
            </a:extLst>
          </p:cNvPr>
          <p:cNvSpPr/>
          <p:nvPr/>
        </p:nvSpPr>
        <p:spPr>
          <a:xfrm>
            <a:off x="0" y="0"/>
            <a:ext cx="2133600" cy="6858000"/>
          </a:xfrm>
          <a:prstGeom prst="rect">
            <a:avLst/>
          </a:prstGeom>
          <a:solidFill>
            <a:srgbClr val="947F9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342900" rtl="0" eaLnBrk="1" fontAlgn="auto" latinLnBrk="0" hangingPunct="1">
              <a:lnSpc>
                <a:spcPct val="100000"/>
              </a:lnSpc>
              <a:spcBef>
                <a:spcPts val="0"/>
              </a:spcBef>
              <a:spcAft>
                <a:spcPts val="0"/>
              </a:spcAft>
              <a:buClr>
                <a:srgbClr val="00ADF1"/>
              </a:buClr>
              <a:buSzTx/>
              <a:buFontTx/>
              <a:buNone/>
              <a:tabLst/>
              <a:defRPr/>
            </a:pPr>
            <a:r>
              <a:rPr kumimoji="0" lang="en-CA" sz="788"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89333" y="41750"/>
            <a:ext cx="8365331" cy="997196"/>
          </a:xfrm>
        </p:spPr>
        <p:txBody>
          <a:bodyPr/>
          <a:lstStyle/>
          <a:p>
            <a:pPr algn="ctr"/>
            <a:r>
              <a:rPr lang="en-CA" sz="3600" dirty="0">
                <a:solidFill>
                  <a:srgbClr val="725F73"/>
                </a:solidFill>
                <a:latin typeface="Arial Narrow" panose="020B0606020202030204" pitchFamily="34" charset="0"/>
              </a:rPr>
              <a:t>The Economic Burden of Fractures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in Canada is Growing</a:t>
            </a:r>
            <a:endParaRPr lang="en-US" sz="4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372630"/>
            <a:ext cx="8801100" cy="510363"/>
          </a:xfrm>
          <a:prstGeom prst="rect">
            <a:avLst/>
          </a:prstGeom>
          <a:noFill/>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†2008 data not included for Rehabilitation clinics.</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‡2008 Data not included for mobility devices.  </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Tarride</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J.E.,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2012;23:2591-2600.; Hopkins, R.B.,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.2016; </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DOI: 10.1007/s00198-016-3631-6.</a:t>
            </a: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sp>
        <p:nvSpPr>
          <p:cNvPr id="26" name="TextBox 25">
            <a:extLst>
              <a:ext uri="{FF2B5EF4-FFF2-40B4-BE49-F238E27FC236}">
                <a16:creationId xmlns:a16="http://schemas.microsoft.com/office/drawing/2014/main" id="{29E16C4B-2601-420E-9EC0-F33E10008549}"/>
              </a:ext>
            </a:extLst>
          </p:cNvPr>
          <p:cNvSpPr txBox="1"/>
          <p:nvPr/>
        </p:nvSpPr>
        <p:spPr>
          <a:xfrm>
            <a:off x="811831" y="1671255"/>
            <a:ext cx="1275735"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Acute care</a:t>
            </a:r>
          </a:p>
        </p:txBody>
      </p:sp>
      <p:sp>
        <p:nvSpPr>
          <p:cNvPr id="27" name="TextBox 26">
            <a:extLst>
              <a:ext uri="{FF2B5EF4-FFF2-40B4-BE49-F238E27FC236}">
                <a16:creationId xmlns:a16="http://schemas.microsoft.com/office/drawing/2014/main" id="{DDE759DE-7BC7-4B0C-9D92-B2A56956E20B}"/>
              </a:ext>
            </a:extLst>
          </p:cNvPr>
          <p:cNvSpPr txBox="1"/>
          <p:nvPr/>
        </p:nvSpPr>
        <p:spPr>
          <a:xfrm>
            <a:off x="329886" y="2079670"/>
            <a:ext cx="1757680" cy="52322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Rehabilitation admissions &amp; clinics</a:t>
            </a:r>
            <a:r>
              <a:rPr kumimoji="0" lang="en-CA" sz="1400" b="1" i="0" u="none" strike="noStrike" kern="1200" cap="none" spc="0" normalizeH="0" baseline="30000" noProof="0" dirty="0">
                <a:ln>
                  <a:noFill/>
                </a:ln>
                <a:solidFill>
                  <a:srgbClr val="FFFFFF"/>
                </a:solidFill>
                <a:effectLst/>
                <a:uLnTx/>
                <a:uFillTx/>
                <a:latin typeface="Arial Narrow" panose="020B0606020202030204" pitchFamily="34" charset="0"/>
                <a:ea typeface="+mn-ea"/>
                <a:cs typeface="+mn-cs"/>
              </a:rPr>
              <a:t>†</a:t>
            </a:r>
          </a:p>
        </p:txBody>
      </p:sp>
      <p:sp>
        <p:nvSpPr>
          <p:cNvPr id="28" name="TextBox 27">
            <a:extLst>
              <a:ext uri="{FF2B5EF4-FFF2-40B4-BE49-F238E27FC236}">
                <a16:creationId xmlns:a16="http://schemas.microsoft.com/office/drawing/2014/main" id="{BFCA0BBE-C6C7-499B-924E-A9C99D990548}"/>
              </a:ext>
            </a:extLst>
          </p:cNvPr>
          <p:cNvSpPr txBox="1"/>
          <p:nvPr/>
        </p:nvSpPr>
        <p:spPr>
          <a:xfrm>
            <a:off x="665166" y="2641974"/>
            <a:ext cx="1422400" cy="52322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Complex Continuing Care</a:t>
            </a:r>
          </a:p>
        </p:txBody>
      </p:sp>
      <p:sp>
        <p:nvSpPr>
          <p:cNvPr id="29" name="TextBox 28">
            <a:extLst>
              <a:ext uri="{FF2B5EF4-FFF2-40B4-BE49-F238E27FC236}">
                <a16:creationId xmlns:a16="http://schemas.microsoft.com/office/drawing/2014/main" id="{6C836587-5B62-407C-AB4B-29878844B5A3}"/>
              </a:ext>
            </a:extLst>
          </p:cNvPr>
          <p:cNvSpPr txBox="1"/>
          <p:nvPr/>
        </p:nvSpPr>
        <p:spPr>
          <a:xfrm>
            <a:off x="329886" y="3204278"/>
            <a:ext cx="175768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Long-term Care</a:t>
            </a:r>
          </a:p>
        </p:txBody>
      </p:sp>
      <p:sp>
        <p:nvSpPr>
          <p:cNvPr id="30" name="TextBox 29">
            <a:extLst>
              <a:ext uri="{FF2B5EF4-FFF2-40B4-BE49-F238E27FC236}">
                <a16:creationId xmlns:a16="http://schemas.microsoft.com/office/drawing/2014/main" id="{AE844F15-B715-4FC0-89B2-9101F6135FE1}"/>
              </a:ext>
            </a:extLst>
          </p:cNvPr>
          <p:cNvSpPr txBox="1"/>
          <p:nvPr/>
        </p:nvSpPr>
        <p:spPr>
          <a:xfrm>
            <a:off x="329886" y="3612693"/>
            <a:ext cx="175768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Home care</a:t>
            </a:r>
          </a:p>
        </p:txBody>
      </p:sp>
      <p:sp>
        <p:nvSpPr>
          <p:cNvPr id="31" name="TextBox 30">
            <a:extLst>
              <a:ext uri="{FF2B5EF4-FFF2-40B4-BE49-F238E27FC236}">
                <a16:creationId xmlns:a16="http://schemas.microsoft.com/office/drawing/2014/main" id="{A9E49998-4DD6-457E-8B21-8BD03A452B5C}"/>
              </a:ext>
            </a:extLst>
          </p:cNvPr>
          <p:cNvSpPr txBox="1"/>
          <p:nvPr/>
        </p:nvSpPr>
        <p:spPr>
          <a:xfrm>
            <a:off x="329886" y="4021108"/>
            <a:ext cx="1757680" cy="52322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Outpatient physician services</a:t>
            </a:r>
          </a:p>
        </p:txBody>
      </p:sp>
      <p:sp>
        <p:nvSpPr>
          <p:cNvPr id="32" name="TextBox 31">
            <a:extLst>
              <a:ext uri="{FF2B5EF4-FFF2-40B4-BE49-F238E27FC236}">
                <a16:creationId xmlns:a16="http://schemas.microsoft.com/office/drawing/2014/main" id="{DFBAFD8A-3F75-495A-8852-BE9A85C75DC3}"/>
              </a:ext>
            </a:extLst>
          </p:cNvPr>
          <p:cNvSpPr txBox="1"/>
          <p:nvPr/>
        </p:nvSpPr>
        <p:spPr>
          <a:xfrm>
            <a:off x="96206" y="4583412"/>
            <a:ext cx="199136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Prescription drugs</a:t>
            </a:r>
          </a:p>
        </p:txBody>
      </p:sp>
      <p:sp>
        <p:nvSpPr>
          <p:cNvPr id="33" name="TextBox 32">
            <a:extLst>
              <a:ext uri="{FF2B5EF4-FFF2-40B4-BE49-F238E27FC236}">
                <a16:creationId xmlns:a16="http://schemas.microsoft.com/office/drawing/2014/main" id="{B822DEDE-41C8-4A6A-829F-CEF8A9694EE1}"/>
              </a:ext>
            </a:extLst>
          </p:cNvPr>
          <p:cNvSpPr txBox="1"/>
          <p:nvPr/>
        </p:nvSpPr>
        <p:spPr>
          <a:xfrm>
            <a:off x="96206" y="4991827"/>
            <a:ext cx="199136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Wage loss</a:t>
            </a:r>
          </a:p>
        </p:txBody>
      </p:sp>
      <p:sp>
        <p:nvSpPr>
          <p:cNvPr id="34" name="TextBox 33">
            <a:extLst>
              <a:ext uri="{FF2B5EF4-FFF2-40B4-BE49-F238E27FC236}">
                <a16:creationId xmlns:a16="http://schemas.microsoft.com/office/drawing/2014/main" id="{0349C877-9BAE-4E48-ADD9-97DFF04C012A}"/>
              </a:ext>
            </a:extLst>
          </p:cNvPr>
          <p:cNvSpPr txBox="1"/>
          <p:nvPr/>
        </p:nvSpPr>
        <p:spPr>
          <a:xfrm>
            <a:off x="96206" y="5400242"/>
            <a:ext cx="1991360"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Mobility devices</a:t>
            </a:r>
            <a:r>
              <a:rPr kumimoji="0" lang="en-CA" sz="1400" b="1" i="0" u="none" strike="noStrike" kern="1200" cap="none" spc="0" normalizeH="0" baseline="30000" noProof="0" dirty="0">
                <a:ln>
                  <a:noFill/>
                </a:ln>
                <a:solidFill>
                  <a:srgbClr val="FFFFFF"/>
                </a:solidFill>
                <a:effectLst/>
                <a:uLnTx/>
                <a:uFillTx/>
                <a:latin typeface="Arial Narrow" panose="020B0606020202030204" pitchFamily="34" charset="0"/>
                <a:ea typeface="+mn-ea"/>
                <a:cs typeface="+mn-cs"/>
              </a:rPr>
              <a:t>‡</a:t>
            </a:r>
          </a:p>
        </p:txBody>
      </p:sp>
      <p:grpSp>
        <p:nvGrpSpPr>
          <p:cNvPr id="42" name="Group 41">
            <a:extLst>
              <a:ext uri="{FF2B5EF4-FFF2-40B4-BE49-F238E27FC236}">
                <a16:creationId xmlns:a16="http://schemas.microsoft.com/office/drawing/2014/main" id="{437A42F4-78C8-44C3-814F-151C06B18AF8}"/>
              </a:ext>
            </a:extLst>
          </p:cNvPr>
          <p:cNvGrpSpPr/>
          <p:nvPr/>
        </p:nvGrpSpPr>
        <p:grpSpPr>
          <a:xfrm>
            <a:off x="2138963" y="1633786"/>
            <a:ext cx="5183343" cy="253916"/>
            <a:chOff x="1620476" y="1241160"/>
            <a:chExt cx="1614718" cy="253916"/>
          </a:xfrm>
        </p:grpSpPr>
        <p:sp>
          <p:nvSpPr>
            <p:cNvPr id="43" name="Rectangle 42">
              <a:extLst>
                <a:ext uri="{FF2B5EF4-FFF2-40B4-BE49-F238E27FC236}">
                  <a16:creationId xmlns:a16="http://schemas.microsoft.com/office/drawing/2014/main" id="{B9D5683D-E700-4FD2-B779-309BB6E62C11}"/>
                </a:ext>
              </a:extLst>
            </p:cNvPr>
            <p:cNvSpPr/>
            <p:nvPr/>
          </p:nvSpPr>
          <p:spPr>
            <a:xfrm>
              <a:off x="1620476" y="1281867"/>
              <a:ext cx="1332516"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D1FF1B61-842D-44BA-93C6-B884C13F49C6}"/>
                </a:ext>
              </a:extLst>
            </p:cNvPr>
            <p:cNvSpPr txBox="1"/>
            <p:nvPr/>
          </p:nvSpPr>
          <p:spPr>
            <a:xfrm>
              <a:off x="2968834" y="1241160"/>
              <a:ext cx="26636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$1.3B</a:t>
              </a:r>
            </a:p>
          </p:txBody>
        </p:sp>
      </p:grpSp>
      <p:grpSp>
        <p:nvGrpSpPr>
          <p:cNvPr id="45" name="Group 44">
            <a:extLst>
              <a:ext uri="{FF2B5EF4-FFF2-40B4-BE49-F238E27FC236}">
                <a16:creationId xmlns:a16="http://schemas.microsoft.com/office/drawing/2014/main" id="{C4B3CAEB-6627-4EC9-B1AB-4AAEFFCB723B}"/>
              </a:ext>
            </a:extLst>
          </p:cNvPr>
          <p:cNvGrpSpPr/>
          <p:nvPr/>
        </p:nvGrpSpPr>
        <p:grpSpPr>
          <a:xfrm>
            <a:off x="2138963" y="1804177"/>
            <a:ext cx="5813637" cy="253916"/>
            <a:chOff x="1620476" y="1411551"/>
            <a:chExt cx="2173479" cy="253916"/>
          </a:xfrm>
        </p:grpSpPr>
        <p:sp>
          <p:nvSpPr>
            <p:cNvPr id="46" name="Rectangle 45">
              <a:extLst>
                <a:ext uri="{FF2B5EF4-FFF2-40B4-BE49-F238E27FC236}">
                  <a16:creationId xmlns:a16="http://schemas.microsoft.com/office/drawing/2014/main" id="{D62D6194-2C99-491B-9CBB-C24D76CAB761}"/>
                </a:ext>
              </a:extLst>
            </p:cNvPr>
            <p:cNvSpPr/>
            <p:nvPr/>
          </p:nvSpPr>
          <p:spPr>
            <a:xfrm>
              <a:off x="1620476" y="1444223"/>
              <a:ext cx="1848946"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gency FB" panose="020B0503020202020204" pitchFamily="34" charset="0"/>
                <a:ea typeface="+mn-ea"/>
                <a:cs typeface="+mn-cs"/>
              </a:endParaRPr>
            </a:p>
          </p:txBody>
        </p:sp>
        <p:sp>
          <p:nvSpPr>
            <p:cNvPr id="47" name="TextBox 46">
              <a:extLst>
                <a:ext uri="{FF2B5EF4-FFF2-40B4-BE49-F238E27FC236}">
                  <a16:creationId xmlns:a16="http://schemas.microsoft.com/office/drawing/2014/main" id="{8744C10B-975D-458C-8020-FD17E89CF326}"/>
                </a:ext>
              </a:extLst>
            </p:cNvPr>
            <p:cNvSpPr txBox="1"/>
            <p:nvPr/>
          </p:nvSpPr>
          <p:spPr>
            <a:xfrm>
              <a:off x="3465055" y="1411551"/>
              <a:ext cx="32890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gency FB" panose="020B0503020202020204" pitchFamily="34" charset="0"/>
                  <a:ea typeface="+mn-ea"/>
                  <a:cs typeface="+mn-cs"/>
                </a:rPr>
                <a:t>$1.5B</a:t>
              </a:r>
            </a:p>
          </p:txBody>
        </p:sp>
      </p:grpSp>
      <p:grpSp>
        <p:nvGrpSpPr>
          <p:cNvPr id="54" name="Group 53">
            <a:extLst>
              <a:ext uri="{FF2B5EF4-FFF2-40B4-BE49-F238E27FC236}">
                <a16:creationId xmlns:a16="http://schemas.microsoft.com/office/drawing/2014/main" id="{CC14EC7F-36DC-48D6-9D97-BFF6650A2D7E}"/>
              </a:ext>
            </a:extLst>
          </p:cNvPr>
          <p:cNvGrpSpPr/>
          <p:nvPr/>
        </p:nvGrpSpPr>
        <p:grpSpPr>
          <a:xfrm>
            <a:off x="2138963" y="2170052"/>
            <a:ext cx="1036423" cy="253916"/>
            <a:chOff x="1620476" y="1713339"/>
            <a:chExt cx="315925" cy="253916"/>
          </a:xfrm>
        </p:grpSpPr>
        <p:sp>
          <p:nvSpPr>
            <p:cNvPr id="55" name="Rectangle 54">
              <a:extLst>
                <a:ext uri="{FF2B5EF4-FFF2-40B4-BE49-F238E27FC236}">
                  <a16:creationId xmlns:a16="http://schemas.microsoft.com/office/drawing/2014/main" id="{6D9F616C-BCA3-45A6-BF15-A5805E36EB76}"/>
                </a:ext>
              </a:extLst>
            </p:cNvPr>
            <p:cNvSpPr/>
            <p:nvPr/>
          </p:nvSpPr>
          <p:spPr>
            <a:xfrm>
              <a:off x="1620476" y="1754046"/>
              <a:ext cx="96127"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56" name="TextBox 55">
              <a:extLst>
                <a:ext uri="{FF2B5EF4-FFF2-40B4-BE49-F238E27FC236}">
                  <a16:creationId xmlns:a16="http://schemas.microsoft.com/office/drawing/2014/main" id="{4EFCFBF2-F583-4613-9E43-744A89BB64BC}"/>
                </a:ext>
              </a:extLst>
            </p:cNvPr>
            <p:cNvSpPr txBox="1"/>
            <p:nvPr/>
          </p:nvSpPr>
          <p:spPr>
            <a:xfrm>
              <a:off x="1723974" y="1713339"/>
              <a:ext cx="21242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$106M</a:t>
              </a:r>
            </a:p>
          </p:txBody>
        </p:sp>
      </p:grpSp>
      <p:grpSp>
        <p:nvGrpSpPr>
          <p:cNvPr id="57" name="Group 56">
            <a:extLst>
              <a:ext uri="{FF2B5EF4-FFF2-40B4-BE49-F238E27FC236}">
                <a16:creationId xmlns:a16="http://schemas.microsoft.com/office/drawing/2014/main" id="{93F017B4-9B67-4173-AB0B-FC882222E16E}"/>
              </a:ext>
            </a:extLst>
          </p:cNvPr>
          <p:cNvGrpSpPr/>
          <p:nvPr/>
        </p:nvGrpSpPr>
        <p:grpSpPr>
          <a:xfrm>
            <a:off x="2138963" y="2340443"/>
            <a:ext cx="1813693" cy="253916"/>
            <a:chOff x="1617319" y="1883730"/>
            <a:chExt cx="538501" cy="253916"/>
          </a:xfrm>
        </p:grpSpPr>
        <p:sp>
          <p:nvSpPr>
            <p:cNvPr id="58" name="Rectangle 57">
              <a:extLst>
                <a:ext uri="{FF2B5EF4-FFF2-40B4-BE49-F238E27FC236}">
                  <a16:creationId xmlns:a16="http://schemas.microsoft.com/office/drawing/2014/main" id="{C76A863F-F5F9-4E71-B95F-0D7DADA22200}"/>
                </a:ext>
              </a:extLst>
            </p:cNvPr>
            <p:cNvSpPr/>
            <p:nvPr/>
          </p:nvSpPr>
          <p:spPr>
            <a:xfrm>
              <a:off x="1617319" y="1916402"/>
              <a:ext cx="352073"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9" name="TextBox 58">
              <a:extLst>
                <a:ext uri="{FF2B5EF4-FFF2-40B4-BE49-F238E27FC236}">
                  <a16:creationId xmlns:a16="http://schemas.microsoft.com/office/drawing/2014/main" id="{B8C05123-5552-4809-A86D-61A46EDD08F7}"/>
                </a:ext>
              </a:extLst>
            </p:cNvPr>
            <p:cNvSpPr txBox="1"/>
            <p:nvPr/>
          </p:nvSpPr>
          <p:spPr>
            <a:xfrm>
              <a:off x="1977105" y="1883730"/>
              <a:ext cx="17871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$353M</a:t>
              </a:r>
            </a:p>
          </p:txBody>
        </p:sp>
      </p:grpSp>
      <p:grpSp>
        <p:nvGrpSpPr>
          <p:cNvPr id="140" name="Group 139">
            <a:extLst>
              <a:ext uri="{FF2B5EF4-FFF2-40B4-BE49-F238E27FC236}">
                <a16:creationId xmlns:a16="http://schemas.microsoft.com/office/drawing/2014/main" id="{1F3A8547-C12F-49D4-A87C-BE5385657984}"/>
              </a:ext>
            </a:extLst>
          </p:cNvPr>
          <p:cNvGrpSpPr/>
          <p:nvPr/>
        </p:nvGrpSpPr>
        <p:grpSpPr>
          <a:xfrm>
            <a:off x="2138963" y="2747638"/>
            <a:ext cx="1036422" cy="253916"/>
            <a:chOff x="1620477" y="2291214"/>
            <a:chExt cx="264014" cy="253916"/>
          </a:xfrm>
        </p:grpSpPr>
        <p:sp>
          <p:nvSpPr>
            <p:cNvPr id="141" name="Rectangle 140">
              <a:extLst>
                <a:ext uri="{FF2B5EF4-FFF2-40B4-BE49-F238E27FC236}">
                  <a16:creationId xmlns:a16="http://schemas.microsoft.com/office/drawing/2014/main" id="{3D943AEB-A48A-49DB-982B-CC4B5BC7AB96}"/>
                </a:ext>
              </a:extLst>
            </p:cNvPr>
            <p:cNvSpPr/>
            <p:nvPr/>
          </p:nvSpPr>
          <p:spPr>
            <a:xfrm>
              <a:off x="1620477" y="2331921"/>
              <a:ext cx="106933"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42" name="TextBox 141">
              <a:extLst>
                <a:ext uri="{FF2B5EF4-FFF2-40B4-BE49-F238E27FC236}">
                  <a16:creationId xmlns:a16="http://schemas.microsoft.com/office/drawing/2014/main" id="{505B77C7-508E-4FAA-A7E7-302B164DEE11}"/>
                </a:ext>
              </a:extLst>
            </p:cNvPr>
            <p:cNvSpPr txBox="1"/>
            <p:nvPr/>
          </p:nvSpPr>
          <p:spPr>
            <a:xfrm>
              <a:off x="1727477" y="2291214"/>
              <a:ext cx="15701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$123M</a:t>
              </a:r>
            </a:p>
          </p:txBody>
        </p:sp>
      </p:grpSp>
      <p:grpSp>
        <p:nvGrpSpPr>
          <p:cNvPr id="143" name="Group 142">
            <a:extLst>
              <a:ext uri="{FF2B5EF4-FFF2-40B4-BE49-F238E27FC236}">
                <a16:creationId xmlns:a16="http://schemas.microsoft.com/office/drawing/2014/main" id="{0E1E4780-E010-40B5-AF15-D9750EA05885}"/>
              </a:ext>
            </a:extLst>
          </p:cNvPr>
          <p:cNvGrpSpPr/>
          <p:nvPr/>
        </p:nvGrpSpPr>
        <p:grpSpPr>
          <a:xfrm>
            <a:off x="2138963" y="2918029"/>
            <a:ext cx="2050069" cy="253916"/>
            <a:chOff x="1620477" y="2461605"/>
            <a:chExt cx="607084" cy="253916"/>
          </a:xfrm>
        </p:grpSpPr>
        <p:sp>
          <p:nvSpPr>
            <p:cNvPr id="144" name="Rectangle 143">
              <a:extLst>
                <a:ext uri="{FF2B5EF4-FFF2-40B4-BE49-F238E27FC236}">
                  <a16:creationId xmlns:a16="http://schemas.microsoft.com/office/drawing/2014/main" id="{F1F626F8-3957-4B66-A635-4A96FB0C8D69}"/>
                </a:ext>
              </a:extLst>
            </p:cNvPr>
            <p:cNvSpPr/>
            <p:nvPr/>
          </p:nvSpPr>
          <p:spPr>
            <a:xfrm>
              <a:off x="1620477" y="2494277"/>
              <a:ext cx="431202"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45" name="TextBox 144">
              <a:extLst>
                <a:ext uri="{FF2B5EF4-FFF2-40B4-BE49-F238E27FC236}">
                  <a16:creationId xmlns:a16="http://schemas.microsoft.com/office/drawing/2014/main" id="{B8198DCF-8758-428A-B722-1F624E6A846A}"/>
                </a:ext>
              </a:extLst>
            </p:cNvPr>
            <p:cNvSpPr txBox="1"/>
            <p:nvPr/>
          </p:nvSpPr>
          <p:spPr>
            <a:xfrm>
              <a:off x="2052594" y="2461605"/>
              <a:ext cx="17496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$434M</a:t>
              </a:r>
            </a:p>
          </p:txBody>
        </p:sp>
      </p:grpSp>
      <p:grpSp>
        <p:nvGrpSpPr>
          <p:cNvPr id="152" name="Group 151">
            <a:extLst>
              <a:ext uri="{FF2B5EF4-FFF2-40B4-BE49-F238E27FC236}">
                <a16:creationId xmlns:a16="http://schemas.microsoft.com/office/drawing/2014/main" id="{B59EFA14-AEDD-4486-95D5-DF7078CDFC0F}"/>
              </a:ext>
            </a:extLst>
          </p:cNvPr>
          <p:cNvGrpSpPr/>
          <p:nvPr/>
        </p:nvGrpSpPr>
        <p:grpSpPr>
          <a:xfrm>
            <a:off x="2149604" y="3363999"/>
            <a:ext cx="3916694" cy="253916"/>
            <a:chOff x="1620476" y="2928841"/>
            <a:chExt cx="1374966" cy="253916"/>
          </a:xfrm>
        </p:grpSpPr>
        <p:sp>
          <p:nvSpPr>
            <p:cNvPr id="153" name="Rectangle 152">
              <a:extLst>
                <a:ext uri="{FF2B5EF4-FFF2-40B4-BE49-F238E27FC236}">
                  <a16:creationId xmlns:a16="http://schemas.microsoft.com/office/drawing/2014/main" id="{3FA1E56F-9E0D-41C2-AFBA-D373123E0584}"/>
                </a:ext>
              </a:extLst>
            </p:cNvPr>
            <p:cNvSpPr/>
            <p:nvPr/>
          </p:nvSpPr>
          <p:spPr>
            <a:xfrm>
              <a:off x="1620476" y="2957395"/>
              <a:ext cx="1155241"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54" name="TextBox 153">
              <a:extLst>
                <a:ext uri="{FF2B5EF4-FFF2-40B4-BE49-F238E27FC236}">
                  <a16:creationId xmlns:a16="http://schemas.microsoft.com/office/drawing/2014/main" id="{F77CB6C3-23FC-45B1-BE08-934D50C19007}"/>
                </a:ext>
              </a:extLst>
            </p:cNvPr>
            <p:cNvSpPr txBox="1"/>
            <p:nvPr/>
          </p:nvSpPr>
          <p:spPr>
            <a:xfrm>
              <a:off x="2788594" y="2928841"/>
              <a:ext cx="20684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$1.0B</a:t>
              </a:r>
            </a:p>
          </p:txBody>
        </p:sp>
      </p:grpSp>
      <p:grpSp>
        <p:nvGrpSpPr>
          <p:cNvPr id="155" name="Group 154">
            <a:extLst>
              <a:ext uri="{FF2B5EF4-FFF2-40B4-BE49-F238E27FC236}">
                <a16:creationId xmlns:a16="http://schemas.microsoft.com/office/drawing/2014/main" id="{1069E926-7B33-4D41-873D-E11F9139A7DD}"/>
              </a:ext>
            </a:extLst>
          </p:cNvPr>
          <p:cNvGrpSpPr/>
          <p:nvPr/>
        </p:nvGrpSpPr>
        <p:grpSpPr>
          <a:xfrm>
            <a:off x="2138963" y="3178062"/>
            <a:ext cx="804297" cy="253916"/>
            <a:chOff x="1620475" y="2742904"/>
            <a:chExt cx="1334609" cy="253916"/>
          </a:xfrm>
        </p:grpSpPr>
        <p:sp>
          <p:nvSpPr>
            <p:cNvPr id="156" name="Rectangle 155">
              <a:extLst>
                <a:ext uri="{FF2B5EF4-FFF2-40B4-BE49-F238E27FC236}">
                  <a16:creationId xmlns:a16="http://schemas.microsoft.com/office/drawing/2014/main" id="{192CC83A-DEE6-4D05-991A-16A45F60F595}"/>
                </a:ext>
              </a:extLst>
            </p:cNvPr>
            <p:cNvSpPr/>
            <p:nvPr/>
          </p:nvSpPr>
          <p:spPr>
            <a:xfrm>
              <a:off x="1620475" y="2795039"/>
              <a:ext cx="183731"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57" name="TextBox 156">
              <a:extLst>
                <a:ext uri="{FF2B5EF4-FFF2-40B4-BE49-F238E27FC236}">
                  <a16:creationId xmlns:a16="http://schemas.microsoft.com/office/drawing/2014/main" id="{F7914B23-5E99-490D-8E3E-CB6810F8A83F}"/>
                </a:ext>
              </a:extLst>
            </p:cNvPr>
            <p:cNvSpPr txBox="1"/>
            <p:nvPr/>
          </p:nvSpPr>
          <p:spPr>
            <a:xfrm>
              <a:off x="1812719" y="2742904"/>
              <a:ext cx="114236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$31M</a:t>
              </a:r>
            </a:p>
          </p:txBody>
        </p:sp>
      </p:grpSp>
      <p:grpSp>
        <p:nvGrpSpPr>
          <p:cNvPr id="164" name="Group 163">
            <a:extLst>
              <a:ext uri="{FF2B5EF4-FFF2-40B4-BE49-F238E27FC236}">
                <a16:creationId xmlns:a16="http://schemas.microsoft.com/office/drawing/2014/main" id="{93F8F180-4136-4196-B688-4CF31C6B27A9}"/>
              </a:ext>
            </a:extLst>
          </p:cNvPr>
          <p:cNvGrpSpPr/>
          <p:nvPr/>
        </p:nvGrpSpPr>
        <p:grpSpPr>
          <a:xfrm>
            <a:off x="2138963" y="3604289"/>
            <a:ext cx="1385954" cy="253916"/>
            <a:chOff x="1620476" y="3179764"/>
            <a:chExt cx="466900" cy="253916"/>
          </a:xfrm>
        </p:grpSpPr>
        <p:sp>
          <p:nvSpPr>
            <p:cNvPr id="165" name="Rectangle 164">
              <a:extLst>
                <a:ext uri="{FF2B5EF4-FFF2-40B4-BE49-F238E27FC236}">
                  <a16:creationId xmlns:a16="http://schemas.microsoft.com/office/drawing/2014/main" id="{2AC69942-FC69-494E-BA15-6E3AE9CB9B76}"/>
                </a:ext>
              </a:extLst>
            </p:cNvPr>
            <p:cNvSpPr/>
            <p:nvPr/>
          </p:nvSpPr>
          <p:spPr>
            <a:xfrm>
              <a:off x="1620476" y="3220471"/>
              <a:ext cx="259841"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6" name="TextBox 165">
              <a:extLst>
                <a:ext uri="{FF2B5EF4-FFF2-40B4-BE49-F238E27FC236}">
                  <a16:creationId xmlns:a16="http://schemas.microsoft.com/office/drawing/2014/main" id="{122BEFE3-35DA-4D43-8FEB-0E126E4590F1}"/>
                </a:ext>
              </a:extLst>
            </p:cNvPr>
            <p:cNvSpPr txBox="1"/>
            <p:nvPr/>
          </p:nvSpPr>
          <p:spPr>
            <a:xfrm>
              <a:off x="1878921" y="3179764"/>
              <a:ext cx="20845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$266M</a:t>
              </a:r>
            </a:p>
          </p:txBody>
        </p:sp>
      </p:grpSp>
      <p:grpSp>
        <p:nvGrpSpPr>
          <p:cNvPr id="167" name="Group 166">
            <a:extLst>
              <a:ext uri="{FF2B5EF4-FFF2-40B4-BE49-F238E27FC236}">
                <a16:creationId xmlns:a16="http://schemas.microsoft.com/office/drawing/2014/main" id="{A8983D0D-DBA6-42A5-BF7B-C6FB7BC297FA}"/>
              </a:ext>
            </a:extLst>
          </p:cNvPr>
          <p:cNvGrpSpPr/>
          <p:nvPr/>
        </p:nvGrpSpPr>
        <p:grpSpPr>
          <a:xfrm>
            <a:off x="2138963" y="3774680"/>
            <a:ext cx="1479389" cy="253916"/>
            <a:chOff x="1620477" y="3350155"/>
            <a:chExt cx="448482" cy="253916"/>
          </a:xfrm>
        </p:grpSpPr>
        <p:sp>
          <p:nvSpPr>
            <p:cNvPr id="168" name="Rectangle 167">
              <a:extLst>
                <a:ext uri="{FF2B5EF4-FFF2-40B4-BE49-F238E27FC236}">
                  <a16:creationId xmlns:a16="http://schemas.microsoft.com/office/drawing/2014/main" id="{0239A6AD-F817-4765-BA0B-AE366B9BEF5E}"/>
                </a:ext>
              </a:extLst>
            </p:cNvPr>
            <p:cNvSpPr/>
            <p:nvPr/>
          </p:nvSpPr>
          <p:spPr>
            <a:xfrm>
              <a:off x="1620477" y="3382827"/>
              <a:ext cx="268646"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9" name="TextBox 168">
              <a:extLst>
                <a:ext uri="{FF2B5EF4-FFF2-40B4-BE49-F238E27FC236}">
                  <a16:creationId xmlns:a16="http://schemas.microsoft.com/office/drawing/2014/main" id="{627B7EEA-8C2F-4402-8D10-D87FBB6FFBF6}"/>
                </a:ext>
              </a:extLst>
            </p:cNvPr>
            <p:cNvSpPr txBox="1"/>
            <p:nvPr/>
          </p:nvSpPr>
          <p:spPr>
            <a:xfrm>
              <a:off x="1895219" y="3350155"/>
              <a:ext cx="17374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$274M</a:t>
              </a:r>
            </a:p>
          </p:txBody>
        </p:sp>
      </p:grpSp>
      <p:grpSp>
        <p:nvGrpSpPr>
          <p:cNvPr id="176" name="Group 175">
            <a:extLst>
              <a:ext uri="{FF2B5EF4-FFF2-40B4-BE49-F238E27FC236}">
                <a16:creationId xmlns:a16="http://schemas.microsoft.com/office/drawing/2014/main" id="{27F3A240-8897-4F13-ADCE-F2D26A681041}"/>
              </a:ext>
            </a:extLst>
          </p:cNvPr>
          <p:cNvGrpSpPr/>
          <p:nvPr/>
        </p:nvGrpSpPr>
        <p:grpSpPr>
          <a:xfrm>
            <a:off x="2138963" y="4105057"/>
            <a:ext cx="1159976" cy="253916"/>
            <a:chOff x="1620476" y="3659266"/>
            <a:chExt cx="335189" cy="253916"/>
          </a:xfrm>
        </p:grpSpPr>
        <p:sp>
          <p:nvSpPr>
            <p:cNvPr id="177" name="Rectangle 176">
              <a:extLst>
                <a:ext uri="{FF2B5EF4-FFF2-40B4-BE49-F238E27FC236}">
                  <a16:creationId xmlns:a16="http://schemas.microsoft.com/office/drawing/2014/main" id="{3ECBE56B-048C-435A-A19F-AD7BB8399FE3}"/>
                </a:ext>
              </a:extLst>
            </p:cNvPr>
            <p:cNvSpPr/>
            <p:nvPr/>
          </p:nvSpPr>
          <p:spPr>
            <a:xfrm>
              <a:off x="1620476" y="3699973"/>
              <a:ext cx="145197"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78" name="TextBox 177">
              <a:extLst>
                <a:ext uri="{FF2B5EF4-FFF2-40B4-BE49-F238E27FC236}">
                  <a16:creationId xmlns:a16="http://schemas.microsoft.com/office/drawing/2014/main" id="{0CA51ECC-4184-4265-B7CB-41E2E4B4B61B}"/>
                </a:ext>
              </a:extLst>
            </p:cNvPr>
            <p:cNvSpPr txBox="1"/>
            <p:nvPr/>
          </p:nvSpPr>
          <p:spPr>
            <a:xfrm>
              <a:off x="1768176" y="3659266"/>
              <a:ext cx="18748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$155M</a:t>
              </a:r>
            </a:p>
          </p:txBody>
        </p:sp>
      </p:grpSp>
      <p:grpSp>
        <p:nvGrpSpPr>
          <p:cNvPr id="179" name="Group 178">
            <a:extLst>
              <a:ext uri="{FF2B5EF4-FFF2-40B4-BE49-F238E27FC236}">
                <a16:creationId xmlns:a16="http://schemas.microsoft.com/office/drawing/2014/main" id="{9873F99E-7FA4-4439-B044-AAFCD2240D4E}"/>
              </a:ext>
            </a:extLst>
          </p:cNvPr>
          <p:cNvGrpSpPr/>
          <p:nvPr/>
        </p:nvGrpSpPr>
        <p:grpSpPr>
          <a:xfrm>
            <a:off x="2138963" y="4275448"/>
            <a:ext cx="1436129" cy="253916"/>
            <a:chOff x="1620477" y="3829657"/>
            <a:chExt cx="424749" cy="253916"/>
          </a:xfrm>
        </p:grpSpPr>
        <p:sp>
          <p:nvSpPr>
            <p:cNvPr id="180" name="Rectangle 179">
              <a:extLst>
                <a:ext uri="{FF2B5EF4-FFF2-40B4-BE49-F238E27FC236}">
                  <a16:creationId xmlns:a16="http://schemas.microsoft.com/office/drawing/2014/main" id="{87B4DE5E-0731-4726-B32A-7E90CECCEABA}"/>
                </a:ext>
              </a:extLst>
            </p:cNvPr>
            <p:cNvSpPr/>
            <p:nvPr/>
          </p:nvSpPr>
          <p:spPr>
            <a:xfrm>
              <a:off x="1620477" y="3862329"/>
              <a:ext cx="243725"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1" name="TextBox 180">
              <a:extLst>
                <a:ext uri="{FF2B5EF4-FFF2-40B4-BE49-F238E27FC236}">
                  <a16:creationId xmlns:a16="http://schemas.microsoft.com/office/drawing/2014/main" id="{2600ED7C-A3B8-40DF-A8A5-3C65BDF55C13}"/>
                </a:ext>
              </a:extLst>
            </p:cNvPr>
            <p:cNvSpPr txBox="1"/>
            <p:nvPr/>
          </p:nvSpPr>
          <p:spPr>
            <a:xfrm>
              <a:off x="1867913" y="3829657"/>
              <a:ext cx="17731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$253M</a:t>
              </a:r>
            </a:p>
          </p:txBody>
        </p:sp>
      </p:grpSp>
      <p:grpSp>
        <p:nvGrpSpPr>
          <p:cNvPr id="188" name="Group 187">
            <a:extLst>
              <a:ext uri="{FF2B5EF4-FFF2-40B4-BE49-F238E27FC236}">
                <a16:creationId xmlns:a16="http://schemas.microsoft.com/office/drawing/2014/main" id="{13819C05-009C-403D-BC70-50142DC63100}"/>
              </a:ext>
            </a:extLst>
          </p:cNvPr>
          <p:cNvGrpSpPr/>
          <p:nvPr/>
        </p:nvGrpSpPr>
        <p:grpSpPr>
          <a:xfrm>
            <a:off x="2138963" y="4568309"/>
            <a:ext cx="2100156" cy="253916"/>
            <a:chOff x="1620476" y="4143784"/>
            <a:chExt cx="633128" cy="253916"/>
          </a:xfrm>
        </p:grpSpPr>
        <p:sp>
          <p:nvSpPr>
            <p:cNvPr id="189" name="Rectangle 188">
              <a:extLst>
                <a:ext uri="{FF2B5EF4-FFF2-40B4-BE49-F238E27FC236}">
                  <a16:creationId xmlns:a16="http://schemas.microsoft.com/office/drawing/2014/main" id="{40E2BACC-54B1-4FE2-AFF8-DF66764053FB}"/>
                </a:ext>
              </a:extLst>
            </p:cNvPr>
            <p:cNvSpPr/>
            <p:nvPr/>
          </p:nvSpPr>
          <p:spPr>
            <a:xfrm>
              <a:off x="1620476" y="4184491"/>
              <a:ext cx="420975"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0" name="TextBox 189">
              <a:extLst>
                <a:ext uri="{FF2B5EF4-FFF2-40B4-BE49-F238E27FC236}">
                  <a16:creationId xmlns:a16="http://schemas.microsoft.com/office/drawing/2014/main" id="{E715DA44-99CD-417C-B152-EF664F0EB5E7}"/>
                </a:ext>
              </a:extLst>
            </p:cNvPr>
            <p:cNvSpPr txBox="1"/>
            <p:nvPr/>
          </p:nvSpPr>
          <p:spPr>
            <a:xfrm>
              <a:off x="2048009" y="4143784"/>
              <a:ext cx="20559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$426M</a:t>
              </a:r>
            </a:p>
          </p:txBody>
        </p:sp>
      </p:grpSp>
      <p:grpSp>
        <p:nvGrpSpPr>
          <p:cNvPr id="191" name="Group 190">
            <a:extLst>
              <a:ext uri="{FF2B5EF4-FFF2-40B4-BE49-F238E27FC236}">
                <a16:creationId xmlns:a16="http://schemas.microsoft.com/office/drawing/2014/main" id="{9AA47F09-15CD-4406-8E1D-3A4492A588DB}"/>
              </a:ext>
            </a:extLst>
          </p:cNvPr>
          <p:cNvGrpSpPr/>
          <p:nvPr/>
        </p:nvGrpSpPr>
        <p:grpSpPr>
          <a:xfrm>
            <a:off x="2138963" y="4738700"/>
            <a:ext cx="1772557" cy="253916"/>
            <a:chOff x="1620477" y="4314175"/>
            <a:chExt cx="490637" cy="253916"/>
          </a:xfrm>
        </p:grpSpPr>
        <p:sp>
          <p:nvSpPr>
            <p:cNvPr id="192" name="Rectangle 191">
              <a:extLst>
                <a:ext uri="{FF2B5EF4-FFF2-40B4-BE49-F238E27FC236}">
                  <a16:creationId xmlns:a16="http://schemas.microsoft.com/office/drawing/2014/main" id="{58D151D5-7C3B-4B17-A5DD-C7AC42CC9172}"/>
                </a:ext>
              </a:extLst>
            </p:cNvPr>
            <p:cNvSpPr/>
            <p:nvPr/>
          </p:nvSpPr>
          <p:spPr>
            <a:xfrm>
              <a:off x="1620477" y="4346847"/>
              <a:ext cx="319781"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3" name="TextBox 192">
              <a:extLst>
                <a:ext uri="{FF2B5EF4-FFF2-40B4-BE49-F238E27FC236}">
                  <a16:creationId xmlns:a16="http://schemas.microsoft.com/office/drawing/2014/main" id="{B33B6432-E16E-4573-919E-1BE779BE250A}"/>
                </a:ext>
              </a:extLst>
            </p:cNvPr>
            <p:cNvSpPr txBox="1"/>
            <p:nvPr/>
          </p:nvSpPr>
          <p:spPr>
            <a:xfrm>
              <a:off x="1945970" y="4314175"/>
              <a:ext cx="16514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$346M</a:t>
              </a:r>
            </a:p>
          </p:txBody>
        </p:sp>
      </p:grpSp>
      <p:grpSp>
        <p:nvGrpSpPr>
          <p:cNvPr id="200" name="Group 199">
            <a:extLst>
              <a:ext uri="{FF2B5EF4-FFF2-40B4-BE49-F238E27FC236}">
                <a16:creationId xmlns:a16="http://schemas.microsoft.com/office/drawing/2014/main" id="{9B2003F3-BC6E-47EB-A8B0-5B78BEAF0E15}"/>
              </a:ext>
            </a:extLst>
          </p:cNvPr>
          <p:cNvGrpSpPr/>
          <p:nvPr/>
        </p:nvGrpSpPr>
        <p:grpSpPr>
          <a:xfrm>
            <a:off x="2138963" y="4980645"/>
            <a:ext cx="1233080" cy="253916"/>
            <a:chOff x="1620476" y="4556120"/>
            <a:chExt cx="330168" cy="253916"/>
          </a:xfrm>
        </p:grpSpPr>
        <p:sp>
          <p:nvSpPr>
            <p:cNvPr id="201" name="Rectangle 200">
              <a:extLst>
                <a:ext uri="{FF2B5EF4-FFF2-40B4-BE49-F238E27FC236}">
                  <a16:creationId xmlns:a16="http://schemas.microsoft.com/office/drawing/2014/main" id="{3C4A966C-F98A-4B58-B376-9C6725B2469F}"/>
                </a:ext>
              </a:extLst>
            </p:cNvPr>
            <p:cNvSpPr/>
            <p:nvPr/>
          </p:nvSpPr>
          <p:spPr>
            <a:xfrm>
              <a:off x="1620476" y="4596827"/>
              <a:ext cx="111677" cy="152131"/>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02" name="TextBox 201">
              <a:extLst>
                <a:ext uri="{FF2B5EF4-FFF2-40B4-BE49-F238E27FC236}">
                  <a16:creationId xmlns:a16="http://schemas.microsoft.com/office/drawing/2014/main" id="{C26C7F09-5333-4B36-B880-40CF5B0AFA33}"/>
                </a:ext>
              </a:extLst>
            </p:cNvPr>
            <p:cNvSpPr txBox="1"/>
            <p:nvPr/>
          </p:nvSpPr>
          <p:spPr>
            <a:xfrm>
              <a:off x="1736682" y="4556120"/>
              <a:ext cx="21396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$126M</a:t>
              </a:r>
            </a:p>
          </p:txBody>
        </p:sp>
      </p:grpSp>
      <p:grpSp>
        <p:nvGrpSpPr>
          <p:cNvPr id="203" name="Group 202">
            <a:extLst>
              <a:ext uri="{FF2B5EF4-FFF2-40B4-BE49-F238E27FC236}">
                <a16:creationId xmlns:a16="http://schemas.microsoft.com/office/drawing/2014/main" id="{78FBD470-6577-4D52-A0A4-540ECD87509A}"/>
              </a:ext>
            </a:extLst>
          </p:cNvPr>
          <p:cNvGrpSpPr/>
          <p:nvPr/>
        </p:nvGrpSpPr>
        <p:grpSpPr>
          <a:xfrm>
            <a:off x="2138963" y="5151036"/>
            <a:ext cx="1607679" cy="253916"/>
            <a:chOff x="1620478" y="4726511"/>
            <a:chExt cx="463442" cy="253916"/>
          </a:xfrm>
        </p:grpSpPr>
        <p:sp>
          <p:nvSpPr>
            <p:cNvPr id="204" name="Rectangle 203">
              <a:extLst>
                <a:ext uri="{FF2B5EF4-FFF2-40B4-BE49-F238E27FC236}">
                  <a16:creationId xmlns:a16="http://schemas.microsoft.com/office/drawing/2014/main" id="{F45DF839-CCCD-4E4D-9879-64D2CBFAB8D1}"/>
                </a:ext>
              </a:extLst>
            </p:cNvPr>
            <p:cNvSpPr/>
            <p:nvPr/>
          </p:nvSpPr>
          <p:spPr>
            <a:xfrm>
              <a:off x="1620478" y="4759183"/>
              <a:ext cx="289914"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05" name="TextBox 204">
              <a:extLst>
                <a:ext uri="{FF2B5EF4-FFF2-40B4-BE49-F238E27FC236}">
                  <a16:creationId xmlns:a16="http://schemas.microsoft.com/office/drawing/2014/main" id="{4294F410-6E0D-483F-BDCF-D039EEE6D669}"/>
                </a:ext>
              </a:extLst>
            </p:cNvPr>
            <p:cNvSpPr txBox="1"/>
            <p:nvPr/>
          </p:nvSpPr>
          <p:spPr>
            <a:xfrm>
              <a:off x="1916107" y="4726511"/>
              <a:ext cx="16781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$305M</a:t>
              </a:r>
            </a:p>
          </p:txBody>
        </p:sp>
      </p:grpSp>
      <p:grpSp>
        <p:nvGrpSpPr>
          <p:cNvPr id="209" name="Group 208">
            <a:extLst>
              <a:ext uri="{FF2B5EF4-FFF2-40B4-BE49-F238E27FC236}">
                <a16:creationId xmlns:a16="http://schemas.microsoft.com/office/drawing/2014/main" id="{FD6A38C2-7FE9-4A28-A495-02D3705309EB}"/>
              </a:ext>
            </a:extLst>
          </p:cNvPr>
          <p:cNvGrpSpPr/>
          <p:nvPr/>
        </p:nvGrpSpPr>
        <p:grpSpPr>
          <a:xfrm>
            <a:off x="2138963" y="5489093"/>
            <a:ext cx="936021" cy="261610"/>
            <a:chOff x="1620478" y="5128366"/>
            <a:chExt cx="231617" cy="261610"/>
          </a:xfrm>
        </p:grpSpPr>
        <p:sp>
          <p:nvSpPr>
            <p:cNvPr id="210" name="Rectangle 209">
              <a:extLst>
                <a:ext uri="{FF2B5EF4-FFF2-40B4-BE49-F238E27FC236}">
                  <a16:creationId xmlns:a16="http://schemas.microsoft.com/office/drawing/2014/main" id="{0EB851D4-D8A9-45A2-8E36-04887F306E10}"/>
                </a:ext>
              </a:extLst>
            </p:cNvPr>
            <p:cNvSpPr/>
            <p:nvPr/>
          </p:nvSpPr>
          <p:spPr>
            <a:xfrm>
              <a:off x="1620478" y="5161038"/>
              <a:ext cx="80009" cy="152131"/>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11" name="TextBox 210">
              <a:extLst>
                <a:ext uri="{FF2B5EF4-FFF2-40B4-BE49-F238E27FC236}">
                  <a16:creationId xmlns:a16="http://schemas.microsoft.com/office/drawing/2014/main" id="{60E8967C-DB68-4BD0-B7CF-ED36154C16F1}"/>
                </a:ext>
              </a:extLst>
            </p:cNvPr>
            <p:cNvSpPr txBox="1"/>
            <p:nvPr/>
          </p:nvSpPr>
          <p:spPr>
            <a:xfrm>
              <a:off x="1709367" y="5128366"/>
              <a:ext cx="14272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$101M</a:t>
              </a:r>
            </a:p>
          </p:txBody>
        </p:sp>
      </p:grpSp>
      <p:cxnSp>
        <p:nvCxnSpPr>
          <p:cNvPr id="212" name="Straight Connector 211">
            <a:extLst>
              <a:ext uri="{FF2B5EF4-FFF2-40B4-BE49-F238E27FC236}">
                <a16:creationId xmlns:a16="http://schemas.microsoft.com/office/drawing/2014/main" id="{45A88422-9007-4511-87F8-1E8AAB3B957A}"/>
              </a:ext>
            </a:extLst>
          </p:cNvPr>
          <p:cNvCxnSpPr/>
          <p:nvPr/>
        </p:nvCxnSpPr>
        <p:spPr>
          <a:xfrm>
            <a:off x="2130264" y="5831855"/>
            <a:ext cx="4972226"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13" name="TextBox 212">
            <a:extLst>
              <a:ext uri="{FF2B5EF4-FFF2-40B4-BE49-F238E27FC236}">
                <a16:creationId xmlns:a16="http://schemas.microsoft.com/office/drawing/2014/main" id="{F1E1F29B-E577-4DC4-BA30-B3DDB63728E5}"/>
              </a:ext>
            </a:extLst>
          </p:cNvPr>
          <p:cNvSpPr txBox="1"/>
          <p:nvPr/>
        </p:nvSpPr>
        <p:spPr>
          <a:xfrm>
            <a:off x="2108835" y="5831855"/>
            <a:ext cx="25955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a:t>
            </a:r>
          </a:p>
        </p:txBody>
      </p:sp>
      <p:sp>
        <p:nvSpPr>
          <p:cNvPr id="214" name="TextBox 213">
            <a:extLst>
              <a:ext uri="{FF2B5EF4-FFF2-40B4-BE49-F238E27FC236}">
                <a16:creationId xmlns:a16="http://schemas.microsoft.com/office/drawing/2014/main" id="{050F8CA8-AC84-4639-85C8-9F9013B61956}"/>
              </a:ext>
            </a:extLst>
          </p:cNvPr>
          <p:cNvSpPr txBox="1"/>
          <p:nvPr/>
        </p:nvSpPr>
        <p:spPr>
          <a:xfrm>
            <a:off x="6866254" y="5826398"/>
            <a:ext cx="585435" cy="30777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1.5B</a:t>
            </a:r>
          </a:p>
        </p:txBody>
      </p:sp>
      <p:sp>
        <p:nvSpPr>
          <p:cNvPr id="215" name="TextBox 214">
            <a:extLst>
              <a:ext uri="{FF2B5EF4-FFF2-40B4-BE49-F238E27FC236}">
                <a16:creationId xmlns:a16="http://schemas.microsoft.com/office/drawing/2014/main" id="{93856E04-2C26-4019-8F52-5A8659090B24}"/>
              </a:ext>
            </a:extLst>
          </p:cNvPr>
          <p:cNvSpPr txBox="1"/>
          <p:nvPr/>
        </p:nvSpPr>
        <p:spPr>
          <a:xfrm>
            <a:off x="5230823" y="5826398"/>
            <a:ext cx="55948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1.0B</a:t>
            </a:r>
          </a:p>
        </p:txBody>
      </p:sp>
      <p:sp>
        <p:nvSpPr>
          <p:cNvPr id="216" name="TextBox 215">
            <a:extLst>
              <a:ext uri="{FF2B5EF4-FFF2-40B4-BE49-F238E27FC236}">
                <a16:creationId xmlns:a16="http://schemas.microsoft.com/office/drawing/2014/main" id="{92C9611C-041D-4477-B080-3E444511DBDA}"/>
              </a:ext>
            </a:extLst>
          </p:cNvPr>
          <p:cNvSpPr txBox="1"/>
          <p:nvPr/>
        </p:nvSpPr>
        <p:spPr>
          <a:xfrm>
            <a:off x="3551916" y="5826398"/>
            <a:ext cx="58144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0.5B</a:t>
            </a:r>
          </a:p>
        </p:txBody>
      </p:sp>
      <p:grpSp>
        <p:nvGrpSpPr>
          <p:cNvPr id="224" name="Group 223">
            <a:extLst>
              <a:ext uri="{FF2B5EF4-FFF2-40B4-BE49-F238E27FC236}">
                <a16:creationId xmlns:a16="http://schemas.microsoft.com/office/drawing/2014/main" id="{5BE3125D-2DEA-41DE-B912-6392D18224C8}"/>
              </a:ext>
            </a:extLst>
          </p:cNvPr>
          <p:cNvGrpSpPr/>
          <p:nvPr/>
        </p:nvGrpSpPr>
        <p:grpSpPr>
          <a:xfrm>
            <a:off x="2184454" y="1182156"/>
            <a:ext cx="2613013" cy="496273"/>
            <a:chOff x="5367678" y="1144258"/>
            <a:chExt cx="2613013" cy="496273"/>
          </a:xfrm>
        </p:grpSpPr>
        <p:sp>
          <p:nvSpPr>
            <p:cNvPr id="225" name="Rectangle 224">
              <a:extLst>
                <a:ext uri="{FF2B5EF4-FFF2-40B4-BE49-F238E27FC236}">
                  <a16:creationId xmlns:a16="http://schemas.microsoft.com/office/drawing/2014/main" id="{FA34D5F8-B85D-4A2D-9C91-BCC33A9DA58B}"/>
                </a:ext>
              </a:extLst>
            </p:cNvPr>
            <p:cNvSpPr/>
            <p:nvPr/>
          </p:nvSpPr>
          <p:spPr>
            <a:xfrm>
              <a:off x="6680538" y="1186366"/>
              <a:ext cx="185070" cy="175696"/>
            </a:xfrm>
            <a:prstGeom prst="rect">
              <a:avLst/>
            </a:prstGeom>
            <a:solidFill>
              <a:srgbClr val="F2686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26" name="Rectangle 225">
              <a:extLst>
                <a:ext uri="{FF2B5EF4-FFF2-40B4-BE49-F238E27FC236}">
                  <a16:creationId xmlns:a16="http://schemas.microsoft.com/office/drawing/2014/main" id="{A0E90A43-B8BA-4EFB-828D-56956D97854B}"/>
                </a:ext>
              </a:extLst>
            </p:cNvPr>
            <p:cNvSpPr/>
            <p:nvPr/>
          </p:nvSpPr>
          <p:spPr>
            <a:xfrm>
              <a:off x="5452924" y="1186366"/>
              <a:ext cx="185070" cy="175696"/>
            </a:xfrm>
            <a:prstGeom prst="rect">
              <a:avLst/>
            </a:prstGeom>
            <a:solidFill>
              <a:srgbClr val="7693CC"/>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27" name="TextBox 226">
              <a:extLst>
                <a:ext uri="{FF2B5EF4-FFF2-40B4-BE49-F238E27FC236}">
                  <a16:creationId xmlns:a16="http://schemas.microsoft.com/office/drawing/2014/main" id="{FEC81A91-AADE-4679-AF39-496F8CCD73F4}"/>
                </a:ext>
              </a:extLst>
            </p:cNvPr>
            <p:cNvSpPr txBox="1"/>
            <p:nvPr/>
          </p:nvSpPr>
          <p:spPr>
            <a:xfrm>
              <a:off x="5633288" y="1144258"/>
              <a:ext cx="10117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2008 Data</a:t>
              </a:r>
            </a:p>
          </p:txBody>
        </p:sp>
        <p:sp>
          <p:nvSpPr>
            <p:cNvPr id="228" name="TextBox 227">
              <a:extLst>
                <a:ext uri="{FF2B5EF4-FFF2-40B4-BE49-F238E27FC236}">
                  <a16:creationId xmlns:a16="http://schemas.microsoft.com/office/drawing/2014/main" id="{59E6DFAD-B163-4349-A4AA-EE3F604173C1}"/>
                </a:ext>
              </a:extLst>
            </p:cNvPr>
            <p:cNvSpPr txBox="1"/>
            <p:nvPr/>
          </p:nvSpPr>
          <p:spPr>
            <a:xfrm>
              <a:off x="6886553" y="1144258"/>
              <a:ext cx="9874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2011 Data</a:t>
              </a:r>
            </a:p>
          </p:txBody>
        </p:sp>
        <p:sp>
          <p:nvSpPr>
            <p:cNvPr id="229" name="TextBox 228">
              <a:extLst>
                <a:ext uri="{FF2B5EF4-FFF2-40B4-BE49-F238E27FC236}">
                  <a16:creationId xmlns:a16="http://schemas.microsoft.com/office/drawing/2014/main" id="{E0B68910-DA2C-4B50-ADA8-CB9C33B09687}"/>
                </a:ext>
              </a:extLst>
            </p:cNvPr>
            <p:cNvSpPr txBox="1"/>
            <p:nvPr/>
          </p:nvSpPr>
          <p:spPr>
            <a:xfrm>
              <a:off x="5367678" y="1363532"/>
              <a:ext cx="13907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 Millions</a:t>
              </a:r>
            </a:p>
          </p:txBody>
        </p:sp>
        <p:sp>
          <p:nvSpPr>
            <p:cNvPr id="230" name="TextBox 229">
              <a:extLst>
                <a:ext uri="{FF2B5EF4-FFF2-40B4-BE49-F238E27FC236}">
                  <a16:creationId xmlns:a16="http://schemas.microsoft.com/office/drawing/2014/main" id="{081510C8-95E8-4029-B0E6-35E22EAA356A}"/>
                </a:ext>
              </a:extLst>
            </p:cNvPr>
            <p:cNvSpPr txBox="1"/>
            <p:nvPr/>
          </p:nvSpPr>
          <p:spPr>
            <a:xfrm>
              <a:off x="6589927" y="1363532"/>
              <a:ext cx="13907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 Billions</a:t>
              </a:r>
            </a:p>
          </p:txBody>
        </p:sp>
      </p:grpSp>
      <p:sp>
        <p:nvSpPr>
          <p:cNvPr id="242" name="Rectangle 241">
            <a:extLst>
              <a:ext uri="{FF2B5EF4-FFF2-40B4-BE49-F238E27FC236}">
                <a16:creationId xmlns:a16="http://schemas.microsoft.com/office/drawing/2014/main" id="{7AECFFDB-3899-4071-A3A0-45915E193480}"/>
              </a:ext>
            </a:extLst>
          </p:cNvPr>
          <p:cNvSpPr/>
          <p:nvPr/>
        </p:nvSpPr>
        <p:spPr>
          <a:xfrm>
            <a:off x="7831818" y="1224264"/>
            <a:ext cx="1127700" cy="4479767"/>
          </a:xfrm>
          <a:prstGeom prst="rect">
            <a:avLst/>
          </a:prstGeom>
          <a:gradFill flip="none" rotWithShape="1">
            <a:gsLst>
              <a:gs pos="0">
                <a:srgbClr val="FF4F4F">
                  <a:tint val="66000"/>
                  <a:satMod val="160000"/>
                </a:srgbClr>
              </a:gs>
              <a:gs pos="50000">
                <a:srgbClr val="FF4F4F">
                  <a:tint val="44500"/>
                  <a:satMod val="160000"/>
                </a:srgbClr>
              </a:gs>
              <a:gs pos="100000">
                <a:srgbClr val="FF4F4F">
                  <a:tint val="23500"/>
                  <a:satMod val="160000"/>
                </a:srgbClr>
              </a:gs>
            </a:gsLst>
            <a:lin ang="5400000" scaled="1"/>
            <a:tileRect/>
          </a:gradFill>
          <a:ln w="57150"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43" name="TextBox 242">
            <a:extLst>
              <a:ext uri="{FF2B5EF4-FFF2-40B4-BE49-F238E27FC236}">
                <a16:creationId xmlns:a16="http://schemas.microsoft.com/office/drawing/2014/main" id="{E3D4CAD8-D3AE-43DF-BE32-5EC25B8CAA3C}"/>
              </a:ext>
            </a:extLst>
          </p:cNvPr>
          <p:cNvSpPr txBox="1"/>
          <p:nvPr/>
        </p:nvSpPr>
        <p:spPr>
          <a:xfrm>
            <a:off x="7963139" y="3218723"/>
            <a:ext cx="998504"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3,245%</a:t>
            </a:r>
          </a:p>
        </p:txBody>
      </p:sp>
      <p:sp>
        <p:nvSpPr>
          <p:cNvPr id="244" name="TextBox 243">
            <a:extLst>
              <a:ext uri="{FF2B5EF4-FFF2-40B4-BE49-F238E27FC236}">
                <a16:creationId xmlns:a16="http://schemas.microsoft.com/office/drawing/2014/main" id="{4976E6CF-FDF9-46AE-9F1E-A5274C01B50F}"/>
              </a:ext>
            </a:extLst>
          </p:cNvPr>
          <p:cNvSpPr txBox="1"/>
          <p:nvPr/>
        </p:nvSpPr>
        <p:spPr>
          <a:xfrm>
            <a:off x="7963138" y="1670225"/>
            <a:ext cx="90912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p>
        </p:txBody>
      </p:sp>
      <p:sp>
        <p:nvSpPr>
          <p:cNvPr id="245" name="TextBox 244">
            <a:extLst>
              <a:ext uri="{FF2B5EF4-FFF2-40B4-BE49-F238E27FC236}">
                <a16:creationId xmlns:a16="http://schemas.microsoft.com/office/drawing/2014/main" id="{0E06474F-8BA2-4F12-AB83-B3623E477129}"/>
              </a:ext>
            </a:extLst>
          </p:cNvPr>
          <p:cNvSpPr txBox="1"/>
          <p:nvPr/>
        </p:nvSpPr>
        <p:spPr>
          <a:xfrm>
            <a:off x="7963139" y="2166474"/>
            <a:ext cx="929426"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234%</a:t>
            </a:r>
          </a:p>
        </p:txBody>
      </p:sp>
      <p:sp>
        <p:nvSpPr>
          <p:cNvPr id="246" name="TextBox 245">
            <a:extLst>
              <a:ext uri="{FF2B5EF4-FFF2-40B4-BE49-F238E27FC236}">
                <a16:creationId xmlns:a16="http://schemas.microsoft.com/office/drawing/2014/main" id="{4C3C7255-FDAB-45A7-9A3A-A87AB41FE7EE}"/>
              </a:ext>
            </a:extLst>
          </p:cNvPr>
          <p:cNvSpPr txBox="1"/>
          <p:nvPr/>
        </p:nvSpPr>
        <p:spPr>
          <a:xfrm>
            <a:off x="7963138" y="2737120"/>
            <a:ext cx="929427"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253%</a:t>
            </a:r>
          </a:p>
        </p:txBody>
      </p:sp>
      <p:sp>
        <p:nvSpPr>
          <p:cNvPr id="247" name="TextBox 246">
            <a:extLst>
              <a:ext uri="{FF2B5EF4-FFF2-40B4-BE49-F238E27FC236}">
                <a16:creationId xmlns:a16="http://schemas.microsoft.com/office/drawing/2014/main" id="{BC2C4BFD-26A9-47DB-ADB0-9ED1F2AF9DE1}"/>
              </a:ext>
            </a:extLst>
          </p:cNvPr>
          <p:cNvSpPr txBox="1"/>
          <p:nvPr/>
        </p:nvSpPr>
        <p:spPr>
          <a:xfrm>
            <a:off x="7963138" y="3621844"/>
            <a:ext cx="90912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a:t>
            </a:r>
          </a:p>
        </p:txBody>
      </p:sp>
      <p:sp>
        <p:nvSpPr>
          <p:cNvPr id="248" name="TextBox 247">
            <a:extLst>
              <a:ext uri="{FF2B5EF4-FFF2-40B4-BE49-F238E27FC236}">
                <a16:creationId xmlns:a16="http://schemas.microsoft.com/office/drawing/2014/main" id="{DB12D31E-06BD-47C8-93DA-6D48839C1B54}"/>
              </a:ext>
            </a:extLst>
          </p:cNvPr>
          <p:cNvSpPr txBox="1"/>
          <p:nvPr/>
        </p:nvSpPr>
        <p:spPr>
          <a:xfrm>
            <a:off x="7963138" y="4093992"/>
            <a:ext cx="929427"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63%</a:t>
            </a:r>
          </a:p>
        </p:txBody>
      </p:sp>
      <p:sp>
        <p:nvSpPr>
          <p:cNvPr id="249" name="TextBox 248">
            <a:extLst>
              <a:ext uri="{FF2B5EF4-FFF2-40B4-BE49-F238E27FC236}">
                <a16:creationId xmlns:a16="http://schemas.microsoft.com/office/drawing/2014/main" id="{E0D20BEB-058A-4765-B19C-B90E89DED2AF}"/>
              </a:ext>
            </a:extLst>
          </p:cNvPr>
          <p:cNvSpPr txBox="1"/>
          <p:nvPr/>
        </p:nvSpPr>
        <p:spPr>
          <a:xfrm>
            <a:off x="7963138" y="4604309"/>
            <a:ext cx="90912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2686B"/>
                </a:solidFill>
                <a:effectLst/>
                <a:uLnTx/>
                <a:uFillTx/>
                <a:latin typeface="Arial Narrow" panose="020B0606020202030204" pitchFamily="34" charset="0"/>
                <a:ea typeface="+mn-ea"/>
                <a:cs typeface="+mn-cs"/>
              </a:rPr>
              <a:t>-19%</a:t>
            </a:r>
          </a:p>
        </p:txBody>
      </p:sp>
      <p:sp>
        <p:nvSpPr>
          <p:cNvPr id="250" name="TextBox 249">
            <a:extLst>
              <a:ext uri="{FF2B5EF4-FFF2-40B4-BE49-F238E27FC236}">
                <a16:creationId xmlns:a16="http://schemas.microsoft.com/office/drawing/2014/main" id="{0AD83A4F-CD65-440D-8241-DD1E82A00278}"/>
              </a:ext>
            </a:extLst>
          </p:cNvPr>
          <p:cNvSpPr txBox="1"/>
          <p:nvPr/>
        </p:nvSpPr>
        <p:spPr>
          <a:xfrm>
            <a:off x="7963138" y="4999280"/>
            <a:ext cx="90912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143%</a:t>
            </a:r>
          </a:p>
        </p:txBody>
      </p:sp>
      <p:sp>
        <p:nvSpPr>
          <p:cNvPr id="251" name="TextBox 250">
            <a:extLst>
              <a:ext uri="{FF2B5EF4-FFF2-40B4-BE49-F238E27FC236}">
                <a16:creationId xmlns:a16="http://schemas.microsoft.com/office/drawing/2014/main" id="{63EFBF74-6A18-4239-B0F0-23245BE68B44}"/>
              </a:ext>
            </a:extLst>
          </p:cNvPr>
          <p:cNvSpPr txBox="1"/>
          <p:nvPr/>
        </p:nvSpPr>
        <p:spPr>
          <a:xfrm>
            <a:off x="7963138" y="5396254"/>
            <a:ext cx="929427"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N/A</a:t>
            </a:r>
          </a:p>
        </p:txBody>
      </p:sp>
      <p:sp>
        <p:nvSpPr>
          <p:cNvPr id="252" name="TextBox 251">
            <a:extLst>
              <a:ext uri="{FF2B5EF4-FFF2-40B4-BE49-F238E27FC236}">
                <a16:creationId xmlns:a16="http://schemas.microsoft.com/office/drawing/2014/main" id="{F235F23F-15F6-4B22-9A62-9E3CBC49E9D6}"/>
              </a:ext>
            </a:extLst>
          </p:cNvPr>
          <p:cNvSpPr txBox="1"/>
          <p:nvPr/>
        </p:nvSpPr>
        <p:spPr>
          <a:xfrm>
            <a:off x="7922139" y="1241398"/>
            <a:ext cx="9934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Change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p:txBody>
      </p:sp>
      <p:grpSp>
        <p:nvGrpSpPr>
          <p:cNvPr id="256" name="Group 174">
            <a:extLst>
              <a:ext uri="{FF2B5EF4-FFF2-40B4-BE49-F238E27FC236}">
                <a16:creationId xmlns:a16="http://schemas.microsoft.com/office/drawing/2014/main" id="{369DDC5B-938F-4FF6-BF57-07BCB579CF9E}"/>
              </a:ext>
            </a:extLst>
          </p:cNvPr>
          <p:cNvGrpSpPr/>
          <p:nvPr/>
        </p:nvGrpSpPr>
        <p:grpSpPr>
          <a:xfrm>
            <a:off x="4205900" y="4046018"/>
            <a:ext cx="3352800" cy="1697912"/>
            <a:chOff x="697159" y="1295400"/>
            <a:chExt cx="2765686" cy="1524000"/>
          </a:xfrm>
          <a:effectLst/>
        </p:grpSpPr>
        <p:sp>
          <p:nvSpPr>
            <p:cNvPr id="257" name="Rectangle 256">
              <a:extLst>
                <a:ext uri="{FF2B5EF4-FFF2-40B4-BE49-F238E27FC236}">
                  <a16:creationId xmlns:a16="http://schemas.microsoft.com/office/drawing/2014/main" id="{24FFA739-421B-4255-B12E-3CE86B439D96}"/>
                </a:ext>
              </a:extLst>
            </p:cNvPr>
            <p:cNvSpPr/>
            <p:nvPr/>
          </p:nvSpPr>
          <p:spPr>
            <a:xfrm>
              <a:off x="697159" y="1752599"/>
              <a:ext cx="2763267" cy="1066801"/>
            </a:xfrm>
            <a:prstGeom prst="rect">
              <a:avLst/>
            </a:prstGeom>
            <a:gradFill>
              <a:gsLst>
                <a:gs pos="0">
                  <a:sysClr val="window" lastClr="FFFFFF">
                    <a:lumMod val="85000"/>
                    <a:shade val="67500"/>
                    <a:satMod val="115000"/>
                    <a:alpha val="48000"/>
                  </a:sysClr>
                </a:gs>
                <a:gs pos="100000">
                  <a:sysClr val="window" lastClr="FFFFFF">
                    <a:lumMod val="85000"/>
                    <a:shade val="100000"/>
                    <a:satMod val="115000"/>
                    <a:alpha val="34000"/>
                  </a:sysClr>
                </a:gs>
              </a:gsLst>
              <a:lin ang="16200000" scaled="1"/>
            </a:gradFill>
            <a:ln w="25400" cap="flat" cmpd="sng" algn="ctr">
              <a:noFill/>
              <a:prstDash val="solid"/>
            </a:ln>
            <a:effectLst/>
          </p:spPr>
          <p:txBody>
            <a:bodyPr lIns="182880" tIns="182880" rIns="182880" bIns="182880" rtlCol="0" anchor="t" anchorCtr="0"/>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ADF1">
                    <a:lumMod val="60000"/>
                    <a:lumOff val="40000"/>
                  </a:srgbClr>
                </a:solidFill>
                <a:effectLst/>
                <a:uLnTx/>
                <a:uFillTx/>
                <a:latin typeface="Arial Narrow" panose="020B0606020202030204" pitchFamily="34" charset="0"/>
                <a:ea typeface="+mn-ea"/>
                <a:cs typeface="Arial" pitchFamily="34" charset="0"/>
              </a:endParaRPr>
            </a:p>
          </p:txBody>
        </p:sp>
        <p:sp>
          <p:nvSpPr>
            <p:cNvPr id="258" name="Rectangle 257">
              <a:extLst>
                <a:ext uri="{FF2B5EF4-FFF2-40B4-BE49-F238E27FC236}">
                  <a16:creationId xmlns:a16="http://schemas.microsoft.com/office/drawing/2014/main" id="{DECB9269-0A65-453D-85E7-7D2388B1FCED}"/>
                </a:ext>
              </a:extLst>
            </p:cNvPr>
            <p:cNvSpPr/>
            <p:nvPr/>
          </p:nvSpPr>
          <p:spPr>
            <a:xfrm>
              <a:off x="699578" y="1295400"/>
              <a:ext cx="2763267" cy="457200"/>
            </a:xfrm>
            <a:prstGeom prst="rect">
              <a:avLst/>
            </a:prstGeom>
            <a:solidFill>
              <a:srgbClr val="F2686B"/>
            </a:solidFill>
            <a:ln w="25400" cap="flat" cmpd="sng" algn="ctr">
              <a:noFill/>
              <a:prstDash val="solid"/>
            </a:ln>
            <a:effectLst/>
          </p:spPr>
          <p:txBody>
            <a:bodyPr lIns="182880" rIns="182880"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ea typeface="+mn-ea"/>
                  <a:cs typeface="Arial" pitchFamily="34" charset="0"/>
                </a:rPr>
                <a:t>TOTAL BURDEN OF ILLNESS </a:t>
              </a:r>
            </a:p>
          </p:txBody>
        </p:sp>
      </p:grpSp>
      <p:sp>
        <p:nvSpPr>
          <p:cNvPr id="263" name="TextBox 262">
            <a:extLst>
              <a:ext uri="{FF2B5EF4-FFF2-40B4-BE49-F238E27FC236}">
                <a16:creationId xmlns:a16="http://schemas.microsoft.com/office/drawing/2014/main" id="{35AB70EB-4B46-4CE8-BFE4-06EA43C583B6}"/>
              </a:ext>
            </a:extLst>
          </p:cNvPr>
          <p:cNvSpPr txBox="1"/>
          <p:nvPr/>
        </p:nvSpPr>
        <p:spPr>
          <a:xfrm>
            <a:off x="4718189" y="4530123"/>
            <a:ext cx="109533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2008:</a:t>
            </a:r>
          </a:p>
        </p:txBody>
      </p:sp>
      <p:sp>
        <p:nvSpPr>
          <p:cNvPr id="264" name="TextBox 263">
            <a:extLst>
              <a:ext uri="{FF2B5EF4-FFF2-40B4-BE49-F238E27FC236}">
                <a16:creationId xmlns:a16="http://schemas.microsoft.com/office/drawing/2014/main" id="{ED0EB909-2E00-485D-81FB-F8DA2986B75B}"/>
              </a:ext>
            </a:extLst>
          </p:cNvPr>
          <p:cNvSpPr txBox="1"/>
          <p:nvPr/>
        </p:nvSpPr>
        <p:spPr>
          <a:xfrm>
            <a:off x="5533382" y="4514673"/>
            <a:ext cx="19202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mn-cs"/>
              </a:rPr>
              <a:t>$2,518,598,262</a:t>
            </a:r>
          </a:p>
        </p:txBody>
      </p:sp>
      <p:sp>
        <p:nvSpPr>
          <p:cNvPr id="265" name="TextBox 264">
            <a:extLst>
              <a:ext uri="{FF2B5EF4-FFF2-40B4-BE49-F238E27FC236}">
                <a16:creationId xmlns:a16="http://schemas.microsoft.com/office/drawing/2014/main" id="{E85099DF-7B5A-4A48-8D33-0419C6FC8C37}"/>
              </a:ext>
            </a:extLst>
          </p:cNvPr>
          <p:cNvSpPr txBox="1"/>
          <p:nvPr/>
        </p:nvSpPr>
        <p:spPr>
          <a:xfrm>
            <a:off x="4718189" y="4859375"/>
            <a:ext cx="109533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2686B"/>
                </a:solidFill>
                <a:effectLst/>
                <a:uLnTx/>
                <a:uFillTx/>
                <a:latin typeface="Arial Narrow" panose="020B0606020202030204" pitchFamily="34" charset="0"/>
                <a:ea typeface="+mn-ea"/>
                <a:cs typeface="+mn-cs"/>
              </a:rPr>
              <a:t>2011:</a:t>
            </a:r>
          </a:p>
        </p:txBody>
      </p:sp>
      <p:sp>
        <p:nvSpPr>
          <p:cNvPr id="266" name="TextBox 265">
            <a:extLst>
              <a:ext uri="{FF2B5EF4-FFF2-40B4-BE49-F238E27FC236}">
                <a16:creationId xmlns:a16="http://schemas.microsoft.com/office/drawing/2014/main" id="{79C0D4A8-092D-4EA8-BF07-754AF5B63C35}"/>
              </a:ext>
            </a:extLst>
          </p:cNvPr>
          <p:cNvSpPr txBox="1"/>
          <p:nvPr/>
        </p:nvSpPr>
        <p:spPr>
          <a:xfrm>
            <a:off x="5533382" y="4843925"/>
            <a:ext cx="201168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2686B"/>
                </a:solidFill>
                <a:effectLst/>
                <a:uLnTx/>
                <a:uFillTx/>
                <a:latin typeface="Arial Narrow" panose="020B0606020202030204" pitchFamily="34" charset="0"/>
                <a:ea typeface="+mn-ea"/>
                <a:cs typeface="+mn-cs"/>
              </a:rPr>
              <a:t>$4,619,665,079</a:t>
            </a:r>
          </a:p>
        </p:txBody>
      </p:sp>
      <p:cxnSp>
        <p:nvCxnSpPr>
          <p:cNvPr id="267" name="Straight Connector 266">
            <a:extLst>
              <a:ext uri="{FF2B5EF4-FFF2-40B4-BE49-F238E27FC236}">
                <a16:creationId xmlns:a16="http://schemas.microsoft.com/office/drawing/2014/main" id="{B9860FB0-376B-4C0E-AD42-BEE6129A1896}"/>
              </a:ext>
            </a:extLst>
          </p:cNvPr>
          <p:cNvCxnSpPr/>
          <p:nvPr/>
        </p:nvCxnSpPr>
        <p:spPr>
          <a:xfrm>
            <a:off x="4369619" y="5264525"/>
            <a:ext cx="3041471" cy="0"/>
          </a:xfrm>
          <a:prstGeom prst="line">
            <a:avLst/>
          </a:prstGeom>
          <a:ln w="1905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sp>
        <p:nvSpPr>
          <p:cNvPr id="269" name="TextBox 268">
            <a:extLst>
              <a:ext uri="{FF2B5EF4-FFF2-40B4-BE49-F238E27FC236}">
                <a16:creationId xmlns:a16="http://schemas.microsoft.com/office/drawing/2014/main" id="{E3E1C7D4-AB8A-48D3-B077-67479B0AF3E9}"/>
              </a:ext>
            </a:extLst>
          </p:cNvPr>
          <p:cNvSpPr txBox="1"/>
          <p:nvPr/>
        </p:nvSpPr>
        <p:spPr>
          <a:xfrm>
            <a:off x="4377450" y="5277492"/>
            <a:ext cx="298726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Change (%): 83%</a:t>
            </a:r>
          </a:p>
        </p:txBody>
      </p:sp>
    </p:spTree>
    <p:extLst>
      <p:ext uri="{BB962C8B-B14F-4D97-AF65-F5344CB8AC3E}">
        <p14:creationId xmlns:p14="http://schemas.microsoft.com/office/powerpoint/2010/main" val="145136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4" grpId="0"/>
      <p:bldP spid="265" grpId="0"/>
      <p:bldP spid="266" grpId="0"/>
      <p:bldP spid="269" grpId="0"/>
    </p:bldLst>
  </p:timing>
</p:sld>
</file>

<file path=ppt/slides/slide20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Discussion: Clinical Takeaways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286867" y="1697352"/>
            <a:ext cx="8570266" cy="4121666"/>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spcAft>
                <a:spcPts val="600"/>
              </a:spcAft>
              <a:buClr>
                <a:srgbClr val="554856"/>
              </a:buClr>
              <a:buFont typeface="Wingdings" panose="05000000000000000000" pitchFamily="2" charset="2"/>
              <a:buChar char="§"/>
            </a:pPr>
            <a:r>
              <a:rPr lang="en-CA" sz="2800" b="1" dirty="0">
                <a:solidFill>
                  <a:prstClr val="black">
                    <a:lumMod val="65000"/>
                    <a:lumOff val="35000"/>
                  </a:prstClr>
                </a:solidFill>
                <a:latin typeface="Arial Narrow" panose="020B0606020202030204" pitchFamily="34" charset="0"/>
              </a:rPr>
              <a:t>Prior fractures are more important </a:t>
            </a:r>
            <a:r>
              <a:rPr lang="en-CA" sz="2800" dirty="0">
                <a:solidFill>
                  <a:prstClr val="black">
                    <a:lumMod val="65000"/>
                    <a:lumOff val="35000"/>
                  </a:prstClr>
                </a:solidFill>
                <a:latin typeface="Arial Narrow" panose="020B0606020202030204" pitchFamily="34" charset="0"/>
              </a:rPr>
              <a:t>in determining fracture risk than an </a:t>
            </a:r>
            <a:r>
              <a:rPr lang="en-CA" sz="2800" dirty="0" err="1">
                <a:solidFill>
                  <a:prstClr val="black">
                    <a:lumMod val="65000"/>
                    <a:lumOff val="35000"/>
                  </a:prstClr>
                </a:solidFill>
                <a:latin typeface="Arial Narrow" panose="020B0606020202030204" pitchFamily="34" charset="0"/>
              </a:rPr>
              <a:t>osteopenic</a:t>
            </a:r>
            <a:r>
              <a:rPr lang="en-CA" sz="2800" dirty="0">
                <a:solidFill>
                  <a:prstClr val="black">
                    <a:lumMod val="65000"/>
                    <a:lumOff val="35000"/>
                  </a:prstClr>
                </a:solidFill>
                <a:latin typeface="Arial Narrow" panose="020B0606020202030204" pitchFamily="34" charset="0"/>
              </a:rPr>
              <a:t> BMD</a:t>
            </a:r>
          </a:p>
          <a:p>
            <a:pPr marL="457200" lvl="1" indent="-457200">
              <a:spcAft>
                <a:spcPts val="600"/>
              </a:spcAft>
              <a:buClr>
                <a:srgbClr val="554856"/>
              </a:buClr>
              <a:buFont typeface="Wingdings" panose="05000000000000000000" pitchFamily="2" charset="2"/>
              <a:buChar char="§"/>
            </a:pPr>
            <a:r>
              <a:rPr lang="en-CA" sz="2800" b="1" dirty="0">
                <a:solidFill>
                  <a:prstClr val="black">
                    <a:lumMod val="65000"/>
                    <a:lumOff val="35000"/>
                  </a:prstClr>
                </a:solidFill>
                <a:latin typeface="Arial Narrow" panose="020B0606020202030204" pitchFamily="34" charset="0"/>
              </a:rPr>
              <a:t>Neurologic lesions leading to falls have a major impact on fracture risk </a:t>
            </a:r>
            <a:r>
              <a:rPr lang="en-CA" sz="2800" dirty="0">
                <a:solidFill>
                  <a:prstClr val="black">
                    <a:lumMod val="65000"/>
                    <a:lumOff val="35000"/>
                  </a:prstClr>
                </a:solidFill>
                <a:latin typeface="Arial Narrow" panose="020B0606020202030204" pitchFamily="34" charset="0"/>
              </a:rPr>
              <a:t>that is </a:t>
            </a:r>
            <a:r>
              <a:rPr lang="en-CA" sz="2800" u="sng" dirty="0">
                <a:solidFill>
                  <a:prstClr val="black">
                    <a:lumMod val="65000"/>
                    <a:lumOff val="35000"/>
                  </a:prstClr>
                </a:solidFill>
                <a:latin typeface="Arial Narrow" panose="020B0606020202030204" pitchFamily="34" charset="0"/>
              </a:rPr>
              <a:t>not captured by FRAX or CAROC </a:t>
            </a:r>
            <a:endParaRPr lang="en-CA" sz="2800" b="1" dirty="0">
              <a:solidFill>
                <a:prstClr val="black">
                  <a:lumMod val="65000"/>
                  <a:lumOff val="35000"/>
                </a:prstClr>
              </a:solidFill>
              <a:latin typeface="Arial Narrow" panose="020B0606020202030204" pitchFamily="34" charset="0"/>
            </a:endParaRPr>
          </a:p>
          <a:p>
            <a:pPr marL="457200" lvl="1" indent="-457200">
              <a:spcAft>
                <a:spcPts val="600"/>
              </a:spcAft>
              <a:buClr>
                <a:srgbClr val="554856"/>
              </a:buClr>
              <a:buFont typeface="Wingdings" panose="05000000000000000000" pitchFamily="2" charset="2"/>
              <a:buChar char="§"/>
            </a:pPr>
            <a:r>
              <a:rPr lang="en-CA" sz="2800" dirty="0">
                <a:solidFill>
                  <a:prstClr val="black">
                    <a:lumMod val="65000"/>
                    <a:lumOff val="35000"/>
                  </a:prstClr>
                </a:solidFill>
                <a:latin typeface="Arial Narrow" panose="020B0606020202030204" pitchFamily="34" charset="0"/>
              </a:rPr>
              <a:t>Patient preference should always be considered when determining treatment.  In this instance switching from a weekly to every 6 month treatment. </a:t>
            </a:r>
          </a:p>
          <a:p>
            <a:pPr marL="457200" lvl="1" indent="-457200">
              <a:spcAft>
                <a:spcPts val="600"/>
              </a:spcAft>
              <a:buClr>
                <a:srgbClr val="554856"/>
              </a:buClr>
              <a:buFont typeface="Wingdings" panose="05000000000000000000" pitchFamily="2" charset="2"/>
              <a:buChar char="§"/>
            </a:pPr>
            <a:r>
              <a:rPr lang="en-CA" sz="2800" b="1" dirty="0">
                <a:solidFill>
                  <a:prstClr val="black">
                    <a:lumMod val="65000"/>
                    <a:lumOff val="35000"/>
                  </a:prstClr>
                </a:solidFill>
                <a:latin typeface="Arial Narrow" panose="020B0606020202030204" pitchFamily="34" charset="0"/>
              </a:rPr>
              <a:t>Drug holidays should not be considered in any high risk individuals</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36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36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0" marR="0" lvl="0" indent="0" algn="l" defTabSz="457200" rtl="0" eaLnBrk="1" fontAlgn="auto" latinLnBrk="0" hangingPunct="1">
              <a:lnSpc>
                <a:spcPct val="100000"/>
              </a:lnSpc>
              <a:spcBef>
                <a:spcPts val="0"/>
              </a:spcBef>
              <a:spcAft>
                <a:spcPts val="1000"/>
              </a:spcAft>
              <a:buClr>
                <a:srgbClr val="F93482"/>
              </a:buClr>
              <a:buSzTx/>
              <a:buFont typeface="Arial"/>
              <a:buNone/>
              <a:tabLst/>
              <a:defRPr/>
            </a:pPr>
            <a:endParaRPr kumimoji="0" lang="en-CA" sz="3600" b="1"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pic>
        <p:nvPicPr>
          <p:cNvPr id="3" name="Picture 2" descr="A picture containing indoor&#10;&#10;Description generated with very high confidence">
            <a:extLst>
              <a:ext uri="{FF2B5EF4-FFF2-40B4-BE49-F238E27FC236}">
                <a16:creationId xmlns:a16="http://schemas.microsoft.com/office/drawing/2014/main" id="{3995EADE-68D5-438C-AA04-4AE81ED44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967" y="183866"/>
            <a:ext cx="1388754" cy="1741176"/>
          </a:xfrm>
          <a:prstGeom prst="rect">
            <a:avLst/>
          </a:prstGeom>
        </p:spPr>
      </p:pic>
    </p:spTree>
    <p:extLst>
      <p:ext uri="{BB962C8B-B14F-4D97-AF65-F5344CB8AC3E}">
        <p14:creationId xmlns:p14="http://schemas.microsoft.com/office/powerpoint/2010/main" val="170369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498598"/>
          </a:xfrm>
        </p:spPr>
        <p:txBody>
          <a:bodyPr/>
          <a:lstStyle/>
          <a:p>
            <a:pPr algn="ctr"/>
            <a:r>
              <a:rPr lang="en-CA" sz="3600" dirty="0">
                <a:solidFill>
                  <a:srgbClr val="725F73"/>
                </a:solidFill>
                <a:latin typeface="Arial Narrow" panose="020B0606020202030204" pitchFamily="34" charset="0"/>
              </a:rPr>
              <a:t> Program Modules</a:t>
            </a:r>
            <a:endParaRPr lang="en-US" sz="3600" dirty="0">
              <a:solidFill>
                <a:srgbClr val="725F73"/>
              </a:solidFill>
              <a:latin typeface="Arial Narrow" panose="020B0606020202030204" pitchFamily="34" charset="0"/>
            </a:endParaRPr>
          </a:p>
        </p:txBody>
      </p:sp>
      <p:pic>
        <p:nvPicPr>
          <p:cNvPr id="2" name="Picture 1">
            <a:hlinkClick r:id="rId3" action="ppaction://hlinksldjump"/>
            <a:extLst>
              <a:ext uri="{FF2B5EF4-FFF2-40B4-BE49-F238E27FC236}">
                <a16:creationId xmlns:a16="http://schemas.microsoft.com/office/drawing/2014/main" id="{998DED7B-68C6-41FB-8390-12649ABD6F86}"/>
              </a:ext>
            </a:extLst>
          </p:cNvPr>
          <p:cNvPicPr>
            <a:picLocks noChangeAspect="1"/>
          </p:cNvPicPr>
          <p:nvPr/>
        </p:nvPicPr>
        <p:blipFill>
          <a:blip r:embed="rId4"/>
          <a:stretch>
            <a:fillRect/>
          </a:stretch>
        </p:blipFill>
        <p:spPr>
          <a:xfrm>
            <a:off x="239279" y="1775652"/>
            <a:ext cx="1627583" cy="3840480"/>
          </a:xfrm>
          <a:prstGeom prst="rect">
            <a:avLst/>
          </a:prstGeom>
        </p:spPr>
      </p:pic>
      <p:pic>
        <p:nvPicPr>
          <p:cNvPr id="3" name="Picture 2">
            <a:hlinkClick r:id="rId5" action="ppaction://hlinksldjump"/>
            <a:extLst>
              <a:ext uri="{FF2B5EF4-FFF2-40B4-BE49-F238E27FC236}">
                <a16:creationId xmlns:a16="http://schemas.microsoft.com/office/drawing/2014/main" id="{6407FCA6-25B2-4F7E-9B27-B3724E8F3D6D}"/>
              </a:ext>
            </a:extLst>
          </p:cNvPr>
          <p:cNvPicPr>
            <a:picLocks noChangeAspect="1"/>
          </p:cNvPicPr>
          <p:nvPr/>
        </p:nvPicPr>
        <p:blipFill>
          <a:blip r:embed="rId6"/>
          <a:stretch>
            <a:fillRect/>
          </a:stretch>
        </p:blipFill>
        <p:spPr>
          <a:xfrm>
            <a:off x="2025601" y="1729932"/>
            <a:ext cx="1628702" cy="3886200"/>
          </a:xfrm>
          <a:prstGeom prst="rect">
            <a:avLst/>
          </a:prstGeom>
        </p:spPr>
      </p:pic>
      <p:pic>
        <p:nvPicPr>
          <p:cNvPr id="5" name="Picture 4">
            <a:hlinkClick r:id="rId7" action="ppaction://hlinksldjump"/>
            <a:extLst>
              <a:ext uri="{FF2B5EF4-FFF2-40B4-BE49-F238E27FC236}">
                <a16:creationId xmlns:a16="http://schemas.microsoft.com/office/drawing/2014/main" id="{2275D611-4CF8-4F89-95BE-A81EA71644FD}"/>
              </a:ext>
            </a:extLst>
          </p:cNvPr>
          <p:cNvPicPr>
            <a:picLocks noChangeAspect="1"/>
          </p:cNvPicPr>
          <p:nvPr/>
        </p:nvPicPr>
        <p:blipFill>
          <a:blip r:embed="rId8"/>
          <a:stretch>
            <a:fillRect/>
          </a:stretch>
        </p:blipFill>
        <p:spPr>
          <a:xfrm>
            <a:off x="3638187" y="1363771"/>
            <a:ext cx="1957841" cy="4264189"/>
          </a:xfrm>
          <a:prstGeom prst="rect">
            <a:avLst/>
          </a:prstGeom>
        </p:spPr>
      </p:pic>
      <p:pic>
        <p:nvPicPr>
          <p:cNvPr id="6" name="Picture 5">
            <a:hlinkClick r:id="rId9" action="ppaction://hlinksldjump"/>
            <a:extLst>
              <a:ext uri="{FF2B5EF4-FFF2-40B4-BE49-F238E27FC236}">
                <a16:creationId xmlns:a16="http://schemas.microsoft.com/office/drawing/2014/main" id="{CB312734-9105-4F37-924D-C73577EA4D21}"/>
              </a:ext>
            </a:extLst>
          </p:cNvPr>
          <p:cNvPicPr>
            <a:picLocks noChangeAspect="1"/>
          </p:cNvPicPr>
          <p:nvPr/>
        </p:nvPicPr>
        <p:blipFill>
          <a:blip r:embed="rId10"/>
          <a:stretch>
            <a:fillRect/>
          </a:stretch>
        </p:blipFill>
        <p:spPr>
          <a:xfrm>
            <a:off x="5492865" y="1547052"/>
            <a:ext cx="1766306" cy="4069080"/>
          </a:xfrm>
          <a:prstGeom prst="rect">
            <a:avLst/>
          </a:prstGeom>
        </p:spPr>
      </p:pic>
      <p:pic>
        <p:nvPicPr>
          <p:cNvPr id="7" name="Picture 6">
            <a:hlinkClick r:id="rId11" action="ppaction://hlinksldjump"/>
            <a:extLst>
              <a:ext uri="{FF2B5EF4-FFF2-40B4-BE49-F238E27FC236}">
                <a16:creationId xmlns:a16="http://schemas.microsoft.com/office/drawing/2014/main" id="{251B15E3-0A1D-4F1A-9D08-E5B6DFF62950}"/>
              </a:ext>
            </a:extLst>
          </p:cNvPr>
          <p:cNvPicPr>
            <a:picLocks noChangeAspect="1"/>
          </p:cNvPicPr>
          <p:nvPr/>
        </p:nvPicPr>
        <p:blipFill>
          <a:blip r:embed="rId12"/>
          <a:stretch>
            <a:fillRect/>
          </a:stretch>
        </p:blipFill>
        <p:spPr>
          <a:xfrm>
            <a:off x="6974098" y="1878920"/>
            <a:ext cx="2321563" cy="3749040"/>
          </a:xfrm>
          <a:prstGeom prst="rect">
            <a:avLst/>
          </a:prstGeom>
        </p:spPr>
      </p:pic>
    </p:spTree>
    <p:extLst>
      <p:ext uri="{BB962C8B-B14F-4D97-AF65-F5344CB8AC3E}">
        <p14:creationId xmlns:p14="http://schemas.microsoft.com/office/powerpoint/2010/main" val="3281184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Program Overview</a:t>
            </a: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Roboto"/>
              <a:ea typeface="+mn-ea"/>
              <a:cs typeface="+mn-cs"/>
            </a:endParaRPr>
          </a:p>
        </p:txBody>
      </p:sp>
      <p:pic>
        <p:nvPicPr>
          <p:cNvPr id="6" name="Picture 5">
            <a:extLst>
              <a:ext uri="{FF2B5EF4-FFF2-40B4-BE49-F238E27FC236}">
                <a16:creationId xmlns:a16="http://schemas.microsoft.com/office/drawing/2014/main" id="{311FA017-B437-40E5-B3C7-168882BA1E49}"/>
              </a:ext>
            </a:extLst>
          </p:cNvPr>
          <p:cNvPicPr>
            <a:picLocks noChangeAspect="1"/>
          </p:cNvPicPr>
          <p:nvPr/>
        </p:nvPicPr>
        <p:blipFill>
          <a:blip r:embed="rId2"/>
          <a:stretch>
            <a:fillRect/>
          </a:stretch>
        </p:blipFill>
        <p:spPr>
          <a:xfrm>
            <a:off x="1123829" y="1187890"/>
            <a:ext cx="7607777" cy="5058199"/>
          </a:xfrm>
          <a:prstGeom prst="rect">
            <a:avLst/>
          </a:prstGeom>
        </p:spPr>
      </p:pic>
    </p:spTree>
    <p:extLst>
      <p:ext uri="{BB962C8B-B14F-4D97-AF65-F5344CB8AC3E}">
        <p14:creationId xmlns:p14="http://schemas.microsoft.com/office/powerpoint/2010/main" val="59233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lvl="0" defTabSz="342991">
              <a:defRPr/>
            </a:pPr>
            <a:r>
              <a:rPr lang="en-US" sz="4000" b="1" dirty="0">
                <a:solidFill>
                  <a:srgbClr val="725F73"/>
                </a:solidFill>
                <a:latin typeface="Arial Narrow" panose="020B0606020202030204" pitchFamily="34" charset="0"/>
              </a:rPr>
              <a:t>Program Overview</a:t>
            </a:r>
            <a:endPar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endParaRPr>
          </a:p>
        </p:txBody>
      </p:sp>
      <p:sp>
        <p:nvSpPr>
          <p:cNvPr id="10" name="Content Placeholder 2">
            <a:extLst>
              <a:ext uri="{FF2B5EF4-FFF2-40B4-BE49-F238E27FC236}">
                <a16:creationId xmlns:a16="http://schemas.microsoft.com/office/drawing/2014/main" id="{2C1FFE74-196A-4DA7-A87B-B5F568DD9A75}"/>
              </a:ext>
            </a:extLst>
          </p:cNvPr>
          <p:cNvSpPr txBox="1">
            <a:spLocks/>
          </p:cNvSpPr>
          <p:nvPr/>
        </p:nvSpPr>
        <p:spPr>
          <a:xfrm>
            <a:off x="1431173" y="1092572"/>
            <a:ext cx="7576457" cy="5615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685800">
              <a:lnSpc>
                <a:spcPct val="100000"/>
              </a:lnSpc>
              <a:spcBef>
                <a:spcPts val="0"/>
              </a:spcBef>
              <a:buClr>
                <a:srgbClr val="725F73"/>
              </a:buClr>
              <a:buFont typeface="Wingdings" panose="05000000000000000000" pitchFamily="2" charset="2"/>
              <a:buChar char="§"/>
            </a:pPr>
            <a:r>
              <a:rPr lang="en-CA" dirty="0">
                <a:solidFill>
                  <a:prstClr val="black"/>
                </a:solidFill>
                <a:latin typeface="Arial Narrow" panose="020B0606020202030204" pitchFamily="34" charset="0"/>
              </a:rPr>
              <a:t>This program has been developed by Canadian Family Physicians and Specialists (rheumatology, endocrinology) to examine the most up-to-date evidence in the field of osteoporosis and fracture risk</a:t>
            </a:r>
          </a:p>
          <a:p>
            <a:pPr marL="0" indent="0" defTabSz="685800">
              <a:lnSpc>
                <a:spcPct val="100000"/>
              </a:lnSpc>
              <a:spcBef>
                <a:spcPts val="0"/>
              </a:spcBef>
              <a:buClr>
                <a:srgbClr val="725F73"/>
              </a:buClr>
              <a:buNone/>
            </a:pPr>
            <a:endParaRPr lang="en-CA" dirty="0">
              <a:solidFill>
                <a:prstClr val="black"/>
              </a:solidFill>
              <a:latin typeface="Arial Narrow" panose="020B0606020202030204" pitchFamily="34" charset="0"/>
            </a:endParaRPr>
          </a:p>
          <a:p>
            <a:pPr marL="342900" indent="-342900" defTabSz="685800">
              <a:lnSpc>
                <a:spcPct val="100000"/>
              </a:lnSpc>
              <a:spcBef>
                <a:spcPts val="0"/>
              </a:spcBef>
              <a:buClr>
                <a:srgbClr val="725F73"/>
              </a:buClr>
              <a:buFont typeface="Wingdings" panose="05000000000000000000" pitchFamily="2" charset="2"/>
              <a:buChar char="§"/>
            </a:pPr>
            <a:r>
              <a:rPr lang="en-CA" dirty="0">
                <a:solidFill>
                  <a:prstClr val="black"/>
                </a:solidFill>
                <a:latin typeface="Arial Narrow" panose="020B0606020202030204" pitchFamily="34" charset="0"/>
              </a:rPr>
              <a:t>The design of this program provides </a:t>
            </a:r>
            <a:r>
              <a:rPr lang="en-CA" b="1" dirty="0">
                <a:solidFill>
                  <a:srgbClr val="746175"/>
                </a:solidFill>
                <a:latin typeface="Arial Narrow" panose="020B0606020202030204" pitchFamily="34" charset="0"/>
              </a:rPr>
              <a:t>EXPERT RECOMMENDATIONS </a:t>
            </a:r>
            <a:r>
              <a:rPr lang="en-CA" dirty="0">
                <a:solidFill>
                  <a:prstClr val="black"/>
                </a:solidFill>
                <a:latin typeface="Arial Narrow" panose="020B0606020202030204" pitchFamily="34" charset="0"/>
              </a:rPr>
              <a:t>for the following modules based on evidence, guidelines and the reimbursement landscape</a:t>
            </a:r>
          </a:p>
          <a:p>
            <a:pPr marL="0" indent="0" defTabSz="685800">
              <a:lnSpc>
                <a:spcPct val="100000"/>
              </a:lnSpc>
              <a:spcBef>
                <a:spcPts val="0"/>
              </a:spcBef>
              <a:buClr>
                <a:srgbClr val="725F73"/>
              </a:buClr>
              <a:buNone/>
            </a:pPr>
            <a:endParaRPr lang="en-CA" dirty="0">
              <a:solidFill>
                <a:prstClr val="black"/>
              </a:solidFill>
              <a:latin typeface="Arial Narrow" panose="020B0606020202030204" pitchFamily="34" charset="0"/>
            </a:endParaRPr>
          </a:p>
          <a:p>
            <a:pPr marL="342900" indent="-342900" defTabSz="685800">
              <a:lnSpc>
                <a:spcPct val="100000"/>
              </a:lnSpc>
              <a:spcBef>
                <a:spcPts val="0"/>
              </a:spcBef>
              <a:buClr>
                <a:srgbClr val="725F73"/>
              </a:buClr>
              <a:buFont typeface="Wingdings" panose="05000000000000000000" pitchFamily="2" charset="2"/>
              <a:buChar char="§"/>
            </a:pPr>
            <a:r>
              <a:rPr lang="en-CA" dirty="0">
                <a:solidFill>
                  <a:prstClr val="black"/>
                </a:solidFill>
                <a:latin typeface="Arial Narrow" panose="020B0606020202030204" pitchFamily="34" charset="0"/>
              </a:rPr>
              <a:t>Each </a:t>
            </a:r>
            <a:r>
              <a:rPr lang="en-CA" b="1" dirty="0">
                <a:solidFill>
                  <a:srgbClr val="746175"/>
                </a:solidFill>
                <a:latin typeface="Arial Narrow" panose="020B0606020202030204" pitchFamily="34" charset="0"/>
              </a:rPr>
              <a:t>EXPERT</a:t>
            </a:r>
            <a:r>
              <a:rPr lang="en-CA" dirty="0">
                <a:solidFill>
                  <a:prstClr val="black"/>
                </a:solidFill>
                <a:latin typeface="Arial Narrow" panose="020B0606020202030204" pitchFamily="34" charset="0"/>
              </a:rPr>
              <a:t> has provided key clinical takeaways for each module</a:t>
            </a:r>
          </a:p>
        </p:txBody>
      </p:sp>
    </p:spTree>
    <p:extLst>
      <p:ext uri="{BB962C8B-B14F-4D97-AF65-F5344CB8AC3E}">
        <p14:creationId xmlns:p14="http://schemas.microsoft.com/office/powerpoint/2010/main" val="2978696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498598"/>
          </a:xfrm>
        </p:spPr>
        <p:txBody>
          <a:bodyPr/>
          <a:lstStyle/>
          <a:p>
            <a:pPr algn="ctr"/>
            <a:r>
              <a:rPr lang="en-CA" sz="3600" dirty="0">
                <a:solidFill>
                  <a:srgbClr val="725F73"/>
                </a:solidFill>
                <a:latin typeface="Arial Narrow" panose="020B0606020202030204" pitchFamily="34" charset="0"/>
              </a:rPr>
              <a:t> Program Modules</a:t>
            </a:r>
            <a:endParaRPr lang="en-US" sz="3600" dirty="0">
              <a:solidFill>
                <a:srgbClr val="725F73"/>
              </a:solidFill>
              <a:latin typeface="Arial Narrow" panose="020B0606020202030204" pitchFamily="34" charset="0"/>
            </a:endParaRPr>
          </a:p>
        </p:txBody>
      </p:sp>
      <p:pic>
        <p:nvPicPr>
          <p:cNvPr id="2" name="Picture 1">
            <a:hlinkClick r:id="rId3" action="ppaction://hlinksldjump"/>
            <a:extLst>
              <a:ext uri="{FF2B5EF4-FFF2-40B4-BE49-F238E27FC236}">
                <a16:creationId xmlns:a16="http://schemas.microsoft.com/office/drawing/2014/main" id="{998DED7B-68C6-41FB-8390-12649ABD6F86}"/>
              </a:ext>
            </a:extLst>
          </p:cNvPr>
          <p:cNvPicPr>
            <a:picLocks noChangeAspect="1"/>
          </p:cNvPicPr>
          <p:nvPr/>
        </p:nvPicPr>
        <p:blipFill>
          <a:blip r:embed="rId4"/>
          <a:stretch>
            <a:fillRect/>
          </a:stretch>
        </p:blipFill>
        <p:spPr>
          <a:xfrm>
            <a:off x="239279" y="1775652"/>
            <a:ext cx="1627583" cy="3840480"/>
          </a:xfrm>
          <a:prstGeom prst="rect">
            <a:avLst/>
          </a:prstGeom>
        </p:spPr>
      </p:pic>
      <p:pic>
        <p:nvPicPr>
          <p:cNvPr id="3" name="Picture 2">
            <a:hlinkClick r:id="rId5" action="ppaction://hlinksldjump"/>
            <a:extLst>
              <a:ext uri="{FF2B5EF4-FFF2-40B4-BE49-F238E27FC236}">
                <a16:creationId xmlns:a16="http://schemas.microsoft.com/office/drawing/2014/main" id="{6407FCA6-25B2-4F7E-9B27-B3724E8F3D6D}"/>
              </a:ext>
            </a:extLst>
          </p:cNvPr>
          <p:cNvPicPr>
            <a:picLocks noChangeAspect="1"/>
          </p:cNvPicPr>
          <p:nvPr/>
        </p:nvPicPr>
        <p:blipFill>
          <a:blip r:embed="rId6"/>
          <a:stretch>
            <a:fillRect/>
          </a:stretch>
        </p:blipFill>
        <p:spPr>
          <a:xfrm>
            <a:off x="2025601" y="1729932"/>
            <a:ext cx="1628702" cy="3886200"/>
          </a:xfrm>
          <a:prstGeom prst="rect">
            <a:avLst/>
          </a:prstGeom>
        </p:spPr>
      </p:pic>
      <p:pic>
        <p:nvPicPr>
          <p:cNvPr id="5" name="Picture 4">
            <a:hlinkClick r:id="rId7" action="ppaction://hlinksldjump"/>
            <a:extLst>
              <a:ext uri="{FF2B5EF4-FFF2-40B4-BE49-F238E27FC236}">
                <a16:creationId xmlns:a16="http://schemas.microsoft.com/office/drawing/2014/main" id="{2275D611-4CF8-4F89-95BE-A81EA71644FD}"/>
              </a:ext>
            </a:extLst>
          </p:cNvPr>
          <p:cNvPicPr>
            <a:picLocks noChangeAspect="1"/>
          </p:cNvPicPr>
          <p:nvPr/>
        </p:nvPicPr>
        <p:blipFill>
          <a:blip r:embed="rId8"/>
          <a:stretch>
            <a:fillRect/>
          </a:stretch>
        </p:blipFill>
        <p:spPr>
          <a:xfrm>
            <a:off x="3638187" y="1363771"/>
            <a:ext cx="1957841" cy="4264189"/>
          </a:xfrm>
          <a:prstGeom prst="rect">
            <a:avLst/>
          </a:prstGeom>
        </p:spPr>
      </p:pic>
      <p:pic>
        <p:nvPicPr>
          <p:cNvPr id="6" name="Picture 5">
            <a:hlinkClick r:id="rId9" action="ppaction://hlinksldjump"/>
            <a:extLst>
              <a:ext uri="{FF2B5EF4-FFF2-40B4-BE49-F238E27FC236}">
                <a16:creationId xmlns:a16="http://schemas.microsoft.com/office/drawing/2014/main" id="{CB312734-9105-4F37-924D-C73577EA4D21}"/>
              </a:ext>
            </a:extLst>
          </p:cNvPr>
          <p:cNvPicPr>
            <a:picLocks noChangeAspect="1"/>
          </p:cNvPicPr>
          <p:nvPr/>
        </p:nvPicPr>
        <p:blipFill>
          <a:blip r:embed="rId10"/>
          <a:stretch>
            <a:fillRect/>
          </a:stretch>
        </p:blipFill>
        <p:spPr>
          <a:xfrm>
            <a:off x="5492865" y="1547052"/>
            <a:ext cx="1766306" cy="4069080"/>
          </a:xfrm>
          <a:prstGeom prst="rect">
            <a:avLst/>
          </a:prstGeom>
        </p:spPr>
      </p:pic>
      <p:pic>
        <p:nvPicPr>
          <p:cNvPr id="7" name="Picture 6">
            <a:hlinkClick r:id="rId11" action="ppaction://hlinksldjump"/>
            <a:extLst>
              <a:ext uri="{FF2B5EF4-FFF2-40B4-BE49-F238E27FC236}">
                <a16:creationId xmlns:a16="http://schemas.microsoft.com/office/drawing/2014/main" id="{251B15E3-0A1D-4F1A-9D08-E5B6DFF62950}"/>
              </a:ext>
            </a:extLst>
          </p:cNvPr>
          <p:cNvPicPr>
            <a:picLocks noChangeAspect="1"/>
          </p:cNvPicPr>
          <p:nvPr/>
        </p:nvPicPr>
        <p:blipFill>
          <a:blip r:embed="rId12"/>
          <a:stretch>
            <a:fillRect/>
          </a:stretch>
        </p:blipFill>
        <p:spPr>
          <a:xfrm>
            <a:off x="6974098" y="1878920"/>
            <a:ext cx="2321563" cy="3749040"/>
          </a:xfrm>
          <a:prstGeom prst="rect">
            <a:avLst/>
          </a:prstGeom>
        </p:spPr>
      </p:pic>
    </p:spTree>
    <p:extLst>
      <p:ext uri="{BB962C8B-B14F-4D97-AF65-F5344CB8AC3E}">
        <p14:creationId xmlns:p14="http://schemas.microsoft.com/office/powerpoint/2010/main" val="3907144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A picture containing bird, outdoor, flock, standing&#10;&#10;Description generated with high confidence">
            <a:extLst>
              <a:ext uri="{FF2B5EF4-FFF2-40B4-BE49-F238E27FC236}">
                <a16:creationId xmlns:a16="http://schemas.microsoft.com/office/drawing/2014/main" id="{10C105EF-0FEE-4B17-832C-097A02A4AEC8}"/>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863789" y="2036308"/>
            <a:ext cx="5328038" cy="3552025"/>
          </a:xfrm>
          <a:prstGeom prst="rect">
            <a:avLst/>
          </a:prstGeom>
          <a:ln>
            <a:noFill/>
          </a:ln>
          <a:effectLst>
            <a:softEdge rad="112500"/>
          </a:effectLst>
        </p:spPr>
      </p:pic>
      <p:sp>
        <p:nvSpPr>
          <p:cNvPr id="17" name="Rectangle 16">
            <a:extLst>
              <a:ext uri="{FF2B5EF4-FFF2-40B4-BE49-F238E27FC236}">
                <a16:creationId xmlns:a16="http://schemas.microsoft.com/office/drawing/2014/main" id="{7B0F1157-3614-4301-883D-1148B3A5731A}"/>
              </a:ext>
            </a:extLst>
          </p:cNvPr>
          <p:cNvSpPr/>
          <p:nvPr/>
        </p:nvSpPr>
        <p:spPr>
          <a:xfrm>
            <a:off x="-10786" y="2105894"/>
            <a:ext cx="9154786" cy="3552025"/>
          </a:xfrm>
          <a:prstGeom prst="rect">
            <a:avLst/>
          </a:prstGeom>
          <a:solidFill>
            <a:srgbClr val="98AED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Arial Narrow" panose="020B0606020202030204" pitchFamily="34" charset="0"/>
              </a:rPr>
              <a:t>Case 1</a:t>
            </a:r>
          </a:p>
        </p:txBody>
      </p:sp>
      <p:cxnSp>
        <p:nvCxnSpPr>
          <p:cNvPr id="83" name="Straight Connector 82">
            <a:extLst>
              <a:ext uri="{FF2B5EF4-FFF2-40B4-BE49-F238E27FC236}">
                <a16:creationId xmlns:a16="http://schemas.microsoft.com/office/drawing/2014/main" id="{E00DEA20-1A8F-44C4-A63E-B803CB4C9F3E}"/>
              </a:ext>
            </a:extLst>
          </p:cNvPr>
          <p:cNvCxnSpPr/>
          <p:nvPr/>
        </p:nvCxnSpPr>
        <p:spPr>
          <a:xfrm flipV="1">
            <a:off x="0" y="2013441"/>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6EF07-0B42-44A3-B846-CC842A5B0060}"/>
              </a:ext>
            </a:extLst>
          </p:cNvPr>
          <p:cNvCxnSpPr/>
          <p:nvPr/>
        </p:nvCxnSpPr>
        <p:spPr>
          <a:xfrm flipV="1">
            <a:off x="1973" y="5733160"/>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992ADC5-DB2F-40AC-868D-F17F77D44A22}"/>
              </a:ext>
            </a:extLst>
          </p:cNvPr>
          <p:cNvSpPr txBox="1"/>
          <p:nvPr/>
        </p:nvSpPr>
        <p:spPr>
          <a:xfrm>
            <a:off x="3924222" y="2783220"/>
            <a:ext cx="5267605" cy="1754326"/>
          </a:xfrm>
          <a:prstGeom prst="rect">
            <a:avLst/>
          </a:prstGeom>
          <a:noFill/>
        </p:spPr>
        <p:txBody>
          <a:bodyPr wrap="square" rtlCol="0">
            <a:spAutoFit/>
          </a:bodyPr>
          <a:lstStyle/>
          <a:p>
            <a:pPr algn="ctr" defTabSz="914400"/>
            <a:r>
              <a:rPr lang="en-CA" sz="3600" b="1" dirty="0">
                <a:ln w="10160">
                  <a:solidFill>
                    <a:schemeClr val="bg2">
                      <a:lumMod val="50000"/>
                    </a:schemeClr>
                  </a:solidFill>
                  <a:prstDash val="solid"/>
                </a:ln>
                <a:solidFill>
                  <a:prstClr val="white"/>
                </a:solidFill>
                <a:latin typeface="Arial Narrow" panose="020B0606020202030204" pitchFamily="34" charset="0"/>
              </a:rPr>
              <a:t>Risk Assessment and Management of Treatment Naïve PMO Patients</a:t>
            </a:r>
          </a:p>
        </p:txBody>
      </p:sp>
      <p:sp>
        <p:nvSpPr>
          <p:cNvPr id="88" name="TextBox 87">
            <a:extLst>
              <a:ext uri="{FF2B5EF4-FFF2-40B4-BE49-F238E27FC236}">
                <a16:creationId xmlns:a16="http://schemas.microsoft.com/office/drawing/2014/main" id="{80A7DED6-22C0-4746-9E06-04919BC09F1F}"/>
              </a:ext>
            </a:extLst>
          </p:cNvPr>
          <p:cNvSpPr txBox="1"/>
          <p:nvPr/>
        </p:nvSpPr>
        <p:spPr>
          <a:xfrm>
            <a:off x="818896" y="2158250"/>
            <a:ext cx="2761130" cy="646331"/>
          </a:xfrm>
          <a:prstGeom prst="rect">
            <a:avLst/>
          </a:prstGeom>
          <a:noFill/>
        </p:spPr>
        <p:txBody>
          <a:bodyPr wrap="square" rtlCol="0">
            <a:spAutoFit/>
          </a:bodyPr>
          <a:lstStyle/>
          <a:p>
            <a:pPr algn="ctr"/>
            <a:r>
              <a:rPr lang="en-CA" sz="3600" b="1" dirty="0">
                <a:ln w="10160">
                  <a:solidFill>
                    <a:schemeClr val="bg2">
                      <a:lumMod val="50000"/>
                    </a:schemeClr>
                  </a:solidFill>
                  <a:prstDash val="solid"/>
                </a:ln>
                <a:solidFill>
                  <a:prstClr val="white"/>
                </a:solidFill>
                <a:latin typeface="Arial Narrow" panose="020B0606020202030204" pitchFamily="34" charset="0"/>
              </a:rPr>
              <a:t>Joy</a:t>
            </a: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endParaRPr>
          </a:p>
        </p:txBody>
      </p:sp>
      <p:pic>
        <p:nvPicPr>
          <p:cNvPr id="3" name="Picture 2" descr="A person wearing a white shirt&#10;&#10;Description generated with very high confidence">
            <a:extLst>
              <a:ext uri="{FF2B5EF4-FFF2-40B4-BE49-F238E27FC236}">
                <a16:creationId xmlns:a16="http://schemas.microsoft.com/office/drawing/2014/main" id="{3A174E03-6CE9-42A9-AD84-6180C22A3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03" y="2158250"/>
            <a:ext cx="2034458" cy="3516347"/>
          </a:xfrm>
          <a:prstGeom prst="rect">
            <a:avLst/>
          </a:prstGeom>
        </p:spPr>
      </p:pic>
    </p:spTree>
    <p:extLst>
      <p:ext uri="{BB962C8B-B14F-4D97-AF65-F5344CB8AC3E}">
        <p14:creationId xmlns:p14="http://schemas.microsoft.com/office/powerpoint/2010/main" val="2700764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lang="en-US" sz="4000" b="1" dirty="0">
                <a:solidFill>
                  <a:srgbClr val="725F73"/>
                </a:solidFill>
                <a:latin typeface="Arial Narrow" panose="020B0606020202030204" pitchFamily="34" charset="0"/>
                <a:ea typeface="+mj-ea"/>
                <a:cs typeface="+mj-cs"/>
              </a:rPr>
              <a:t>Learning Objectives</a:t>
            </a:r>
          </a:p>
        </p:txBody>
      </p:sp>
      <p:sp>
        <p:nvSpPr>
          <p:cNvPr id="117" name="TextBox 116">
            <a:extLst>
              <a:ext uri="{FF2B5EF4-FFF2-40B4-BE49-F238E27FC236}">
                <a16:creationId xmlns:a16="http://schemas.microsoft.com/office/drawing/2014/main" id="{75828735-6A6C-422A-BCBD-6161328141B0}"/>
              </a:ext>
            </a:extLst>
          </p:cNvPr>
          <p:cNvSpPr txBox="1"/>
          <p:nvPr/>
        </p:nvSpPr>
        <p:spPr>
          <a:xfrm>
            <a:off x="1888834" y="2704596"/>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01</a:t>
            </a:r>
          </a:p>
        </p:txBody>
      </p:sp>
      <p:sp>
        <p:nvSpPr>
          <p:cNvPr id="120" name="TextBox 119">
            <a:extLst>
              <a:ext uri="{FF2B5EF4-FFF2-40B4-BE49-F238E27FC236}">
                <a16:creationId xmlns:a16="http://schemas.microsoft.com/office/drawing/2014/main" id="{51DB10B1-6FF6-4F5D-BE2C-A42FE9059AA5}"/>
              </a:ext>
            </a:extLst>
          </p:cNvPr>
          <p:cNvSpPr txBox="1"/>
          <p:nvPr/>
        </p:nvSpPr>
        <p:spPr>
          <a:xfrm>
            <a:off x="1888834" y="3690037"/>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02</a:t>
            </a:r>
          </a:p>
        </p:txBody>
      </p:sp>
      <p:sp>
        <p:nvSpPr>
          <p:cNvPr id="123" name="TextBox 122">
            <a:extLst>
              <a:ext uri="{FF2B5EF4-FFF2-40B4-BE49-F238E27FC236}">
                <a16:creationId xmlns:a16="http://schemas.microsoft.com/office/drawing/2014/main" id="{DE6EA2BC-5103-49A3-ACA2-3726E0B533C9}"/>
              </a:ext>
            </a:extLst>
          </p:cNvPr>
          <p:cNvSpPr txBox="1"/>
          <p:nvPr/>
        </p:nvSpPr>
        <p:spPr>
          <a:xfrm>
            <a:off x="1888834" y="4694528"/>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03</a:t>
            </a:r>
          </a:p>
        </p:txBody>
      </p:sp>
      <p:cxnSp>
        <p:nvCxnSpPr>
          <p:cNvPr id="130" name="Straight Connector 129">
            <a:extLst>
              <a:ext uri="{FF2B5EF4-FFF2-40B4-BE49-F238E27FC236}">
                <a16:creationId xmlns:a16="http://schemas.microsoft.com/office/drawing/2014/main" id="{651E77A9-E6FE-4FE8-B079-245D6C824651}"/>
              </a:ext>
            </a:extLst>
          </p:cNvPr>
          <p:cNvCxnSpPr/>
          <p:nvPr/>
        </p:nvCxnSpPr>
        <p:spPr>
          <a:xfrm>
            <a:off x="1752600" y="3659535"/>
            <a:ext cx="6858000" cy="0"/>
          </a:xfrm>
          <a:prstGeom prst="line">
            <a:avLst/>
          </a:prstGeom>
          <a:noFill/>
          <a:ln w="9525" cap="flat" cmpd="sng" algn="ctr">
            <a:solidFill>
              <a:srgbClr val="C4D0E9"/>
            </a:solidFill>
            <a:prstDash val="solid"/>
          </a:ln>
          <a:effectLst/>
        </p:spPr>
      </p:cxnSp>
      <p:cxnSp>
        <p:nvCxnSpPr>
          <p:cNvPr id="131" name="Straight Connector 130">
            <a:extLst>
              <a:ext uri="{FF2B5EF4-FFF2-40B4-BE49-F238E27FC236}">
                <a16:creationId xmlns:a16="http://schemas.microsoft.com/office/drawing/2014/main" id="{C8BC0455-8C81-42E5-B5D5-3C92F15877B4}"/>
              </a:ext>
            </a:extLst>
          </p:cNvPr>
          <p:cNvCxnSpPr/>
          <p:nvPr/>
        </p:nvCxnSpPr>
        <p:spPr>
          <a:xfrm>
            <a:off x="1752600" y="4657063"/>
            <a:ext cx="6858000" cy="0"/>
          </a:xfrm>
          <a:prstGeom prst="line">
            <a:avLst/>
          </a:prstGeom>
          <a:noFill/>
          <a:ln w="9525" cap="flat" cmpd="sng" algn="ctr">
            <a:solidFill>
              <a:srgbClr val="C4D0E9"/>
            </a:solidFill>
            <a:prstDash val="solid"/>
          </a:ln>
          <a:effectLst/>
        </p:spPr>
      </p:cxnSp>
      <p:sp>
        <p:nvSpPr>
          <p:cNvPr id="137" name="Rectangle 136">
            <a:extLst>
              <a:ext uri="{FF2B5EF4-FFF2-40B4-BE49-F238E27FC236}">
                <a16:creationId xmlns:a16="http://schemas.microsoft.com/office/drawing/2014/main" id="{E705A5CE-1702-4712-A839-ADE72DE6D9BA}"/>
              </a:ext>
            </a:extLst>
          </p:cNvPr>
          <p:cNvSpPr/>
          <p:nvPr/>
        </p:nvSpPr>
        <p:spPr>
          <a:xfrm>
            <a:off x="1447800" y="1386880"/>
            <a:ext cx="7361663" cy="954107"/>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rial" pitchFamily="34" charset="0"/>
              </a:rPr>
              <a:t>Upon completion of this case based session, participants will be able to:</a:t>
            </a:r>
          </a:p>
        </p:txBody>
      </p:sp>
      <p:sp>
        <p:nvSpPr>
          <p:cNvPr id="2" name="Rectangle 1">
            <a:extLst>
              <a:ext uri="{FF2B5EF4-FFF2-40B4-BE49-F238E27FC236}">
                <a16:creationId xmlns:a16="http://schemas.microsoft.com/office/drawing/2014/main" id="{ED41DD4D-33EA-46A8-835E-5FCF007069C9}"/>
              </a:ext>
            </a:extLst>
          </p:cNvPr>
          <p:cNvSpPr/>
          <p:nvPr/>
        </p:nvSpPr>
        <p:spPr>
          <a:xfrm>
            <a:off x="2842631" y="2849899"/>
            <a:ext cx="5767969" cy="646331"/>
          </a:xfrm>
          <a:prstGeom prst="rect">
            <a:avLst/>
          </a:prstGeom>
        </p:spPr>
        <p:txBody>
          <a:bodyPr wrap="square">
            <a:spAutoFit/>
          </a:bodyPr>
          <a:lstStyle/>
          <a:p>
            <a:pPr>
              <a:spcBef>
                <a:spcPts val="1000"/>
              </a:spcBef>
            </a:pPr>
            <a:r>
              <a:rPr lang="en-CA" b="1" dirty="0">
                <a:solidFill>
                  <a:schemeClr val="tx1">
                    <a:lumMod val="75000"/>
                    <a:lumOff val="25000"/>
                  </a:schemeClr>
                </a:solidFill>
                <a:latin typeface="Arial Narrow" panose="020B0606020202030204" pitchFamily="34" charset="0"/>
              </a:rPr>
              <a:t>Identify clinical and diagnostic risk factors which further increase the risk of fractures in post menopausal women </a:t>
            </a:r>
          </a:p>
        </p:txBody>
      </p:sp>
      <p:sp>
        <p:nvSpPr>
          <p:cNvPr id="12" name="Rectangle 11">
            <a:extLst>
              <a:ext uri="{FF2B5EF4-FFF2-40B4-BE49-F238E27FC236}">
                <a16:creationId xmlns:a16="http://schemas.microsoft.com/office/drawing/2014/main" id="{93741287-30AE-4059-B9A9-ED0215710D03}"/>
              </a:ext>
            </a:extLst>
          </p:cNvPr>
          <p:cNvSpPr/>
          <p:nvPr/>
        </p:nvSpPr>
        <p:spPr>
          <a:xfrm>
            <a:off x="2842630" y="3684075"/>
            <a:ext cx="5767969" cy="923330"/>
          </a:xfrm>
          <a:prstGeom prst="rect">
            <a:avLst/>
          </a:prstGeom>
        </p:spPr>
        <p:txBody>
          <a:bodyPr wrap="square">
            <a:spAutoFit/>
          </a:bodyPr>
          <a:lstStyle/>
          <a:p>
            <a:pPr>
              <a:spcBef>
                <a:spcPts val="1000"/>
              </a:spcBef>
            </a:pPr>
            <a:r>
              <a:rPr lang="en-CA" b="1" dirty="0">
                <a:solidFill>
                  <a:schemeClr val="tx1">
                    <a:lumMod val="75000"/>
                    <a:lumOff val="25000"/>
                  </a:schemeClr>
                </a:solidFill>
                <a:latin typeface="Arial Narrow" panose="020B0606020202030204" pitchFamily="34" charset="0"/>
              </a:rPr>
              <a:t>Apply evidence based, guidelines and expert recommended management protocols to prevent future fractures in post menopausal women </a:t>
            </a:r>
          </a:p>
        </p:txBody>
      </p:sp>
      <p:sp>
        <p:nvSpPr>
          <p:cNvPr id="13" name="Rectangle 12">
            <a:extLst>
              <a:ext uri="{FF2B5EF4-FFF2-40B4-BE49-F238E27FC236}">
                <a16:creationId xmlns:a16="http://schemas.microsoft.com/office/drawing/2014/main" id="{BE979E83-D202-4344-9242-0537A83AAF9B}"/>
              </a:ext>
            </a:extLst>
          </p:cNvPr>
          <p:cNvSpPr/>
          <p:nvPr/>
        </p:nvSpPr>
        <p:spPr>
          <a:xfrm>
            <a:off x="2842630" y="4707369"/>
            <a:ext cx="5767969" cy="923330"/>
          </a:xfrm>
          <a:prstGeom prst="rect">
            <a:avLst/>
          </a:prstGeom>
        </p:spPr>
        <p:txBody>
          <a:bodyPr wrap="square">
            <a:spAutoFit/>
          </a:bodyPr>
          <a:lstStyle/>
          <a:p>
            <a:pPr>
              <a:spcBef>
                <a:spcPts val="1000"/>
              </a:spcBef>
            </a:pPr>
            <a:r>
              <a:rPr lang="en-CA" b="1" dirty="0">
                <a:solidFill>
                  <a:schemeClr val="tx1">
                    <a:lumMod val="75000"/>
                    <a:lumOff val="25000"/>
                  </a:schemeClr>
                </a:solidFill>
                <a:latin typeface="Arial Narrow" panose="020B0606020202030204" pitchFamily="34" charset="0"/>
              </a:rPr>
              <a:t>Assess patients’ on treatment for occurrence of side effects and select appropriate therapies based on the patient characteristics </a:t>
            </a:r>
          </a:p>
        </p:txBody>
      </p:sp>
    </p:spTree>
    <p:extLst>
      <p:ext uri="{BB962C8B-B14F-4D97-AF65-F5344CB8AC3E}">
        <p14:creationId xmlns:p14="http://schemas.microsoft.com/office/powerpoint/2010/main" val="3153409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Case 1</a:t>
            </a:r>
          </a:p>
        </p:txBody>
      </p:sp>
      <p:pic>
        <p:nvPicPr>
          <p:cNvPr id="11" name="Picture 10" descr="A person wearing a white shirt&#10;&#10;Description generated with very high confidence">
            <a:extLst>
              <a:ext uri="{FF2B5EF4-FFF2-40B4-BE49-F238E27FC236}">
                <a16:creationId xmlns:a16="http://schemas.microsoft.com/office/drawing/2014/main" id="{BB986892-8F58-4F78-9742-B38201B6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02" y="1738306"/>
            <a:ext cx="2725451" cy="4710657"/>
          </a:xfrm>
          <a:prstGeom prst="rect">
            <a:avLst/>
          </a:prstGeom>
        </p:spPr>
      </p:pic>
      <p:sp>
        <p:nvSpPr>
          <p:cNvPr id="12" name="TextBox 11">
            <a:extLst>
              <a:ext uri="{FF2B5EF4-FFF2-40B4-BE49-F238E27FC236}">
                <a16:creationId xmlns:a16="http://schemas.microsoft.com/office/drawing/2014/main" id="{1278E18F-F9F1-46F2-A718-26E84D536D7A}"/>
              </a:ext>
            </a:extLst>
          </p:cNvPr>
          <p:cNvSpPr txBox="1"/>
          <p:nvPr/>
        </p:nvSpPr>
        <p:spPr>
          <a:xfrm>
            <a:off x="1318949" y="1449598"/>
            <a:ext cx="2761130" cy="861774"/>
          </a:xfrm>
          <a:prstGeom prst="rect">
            <a:avLst/>
          </a:prstGeom>
          <a:noFill/>
        </p:spPr>
        <p:txBody>
          <a:bodyPr wrap="square" rtlCol="0">
            <a:spAutoFit/>
          </a:bodyPr>
          <a:lstStyle/>
          <a:p>
            <a:pPr algn="ctr"/>
            <a:r>
              <a:rPr lang="en-US" sz="3200" dirty="0">
                <a:ln w="0"/>
                <a:effectLst>
                  <a:outerShdw blurRad="38100" dist="19050" dir="2700000" algn="tl" rotWithShape="0">
                    <a:schemeClr val="dk1">
                      <a:alpha val="40000"/>
                    </a:schemeClr>
                  </a:outerShdw>
                </a:effectLst>
                <a:latin typeface="Arial Narrow" panose="020B0606020202030204" pitchFamily="34" charset="0"/>
              </a:rPr>
              <a:t>Joy</a:t>
            </a:r>
          </a:p>
          <a:p>
            <a:pPr algn="ctr"/>
            <a:r>
              <a:rPr lang="en-CA" dirty="0">
                <a:ln w="0"/>
                <a:effectLst>
                  <a:outerShdw blurRad="38100" dist="19050" dir="2700000" algn="tl" rotWithShape="0">
                    <a:schemeClr val="dk1">
                      <a:alpha val="40000"/>
                    </a:schemeClr>
                  </a:outerShdw>
                </a:effectLst>
                <a:latin typeface="Arial Narrow" panose="020B0606020202030204" pitchFamily="34" charset="0"/>
              </a:rPr>
              <a:t>68 </a:t>
            </a:r>
            <a:r>
              <a:rPr lang="en-US" dirty="0">
                <a:ln w="0"/>
                <a:effectLst>
                  <a:outerShdw blurRad="38100" dist="19050" dir="2700000" algn="tl" rotWithShape="0">
                    <a:schemeClr val="dk1">
                      <a:alpha val="40000"/>
                    </a:schemeClr>
                  </a:outerShdw>
                </a:effectLst>
                <a:latin typeface="Arial Narrow" panose="020B0606020202030204" pitchFamily="34" charset="0"/>
              </a:rPr>
              <a:t>years old </a:t>
            </a:r>
          </a:p>
        </p:txBody>
      </p:sp>
      <p:sp>
        <p:nvSpPr>
          <p:cNvPr id="10" name="Rectangle 9">
            <a:extLst>
              <a:ext uri="{FF2B5EF4-FFF2-40B4-BE49-F238E27FC236}">
                <a16:creationId xmlns:a16="http://schemas.microsoft.com/office/drawing/2014/main" id="{4ADE56F9-16BA-45DF-9CEE-DAD3E967029E}"/>
              </a:ext>
            </a:extLst>
          </p:cNvPr>
          <p:cNvSpPr/>
          <p:nvPr/>
        </p:nvSpPr>
        <p:spPr>
          <a:xfrm>
            <a:off x="0"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endParaRPr>
          </a:p>
        </p:txBody>
      </p:sp>
      <p:pic>
        <p:nvPicPr>
          <p:cNvPr id="2" name="Picture 1">
            <a:extLst>
              <a:ext uri="{FF2B5EF4-FFF2-40B4-BE49-F238E27FC236}">
                <a16:creationId xmlns:a16="http://schemas.microsoft.com/office/drawing/2014/main" id="{DF4CB26D-BB0A-49F0-91A1-122DF2E7C433}"/>
              </a:ext>
            </a:extLst>
          </p:cNvPr>
          <p:cNvPicPr>
            <a:picLocks noChangeAspect="1"/>
          </p:cNvPicPr>
          <p:nvPr/>
        </p:nvPicPr>
        <p:blipFill>
          <a:blip r:embed="rId4"/>
          <a:stretch>
            <a:fillRect/>
          </a:stretch>
        </p:blipFill>
        <p:spPr>
          <a:xfrm>
            <a:off x="4261894" y="1239430"/>
            <a:ext cx="4597626" cy="1376599"/>
          </a:xfrm>
          <a:prstGeom prst="rect">
            <a:avLst/>
          </a:prstGeom>
        </p:spPr>
      </p:pic>
      <p:pic>
        <p:nvPicPr>
          <p:cNvPr id="3" name="Picture 2">
            <a:extLst>
              <a:ext uri="{FF2B5EF4-FFF2-40B4-BE49-F238E27FC236}">
                <a16:creationId xmlns:a16="http://schemas.microsoft.com/office/drawing/2014/main" id="{2D97C821-57D5-4646-A8C2-E881840E6A8C}"/>
              </a:ext>
            </a:extLst>
          </p:cNvPr>
          <p:cNvPicPr>
            <a:picLocks noChangeAspect="1"/>
          </p:cNvPicPr>
          <p:nvPr/>
        </p:nvPicPr>
        <p:blipFill>
          <a:blip r:embed="rId5"/>
          <a:stretch>
            <a:fillRect/>
          </a:stretch>
        </p:blipFill>
        <p:spPr>
          <a:xfrm>
            <a:off x="4261894" y="2632454"/>
            <a:ext cx="4597626" cy="1734852"/>
          </a:xfrm>
          <a:prstGeom prst="rect">
            <a:avLst/>
          </a:prstGeom>
        </p:spPr>
      </p:pic>
      <p:pic>
        <p:nvPicPr>
          <p:cNvPr id="9" name="Picture 8">
            <a:extLst>
              <a:ext uri="{FF2B5EF4-FFF2-40B4-BE49-F238E27FC236}">
                <a16:creationId xmlns:a16="http://schemas.microsoft.com/office/drawing/2014/main" id="{B3862DF7-414F-4C3E-9167-1DFEC8D7C934}"/>
              </a:ext>
            </a:extLst>
          </p:cNvPr>
          <p:cNvPicPr>
            <a:picLocks noChangeAspect="1"/>
          </p:cNvPicPr>
          <p:nvPr/>
        </p:nvPicPr>
        <p:blipFill>
          <a:blip r:embed="rId6"/>
          <a:stretch>
            <a:fillRect/>
          </a:stretch>
        </p:blipFill>
        <p:spPr>
          <a:xfrm>
            <a:off x="4254222" y="4171071"/>
            <a:ext cx="4605298" cy="1119045"/>
          </a:xfrm>
          <a:prstGeom prst="rect">
            <a:avLst/>
          </a:prstGeom>
        </p:spPr>
      </p:pic>
      <p:pic>
        <p:nvPicPr>
          <p:cNvPr id="13" name="Picture 12">
            <a:extLst>
              <a:ext uri="{FF2B5EF4-FFF2-40B4-BE49-F238E27FC236}">
                <a16:creationId xmlns:a16="http://schemas.microsoft.com/office/drawing/2014/main" id="{BE250D8B-6F64-4725-AFB0-5359412AA566}"/>
              </a:ext>
            </a:extLst>
          </p:cNvPr>
          <p:cNvPicPr>
            <a:picLocks noChangeAspect="1"/>
          </p:cNvPicPr>
          <p:nvPr/>
        </p:nvPicPr>
        <p:blipFill>
          <a:blip r:embed="rId7"/>
          <a:stretch>
            <a:fillRect/>
          </a:stretch>
        </p:blipFill>
        <p:spPr>
          <a:xfrm>
            <a:off x="4243590" y="5306541"/>
            <a:ext cx="4724776" cy="1007807"/>
          </a:xfrm>
          <a:prstGeom prst="rect">
            <a:avLst/>
          </a:prstGeom>
        </p:spPr>
      </p:pic>
    </p:spTree>
    <p:extLst>
      <p:ext uri="{BB962C8B-B14F-4D97-AF65-F5344CB8AC3E}">
        <p14:creationId xmlns:p14="http://schemas.microsoft.com/office/powerpoint/2010/main" val="184717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buClrTx/>
              <a:defRPr/>
            </a:pPr>
            <a:r>
              <a:rPr lang="en-US" sz="900" dirty="0">
                <a:solidFill>
                  <a:srgbClr val="000000"/>
                </a:solidFill>
                <a:latin typeface="Arial Narrow" panose="020B0606020202030204" pitchFamily="34" charset="0"/>
              </a:rPr>
              <a:t>1. Burge R, et al. </a:t>
            </a:r>
            <a:r>
              <a:rPr lang="en-US" sz="900" i="1" dirty="0">
                <a:solidFill>
                  <a:srgbClr val="000000"/>
                </a:solidFill>
                <a:latin typeface="Arial Narrow" panose="020B0606020202030204" pitchFamily="34" charset="0"/>
              </a:rPr>
              <a:t>J Bone Miner Res</a:t>
            </a:r>
            <a:r>
              <a:rPr lang="en-US" sz="900" dirty="0">
                <a:solidFill>
                  <a:srgbClr val="000000"/>
                </a:solidFill>
                <a:latin typeface="Arial Narrow" panose="020B0606020202030204" pitchFamily="34" charset="0"/>
              </a:rPr>
              <a:t>. 2007;22:465-475; 2. Watts NB, et al. </a:t>
            </a:r>
            <a:r>
              <a:rPr lang="en-US" sz="900" i="1" dirty="0" err="1">
                <a:solidFill>
                  <a:srgbClr val="000000"/>
                </a:solidFill>
                <a:latin typeface="Arial Narrow" panose="020B0606020202030204" pitchFamily="34" charset="0"/>
              </a:rPr>
              <a:t>Endocr</a:t>
            </a:r>
            <a:r>
              <a:rPr lang="en-US" sz="900" i="1" dirty="0">
                <a:solidFill>
                  <a:srgbClr val="000000"/>
                </a:solidFill>
                <a:latin typeface="Arial Narrow" panose="020B0606020202030204" pitchFamily="34" charset="0"/>
              </a:rPr>
              <a:t> </a:t>
            </a:r>
            <a:r>
              <a:rPr lang="en-US" sz="900" i="1" dirty="0" err="1">
                <a:solidFill>
                  <a:srgbClr val="000000"/>
                </a:solidFill>
                <a:latin typeface="Arial Narrow" panose="020B0606020202030204" pitchFamily="34" charset="0"/>
              </a:rPr>
              <a:t>Pract</a:t>
            </a:r>
            <a:r>
              <a:rPr lang="en-US" sz="900" dirty="0">
                <a:solidFill>
                  <a:srgbClr val="000000"/>
                </a:solidFill>
                <a:latin typeface="Arial Narrow" panose="020B0606020202030204" pitchFamily="34" charset="0"/>
              </a:rPr>
              <a:t>. 2010;16:1-37. 3.</a:t>
            </a:r>
            <a:r>
              <a:rPr lang="en-CA" sz="900" dirty="0">
                <a:solidFill>
                  <a:srgbClr val="000000"/>
                </a:solidFill>
                <a:latin typeface="Arial Narrow" panose="020B0606020202030204" pitchFamily="34" charset="0"/>
              </a:rPr>
              <a:t> </a:t>
            </a:r>
            <a:r>
              <a:rPr lang="es-ES" sz="900" dirty="0" err="1">
                <a:solidFill>
                  <a:srgbClr val="000000"/>
                </a:solidFill>
                <a:latin typeface="Arial Narrow" panose="020B0606020202030204" pitchFamily="34" charset="0"/>
              </a:rPr>
              <a:t>Hajcsar</a:t>
            </a:r>
            <a:r>
              <a:rPr lang="es-ES" sz="900" dirty="0">
                <a:solidFill>
                  <a:srgbClr val="000000"/>
                </a:solidFill>
                <a:latin typeface="Arial Narrow" panose="020B0606020202030204" pitchFamily="34" charset="0"/>
              </a:rPr>
              <a:t>  EE, et al. </a:t>
            </a:r>
            <a:r>
              <a:rPr lang="es-ES" sz="900" i="1" dirty="0">
                <a:solidFill>
                  <a:srgbClr val="000000"/>
                </a:solidFill>
                <a:latin typeface="Arial Narrow" panose="020B0606020202030204" pitchFamily="34" charset="0"/>
              </a:rPr>
              <a:t>CMAJ. </a:t>
            </a:r>
            <a:r>
              <a:rPr lang="es-ES" sz="900" dirty="0">
                <a:solidFill>
                  <a:srgbClr val="000000"/>
                </a:solidFill>
                <a:latin typeface="Arial Narrow" panose="020B0606020202030204" pitchFamily="34" charset="0"/>
              </a:rPr>
              <a:t>2000;163:819-822.; </a:t>
            </a:r>
          </a:p>
          <a:p>
            <a:pPr lvl="0" defTabSz="914400">
              <a:buClrTx/>
              <a:defRPr/>
            </a:pPr>
            <a:r>
              <a:rPr lang="es-ES" sz="900" dirty="0">
                <a:solidFill>
                  <a:srgbClr val="000000"/>
                </a:solidFill>
                <a:latin typeface="Arial Narrow" panose="020B0606020202030204" pitchFamily="34" charset="0"/>
              </a:rPr>
              <a:t>4</a:t>
            </a:r>
            <a:r>
              <a:rPr lang="en-CA" sz="900" dirty="0">
                <a:solidFill>
                  <a:srgbClr val="000000"/>
                </a:solidFill>
                <a:latin typeface="Arial Narrow" panose="020B0606020202030204" pitchFamily="34" charset="0"/>
              </a:rPr>
              <a:t>. Cooper C</a:t>
            </a:r>
            <a:r>
              <a:rPr lang="en-CA" sz="900" i="1" dirty="0">
                <a:solidFill>
                  <a:srgbClr val="000000"/>
                </a:solidFill>
                <a:latin typeface="Arial Narrow" panose="020B0606020202030204" pitchFamily="34" charset="0"/>
              </a:rPr>
              <a:t>. Am J Med</a:t>
            </a:r>
            <a:r>
              <a:rPr lang="en-CA" sz="900" dirty="0">
                <a:solidFill>
                  <a:srgbClr val="000000"/>
                </a:solidFill>
                <a:latin typeface="Arial Narrow" panose="020B0606020202030204" pitchFamily="34" charset="0"/>
              </a:rPr>
              <a:t>. 1997:103:12S-19S; 5. Jean et al . </a:t>
            </a:r>
            <a:r>
              <a:rPr lang="en-CA" sz="900" i="1" dirty="0">
                <a:solidFill>
                  <a:srgbClr val="000000"/>
                </a:solidFill>
                <a:latin typeface="Arial Narrow" panose="020B0606020202030204" pitchFamily="34" charset="0"/>
              </a:rPr>
              <a:t>JBMR</a:t>
            </a:r>
            <a:r>
              <a:rPr lang="en-CA" sz="900" dirty="0">
                <a:solidFill>
                  <a:srgbClr val="000000"/>
                </a:solidFill>
                <a:latin typeface="Arial Narrow" panose="020B0606020202030204" pitchFamily="34" charset="0"/>
              </a:rPr>
              <a:t>. 2013; 28:360-71. 6. </a:t>
            </a:r>
            <a:r>
              <a:rPr lang="en-US" sz="900" dirty="0" err="1">
                <a:solidFill>
                  <a:srgbClr val="000000"/>
                </a:solidFill>
                <a:latin typeface="Arial Narrow" panose="020B0606020202030204" pitchFamily="34" charset="0"/>
              </a:rPr>
              <a:t>Papaioannou</a:t>
            </a:r>
            <a:r>
              <a:rPr lang="en-US" sz="900" dirty="0">
                <a:solidFill>
                  <a:srgbClr val="000000"/>
                </a:solidFill>
                <a:latin typeface="Arial Narrow" panose="020B0606020202030204" pitchFamily="34" charset="0"/>
              </a:rPr>
              <a:t> A, et al. </a:t>
            </a:r>
            <a:r>
              <a:rPr lang="en-US" sz="900" i="1" dirty="0">
                <a:solidFill>
                  <a:srgbClr val="000000"/>
                </a:solidFill>
                <a:latin typeface="Arial Narrow" panose="020B0606020202030204" pitchFamily="34" charset="0"/>
              </a:rPr>
              <a:t>CMAJ. </a:t>
            </a:r>
            <a:r>
              <a:rPr lang="en-US" sz="900" dirty="0">
                <a:solidFill>
                  <a:srgbClr val="000000"/>
                </a:solidFill>
                <a:latin typeface="Arial Narrow" panose="020B0606020202030204" pitchFamily="34" charset="0"/>
              </a:rPr>
              <a:t>2010;182:1864-1873.</a:t>
            </a:r>
            <a:endParaRPr lang="en-US" altLang="en-US" sz="900" dirty="0">
              <a:solidFill>
                <a:srgbClr val="000000"/>
              </a:solidFill>
              <a:latin typeface="Arial Narrow" panose="020B0606020202030204" pitchFamily="34" charset="0"/>
            </a:endParaRP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553998"/>
          </a:xfrm>
        </p:spPr>
        <p:txBody>
          <a:bodyPr/>
          <a:lstStyle/>
          <a:p>
            <a:pPr algn="ctr"/>
            <a:r>
              <a:rPr lang="en-CA" sz="4000" dirty="0">
                <a:solidFill>
                  <a:srgbClr val="725F73"/>
                </a:solidFill>
                <a:latin typeface="Arial Narrow" panose="020B0606020202030204" pitchFamily="34" charset="0"/>
              </a:rPr>
              <a:t>Women &gt;50 and Osteoporosis</a:t>
            </a:r>
            <a:r>
              <a:rPr lang="en-CA" sz="4000" baseline="30000" dirty="0">
                <a:solidFill>
                  <a:srgbClr val="725F73"/>
                </a:solidFill>
                <a:latin typeface="Arial Narrow" panose="020B0606020202030204" pitchFamily="34" charset="0"/>
              </a:rPr>
              <a:t>1</a:t>
            </a:r>
            <a:endParaRPr lang="en-US" sz="40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40" name="Content Placeholder 2">
            <a:extLst>
              <a:ext uri="{FF2B5EF4-FFF2-40B4-BE49-F238E27FC236}">
                <a16:creationId xmlns:a16="http://schemas.microsoft.com/office/drawing/2014/main" id="{BFB819B5-B0E8-45E7-8684-51A983995B8B}"/>
              </a:ext>
            </a:extLst>
          </p:cNvPr>
          <p:cNvSpPr txBox="1">
            <a:spLocks/>
          </p:cNvSpPr>
          <p:nvPr/>
        </p:nvSpPr>
        <p:spPr>
          <a:xfrm>
            <a:off x="171449" y="1302380"/>
            <a:ext cx="88011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342900">
              <a:lnSpc>
                <a:spcPct val="100000"/>
              </a:lnSpc>
              <a:spcBef>
                <a:spcPts val="0"/>
              </a:spcBef>
              <a:buClr>
                <a:srgbClr val="725F73"/>
              </a:buClr>
              <a:buFont typeface="Wingdings" panose="05000000000000000000" pitchFamily="2" charset="2"/>
              <a:buChar char="§"/>
            </a:pPr>
            <a:r>
              <a:rPr lang="en-CA" sz="2400" b="1" dirty="0">
                <a:solidFill>
                  <a:srgbClr val="725F73"/>
                </a:solidFill>
                <a:latin typeface="Arial Narrow" panose="020B0606020202030204" pitchFamily="34" charset="0"/>
              </a:rPr>
              <a:t>1</a:t>
            </a:r>
            <a:r>
              <a:rPr lang="en-CA" sz="2400" b="1" dirty="0">
                <a:solidFill>
                  <a:schemeClr val="tx1">
                    <a:lumMod val="65000"/>
                    <a:lumOff val="35000"/>
                  </a:schemeClr>
                </a:solidFill>
                <a:latin typeface="Arial Narrow" panose="020B0606020202030204" pitchFamily="34" charset="0"/>
              </a:rPr>
              <a:t> in </a:t>
            </a:r>
            <a:r>
              <a:rPr lang="en-CA" sz="2400" b="1" dirty="0">
                <a:solidFill>
                  <a:srgbClr val="725F73"/>
                </a:solidFill>
                <a:latin typeface="Arial Narrow" panose="020B0606020202030204" pitchFamily="34" charset="0"/>
              </a:rPr>
              <a:t>3</a:t>
            </a:r>
            <a:r>
              <a:rPr lang="en-CA" sz="2400" b="1" dirty="0">
                <a:solidFill>
                  <a:schemeClr val="tx1">
                    <a:lumMod val="65000"/>
                    <a:lumOff val="35000"/>
                  </a:schemeClr>
                </a:solidFill>
                <a:latin typeface="Arial Narrow" panose="020B0606020202030204" pitchFamily="34" charset="0"/>
              </a:rPr>
              <a:t> women will suffer from an osteoporotic fracture during their lifetime</a:t>
            </a:r>
            <a:r>
              <a:rPr lang="en-CA" sz="2400" b="1" baseline="30000" dirty="0">
                <a:solidFill>
                  <a:schemeClr val="tx1">
                    <a:lumMod val="65000"/>
                    <a:lumOff val="35000"/>
                  </a:schemeClr>
                </a:solidFill>
                <a:latin typeface="Arial Narrow" panose="020B0606020202030204" pitchFamily="34" charset="0"/>
              </a:rPr>
              <a:t>1</a:t>
            </a:r>
          </a:p>
          <a:p>
            <a:pPr indent="0">
              <a:lnSpc>
                <a:spcPct val="100000"/>
              </a:lnSpc>
              <a:spcBef>
                <a:spcPts val="0"/>
              </a:spcBef>
              <a:buClr>
                <a:srgbClr val="326581"/>
              </a:buClr>
              <a:buNone/>
            </a:pPr>
            <a:endParaRPr lang="en-CA" sz="2400" b="1" baseline="30000" dirty="0">
              <a:solidFill>
                <a:schemeClr val="tx1">
                  <a:lumMod val="65000"/>
                  <a:lumOff val="35000"/>
                </a:schemeClr>
              </a:solidFill>
              <a:latin typeface="Arial Narrow" panose="020B0606020202030204" pitchFamily="34" charset="0"/>
            </a:endParaRPr>
          </a:p>
          <a:p>
            <a:pPr marL="514350" indent="-342900">
              <a:lnSpc>
                <a:spcPct val="100000"/>
              </a:lnSpc>
              <a:spcBef>
                <a:spcPts val="0"/>
              </a:spcBef>
              <a:buClr>
                <a:srgbClr val="725F73"/>
              </a:buClr>
              <a:buFont typeface="Wingdings" panose="05000000000000000000" pitchFamily="2" charset="2"/>
              <a:buChar char="§"/>
            </a:pPr>
            <a:r>
              <a:rPr lang="en-CA" sz="2400" b="1" dirty="0">
                <a:solidFill>
                  <a:schemeClr val="tx1">
                    <a:lumMod val="65000"/>
                    <a:lumOff val="35000"/>
                  </a:schemeClr>
                </a:solidFill>
                <a:latin typeface="Arial Narrow" panose="020B0606020202030204" pitchFamily="34" charset="0"/>
              </a:rPr>
              <a:t>Over </a:t>
            </a:r>
            <a:r>
              <a:rPr lang="en-CA" sz="2400" b="1" dirty="0">
                <a:solidFill>
                  <a:srgbClr val="725F73"/>
                </a:solidFill>
                <a:latin typeface="Arial Narrow" panose="020B0606020202030204" pitchFamily="34" charset="0"/>
              </a:rPr>
              <a:t>80% </a:t>
            </a:r>
            <a:r>
              <a:rPr lang="en-CA" sz="2400" b="1" dirty="0">
                <a:solidFill>
                  <a:schemeClr val="tx1">
                    <a:lumMod val="65000"/>
                    <a:lumOff val="35000"/>
                  </a:schemeClr>
                </a:solidFill>
                <a:latin typeface="Arial Narrow" panose="020B0606020202030204" pitchFamily="34" charset="0"/>
              </a:rPr>
              <a:t>of all fractures in Canada after age 50 are osteoporotic</a:t>
            </a:r>
            <a:r>
              <a:rPr lang="en-CA" sz="2400" b="1" baseline="30000" dirty="0">
                <a:solidFill>
                  <a:schemeClr val="tx1">
                    <a:lumMod val="65000"/>
                    <a:lumOff val="35000"/>
                  </a:schemeClr>
                </a:solidFill>
                <a:latin typeface="Arial Narrow" panose="020B0606020202030204" pitchFamily="34" charset="0"/>
              </a:rPr>
              <a:t>1</a:t>
            </a:r>
          </a:p>
          <a:p>
            <a:pPr indent="0">
              <a:lnSpc>
                <a:spcPct val="100000"/>
              </a:lnSpc>
              <a:spcBef>
                <a:spcPts val="0"/>
              </a:spcBef>
              <a:buClr>
                <a:srgbClr val="326581"/>
              </a:buClr>
              <a:buNone/>
            </a:pPr>
            <a:endParaRPr lang="en-CA" sz="2400" b="1" baseline="30000" dirty="0">
              <a:solidFill>
                <a:schemeClr val="tx1">
                  <a:lumMod val="65000"/>
                  <a:lumOff val="35000"/>
                </a:schemeClr>
              </a:solidFill>
              <a:latin typeface="Arial Narrow" panose="020B0606020202030204" pitchFamily="34" charset="0"/>
            </a:endParaRPr>
          </a:p>
          <a:p>
            <a:pPr marL="514350" indent="-342900">
              <a:lnSpc>
                <a:spcPct val="100000"/>
              </a:lnSpc>
              <a:spcBef>
                <a:spcPts val="0"/>
              </a:spcBef>
              <a:buClr>
                <a:srgbClr val="725F73"/>
              </a:buClr>
              <a:buFont typeface="Wingdings" panose="05000000000000000000" pitchFamily="2" charset="2"/>
              <a:buChar char="§"/>
            </a:pPr>
            <a:r>
              <a:rPr lang="en-CA" sz="2400" b="1" dirty="0">
                <a:solidFill>
                  <a:schemeClr val="tx1">
                    <a:lumMod val="65000"/>
                    <a:lumOff val="35000"/>
                  </a:schemeClr>
                </a:solidFill>
                <a:latin typeface="Arial Narrow" panose="020B0606020202030204" pitchFamily="34" charset="0"/>
              </a:rPr>
              <a:t>Osteoporotic fracture incidence in women over 50 years of age</a:t>
            </a:r>
            <a:r>
              <a:rPr lang="en-CA" sz="2400" b="1" baseline="30000" dirty="0">
                <a:solidFill>
                  <a:schemeClr val="tx1">
                    <a:lumMod val="65000"/>
                    <a:lumOff val="35000"/>
                  </a:schemeClr>
                </a:solidFill>
                <a:latin typeface="Arial Narrow" panose="020B0606020202030204" pitchFamily="34" charset="0"/>
              </a:rPr>
              <a:t>1</a:t>
            </a:r>
          </a:p>
          <a:p>
            <a:pPr marL="857250" lvl="1" indent="-342900">
              <a:lnSpc>
                <a:spcPct val="100000"/>
              </a:lnSpc>
              <a:spcBef>
                <a:spcPts val="0"/>
              </a:spcBef>
              <a:buClr>
                <a:srgbClr val="725F73"/>
              </a:buClr>
              <a:buFont typeface="Arial Narrow" panose="020B0606020202030204" pitchFamily="34" charset="0"/>
              <a:buChar char="→"/>
            </a:pPr>
            <a:r>
              <a:rPr lang="en-CA" sz="2000" b="1" dirty="0">
                <a:solidFill>
                  <a:srgbClr val="725F73"/>
                </a:solidFill>
                <a:latin typeface="Arial Narrow" panose="020B0606020202030204" pitchFamily="34" charset="0"/>
              </a:rPr>
              <a:t>22%</a:t>
            </a:r>
            <a:r>
              <a:rPr lang="en-CA" sz="2000" b="1" dirty="0">
                <a:solidFill>
                  <a:schemeClr val="accent5"/>
                </a:solidFill>
                <a:latin typeface="Arial Narrow" panose="020B0606020202030204" pitchFamily="34" charset="0"/>
              </a:rPr>
              <a:t> </a:t>
            </a:r>
            <a:r>
              <a:rPr lang="en-CA" sz="2000" dirty="0">
                <a:solidFill>
                  <a:prstClr val="black">
                    <a:lumMod val="75000"/>
                    <a:lumOff val="25000"/>
                  </a:prstClr>
                </a:solidFill>
                <a:latin typeface="Arial Narrow" panose="020B0606020202030204" pitchFamily="34" charset="0"/>
              </a:rPr>
              <a:t>of women over 50 experience a wrist fracture</a:t>
            </a:r>
          </a:p>
          <a:p>
            <a:pPr marL="857250" lvl="1" indent="-342900">
              <a:lnSpc>
                <a:spcPct val="100000"/>
              </a:lnSpc>
              <a:spcBef>
                <a:spcPts val="0"/>
              </a:spcBef>
              <a:buClr>
                <a:srgbClr val="725F73"/>
              </a:buClr>
              <a:buFont typeface="Arial Narrow" panose="020B0606020202030204" pitchFamily="34" charset="0"/>
              <a:buChar char="→"/>
            </a:pPr>
            <a:r>
              <a:rPr lang="en-CA" sz="2000" b="1" dirty="0">
                <a:solidFill>
                  <a:srgbClr val="725F73"/>
                </a:solidFill>
                <a:latin typeface="Arial Narrow" panose="020B0606020202030204" pitchFamily="34" charset="0"/>
              </a:rPr>
              <a:t>27% </a:t>
            </a:r>
            <a:r>
              <a:rPr lang="en-CA" sz="2000" dirty="0">
                <a:solidFill>
                  <a:prstClr val="black">
                    <a:lumMod val="75000"/>
                    <a:lumOff val="25000"/>
                  </a:prstClr>
                </a:solidFill>
                <a:latin typeface="Arial Narrow" panose="020B0606020202030204" pitchFamily="34" charset="0"/>
              </a:rPr>
              <a:t>experience a vertebral fracture</a:t>
            </a:r>
          </a:p>
          <a:p>
            <a:pPr marL="857250" lvl="1" indent="-342900">
              <a:lnSpc>
                <a:spcPct val="100000"/>
              </a:lnSpc>
              <a:spcBef>
                <a:spcPts val="0"/>
              </a:spcBef>
              <a:buClr>
                <a:srgbClr val="725F73"/>
              </a:buClr>
              <a:buFont typeface="Arial Narrow" panose="020B0606020202030204" pitchFamily="34" charset="0"/>
              <a:buChar char="→"/>
            </a:pPr>
            <a:r>
              <a:rPr lang="en-CA" sz="2000" b="1" dirty="0">
                <a:solidFill>
                  <a:srgbClr val="725F73"/>
                </a:solidFill>
                <a:latin typeface="Arial Narrow" panose="020B0606020202030204" pitchFamily="34" charset="0"/>
              </a:rPr>
              <a:t>15% </a:t>
            </a:r>
            <a:r>
              <a:rPr lang="en-CA" sz="2000" dirty="0">
                <a:solidFill>
                  <a:prstClr val="black">
                    <a:lumMod val="75000"/>
                    <a:lumOff val="25000"/>
                  </a:prstClr>
                </a:solidFill>
                <a:latin typeface="Arial Narrow" panose="020B0606020202030204" pitchFamily="34" charset="0"/>
              </a:rPr>
              <a:t>experience a hip fracture</a:t>
            </a:r>
          </a:p>
          <a:p>
            <a:pPr marL="857250" lvl="1" indent="-342900">
              <a:lnSpc>
                <a:spcPct val="100000"/>
              </a:lnSpc>
              <a:spcBef>
                <a:spcPts val="0"/>
              </a:spcBef>
              <a:buClr>
                <a:srgbClr val="725F73"/>
              </a:buClr>
              <a:buFont typeface="Arial Narrow" panose="020B0606020202030204" pitchFamily="34" charset="0"/>
              <a:buChar char="→"/>
            </a:pPr>
            <a:r>
              <a:rPr lang="en-CA" sz="2000" b="1" dirty="0">
                <a:solidFill>
                  <a:srgbClr val="725F73"/>
                </a:solidFill>
                <a:latin typeface="Arial Narrow" panose="020B0606020202030204" pitchFamily="34" charset="0"/>
              </a:rPr>
              <a:t>7% </a:t>
            </a:r>
            <a:r>
              <a:rPr lang="en-CA" sz="2000" dirty="0">
                <a:solidFill>
                  <a:prstClr val="black">
                    <a:lumMod val="75000"/>
                    <a:lumOff val="25000"/>
                  </a:prstClr>
                </a:solidFill>
                <a:latin typeface="Arial Narrow" panose="020B0606020202030204" pitchFamily="34" charset="0"/>
              </a:rPr>
              <a:t>experience a pelvis fracture</a:t>
            </a:r>
          </a:p>
          <a:p>
            <a:pPr marL="857250" lvl="1" indent="-342900">
              <a:lnSpc>
                <a:spcPct val="100000"/>
              </a:lnSpc>
              <a:spcBef>
                <a:spcPts val="0"/>
              </a:spcBef>
              <a:buClr>
                <a:srgbClr val="725F73"/>
              </a:buClr>
              <a:buFont typeface="Arial Narrow" panose="020B0606020202030204" pitchFamily="34" charset="0"/>
              <a:buChar char="→"/>
            </a:pPr>
            <a:r>
              <a:rPr lang="en-CA" sz="2000" b="1" dirty="0">
                <a:solidFill>
                  <a:srgbClr val="725F73"/>
                </a:solidFill>
                <a:latin typeface="Arial Narrow" panose="020B0606020202030204" pitchFamily="34" charset="0"/>
              </a:rPr>
              <a:t>29% </a:t>
            </a:r>
            <a:r>
              <a:rPr lang="en-CA" sz="2000" dirty="0">
                <a:solidFill>
                  <a:prstClr val="black">
                    <a:lumMod val="75000"/>
                    <a:lumOff val="25000"/>
                  </a:prstClr>
                </a:solidFill>
                <a:latin typeface="Arial Narrow" panose="020B0606020202030204" pitchFamily="34" charset="0"/>
              </a:rPr>
              <a:t>experience other fractures including clavicle, </a:t>
            </a:r>
            <a:r>
              <a:rPr lang="en-CA" sz="2000" dirty="0" err="1">
                <a:solidFill>
                  <a:prstClr val="black">
                    <a:lumMod val="75000"/>
                    <a:lumOff val="25000"/>
                  </a:prstClr>
                </a:solidFill>
                <a:latin typeface="Arial Narrow" panose="020B0606020202030204" pitchFamily="34" charset="0"/>
              </a:rPr>
              <a:t>humerus</a:t>
            </a:r>
            <a:r>
              <a:rPr lang="en-CA" sz="2000" dirty="0">
                <a:solidFill>
                  <a:prstClr val="black">
                    <a:lumMod val="75000"/>
                    <a:lumOff val="25000"/>
                  </a:prstClr>
                </a:solidFill>
                <a:latin typeface="Arial Narrow" panose="020B0606020202030204" pitchFamily="34" charset="0"/>
              </a:rPr>
              <a:t>, femur, tibia/</a:t>
            </a:r>
            <a:r>
              <a:rPr lang="en-CA" sz="2000" dirty="0" err="1">
                <a:solidFill>
                  <a:prstClr val="black">
                    <a:lumMod val="75000"/>
                    <a:lumOff val="25000"/>
                  </a:prstClr>
                </a:solidFill>
                <a:latin typeface="Arial Narrow" panose="020B0606020202030204" pitchFamily="34" charset="0"/>
              </a:rPr>
              <a:t>fibia</a:t>
            </a:r>
            <a:r>
              <a:rPr lang="en-CA" sz="2000" dirty="0">
                <a:solidFill>
                  <a:prstClr val="black">
                    <a:lumMod val="75000"/>
                    <a:lumOff val="25000"/>
                  </a:prstClr>
                </a:solidFill>
                <a:latin typeface="Arial Narrow" panose="020B0606020202030204" pitchFamily="34" charset="0"/>
              </a:rPr>
              <a:t>, and hands/fingers</a:t>
            </a:r>
          </a:p>
          <a:p>
            <a:endParaRPr lang="en-CA" sz="1800" dirty="0"/>
          </a:p>
          <a:p>
            <a:endParaRPr lang="en-CA" sz="1800" dirty="0"/>
          </a:p>
          <a:p>
            <a:endParaRPr lang="en-CA" sz="1800" dirty="0"/>
          </a:p>
        </p:txBody>
      </p:sp>
      <p:grpSp>
        <p:nvGrpSpPr>
          <p:cNvPr id="44" name="Group 43">
            <a:extLst>
              <a:ext uri="{FF2B5EF4-FFF2-40B4-BE49-F238E27FC236}">
                <a16:creationId xmlns:a16="http://schemas.microsoft.com/office/drawing/2014/main" id="{2193C87C-2D71-4BF6-AA90-C379BACD0B59}"/>
              </a:ext>
            </a:extLst>
          </p:cNvPr>
          <p:cNvGrpSpPr/>
          <p:nvPr/>
        </p:nvGrpSpPr>
        <p:grpSpPr>
          <a:xfrm>
            <a:off x="0" y="5335134"/>
            <a:ext cx="9144000" cy="807750"/>
            <a:chOff x="548640" y="5357499"/>
            <a:chExt cx="8229600" cy="608421"/>
          </a:xfrm>
        </p:grpSpPr>
        <p:sp>
          <p:nvSpPr>
            <p:cNvPr id="45" name="Rectangle 44">
              <a:extLst>
                <a:ext uri="{FF2B5EF4-FFF2-40B4-BE49-F238E27FC236}">
                  <a16:creationId xmlns:a16="http://schemas.microsoft.com/office/drawing/2014/main" id="{703DBA06-209F-4E2F-A6BF-1D7F38316338}"/>
                </a:ext>
              </a:extLst>
            </p:cNvPr>
            <p:cNvSpPr/>
            <p:nvPr/>
          </p:nvSpPr>
          <p:spPr>
            <a:xfrm>
              <a:off x="548640" y="5357499"/>
              <a:ext cx="8229600" cy="608421"/>
            </a:xfrm>
            <a:prstGeom prst="rect">
              <a:avLst/>
            </a:prstGeom>
            <a:gradFill rotWithShape="1">
              <a:gsLst>
                <a:gs pos="0">
                  <a:srgbClr val="C8B7B7"/>
                </a:gs>
                <a:gs pos="100000">
                  <a:srgbClr val="907A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3CD3F1CD-EEC2-40F8-88F5-050101DB63B4}"/>
                </a:ext>
              </a:extLst>
            </p:cNvPr>
            <p:cNvSpPr/>
            <p:nvPr/>
          </p:nvSpPr>
          <p:spPr>
            <a:xfrm>
              <a:off x="693420" y="5371926"/>
              <a:ext cx="7940040" cy="579565"/>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2200" b="1" i="0" u="none" strike="noStrike" kern="0" cap="none" spc="0" normalizeH="0" baseline="0" noProof="0" dirty="0">
                  <a:ln>
                    <a:noFill/>
                  </a:ln>
                  <a:solidFill>
                    <a:schemeClr val="tx1">
                      <a:lumMod val="95000"/>
                      <a:lumOff val="5000"/>
                    </a:schemeClr>
                  </a:solidFill>
                  <a:effectLst/>
                  <a:uLnTx/>
                  <a:uFillTx/>
                  <a:latin typeface="Arial Narrow" panose="020B0606020202030204" pitchFamily="34" charset="0"/>
                </a:rPr>
                <a:t>Almost 50% of fractures occur at the spine or hip and are associated with significant morbidity and mortality.</a:t>
              </a:r>
              <a:r>
                <a:rPr kumimoji="0" lang="en-CA" sz="2200" b="1" i="0" u="none" strike="noStrike" kern="0" cap="none" spc="0" normalizeH="0" baseline="30000" noProof="0" dirty="0">
                  <a:ln>
                    <a:noFill/>
                  </a:ln>
                  <a:solidFill>
                    <a:schemeClr val="tx1">
                      <a:lumMod val="95000"/>
                      <a:lumOff val="5000"/>
                    </a:schemeClr>
                  </a:solidFill>
                  <a:effectLst/>
                  <a:uLnTx/>
                  <a:uFillTx/>
                  <a:latin typeface="Arial Narrow" panose="020B0606020202030204" pitchFamily="34" charset="0"/>
                </a:rPr>
                <a:t>2-6</a:t>
              </a:r>
            </a:p>
          </p:txBody>
        </p:sp>
      </p:grpSp>
    </p:spTree>
    <p:extLst>
      <p:ext uri="{BB962C8B-B14F-4D97-AF65-F5344CB8AC3E}">
        <p14:creationId xmlns:p14="http://schemas.microsoft.com/office/powerpoint/2010/main" val="29334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8C2C7C6-C8FA-4988-893B-8AB79BA68962}"/>
              </a:ext>
            </a:extLst>
          </p:cNvPr>
          <p:cNvSpPr/>
          <p:nvPr/>
        </p:nvSpPr>
        <p:spPr bwMode="auto">
          <a:xfrm>
            <a:off x="751840" y="3276569"/>
            <a:ext cx="3613099" cy="540000"/>
          </a:xfrm>
          <a:prstGeom prst="rect">
            <a:avLst/>
          </a:prstGeom>
          <a:solidFill>
            <a:srgbClr val="C4D0E9"/>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Narrow" panose="020B0606020202030204" pitchFamily="34" charset="0"/>
              </a:rPr>
              <a:t>Age</a:t>
            </a:r>
            <a:r>
              <a:rPr kumimoji="0" lang="en-US" sz="2000" b="0" i="0" u="none" strike="noStrike" kern="0" cap="none" spc="0" normalizeH="0" baseline="30000" noProof="0" dirty="0">
                <a:ln>
                  <a:noFill/>
                </a:ln>
                <a:solidFill>
                  <a:srgbClr val="000000"/>
                </a:solidFill>
                <a:effectLst/>
                <a:uLnTx/>
                <a:uFillTx/>
                <a:latin typeface="Arial Narrow" panose="020B0606020202030204" pitchFamily="34" charset="0"/>
              </a:rPr>
              <a:t>5</a:t>
            </a:r>
            <a:endParaRPr kumimoji="0" lang="el-GR" sz="2000" b="0" i="0" u="none" strike="noStrike" kern="0" cap="none" spc="0" normalizeH="0" baseline="30000" noProof="0" dirty="0">
              <a:ln>
                <a:noFill/>
              </a:ln>
              <a:solidFill>
                <a:srgbClr val="000000"/>
              </a:solidFill>
              <a:effectLst/>
              <a:uLnTx/>
              <a:uFillTx/>
              <a:latin typeface="Arial Narrow" panose="020B0606020202030204" pitchFamily="34" charset="0"/>
            </a:endParaRPr>
          </a:p>
        </p:txBody>
      </p:sp>
      <p:sp>
        <p:nvSpPr>
          <p:cNvPr id="30" name="Rectangle 29">
            <a:extLst>
              <a:ext uri="{FF2B5EF4-FFF2-40B4-BE49-F238E27FC236}">
                <a16:creationId xmlns:a16="http://schemas.microsoft.com/office/drawing/2014/main" id="{AB7AD41D-8BD4-408D-B3FB-4142ACBDF1D2}"/>
              </a:ext>
            </a:extLst>
          </p:cNvPr>
          <p:cNvSpPr/>
          <p:nvPr/>
        </p:nvSpPr>
        <p:spPr bwMode="auto">
          <a:xfrm>
            <a:off x="751841" y="3908220"/>
            <a:ext cx="3613098" cy="540000"/>
          </a:xfrm>
          <a:prstGeom prst="rect">
            <a:avLst/>
          </a:prstGeom>
          <a:solidFill>
            <a:srgbClr val="C4D0E9"/>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Narrow" panose="020B0606020202030204" pitchFamily="34" charset="0"/>
              </a:rPr>
              <a:t>Low BMD</a:t>
            </a:r>
            <a:r>
              <a:rPr kumimoji="0" lang="en-US" sz="2000" b="0" i="0" u="none" strike="noStrike" kern="0" cap="none" spc="0" normalizeH="0" baseline="30000" noProof="0" dirty="0">
                <a:ln>
                  <a:noFill/>
                </a:ln>
                <a:solidFill>
                  <a:srgbClr val="000000"/>
                </a:solidFill>
                <a:effectLst/>
                <a:uLnTx/>
                <a:uFillTx/>
                <a:latin typeface="Arial Narrow" panose="020B0606020202030204" pitchFamily="34" charset="0"/>
              </a:rPr>
              <a:t>5</a:t>
            </a:r>
            <a:endParaRPr kumimoji="0" lang="el-GR" sz="2000" b="0" i="0" u="none" strike="noStrike" kern="0" cap="none" spc="0" normalizeH="0" baseline="30000" noProof="0" dirty="0">
              <a:ln>
                <a:noFill/>
              </a:ln>
              <a:solidFill>
                <a:srgbClr val="000000"/>
              </a:solidFill>
              <a:effectLst/>
              <a:uLnTx/>
              <a:uFillTx/>
              <a:latin typeface="Arial Narrow" panose="020B0606020202030204" pitchFamily="34" charset="0"/>
            </a:endParaRPr>
          </a:p>
        </p:txBody>
      </p:sp>
      <p:sp>
        <p:nvSpPr>
          <p:cNvPr id="31" name="TextBox 30">
            <a:extLst>
              <a:ext uri="{FF2B5EF4-FFF2-40B4-BE49-F238E27FC236}">
                <a16:creationId xmlns:a16="http://schemas.microsoft.com/office/drawing/2014/main" id="{845A2B02-E42C-4074-8182-F8F164084442}"/>
              </a:ext>
            </a:extLst>
          </p:cNvPr>
          <p:cNvSpPr txBox="1"/>
          <p:nvPr/>
        </p:nvSpPr>
        <p:spPr>
          <a:xfrm>
            <a:off x="751838" y="4539871"/>
            <a:ext cx="3613099" cy="584775"/>
          </a:xfrm>
          <a:prstGeom prst="rect">
            <a:avLst/>
          </a:prstGeom>
          <a:solidFill>
            <a:srgbClr val="C4D0E9"/>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rPr>
              <a:t>Other genetic / nonmodifiable</a:t>
            </a:r>
            <a:b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rPr>
            </a:b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rPr>
              <a:t>risk factors</a:t>
            </a:r>
            <a:r>
              <a:rPr kumimoji="0" lang="en-GB" sz="1600" b="0" i="0" u="none" strike="noStrike" kern="0" cap="none" spc="0" normalizeH="0" baseline="30000" noProof="0" dirty="0">
                <a:ln>
                  <a:noFill/>
                </a:ln>
                <a:solidFill>
                  <a:srgbClr val="000000"/>
                </a:solidFill>
                <a:effectLst/>
                <a:uLnTx/>
                <a:uFillTx/>
                <a:latin typeface="Arial Narrow" panose="020B0606020202030204" pitchFamily="34" charset="0"/>
              </a:rPr>
              <a:t>5,6</a:t>
            </a:r>
          </a:p>
        </p:txBody>
      </p:sp>
      <p:sp>
        <p:nvSpPr>
          <p:cNvPr id="32" name="TextBox 31">
            <a:extLst>
              <a:ext uri="{FF2B5EF4-FFF2-40B4-BE49-F238E27FC236}">
                <a16:creationId xmlns:a16="http://schemas.microsoft.com/office/drawing/2014/main" id="{43F6B74E-AAF3-41B2-9341-8A80A00597DE}"/>
              </a:ext>
            </a:extLst>
          </p:cNvPr>
          <p:cNvSpPr txBox="1"/>
          <p:nvPr/>
        </p:nvSpPr>
        <p:spPr>
          <a:xfrm>
            <a:off x="751839" y="5216299"/>
            <a:ext cx="3613100" cy="584775"/>
          </a:xfrm>
          <a:prstGeom prst="rect">
            <a:avLst/>
          </a:prstGeom>
          <a:solidFill>
            <a:srgbClr val="C4D0E9"/>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rPr>
              <a:t>Other potentially modifiable</a:t>
            </a:r>
            <a:b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rPr>
            </a:b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rPr>
              <a:t>risk factors</a:t>
            </a:r>
            <a:r>
              <a:rPr kumimoji="0" lang="en-GB" sz="1600" b="0" i="0" u="none" strike="noStrike" kern="0" cap="none" spc="0" normalizeH="0" baseline="30000" noProof="0" dirty="0">
                <a:ln>
                  <a:noFill/>
                </a:ln>
                <a:solidFill>
                  <a:srgbClr val="000000"/>
                </a:solidFill>
                <a:effectLst/>
                <a:uLnTx/>
                <a:uFillTx/>
                <a:latin typeface="Arial Narrow" panose="020B0606020202030204" pitchFamily="34" charset="0"/>
              </a:rPr>
              <a:t>5</a:t>
            </a:r>
          </a:p>
        </p:txBody>
      </p:sp>
      <p:sp>
        <p:nvSpPr>
          <p:cNvPr id="28" name="Rectangle 27">
            <a:extLst>
              <a:ext uri="{FF2B5EF4-FFF2-40B4-BE49-F238E27FC236}">
                <a16:creationId xmlns:a16="http://schemas.microsoft.com/office/drawing/2014/main" id="{F8D0D8E1-1063-46B6-8C3B-A9D962C28F5F}"/>
              </a:ext>
            </a:extLst>
          </p:cNvPr>
          <p:cNvSpPr/>
          <p:nvPr/>
        </p:nvSpPr>
        <p:spPr bwMode="auto">
          <a:xfrm>
            <a:off x="751840" y="1519628"/>
            <a:ext cx="3613099" cy="1662031"/>
          </a:xfrm>
          <a:prstGeom prst="rect">
            <a:avLst/>
          </a:prstGeom>
          <a:solidFill>
            <a:srgbClr val="725F73"/>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2800" b="1" i="0" u="none" strike="noStrike" kern="0" cap="none" spc="0" normalizeH="0" baseline="0" noProof="0" dirty="0">
                <a:ln>
                  <a:noFill/>
                </a:ln>
                <a:solidFill>
                  <a:srgbClr val="FFFFFF"/>
                </a:solidFill>
                <a:effectLst/>
                <a:uLnTx/>
                <a:uFillTx/>
                <a:latin typeface="Arial Narrow" panose="020B0606020202030204" pitchFamily="34" charset="0"/>
              </a:rPr>
              <a:t>Prior fracture</a:t>
            </a:r>
            <a:r>
              <a:rPr kumimoji="0" lang="en-GB" sz="2800" b="0" i="0" u="none" strike="noStrike" kern="0" cap="none" spc="0" normalizeH="0" baseline="30000" noProof="0" dirty="0">
                <a:ln>
                  <a:noFill/>
                </a:ln>
                <a:solidFill>
                  <a:srgbClr val="FFFFFF"/>
                </a:solidFill>
                <a:effectLst/>
                <a:uLnTx/>
                <a:uFillTx/>
                <a:latin typeface="Arial Narrow" panose="020B0606020202030204" pitchFamily="34" charset="0"/>
              </a:rPr>
              <a:t>1-5</a:t>
            </a:r>
          </a:p>
        </p:txBody>
      </p:sp>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0"/>
              </a:spcAft>
            </a:pPr>
            <a:r>
              <a:rPr lang="en-GB" sz="900" dirty="0">
                <a:solidFill>
                  <a:srgbClr val="000000"/>
                </a:solidFill>
                <a:latin typeface="Arial Narrow" panose="020B0606020202030204" pitchFamily="34" charset="0"/>
              </a:rPr>
              <a:t>BMD=bone mineral density; BMI=body mass index; COPD=chronic obstructive pulmonary disease; RA=rheumatoid arthritis</a:t>
            </a:r>
          </a:p>
          <a:p>
            <a:pPr>
              <a:spcAft>
                <a:spcPts val="0"/>
              </a:spcAft>
            </a:pPr>
            <a:r>
              <a:rPr lang="en-US" sz="900" dirty="0">
                <a:solidFill>
                  <a:srgbClr val="000000"/>
                </a:solidFill>
                <a:latin typeface="Arial Narrow" panose="020B0606020202030204" pitchFamily="34" charset="0"/>
              </a:rPr>
              <a:t>1. </a:t>
            </a:r>
            <a:r>
              <a:rPr lang="en-US" sz="900" dirty="0" err="1">
                <a:solidFill>
                  <a:srgbClr val="000000"/>
                </a:solidFill>
                <a:latin typeface="Arial Narrow" panose="020B0606020202030204" pitchFamily="34" charset="0"/>
              </a:rPr>
              <a:t>Kanis</a:t>
            </a:r>
            <a:r>
              <a:rPr lang="en-US" sz="900" dirty="0">
                <a:solidFill>
                  <a:srgbClr val="000000"/>
                </a:solidFill>
                <a:latin typeface="Arial Narrow" panose="020B0606020202030204" pitchFamily="34" charset="0"/>
              </a:rPr>
              <a:t> JA, et al. </a:t>
            </a:r>
            <a:r>
              <a:rPr lang="en-US" sz="900" i="1" dirty="0">
                <a:solidFill>
                  <a:srgbClr val="000000"/>
                </a:solidFill>
                <a:latin typeface="Arial Narrow" panose="020B0606020202030204" pitchFamily="34" charset="0"/>
              </a:rPr>
              <a:t>Bone</a:t>
            </a:r>
            <a:r>
              <a:rPr lang="en-US" sz="900" dirty="0">
                <a:solidFill>
                  <a:srgbClr val="000000"/>
                </a:solidFill>
                <a:latin typeface="Arial Narrow" panose="020B0606020202030204" pitchFamily="34" charset="0"/>
              </a:rPr>
              <a:t>. 2004;35:375-382. 2. </a:t>
            </a:r>
            <a:r>
              <a:rPr lang="en-US" sz="900" dirty="0" err="1">
                <a:solidFill>
                  <a:srgbClr val="000000"/>
                </a:solidFill>
                <a:latin typeface="Arial Narrow" panose="020B0606020202030204" pitchFamily="34" charset="0"/>
              </a:rPr>
              <a:t>Kanis</a:t>
            </a:r>
            <a:r>
              <a:rPr lang="en-US" sz="900" dirty="0">
                <a:solidFill>
                  <a:srgbClr val="000000"/>
                </a:solidFill>
                <a:latin typeface="Arial Narrow" panose="020B0606020202030204" pitchFamily="34" charset="0"/>
              </a:rPr>
              <a:t> JA, et al. </a:t>
            </a:r>
            <a:r>
              <a:rPr lang="en-US" sz="900" i="1" dirty="0">
                <a:solidFill>
                  <a:srgbClr val="000000"/>
                </a:solidFill>
                <a:latin typeface="Arial Narrow" panose="020B0606020202030204" pitchFamily="34" charset="0"/>
              </a:rPr>
              <a:t>Lancet</a:t>
            </a:r>
            <a:r>
              <a:rPr lang="en-US" sz="900" dirty="0">
                <a:solidFill>
                  <a:srgbClr val="000000"/>
                </a:solidFill>
                <a:latin typeface="Arial Narrow" panose="020B0606020202030204" pitchFamily="34" charset="0"/>
              </a:rPr>
              <a:t>. 2002;359:1929-1936. 3. Black DM, et al. </a:t>
            </a:r>
            <a:r>
              <a:rPr lang="en-US" sz="900" i="1" dirty="0">
                <a:solidFill>
                  <a:srgbClr val="000000"/>
                </a:solidFill>
                <a:latin typeface="Arial Narrow" panose="020B0606020202030204" pitchFamily="34" charset="0"/>
              </a:rPr>
              <a:t>J Bone Miner Res</a:t>
            </a:r>
            <a:r>
              <a:rPr lang="en-US" sz="900" dirty="0">
                <a:solidFill>
                  <a:srgbClr val="000000"/>
                </a:solidFill>
                <a:latin typeface="Arial Narrow" panose="020B0606020202030204" pitchFamily="34" charset="0"/>
              </a:rPr>
              <a:t>. 1999;14:821-828. 4. </a:t>
            </a:r>
            <a:r>
              <a:rPr lang="en-US" sz="900" dirty="0" err="1">
                <a:solidFill>
                  <a:srgbClr val="000000"/>
                </a:solidFill>
                <a:latin typeface="Arial Narrow" panose="020B0606020202030204" pitchFamily="34" charset="0"/>
              </a:rPr>
              <a:t>Eisman</a:t>
            </a:r>
            <a:r>
              <a:rPr lang="en-US" sz="900" dirty="0">
                <a:solidFill>
                  <a:srgbClr val="000000"/>
                </a:solidFill>
                <a:latin typeface="Arial Narrow" panose="020B0606020202030204" pitchFamily="34" charset="0"/>
              </a:rPr>
              <a:t> JA, et al. </a:t>
            </a:r>
            <a:r>
              <a:rPr lang="en-US" sz="900" i="1" dirty="0">
                <a:solidFill>
                  <a:srgbClr val="000000"/>
                </a:solidFill>
                <a:latin typeface="Arial Narrow" panose="020B0606020202030204" pitchFamily="34" charset="0"/>
              </a:rPr>
              <a:t>J Bone Miner Res</a:t>
            </a:r>
            <a:r>
              <a:rPr lang="en-US" sz="900" dirty="0">
                <a:solidFill>
                  <a:srgbClr val="000000"/>
                </a:solidFill>
                <a:latin typeface="Arial Narrow" panose="020B0606020202030204" pitchFamily="34" charset="0"/>
              </a:rPr>
              <a:t>. 2012;27:2039-2046.  </a:t>
            </a:r>
            <a:r>
              <a:rPr lang="en-GB" sz="900" dirty="0">
                <a:solidFill>
                  <a:srgbClr val="000000"/>
                </a:solidFill>
                <a:latin typeface="Arial Narrow" panose="020B0606020202030204" pitchFamily="34" charset="0"/>
              </a:rPr>
              <a:t>5. </a:t>
            </a:r>
            <a:r>
              <a:rPr lang="en-GB" sz="900" dirty="0" err="1">
                <a:solidFill>
                  <a:srgbClr val="000000"/>
                </a:solidFill>
                <a:latin typeface="Arial Narrow" panose="020B0606020202030204" pitchFamily="34" charset="0"/>
              </a:rPr>
              <a:t>Cosman</a:t>
            </a:r>
            <a:r>
              <a:rPr lang="en-GB" sz="900" dirty="0">
                <a:solidFill>
                  <a:srgbClr val="000000"/>
                </a:solidFill>
                <a:latin typeface="Arial Narrow" panose="020B0606020202030204" pitchFamily="34" charset="0"/>
              </a:rPr>
              <a:t> F, et al. </a:t>
            </a:r>
            <a:r>
              <a:rPr lang="en-GB" sz="900" i="1" dirty="0" err="1">
                <a:solidFill>
                  <a:srgbClr val="000000"/>
                </a:solidFill>
                <a:latin typeface="Arial Narrow" panose="020B0606020202030204" pitchFamily="34" charset="0"/>
              </a:rPr>
              <a:t>Osteoporos</a:t>
            </a:r>
            <a:r>
              <a:rPr lang="en-GB" sz="900" i="1" dirty="0">
                <a:solidFill>
                  <a:srgbClr val="000000"/>
                </a:solidFill>
                <a:latin typeface="Arial Narrow" panose="020B0606020202030204" pitchFamily="34" charset="0"/>
              </a:rPr>
              <a:t> Int. </a:t>
            </a:r>
            <a:r>
              <a:rPr lang="en-GB" sz="900" dirty="0">
                <a:solidFill>
                  <a:srgbClr val="000000"/>
                </a:solidFill>
                <a:latin typeface="Arial Narrow" panose="020B0606020202030204" pitchFamily="34" charset="0"/>
              </a:rPr>
              <a:t>2014;25:2359-2381. 6. US Department of Health and Human Services. Bone health and osteoporosis: a report of the surgeon general. 2004. Rockville, MD.</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0640" y="50800"/>
            <a:ext cx="9058939" cy="997196"/>
          </a:xfrm>
        </p:spPr>
        <p:txBody>
          <a:bodyPr/>
          <a:lstStyle/>
          <a:p>
            <a:pPr algn="ctr"/>
            <a:r>
              <a:rPr lang="en-CA" sz="3600" dirty="0">
                <a:solidFill>
                  <a:srgbClr val="725F73"/>
                </a:solidFill>
                <a:latin typeface="Arial Narrow" panose="020B0606020202030204" pitchFamily="34" charset="0"/>
              </a:rPr>
              <a:t>Several Factors Contribute to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Long-Term Fracture Risk</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5" name="TextBox 24">
            <a:extLst>
              <a:ext uri="{FF2B5EF4-FFF2-40B4-BE49-F238E27FC236}">
                <a16:creationId xmlns:a16="http://schemas.microsoft.com/office/drawing/2014/main" id="{8761DC32-A60A-4873-8452-8B8BDE8F274C}"/>
              </a:ext>
            </a:extLst>
          </p:cNvPr>
          <p:cNvSpPr txBox="1"/>
          <p:nvPr/>
        </p:nvSpPr>
        <p:spPr>
          <a:xfrm rot="16200000">
            <a:off x="-1481890" y="3485008"/>
            <a:ext cx="4278188" cy="353943"/>
          </a:xfrm>
          <a:prstGeom prst="rect">
            <a:avLst/>
          </a:prstGeom>
          <a:solidFill>
            <a:srgbClr val="554856"/>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FFFFFF"/>
                </a:solidFill>
                <a:effectLst/>
                <a:uLnTx/>
                <a:uFillTx/>
                <a:latin typeface="Arial Narrow" panose="020B0606020202030204" pitchFamily="34" charset="0"/>
              </a:rPr>
              <a:t>Risk Factors for Future Fracture</a:t>
            </a:r>
          </a:p>
        </p:txBody>
      </p:sp>
      <p:sp>
        <p:nvSpPr>
          <p:cNvPr id="42" name="TextBox 41">
            <a:extLst>
              <a:ext uri="{FF2B5EF4-FFF2-40B4-BE49-F238E27FC236}">
                <a16:creationId xmlns:a16="http://schemas.microsoft.com/office/drawing/2014/main" id="{6DE5E19C-B139-419F-9BA8-E602323889DE}"/>
              </a:ext>
            </a:extLst>
          </p:cNvPr>
          <p:cNvSpPr txBox="1"/>
          <p:nvPr/>
        </p:nvSpPr>
        <p:spPr>
          <a:xfrm>
            <a:off x="5937018" y="2212807"/>
            <a:ext cx="2926505" cy="1511183"/>
          </a:xfrm>
          <a:prstGeom prst="rect">
            <a:avLst/>
          </a:prstGeom>
          <a:noFill/>
        </p:spPr>
        <p:txBody>
          <a:bodyPr wrap="square" lIns="0" tIns="0" rIns="0" bIns="0" rtlCol="0">
            <a:spAutoFit/>
          </a:bodyPr>
          <a:lstStyle/>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Female sex</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Asian or white ethnicity</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Family history of hip fracture or osteoporosis</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Small frame</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Certain comorbid conditions (e.g., RA, COPD, Parkinson’s)</a:t>
            </a:r>
          </a:p>
        </p:txBody>
      </p:sp>
      <p:sp>
        <p:nvSpPr>
          <p:cNvPr id="43" name="TextBox 42">
            <a:extLst>
              <a:ext uri="{FF2B5EF4-FFF2-40B4-BE49-F238E27FC236}">
                <a16:creationId xmlns:a16="http://schemas.microsoft.com/office/drawing/2014/main" id="{2AD0664B-4398-4449-AF1E-175C90212A61}"/>
              </a:ext>
            </a:extLst>
          </p:cNvPr>
          <p:cNvSpPr txBox="1"/>
          <p:nvPr/>
        </p:nvSpPr>
        <p:spPr>
          <a:xfrm>
            <a:off x="5937019" y="3910962"/>
            <a:ext cx="3022201" cy="2208297"/>
          </a:xfrm>
          <a:prstGeom prst="rect">
            <a:avLst/>
          </a:prstGeom>
          <a:noFill/>
        </p:spPr>
        <p:txBody>
          <a:bodyPr wrap="square" lIns="0" tIns="0" rIns="0" bIns="0" rtlCol="0">
            <a:spAutoFit/>
          </a:bodyPr>
          <a:lstStyle/>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Low BMI</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Calcium/vitamin D deficiency</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Estrogen deficiency</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Inadequate physical activity </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Excessive alcohol intake</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Tobacco smoking</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Frequent falling and other </a:t>
            </a:r>
            <a:br>
              <a:rPr lang="en-GB" sz="1400" dirty="0">
                <a:latin typeface="Arial Narrow" panose="020B0606020202030204" pitchFamily="34" charset="0"/>
              </a:rPr>
            </a:br>
            <a:r>
              <a:rPr lang="en-GB" sz="1400" dirty="0">
                <a:latin typeface="Arial Narrow" panose="020B0606020202030204" pitchFamily="34" charset="0"/>
              </a:rPr>
              <a:t>fall-related risk factors</a:t>
            </a:r>
          </a:p>
          <a:p>
            <a:pPr marL="285750" indent="-285750">
              <a:lnSpc>
                <a:spcPct val="90000"/>
              </a:lnSpc>
              <a:spcBef>
                <a:spcPts val="300"/>
              </a:spcBef>
              <a:buClr>
                <a:srgbClr val="98AED9"/>
              </a:buClr>
              <a:buFont typeface="Wingdings" panose="05000000000000000000" pitchFamily="2" charset="2"/>
              <a:buChar char="§"/>
            </a:pPr>
            <a:r>
              <a:rPr lang="en-GB" sz="1400" dirty="0">
                <a:latin typeface="Arial Narrow" panose="020B0606020202030204" pitchFamily="34" charset="0"/>
              </a:rPr>
              <a:t>Use of certain medications </a:t>
            </a:r>
            <a:br>
              <a:rPr lang="en-GB" sz="1400" dirty="0">
                <a:latin typeface="Arial Narrow" panose="020B0606020202030204" pitchFamily="34" charset="0"/>
              </a:rPr>
            </a:br>
            <a:r>
              <a:rPr lang="en-GB" sz="1400" dirty="0">
                <a:latin typeface="Arial Narrow" panose="020B0606020202030204" pitchFamily="34" charset="0"/>
              </a:rPr>
              <a:t>(e.g., glucocorticoids)</a:t>
            </a:r>
          </a:p>
        </p:txBody>
      </p:sp>
      <p:sp>
        <p:nvSpPr>
          <p:cNvPr id="47" name="TextBox 46">
            <a:extLst>
              <a:ext uri="{FF2B5EF4-FFF2-40B4-BE49-F238E27FC236}">
                <a16:creationId xmlns:a16="http://schemas.microsoft.com/office/drawing/2014/main" id="{A07C1CEC-E9BD-4B50-BF49-D5CE64816CDB}"/>
              </a:ext>
            </a:extLst>
          </p:cNvPr>
          <p:cNvSpPr txBox="1"/>
          <p:nvPr/>
        </p:nvSpPr>
        <p:spPr>
          <a:xfrm>
            <a:off x="5841323" y="1442877"/>
            <a:ext cx="3022201" cy="426271"/>
          </a:xfrm>
          <a:prstGeom prst="rect">
            <a:avLst/>
          </a:prstGeom>
          <a:noFill/>
        </p:spPr>
        <p:txBody>
          <a:bodyPr wrap="square" lIns="0" tIns="0" rIns="0" bIns="0" rtlCol="0">
            <a:spAutoFit/>
          </a:bodyPr>
          <a:lstStyle/>
          <a:p>
            <a:pPr marL="373063" indent="-285750">
              <a:lnSpc>
                <a:spcPct val="90000"/>
              </a:lnSpc>
              <a:spcBef>
                <a:spcPts val="300"/>
              </a:spcBef>
              <a:buClr>
                <a:srgbClr val="98AED9"/>
              </a:buClr>
              <a:buFont typeface="Wingdings" panose="05000000000000000000" pitchFamily="2" charset="2"/>
              <a:buChar char="§"/>
            </a:pPr>
            <a:r>
              <a:rPr lang="en-GB" sz="1400" dirty="0">
                <a:solidFill>
                  <a:srgbClr val="000000"/>
                </a:solidFill>
                <a:latin typeface="Arial Narrow" panose="020B0606020202030204" pitchFamily="34" charset="0"/>
              </a:rPr>
              <a:t>Recent fracture</a:t>
            </a:r>
          </a:p>
          <a:p>
            <a:pPr marL="373063" indent="-285750">
              <a:lnSpc>
                <a:spcPct val="90000"/>
              </a:lnSpc>
              <a:spcBef>
                <a:spcPts val="300"/>
              </a:spcBef>
              <a:buClr>
                <a:srgbClr val="98AED9"/>
              </a:buClr>
              <a:buFont typeface="Wingdings" panose="05000000000000000000" pitchFamily="2" charset="2"/>
              <a:buChar char="§"/>
            </a:pPr>
            <a:r>
              <a:rPr lang="en-GB" sz="1400" dirty="0">
                <a:solidFill>
                  <a:srgbClr val="000000"/>
                </a:solidFill>
                <a:latin typeface="Arial Narrow" panose="020B0606020202030204" pitchFamily="34" charset="0"/>
              </a:rPr>
              <a:t>Any history of fracture</a:t>
            </a:r>
          </a:p>
        </p:txBody>
      </p:sp>
      <p:cxnSp>
        <p:nvCxnSpPr>
          <p:cNvPr id="48" name="Elbow Connector 35">
            <a:extLst>
              <a:ext uri="{FF2B5EF4-FFF2-40B4-BE49-F238E27FC236}">
                <a16:creationId xmlns:a16="http://schemas.microsoft.com/office/drawing/2014/main" id="{B199F7E8-15AF-450B-BB7D-9B53A9042FF2}"/>
              </a:ext>
            </a:extLst>
          </p:cNvPr>
          <p:cNvCxnSpPr>
            <a:cxnSpLocks/>
            <a:endCxn id="50" idx="1"/>
          </p:cNvCxnSpPr>
          <p:nvPr/>
        </p:nvCxnSpPr>
        <p:spPr bwMode="auto">
          <a:xfrm flipV="1">
            <a:off x="4364939" y="1670230"/>
            <a:ext cx="1350857" cy="691047"/>
          </a:xfrm>
          <a:prstGeom prst="bentConnector3">
            <a:avLst>
              <a:gd name="adj1" fmla="val 50000"/>
            </a:avLst>
          </a:prstGeom>
          <a:solidFill>
            <a:schemeClr val="bg1"/>
          </a:solidFill>
          <a:ln w="19050" cap="flat" cmpd="sng" algn="ctr">
            <a:solidFill>
              <a:srgbClr val="725F73"/>
            </a:solidFill>
            <a:prstDash val="solid"/>
            <a:round/>
            <a:headEnd type="none" w="med" len="med"/>
            <a:tailEnd type="triangle" w="med" len="med"/>
          </a:ln>
          <a:effectLst/>
        </p:spPr>
      </p:cxnSp>
      <p:cxnSp>
        <p:nvCxnSpPr>
          <p:cNvPr id="49" name="Elbow Connector 36">
            <a:extLst>
              <a:ext uri="{FF2B5EF4-FFF2-40B4-BE49-F238E27FC236}">
                <a16:creationId xmlns:a16="http://schemas.microsoft.com/office/drawing/2014/main" id="{FA090438-25A8-4F62-8ADC-134AC3AAE9FD}"/>
              </a:ext>
            </a:extLst>
          </p:cNvPr>
          <p:cNvCxnSpPr>
            <a:cxnSpLocks/>
            <a:endCxn id="51" idx="1"/>
          </p:cNvCxnSpPr>
          <p:nvPr/>
        </p:nvCxnSpPr>
        <p:spPr bwMode="auto">
          <a:xfrm flipV="1">
            <a:off x="4364937" y="2952560"/>
            <a:ext cx="1350693" cy="1879699"/>
          </a:xfrm>
          <a:prstGeom prst="bentConnector3">
            <a:avLst>
              <a:gd name="adj1" fmla="val 50000"/>
            </a:avLst>
          </a:prstGeom>
          <a:solidFill>
            <a:schemeClr val="bg1"/>
          </a:solidFill>
          <a:ln w="19050" cap="flat" cmpd="sng" algn="ctr">
            <a:solidFill>
              <a:srgbClr val="725F73"/>
            </a:solidFill>
            <a:prstDash val="solid"/>
            <a:round/>
            <a:headEnd type="none" w="med" len="med"/>
            <a:tailEnd type="triangle" w="med" len="med"/>
          </a:ln>
          <a:effectLst/>
        </p:spPr>
      </p:cxnSp>
      <p:sp>
        <p:nvSpPr>
          <p:cNvPr id="50" name="Left Brace 49">
            <a:extLst>
              <a:ext uri="{FF2B5EF4-FFF2-40B4-BE49-F238E27FC236}">
                <a16:creationId xmlns:a16="http://schemas.microsoft.com/office/drawing/2014/main" id="{8946AFC0-41B8-4CD4-A200-3010A03A019A}"/>
              </a:ext>
            </a:extLst>
          </p:cNvPr>
          <p:cNvSpPr/>
          <p:nvPr/>
        </p:nvSpPr>
        <p:spPr bwMode="auto">
          <a:xfrm>
            <a:off x="5715796" y="1408620"/>
            <a:ext cx="145105" cy="523220"/>
          </a:xfrm>
          <a:prstGeom prst="leftBrace">
            <a:avLst>
              <a:gd name="adj1" fmla="val 0"/>
              <a:gd name="adj2" fmla="val 50000"/>
            </a:avLst>
          </a:prstGeom>
          <a:noFill/>
          <a:ln w="19050" cap="flat" cmpd="sng" algn="ctr">
            <a:solidFill>
              <a:srgbClr val="725F7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fontAlgn="base">
              <a:spcBef>
                <a:spcPct val="0"/>
              </a:spcBef>
              <a:spcAft>
                <a:spcPct val="0"/>
              </a:spcAft>
            </a:pPr>
            <a:endParaRPr lang="el-GR" sz="1000">
              <a:solidFill>
                <a:srgbClr val="000000"/>
              </a:solidFill>
            </a:endParaRPr>
          </a:p>
        </p:txBody>
      </p:sp>
      <p:sp>
        <p:nvSpPr>
          <p:cNvPr id="51" name="Left Brace 50">
            <a:extLst>
              <a:ext uri="{FF2B5EF4-FFF2-40B4-BE49-F238E27FC236}">
                <a16:creationId xmlns:a16="http://schemas.microsoft.com/office/drawing/2014/main" id="{C8D5963F-5A73-4E48-9E88-F0C4730C90AB}"/>
              </a:ext>
            </a:extLst>
          </p:cNvPr>
          <p:cNvSpPr/>
          <p:nvPr/>
        </p:nvSpPr>
        <p:spPr bwMode="auto">
          <a:xfrm>
            <a:off x="5715630" y="2233949"/>
            <a:ext cx="135135" cy="1437222"/>
          </a:xfrm>
          <a:prstGeom prst="leftBrace">
            <a:avLst>
              <a:gd name="adj1" fmla="val 0"/>
              <a:gd name="adj2" fmla="val 50000"/>
            </a:avLst>
          </a:prstGeom>
          <a:noFill/>
          <a:ln w="19050" cap="flat" cmpd="sng" algn="ctr">
            <a:solidFill>
              <a:srgbClr val="725F7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fontAlgn="base">
              <a:spcBef>
                <a:spcPct val="0"/>
              </a:spcBef>
              <a:spcAft>
                <a:spcPct val="0"/>
              </a:spcAft>
            </a:pPr>
            <a:endParaRPr lang="el-GR" sz="1000">
              <a:solidFill>
                <a:srgbClr val="000000"/>
              </a:solidFill>
            </a:endParaRPr>
          </a:p>
        </p:txBody>
      </p:sp>
      <p:cxnSp>
        <p:nvCxnSpPr>
          <p:cNvPr id="52" name="Elbow Connector 39">
            <a:extLst>
              <a:ext uri="{FF2B5EF4-FFF2-40B4-BE49-F238E27FC236}">
                <a16:creationId xmlns:a16="http://schemas.microsoft.com/office/drawing/2014/main" id="{8A89C1F7-C2D7-433B-A4F9-AEBFE3A4DA78}"/>
              </a:ext>
            </a:extLst>
          </p:cNvPr>
          <p:cNvCxnSpPr>
            <a:cxnSpLocks/>
            <a:endCxn id="53" idx="1"/>
          </p:cNvCxnSpPr>
          <p:nvPr/>
        </p:nvCxnSpPr>
        <p:spPr bwMode="auto">
          <a:xfrm flipV="1">
            <a:off x="4364938" y="4979827"/>
            <a:ext cx="1360828" cy="557736"/>
          </a:xfrm>
          <a:prstGeom prst="bentConnector3">
            <a:avLst>
              <a:gd name="adj1" fmla="val 50000"/>
            </a:avLst>
          </a:prstGeom>
          <a:solidFill>
            <a:schemeClr val="bg1"/>
          </a:solidFill>
          <a:ln w="19050" cap="flat" cmpd="sng" algn="ctr">
            <a:solidFill>
              <a:srgbClr val="725F73"/>
            </a:solidFill>
            <a:prstDash val="solid"/>
            <a:round/>
            <a:headEnd type="none" w="med" len="med"/>
            <a:tailEnd type="triangle" w="med" len="med"/>
          </a:ln>
          <a:effectLst/>
        </p:spPr>
      </p:cxnSp>
      <p:sp>
        <p:nvSpPr>
          <p:cNvPr id="53" name="Left Brace 52">
            <a:extLst>
              <a:ext uri="{FF2B5EF4-FFF2-40B4-BE49-F238E27FC236}">
                <a16:creationId xmlns:a16="http://schemas.microsoft.com/office/drawing/2014/main" id="{F9631178-A685-4231-B8CF-BC864E7DD094}"/>
              </a:ext>
            </a:extLst>
          </p:cNvPr>
          <p:cNvSpPr/>
          <p:nvPr/>
        </p:nvSpPr>
        <p:spPr bwMode="auto">
          <a:xfrm>
            <a:off x="5725766" y="3937095"/>
            <a:ext cx="135135" cy="2085463"/>
          </a:xfrm>
          <a:prstGeom prst="leftBrace">
            <a:avLst>
              <a:gd name="adj1" fmla="val 0"/>
              <a:gd name="adj2" fmla="val 50000"/>
            </a:avLst>
          </a:prstGeom>
          <a:noFill/>
          <a:ln w="19050" cap="flat" cmpd="sng" algn="ctr">
            <a:solidFill>
              <a:srgbClr val="725F7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endParaRPr lang="el-GR" sz="1000">
              <a:solidFill>
                <a:srgbClr val="000000"/>
              </a:solidFill>
            </a:endParaRPr>
          </a:p>
        </p:txBody>
      </p:sp>
    </p:spTree>
    <p:extLst>
      <p:ext uri="{BB962C8B-B14F-4D97-AF65-F5344CB8AC3E}">
        <p14:creationId xmlns:p14="http://schemas.microsoft.com/office/powerpoint/2010/main" val="285184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28" grpId="0" animBg="1"/>
      <p:bldP spid="42" grpId="0"/>
      <p:bldP spid="43" grpId="0"/>
      <p:bldP spid="47" grpId="0"/>
      <p:bldP spid="50" grpId="0" animBg="1"/>
      <p:bldP spid="51" grpId="0" animBg="1"/>
      <p:bldP spid="53"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0"/>
              </a:spcAft>
            </a:pPr>
            <a:r>
              <a:rPr lang="en-GB" sz="900" dirty="0">
                <a:solidFill>
                  <a:srgbClr val="000000"/>
                </a:solidFill>
                <a:latin typeface="Arial Narrow" panose="020B0606020202030204" pitchFamily="34" charset="0"/>
              </a:rPr>
              <a:t>*Fragility fracture includes all bones, except skull and face, patella, hands and feet, cervical spine.</a:t>
            </a:r>
          </a:p>
          <a:p>
            <a:pPr>
              <a:spcAft>
                <a:spcPts val="0"/>
              </a:spcAft>
            </a:pPr>
            <a:r>
              <a:rPr lang="en-GB" sz="900" dirty="0">
                <a:solidFill>
                  <a:srgbClr val="000000"/>
                </a:solidFill>
                <a:latin typeface="Arial Narrow" panose="020B0606020202030204" pitchFamily="34" charset="0"/>
              </a:rPr>
              <a:t>1. Osteoporosis Canada 2016. Checklist for Risk of Broken Bones and Osteoporosis. Accessed July 8th 2016. http://www.osteoporosis.ca/osteoporosis-and-you/diagnosis/risk-factors/. 2. Bessette, L., et al. </a:t>
            </a:r>
            <a:r>
              <a:rPr lang="en-GB" sz="900" dirty="0" err="1">
                <a:solidFill>
                  <a:srgbClr val="000000"/>
                </a:solidFill>
                <a:latin typeface="Arial Narrow" panose="020B0606020202030204" pitchFamily="34" charset="0"/>
              </a:rPr>
              <a:t>Contemp</a:t>
            </a:r>
            <a:r>
              <a:rPr lang="en-GB" sz="900" dirty="0">
                <a:solidFill>
                  <a:srgbClr val="000000"/>
                </a:solidFill>
                <a:latin typeface="Arial Narrow" panose="020B0606020202030204" pitchFamily="34" charset="0"/>
              </a:rPr>
              <a:t> Clin Trials. 2008;29:194-210. 3. Brown, J.P., et al. J Bone Miner Res. 2007;23(</a:t>
            </a:r>
            <a:r>
              <a:rPr lang="en-GB" sz="900" dirty="0" err="1">
                <a:solidFill>
                  <a:srgbClr val="000000"/>
                </a:solidFill>
                <a:latin typeface="Arial Narrow" panose="020B0606020202030204" pitchFamily="34" charset="0"/>
              </a:rPr>
              <a:t>Suppl</a:t>
            </a:r>
            <a:r>
              <a:rPr lang="en-GB" sz="900" dirty="0">
                <a:solidFill>
                  <a:srgbClr val="000000"/>
                </a:solidFill>
                <a:latin typeface="Arial Narrow" panose="020B0606020202030204" pitchFamily="34" charset="0"/>
              </a:rPr>
              <a:t> 1):M350. </a:t>
            </a:r>
          </a:p>
        </p:txBody>
      </p:sp>
      <p:sp>
        <p:nvSpPr>
          <p:cNvPr id="440" name="Rectangle 439"/>
          <p:cNvSpPr/>
          <p:nvPr/>
        </p:nvSpPr>
        <p:spPr>
          <a:xfrm>
            <a:off x="0" y="2"/>
            <a:ext cx="9144000" cy="956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168104"/>
            <a:ext cx="9058939" cy="498598"/>
          </a:xfrm>
        </p:spPr>
        <p:txBody>
          <a:bodyPr/>
          <a:lstStyle/>
          <a:p>
            <a:pPr algn="ctr"/>
            <a:r>
              <a:rPr lang="en-CA" sz="3600" dirty="0">
                <a:solidFill>
                  <a:srgbClr val="725F73"/>
                </a:solidFill>
                <a:latin typeface="Arial Narrow" panose="020B0606020202030204" pitchFamily="34" charset="0"/>
              </a:rPr>
              <a:t>Checklist for Fracture and OP Risk Factors</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pic>
        <p:nvPicPr>
          <p:cNvPr id="7" name="Picture 6">
            <a:extLst>
              <a:ext uri="{FF2B5EF4-FFF2-40B4-BE49-F238E27FC236}">
                <a16:creationId xmlns:a16="http://schemas.microsoft.com/office/drawing/2014/main" id="{2AF7417E-9A3C-4D37-B5CA-CE9E52AB3D25}"/>
              </a:ext>
            </a:extLst>
          </p:cNvPr>
          <p:cNvPicPr>
            <a:picLocks noChangeAspect="1"/>
          </p:cNvPicPr>
          <p:nvPr/>
        </p:nvPicPr>
        <p:blipFill>
          <a:blip r:embed="rId3"/>
          <a:stretch>
            <a:fillRect/>
          </a:stretch>
        </p:blipFill>
        <p:spPr>
          <a:xfrm>
            <a:off x="472323" y="1090070"/>
            <a:ext cx="2410055" cy="347472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2E31A07-5104-4A59-A303-07953BF0D45F}"/>
              </a:ext>
            </a:extLst>
          </p:cNvPr>
          <p:cNvPicPr>
            <a:picLocks noChangeAspect="1"/>
          </p:cNvPicPr>
          <p:nvPr/>
        </p:nvPicPr>
        <p:blipFill>
          <a:blip r:embed="rId4"/>
          <a:stretch>
            <a:fillRect/>
          </a:stretch>
        </p:blipFill>
        <p:spPr>
          <a:xfrm>
            <a:off x="3407552" y="1090070"/>
            <a:ext cx="2416729" cy="347472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05D07E2-7888-4810-B709-D32CD56E03D6}"/>
              </a:ext>
            </a:extLst>
          </p:cNvPr>
          <p:cNvPicPr>
            <a:picLocks noChangeAspect="1"/>
          </p:cNvPicPr>
          <p:nvPr/>
        </p:nvPicPr>
        <p:blipFill>
          <a:blip r:embed="rId5"/>
          <a:stretch>
            <a:fillRect/>
          </a:stretch>
        </p:blipFill>
        <p:spPr>
          <a:xfrm>
            <a:off x="6349455" y="1090070"/>
            <a:ext cx="2443582" cy="3474720"/>
          </a:xfrm>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71779441-E620-43D6-AFF8-4BBE71951CA0}"/>
              </a:ext>
            </a:extLst>
          </p:cNvPr>
          <p:cNvSpPr/>
          <p:nvPr/>
        </p:nvSpPr>
        <p:spPr>
          <a:xfrm>
            <a:off x="306675" y="4680702"/>
            <a:ext cx="8506548" cy="1600438"/>
          </a:xfrm>
          <a:prstGeom prst="rect">
            <a:avLst/>
          </a:prstGeom>
        </p:spPr>
        <p:txBody>
          <a:bodyPr wrap="square">
            <a:spAutoFit/>
          </a:bodyPr>
          <a:lstStyle/>
          <a:p>
            <a:r>
              <a:rPr lang="en-CA" sz="1400" b="1" dirty="0">
                <a:solidFill>
                  <a:schemeClr val="tx1">
                    <a:lumMod val="75000"/>
                    <a:lumOff val="25000"/>
                  </a:schemeClr>
                </a:solidFill>
                <a:latin typeface="Arial Narrow" panose="020B0606020202030204" pitchFamily="34" charset="0"/>
              </a:rPr>
              <a:t>DEFINITION OF A FRAGILITY FRACTURE:</a:t>
            </a:r>
            <a:r>
              <a:rPr lang="en-CA" sz="1400" b="1" baseline="30000" dirty="0">
                <a:solidFill>
                  <a:schemeClr val="tx1">
                    <a:lumMod val="75000"/>
                    <a:lumOff val="25000"/>
                  </a:schemeClr>
                </a:solidFill>
                <a:latin typeface="Arial Narrow" panose="020B0606020202030204" pitchFamily="34" charset="0"/>
              </a:rPr>
              <a:t>* </a:t>
            </a:r>
            <a:r>
              <a:rPr lang="en-CA" sz="1400" dirty="0">
                <a:solidFill>
                  <a:schemeClr val="tx1">
                    <a:lumMod val="75000"/>
                    <a:lumOff val="25000"/>
                  </a:schemeClr>
                </a:solidFill>
                <a:latin typeface="Arial Narrow" panose="020B0606020202030204" pitchFamily="34" charset="0"/>
              </a:rPr>
              <a:t>A fracture that occurs </a:t>
            </a:r>
            <a:r>
              <a:rPr lang="en-CA" sz="1400" b="1" i="1" dirty="0">
                <a:solidFill>
                  <a:schemeClr val="tx1">
                    <a:lumMod val="75000"/>
                    <a:lumOff val="25000"/>
                  </a:schemeClr>
                </a:solidFill>
                <a:latin typeface="Arial Narrow" panose="020B0606020202030204" pitchFamily="34" charset="0"/>
              </a:rPr>
              <a:t>spontaneously</a:t>
            </a:r>
            <a:r>
              <a:rPr lang="en-CA" sz="1400" dirty="0">
                <a:solidFill>
                  <a:schemeClr val="tx1">
                    <a:lumMod val="75000"/>
                    <a:lumOff val="25000"/>
                  </a:schemeClr>
                </a:solidFill>
                <a:latin typeface="Arial Narrow" panose="020B0606020202030204" pitchFamily="34" charset="0"/>
              </a:rPr>
              <a:t> or following a </a:t>
            </a:r>
            <a:r>
              <a:rPr lang="en-CA" sz="1400" b="1" i="1" dirty="0">
                <a:solidFill>
                  <a:schemeClr val="tx1">
                    <a:lumMod val="75000"/>
                    <a:lumOff val="25000"/>
                  </a:schemeClr>
                </a:solidFill>
                <a:latin typeface="Arial Narrow" panose="020B0606020202030204" pitchFamily="34" charset="0"/>
              </a:rPr>
              <a:t>minor trauma </a:t>
            </a:r>
            <a:r>
              <a:rPr lang="en-CA" sz="1400" dirty="0">
                <a:solidFill>
                  <a:schemeClr val="tx1">
                    <a:lumMod val="75000"/>
                    <a:lumOff val="25000"/>
                  </a:schemeClr>
                </a:solidFill>
                <a:latin typeface="Arial Narrow" panose="020B0606020202030204" pitchFamily="34" charset="0"/>
              </a:rPr>
              <a:t>such as:</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from a standing height (i.e. on the ice)</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from a sitting position</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from a supine position </a:t>
            </a:r>
            <a:br>
              <a:rPr lang="en-CA" sz="1400" dirty="0">
                <a:solidFill>
                  <a:schemeClr val="tx1">
                    <a:lumMod val="75000"/>
                    <a:lumOff val="25000"/>
                  </a:schemeClr>
                </a:solidFill>
                <a:latin typeface="Arial Narrow" panose="020B0606020202030204" pitchFamily="34" charset="0"/>
              </a:rPr>
            </a:br>
            <a:r>
              <a:rPr lang="en-CA" sz="1400" dirty="0">
                <a:solidFill>
                  <a:schemeClr val="tx1">
                    <a:lumMod val="75000"/>
                    <a:lumOff val="25000"/>
                  </a:schemeClr>
                </a:solidFill>
                <a:latin typeface="Arial Narrow" panose="020B0606020202030204" pitchFamily="34" charset="0"/>
              </a:rPr>
              <a:t>(bed or reclining deck chair &lt; 1 metre high)</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after having missed 1 to 3 steps in a staircase</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After a movement outside of the typical plane of motion or coughing</a:t>
            </a:r>
            <a:endParaRPr lang="en-US" sz="1400" dirty="0">
              <a:solidFill>
                <a:schemeClr val="tx1">
                  <a:lumMod val="75000"/>
                  <a:lumOff val="25000"/>
                </a:schemeClr>
              </a:solidFill>
              <a:latin typeface="Arial Narrow" panose="020B0606020202030204" pitchFamily="34" charset="0"/>
            </a:endParaRPr>
          </a:p>
        </p:txBody>
      </p:sp>
    </p:spTree>
    <p:extLst>
      <p:ext uri="{BB962C8B-B14F-4D97-AF65-F5344CB8AC3E}">
        <p14:creationId xmlns:p14="http://schemas.microsoft.com/office/powerpoint/2010/main" val="336326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lvl="0" defTabSz="342991">
              <a:defRPr/>
            </a:pPr>
            <a:r>
              <a:rPr lang="en-US" sz="4000" b="1" dirty="0">
                <a:solidFill>
                  <a:srgbClr val="725F73"/>
                </a:solidFill>
                <a:latin typeface="Arial Narrow" panose="020B0606020202030204" pitchFamily="34" charset="0"/>
              </a:rPr>
              <a:t>Disclosure of Commercial Support</a:t>
            </a:r>
          </a:p>
        </p:txBody>
      </p:sp>
      <p:sp>
        <p:nvSpPr>
          <p:cNvPr id="6" name="Content Placeholder 2">
            <a:extLst>
              <a:ext uri="{FF2B5EF4-FFF2-40B4-BE49-F238E27FC236}">
                <a16:creationId xmlns:a16="http://schemas.microsoft.com/office/drawing/2014/main" id="{B0923B49-AB6A-4A58-85C9-919EA4CD1357}"/>
              </a:ext>
            </a:extLst>
          </p:cNvPr>
          <p:cNvSpPr txBox="1">
            <a:spLocks/>
          </p:cNvSpPr>
          <p:nvPr/>
        </p:nvSpPr>
        <p:spPr>
          <a:xfrm>
            <a:off x="1466001" y="1278357"/>
            <a:ext cx="7525599"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ct val="0"/>
              </a:spcBef>
              <a:defRPr/>
            </a:pPr>
            <a:r>
              <a:rPr lang="en-US" b="1" kern="0" dirty="0">
                <a:solidFill>
                  <a:schemeClr val="bg2">
                    <a:lumMod val="50000"/>
                  </a:schemeClr>
                </a:solidFill>
                <a:latin typeface="Arial Narrow" panose="020B0606020202030204" pitchFamily="34" charset="0"/>
                <a:sym typeface="Arial Narrow Bold" charset="0"/>
              </a:rPr>
              <a:t>This program has received financial support from Amgen Canada in the form of an educational grant.</a:t>
            </a:r>
            <a:endParaRPr lang="en-US" b="1" kern="0" dirty="0">
              <a:solidFill>
                <a:schemeClr val="bg2">
                  <a:lumMod val="50000"/>
                </a:schemeClr>
              </a:solidFill>
              <a:latin typeface="Arial Narrow" panose="020B0606020202030204" pitchFamily="34" charset="0"/>
            </a:endParaRPr>
          </a:p>
          <a:p>
            <a:pPr lvl="0" algn="l">
              <a:spcBef>
                <a:spcPts val="200"/>
              </a:spcBef>
              <a:defRPr/>
            </a:pPr>
            <a:endParaRPr lang="en-US" b="1" kern="0" dirty="0">
              <a:solidFill>
                <a:schemeClr val="bg2">
                  <a:lumMod val="50000"/>
                </a:schemeClr>
              </a:solidFill>
              <a:latin typeface="Arial Narrow" panose="020B0606020202030204" pitchFamily="34" charset="0"/>
              <a:ea typeface="ヒラギノ角ゴ ProN W6" charset="-128"/>
              <a:sym typeface="Arial Narrow Bold" charset="0"/>
            </a:endParaRPr>
          </a:p>
          <a:p>
            <a:pPr lvl="0" algn="l">
              <a:spcBef>
                <a:spcPts val="200"/>
              </a:spcBef>
              <a:defRPr/>
            </a:pPr>
            <a:r>
              <a:rPr lang="en-CA" b="1" dirty="0">
                <a:solidFill>
                  <a:schemeClr val="bg2">
                    <a:lumMod val="50000"/>
                  </a:schemeClr>
                </a:solidFill>
                <a:latin typeface="Arial Narrow" panose="020B0606020202030204" pitchFamily="34" charset="0"/>
              </a:rPr>
              <a:t>This program has received in-kind support from </a:t>
            </a:r>
            <a:r>
              <a:rPr lang="en-US" b="1" kern="0" dirty="0">
                <a:solidFill>
                  <a:schemeClr val="bg2">
                    <a:lumMod val="50000"/>
                  </a:schemeClr>
                </a:solidFill>
                <a:latin typeface="Arial Narrow" panose="020B0606020202030204" pitchFamily="34" charset="0"/>
                <a:sym typeface="Arial Narrow Bold" charset="0"/>
              </a:rPr>
              <a:t>Amgen Canada </a:t>
            </a:r>
            <a:r>
              <a:rPr lang="en-CA" b="1" dirty="0">
                <a:solidFill>
                  <a:schemeClr val="bg2">
                    <a:lumMod val="50000"/>
                  </a:schemeClr>
                </a:solidFill>
                <a:latin typeface="Arial Narrow" panose="020B0606020202030204" pitchFamily="34" charset="0"/>
              </a:rPr>
              <a:t>in the form of logistical support. </a:t>
            </a:r>
            <a:endParaRPr lang="en-CA" dirty="0">
              <a:solidFill>
                <a:schemeClr val="bg2">
                  <a:lumMod val="50000"/>
                </a:schemeClr>
              </a:solidFill>
              <a:latin typeface="Arial Narrow" panose="020B0606020202030204" pitchFamily="34" charset="0"/>
            </a:endParaRPr>
          </a:p>
          <a:p>
            <a:pPr lvl="0" algn="l">
              <a:spcBef>
                <a:spcPct val="0"/>
              </a:spcBef>
              <a:defRPr/>
            </a:pPr>
            <a:endParaRPr kumimoji="0" lang="en-US"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b="1" i="0" u="sng" strike="noStrike" kern="0" cap="none" spc="0" normalizeH="0" baseline="0" noProof="0" dirty="0">
                <a:ln>
                  <a:noFill/>
                </a:ln>
                <a:solidFill>
                  <a:srgbClr val="746175"/>
                </a:solidFill>
                <a:effectLst/>
                <a:uLnTx/>
                <a:uFillTx/>
                <a:latin typeface="Arial Narrow" panose="020B0606020202030204" pitchFamily="34" charset="0"/>
                <a:sym typeface="Arial Narrow Bold" charset="0"/>
              </a:rPr>
              <a:t>Potential for conflict(s) of interest:</a:t>
            </a:r>
            <a:endParaRPr kumimoji="0" lang="en-US" b="1" i="0" u="none" strike="noStrike" kern="0" cap="none" spc="0" normalizeH="0" baseline="0" noProof="0" dirty="0">
              <a:ln>
                <a:noFill/>
              </a:ln>
              <a:solidFill>
                <a:srgbClr val="746175"/>
              </a:solidFill>
              <a:effectLst/>
              <a:uLnTx/>
              <a:uFillTx/>
              <a:latin typeface="Arial Narrow" panose="020B0606020202030204" pitchFamily="34"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sym typeface="Arial Narrow Bold" charset="0"/>
            </a:endParaRPr>
          </a:p>
          <a:p>
            <a:pPr lvl="0" algn="l">
              <a:spcBef>
                <a:spcPts val="400"/>
              </a:spcBef>
              <a:defRPr/>
            </a:pPr>
            <a:r>
              <a:rPr kumimoji="0" lang="en-US" b="1" i="0" u="none" strike="noStrike" kern="0" cap="none" spc="0" normalizeH="0" baseline="0" noProof="0" dirty="0">
                <a:ln>
                  <a:noFill/>
                </a:ln>
                <a:solidFill>
                  <a:srgbClr val="746175"/>
                </a:solidFill>
                <a:effectLst/>
                <a:uLnTx/>
                <a:uFillTx/>
                <a:latin typeface="Arial Narrow" panose="020B0606020202030204" pitchFamily="34" charset="0"/>
                <a:sym typeface="Arial Narrow Bold" charset="0"/>
              </a:rPr>
              <a:t>[Presenter]</a:t>
            </a:r>
            <a:r>
              <a:rPr kumimoji="0" lang="en-US" b="1" i="1" u="none" strike="noStrike" kern="0" cap="none" spc="0" normalizeH="0" baseline="0" noProof="0" dirty="0">
                <a:ln>
                  <a:noFill/>
                </a:ln>
                <a:solidFill>
                  <a:srgbClr val="746175"/>
                </a:solidFill>
                <a:effectLst/>
                <a:uLnTx/>
                <a:uFillTx/>
                <a:latin typeface="Arial Narrow" panose="020B0606020202030204" pitchFamily="34" charset="0"/>
                <a:sym typeface="Arial Narrow Bold" charset="0"/>
              </a:rPr>
              <a:t> </a:t>
            </a:r>
            <a:r>
              <a:rPr lang="en-CA" b="1" kern="0" dirty="0">
                <a:solidFill>
                  <a:schemeClr val="bg2">
                    <a:lumMod val="50000"/>
                  </a:schemeClr>
                </a:solidFill>
                <a:latin typeface="Arial Narrow" panose="020B0606020202030204" pitchFamily="34" charset="0"/>
                <a:sym typeface="Arial Narrow Bold" charset="0"/>
              </a:rPr>
              <a:t>has received [payment/funding, etc.] from [organization supporting this program AND/OR organization whose product(s) are being discussed in this program].</a:t>
            </a:r>
          </a:p>
          <a:p>
            <a:pPr marL="0" lvl="1" algn="l">
              <a:spcBef>
                <a:spcPts val="400"/>
              </a:spcBef>
              <a:buClr>
                <a:srgbClr val="595959"/>
              </a:buClr>
              <a:defRPr/>
            </a:pPr>
            <a:endParaRPr lang="en-US" sz="2400" u="sng" kern="0" dirty="0">
              <a:solidFill>
                <a:schemeClr val="bg2">
                  <a:lumMod val="50000"/>
                </a:schemeClr>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en-CA" sz="2400" b="1" kern="0" dirty="0">
                <a:solidFill>
                  <a:schemeClr val="bg2">
                    <a:lumMod val="50000"/>
                  </a:schemeClr>
                </a:solidFill>
                <a:latin typeface="Arial Narrow" panose="020B0606020202030204" pitchFamily="34" charset="0"/>
                <a:sym typeface="Arial Narrow Bold Italic" charset="0"/>
              </a:rPr>
              <a:t>Amgen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sym typeface="Arial Narrow Bold Italic" charset="0"/>
            </a:endParaRPr>
          </a:p>
        </p:txBody>
      </p:sp>
      <p:pic>
        <p:nvPicPr>
          <p:cNvPr id="8" name="Picture 7" descr="A screenshot of a cell phone&#10;&#10;Description generated with high confidence">
            <a:extLst>
              <a:ext uri="{FF2B5EF4-FFF2-40B4-BE49-F238E27FC236}">
                <a16:creationId xmlns:a16="http://schemas.microsoft.com/office/drawing/2014/main" id="{F3327426-01FC-48EF-8A13-62DEEA3D7DE5}"/>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Tree>
    <p:extLst>
      <p:ext uri="{BB962C8B-B14F-4D97-AF65-F5344CB8AC3E}">
        <p14:creationId xmlns:p14="http://schemas.microsoft.com/office/powerpoint/2010/main" val="971737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1000" dirty="0">
                <a:solidFill>
                  <a:srgbClr val="000000"/>
                </a:solidFill>
                <a:latin typeface="Arial Narrow" panose="020B0606020202030204" pitchFamily="34" charset="0"/>
              </a:rPr>
              <a:t>Adapted from: </a:t>
            </a:r>
            <a:r>
              <a:rPr lang="en-US" altLang="en-US" sz="1000" dirty="0" err="1">
                <a:solidFill>
                  <a:srgbClr val="000000"/>
                </a:solidFill>
                <a:latin typeface="Arial Narrow" panose="020B0606020202030204" pitchFamily="34" charset="0"/>
              </a:rPr>
              <a:t>Kanis</a:t>
            </a:r>
            <a:r>
              <a:rPr lang="en-US" altLang="en-US" sz="1000" dirty="0">
                <a:solidFill>
                  <a:srgbClr val="000000"/>
                </a:solidFill>
                <a:latin typeface="Arial Narrow" panose="020B0606020202030204" pitchFamily="34" charset="0"/>
              </a:rPr>
              <a:t>, J.A., &amp; </a:t>
            </a:r>
            <a:r>
              <a:rPr lang="en-US" altLang="en-US" sz="1000" dirty="0" err="1">
                <a:solidFill>
                  <a:srgbClr val="000000"/>
                </a:solidFill>
                <a:latin typeface="Arial Narrow" panose="020B0606020202030204" pitchFamily="34" charset="0"/>
              </a:rPr>
              <a:t>Johnell</a:t>
            </a:r>
            <a:r>
              <a:rPr lang="en-US" altLang="en-US" sz="1000" dirty="0">
                <a:solidFill>
                  <a:srgbClr val="000000"/>
                </a:solidFill>
                <a:latin typeface="Arial Narrow" panose="020B0606020202030204" pitchFamily="34" charset="0"/>
              </a:rPr>
              <a:t>, O. </a:t>
            </a:r>
            <a:r>
              <a:rPr lang="en-CA" altLang="en-US" sz="1000" i="1" dirty="0">
                <a:solidFill>
                  <a:srgbClr val="000000"/>
                </a:solidFill>
                <a:latin typeface="Arial Narrow" panose="020B0606020202030204" pitchFamily="34" charset="0"/>
              </a:rPr>
              <a:t>J Endocrinol Invest</a:t>
            </a:r>
            <a:r>
              <a:rPr lang="en-CA" altLang="en-US" sz="1000" dirty="0">
                <a:solidFill>
                  <a:srgbClr val="000000"/>
                </a:solidFill>
                <a:latin typeface="Arial Narrow" panose="020B0606020202030204" pitchFamily="34" charset="0"/>
              </a:rPr>
              <a:t>. 1999;22(8):583-8.</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0479" y="263763"/>
            <a:ext cx="9058939" cy="498598"/>
          </a:xfrm>
        </p:spPr>
        <p:txBody>
          <a:bodyPr/>
          <a:lstStyle/>
          <a:p>
            <a:pPr algn="ctr"/>
            <a:r>
              <a:rPr lang="en-CA" sz="3600" dirty="0">
                <a:solidFill>
                  <a:srgbClr val="725F73"/>
                </a:solidFill>
                <a:latin typeface="Arial Narrow" panose="020B0606020202030204" pitchFamily="34" charset="0"/>
              </a:rPr>
              <a:t>Fragility Fracture Increases Risk of Hip Fracture</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41" name="Right Arrow 89">
            <a:extLst>
              <a:ext uri="{FF2B5EF4-FFF2-40B4-BE49-F238E27FC236}">
                <a16:creationId xmlns:a16="http://schemas.microsoft.com/office/drawing/2014/main" id="{6DA2B3E8-A1A3-4357-87A1-FC7805D688FA}"/>
              </a:ext>
            </a:extLst>
          </p:cNvPr>
          <p:cNvSpPr/>
          <p:nvPr/>
        </p:nvSpPr>
        <p:spPr>
          <a:xfrm rot="5400000">
            <a:off x="2134892" y="3737755"/>
            <a:ext cx="901180"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2" name="Right Arrow 88">
            <a:extLst>
              <a:ext uri="{FF2B5EF4-FFF2-40B4-BE49-F238E27FC236}">
                <a16:creationId xmlns:a16="http://schemas.microsoft.com/office/drawing/2014/main" id="{E8C2FEA2-49C7-48BB-A9A2-E53CD40FDD1B}"/>
              </a:ext>
            </a:extLst>
          </p:cNvPr>
          <p:cNvSpPr/>
          <p:nvPr/>
        </p:nvSpPr>
        <p:spPr>
          <a:xfrm rot="5400000">
            <a:off x="2941178" y="3617560"/>
            <a:ext cx="675700"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3" name="Right Arrow 87">
            <a:extLst>
              <a:ext uri="{FF2B5EF4-FFF2-40B4-BE49-F238E27FC236}">
                <a16:creationId xmlns:a16="http://schemas.microsoft.com/office/drawing/2014/main" id="{48D79CCD-6171-4EE3-A4E2-B200B5823408}"/>
              </a:ext>
            </a:extLst>
          </p:cNvPr>
          <p:cNvSpPr/>
          <p:nvPr/>
        </p:nvSpPr>
        <p:spPr>
          <a:xfrm>
            <a:off x="3485319" y="3420847"/>
            <a:ext cx="675700"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4" name="Right Arrow 86">
            <a:extLst>
              <a:ext uri="{FF2B5EF4-FFF2-40B4-BE49-F238E27FC236}">
                <a16:creationId xmlns:a16="http://schemas.microsoft.com/office/drawing/2014/main" id="{EBC4C619-96DE-4F1A-A5A6-A78ACE011F03}"/>
              </a:ext>
            </a:extLst>
          </p:cNvPr>
          <p:cNvSpPr/>
          <p:nvPr/>
        </p:nvSpPr>
        <p:spPr>
          <a:xfrm rot="2292489">
            <a:off x="1259377" y="4635186"/>
            <a:ext cx="640942"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5" name="Rectangle 44">
            <a:extLst>
              <a:ext uri="{FF2B5EF4-FFF2-40B4-BE49-F238E27FC236}">
                <a16:creationId xmlns:a16="http://schemas.microsoft.com/office/drawing/2014/main" id="{7E761228-5AE9-44C0-9A95-9F1C8C72839D}"/>
              </a:ext>
            </a:extLst>
          </p:cNvPr>
          <p:cNvSpPr/>
          <p:nvPr/>
        </p:nvSpPr>
        <p:spPr>
          <a:xfrm>
            <a:off x="989433" y="4196527"/>
            <a:ext cx="1297665" cy="501759"/>
          </a:xfrm>
          <a:prstGeom prst="rect">
            <a:avLst/>
          </a:prstGeom>
          <a:solidFill>
            <a:sysClr val="window" lastClr="FFFFFF"/>
          </a:solidFill>
          <a:ln w="38100"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0A7D083D-FBA1-4E6F-A63E-DA4411AC2BFE}"/>
              </a:ext>
            </a:extLst>
          </p:cNvPr>
          <p:cNvSpPr/>
          <p:nvPr/>
        </p:nvSpPr>
        <p:spPr>
          <a:xfrm>
            <a:off x="1000092" y="3266980"/>
            <a:ext cx="2711557" cy="558128"/>
          </a:xfrm>
          <a:prstGeom prst="rect">
            <a:avLst/>
          </a:prstGeom>
          <a:solidFill>
            <a:sysClr val="window" lastClr="FFFFFF"/>
          </a:solidFill>
          <a:ln w="38100"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7" name="Rectangle 46">
            <a:extLst>
              <a:ext uri="{FF2B5EF4-FFF2-40B4-BE49-F238E27FC236}">
                <a16:creationId xmlns:a16="http://schemas.microsoft.com/office/drawing/2014/main" id="{8DF8EB78-B562-41DA-9A2B-D8E59AD791DD}"/>
              </a:ext>
            </a:extLst>
          </p:cNvPr>
          <p:cNvSpPr/>
          <p:nvPr/>
        </p:nvSpPr>
        <p:spPr>
          <a:xfrm>
            <a:off x="2680643" y="2462999"/>
            <a:ext cx="1320653" cy="501759"/>
          </a:xfrm>
          <a:prstGeom prst="rect">
            <a:avLst/>
          </a:prstGeom>
          <a:solidFill>
            <a:sysClr val="window" lastClr="FFFFFF"/>
          </a:solidFill>
          <a:ln w="38100"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8" name="Rectangle 47">
            <a:extLst>
              <a:ext uri="{FF2B5EF4-FFF2-40B4-BE49-F238E27FC236}">
                <a16:creationId xmlns:a16="http://schemas.microsoft.com/office/drawing/2014/main" id="{26C1C805-D2CC-4FC9-9F67-7D6B230F0681}"/>
              </a:ext>
            </a:extLst>
          </p:cNvPr>
          <p:cNvSpPr/>
          <p:nvPr/>
        </p:nvSpPr>
        <p:spPr>
          <a:xfrm>
            <a:off x="7017078" y="4473595"/>
            <a:ext cx="1422665" cy="1072065"/>
          </a:xfrm>
          <a:prstGeom prst="rect">
            <a:avLst/>
          </a:prstGeom>
          <a:noFill/>
          <a:ln w="57150" cap="flat" cmpd="sng" algn="ctr">
            <a:solidFill>
              <a:srgbClr val="98AED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9" name="Freeform 57">
            <a:extLst>
              <a:ext uri="{FF2B5EF4-FFF2-40B4-BE49-F238E27FC236}">
                <a16:creationId xmlns:a16="http://schemas.microsoft.com/office/drawing/2014/main" id="{9F56F243-895A-45D0-930E-7482BC1A758F}"/>
              </a:ext>
            </a:extLst>
          </p:cNvPr>
          <p:cNvSpPr/>
          <p:nvPr/>
        </p:nvSpPr>
        <p:spPr>
          <a:xfrm>
            <a:off x="4907732" y="2139521"/>
            <a:ext cx="1336912" cy="2829191"/>
          </a:xfrm>
          <a:custGeom>
            <a:avLst/>
            <a:gdLst>
              <a:gd name="connsiteX0" fmla="*/ 24384 w 1335024"/>
              <a:gd name="connsiteY0" fmla="*/ 2798064 h 2798064"/>
              <a:gd name="connsiteX1" fmla="*/ 24384 w 1335024"/>
              <a:gd name="connsiteY1" fmla="*/ 2798064 h 2798064"/>
              <a:gd name="connsiteX2" fmla="*/ 0 w 1335024"/>
              <a:gd name="connsiteY2" fmla="*/ 0 h 2798064"/>
              <a:gd name="connsiteX3" fmla="*/ 54864 w 1335024"/>
              <a:gd name="connsiteY3" fmla="*/ 201168 h 2798064"/>
              <a:gd name="connsiteX4" fmla="*/ 121920 w 1335024"/>
              <a:gd name="connsiteY4" fmla="*/ 408432 h 2798064"/>
              <a:gd name="connsiteX5" fmla="*/ 237744 w 1335024"/>
              <a:gd name="connsiteY5" fmla="*/ 481584 h 2798064"/>
              <a:gd name="connsiteX6" fmla="*/ 353568 w 1335024"/>
              <a:gd name="connsiteY6" fmla="*/ 560832 h 2798064"/>
              <a:gd name="connsiteX7" fmla="*/ 573024 w 1335024"/>
              <a:gd name="connsiteY7" fmla="*/ 646176 h 2798064"/>
              <a:gd name="connsiteX8" fmla="*/ 774192 w 1335024"/>
              <a:gd name="connsiteY8" fmla="*/ 688848 h 2798064"/>
              <a:gd name="connsiteX9" fmla="*/ 944880 w 1335024"/>
              <a:gd name="connsiteY9" fmla="*/ 713232 h 2798064"/>
              <a:gd name="connsiteX10" fmla="*/ 1097280 w 1335024"/>
              <a:gd name="connsiteY10" fmla="*/ 652272 h 2798064"/>
              <a:gd name="connsiteX11" fmla="*/ 1328928 w 1335024"/>
              <a:gd name="connsiteY11" fmla="*/ 542544 h 2798064"/>
              <a:gd name="connsiteX12" fmla="*/ 1335024 w 1335024"/>
              <a:gd name="connsiteY12" fmla="*/ 2182368 h 2798064"/>
              <a:gd name="connsiteX13" fmla="*/ 871728 w 1335024"/>
              <a:gd name="connsiteY13" fmla="*/ 2456688 h 2798064"/>
              <a:gd name="connsiteX14" fmla="*/ 475488 w 1335024"/>
              <a:gd name="connsiteY14" fmla="*/ 2621280 h 2798064"/>
              <a:gd name="connsiteX15" fmla="*/ 24384 w 1335024"/>
              <a:gd name="connsiteY15" fmla="*/ 2798064 h 2798064"/>
              <a:gd name="connsiteX0" fmla="*/ 37339 w 1347979"/>
              <a:gd name="connsiteY0" fmla="*/ 2798064 h 2798064"/>
              <a:gd name="connsiteX1" fmla="*/ 37339 w 1347979"/>
              <a:gd name="connsiteY1" fmla="*/ 2798064 h 2798064"/>
              <a:gd name="connsiteX2" fmla="*/ 1 w 1347979"/>
              <a:gd name="connsiteY2" fmla="*/ 2745105 h 2798064"/>
              <a:gd name="connsiteX3" fmla="*/ 12955 w 1347979"/>
              <a:gd name="connsiteY3" fmla="*/ 0 h 2798064"/>
              <a:gd name="connsiteX4" fmla="*/ 67819 w 1347979"/>
              <a:gd name="connsiteY4" fmla="*/ 201168 h 2798064"/>
              <a:gd name="connsiteX5" fmla="*/ 134875 w 1347979"/>
              <a:gd name="connsiteY5" fmla="*/ 408432 h 2798064"/>
              <a:gd name="connsiteX6" fmla="*/ 250699 w 1347979"/>
              <a:gd name="connsiteY6" fmla="*/ 481584 h 2798064"/>
              <a:gd name="connsiteX7" fmla="*/ 366523 w 1347979"/>
              <a:gd name="connsiteY7" fmla="*/ 560832 h 2798064"/>
              <a:gd name="connsiteX8" fmla="*/ 585979 w 1347979"/>
              <a:gd name="connsiteY8" fmla="*/ 646176 h 2798064"/>
              <a:gd name="connsiteX9" fmla="*/ 787147 w 1347979"/>
              <a:gd name="connsiteY9" fmla="*/ 688848 h 2798064"/>
              <a:gd name="connsiteX10" fmla="*/ 957835 w 1347979"/>
              <a:gd name="connsiteY10" fmla="*/ 713232 h 2798064"/>
              <a:gd name="connsiteX11" fmla="*/ 1110235 w 1347979"/>
              <a:gd name="connsiteY11" fmla="*/ 652272 h 2798064"/>
              <a:gd name="connsiteX12" fmla="*/ 1341883 w 1347979"/>
              <a:gd name="connsiteY12" fmla="*/ 542544 h 2798064"/>
              <a:gd name="connsiteX13" fmla="*/ 1347979 w 1347979"/>
              <a:gd name="connsiteY13" fmla="*/ 2182368 h 2798064"/>
              <a:gd name="connsiteX14" fmla="*/ 884683 w 1347979"/>
              <a:gd name="connsiteY14" fmla="*/ 2456688 h 2798064"/>
              <a:gd name="connsiteX15" fmla="*/ 488443 w 1347979"/>
              <a:gd name="connsiteY15" fmla="*/ 2621280 h 2798064"/>
              <a:gd name="connsiteX16" fmla="*/ 37339 w 1347979"/>
              <a:gd name="connsiteY16" fmla="*/ 2798064 h 2798064"/>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7835 w 1347979"/>
              <a:gd name="connsiteY10" fmla="*/ 713232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55830 w 1347979"/>
              <a:gd name="connsiteY5" fmla="*/ 40081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42263 w 1348359"/>
              <a:gd name="connsiteY12" fmla="*/ 550164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34643 w 1348359"/>
              <a:gd name="connsiteY12" fmla="*/ 536829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34643"/>
              <a:gd name="connsiteY0" fmla="*/ 2815209 h 2815209"/>
              <a:gd name="connsiteX1" fmla="*/ 37719 w 1334643"/>
              <a:gd name="connsiteY1" fmla="*/ 2805684 h 2815209"/>
              <a:gd name="connsiteX2" fmla="*/ 381 w 1334643"/>
              <a:gd name="connsiteY2" fmla="*/ 2752725 h 2815209"/>
              <a:gd name="connsiteX3" fmla="*/ 0 w 1334643"/>
              <a:gd name="connsiteY3" fmla="*/ 0 h 2815209"/>
              <a:gd name="connsiteX4" fmla="*/ 68199 w 1334643"/>
              <a:gd name="connsiteY4" fmla="*/ 208788 h 2815209"/>
              <a:gd name="connsiteX5" fmla="*/ 156210 w 1334643"/>
              <a:gd name="connsiteY5" fmla="*/ 408432 h 2815209"/>
              <a:gd name="connsiteX6" fmla="*/ 251079 w 1334643"/>
              <a:gd name="connsiteY6" fmla="*/ 489204 h 2815209"/>
              <a:gd name="connsiteX7" fmla="*/ 366903 w 1334643"/>
              <a:gd name="connsiteY7" fmla="*/ 568452 h 2815209"/>
              <a:gd name="connsiteX8" fmla="*/ 586359 w 1334643"/>
              <a:gd name="connsiteY8" fmla="*/ 653796 h 2815209"/>
              <a:gd name="connsiteX9" fmla="*/ 787527 w 1334643"/>
              <a:gd name="connsiteY9" fmla="*/ 696468 h 2815209"/>
              <a:gd name="connsiteX10" fmla="*/ 950595 w 1334643"/>
              <a:gd name="connsiteY10" fmla="*/ 696087 h 2815209"/>
              <a:gd name="connsiteX11" fmla="*/ 1110615 w 1334643"/>
              <a:gd name="connsiteY11" fmla="*/ 659892 h 2815209"/>
              <a:gd name="connsiteX12" fmla="*/ 1334643 w 1334643"/>
              <a:gd name="connsiteY12" fmla="*/ 536829 h 2815209"/>
              <a:gd name="connsiteX13" fmla="*/ 1331214 w 1334643"/>
              <a:gd name="connsiteY13" fmla="*/ 2203323 h 2815209"/>
              <a:gd name="connsiteX14" fmla="*/ 885063 w 1334643"/>
              <a:gd name="connsiteY14" fmla="*/ 2464308 h 2815209"/>
              <a:gd name="connsiteX15" fmla="*/ 488823 w 1334643"/>
              <a:gd name="connsiteY15" fmla="*/ 2628900 h 2815209"/>
              <a:gd name="connsiteX16" fmla="*/ 22479 w 1334643"/>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22479 w 1335024"/>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198501 w 1335024"/>
              <a:gd name="connsiteY16" fmla="*/ 2758440 h 2815209"/>
              <a:gd name="connsiteX17" fmla="*/ 22479 w 1335024"/>
              <a:gd name="connsiteY17" fmla="*/ 2815209 h 2815209"/>
              <a:gd name="connsiteX0" fmla="*/ 24367 w 1336912"/>
              <a:gd name="connsiteY0" fmla="*/ 2815209 h 2829191"/>
              <a:gd name="connsiteX1" fmla="*/ 1507 w 1336912"/>
              <a:gd name="connsiteY1" fmla="*/ 2826639 h 2829191"/>
              <a:gd name="connsiteX2" fmla="*/ 2269 w 1336912"/>
              <a:gd name="connsiteY2" fmla="*/ 2752725 h 2829191"/>
              <a:gd name="connsiteX3" fmla="*/ 1888 w 1336912"/>
              <a:gd name="connsiteY3" fmla="*/ 0 h 2829191"/>
              <a:gd name="connsiteX4" fmla="*/ 70087 w 1336912"/>
              <a:gd name="connsiteY4" fmla="*/ 208788 h 2829191"/>
              <a:gd name="connsiteX5" fmla="*/ 158098 w 1336912"/>
              <a:gd name="connsiteY5" fmla="*/ 408432 h 2829191"/>
              <a:gd name="connsiteX6" fmla="*/ 252967 w 1336912"/>
              <a:gd name="connsiteY6" fmla="*/ 489204 h 2829191"/>
              <a:gd name="connsiteX7" fmla="*/ 368791 w 1336912"/>
              <a:gd name="connsiteY7" fmla="*/ 568452 h 2829191"/>
              <a:gd name="connsiteX8" fmla="*/ 588247 w 1336912"/>
              <a:gd name="connsiteY8" fmla="*/ 653796 h 2829191"/>
              <a:gd name="connsiteX9" fmla="*/ 789415 w 1336912"/>
              <a:gd name="connsiteY9" fmla="*/ 696468 h 2829191"/>
              <a:gd name="connsiteX10" fmla="*/ 952483 w 1336912"/>
              <a:gd name="connsiteY10" fmla="*/ 696087 h 2829191"/>
              <a:gd name="connsiteX11" fmla="*/ 1112503 w 1336912"/>
              <a:gd name="connsiteY11" fmla="*/ 659892 h 2829191"/>
              <a:gd name="connsiteX12" fmla="*/ 1336531 w 1336912"/>
              <a:gd name="connsiteY12" fmla="*/ 536829 h 2829191"/>
              <a:gd name="connsiteX13" fmla="*/ 1336912 w 1336912"/>
              <a:gd name="connsiteY13" fmla="*/ 2214753 h 2829191"/>
              <a:gd name="connsiteX14" fmla="*/ 886951 w 1336912"/>
              <a:gd name="connsiteY14" fmla="*/ 2464308 h 2829191"/>
              <a:gd name="connsiteX15" fmla="*/ 490711 w 1336912"/>
              <a:gd name="connsiteY15" fmla="*/ 2628900 h 2829191"/>
              <a:gd name="connsiteX16" fmla="*/ 200389 w 1336912"/>
              <a:gd name="connsiteY16" fmla="*/ 2758440 h 2829191"/>
              <a:gd name="connsiteX17" fmla="*/ 24367 w 1336912"/>
              <a:gd name="connsiteY17" fmla="*/ 2815209 h 282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6912" h="2829191">
                <a:moveTo>
                  <a:pt x="24367" y="2815209"/>
                </a:moveTo>
                <a:cubicBezTo>
                  <a:pt x="29447" y="2812034"/>
                  <a:pt x="5190" y="2837053"/>
                  <a:pt x="1507" y="2826639"/>
                </a:cubicBezTo>
                <a:cubicBezTo>
                  <a:pt x="-2176" y="2816225"/>
                  <a:pt x="2015" y="2772918"/>
                  <a:pt x="2269" y="2752725"/>
                </a:cubicBezTo>
                <a:lnTo>
                  <a:pt x="1888" y="0"/>
                </a:lnTo>
                <a:lnTo>
                  <a:pt x="70087" y="208788"/>
                </a:lnTo>
                <a:lnTo>
                  <a:pt x="158098" y="408432"/>
                </a:lnTo>
                <a:lnTo>
                  <a:pt x="252967" y="489204"/>
                </a:lnTo>
                <a:lnTo>
                  <a:pt x="368791" y="568452"/>
                </a:lnTo>
                <a:lnTo>
                  <a:pt x="588247" y="653796"/>
                </a:lnTo>
                <a:lnTo>
                  <a:pt x="789415" y="696468"/>
                </a:lnTo>
                <a:lnTo>
                  <a:pt x="952483" y="696087"/>
                </a:lnTo>
                <a:lnTo>
                  <a:pt x="1112503" y="659892"/>
                </a:lnTo>
                <a:lnTo>
                  <a:pt x="1336531" y="536829"/>
                </a:lnTo>
                <a:lnTo>
                  <a:pt x="1336912" y="2214753"/>
                </a:lnTo>
                <a:lnTo>
                  <a:pt x="886951" y="2464308"/>
                </a:lnTo>
                <a:lnTo>
                  <a:pt x="490711" y="2628900"/>
                </a:lnTo>
                <a:cubicBezTo>
                  <a:pt x="390762" y="2670175"/>
                  <a:pt x="300338" y="2717165"/>
                  <a:pt x="200389" y="2758440"/>
                </a:cubicBezTo>
                <a:lnTo>
                  <a:pt x="24367" y="2815209"/>
                </a:lnTo>
                <a:close/>
              </a:path>
            </a:pathLst>
          </a:custGeom>
          <a:solidFill>
            <a:srgbClr val="F58B8E"/>
          </a:solidFill>
          <a:ln w="9525"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0" name="Freeform 56">
            <a:extLst>
              <a:ext uri="{FF2B5EF4-FFF2-40B4-BE49-F238E27FC236}">
                <a16:creationId xmlns:a16="http://schemas.microsoft.com/office/drawing/2014/main" id="{D1B5122A-5EC9-4F56-B169-AFF42015D942}"/>
              </a:ext>
            </a:extLst>
          </p:cNvPr>
          <p:cNvSpPr/>
          <p:nvPr/>
        </p:nvSpPr>
        <p:spPr>
          <a:xfrm>
            <a:off x="2547801" y="3469211"/>
            <a:ext cx="2385060" cy="2032635"/>
          </a:xfrm>
          <a:custGeom>
            <a:avLst/>
            <a:gdLst>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41910 w 2385060"/>
              <a:gd name="connsiteY13" fmla="*/ 933450 h 2030730"/>
              <a:gd name="connsiteX14" fmla="*/ 26670 w 2385060"/>
              <a:gd name="connsiteY14" fmla="*/ 1261110 h 2030730"/>
              <a:gd name="connsiteX15" fmla="*/ 72390 w 2385060"/>
              <a:gd name="connsiteY15" fmla="*/ 1432560 h 2030730"/>
              <a:gd name="connsiteX16" fmla="*/ 118110 w 2385060"/>
              <a:gd name="connsiteY16" fmla="*/ 1604010 h 2030730"/>
              <a:gd name="connsiteX17" fmla="*/ 247650 w 2385060"/>
              <a:gd name="connsiteY17" fmla="*/ 1809750 h 2030730"/>
              <a:gd name="connsiteX18" fmla="*/ 350520 w 2385060"/>
              <a:gd name="connsiteY18" fmla="*/ 1969770 h 2030730"/>
              <a:gd name="connsiteX19" fmla="*/ 735330 w 2385060"/>
              <a:gd name="connsiteY19" fmla="*/ 1878330 h 2030730"/>
              <a:gd name="connsiteX20" fmla="*/ 720090 w 2385060"/>
              <a:gd name="connsiteY20" fmla="*/ 708660 h 2030730"/>
              <a:gd name="connsiteX21" fmla="*/ 742950 w 2385060"/>
              <a:gd name="connsiteY21" fmla="*/ 895350 h 2030730"/>
              <a:gd name="connsiteX22" fmla="*/ 826770 w 2385060"/>
              <a:gd name="connsiteY22" fmla="*/ 1093470 h 2030730"/>
              <a:gd name="connsiteX23" fmla="*/ 891540 w 2385060"/>
              <a:gd name="connsiteY23" fmla="*/ 1234440 h 2030730"/>
              <a:gd name="connsiteX24" fmla="*/ 975360 w 2385060"/>
              <a:gd name="connsiteY24" fmla="*/ 1341120 h 2030730"/>
              <a:gd name="connsiteX25" fmla="*/ 1082040 w 2385060"/>
              <a:gd name="connsiteY25" fmla="*/ 1432560 h 2030730"/>
              <a:gd name="connsiteX26" fmla="*/ 1150620 w 2385060"/>
              <a:gd name="connsiteY26" fmla="*/ 1478280 h 2030730"/>
              <a:gd name="connsiteX27" fmla="*/ 1238250 w 2385060"/>
              <a:gd name="connsiteY27" fmla="*/ 1432560 h 2030730"/>
              <a:gd name="connsiteX28" fmla="*/ 1424940 w 2385060"/>
              <a:gd name="connsiteY28" fmla="*/ 1352550 h 2030730"/>
              <a:gd name="connsiteX29" fmla="*/ 1524000 w 2385060"/>
              <a:gd name="connsiteY29" fmla="*/ 1322070 h 2030730"/>
              <a:gd name="connsiteX30" fmla="*/ 1714500 w 2385060"/>
              <a:gd name="connsiteY30" fmla="*/ 1257300 h 2030730"/>
              <a:gd name="connsiteX31" fmla="*/ 1706880 w 2385060"/>
              <a:gd name="connsiteY31" fmla="*/ 0 h 2030730"/>
              <a:gd name="connsiteX32" fmla="*/ 1741170 w 2385060"/>
              <a:gd name="connsiteY32" fmla="*/ 182880 h 2030730"/>
              <a:gd name="connsiteX33" fmla="*/ 1764030 w 2385060"/>
              <a:gd name="connsiteY33" fmla="*/ 320040 h 2030730"/>
              <a:gd name="connsiteX34" fmla="*/ 1813560 w 2385060"/>
              <a:gd name="connsiteY34" fmla="*/ 426720 h 2030730"/>
              <a:gd name="connsiteX35" fmla="*/ 1874520 w 2385060"/>
              <a:gd name="connsiteY35" fmla="*/ 556260 h 2030730"/>
              <a:gd name="connsiteX36" fmla="*/ 1965960 w 2385060"/>
              <a:gd name="connsiteY36" fmla="*/ 666750 h 2030730"/>
              <a:gd name="connsiteX37" fmla="*/ 2080260 w 2385060"/>
              <a:gd name="connsiteY37" fmla="*/ 765810 h 2030730"/>
              <a:gd name="connsiteX38" fmla="*/ 2190750 w 2385060"/>
              <a:gd name="connsiteY38" fmla="*/ 838200 h 2030730"/>
              <a:gd name="connsiteX39" fmla="*/ 2308860 w 2385060"/>
              <a:gd name="connsiteY39" fmla="*/ 906780 h 2030730"/>
              <a:gd name="connsiteX40" fmla="*/ 2373630 w 2385060"/>
              <a:gd name="connsiteY40"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44780 w 2385060"/>
              <a:gd name="connsiteY15" fmla="*/ 1602105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0520 w 2385060"/>
              <a:gd name="connsiteY17" fmla="*/ 1969770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6765 w 2385060"/>
              <a:gd name="connsiteY6" fmla="*/ 190500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85060" h="2032635">
                <a:moveTo>
                  <a:pt x="2373630" y="941070"/>
                </a:moveTo>
                <a:lnTo>
                  <a:pt x="2385060" y="1482090"/>
                </a:lnTo>
                <a:lnTo>
                  <a:pt x="2137410" y="1573530"/>
                </a:lnTo>
                <a:lnTo>
                  <a:pt x="1824990" y="1649730"/>
                </a:lnTo>
                <a:lnTo>
                  <a:pt x="1459230" y="1744980"/>
                </a:lnTo>
                <a:lnTo>
                  <a:pt x="1059180" y="1859280"/>
                </a:lnTo>
                <a:lnTo>
                  <a:pt x="786765" y="1905000"/>
                </a:lnTo>
                <a:lnTo>
                  <a:pt x="480060" y="1958340"/>
                </a:lnTo>
                <a:lnTo>
                  <a:pt x="361950" y="1988820"/>
                </a:lnTo>
                <a:lnTo>
                  <a:pt x="7620" y="2032635"/>
                </a:lnTo>
                <a:lnTo>
                  <a:pt x="7620" y="1882140"/>
                </a:lnTo>
                <a:lnTo>
                  <a:pt x="0" y="1417320"/>
                </a:lnTo>
                <a:lnTo>
                  <a:pt x="19050" y="933450"/>
                </a:lnTo>
                <a:lnTo>
                  <a:pt x="26670" y="1261110"/>
                </a:lnTo>
                <a:cubicBezTo>
                  <a:pt x="41910" y="1318260"/>
                  <a:pt x="52705" y="1375728"/>
                  <a:pt x="72390" y="1432560"/>
                </a:cubicBezTo>
                <a:cubicBezTo>
                  <a:pt x="92075" y="1489392"/>
                  <a:pt x="120650" y="1545590"/>
                  <a:pt x="144780" y="1602105"/>
                </a:cubicBezTo>
                <a:lnTo>
                  <a:pt x="247650" y="1809750"/>
                </a:lnTo>
                <a:lnTo>
                  <a:pt x="356235" y="1964055"/>
                </a:lnTo>
                <a:lnTo>
                  <a:pt x="725805" y="1885950"/>
                </a:lnTo>
                <a:lnTo>
                  <a:pt x="720090" y="708660"/>
                </a:lnTo>
                <a:lnTo>
                  <a:pt x="742950" y="895350"/>
                </a:lnTo>
                <a:lnTo>
                  <a:pt x="826770" y="1093470"/>
                </a:lnTo>
                <a:lnTo>
                  <a:pt x="891540" y="1234440"/>
                </a:lnTo>
                <a:lnTo>
                  <a:pt x="975360" y="1341120"/>
                </a:lnTo>
                <a:lnTo>
                  <a:pt x="1082040" y="1432560"/>
                </a:lnTo>
                <a:lnTo>
                  <a:pt x="1150620" y="1478280"/>
                </a:lnTo>
                <a:lnTo>
                  <a:pt x="1238250" y="1432560"/>
                </a:lnTo>
                <a:lnTo>
                  <a:pt x="1424940" y="1352550"/>
                </a:lnTo>
                <a:lnTo>
                  <a:pt x="1524000" y="1322070"/>
                </a:lnTo>
                <a:lnTo>
                  <a:pt x="1714500" y="1257300"/>
                </a:lnTo>
                <a:lnTo>
                  <a:pt x="1706880" y="0"/>
                </a:lnTo>
                <a:lnTo>
                  <a:pt x="1741170" y="182880"/>
                </a:lnTo>
                <a:lnTo>
                  <a:pt x="1764030" y="320040"/>
                </a:lnTo>
                <a:lnTo>
                  <a:pt x="1813560" y="426720"/>
                </a:lnTo>
                <a:lnTo>
                  <a:pt x="1874520" y="556260"/>
                </a:lnTo>
                <a:lnTo>
                  <a:pt x="1965960" y="666750"/>
                </a:lnTo>
                <a:lnTo>
                  <a:pt x="2080260" y="765810"/>
                </a:lnTo>
                <a:lnTo>
                  <a:pt x="2190750" y="838200"/>
                </a:lnTo>
                <a:lnTo>
                  <a:pt x="2308860" y="906780"/>
                </a:lnTo>
                <a:lnTo>
                  <a:pt x="2373630" y="941070"/>
                </a:lnTo>
                <a:close/>
              </a:path>
            </a:pathLst>
          </a:custGeom>
          <a:solidFill>
            <a:srgbClr val="F58B8E"/>
          </a:solidFill>
          <a:ln w="9525"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1" name="Freeform 54">
            <a:extLst>
              <a:ext uri="{FF2B5EF4-FFF2-40B4-BE49-F238E27FC236}">
                <a16:creationId xmlns:a16="http://schemas.microsoft.com/office/drawing/2014/main" id="{15FA2E74-DA5F-4555-80EC-3E7D7F6A51D0}"/>
              </a:ext>
            </a:extLst>
          </p:cNvPr>
          <p:cNvSpPr/>
          <p:nvPr/>
        </p:nvSpPr>
        <p:spPr>
          <a:xfrm>
            <a:off x="895531" y="4890341"/>
            <a:ext cx="1691640" cy="655320"/>
          </a:xfrm>
          <a:custGeom>
            <a:avLst/>
            <a:gdLst>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092200 w 1666240"/>
              <a:gd name="connsiteY10" fmla="*/ 492760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2997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76400"/>
              <a:gd name="connsiteY0" fmla="*/ 609600 h 655320"/>
              <a:gd name="connsiteX1" fmla="*/ 584200 w 1676400"/>
              <a:gd name="connsiteY1" fmla="*/ 655320 h 655320"/>
              <a:gd name="connsiteX2" fmla="*/ 797560 w 1676400"/>
              <a:gd name="connsiteY2" fmla="*/ 655320 h 655320"/>
              <a:gd name="connsiteX3" fmla="*/ 1031240 w 1676400"/>
              <a:gd name="connsiteY3" fmla="*/ 655320 h 655320"/>
              <a:gd name="connsiteX4" fmla="*/ 1173480 w 1676400"/>
              <a:gd name="connsiteY4" fmla="*/ 645160 h 655320"/>
              <a:gd name="connsiteX5" fmla="*/ 1518920 w 1676400"/>
              <a:gd name="connsiteY5" fmla="*/ 614680 h 655320"/>
              <a:gd name="connsiteX6" fmla="*/ 1676400 w 1676400"/>
              <a:gd name="connsiteY6" fmla="*/ 604520 h 655320"/>
              <a:gd name="connsiteX7" fmla="*/ 1495425 w 1676400"/>
              <a:gd name="connsiteY7" fmla="*/ 603885 h 655320"/>
              <a:gd name="connsiteX8" fmla="*/ 1325880 w 1676400"/>
              <a:gd name="connsiteY8" fmla="*/ 610870 h 655320"/>
              <a:gd name="connsiteX9" fmla="*/ 1183640 w 1676400"/>
              <a:gd name="connsiteY9" fmla="*/ 614680 h 655320"/>
              <a:gd name="connsiteX10" fmla="*/ 1117600 w 1676400"/>
              <a:gd name="connsiteY10" fmla="*/ 494665 h 655320"/>
              <a:gd name="connsiteX11" fmla="*/ 1071880 w 1676400"/>
              <a:gd name="connsiteY11" fmla="*/ 350520 h 655320"/>
              <a:gd name="connsiteX12" fmla="*/ 1040130 w 1676400"/>
              <a:gd name="connsiteY12" fmla="*/ 228600 h 655320"/>
              <a:gd name="connsiteX13" fmla="*/ 1021080 w 1676400"/>
              <a:gd name="connsiteY13" fmla="*/ 0 h 655320"/>
              <a:gd name="connsiteX14" fmla="*/ 1018540 w 1676400"/>
              <a:gd name="connsiteY14" fmla="*/ 446405 h 655320"/>
              <a:gd name="connsiteX15" fmla="*/ 1010920 w 1676400"/>
              <a:gd name="connsiteY15" fmla="*/ 629920 h 655320"/>
              <a:gd name="connsiteX16" fmla="*/ 660400 w 1676400"/>
              <a:gd name="connsiteY16" fmla="*/ 619760 h 655320"/>
              <a:gd name="connsiteX17" fmla="*/ 400050 w 1676400"/>
              <a:gd name="connsiteY17" fmla="*/ 629285 h 655320"/>
              <a:gd name="connsiteX18" fmla="*/ 127000 w 1676400"/>
              <a:gd name="connsiteY18" fmla="*/ 619760 h 655320"/>
              <a:gd name="connsiteX0" fmla="*/ 0 w 1691640"/>
              <a:gd name="connsiteY0" fmla="*/ 607060 h 655320"/>
              <a:gd name="connsiteX1" fmla="*/ 599440 w 1691640"/>
              <a:gd name="connsiteY1" fmla="*/ 655320 h 655320"/>
              <a:gd name="connsiteX2" fmla="*/ 812800 w 1691640"/>
              <a:gd name="connsiteY2" fmla="*/ 655320 h 655320"/>
              <a:gd name="connsiteX3" fmla="*/ 1046480 w 1691640"/>
              <a:gd name="connsiteY3" fmla="*/ 655320 h 655320"/>
              <a:gd name="connsiteX4" fmla="*/ 1188720 w 1691640"/>
              <a:gd name="connsiteY4" fmla="*/ 645160 h 655320"/>
              <a:gd name="connsiteX5" fmla="*/ 1534160 w 1691640"/>
              <a:gd name="connsiteY5" fmla="*/ 614680 h 655320"/>
              <a:gd name="connsiteX6" fmla="*/ 1691640 w 1691640"/>
              <a:gd name="connsiteY6" fmla="*/ 604520 h 655320"/>
              <a:gd name="connsiteX7" fmla="*/ 1510665 w 1691640"/>
              <a:gd name="connsiteY7" fmla="*/ 603885 h 655320"/>
              <a:gd name="connsiteX8" fmla="*/ 1341120 w 1691640"/>
              <a:gd name="connsiteY8" fmla="*/ 610870 h 655320"/>
              <a:gd name="connsiteX9" fmla="*/ 1198880 w 1691640"/>
              <a:gd name="connsiteY9" fmla="*/ 614680 h 655320"/>
              <a:gd name="connsiteX10" fmla="*/ 1132840 w 1691640"/>
              <a:gd name="connsiteY10" fmla="*/ 494665 h 655320"/>
              <a:gd name="connsiteX11" fmla="*/ 1087120 w 1691640"/>
              <a:gd name="connsiteY11" fmla="*/ 350520 h 655320"/>
              <a:gd name="connsiteX12" fmla="*/ 1055370 w 1691640"/>
              <a:gd name="connsiteY12" fmla="*/ 228600 h 655320"/>
              <a:gd name="connsiteX13" fmla="*/ 1036320 w 1691640"/>
              <a:gd name="connsiteY13" fmla="*/ 0 h 655320"/>
              <a:gd name="connsiteX14" fmla="*/ 1033780 w 1691640"/>
              <a:gd name="connsiteY14" fmla="*/ 446405 h 655320"/>
              <a:gd name="connsiteX15" fmla="*/ 1026160 w 1691640"/>
              <a:gd name="connsiteY15" fmla="*/ 629920 h 655320"/>
              <a:gd name="connsiteX16" fmla="*/ 675640 w 1691640"/>
              <a:gd name="connsiteY16" fmla="*/ 619760 h 655320"/>
              <a:gd name="connsiteX17" fmla="*/ 415290 w 1691640"/>
              <a:gd name="connsiteY17" fmla="*/ 629285 h 655320"/>
              <a:gd name="connsiteX18" fmla="*/ 142240 w 1691640"/>
              <a:gd name="connsiteY18" fmla="*/ 619760 h 65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1640" h="655320">
                <a:moveTo>
                  <a:pt x="0" y="607060"/>
                </a:moveTo>
                <a:lnTo>
                  <a:pt x="599440" y="655320"/>
                </a:lnTo>
                <a:lnTo>
                  <a:pt x="812800" y="655320"/>
                </a:lnTo>
                <a:lnTo>
                  <a:pt x="1046480" y="655320"/>
                </a:lnTo>
                <a:lnTo>
                  <a:pt x="1188720" y="645160"/>
                </a:lnTo>
                <a:lnTo>
                  <a:pt x="1534160" y="614680"/>
                </a:lnTo>
                <a:lnTo>
                  <a:pt x="1691640" y="604520"/>
                </a:lnTo>
                <a:lnTo>
                  <a:pt x="1510665" y="603885"/>
                </a:lnTo>
                <a:lnTo>
                  <a:pt x="1341120" y="610870"/>
                </a:lnTo>
                <a:lnTo>
                  <a:pt x="1198880" y="614680"/>
                </a:lnTo>
                <a:lnTo>
                  <a:pt x="1132840" y="494665"/>
                </a:lnTo>
                <a:lnTo>
                  <a:pt x="1087120" y="350520"/>
                </a:lnTo>
                <a:lnTo>
                  <a:pt x="1055370" y="228600"/>
                </a:lnTo>
                <a:lnTo>
                  <a:pt x="1036320" y="0"/>
                </a:lnTo>
                <a:cubicBezTo>
                  <a:pt x="1038013" y="145627"/>
                  <a:pt x="1032087" y="300778"/>
                  <a:pt x="1033780" y="446405"/>
                </a:cubicBezTo>
                <a:lnTo>
                  <a:pt x="1026160" y="629920"/>
                </a:lnTo>
                <a:lnTo>
                  <a:pt x="675640" y="619760"/>
                </a:lnTo>
                <a:lnTo>
                  <a:pt x="415290" y="629285"/>
                </a:lnTo>
                <a:lnTo>
                  <a:pt x="142240" y="619760"/>
                </a:lnTo>
              </a:path>
            </a:pathLst>
          </a:custGeom>
          <a:solidFill>
            <a:srgbClr val="F58B8E"/>
          </a:solidFill>
          <a:ln w="9525"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2" name="Freeform 53">
            <a:extLst>
              <a:ext uri="{FF2B5EF4-FFF2-40B4-BE49-F238E27FC236}">
                <a16:creationId xmlns:a16="http://schemas.microsoft.com/office/drawing/2014/main" id="{C6801C08-62B6-4D7A-8A43-FB01DCCCFE54}"/>
              </a:ext>
            </a:extLst>
          </p:cNvPr>
          <p:cNvSpPr/>
          <p:nvPr/>
        </p:nvSpPr>
        <p:spPr>
          <a:xfrm>
            <a:off x="903151" y="4351861"/>
            <a:ext cx="5346700" cy="1351280"/>
          </a:xfrm>
          <a:custGeom>
            <a:avLst/>
            <a:gdLst>
              <a:gd name="connsiteX0" fmla="*/ 5379720 w 5394960"/>
              <a:gd name="connsiteY0" fmla="*/ 0 h 1346200"/>
              <a:gd name="connsiteX1" fmla="*/ 5394960 w 5394960"/>
              <a:gd name="connsiteY1" fmla="*/ 1346200 h 1346200"/>
              <a:gd name="connsiteX2" fmla="*/ 0 w 5394960"/>
              <a:gd name="connsiteY2" fmla="*/ 1341120 h 1346200"/>
              <a:gd name="connsiteX3" fmla="*/ 35560 w 5394960"/>
              <a:gd name="connsiteY3" fmla="*/ 1158240 h 1346200"/>
              <a:gd name="connsiteX4" fmla="*/ 452120 w 5394960"/>
              <a:gd name="connsiteY4" fmla="*/ 1188720 h 1346200"/>
              <a:gd name="connsiteX5" fmla="*/ 858520 w 5394960"/>
              <a:gd name="connsiteY5" fmla="*/ 1203960 h 1346200"/>
              <a:gd name="connsiteX6" fmla="*/ 1325880 w 5394960"/>
              <a:gd name="connsiteY6" fmla="*/ 1178560 h 1346200"/>
              <a:gd name="connsiteX7" fmla="*/ 1747520 w 5394960"/>
              <a:gd name="connsiteY7" fmla="*/ 1148080 h 1346200"/>
              <a:gd name="connsiteX8" fmla="*/ 2123440 w 5394960"/>
              <a:gd name="connsiteY8" fmla="*/ 1092200 h 1346200"/>
              <a:gd name="connsiteX9" fmla="*/ 2773680 w 5394960"/>
              <a:gd name="connsiteY9" fmla="*/ 960120 h 1346200"/>
              <a:gd name="connsiteX10" fmla="*/ 3708400 w 5394960"/>
              <a:gd name="connsiteY10" fmla="*/ 721360 h 1346200"/>
              <a:gd name="connsiteX11" fmla="*/ 4226560 w 5394960"/>
              <a:gd name="connsiteY11" fmla="*/ 553720 h 1346200"/>
              <a:gd name="connsiteX12" fmla="*/ 4607560 w 5394960"/>
              <a:gd name="connsiteY12" fmla="*/ 381000 h 1346200"/>
              <a:gd name="connsiteX13" fmla="*/ 4927600 w 5394960"/>
              <a:gd name="connsiteY13" fmla="*/ 233680 h 1346200"/>
              <a:gd name="connsiteX14" fmla="*/ 5181600 w 5394960"/>
              <a:gd name="connsiteY14" fmla="*/ 106680 h 1346200"/>
              <a:gd name="connsiteX15" fmla="*/ 5379720 w 5394960"/>
              <a:gd name="connsiteY15" fmla="*/ 0 h 1346200"/>
              <a:gd name="connsiteX0" fmla="*/ 5379720 w 5379720"/>
              <a:gd name="connsiteY0" fmla="*/ 0 h 1351280"/>
              <a:gd name="connsiteX1" fmla="*/ 5369560 w 5379720"/>
              <a:gd name="connsiteY1" fmla="*/ 1351280 h 1351280"/>
              <a:gd name="connsiteX2" fmla="*/ 0 w 5379720"/>
              <a:gd name="connsiteY2" fmla="*/ 1341120 h 1351280"/>
              <a:gd name="connsiteX3" fmla="*/ 35560 w 5379720"/>
              <a:gd name="connsiteY3" fmla="*/ 1158240 h 1351280"/>
              <a:gd name="connsiteX4" fmla="*/ 452120 w 5379720"/>
              <a:gd name="connsiteY4" fmla="*/ 1188720 h 1351280"/>
              <a:gd name="connsiteX5" fmla="*/ 858520 w 5379720"/>
              <a:gd name="connsiteY5" fmla="*/ 1203960 h 1351280"/>
              <a:gd name="connsiteX6" fmla="*/ 1325880 w 5379720"/>
              <a:gd name="connsiteY6" fmla="*/ 1178560 h 1351280"/>
              <a:gd name="connsiteX7" fmla="*/ 1747520 w 5379720"/>
              <a:gd name="connsiteY7" fmla="*/ 1148080 h 1351280"/>
              <a:gd name="connsiteX8" fmla="*/ 2123440 w 5379720"/>
              <a:gd name="connsiteY8" fmla="*/ 1092200 h 1351280"/>
              <a:gd name="connsiteX9" fmla="*/ 2773680 w 5379720"/>
              <a:gd name="connsiteY9" fmla="*/ 960120 h 1351280"/>
              <a:gd name="connsiteX10" fmla="*/ 3708400 w 5379720"/>
              <a:gd name="connsiteY10" fmla="*/ 721360 h 1351280"/>
              <a:gd name="connsiteX11" fmla="*/ 4226560 w 5379720"/>
              <a:gd name="connsiteY11" fmla="*/ 553720 h 1351280"/>
              <a:gd name="connsiteX12" fmla="*/ 4607560 w 5379720"/>
              <a:gd name="connsiteY12" fmla="*/ 381000 h 1351280"/>
              <a:gd name="connsiteX13" fmla="*/ 4927600 w 5379720"/>
              <a:gd name="connsiteY13" fmla="*/ 233680 h 1351280"/>
              <a:gd name="connsiteX14" fmla="*/ 5181600 w 5379720"/>
              <a:gd name="connsiteY14" fmla="*/ 106680 h 1351280"/>
              <a:gd name="connsiteX15" fmla="*/ 5379720 w 5379720"/>
              <a:gd name="connsiteY15" fmla="*/ 0 h 1351280"/>
              <a:gd name="connsiteX0" fmla="*/ 5349240 w 5349240"/>
              <a:gd name="connsiteY0" fmla="*/ 0 h 1351280"/>
              <a:gd name="connsiteX1" fmla="*/ 5339080 w 5349240"/>
              <a:gd name="connsiteY1" fmla="*/ 1351280 h 1351280"/>
              <a:gd name="connsiteX2" fmla="*/ 0 w 5349240"/>
              <a:gd name="connsiteY2" fmla="*/ 1341120 h 1351280"/>
              <a:gd name="connsiteX3" fmla="*/ 5080 w 5349240"/>
              <a:gd name="connsiteY3" fmla="*/ 1158240 h 1351280"/>
              <a:gd name="connsiteX4" fmla="*/ 421640 w 5349240"/>
              <a:gd name="connsiteY4" fmla="*/ 1188720 h 1351280"/>
              <a:gd name="connsiteX5" fmla="*/ 828040 w 5349240"/>
              <a:gd name="connsiteY5" fmla="*/ 1203960 h 1351280"/>
              <a:gd name="connsiteX6" fmla="*/ 1295400 w 5349240"/>
              <a:gd name="connsiteY6" fmla="*/ 1178560 h 1351280"/>
              <a:gd name="connsiteX7" fmla="*/ 1717040 w 5349240"/>
              <a:gd name="connsiteY7" fmla="*/ 1148080 h 1351280"/>
              <a:gd name="connsiteX8" fmla="*/ 2092960 w 5349240"/>
              <a:gd name="connsiteY8" fmla="*/ 1092200 h 1351280"/>
              <a:gd name="connsiteX9" fmla="*/ 2743200 w 5349240"/>
              <a:gd name="connsiteY9" fmla="*/ 960120 h 1351280"/>
              <a:gd name="connsiteX10" fmla="*/ 3677920 w 5349240"/>
              <a:gd name="connsiteY10" fmla="*/ 721360 h 1351280"/>
              <a:gd name="connsiteX11" fmla="*/ 4196080 w 5349240"/>
              <a:gd name="connsiteY11" fmla="*/ 553720 h 1351280"/>
              <a:gd name="connsiteX12" fmla="*/ 4577080 w 5349240"/>
              <a:gd name="connsiteY12" fmla="*/ 381000 h 1351280"/>
              <a:gd name="connsiteX13" fmla="*/ 4897120 w 5349240"/>
              <a:gd name="connsiteY13" fmla="*/ 233680 h 1351280"/>
              <a:gd name="connsiteX14" fmla="*/ 5151120 w 5349240"/>
              <a:gd name="connsiteY14" fmla="*/ 106680 h 1351280"/>
              <a:gd name="connsiteX15" fmla="*/ 5349240 w 5349240"/>
              <a:gd name="connsiteY15" fmla="*/ 0 h 1351280"/>
              <a:gd name="connsiteX0" fmla="*/ 5346700 w 5346700"/>
              <a:gd name="connsiteY0" fmla="*/ 0 h 1351280"/>
              <a:gd name="connsiteX1" fmla="*/ 5336540 w 5346700"/>
              <a:gd name="connsiteY1" fmla="*/ 1351280 h 1351280"/>
              <a:gd name="connsiteX2" fmla="*/ 0 w 5346700"/>
              <a:gd name="connsiteY2" fmla="*/ 1351280 h 1351280"/>
              <a:gd name="connsiteX3" fmla="*/ 2540 w 5346700"/>
              <a:gd name="connsiteY3" fmla="*/ 1158240 h 1351280"/>
              <a:gd name="connsiteX4" fmla="*/ 419100 w 5346700"/>
              <a:gd name="connsiteY4" fmla="*/ 1188720 h 1351280"/>
              <a:gd name="connsiteX5" fmla="*/ 825500 w 5346700"/>
              <a:gd name="connsiteY5" fmla="*/ 1203960 h 1351280"/>
              <a:gd name="connsiteX6" fmla="*/ 1292860 w 5346700"/>
              <a:gd name="connsiteY6" fmla="*/ 1178560 h 1351280"/>
              <a:gd name="connsiteX7" fmla="*/ 1714500 w 5346700"/>
              <a:gd name="connsiteY7" fmla="*/ 1148080 h 1351280"/>
              <a:gd name="connsiteX8" fmla="*/ 2090420 w 5346700"/>
              <a:gd name="connsiteY8" fmla="*/ 1092200 h 1351280"/>
              <a:gd name="connsiteX9" fmla="*/ 2740660 w 5346700"/>
              <a:gd name="connsiteY9" fmla="*/ 960120 h 1351280"/>
              <a:gd name="connsiteX10" fmla="*/ 3675380 w 5346700"/>
              <a:gd name="connsiteY10" fmla="*/ 721360 h 1351280"/>
              <a:gd name="connsiteX11" fmla="*/ 4193540 w 5346700"/>
              <a:gd name="connsiteY11" fmla="*/ 553720 h 1351280"/>
              <a:gd name="connsiteX12" fmla="*/ 4574540 w 5346700"/>
              <a:gd name="connsiteY12" fmla="*/ 381000 h 1351280"/>
              <a:gd name="connsiteX13" fmla="*/ 4894580 w 5346700"/>
              <a:gd name="connsiteY13" fmla="*/ 233680 h 1351280"/>
              <a:gd name="connsiteX14" fmla="*/ 5148580 w 5346700"/>
              <a:gd name="connsiteY14" fmla="*/ 106680 h 1351280"/>
              <a:gd name="connsiteX15" fmla="*/ 5346700 w 5346700"/>
              <a:gd name="connsiteY15"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46700" h="1351280">
                <a:moveTo>
                  <a:pt x="5346700" y="0"/>
                </a:moveTo>
                <a:cubicBezTo>
                  <a:pt x="5343313" y="450427"/>
                  <a:pt x="5339927" y="900853"/>
                  <a:pt x="5336540" y="1351280"/>
                </a:cubicBezTo>
                <a:lnTo>
                  <a:pt x="0" y="1351280"/>
                </a:lnTo>
                <a:cubicBezTo>
                  <a:pt x="847" y="1286933"/>
                  <a:pt x="1693" y="1222587"/>
                  <a:pt x="2540" y="1158240"/>
                </a:cubicBezTo>
                <a:lnTo>
                  <a:pt x="419100" y="1188720"/>
                </a:lnTo>
                <a:lnTo>
                  <a:pt x="825500" y="1203960"/>
                </a:lnTo>
                <a:lnTo>
                  <a:pt x="1292860" y="1178560"/>
                </a:lnTo>
                <a:lnTo>
                  <a:pt x="1714500" y="1148080"/>
                </a:lnTo>
                <a:lnTo>
                  <a:pt x="2090420" y="1092200"/>
                </a:lnTo>
                <a:lnTo>
                  <a:pt x="2740660" y="960120"/>
                </a:lnTo>
                <a:lnTo>
                  <a:pt x="3675380" y="721360"/>
                </a:lnTo>
                <a:lnTo>
                  <a:pt x="4193540" y="553720"/>
                </a:lnTo>
                <a:lnTo>
                  <a:pt x="4574540" y="381000"/>
                </a:lnTo>
                <a:lnTo>
                  <a:pt x="4894580" y="233680"/>
                </a:lnTo>
                <a:lnTo>
                  <a:pt x="5148580" y="106680"/>
                </a:lnTo>
                <a:lnTo>
                  <a:pt x="5346700" y="0"/>
                </a:lnTo>
                <a:close/>
              </a:path>
            </a:pathLst>
          </a:custGeom>
          <a:solidFill>
            <a:srgbClr val="98AED9"/>
          </a:solidFill>
          <a:ln w="9525" cap="flat" cmpd="sng" algn="ctr">
            <a:solidFill>
              <a:srgbClr val="98AED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3" name="TextBox 52">
            <a:extLst>
              <a:ext uri="{FF2B5EF4-FFF2-40B4-BE49-F238E27FC236}">
                <a16:creationId xmlns:a16="http://schemas.microsoft.com/office/drawing/2014/main" id="{52AC2059-C8B1-4D70-9898-27F8B6DBA912}"/>
              </a:ext>
            </a:extLst>
          </p:cNvPr>
          <p:cNvSpPr txBox="1"/>
          <p:nvPr/>
        </p:nvSpPr>
        <p:spPr>
          <a:xfrm>
            <a:off x="815267" y="5723969"/>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50</a:t>
            </a:r>
          </a:p>
        </p:txBody>
      </p:sp>
      <p:sp>
        <p:nvSpPr>
          <p:cNvPr id="54" name="TextBox 53">
            <a:extLst>
              <a:ext uri="{FF2B5EF4-FFF2-40B4-BE49-F238E27FC236}">
                <a16:creationId xmlns:a16="http://schemas.microsoft.com/office/drawing/2014/main" id="{D5A5B1CC-7D97-4435-8084-A39FD12E927F}"/>
              </a:ext>
            </a:extLst>
          </p:cNvPr>
          <p:cNvSpPr txBox="1"/>
          <p:nvPr/>
        </p:nvSpPr>
        <p:spPr>
          <a:xfrm>
            <a:off x="2058851" y="5723969"/>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60</a:t>
            </a:r>
          </a:p>
        </p:txBody>
      </p:sp>
      <p:sp>
        <p:nvSpPr>
          <p:cNvPr id="55" name="TextBox 54">
            <a:extLst>
              <a:ext uri="{FF2B5EF4-FFF2-40B4-BE49-F238E27FC236}">
                <a16:creationId xmlns:a16="http://schemas.microsoft.com/office/drawing/2014/main" id="{2AA1A4C9-1295-4D0A-90F4-C748E1982967}"/>
              </a:ext>
            </a:extLst>
          </p:cNvPr>
          <p:cNvSpPr txBox="1"/>
          <p:nvPr/>
        </p:nvSpPr>
        <p:spPr>
          <a:xfrm>
            <a:off x="3302435" y="5723969"/>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70</a:t>
            </a:r>
          </a:p>
        </p:txBody>
      </p:sp>
      <p:sp>
        <p:nvSpPr>
          <p:cNvPr id="56" name="TextBox 55">
            <a:extLst>
              <a:ext uri="{FF2B5EF4-FFF2-40B4-BE49-F238E27FC236}">
                <a16:creationId xmlns:a16="http://schemas.microsoft.com/office/drawing/2014/main" id="{492D7EF3-E1AD-48AE-89A0-5888AE507893}"/>
              </a:ext>
            </a:extLst>
          </p:cNvPr>
          <p:cNvSpPr txBox="1"/>
          <p:nvPr/>
        </p:nvSpPr>
        <p:spPr>
          <a:xfrm>
            <a:off x="4546019" y="5723969"/>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80</a:t>
            </a:r>
          </a:p>
        </p:txBody>
      </p:sp>
      <p:sp>
        <p:nvSpPr>
          <p:cNvPr id="57" name="TextBox 56">
            <a:extLst>
              <a:ext uri="{FF2B5EF4-FFF2-40B4-BE49-F238E27FC236}">
                <a16:creationId xmlns:a16="http://schemas.microsoft.com/office/drawing/2014/main" id="{91F49186-6F49-49AE-9576-CD6A4583B903}"/>
              </a:ext>
            </a:extLst>
          </p:cNvPr>
          <p:cNvSpPr txBox="1"/>
          <p:nvPr/>
        </p:nvSpPr>
        <p:spPr>
          <a:xfrm>
            <a:off x="5739050" y="5723969"/>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90</a:t>
            </a:r>
          </a:p>
        </p:txBody>
      </p:sp>
      <p:sp>
        <p:nvSpPr>
          <p:cNvPr id="58" name="TextBox 57">
            <a:extLst>
              <a:ext uri="{FF2B5EF4-FFF2-40B4-BE49-F238E27FC236}">
                <a16:creationId xmlns:a16="http://schemas.microsoft.com/office/drawing/2014/main" id="{79742FA6-80AB-44CC-9A39-19BA3F6BA483}"/>
              </a:ext>
            </a:extLst>
          </p:cNvPr>
          <p:cNvSpPr txBox="1"/>
          <p:nvPr/>
        </p:nvSpPr>
        <p:spPr>
          <a:xfrm>
            <a:off x="6196250" y="5721762"/>
            <a:ext cx="621792" cy="307777"/>
          </a:xfrm>
          <a:prstGeom prst="rect">
            <a:avLst/>
          </a:prstGeom>
          <a:noFill/>
        </p:spPr>
        <p:txBody>
          <a:bodyPr wrap="square" rtlCol="0">
            <a:spAutoFit/>
          </a:bodyPr>
          <a:lstStyle/>
          <a:p>
            <a:pPr algn="ctr"/>
            <a:r>
              <a:rPr lang="en-CA" sz="1400" dirty="0">
                <a:solidFill>
                  <a:prstClr val="black">
                    <a:lumMod val="75000"/>
                    <a:lumOff val="25000"/>
                  </a:prstClr>
                </a:solidFill>
                <a:latin typeface="Arial Narrow" panose="020B0606020202030204" pitchFamily="34" charset="0"/>
              </a:rPr>
              <a:t>Age</a:t>
            </a:r>
          </a:p>
        </p:txBody>
      </p:sp>
      <p:sp>
        <p:nvSpPr>
          <p:cNvPr id="59" name="Rectangle 9">
            <a:extLst>
              <a:ext uri="{FF2B5EF4-FFF2-40B4-BE49-F238E27FC236}">
                <a16:creationId xmlns:a16="http://schemas.microsoft.com/office/drawing/2014/main" id="{E6277457-9791-4647-9EC1-662B4CFBE375}"/>
              </a:ext>
            </a:extLst>
          </p:cNvPr>
          <p:cNvSpPr>
            <a:spLocks noChangeArrowheads="1"/>
          </p:cNvSpPr>
          <p:nvPr/>
        </p:nvSpPr>
        <p:spPr bwMode="auto">
          <a:xfrm>
            <a:off x="856300" y="2108316"/>
            <a:ext cx="1171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fontAlgn="base">
              <a:spcBef>
                <a:spcPct val="0"/>
              </a:spcBef>
              <a:spcAft>
                <a:spcPct val="0"/>
              </a:spcAft>
              <a:defRPr/>
            </a:pPr>
            <a:r>
              <a:rPr lang="en-CA" altLang="en-US" sz="2000" b="1" kern="0" dirty="0">
                <a:solidFill>
                  <a:srgbClr val="323232"/>
                </a:solidFill>
                <a:latin typeface="Arial Narrow" panose="020B0606020202030204" pitchFamily="34" charset="0"/>
                <a:ea typeface="ヒラギノ角ゴ Pro W3" charset="-128"/>
              </a:rPr>
              <a:t>Morbidity</a:t>
            </a:r>
            <a:endParaRPr lang="en-CA" altLang="en-US" sz="2000" kern="0" dirty="0">
              <a:solidFill>
                <a:srgbClr val="323232"/>
              </a:solidFill>
              <a:latin typeface="Arial Narrow" panose="020B0606020202030204" pitchFamily="34" charset="0"/>
              <a:ea typeface="ヒラギノ角ゴ Pro W3" charset="-128"/>
            </a:endParaRPr>
          </a:p>
        </p:txBody>
      </p:sp>
      <p:sp>
        <p:nvSpPr>
          <p:cNvPr id="60" name="TextBox 59">
            <a:extLst>
              <a:ext uri="{FF2B5EF4-FFF2-40B4-BE49-F238E27FC236}">
                <a16:creationId xmlns:a16="http://schemas.microsoft.com/office/drawing/2014/main" id="{A9D22C28-33E5-4A0F-968E-9F88AB6F2BCA}"/>
              </a:ext>
            </a:extLst>
          </p:cNvPr>
          <p:cNvSpPr txBox="1"/>
          <p:nvPr/>
        </p:nvSpPr>
        <p:spPr>
          <a:xfrm>
            <a:off x="2712066" y="2529868"/>
            <a:ext cx="1625600" cy="338554"/>
          </a:xfrm>
          <a:prstGeom prst="rect">
            <a:avLst/>
          </a:prstGeom>
          <a:noFill/>
        </p:spPr>
        <p:txBody>
          <a:bodyPr wrap="square" rtlCol="0">
            <a:spAutoFit/>
          </a:bodyPr>
          <a:lstStyle/>
          <a:p>
            <a:r>
              <a:rPr lang="en-CA" sz="1600" b="1" dirty="0">
                <a:solidFill>
                  <a:prstClr val="black">
                    <a:lumMod val="75000"/>
                    <a:lumOff val="25000"/>
                  </a:prstClr>
                </a:solidFill>
                <a:latin typeface="Arial Narrow" panose="020B0606020202030204" pitchFamily="34" charset="0"/>
              </a:rPr>
              <a:t>Hip fracture</a:t>
            </a:r>
          </a:p>
        </p:txBody>
      </p:sp>
      <p:sp>
        <p:nvSpPr>
          <p:cNvPr id="61" name="TextBox 60">
            <a:extLst>
              <a:ext uri="{FF2B5EF4-FFF2-40B4-BE49-F238E27FC236}">
                <a16:creationId xmlns:a16="http://schemas.microsoft.com/office/drawing/2014/main" id="{731288B2-6D1A-44C3-8E0E-0BFA627122CC}"/>
              </a:ext>
            </a:extLst>
          </p:cNvPr>
          <p:cNvSpPr txBox="1"/>
          <p:nvPr/>
        </p:nvSpPr>
        <p:spPr>
          <a:xfrm>
            <a:off x="1054390" y="3257781"/>
            <a:ext cx="2657260" cy="584775"/>
          </a:xfrm>
          <a:prstGeom prst="rect">
            <a:avLst/>
          </a:prstGeom>
          <a:noFill/>
        </p:spPr>
        <p:txBody>
          <a:bodyPr wrap="square" rtlCol="0">
            <a:spAutoFit/>
          </a:bodyPr>
          <a:lstStyle/>
          <a:p>
            <a:pPr defTabSz="914400">
              <a:defRPr/>
            </a:pPr>
            <a:r>
              <a:rPr lang="en-US" sz="1600" b="1" kern="0" dirty="0">
                <a:solidFill>
                  <a:srgbClr val="323232"/>
                </a:solidFill>
                <a:latin typeface="Arial Narrow" panose="020B0606020202030204" pitchFamily="34" charset="0"/>
                <a:ea typeface="ＭＳ Ｐゴシック" panose="020B0600070205080204" pitchFamily="34" charset="-128"/>
                <a:cs typeface="Arial" pitchFamily="34" charset="0"/>
              </a:rPr>
              <a:t>Fragility fractures: wrist </a:t>
            </a:r>
          </a:p>
          <a:p>
            <a:pPr defTabSz="914400">
              <a:defRPr/>
            </a:pPr>
            <a:r>
              <a:rPr lang="en-US" sz="1600" b="1" kern="0" dirty="0" err="1">
                <a:solidFill>
                  <a:srgbClr val="323232"/>
                </a:solidFill>
                <a:latin typeface="Arial Narrow" panose="020B0606020202030204" pitchFamily="34" charset="0"/>
                <a:ea typeface="ＭＳ Ｐゴシック" panose="020B0600070205080204" pitchFamily="34" charset="-128"/>
                <a:cs typeface="Arial" pitchFamily="34" charset="0"/>
              </a:rPr>
              <a:t>humerus</a:t>
            </a:r>
            <a:r>
              <a:rPr lang="en-US" sz="1600" b="1" kern="0" dirty="0">
                <a:solidFill>
                  <a:srgbClr val="323232"/>
                </a:solidFill>
                <a:latin typeface="Arial Narrow" panose="020B0606020202030204" pitchFamily="34" charset="0"/>
                <a:ea typeface="ＭＳ Ｐゴシック" panose="020B0600070205080204" pitchFamily="34" charset="-128"/>
                <a:cs typeface="Arial" pitchFamily="34" charset="0"/>
              </a:rPr>
              <a:t>, pelvis, vertebrae</a:t>
            </a:r>
            <a:endParaRPr lang="en-US" sz="1400" b="1" kern="0" dirty="0">
              <a:solidFill>
                <a:srgbClr val="323232"/>
              </a:solidFill>
              <a:latin typeface="Arial Narrow" panose="020B0606020202030204" pitchFamily="34" charset="0"/>
              <a:ea typeface="ＭＳ Ｐゴシック" panose="020B0600070205080204" pitchFamily="34" charset="-128"/>
              <a:cs typeface="Arial" pitchFamily="34" charset="0"/>
            </a:endParaRPr>
          </a:p>
        </p:txBody>
      </p:sp>
      <p:sp>
        <p:nvSpPr>
          <p:cNvPr id="62" name="TextBox 61">
            <a:extLst>
              <a:ext uri="{FF2B5EF4-FFF2-40B4-BE49-F238E27FC236}">
                <a16:creationId xmlns:a16="http://schemas.microsoft.com/office/drawing/2014/main" id="{542593C2-3B6F-487C-9C70-AF87705912D5}"/>
              </a:ext>
            </a:extLst>
          </p:cNvPr>
          <p:cNvSpPr txBox="1"/>
          <p:nvPr/>
        </p:nvSpPr>
        <p:spPr>
          <a:xfrm>
            <a:off x="931553" y="4283231"/>
            <a:ext cx="1488994" cy="338554"/>
          </a:xfrm>
          <a:prstGeom prst="rect">
            <a:avLst/>
          </a:prstGeom>
          <a:noFill/>
        </p:spPr>
        <p:txBody>
          <a:bodyPr wrap="square" rtlCol="0">
            <a:spAutoFit/>
          </a:bodyPr>
          <a:lstStyle/>
          <a:p>
            <a:pPr defTabSz="914400">
              <a:defRPr/>
            </a:pPr>
            <a:r>
              <a:rPr lang="en-US" sz="1600" b="1" kern="0" dirty="0">
                <a:solidFill>
                  <a:srgbClr val="323232"/>
                </a:solidFill>
                <a:latin typeface="Arial Narrow" panose="020B0606020202030204" pitchFamily="34" charset="0"/>
                <a:ea typeface="ＭＳ Ｐゴシック" panose="020B0600070205080204" pitchFamily="34" charset="-128"/>
                <a:cs typeface="Arial" pitchFamily="34" charset="0"/>
              </a:rPr>
              <a:t>Wrist fracture</a:t>
            </a:r>
          </a:p>
        </p:txBody>
      </p:sp>
      <p:sp>
        <p:nvSpPr>
          <p:cNvPr id="63" name="Left-Right Arrow 72">
            <a:extLst>
              <a:ext uri="{FF2B5EF4-FFF2-40B4-BE49-F238E27FC236}">
                <a16:creationId xmlns:a16="http://schemas.microsoft.com/office/drawing/2014/main" id="{81160768-32FC-44F5-ADD4-D9DD786E371C}"/>
              </a:ext>
            </a:extLst>
          </p:cNvPr>
          <p:cNvSpPr/>
          <p:nvPr/>
        </p:nvSpPr>
        <p:spPr>
          <a:xfrm rot="16200000">
            <a:off x="5931837" y="4740232"/>
            <a:ext cx="1403255" cy="512402"/>
          </a:xfrm>
          <a:prstGeom prst="leftRightArrow">
            <a:avLst/>
          </a:prstGeom>
          <a:solidFill>
            <a:srgbClr val="98AED9"/>
          </a:solidFill>
          <a:ln w="9525" cap="flat" cmpd="sng" algn="ctr">
            <a:solidFill>
              <a:srgbClr val="98AED9"/>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4" name="TextBox 63">
            <a:extLst>
              <a:ext uri="{FF2B5EF4-FFF2-40B4-BE49-F238E27FC236}">
                <a16:creationId xmlns:a16="http://schemas.microsoft.com/office/drawing/2014/main" id="{BD9079C2-135B-4796-9F0F-1CA82E8B2648}"/>
              </a:ext>
            </a:extLst>
          </p:cNvPr>
          <p:cNvSpPr txBox="1"/>
          <p:nvPr/>
        </p:nvSpPr>
        <p:spPr>
          <a:xfrm>
            <a:off x="7042066" y="4594334"/>
            <a:ext cx="1422665" cy="830997"/>
          </a:xfrm>
          <a:prstGeom prst="rect">
            <a:avLst/>
          </a:prstGeom>
          <a:noFill/>
        </p:spPr>
        <p:txBody>
          <a:bodyPr wrap="square" rtlCol="0">
            <a:spAutoFit/>
          </a:bodyPr>
          <a:lstStyle/>
          <a:p>
            <a:pPr defTabSz="914400">
              <a:defRPr/>
            </a:pPr>
            <a:r>
              <a:rPr lang="en-US" sz="1600" b="1" kern="0" dirty="0">
                <a:solidFill>
                  <a:srgbClr val="323232"/>
                </a:solidFill>
                <a:latin typeface="Arial Narrow" panose="020B0606020202030204" pitchFamily="34" charset="0"/>
                <a:ea typeface="ＭＳ Ｐゴシック" panose="020B0600070205080204" pitchFamily="34" charset="-128"/>
                <a:cs typeface="Arial" pitchFamily="34" charset="0"/>
              </a:rPr>
              <a:t>Morbidity attributable to ageing alone</a:t>
            </a:r>
          </a:p>
        </p:txBody>
      </p:sp>
      <p:sp>
        <p:nvSpPr>
          <p:cNvPr id="65" name="Left-Right Arrow 74">
            <a:extLst>
              <a:ext uri="{FF2B5EF4-FFF2-40B4-BE49-F238E27FC236}">
                <a16:creationId xmlns:a16="http://schemas.microsoft.com/office/drawing/2014/main" id="{AB524B00-7555-4133-B221-37300814AD36}"/>
              </a:ext>
            </a:extLst>
          </p:cNvPr>
          <p:cNvSpPr/>
          <p:nvPr/>
        </p:nvSpPr>
        <p:spPr>
          <a:xfrm rot="16200000">
            <a:off x="5846065" y="3216820"/>
            <a:ext cx="1574800" cy="512402"/>
          </a:xfrm>
          <a:prstGeom prst="leftRightArrow">
            <a:avLst/>
          </a:prstGeom>
          <a:solidFill>
            <a:srgbClr val="F58B8E"/>
          </a:solidFill>
          <a:ln w="9525" cap="flat" cmpd="sng" algn="ctr">
            <a:solidFill>
              <a:srgbClr val="F58B8E"/>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6" name="Rectangle 65">
            <a:extLst>
              <a:ext uri="{FF2B5EF4-FFF2-40B4-BE49-F238E27FC236}">
                <a16:creationId xmlns:a16="http://schemas.microsoft.com/office/drawing/2014/main" id="{0891689B-2254-4ED3-91EC-75F10309A7A3}"/>
              </a:ext>
            </a:extLst>
          </p:cNvPr>
          <p:cNvSpPr/>
          <p:nvPr/>
        </p:nvSpPr>
        <p:spPr>
          <a:xfrm>
            <a:off x="903151" y="2075260"/>
            <a:ext cx="5346700" cy="3615182"/>
          </a:xfrm>
          <a:prstGeom prst="rect">
            <a:avLst/>
          </a:prstGeom>
          <a:noFill/>
          <a:ln w="28575"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7" name="Rectangle 66">
            <a:extLst>
              <a:ext uri="{FF2B5EF4-FFF2-40B4-BE49-F238E27FC236}">
                <a16:creationId xmlns:a16="http://schemas.microsoft.com/office/drawing/2014/main" id="{7C64D24B-CF17-4570-A5FB-233CF92FFDB1}"/>
              </a:ext>
            </a:extLst>
          </p:cNvPr>
          <p:cNvSpPr/>
          <p:nvPr/>
        </p:nvSpPr>
        <p:spPr>
          <a:xfrm>
            <a:off x="7017078" y="2882929"/>
            <a:ext cx="1422665" cy="1243453"/>
          </a:xfrm>
          <a:prstGeom prst="rect">
            <a:avLst/>
          </a:prstGeom>
          <a:solidFill>
            <a:sysClr val="window" lastClr="FFFFFF"/>
          </a:solidFill>
          <a:ln w="57150"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8" name="TextBox 67">
            <a:extLst>
              <a:ext uri="{FF2B5EF4-FFF2-40B4-BE49-F238E27FC236}">
                <a16:creationId xmlns:a16="http://schemas.microsoft.com/office/drawing/2014/main" id="{85AC8D32-AD4A-4D3A-AFF7-F58BF1A83A63}"/>
              </a:ext>
            </a:extLst>
          </p:cNvPr>
          <p:cNvSpPr txBox="1"/>
          <p:nvPr/>
        </p:nvSpPr>
        <p:spPr>
          <a:xfrm>
            <a:off x="7042066" y="2959710"/>
            <a:ext cx="1422665" cy="1077218"/>
          </a:xfrm>
          <a:prstGeom prst="rect">
            <a:avLst/>
          </a:prstGeom>
          <a:noFill/>
        </p:spPr>
        <p:txBody>
          <a:bodyPr wrap="square" rtlCol="0">
            <a:spAutoFit/>
          </a:bodyPr>
          <a:lstStyle/>
          <a:p>
            <a:pPr defTabSz="914400">
              <a:defRPr/>
            </a:pPr>
            <a:r>
              <a:rPr lang="en-US" sz="1600" b="1" kern="0" dirty="0">
                <a:solidFill>
                  <a:srgbClr val="323232"/>
                </a:solidFill>
                <a:latin typeface="Arial Narrow" panose="020B0606020202030204" pitchFamily="34" charset="0"/>
                <a:ea typeface="ＭＳ Ｐゴシック" panose="020B0600070205080204" pitchFamily="34" charset="-128"/>
                <a:cs typeface="Arial" pitchFamily="34" charset="0"/>
              </a:rPr>
              <a:t>Excess morbidity associated with fracture event</a:t>
            </a:r>
          </a:p>
        </p:txBody>
      </p:sp>
      <p:sp>
        <p:nvSpPr>
          <p:cNvPr id="69" name="Right Arrow 83">
            <a:extLst>
              <a:ext uri="{FF2B5EF4-FFF2-40B4-BE49-F238E27FC236}">
                <a16:creationId xmlns:a16="http://schemas.microsoft.com/office/drawing/2014/main" id="{E06017AD-2FEE-44B1-A79A-549CD8689BE6}"/>
              </a:ext>
            </a:extLst>
          </p:cNvPr>
          <p:cNvSpPr/>
          <p:nvPr/>
        </p:nvSpPr>
        <p:spPr>
          <a:xfrm>
            <a:off x="4001296" y="2520814"/>
            <a:ext cx="811799"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139815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9" grpId="0" animBg="1"/>
      <p:bldP spid="50" grpId="0" animBg="1"/>
      <p:bldP spid="51" grpId="0" animBg="1"/>
      <p:bldP spid="60" grpId="0"/>
      <p:bldP spid="61" grpId="0"/>
      <p:bldP spid="62" grpId="0"/>
      <p:bldP spid="6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00" dirty="0">
                <a:solidFill>
                  <a:srgbClr val="000000"/>
                </a:solidFill>
                <a:latin typeface="Arial Narrow" panose="020B0606020202030204" pitchFamily="34" charset="0"/>
              </a:rPr>
              <a:t>Davison, S.K., et al. </a:t>
            </a:r>
            <a:r>
              <a:rPr lang="en-US" sz="1000" i="1" dirty="0" err="1">
                <a:solidFill>
                  <a:srgbClr val="000000"/>
                </a:solidFill>
                <a:latin typeface="Arial Narrow" panose="020B0606020202030204" pitchFamily="34" charset="0"/>
              </a:rPr>
              <a:t>Semin</a:t>
            </a:r>
            <a:r>
              <a:rPr lang="en-US" sz="1000" i="1" dirty="0">
                <a:solidFill>
                  <a:srgbClr val="000000"/>
                </a:solidFill>
                <a:latin typeface="Arial Narrow" panose="020B0606020202030204" pitchFamily="34" charset="0"/>
              </a:rPr>
              <a:t> Arthritis Rheum</a:t>
            </a:r>
            <a:r>
              <a:rPr lang="en-US" sz="1000" dirty="0">
                <a:solidFill>
                  <a:srgbClr val="000000"/>
                </a:solidFill>
                <a:latin typeface="Arial Narrow" panose="020B0606020202030204" pitchFamily="34" charset="0"/>
              </a:rPr>
              <a:t>. 2006;36:22-31.; </a:t>
            </a:r>
            <a:r>
              <a:rPr lang="en-US" sz="1000" dirty="0" err="1">
                <a:solidFill>
                  <a:srgbClr val="000000"/>
                </a:solidFill>
                <a:latin typeface="Arial Narrow" panose="020B0606020202030204" pitchFamily="34" charset="0"/>
              </a:rPr>
              <a:t>Mosekilde</a:t>
            </a:r>
            <a:r>
              <a:rPr lang="en-US" sz="1000" dirty="0">
                <a:solidFill>
                  <a:srgbClr val="000000"/>
                </a:solidFill>
                <a:latin typeface="Arial Narrow" panose="020B0606020202030204" pitchFamily="34" charset="0"/>
              </a:rPr>
              <a:t>, L. </a:t>
            </a:r>
            <a:r>
              <a:rPr lang="en-US" sz="1000" i="1" dirty="0">
                <a:solidFill>
                  <a:srgbClr val="000000"/>
                </a:solidFill>
                <a:latin typeface="Arial Narrow" panose="020B0606020202030204" pitchFamily="34" charset="0"/>
              </a:rPr>
              <a:t>Technol Health Care</a:t>
            </a:r>
            <a:r>
              <a:rPr lang="en-US" sz="1000" dirty="0">
                <a:solidFill>
                  <a:srgbClr val="000000"/>
                </a:solidFill>
                <a:latin typeface="Arial Narrow" panose="020B0606020202030204" pitchFamily="34" charset="0"/>
              </a:rPr>
              <a:t>. 1998;6:287-297.; Seeman, E., et al. </a:t>
            </a:r>
            <a:r>
              <a:rPr lang="en-US" sz="1000" i="1" dirty="0">
                <a:solidFill>
                  <a:srgbClr val="000000"/>
                </a:solidFill>
                <a:latin typeface="Arial Narrow" panose="020B0606020202030204" pitchFamily="34" charset="0"/>
              </a:rPr>
              <a:t>J Bone Miner Res</a:t>
            </a:r>
            <a:r>
              <a:rPr lang="en-US" sz="1000" dirty="0">
                <a:solidFill>
                  <a:srgbClr val="000000"/>
                </a:solidFill>
                <a:latin typeface="Arial Narrow" panose="020B0606020202030204" pitchFamily="34" charset="0"/>
              </a:rPr>
              <a:t>. 2010;25:1886-1894. Image courtesy of David Dempster.</a:t>
            </a:r>
          </a:p>
        </p:txBody>
      </p:sp>
      <p:sp>
        <p:nvSpPr>
          <p:cNvPr id="440" name="Rectangle 439"/>
          <p:cNvSpPr/>
          <p:nvPr/>
        </p:nvSpPr>
        <p:spPr>
          <a:xfrm>
            <a:off x="0" y="1"/>
            <a:ext cx="9144000" cy="1363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63798" y="142539"/>
            <a:ext cx="9058939" cy="1052596"/>
          </a:xfrm>
        </p:spPr>
        <p:txBody>
          <a:bodyPr/>
          <a:lstStyle/>
          <a:p>
            <a:pPr algn="ctr"/>
            <a:r>
              <a:rPr lang="en-CA" sz="4000" dirty="0">
                <a:solidFill>
                  <a:srgbClr val="725F73"/>
                </a:solidFill>
                <a:latin typeface="Arial Narrow" panose="020B0606020202030204" pitchFamily="34" charset="0"/>
              </a:rPr>
              <a:t>AGE: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The Impact of Aging and Osteoporosis on Bone</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78" name="Chevron 15">
            <a:extLst>
              <a:ext uri="{FF2B5EF4-FFF2-40B4-BE49-F238E27FC236}">
                <a16:creationId xmlns:a16="http://schemas.microsoft.com/office/drawing/2014/main" id="{7A548D81-B677-4AA5-9F74-29EB0D825FAE}"/>
              </a:ext>
            </a:extLst>
          </p:cNvPr>
          <p:cNvSpPr/>
          <p:nvPr/>
        </p:nvSpPr>
        <p:spPr>
          <a:xfrm>
            <a:off x="571051" y="1931437"/>
            <a:ext cx="3629608" cy="3722439"/>
          </a:xfrm>
          <a:prstGeom prst="chevron">
            <a:avLst/>
          </a:prstGeom>
          <a:gradFill rotWithShape="1">
            <a:gsLst>
              <a:gs pos="0">
                <a:srgbClr val="7693CC"/>
              </a:gs>
              <a:gs pos="100000">
                <a:srgbClr val="C8B7B7"/>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79" name="Chevron 16">
            <a:extLst>
              <a:ext uri="{FF2B5EF4-FFF2-40B4-BE49-F238E27FC236}">
                <a16:creationId xmlns:a16="http://schemas.microsoft.com/office/drawing/2014/main" id="{DDFD42C2-F7BD-423B-BF28-AFAB797E2E26}"/>
              </a:ext>
            </a:extLst>
          </p:cNvPr>
          <p:cNvSpPr/>
          <p:nvPr/>
        </p:nvSpPr>
        <p:spPr>
          <a:xfrm>
            <a:off x="2844800" y="1931437"/>
            <a:ext cx="3629608" cy="3722439"/>
          </a:xfrm>
          <a:prstGeom prst="chevron">
            <a:avLst/>
          </a:prstGeom>
          <a:gradFill rotWithShape="1">
            <a:gsLst>
              <a:gs pos="0">
                <a:srgbClr val="7693CC"/>
              </a:gs>
              <a:gs pos="100000">
                <a:srgbClr val="C8B7B7"/>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80" name="Chevron 17">
            <a:extLst>
              <a:ext uri="{FF2B5EF4-FFF2-40B4-BE49-F238E27FC236}">
                <a16:creationId xmlns:a16="http://schemas.microsoft.com/office/drawing/2014/main" id="{9F7AD984-C2E7-448D-8EE4-F1B123DDD1CD}"/>
              </a:ext>
            </a:extLst>
          </p:cNvPr>
          <p:cNvSpPr/>
          <p:nvPr/>
        </p:nvSpPr>
        <p:spPr>
          <a:xfrm>
            <a:off x="5085985" y="1931437"/>
            <a:ext cx="3629608" cy="3722439"/>
          </a:xfrm>
          <a:prstGeom prst="chevron">
            <a:avLst/>
          </a:prstGeom>
          <a:gradFill rotWithShape="1">
            <a:gsLst>
              <a:gs pos="0">
                <a:srgbClr val="725F73"/>
              </a:gs>
              <a:gs pos="100000">
                <a:srgbClr val="C4D0E9"/>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81" name="Rectangle 80">
            <a:extLst>
              <a:ext uri="{FF2B5EF4-FFF2-40B4-BE49-F238E27FC236}">
                <a16:creationId xmlns:a16="http://schemas.microsoft.com/office/drawing/2014/main" id="{2FAFC528-44A7-4C27-824B-61FA6AC7F511}"/>
              </a:ext>
            </a:extLst>
          </p:cNvPr>
          <p:cNvSpPr/>
          <p:nvPr/>
        </p:nvSpPr>
        <p:spPr>
          <a:xfrm>
            <a:off x="450953" y="1749413"/>
            <a:ext cx="8275273" cy="4055023"/>
          </a:xfrm>
          <a:prstGeom prst="rect">
            <a:avLst/>
          </a:prstGeom>
          <a:solidFill>
            <a:schemeClr val="bg1">
              <a:lumMod val="95000"/>
              <a:alpha val="3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pic>
        <p:nvPicPr>
          <p:cNvPr id="82" name="Picture 81" descr="bone_1a.jpg">
            <a:extLst>
              <a:ext uri="{FF2B5EF4-FFF2-40B4-BE49-F238E27FC236}">
                <a16:creationId xmlns:a16="http://schemas.microsoft.com/office/drawing/2014/main" id="{CCDB1609-17F5-4E32-B489-2E709F56706F}"/>
              </a:ext>
            </a:extLst>
          </p:cNvPr>
          <p:cNvPicPr>
            <a:picLocks noChangeAspect="1"/>
          </p:cNvPicPr>
          <p:nvPr/>
        </p:nvPicPr>
        <p:blipFill>
          <a:blip r:embed="rId3">
            <a:grayscl/>
          </a:blip>
          <a:stretch>
            <a:fillRect/>
          </a:stretch>
        </p:blipFill>
        <p:spPr>
          <a:xfrm>
            <a:off x="998683" y="2469079"/>
            <a:ext cx="1593367" cy="1447800"/>
          </a:xfrm>
          <a:prstGeom prst="rect">
            <a:avLst/>
          </a:prstGeom>
        </p:spPr>
      </p:pic>
      <p:pic>
        <p:nvPicPr>
          <p:cNvPr id="83" name="Picture 82" descr="bone_1b.jpg">
            <a:extLst>
              <a:ext uri="{FF2B5EF4-FFF2-40B4-BE49-F238E27FC236}">
                <a16:creationId xmlns:a16="http://schemas.microsoft.com/office/drawing/2014/main" id="{DF695F4F-6C2C-4BDA-A2F2-F6B7413B2C5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170440" y="2474980"/>
            <a:ext cx="1589433" cy="1435997"/>
          </a:xfrm>
          <a:prstGeom prst="rect">
            <a:avLst/>
          </a:prstGeom>
        </p:spPr>
      </p:pic>
      <p:pic>
        <p:nvPicPr>
          <p:cNvPr id="84" name="Picture 83" descr="bone_2a.jpg">
            <a:extLst>
              <a:ext uri="{FF2B5EF4-FFF2-40B4-BE49-F238E27FC236}">
                <a16:creationId xmlns:a16="http://schemas.microsoft.com/office/drawing/2014/main" id="{432AAA4B-1AB5-469A-A619-65A066FEF437}"/>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000167" y="4066415"/>
            <a:ext cx="1589433" cy="1428129"/>
          </a:xfrm>
          <a:prstGeom prst="rect">
            <a:avLst/>
          </a:prstGeom>
        </p:spPr>
      </p:pic>
      <p:pic>
        <p:nvPicPr>
          <p:cNvPr id="85" name="Picture 84" descr="bone_2b.jpg">
            <a:extLst>
              <a:ext uri="{FF2B5EF4-FFF2-40B4-BE49-F238E27FC236}">
                <a16:creationId xmlns:a16="http://schemas.microsoft.com/office/drawing/2014/main" id="{51B10974-836F-4271-AE1F-97573B7956C8}"/>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139967" y="4066415"/>
            <a:ext cx="1577630" cy="1428129"/>
          </a:xfrm>
          <a:prstGeom prst="rect">
            <a:avLst/>
          </a:prstGeom>
        </p:spPr>
      </p:pic>
      <p:sp>
        <p:nvSpPr>
          <p:cNvPr id="86" name="TextBox 85">
            <a:extLst>
              <a:ext uri="{FF2B5EF4-FFF2-40B4-BE49-F238E27FC236}">
                <a16:creationId xmlns:a16="http://schemas.microsoft.com/office/drawing/2014/main" id="{8EAE9A60-E3FE-4D4B-97EC-C311C6FB7509}"/>
              </a:ext>
            </a:extLst>
          </p:cNvPr>
          <p:cNvSpPr txBox="1"/>
          <p:nvPr/>
        </p:nvSpPr>
        <p:spPr>
          <a:xfrm>
            <a:off x="949379" y="2007414"/>
            <a:ext cx="1591883" cy="461665"/>
          </a:xfrm>
          <a:prstGeom prst="rect">
            <a:avLst/>
          </a:prstGeom>
          <a:noFill/>
        </p:spPr>
        <p:txBody>
          <a:bodyPr wrap="square" rtlCol="0">
            <a:spAutoFit/>
          </a:bodyPr>
          <a:lstStyle/>
          <a:p>
            <a:pPr algn="ctr"/>
            <a:r>
              <a:rPr lang="en-CA" sz="2400" b="1" dirty="0">
                <a:solidFill>
                  <a:prstClr val="black">
                    <a:lumMod val="75000"/>
                    <a:lumOff val="25000"/>
                  </a:prstClr>
                </a:solidFill>
                <a:latin typeface="Arial Narrow" panose="020B0606020202030204" pitchFamily="34" charset="0"/>
              </a:rPr>
              <a:t>Young</a:t>
            </a:r>
          </a:p>
        </p:txBody>
      </p:sp>
      <p:sp>
        <p:nvSpPr>
          <p:cNvPr id="87" name="TextBox 86">
            <a:extLst>
              <a:ext uri="{FF2B5EF4-FFF2-40B4-BE49-F238E27FC236}">
                <a16:creationId xmlns:a16="http://schemas.microsoft.com/office/drawing/2014/main" id="{A72D0BCE-9C1A-4011-9377-DB7E0868EF4D}"/>
              </a:ext>
            </a:extLst>
          </p:cNvPr>
          <p:cNvSpPr txBox="1"/>
          <p:nvPr/>
        </p:nvSpPr>
        <p:spPr>
          <a:xfrm>
            <a:off x="6072736" y="2033205"/>
            <a:ext cx="1784840" cy="461665"/>
          </a:xfrm>
          <a:prstGeom prst="rect">
            <a:avLst/>
          </a:prstGeom>
          <a:noFill/>
        </p:spPr>
        <p:txBody>
          <a:bodyPr wrap="square" rtlCol="0">
            <a:spAutoFit/>
          </a:bodyPr>
          <a:lstStyle/>
          <a:p>
            <a:pPr algn="ctr"/>
            <a:r>
              <a:rPr lang="en-CA" sz="2400" b="1" dirty="0">
                <a:solidFill>
                  <a:prstClr val="black">
                    <a:lumMod val="75000"/>
                    <a:lumOff val="25000"/>
                  </a:prstClr>
                </a:solidFill>
                <a:latin typeface="Arial Narrow" panose="020B0606020202030204" pitchFamily="34" charset="0"/>
              </a:rPr>
              <a:t>Elderly/OP</a:t>
            </a:r>
          </a:p>
        </p:txBody>
      </p:sp>
      <p:sp>
        <p:nvSpPr>
          <p:cNvPr id="88" name="TextBox 87">
            <a:extLst>
              <a:ext uri="{FF2B5EF4-FFF2-40B4-BE49-F238E27FC236}">
                <a16:creationId xmlns:a16="http://schemas.microsoft.com/office/drawing/2014/main" id="{9839A541-0E9A-4E16-8E9A-2B8FC22A010E}"/>
              </a:ext>
            </a:extLst>
          </p:cNvPr>
          <p:cNvSpPr txBox="1"/>
          <p:nvPr/>
        </p:nvSpPr>
        <p:spPr>
          <a:xfrm>
            <a:off x="2742159" y="2494870"/>
            <a:ext cx="3293534" cy="989587"/>
          </a:xfrm>
          <a:prstGeom prst="rect">
            <a:avLst/>
          </a:prstGeom>
          <a:noFill/>
          <a:scene3d>
            <a:camera prst="orthographicFront"/>
            <a:lightRig rig="threePt" dir="t"/>
          </a:scene3d>
          <a:sp3d>
            <a:bevelT w="165100" prst="coolSlant"/>
          </a:sp3d>
        </p:spPr>
        <p:txBody>
          <a:bodyPr wrap="square" rtlCol="0">
            <a:spAutoFit/>
          </a:bodyPr>
          <a:lstStyle/>
          <a:p>
            <a:pPr algn="ctr">
              <a:lnSpc>
                <a:spcPts val="2280"/>
              </a:lnSpc>
              <a:defRPr/>
            </a:pPr>
            <a:r>
              <a:rPr lang="en-US" sz="2400" b="1" kern="0" dirty="0">
                <a:solidFill>
                  <a:prstClr val="black">
                    <a:lumMod val="75000"/>
                    <a:lumOff val="25000"/>
                  </a:prstClr>
                </a:solidFill>
                <a:latin typeface="Arial Narrow" panose="020B0606020202030204" pitchFamily="34" charset="0"/>
              </a:rPr>
              <a:t>Trabecular thickness decreases with age </a:t>
            </a:r>
          </a:p>
          <a:p>
            <a:pPr>
              <a:lnSpc>
                <a:spcPts val="2280"/>
              </a:lnSpc>
              <a:defRPr/>
            </a:pPr>
            <a:endParaRPr lang="en-CA" sz="2000" b="1" kern="0" dirty="0">
              <a:solidFill>
                <a:prstClr val="black">
                  <a:lumMod val="75000"/>
                  <a:lumOff val="25000"/>
                </a:prstClr>
              </a:solidFill>
              <a:latin typeface="Calibri"/>
            </a:endParaRPr>
          </a:p>
        </p:txBody>
      </p:sp>
      <p:sp>
        <p:nvSpPr>
          <p:cNvPr id="89" name="TextBox 88">
            <a:extLst>
              <a:ext uri="{FF2B5EF4-FFF2-40B4-BE49-F238E27FC236}">
                <a16:creationId xmlns:a16="http://schemas.microsoft.com/office/drawing/2014/main" id="{04DFC4EE-322F-4705-A8FC-3017C0AE9C1C}"/>
              </a:ext>
            </a:extLst>
          </p:cNvPr>
          <p:cNvSpPr txBox="1"/>
          <p:nvPr/>
        </p:nvSpPr>
        <p:spPr>
          <a:xfrm>
            <a:off x="2784492" y="3450869"/>
            <a:ext cx="3225801" cy="989587"/>
          </a:xfrm>
          <a:prstGeom prst="rect">
            <a:avLst/>
          </a:prstGeom>
          <a:noFill/>
          <a:scene3d>
            <a:camera prst="orthographicFront"/>
            <a:lightRig rig="threePt" dir="t"/>
          </a:scene3d>
          <a:sp3d>
            <a:bevelT w="165100" prst="coolSlant"/>
          </a:sp3d>
        </p:spPr>
        <p:txBody>
          <a:bodyPr wrap="square" rtlCol="0">
            <a:spAutoFit/>
          </a:bodyPr>
          <a:lstStyle/>
          <a:p>
            <a:pPr algn="ctr">
              <a:lnSpc>
                <a:spcPts val="2280"/>
              </a:lnSpc>
              <a:defRPr/>
            </a:pPr>
            <a:r>
              <a:rPr lang="en-US" sz="2400" b="1" kern="0" dirty="0">
                <a:solidFill>
                  <a:prstClr val="black">
                    <a:lumMod val="75000"/>
                    <a:lumOff val="25000"/>
                  </a:prstClr>
                </a:solidFill>
                <a:latin typeface="Arial Narrow" panose="020B0606020202030204" pitchFamily="34" charset="0"/>
              </a:rPr>
              <a:t>Cortical porosity increases with age</a:t>
            </a:r>
          </a:p>
          <a:p>
            <a:pPr>
              <a:lnSpc>
                <a:spcPts val="2280"/>
              </a:lnSpc>
              <a:defRPr/>
            </a:pPr>
            <a:endParaRPr lang="en-CA" sz="2000" b="1" kern="0" dirty="0">
              <a:solidFill>
                <a:prstClr val="black">
                  <a:lumMod val="75000"/>
                  <a:lumOff val="25000"/>
                </a:prstClr>
              </a:solidFill>
              <a:latin typeface="Calibri"/>
            </a:endParaRPr>
          </a:p>
        </p:txBody>
      </p:sp>
      <p:sp>
        <p:nvSpPr>
          <p:cNvPr id="90" name="TextBox 89">
            <a:extLst>
              <a:ext uri="{FF2B5EF4-FFF2-40B4-BE49-F238E27FC236}">
                <a16:creationId xmlns:a16="http://schemas.microsoft.com/office/drawing/2014/main" id="{55825057-C2D2-4B85-B7CC-E233B3B3C9B9}"/>
              </a:ext>
            </a:extLst>
          </p:cNvPr>
          <p:cNvSpPr txBox="1"/>
          <p:nvPr/>
        </p:nvSpPr>
        <p:spPr>
          <a:xfrm>
            <a:off x="2767559" y="4389193"/>
            <a:ext cx="3242733" cy="977191"/>
          </a:xfrm>
          <a:prstGeom prst="rect">
            <a:avLst/>
          </a:prstGeom>
          <a:noFill/>
          <a:scene3d>
            <a:camera prst="orthographicFront"/>
            <a:lightRig rig="threePt" dir="t"/>
          </a:scene3d>
          <a:sp3d>
            <a:bevelT w="165100" prst="coolSlant"/>
          </a:sp3d>
        </p:spPr>
        <p:txBody>
          <a:bodyPr wrap="square" rtlCol="0">
            <a:spAutoFit/>
          </a:bodyPr>
          <a:lstStyle/>
          <a:p>
            <a:pPr algn="ctr">
              <a:lnSpc>
                <a:spcPts val="2280"/>
              </a:lnSpc>
              <a:defRPr/>
            </a:pPr>
            <a:r>
              <a:rPr lang="en-US" sz="2400" b="1" kern="0" dirty="0">
                <a:solidFill>
                  <a:prstClr val="black">
                    <a:lumMod val="75000"/>
                    <a:lumOff val="25000"/>
                  </a:prstClr>
                </a:solidFill>
                <a:latin typeface="Arial Narrow" panose="020B0606020202030204" pitchFamily="34" charset="0"/>
              </a:rPr>
              <a:t>The result is a decrease in bone strength</a:t>
            </a:r>
          </a:p>
          <a:p>
            <a:pPr>
              <a:lnSpc>
                <a:spcPts val="2280"/>
              </a:lnSpc>
              <a:defRPr/>
            </a:pPr>
            <a:endParaRPr lang="en-CA" sz="2000" b="1" kern="0" dirty="0">
              <a:solidFill>
                <a:prstClr val="black">
                  <a:lumMod val="75000"/>
                  <a:lumOff val="25000"/>
                </a:prstClr>
              </a:solidFill>
              <a:latin typeface="Calibri"/>
            </a:endParaRPr>
          </a:p>
        </p:txBody>
      </p:sp>
    </p:spTree>
    <p:extLst>
      <p:ext uri="{BB962C8B-B14F-4D97-AF65-F5344CB8AC3E}">
        <p14:creationId xmlns:p14="http://schemas.microsoft.com/office/powerpoint/2010/main" val="1603816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altLang="fr-FR" sz="1000" dirty="0">
                <a:solidFill>
                  <a:srgbClr val="000000"/>
                </a:solidFill>
                <a:latin typeface="Arial Narrow" panose="020B0606020202030204" pitchFamily="34" charset="0"/>
              </a:rPr>
              <a:t>Cranney A, et al. </a:t>
            </a:r>
            <a:r>
              <a:rPr lang="it-IT" altLang="fr-FR" sz="1000" i="1" dirty="0">
                <a:solidFill>
                  <a:srgbClr val="000000"/>
                </a:solidFill>
                <a:latin typeface="Arial Narrow" panose="020B0606020202030204" pitchFamily="34" charset="0"/>
              </a:rPr>
              <a:t>CMAJ</a:t>
            </a:r>
            <a:r>
              <a:rPr lang="it-IT" altLang="fr-FR" sz="1000" dirty="0">
                <a:solidFill>
                  <a:srgbClr val="000000"/>
                </a:solidFill>
                <a:latin typeface="Arial Narrow" panose="020B0606020202030204" pitchFamily="34" charset="0"/>
              </a:rPr>
              <a:t>. 2007; 177: 575-80. Manitoba Bone Density Program.</a:t>
            </a:r>
          </a:p>
        </p:txBody>
      </p:sp>
      <p:sp>
        <p:nvSpPr>
          <p:cNvPr id="440" name="Rectangle 439"/>
          <p:cNvSpPr/>
          <p:nvPr/>
        </p:nvSpPr>
        <p:spPr>
          <a:xfrm>
            <a:off x="0" y="2"/>
            <a:ext cx="9144000" cy="12556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1899" y="142539"/>
            <a:ext cx="9058939" cy="997196"/>
          </a:xfrm>
        </p:spPr>
        <p:txBody>
          <a:bodyPr/>
          <a:lstStyle/>
          <a:p>
            <a:pPr algn="ctr"/>
            <a:r>
              <a:rPr lang="en-CA" sz="3600" dirty="0">
                <a:solidFill>
                  <a:srgbClr val="725F73"/>
                </a:solidFill>
                <a:latin typeface="Arial Narrow" panose="020B0606020202030204" pitchFamily="34" charset="0"/>
              </a:rPr>
              <a:t>BMD Distribution in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Canadian Women with Fractures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32" name="Rectangle 215">
            <a:extLst>
              <a:ext uri="{FF2B5EF4-FFF2-40B4-BE49-F238E27FC236}">
                <a16:creationId xmlns:a16="http://schemas.microsoft.com/office/drawing/2014/main" id="{3555B3A7-D30F-4A1F-9A45-2E5A407F35D1}"/>
              </a:ext>
            </a:extLst>
          </p:cNvPr>
          <p:cNvSpPr>
            <a:spLocks noChangeArrowheads="1"/>
          </p:cNvSpPr>
          <p:nvPr/>
        </p:nvSpPr>
        <p:spPr bwMode="auto">
          <a:xfrm>
            <a:off x="5487891" y="4766257"/>
            <a:ext cx="111125" cy="120650"/>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33" name="Rectangle 216">
            <a:extLst>
              <a:ext uri="{FF2B5EF4-FFF2-40B4-BE49-F238E27FC236}">
                <a16:creationId xmlns:a16="http://schemas.microsoft.com/office/drawing/2014/main" id="{CC56C1FD-D120-423F-AA0C-63110B0F5591}"/>
              </a:ext>
            </a:extLst>
          </p:cNvPr>
          <p:cNvSpPr>
            <a:spLocks noChangeArrowheads="1"/>
          </p:cNvSpPr>
          <p:nvPr/>
        </p:nvSpPr>
        <p:spPr bwMode="auto">
          <a:xfrm>
            <a:off x="5821266" y="4726570"/>
            <a:ext cx="111125" cy="160337"/>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34" name="Rectangle 217">
            <a:extLst>
              <a:ext uri="{FF2B5EF4-FFF2-40B4-BE49-F238E27FC236}">
                <a16:creationId xmlns:a16="http://schemas.microsoft.com/office/drawing/2014/main" id="{E0972CAF-FA48-4473-80C7-D1D1B35AC6EE}"/>
              </a:ext>
            </a:extLst>
          </p:cNvPr>
          <p:cNvSpPr>
            <a:spLocks noChangeArrowheads="1"/>
          </p:cNvSpPr>
          <p:nvPr/>
        </p:nvSpPr>
        <p:spPr bwMode="auto">
          <a:xfrm>
            <a:off x="6138766" y="4709107"/>
            <a:ext cx="111125" cy="177800"/>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35" name="Rectangle 218">
            <a:extLst>
              <a:ext uri="{FF2B5EF4-FFF2-40B4-BE49-F238E27FC236}">
                <a16:creationId xmlns:a16="http://schemas.microsoft.com/office/drawing/2014/main" id="{51736E8F-5330-4488-895F-B21927C937A2}"/>
              </a:ext>
            </a:extLst>
          </p:cNvPr>
          <p:cNvSpPr>
            <a:spLocks noChangeArrowheads="1"/>
          </p:cNvSpPr>
          <p:nvPr/>
        </p:nvSpPr>
        <p:spPr bwMode="auto">
          <a:xfrm>
            <a:off x="6457854" y="4640845"/>
            <a:ext cx="111125" cy="246062"/>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36" name="Rectangle 219">
            <a:extLst>
              <a:ext uri="{FF2B5EF4-FFF2-40B4-BE49-F238E27FC236}">
                <a16:creationId xmlns:a16="http://schemas.microsoft.com/office/drawing/2014/main" id="{AF77B9C9-0ED8-4B57-A9A0-58571B6EC926}"/>
              </a:ext>
            </a:extLst>
          </p:cNvPr>
          <p:cNvSpPr>
            <a:spLocks noChangeArrowheads="1"/>
          </p:cNvSpPr>
          <p:nvPr/>
        </p:nvSpPr>
        <p:spPr bwMode="auto">
          <a:xfrm>
            <a:off x="6781704" y="4529720"/>
            <a:ext cx="111125" cy="357187"/>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37" name="Rectangle 220">
            <a:extLst>
              <a:ext uri="{FF2B5EF4-FFF2-40B4-BE49-F238E27FC236}">
                <a16:creationId xmlns:a16="http://schemas.microsoft.com/office/drawing/2014/main" id="{66F2C144-BDF0-45F6-90D0-D1F024F64EA2}"/>
              </a:ext>
            </a:extLst>
          </p:cNvPr>
          <p:cNvSpPr>
            <a:spLocks noChangeArrowheads="1"/>
          </p:cNvSpPr>
          <p:nvPr/>
        </p:nvSpPr>
        <p:spPr bwMode="auto">
          <a:xfrm>
            <a:off x="7096029" y="4375732"/>
            <a:ext cx="111125" cy="511175"/>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38" name="Rectangle 221">
            <a:extLst>
              <a:ext uri="{FF2B5EF4-FFF2-40B4-BE49-F238E27FC236}">
                <a16:creationId xmlns:a16="http://schemas.microsoft.com/office/drawing/2014/main" id="{B11F0D36-FE1E-4C8A-B6BC-296A92D7C8E0}"/>
              </a:ext>
            </a:extLst>
          </p:cNvPr>
          <p:cNvSpPr>
            <a:spLocks noChangeArrowheads="1"/>
          </p:cNvSpPr>
          <p:nvPr/>
        </p:nvSpPr>
        <p:spPr bwMode="auto">
          <a:xfrm>
            <a:off x="7415116" y="4191582"/>
            <a:ext cx="111125" cy="695325"/>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39" name="Rectangle 222">
            <a:extLst>
              <a:ext uri="{FF2B5EF4-FFF2-40B4-BE49-F238E27FC236}">
                <a16:creationId xmlns:a16="http://schemas.microsoft.com/office/drawing/2014/main" id="{BDA4C7AF-5735-4676-9AD7-FB6F31911171}"/>
              </a:ext>
            </a:extLst>
          </p:cNvPr>
          <p:cNvSpPr>
            <a:spLocks noChangeArrowheads="1"/>
          </p:cNvSpPr>
          <p:nvPr/>
        </p:nvSpPr>
        <p:spPr bwMode="auto">
          <a:xfrm>
            <a:off x="7734204" y="3770895"/>
            <a:ext cx="111125" cy="1116012"/>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0" name="Rectangle 223">
            <a:extLst>
              <a:ext uri="{FF2B5EF4-FFF2-40B4-BE49-F238E27FC236}">
                <a16:creationId xmlns:a16="http://schemas.microsoft.com/office/drawing/2014/main" id="{DBC22E15-499B-4F9A-AD53-3B075C27FBC6}"/>
              </a:ext>
            </a:extLst>
          </p:cNvPr>
          <p:cNvSpPr>
            <a:spLocks noChangeArrowheads="1"/>
          </p:cNvSpPr>
          <p:nvPr/>
        </p:nvSpPr>
        <p:spPr bwMode="auto">
          <a:xfrm>
            <a:off x="8053291" y="3369257"/>
            <a:ext cx="111125" cy="1517650"/>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1" name="Rectangle 224">
            <a:extLst>
              <a:ext uri="{FF2B5EF4-FFF2-40B4-BE49-F238E27FC236}">
                <a16:creationId xmlns:a16="http://schemas.microsoft.com/office/drawing/2014/main" id="{AAFBC613-F1DB-4ACC-9D70-D2119472E2DE}"/>
              </a:ext>
            </a:extLst>
          </p:cNvPr>
          <p:cNvSpPr>
            <a:spLocks noChangeArrowheads="1"/>
          </p:cNvSpPr>
          <p:nvPr/>
        </p:nvSpPr>
        <p:spPr bwMode="auto">
          <a:xfrm>
            <a:off x="5599016" y="4674182"/>
            <a:ext cx="111125" cy="212725"/>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2" name="Rectangle 225">
            <a:extLst>
              <a:ext uri="{FF2B5EF4-FFF2-40B4-BE49-F238E27FC236}">
                <a16:creationId xmlns:a16="http://schemas.microsoft.com/office/drawing/2014/main" id="{7E9C5BD3-1CB8-4174-B469-43C34994CE13}"/>
              </a:ext>
            </a:extLst>
          </p:cNvPr>
          <p:cNvSpPr>
            <a:spLocks noChangeArrowheads="1"/>
          </p:cNvSpPr>
          <p:nvPr/>
        </p:nvSpPr>
        <p:spPr bwMode="auto">
          <a:xfrm>
            <a:off x="5932391" y="4677357"/>
            <a:ext cx="111125" cy="209550"/>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3" name="Rectangle 226">
            <a:extLst>
              <a:ext uri="{FF2B5EF4-FFF2-40B4-BE49-F238E27FC236}">
                <a16:creationId xmlns:a16="http://schemas.microsoft.com/office/drawing/2014/main" id="{3F355DC4-BB48-4D16-BDC1-2756E39D50C0}"/>
              </a:ext>
            </a:extLst>
          </p:cNvPr>
          <p:cNvSpPr>
            <a:spLocks noChangeArrowheads="1"/>
          </p:cNvSpPr>
          <p:nvPr/>
        </p:nvSpPr>
        <p:spPr bwMode="auto">
          <a:xfrm>
            <a:off x="6249891" y="4609095"/>
            <a:ext cx="111125" cy="277812"/>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4" name="Rectangle 227">
            <a:extLst>
              <a:ext uri="{FF2B5EF4-FFF2-40B4-BE49-F238E27FC236}">
                <a16:creationId xmlns:a16="http://schemas.microsoft.com/office/drawing/2014/main" id="{442D2294-15D9-4404-B2C6-7B3F3243D4BD}"/>
              </a:ext>
            </a:extLst>
          </p:cNvPr>
          <p:cNvSpPr>
            <a:spLocks noChangeArrowheads="1"/>
          </p:cNvSpPr>
          <p:nvPr/>
        </p:nvSpPr>
        <p:spPr bwMode="auto">
          <a:xfrm>
            <a:off x="6568979" y="4440820"/>
            <a:ext cx="111125" cy="446087"/>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5" name="Rectangle 228">
            <a:extLst>
              <a:ext uri="{FF2B5EF4-FFF2-40B4-BE49-F238E27FC236}">
                <a16:creationId xmlns:a16="http://schemas.microsoft.com/office/drawing/2014/main" id="{4FE76F18-F5DF-4031-ACF6-96A551FCB284}"/>
              </a:ext>
            </a:extLst>
          </p:cNvPr>
          <p:cNvSpPr>
            <a:spLocks noChangeArrowheads="1"/>
          </p:cNvSpPr>
          <p:nvPr/>
        </p:nvSpPr>
        <p:spPr bwMode="auto">
          <a:xfrm>
            <a:off x="6892829" y="4316995"/>
            <a:ext cx="111125" cy="569912"/>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6" name="Rectangle 229">
            <a:extLst>
              <a:ext uri="{FF2B5EF4-FFF2-40B4-BE49-F238E27FC236}">
                <a16:creationId xmlns:a16="http://schemas.microsoft.com/office/drawing/2014/main" id="{84307652-CB01-4548-A2E7-15169AF6F6A8}"/>
              </a:ext>
            </a:extLst>
          </p:cNvPr>
          <p:cNvSpPr>
            <a:spLocks noChangeArrowheads="1"/>
          </p:cNvSpPr>
          <p:nvPr/>
        </p:nvSpPr>
        <p:spPr bwMode="auto">
          <a:xfrm>
            <a:off x="7207154" y="4263020"/>
            <a:ext cx="111125" cy="623887"/>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7" name="Rectangle 230">
            <a:extLst>
              <a:ext uri="{FF2B5EF4-FFF2-40B4-BE49-F238E27FC236}">
                <a16:creationId xmlns:a16="http://schemas.microsoft.com/office/drawing/2014/main" id="{74BF85F4-4268-4142-9FF8-F9FF4A7BF4BE}"/>
              </a:ext>
            </a:extLst>
          </p:cNvPr>
          <p:cNvSpPr>
            <a:spLocks noChangeArrowheads="1"/>
          </p:cNvSpPr>
          <p:nvPr/>
        </p:nvSpPr>
        <p:spPr bwMode="auto">
          <a:xfrm>
            <a:off x="7526241" y="4375732"/>
            <a:ext cx="111125" cy="511175"/>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8" name="Rectangle 231">
            <a:extLst>
              <a:ext uri="{FF2B5EF4-FFF2-40B4-BE49-F238E27FC236}">
                <a16:creationId xmlns:a16="http://schemas.microsoft.com/office/drawing/2014/main" id="{503DBD4F-7736-4743-8A52-BA91004B9301}"/>
              </a:ext>
            </a:extLst>
          </p:cNvPr>
          <p:cNvSpPr>
            <a:spLocks noChangeArrowheads="1"/>
          </p:cNvSpPr>
          <p:nvPr/>
        </p:nvSpPr>
        <p:spPr bwMode="auto">
          <a:xfrm>
            <a:off x="7845329" y="4517020"/>
            <a:ext cx="111125" cy="369887"/>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9" name="Rectangle 232">
            <a:extLst>
              <a:ext uri="{FF2B5EF4-FFF2-40B4-BE49-F238E27FC236}">
                <a16:creationId xmlns:a16="http://schemas.microsoft.com/office/drawing/2014/main" id="{F9163659-10C4-468C-A837-459367588FDA}"/>
              </a:ext>
            </a:extLst>
          </p:cNvPr>
          <p:cNvSpPr>
            <a:spLocks noChangeArrowheads="1"/>
          </p:cNvSpPr>
          <p:nvPr/>
        </p:nvSpPr>
        <p:spPr bwMode="auto">
          <a:xfrm>
            <a:off x="8164416" y="4659895"/>
            <a:ext cx="111125" cy="227012"/>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0" name="Rectangle 142">
            <a:extLst>
              <a:ext uri="{FF2B5EF4-FFF2-40B4-BE49-F238E27FC236}">
                <a16:creationId xmlns:a16="http://schemas.microsoft.com/office/drawing/2014/main" id="{CCEB2301-CB0E-47AA-9289-2D2C2A778148}"/>
              </a:ext>
            </a:extLst>
          </p:cNvPr>
          <p:cNvSpPr>
            <a:spLocks noChangeArrowheads="1"/>
          </p:cNvSpPr>
          <p:nvPr/>
        </p:nvSpPr>
        <p:spPr bwMode="auto">
          <a:xfrm>
            <a:off x="912811" y="4724982"/>
            <a:ext cx="111125" cy="161925"/>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1" name="Rectangle 143">
            <a:extLst>
              <a:ext uri="{FF2B5EF4-FFF2-40B4-BE49-F238E27FC236}">
                <a16:creationId xmlns:a16="http://schemas.microsoft.com/office/drawing/2014/main" id="{1FCD9F36-A0CD-4956-866E-3BDD02A5A748}"/>
              </a:ext>
            </a:extLst>
          </p:cNvPr>
          <p:cNvSpPr>
            <a:spLocks noChangeArrowheads="1"/>
          </p:cNvSpPr>
          <p:nvPr/>
        </p:nvSpPr>
        <p:spPr bwMode="auto">
          <a:xfrm>
            <a:off x="1246186" y="4672595"/>
            <a:ext cx="111125" cy="214312"/>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2" name="Rectangle 144">
            <a:extLst>
              <a:ext uri="{FF2B5EF4-FFF2-40B4-BE49-F238E27FC236}">
                <a16:creationId xmlns:a16="http://schemas.microsoft.com/office/drawing/2014/main" id="{18E94ACA-A0D3-42A6-8BD2-D901C631B8E1}"/>
              </a:ext>
            </a:extLst>
          </p:cNvPr>
          <p:cNvSpPr>
            <a:spLocks noChangeArrowheads="1"/>
          </p:cNvSpPr>
          <p:nvPr/>
        </p:nvSpPr>
        <p:spPr bwMode="auto">
          <a:xfrm>
            <a:off x="1563686" y="4648782"/>
            <a:ext cx="111125" cy="238125"/>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3" name="Rectangle 145">
            <a:extLst>
              <a:ext uri="{FF2B5EF4-FFF2-40B4-BE49-F238E27FC236}">
                <a16:creationId xmlns:a16="http://schemas.microsoft.com/office/drawing/2014/main" id="{96D8669C-0F08-49F2-8C38-38F0FF5A3036}"/>
              </a:ext>
            </a:extLst>
          </p:cNvPr>
          <p:cNvSpPr>
            <a:spLocks noChangeArrowheads="1"/>
          </p:cNvSpPr>
          <p:nvPr/>
        </p:nvSpPr>
        <p:spPr bwMode="auto">
          <a:xfrm>
            <a:off x="1882774" y="4567820"/>
            <a:ext cx="111125" cy="319087"/>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4" name="Rectangle 146">
            <a:extLst>
              <a:ext uri="{FF2B5EF4-FFF2-40B4-BE49-F238E27FC236}">
                <a16:creationId xmlns:a16="http://schemas.microsoft.com/office/drawing/2014/main" id="{980B7BF9-4A22-4F56-8FDE-2E2A4540947F}"/>
              </a:ext>
            </a:extLst>
          </p:cNvPr>
          <p:cNvSpPr>
            <a:spLocks noChangeArrowheads="1"/>
          </p:cNvSpPr>
          <p:nvPr/>
        </p:nvSpPr>
        <p:spPr bwMode="auto">
          <a:xfrm>
            <a:off x="2206624" y="4586870"/>
            <a:ext cx="111125" cy="300037"/>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5" name="Rectangle 147">
            <a:extLst>
              <a:ext uri="{FF2B5EF4-FFF2-40B4-BE49-F238E27FC236}">
                <a16:creationId xmlns:a16="http://schemas.microsoft.com/office/drawing/2014/main" id="{1FC59E69-6CDF-46DE-9044-53DAF3659B26}"/>
              </a:ext>
            </a:extLst>
          </p:cNvPr>
          <p:cNvSpPr>
            <a:spLocks noChangeArrowheads="1"/>
          </p:cNvSpPr>
          <p:nvPr/>
        </p:nvSpPr>
        <p:spPr bwMode="auto">
          <a:xfrm>
            <a:off x="2520949" y="4536070"/>
            <a:ext cx="111125" cy="350837"/>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6" name="Rectangle 148">
            <a:extLst>
              <a:ext uri="{FF2B5EF4-FFF2-40B4-BE49-F238E27FC236}">
                <a16:creationId xmlns:a16="http://schemas.microsoft.com/office/drawing/2014/main" id="{0920ED7B-C69D-4E1D-A93E-FE7A66253098}"/>
              </a:ext>
            </a:extLst>
          </p:cNvPr>
          <p:cNvSpPr>
            <a:spLocks noChangeArrowheads="1"/>
          </p:cNvSpPr>
          <p:nvPr/>
        </p:nvSpPr>
        <p:spPr bwMode="auto">
          <a:xfrm>
            <a:off x="2840036" y="4455107"/>
            <a:ext cx="111125" cy="431800"/>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7" name="Rectangle 149">
            <a:extLst>
              <a:ext uri="{FF2B5EF4-FFF2-40B4-BE49-F238E27FC236}">
                <a16:creationId xmlns:a16="http://schemas.microsoft.com/office/drawing/2014/main" id="{019A0DA4-BC78-49DA-868F-38E16F901912}"/>
              </a:ext>
            </a:extLst>
          </p:cNvPr>
          <p:cNvSpPr>
            <a:spLocks noChangeArrowheads="1"/>
          </p:cNvSpPr>
          <p:nvPr/>
        </p:nvSpPr>
        <p:spPr bwMode="auto">
          <a:xfrm>
            <a:off x="3159124" y="4320170"/>
            <a:ext cx="111125" cy="566737"/>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8" name="Rectangle 150">
            <a:extLst>
              <a:ext uri="{FF2B5EF4-FFF2-40B4-BE49-F238E27FC236}">
                <a16:creationId xmlns:a16="http://schemas.microsoft.com/office/drawing/2014/main" id="{96EC9AB3-E6FB-4B84-BDAB-3F36D0717E5A}"/>
              </a:ext>
            </a:extLst>
          </p:cNvPr>
          <p:cNvSpPr>
            <a:spLocks noChangeArrowheads="1"/>
          </p:cNvSpPr>
          <p:nvPr/>
        </p:nvSpPr>
        <p:spPr bwMode="auto">
          <a:xfrm>
            <a:off x="3478211" y="4062995"/>
            <a:ext cx="111125" cy="823912"/>
          </a:xfrm>
          <a:prstGeom prst="rect">
            <a:avLst/>
          </a:prstGeom>
          <a:solidFill>
            <a:srgbClr val="98AED9"/>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59" name="Rectangle 151">
            <a:extLst>
              <a:ext uri="{FF2B5EF4-FFF2-40B4-BE49-F238E27FC236}">
                <a16:creationId xmlns:a16="http://schemas.microsoft.com/office/drawing/2014/main" id="{76CEE419-F7D9-43D2-9736-5772984C1FEC}"/>
              </a:ext>
            </a:extLst>
          </p:cNvPr>
          <p:cNvSpPr>
            <a:spLocks noChangeArrowheads="1"/>
          </p:cNvSpPr>
          <p:nvPr/>
        </p:nvSpPr>
        <p:spPr bwMode="auto">
          <a:xfrm>
            <a:off x="1023936" y="4601157"/>
            <a:ext cx="111125" cy="285750"/>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0" name="Rectangle 152">
            <a:extLst>
              <a:ext uri="{FF2B5EF4-FFF2-40B4-BE49-F238E27FC236}">
                <a16:creationId xmlns:a16="http://schemas.microsoft.com/office/drawing/2014/main" id="{306AE64C-A42A-424A-B8F6-55D3500B5971}"/>
              </a:ext>
            </a:extLst>
          </p:cNvPr>
          <p:cNvSpPr>
            <a:spLocks noChangeArrowheads="1"/>
          </p:cNvSpPr>
          <p:nvPr/>
        </p:nvSpPr>
        <p:spPr bwMode="auto">
          <a:xfrm>
            <a:off x="1357311" y="4686882"/>
            <a:ext cx="111125" cy="200025"/>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1" name="Rectangle 153">
            <a:extLst>
              <a:ext uri="{FF2B5EF4-FFF2-40B4-BE49-F238E27FC236}">
                <a16:creationId xmlns:a16="http://schemas.microsoft.com/office/drawing/2014/main" id="{52EBD768-E2A2-4737-A567-45506F7B68C2}"/>
              </a:ext>
            </a:extLst>
          </p:cNvPr>
          <p:cNvSpPr>
            <a:spLocks noChangeArrowheads="1"/>
          </p:cNvSpPr>
          <p:nvPr/>
        </p:nvSpPr>
        <p:spPr bwMode="auto">
          <a:xfrm>
            <a:off x="1674811" y="4615445"/>
            <a:ext cx="111125" cy="271462"/>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2" name="Rectangle 154">
            <a:extLst>
              <a:ext uri="{FF2B5EF4-FFF2-40B4-BE49-F238E27FC236}">
                <a16:creationId xmlns:a16="http://schemas.microsoft.com/office/drawing/2014/main" id="{280CB186-33EA-413E-8525-0FCE758A1690}"/>
              </a:ext>
            </a:extLst>
          </p:cNvPr>
          <p:cNvSpPr>
            <a:spLocks noChangeArrowheads="1"/>
          </p:cNvSpPr>
          <p:nvPr/>
        </p:nvSpPr>
        <p:spPr bwMode="auto">
          <a:xfrm>
            <a:off x="1993899" y="4463045"/>
            <a:ext cx="111125" cy="423862"/>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3" name="Rectangle 155">
            <a:extLst>
              <a:ext uri="{FF2B5EF4-FFF2-40B4-BE49-F238E27FC236}">
                <a16:creationId xmlns:a16="http://schemas.microsoft.com/office/drawing/2014/main" id="{5F7768FB-78D8-4353-91E9-74669660D0F3}"/>
              </a:ext>
            </a:extLst>
          </p:cNvPr>
          <p:cNvSpPr>
            <a:spLocks noChangeArrowheads="1"/>
          </p:cNvSpPr>
          <p:nvPr/>
        </p:nvSpPr>
        <p:spPr bwMode="auto">
          <a:xfrm>
            <a:off x="2317749" y="4463045"/>
            <a:ext cx="111125" cy="423862"/>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4" name="Rectangle 156">
            <a:extLst>
              <a:ext uri="{FF2B5EF4-FFF2-40B4-BE49-F238E27FC236}">
                <a16:creationId xmlns:a16="http://schemas.microsoft.com/office/drawing/2014/main" id="{2CE0D34E-1F49-4FE5-87F3-61461266FC52}"/>
              </a:ext>
            </a:extLst>
          </p:cNvPr>
          <p:cNvSpPr>
            <a:spLocks noChangeArrowheads="1"/>
          </p:cNvSpPr>
          <p:nvPr/>
        </p:nvSpPr>
        <p:spPr bwMode="auto">
          <a:xfrm>
            <a:off x="2632074" y="4440820"/>
            <a:ext cx="111125" cy="446087"/>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5" name="Rectangle 157">
            <a:extLst>
              <a:ext uri="{FF2B5EF4-FFF2-40B4-BE49-F238E27FC236}">
                <a16:creationId xmlns:a16="http://schemas.microsoft.com/office/drawing/2014/main" id="{7CF8239C-DE65-427D-A045-56F67E96D2E5}"/>
              </a:ext>
            </a:extLst>
          </p:cNvPr>
          <p:cNvSpPr>
            <a:spLocks noChangeArrowheads="1"/>
          </p:cNvSpPr>
          <p:nvPr/>
        </p:nvSpPr>
        <p:spPr bwMode="auto">
          <a:xfrm>
            <a:off x="2951161" y="4455107"/>
            <a:ext cx="111125" cy="431800"/>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6" name="Rectangle 158">
            <a:extLst>
              <a:ext uri="{FF2B5EF4-FFF2-40B4-BE49-F238E27FC236}">
                <a16:creationId xmlns:a16="http://schemas.microsoft.com/office/drawing/2014/main" id="{7B7ACC03-CB7C-4CD9-8BCC-22067F8CFB06}"/>
              </a:ext>
            </a:extLst>
          </p:cNvPr>
          <p:cNvSpPr>
            <a:spLocks noChangeArrowheads="1"/>
          </p:cNvSpPr>
          <p:nvPr/>
        </p:nvSpPr>
        <p:spPr bwMode="auto">
          <a:xfrm>
            <a:off x="3270249" y="4482095"/>
            <a:ext cx="111125" cy="404812"/>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7" name="Rectangle 159">
            <a:extLst>
              <a:ext uri="{FF2B5EF4-FFF2-40B4-BE49-F238E27FC236}">
                <a16:creationId xmlns:a16="http://schemas.microsoft.com/office/drawing/2014/main" id="{7E2E460C-3A78-49E7-B010-A5A71B4DE9D9}"/>
              </a:ext>
            </a:extLst>
          </p:cNvPr>
          <p:cNvSpPr>
            <a:spLocks noChangeArrowheads="1"/>
          </p:cNvSpPr>
          <p:nvPr/>
        </p:nvSpPr>
        <p:spPr bwMode="auto">
          <a:xfrm>
            <a:off x="3589336" y="4339220"/>
            <a:ext cx="111125" cy="547687"/>
          </a:xfrm>
          <a:prstGeom prst="rect">
            <a:avLst/>
          </a:prstGeom>
          <a:solidFill>
            <a:srgbClr val="C8B7B7"/>
          </a:solidFill>
          <a:ln w="9525">
            <a:noFill/>
            <a:miter lim="800000"/>
            <a:headEnd/>
            <a:tailEnd/>
          </a:ln>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24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8" name="Text Box 138">
            <a:extLst>
              <a:ext uri="{FF2B5EF4-FFF2-40B4-BE49-F238E27FC236}">
                <a16:creationId xmlns:a16="http://schemas.microsoft.com/office/drawing/2014/main" id="{F879735B-4B6C-4481-A80E-3559E2CC5B60}"/>
              </a:ext>
            </a:extLst>
          </p:cNvPr>
          <p:cNvSpPr txBox="1">
            <a:spLocks noChangeArrowheads="1"/>
          </p:cNvSpPr>
          <p:nvPr/>
        </p:nvSpPr>
        <p:spPr bwMode="auto">
          <a:xfrm>
            <a:off x="1896469" y="5433007"/>
            <a:ext cx="6345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1200" b="1">
                <a:solidFill>
                  <a:prstClr val="black"/>
                </a:solidFill>
                <a:latin typeface="Arial Narrow" panose="020B0606020202030204" pitchFamily="34" charset="0"/>
                <a:cs typeface="Arial" panose="020B0604020202020204" pitchFamily="34" charset="0"/>
              </a:rPr>
              <a:t>T-score</a:t>
            </a:r>
          </a:p>
        </p:txBody>
      </p:sp>
      <p:grpSp>
        <p:nvGrpSpPr>
          <p:cNvPr id="169" name="Group 168">
            <a:extLst>
              <a:ext uri="{FF2B5EF4-FFF2-40B4-BE49-F238E27FC236}">
                <a16:creationId xmlns:a16="http://schemas.microsoft.com/office/drawing/2014/main" id="{32D9A32E-F6FE-4114-A5F6-63F81DD0AE5B}"/>
              </a:ext>
            </a:extLst>
          </p:cNvPr>
          <p:cNvGrpSpPr/>
          <p:nvPr/>
        </p:nvGrpSpPr>
        <p:grpSpPr>
          <a:xfrm>
            <a:off x="1619248" y="5845741"/>
            <a:ext cx="6223002" cy="277812"/>
            <a:chOff x="1608937" y="6030063"/>
            <a:chExt cx="6223002" cy="277812"/>
          </a:xfrm>
        </p:grpSpPr>
        <p:sp>
          <p:nvSpPr>
            <p:cNvPr id="170" name="Text Box 101">
              <a:extLst>
                <a:ext uri="{FF2B5EF4-FFF2-40B4-BE49-F238E27FC236}">
                  <a16:creationId xmlns:a16="http://schemas.microsoft.com/office/drawing/2014/main" id="{E1AEEA44-2B48-412B-BE97-879AA235E711}"/>
                </a:ext>
              </a:extLst>
            </p:cNvPr>
            <p:cNvSpPr txBox="1">
              <a:spLocks noChangeArrowheads="1"/>
            </p:cNvSpPr>
            <p:nvPr/>
          </p:nvSpPr>
          <p:spPr bwMode="auto">
            <a:xfrm>
              <a:off x="1769275" y="6044350"/>
              <a:ext cx="22383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Pct val="150000"/>
                <a:buFont typeface="Marlett" pitchFamily="2" charset="2"/>
                <a:buNone/>
                <a:tabLst/>
                <a:defRPr/>
              </a:pPr>
              <a:r>
                <a:rPr kumimoji="0" lang="fr-CA" altLang="fr-FR" sz="1600" b="1" i="0" u="none" strike="noStrike" kern="0" cap="none" spc="0" normalizeH="0" baseline="0" noProof="0" dirty="0">
                  <a:ln>
                    <a:noFill/>
                  </a:ln>
                  <a:solidFill>
                    <a:prstClr val="black"/>
                  </a:solidFill>
                  <a:effectLst/>
                  <a:uLnTx/>
                  <a:uFillTx/>
                  <a:latin typeface="Arial Narrow" panose="020B0606020202030204" pitchFamily="34" charset="0"/>
                  <a:ea typeface="MS PGothic" panose="020B0600070205080204" pitchFamily="34" charset="-128"/>
                  <a:cs typeface="Arial" panose="020B0604020202020204" pitchFamily="34" charset="0"/>
                </a:rPr>
                <a:t>Fracture rates</a:t>
              </a:r>
              <a:endParaRPr kumimoji="0" lang="en-US" altLang="fr-FR" sz="1600" b="1" i="0" u="none" strike="noStrike" kern="0" cap="none" spc="0" normalizeH="0" baseline="0" noProof="0" dirty="0">
                <a:ln>
                  <a:noFill/>
                </a:ln>
                <a:solidFill>
                  <a:prstClr val="black"/>
                </a:solidFill>
                <a:effectLst/>
                <a:uLnTx/>
                <a:uFillTx/>
                <a:latin typeface="Arial Narrow" panose="020B0606020202030204" pitchFamily="34" charset="0"/>
                <a:ea typeface="MS PGothic" panose="020B0600070205080204" pitchFamily="34" charset="-128"/>
                <a:cs typeface="Arial" panose="020B0604020202020204" pitchFamily="34" charset="0"/>
              </a:endParaRPr>
            </a:p>
          </p:txBody>
        </p:sp>
        <p:sp>
          <p:nvSpPr>
            <p:cNvPr id="171" name="Rectangle 102">
              <a:extLst>
                <a:ext uri="{FF2B5EF4-FFF2-40B4-BE49-F238E27FC236}">
                  <a16:creationId xmlns:a16="http://schemas.microsoft.com/office/drawing/2014/main" id="{CFBFBE47-19D5-4A21-9DDF-F649980B7DB5}"/>
                </a:ext>
              </a:extLst>
            </p:cNvPr>
            <p:cNvSpPr>
              <a:spLocks noChangeArrowheads="1"/>
            </p:cNvSpPr>
            <p:nvPr/>
          </p:nvSpPr>
          <p:spPr bwMode="auto">
            <a:xfrm>
              <a:off x="1608937" y="6101500"/>
              <a:ext cx="161925" cy="161925"/>
            </a:xfrm>
            <a:prstGeom prst="rect">
              <a:avLst/>
            </a:prstGeom>
            <a:solidFill>
              <a:srgbClr val="98AED9"/>
            </a:solidFill>
            <a:ln w="3175">
              <a:solidFill>
                <a:srgbClr val="EEECE1"/>
              </a:solidFill>
              <a:miter lim="800000"/>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1200" b="1" i="0" u="none" strike="noStrike" kern="0" cap="none" spc="0" normalizeH="0" baseline="0" noProof="0">
                <a:ln>
                  <a:noFill/>
                </a:ln>
                <a:solidFill>
                  <a:prstClr val="black"/>
                </a:solidFill>
                <a:effectLst/>
                <a:uLnTx/>
                <a:uFillTx/>
                <a:latin typeface="Arial Narrow" panose="020B0606020202030204" pitchFamily="34" charset="0"/>
                <a:ea typeface="MS PGothic" panose="020B0600070205080204" pitchFamily="34" charset="-128"/>
              </a:endParaRPr>
            </a:p>
          </p:txBody>
        </p:sp>
        <p:sp>
          <p:nvSpPr>
            <p:cNvPr id="172" name="Text Box 103">
              <a:extLst>
                <a:ext uri="{FF2B5EF4-FFF2-40B4-BE49-F238E27FC236}">
                  <a16:creationId xmlns:a16="http://schemas.microsoft.com/office/drawing/2014/main" id="{46398CEF-9790-4B0D-86E5-39819F6AD1CD}"/>
                </a:ext>
              </a:extLst>
            </p:cNvPr>
            <p:cNvSpPr txBox="1">
              <a:spLocks noChangeArrowheads="1"/>
            </p:cNvSpPr>
            <p:nvPr/>
          </p:nvSpPr>
          <p:spPr bwMode="auto">
            <a:xfrm>
              <a:off x="3488537" y="6033238"/>
              <a:ext cx="22018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Pct val="150000"/>
                <a:buFont typeface="Marlett" pitchFamily="2" charset="2"/>
                <a:buNone/>
                <a:tabLst/>
                <a:defRPr/>
              </a:pPr>
              <a:r>
                <a:rPr kumimoji="0" lang="en-US" altLang="fr-FR" sz="1600" b="1" i="0" u="none" strike="noStrike" kern="0" cap="none" spc="0" normalizeH="0" baseline="0" noProof="0" dirty="0">
                  <a:ln>
                    <a:noFill/>
                  </a:ln>
                  <a:solidFill>
                    <a:prstClr val="black"/>
                  </a:solidFill>
                  <a:effectLst/>
                  <a:uLnTx/>
                  <a:uFillTx/>
                  <a:latin typeface="Arial Narrow" panose="020B0606020202030204" pitchFamily="34" charset="0"/>
                  <a:ea typeface="MS PGothic" panose="020B0600070205080204" pitchFamily="34" charset="-128"/>
                  <a:cs typeface="Arial" panose="020B0604020202020204" pitchFamily="34" charset="0"/>
                </a:rPr>
                <a:t>BMD distribution</a:t>
              </a:r>
            </a:p>
          </p:txBody>
        </p:sp>
        <p:sp>
          <p:nvSpPr>
            <p:cNvPr id="173" name="Oval 104">
              <a:extLst>
                <a:ext uri="{FF2B5EF4-FFF2-40B4-BE49-F238E27FC236}">
                  <a16:creationId xmlns:a16="http://schemas.microsoft.com/office/drawing/2014/main" id="{F5B142D7-3FCB-481D-A434-AC02A244DF29}"/>
                </a:ext>
              </a:extLst>
            </p:cNvPr>
            <p:cNvSpPr>
              <a:spLocks noChangeAspect="1" noChangeArrowheads="1"/>
            </p:cNvSpPr>
            <p:nvPr/>
          </p:nvSpPr>
          <p:spPr bwMode="auto">
            <a:xfrm>
              <a:off x="3356775" y="6106263"/>
              <a:ext cx="128588" cy="128587"/>
            </a:xfrm>
            <a:prstGeom prst="ellipse">
              <a:avLst/>
            </a:prstGeom>
            <a:solidFill>
              <a:sysClr val="windowText" lastClr="000000"/>
            </a:solidFill>
            <a:ln w="3175">
              <a:solidFill>
                <a:srgbClr val="EEECE1"/>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1200" b="1" i="0" u="none" strike="noStrike" kern="0" cap="none" spc="0" normalizeH="0" baseline="0" noProof="0">
                <a:ln>
                  <a:noFill/>
                </a:ln>
                <a:solidFill>
                  <a:prstClr val="black"/>
                </a:solidFill>
                <a:effectLst/>
                <a:uLnTx/>
                <a:uFillTx/>
                <a:latin typeface="Arial Narrow" panose="020B0606020202030204" pitchFamily="34" charset="0"/>
                <a:ea typeface="MS PGothic" panose="020B0600070205080204" pitchFamily="34" charset="-128"/>
              </a:endParaRPr>
            </a:p>
          </p:txBody>
        </p:sp>
        <p:sp>
          <p:nvSpPr>
            <p:cNvPr id="174" name="Text Box 106">
              <a:extLst>
                <a:ext uri="{FF2B5EF4-FFF2-40B4-BE49-F238E27FC236}">
                  <a16:creationId xmlns:a16="http://schemas.microsoft.com/office/drawing/2014/main" id="{00E79CDA-FF13-4904-B55A-59040B0650EB}"/>
                </a:ext>
              </a:extLst>
            </p:cNvPr>
            <p:cNvSpPr txBox="1">
              <a:spLocks noChangeArrowheads="1"/>
            </p:cNvSpPr>
            <p:nvPr/>
          </p:nvSpPr>
          <p:spPr bwMode="auto">
            <a:xfrm>
              <a:off x="5593563" y="6030063"/>
              <a:ext cx="2238376"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Pct val="150000"/>
                <a:buFont typeface="Marlett" pitchFamily="2" charset="2"/>
                <a:buNone/>
                <a:tabLst/>
                <a:defRPr/>
              </a:pPr>
              <a:r>
                <a:rPr kumimoji="0" lang="en-US" altLang="fr-FR" sz="1600" b="1" i="0" u="none" strike="noStrike" kern="0" cap="none" spc="0" normalizeH="0" baseline="0" noProof="0" dirty="0">
                  <a:ln>
                    <a:noFill/>
                  </a:ln>
                  <a:solidFill>
                    <a:prstClr val="black"/>
                  </a:solidFill>
                  <a:effectLst/>
                  <a:uLnTx/>
                  <a:uFillTx/>
                  <a:latin typeface="Arial Narrow" panose="020B0606020202030204" pitchFamily="34" charset="0"/>
                  <a:ea typeface="MS PGothic" panose="020B0600070205080204" pitchFamily="34" charset="-128"/>
                  <a:cs typeface="Arial" panose="020B0604020202020204" pitchFamily="34" charset="0"/>
                </a:rPr>
                <a:t>Absolute fractures</a:t>
              </a:r>
            </a:p>
          </p:txBody>
        </p:sp>
        <p:sp>
          <p:nvSpPr>
            <p:cNvPr id="175" name="Rectangle 107">
              <a:extLst>
                <a:ext uri="{FF2B5EF4-FFF2-40B4-BE49-F238E27FC236}">
                  <a16:creationId xmlns:a16="http://schemas.microsoft.com/office/drawing/2014/main" id="{62C6E8A6-7CB5-48A6-A691-82EFFA856BF0}"/>
                </a:ext>
              </a:extLst>
            </p:cNvPr>
            <p:cNvSpPr>
              <a:spLocks noChangeArrowheads="1"/>
            </p:cNvSpPr>
            <p:nvPr/>
          </p:nvSpPr>
          <p:spPr bwMode="auto">
            <a:xfrm>
              <a:off x="5433225" y="6087213"/>
              <a:ext cx="161925" cy="161925"/>
            </a:xfrm>
            <a:prstGeom prst="rect">
              <a:avLst/>
            </a:prstGeom>
            <a:solidFill>
              <a:srgbClr val="C8B7B7"/>
            </a:solidFill>
            <a:ln w="3175">
              <a:solidFill>
                <a:srgbClr val="EEECE1"/>
              </a:solidFill>
              <a:miter lim="800000"/>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fr-FR" sz="1600" b="1" i="0" u="none" strike="noStrike" kern="0" cap="none" spc="0" normalizeH="0" baseline="0" noProof="0">
                <a:ln>
                  <a:noFill/>
                </a:ln>
                <a:solidFill>
                  <a:prstClr val="black"/>
                </a:solidFill>
                <a:effectLst/>
                <a:uLnTx/>
                <a:uFillTx/>
                <a:latin typeface="Arial Narrow" panose="020B0606020202030204" pitchFamily="34" charset="0"/>
                <a:ea typeface="MS PGothic" panose="020B0600070205080204" pitchFamily="34" charset="-128"/>
              </a:endParaRPr>
            </a:p>
          </p:txBody>
        </p:sp>
      </p:grpSp>
      <p:sp>
        <p:nvSpPr>
          <p:cNvPr id="176" name="Freeform 115">
            <a:extLst>
              <a:ext uri="{FF2B5EF4-FFF2-40B4-BE49-F238E27FC236}">
                <a16:creationId xmlns:a16="http://schemas.microsoft.com/office/drawing/2014/main" id="{21DA96B4-8E3A-4D33-A3B2-55002961CEFC}"/>
              </a:ext>
            </a:extLst>
          </p:cNvPr>
          <p:cNvSpPr>
            <a:spLocks/>
          </p:cNvSpPr>
          <p:nvPr/>
        </p:nvSpPr>
        <p:spPr bwMode="auto">
          <a:xfrm>
            <a:off x="696911" y="2648532"/>
            <a:ext cx="3081338" cy="2238375"/>
          </a:xfrm>
          <a:custGeom>
            <a:avLst/>
            <a:gdLst>
              <a:gd name="T0" fmla="*/ 0 w 1950"/>
              <a:gd name="T1" fmla="*/ 0 h 1452"/>
              <a:gd name="T2" fmla="*/ 0 w 1950"/>
              <a:gd name="T3" fmla="*/ 2147483647 h 1452"/>
              <a:gd name="T4" fmla="*/ 2147483647 w 1950"/>
              <a:gd name="T5" fmla="*/ 2147483647 h 1452"/>
              <a:gd name="T6" fmla="*/ 2147483647 w 1950"/>
              <a:gd name="T7" fmla="*/ 0 h 1452"/>
              <a:gd name="T8" fmla="*/ 0 60000 65536"/>
              <a:gd name="T9" fmla="*/ 0 60000 65536"/>
              <a:gd name="T10" fmla="*/ 0 60000 65536"/>
              <a:gd name="T11" fmla="*/ 0 60000 65536"/>
              <a:gd name="T12" fmla="*/ 0 w 1950"/>
              <a:gd name="T13" fmla="*/ 0 h 1452"/>
              <a:gd name="T14" fmla="*/ 1950 w 1950"/>
              <a:gd name="T15" fmla="*/ 1452 h 1452"/>
            </a:gdLst>
            <a:ahLst/>
            <a:cxnLst>
              <a:cxn ang="T8">
                <a:pos x="T0" y="T1"/>
              </a:cxn>
              <a:cxn ang="T9">
                <a:pos x="T2" y="T3"/>
              </a:cxn>
              <a:cxn ang="T10">
                <a:pos x="T4" y="T5"/>
              </a:cxn>
              <a:cxn ang="T11">
                <a:pos x="T6" y="T7"/>
              </a:cxn>
            </a:cxnLst>
            <a:rect l="T12" t="T13" r="T14" b="T15"/>
            <a:pathLst>
              <a:path w="1950" h="1452">
                <a:moveTo>
                  <a:pt x="0" y="0"/>
                </a:moveTo>
                <a:lnTo>
                  <a:pt x="0" y="1452"/>
                </a:lnTo>
                <a:lnTo>
                  <a:pt x="1950" y="1452"/>
                </a:lnTo>
                <a:lnTo>
                  <a:pt x="1950" y="0"/>
                </a:lnTo>
              </a:path>
            </a:pathLst>
          </a:custGeom>
          <a:noFill/>
          <a:ln w="9525">
            <a:solidFill>
              <a:sysClr val="windowText" lastClr="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77" name="Text Box 116">
            <a:extLst>
              <a:ext uri="{FF2B5EF4-FFF2-40B4-BE49-F238E27FC236}">
                <a16:creationId xmlns:a16="http://schemas.microsoft.com/office/drawing/2014/main" id="{4D17C79B-8B7F-4C73-A86D-C22D28B7F09B}"/>
              </a:ext>
            </a:extLst>
          </p:cNvPr>
          <p:cNvSpPr txBox="1">
            <a:spLocks noChangeArrowheads="1"/>
          </p:cNvSpPr>
          <p:nvPr/>
        </p:nvSpPr>
        <p:spPr bwMode="auto">
          <a:xfrm>
            <a:off x="391647" y="2532645"/>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500</a:t>
            </a:r>
          </a:p>
        </p:txBody>
      </p:sp>
      <p:sp>
        <p:nvSpPr>
          <p:cNvPr id="178" name="Text Box 117">
            <a:extLst>
              <a:ext uri="{FF2B5EF4-FFF2-40B4-BE49-F238E27FC236}">
                <a16:creationId xmlns:a16="http://schemas.microsoft.com/office/drawing/2014/main" id="{340A833B-6F13-4F09-876F-73F1C362FE0D}"/>
              </a:ext>
            </a:extLst>
          </p:cNvPr>
          <p:cNvSpPr txBox="1">
            <a:spLocks noChangeArrowheads="1"/>
          </p:cNvSpPr>
          <p:nvPr/>
        </p:nvSpPr>
        <p:spPr bwMode="auto">
          <a:xfrm>
            <a:off x="391647" y="2970795"/>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400</a:t>
            </a:r>
          </a:p>
        </p:txBody>
      </p:sp>
      <p:sp>
        <p:nvSpPr>
          <p:cNvPr id="179" name="Text Box 118">
            <a:extLst>
              <a:ext uri="{FF2B5EF4-FFF2-40B4-BE49-F238E27FC236}">
                <a16:creationId xmlns:a16="http://schemas.microsoft.com/office/drawing/2014/main" id="{C33135C8-B9C1-4E98-B3A4-01C37D9EE618}"/>
              </a:ext>
            </a:extLst>
          </p:cNvPr>
          <p:cNvSpPr txBox="1">
            <a:spLocks noChangeArrowheads="1"/>
          </p:cNvSpPr>
          <p:nvPr/>
        </p:nvSpPr>
        <p:spPr bwMode="auto">
          <a:xfrm>
            <a:off x="391647" y="3421645"/>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300</a:t>
            </a:r>
          </a:p>
        </p:txBody>
      </p:sp>
      <p:sp>
        <p:nvSpPr>
          <p:cNvPr id="180" name="Text Box 119">
            <a:extLst>
              <a:ext uri="{FF2B5EF4-FFF2-40B4-BE49-F238E27FC236}">
                <a16:creationId xmlns:a16="http://schemas.microsoft.com/office/drawing/2014/main" id="{6C7120D9-D81E-43B5-9AE2-F3B2FF7A64AE}"/>
              </a:ext>
            </a:extLst>
          </p:cNvPr>
          <p:cNvSpPr txBox="1">
            <a:spLocks noChangeArrowheads="1"/>
          </p:cNvSpPr>
          <p:nvPr/>
        </p:nvSpPr>
        <p:spPr bwMode="auto">
          <a:xfrm>
            <a:off x="391647" y="3874082"/>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200</a:t>
            </a:r>
          </a:p>
        </p:txBody>
      </p:sp>
      <p:sp>
        <p:nvSpPr>
          <p:cNvPr id="181" name="Text Box 120">
            <a:extLst>
              <a:ext uri="{FF2B5EF4-FFF2-40B4-BE49-F238E27FC236}">
                <a16:creationId xmlns:a16="http://schemas.microsoft.com/office/drawing/2014/main" id="{9BC6914E-B57A-4AB0-9277-6D1C8DE1CA21}"/>
              </a:ext>
            </a:extLst>
          </p:cNvPr>
          <p:cNvSpPr txBox="1">
            <a:spLocks noChangeArrowheads="1"/>
          </p:cNvSpPr>
          <p:nvPr/>
        </p:nvSpPr>
        <p:spPr bwMode="auto">
          <a:xfrm>
            <a:off x="391647" y="4323345"/>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100</a:t>
            </a:r>
          </a:p>
        </p:txBody>
      </p:sp>
      <p:sp>
        <p:nvSpPr>
          <p:cNvPr id="182" name="Text Box 121">
            <a:extLst>
              <a:ext uri="{FF2B5EF4-FFF2-40B4-BE49-F238E27FC236}">
                <a16:creationId xmlns:a16="http://schemas.microsoft.com/office/drawing/2014/main" id="{82664ED6-5EE2-4F9F-ABB7-F5317354A469}"/>
              </a:ext>
            </a:extLst>
          </p:cNvPr>
          <p:cNvSpPr txBox="1">
            <a:spLocks noChangeArrowheads="1"/>
          </p:cNvSpPr>
          <p:nvPr/>
        </p:nvSpPr>
        <p:spPr bwMode="auto">
          <a:xfrm>
            <a:off x="497445" y="4764670"/>
            <a:ext cx="23756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0</a:t>
            </a:r>
          </a:p>
        </p:txBody>
      </p:sp>
      <p:sp>
        <p:nvSpPr>
          <p:cNvPr id="183" name="Text Box 122">
            <a:extLst>
              <a:ext uri="{FF2B5EF4-FFF2-40B4-BE49-F238E27FC236}">
                <a16:creationId xmlns:a16="http://schemas.microsoft.com/office/drawing/2014/main" id="{5AFBA66B-1875-4399-BD2A-16D51272738E}"/>
              </a:ext>
            </a:extLst>
          </p:cNvPr>
          <p:cNvSpPr txBox="1">
            <a:spLocks noChangeArrowheads="1"/>
          </p:cNvSpPr>
          <p:nvPr/>
        </p:nvSpPr>
        <p:spPr bwMode="auto">
          <a:xfrm>
            <a:off x="3770311" y="2532645"/>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60</a:t>
            </a:r>
          </a:p>
        </p:txBody>
      </p:sp>
      <p:sp>
        <p:nvSpPr>
          <p:cNvPr id="184" name="Text Box 123">
            <a:extLst>
              <a:ext uri="{FF2B5EF4-FFF2-40B4-BE49-F238E27FC236}">
                <a16:creationId xmlns:a16="http://schemas.microsoft.com/office/drawing/2014/main" id="{F8508EBC-1BB9-4536-99CB-F87FF4F1E046}"/>
              </a:ext>
            </a:extLst>
          </p:cNvPr>
          <p:cNvSpPr txBox="1">
            <a:spLocks noChangeArrowheads="1"/>
          </p:cNvSpPr>
          <p:nvPr/>
        </p:nvSpPr>
        <p:spPr bwMode="auto">
          <a:xfrm>
            <a:off x="3770311" y="2905707"/>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50</a:t>
            </a:r>
          </a:p>
        </p:txBody>
      </p:sp>
      <p:sp>
        <p:nvSpPr>
          <p:cNvPr id="185" name="Text Box 124">
            <a:extLst>
              <a:ext uri="{FF2B5EF4-FFF2-40B4-BE49-F238E27FC236}">
                <a16:creationId xmlns:a16="http://schemas.microsoft.com/office/drawing/2014/main" id="{19180076-4049-49A2-B910-DDED0D039CD6}"/>
              </a:ext>
            </a:extLst>
          </p:cNvPr>
          <p:cNvSpPr txBox="1">
            <a:spLocks noChangeArrowheads="1"/>
          </p:cNvSpPr>
          <p:nvPr/>
        </p:nvSpPr>
        <p:spPr bwMode="auto">
          <a:xfrm>
            <a:off x="3770311" y="3280357"/>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40</a:t>
            </a:r>
          </a:p>
        </p:txBody>
      </p:sp>
      <p:sp>
        <p:nvSpPr>
          <p:cNvPr id="186" name="Text Box 125">
            <a:extLst>
              <a:ext uri="{FF2B5EF4-FFF2-40B4-BE49-F238E27FC236}">
                <a16:creationId xmlns:a16="http://schemas.microsoft.com/office/drawing/2014/main" id="{E05FD3D5-D5EE-4383-B1FB-44E72315849B}"/>
              </a:ext>
            </a:extLst>
          </p:cNvPr>
          <p:cNvSpPr txBox="1">
            <a:spLocks noChangeArrowheads="1"/>
          </p:cNvSpPr>
          <p:nvPr/>
        </p:nvSpPr>
        <p:spPr bwMode="auto">
          <a:xfrm>
            <a:off x="3770311" y="3653420"/>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30</a:t>
            </a:r>
          </a:p>
        </p:txBody>
      </p:sp>
      <p:sp>
        <p:nvSpPr>
          <p:cNvPr id="187" name="Text Box 126">
            <a:extLst>
              <a:ext uri="{FF2B5EF4-FFF2-40B4-BE49-F238E27FC236}">
                <a16:creationId xmlns:a16="http://schemas.microsoft.com/office/drawing/2014/main" id="{8D31F8AF-D105-42E0-848E-6E57671E157B}"/>
              </a:ext>
            </a:extLst>
          </p:cNvPr>
          <p:cNvSpPr txBox="1">
            <a:spLocks noChangeArrowheads="1"/>
          </p:cNvSpPr>
          <p:nvPr/>
        </p:nvSpPr>
        <p:spPr bwMode="auto">
          <a:xfrm>
            <a:off x="3770311" y="4028070"/>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20</a:t>
            </a:r>
          </a:p>
        </p:txBody>
      </p:sp>
      <p:sp>
        <p:nvSpPr>
          <p:cNvPr id="188" name="Text Box 127">
            <a:extLst>
              <a:ext uri="{FF2B5EF4-FFF2-40B4-BE49-F238E27FC236}">
                <a16:creationId xmlns:a16="http://schemas.microsoft.com/office/drawing/2014/main" id="{F79B73F5-96A8-4B7F-A58F-1EE2E05668AC}"/>
              </a:ext>
            </a:extLst>
          </p:cNvPr>
          <p:cNvSpPr txBox="1">
            <a:spLocks noChangeArrowheads="1"/>
          </p:cNvSpPr>
          <p:nvPr/>
        </p:nvSpPr>
        <p:spPr bwMode="auto">
          <a:xfrm>
            <a:off x="3770311" y="4401132"/>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10</a:t>
            </a:r>
          </a:p>
        </p:txBody>
      </p:sp>
      <p:sp>
        <p:nvSpPr>
          <p:cNvPr id="189" name="Text Box 128">
            <a:extLst>
              <a:ext uri="{FF2B5EF4-FFF2-40B4-BE49-F238E27FC236}">
                <a16:creationId xmlns:a16="http://schemas.microsoft.com/office/drawing/2014/main" id="{AD079122-5BCC-4C16-ABE2-1885516DBBE7}"/>
              </a:ext>
            </a:extLst>
          </p:cNvPr>
          <p:cNvSpPr txBox="1">
            <a:spLocks noChangeArrowheads="1"/>
          </p:cNvSpPr>
          <p:nvPr/>
        </p:nvSpPr>
        <p:spPr bwMode="auto">
          <a:xfrm>
            <a:off x="3770311" y="4775782"/>
            <a:ext cx="23756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0</a:t>
            </a:r>
          </a:p>
        </p:txBody>
      </p:sp>
      <p:sp>
        <p:nvSpPr>
          <p:cNvPr id="190" name="Text Box 129">
            <a:extLst>
              <a:ext uri="{FF2B5EF4-FFF2-40B4-BE49-F238E27FC236}">
                <a16:creationId xmlns:a16="http://schemas.microsoft.com/office/drawing/2014/main" id="{1445F71E-4D50-4C49-ACF3-2CD068045E5B}"/>
              </a:ext>
            </a:extLst>
          </p:cNvPr>
          <p:cNvSpPr txBox="1">
            <a:spLocks noChangeArrowheads="1"/>
          </p:cNvSpPr>
          <p:nvPr/>
        </p:nvSpPr>
        <p:spPr bwMode="auto">
          <a:xfrm rot="-2700000">
            <a:off x="554036" y="4982157"/>
            <a:ext cx="7635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&gt;0.0</a:t>
            </a:r>
          </a:p>
        </p:txBody>
      </p:sp>
      <p:sp>
        <p:nvSpPr>
          <p:cNvPr id="191" name="Text Box 130">
            <a:extLst>
              <a:ext uri="{FF2B5EF4-FFF2-40B4-BE49-F238E27FC236}">
                <a16:creationId xmlns:a16="http://schemas.microsoft.com/office/drawing/2014/main" id="{D67E80B8-E47C-4613-90E0-E875381AFA89}"/>
              </a:ext>
            </a:extLst>
          </p:cNvPr>
          <p:cNvSpPr txBox="1">
            <a:spLocks noChangeArrowheads="1"/>
          </p:cNvSpPr>
          <p:nvPr/>
        </p:nvSpPr>
        <p:spPr bwMode="auto">
          <a:xfrm rot="-2700000">
            <a:off x="684211" y="5032957"/>
            <a:ext cx="9667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0.0 to -0.5</a:t>
            </a:r>
          </a:p>
        </p:txBody>
      </p:sp>
      <p:sp>
        <p:nvSpPr>
          <p:cNvPr id="192" name="Text Box 131">
            <a:extLst>
              <a:ext uri="{FF2B5EF4-FFF2-40B4-BE49-F238E27FC236}">
                <a16:creationId xmlns:a16="http://schemas.microsoft.com/office/drawing/2014/main" id="{90856A06-E5E2-49BC-B0AC-F9A9EC500EB0}"/>
              </a:ext>
            </a:extLst>
          </p:cNvPr>
          <p:cNvSpPr txBox="1">
            <a:spLocks noChangeArrowheads="1"/>
          </p:cNvSpPr>
          <p:nvPr/>
        </p:nvSpPr>
        <p:spPr bwMode="auto">
          <a:xfrm rot="-2700000">
            <a:off x="984249"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-0.5 to -1.0</a:t>
            </a:r>
          </a:p>
        </p:txBody>
      </p:sp>
      <p:sp>
        <p:nvSpPr>
          <p:cNvPr id="193" name="Text Box 132">
            <a:extLst>
              <a:ext uri="{FF2B5EF4-FFF2-40B4-BE49-F238E27FC236}">
                <a16:creationId xmlns:a16="http://schemas.microsoft.com/office/drawing/2014/main" id="{9B8F8799-20F4-44B7-A87A-345D8001A9BE}"/>
              </a:ext>
            </a:extLst>
          </p:cNvPr>
          <p:cNvSpPr txBox="1">
            <a:spLocks noChangeArrowheads="1"/>
          </p:cNvSpPr>
          <p:nvPr/>
        </p:nvSpPr>
        <p:spPr bwMode="auto">
          <a:xfrm rot="-2700000">
            <a:off x="1301749"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-1.0 to -1.5</a:t>
            </a:r>
          </a:p>
        </p:txBody>
      </p:sp>
      <p:sp>
        <p:nvSpPr>
          <p:cNvPr id="194" name="Text Box 133">
            <a:extLst>
              <a:ext uri="{FF2B5EF4-FFF2-40B4-BE49-F238E27FC236}">
                <a16:creationId xmlns:a16="http://schemas.microsoft.com/office/drawing/2014/main" id="{DFEC5F5B-533B-42CA-B957-C8F30C13FF9B}"/>
              </a:ext>
            </a:extLst>
          </p:cNvPr>
          <p:cNvSpPr txBox="1">
            <a:spLocks noChangeArrowheads="1"/>
          </p:cNvSpPr>
          <p:nvPr/>
        </p:nvSpPr>
        <p:spPr bwMode="auto">
          <a:xfrm rot="-2700000">
            <a:off x="1619249"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-1.5 to -2.0</a:t>
            </a:r>
          </a:p>
        </p:txBody>
      </p:sp>
      <p:sp>
        <p:nvSpPr>
          <p:cNvPr id="195" name="Text Box 134">
            <a:extLst>
              <a:ext uri="{FF2B5EF4-FFF2-40B4-BE49-F238E27FC236}">
                <a16:creationId xmlns:a16="http://schemas.microsoft.com/office/drawing/2014/main" id="{BDDDA045-435A-4325-AA87-BAC3E041CF9F}"/>
              </a:ext>
            </a:extLst>
          </p:cNvPr>
          <p:cNvSpPr txBox="1">
            <a:spLocks noChangeArrowheads="1"/>
          </p:cNvSpPr>
          <p:nvPr/>
        </p:nvSpPr>
        <p:spPr bwMode="auto">
          <a:xfrm rot="-2700000">
            <a:off x="1941511"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-2.0 to -2.5</a:t>
            </a:r>
          </a:p>
        </p:txBody>
      </p:sp>
      <p:sp>
        <p:nvSpPr>
          <p:cNvPr id="196" name="Text Box 135">
            <a:extLst>
              <a:ext uri="{FF2B5EF4-FFF2-40B4-BE49-F238E27FC236}">
                <a16:creationId xmlns:a16="http://schemas.microsoft.com/office/drawing/2014/main" id="{06D2FE7B-242F-4AD1-837E-1CD6B44E238F}"/>
              </a:ext>
            </a:extLst>
          </p:cNvPr>
          <p:cNvSpPr txBox="1">
            <a:spLocks noChangeArrowheads="1"/>
          </p:cNvSpPr>
          <p:nvPr/>
        </p:nvSpPr>
        <p:spPr bwMode="auto">
          <a:xfrm rot="-2700000">
            <a:off x="2263774"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-2.5 to -3.0</a:t>
            </a:r>
          </a:p>
        </p:txBody>
      </p:sp>
      <p:sp>
        <p:nvSpPr>
          <p:cNvPr id="197" name="Text Box 136">
            <a:extLst>
              <a:ext uri="{FF2B5EF4-FFF2-40B4-BE49-F238E27FC236}">
                <a16:creationId xmlns:a16="http://schemas.microsoft.com/office/drawing/2014/main" id="{D58FA5CB-715C-4C63-8BB2-136B97BD934D}"/>
              </a:ext>
            </a:extLst>
          </p:cNvPr>
          <p:cNvSpPr txBox="1">
            <a:spLocks noChangeArrowheads="1"/>
          </p:cNvSpPr>
          <p:nvPr/>
        </p:nvSpPr>
        <p:spPr bwMode="auto">
          <a:xfrm rot="-2700000">
            <a:off x="2586036"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-3.0 to -3.5</a:t>
            </a:r>
          </a:p>
        </p:txBody>
      </p:sp>
      <p:sp>
        <p:nvSpPr>
          <p:cNvPr id="198" name="Text Box 137">
            <a:extLst>
              <a:ext uri="{FF2B5EF4-FFF2-40B4-BE49-F238E27FC236}">
                <a16:creationId xmlns:a16="http://schemas.microsoft.com/office/drawing/2014/main" id="{854CE971-08A1-4B9D-8904-F9ADE3847028}"/>
              </a:ext>
            </a:extLst>
          </p:cNvPr>
          <p:cNvSpPr txBox="1">
            <a:spLocks noChangeArrowheads="1"/>
          </p:cNvSpPr>
          <p:nvPr/>
        </p:nvSpPr>
        <p:spPr bwMode="auto">
          <a:xfrm rot="-2700000">
            <a:off x="3047999" y="4990095"/>
            <a:ext cx="8683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 -3.5</a:t>
            </a:r>
          </a:p>
        </p:txBody>
      </p:sp>
      <p:sp>
        <p:nvSpPr>
          <p:cNvPr id="199" name="Text Box 139">
            <a:extLst>
              <a:ext uri="{FF2B5EF4-FFF2-40B4-BE49-F238E27FC236}">
                <a16:creationId xmlns:a16="http://schemas.microsoft.com/office/drawing/2014/main" id="{FB419559-9204-4E9D-946F-0DD26A59D699}"/>
              </a:ext>
            </a:extLst>
          </p:cNvPr>
          <p:cNvSpPr txBox="1">
            <a:spLocks noChangeArrowheads="1"/>
          </p:cNvSpPr>
          <p:nvPr/>
        </p:nvSpPr>
        <p:spPr bwMode="auto">
          <a:xfrm rot="-5400000">
            <a:off x="-387104" y="3487139"/>
            <a:ext cx="13933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1200" b="1">
                <a:solidFill>
                  <a:prstClr val="black"/>
                </a:solidFill>
                <a:latin typeface="Arial Narrow" panose="020B0606020202030204" pitchFamily="34" charset="0"/>
                <a:cs typeface="Arial" panose="020B0604020202020204" pitchFamily="34" charset="0"/>
              </a:rPr>
              <a:t>Number of fractures</a:t>
            </a:r>
          </a:p>
        </p:txBody>
      </p:sp>
      <p:sp>
        <p:nvSpPr>
          <p:cNvPr id="200" name="Text Box 140">
            <a:extLst>
              <a:ext uri="{FF2B5EF4-FFF2-40B4-BE49-F238E27FC236}">
                <a16:creationId xmlns:a16="http://schemas.microsoft.com/office/drawing/2014/main" id="{0FB4C5A3-5504-4D13-916C-426109705929}"/>
              </a:ext>
            </a:extLst>
          </p:cNvPr>
          <p:cNvSpPr txBox="1">
            <a:spLocks noChangeArrowheads="1"/>
          </p:cNvSpPr>
          <p:nvPr/>
        </p:nvSpPr>
        <p:spPr bwMode="auto">
          <a:xfrm rot="-5400000">
            <a:off x="2908224" y="3676051"/>
            <a:ext cx="2444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1200" b="1" dirty="0">
                <a:solidFill>
                  <a:prstClr val="black"/>
                </a:solidFill>
                <a:latin typeface="Arial Narrow" panose="020B0606020202030204" pitchFamily="34" charset="0"/>
                <a:cs typeface="Arial" panose="020B0604020202020204" pitchFamily="34" charset="0"/>
              </a:rPr>
              <a:t>Fracture rate, per 1000 persons-years</a:t>
            </a:r>
          </a:p>
        </p:txBody>
      </p:sp>
      <p:sp>
        <p:nvSpPr>
          <p:cNvPr id="201" name="Text Box 141">
            <a:extLst>
              <a:ext uri="{FF2B5EF4-FFF2-40B4-BE49-F238E27FC236}">
                <a16:creationId xmlns:a16="http://schemas.microsoft.com/office/drawing/2014/main" id="{D3A086CE-7C72-4D25-BFCC-7EAA14B855FA}"/>
              </a:ext>
            </a:extLst>
          </p:cNvPr>
          <p:cNvSpPr txBox="1">
            <a:spLocks noChangeArrowheads="1"/>
          </p:cNvSpPr>
          <p:nvPr/>
        </p:nvSpPr>
        <p:spPr bwMode="auto">
          <a:xfrm>
            <a:off x="696911" y="2489782"/>
            <a:ext cx="3081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fr-CA" altLang="fr-FR" sz="1600" b="1" dirty="0" err="1">
                <a:solidFill>
                  <a:srgbClr val="725F73"/>
                </a:solidFill>
                <a:latin typeface="Arial Narrow" panose="020B0606020202030204" pitchFamily="34" charset="0"/>
                <a:cs typeface="Arial" panose="020B0604020202020204" pitchFamily="34" charset="0"/>
              </a:rPr>
              <a:t>Lumbar</a:t>
            </a:r>
            <a:r>
              <a:rPr lang="fr-CA" altLang="fr-FR" sz="1600" b="1" dirty="0">
                <a:solidFill>
                  <a:srgbClr val="725F73"/>
                </a:solidFill>
                <a:latin typeface="Arial Narrow" panose="020B0606020202030204" pitchFamily="34" charset="0"/>
                <a:cs typeface="Arial" panose="020B0604020202020204" pitchFamily="34" charset="0"/>
              </a:rPr>
              <a:t> </a:t>
            </a:r>
            <a:r>
              <a:rPr lang="fr-CA" altLang="fr-FR" sz="1600" b="1" dirty="0" err="1">
                <a:solidFill>
                  <a:srgbClr val="725F73"/>
                </a:solidFill>
                <a:latin typeface="Arial Narrow" panose="020B0606020202030204" pitchFamily="34" charset="0"/>
                <a:cs typeface="Arial" panose="020B0604020202020204" pitchFamily="34" charset="0"/>
              </a:rPr>
              <a:t>spine</a:t>
            </a:r>
            <a:endParaRPr lang="en-US" altLang="fr-FR" sz="1600" b="1" dirty="0">
              <a:solidFill>
                <a:srgbClr val="725F73"/>
              </a:solidFill>
              <a:latin typeface="Arial Narrow" panose="020B0606020202030204" pitchFamily="34" charset="0"/>
              <a:cs typeface="Arial" panose="020B0604020202020204" pitchFamily="34" charset="0"/>
            </a:endParaRPr>
          </a:p>
        </p:txBody>
      </p:sp>
      <p:sp>
        <p:nvSpPr>
          <p:cNvPr id="202" name="Freeform 99">
            <a:extLst>
              <a:ext uri="{FF2B5EF4-FFF2-40B4-BE49-F238E27FC236}">
                <a16:creationId xmlns:a16="http://schemas.microsoft.com/office/drawing/2014/main" id="{2FA1B95E-4860-4ED9-81F3-4DE3B7A66832}"/>
              </a:ext>
            </a:extLst>
          </p:cNvPr>
          <p:cNvSpPr>
            <a:spLocks/>
          </p:cNvSpPr>
          <p:nvPr/>
        </p:nvSpPr>
        <p:spPr bwMode="auto">
          <a:xfrm>
            <a:off x="912811" y="3762957"/>
            <a:ext cx="2865438" cy="966788"/>
          </a:xfrm>
          <a:custGeom>
            <a:avLst/>
            <a:gdLst>
              <a:gd name="T0" fmla="*/ 0 w 4368"/>
              <a:gd name="T1" fmla="*/ 2147483647 h 2072"/>
              <a:gd name="T2" fmla="*/ 2147483647 w 4368"/>
              <a:gd name="T3" fmla="*/ 2147483647 h 2072"/>
              <a:gd name="T4" fmla="*/ 2147483647 w 4368"/>
              <a:gd name="T5" fmla="*/ 2147483647 h 2072"/>
              <a:gd name="T6" fmla="*/ 2147483647 w 4368"/>
              <a:gd name="T7" fmla="*/ 2147483647 h 2072"/>
              <a:gd name="T8" fmla="*/ 2147483647 w 4368"/>
              <a:gd name="T9" fmla="*/ 2147483647 h 2072"/>
              <a:gd name="T10" fmla="*/ 2147483647 w 4368"/>
              <a:gd name="T11" fmla="*/ 2147483647 h 2072"/>
              <a:gd name="T12" fmla="*/ 2147483647 w 4368"/>
              <a:gd name="T13" fmla="*/ 2147483647 h 2072"/>
              <a:gd name="T14" fmla="*/ 2147483647 w 4368"/>
              <a:gd name="T15" fmla="*/ 2147483647 h 2072"/>
              <a:gd name="T16" fmla="*/ 2147483647 w 4368"/>
              <a:gd name="T17" fmla="*/ 2147483647 h 2072"/>
              <a:gd name="T18" fmla="*/ 2147483647 w 4368"/>
              <a:gd name="T19" fmla="*/ 2147483647 h 2072"/>
              <a:gd name="T20" fmla="*/ 2147483647 w 4368"/>
              <a:gd name="T21" fmla="*/ 2147483647 h 20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68"/>
              <a:gd name="T34" fmla="*/ 0 h 2072"/>
              <a:gd name="T35" fmla="*/ 4368 w 4368"/>
              <a:gd name="T36" fmla="*/ 2072 h 20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68" h="2072">
                <a:moveTo>
                  <a:pt x="0" y="1688"/>
                </a:moveTo>
                <a:cubicBezTo>
                  <a:pt x="144" y="1688"/>
                  <a:pt x="288" y="1688"/>
                  <a:pt x="432" y="1592"/>
                </a:cubicBezTo>
                <a:cubicBezTo>
                  <a:pt x="576" y="1496"/>
                  <a:pt x="720" y="1296"/>
                  <a:pt x="864" y="1112"/>
                </a:cubicBezTo>
                <a:cubicBezTo>
                  <a:pt x="1008" y="928"/>
                  <a:pt x="1152" y="664"/>
                  <a:pt x="1296" y="488"/>
                </a:cubicBezTo>
                <a:cubicBezTo>
                  <a:pt x="1440" y="312"/>
                  <a:pt x="1584" y="112"/>
                  <a:pt x="1728" y="56"/>
                </a:cubicBezTo>
                <a:cubicBezTo>
                  <a:pt x="1872" y="0"/>
                  <a:pt x="2008" y="48"/>
                  <a:pt x="2160" y="152"/>
                </a:cubicBezTo>
                <a:cubicBezTo>
                  <a:pt x="2312" y="256"/>
                  <a:pt x="2488" y="488"/>
                  <a:pt x="2640" y="680"/>
                </a:cubicBezTo>
                <a:cubicBezTo>
                  <a:pt x="2792" y="872"/>
                  <a:pt x="2928" y="1128"/>
                  <a:pt x="3072" y="1304"/>
                </a:cubicBezTo>
                <a:cubicBezTo>
                  <a:pt x="3216" y="1480"/>
                  <a:pt x="3360" y="1624"/>
                  <a:pt x="3504" y="1736"/>
                </a:cubicBezTo>
                <a:cubicBezTo>
                  <a:pt x="3648" y="1848"/>
                  <a:pt x="3792" y="1920"/>
                  <a:pt x="3936" y="1976"/>
                </a:cubicBezTo>
                <a:cubicBezTo>
                  <a:pt x="4080" y="2032"/>
                  <a:pt x="4296" y="2056"/>
                  <a:pt x="4368" y="2072"/>
                </a:cubicBezTo>
              </a:path>
            </a:pathLst>
          </a:custGeom>
          <a:noFill/>
          <a:ln w="57150" cap="rnd">
            <a:solidFill>
              <a:sysClr val="windowText" lastClr="00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03" name="Text Box 189">
            <a:extLst>
              <a:ext uri="{FF2B5EF4-FFF2-40B4-BE49-F238E27FC236}">
                <a16:creationId xmlns:a16="http://schemas.microsoft.com/office/drawing/2014/main" id="{230472A3-0EAA-47B4-B063-BB79134ED351}"/>
              </a:ext>
            </a:extLst>
          </p:cNvPr>
          <p:cNvSpPr txBox="1">
            <a:spLocks noChangeArrowheads="1"/>
          </p:cNvSpPr>
          <p:nvPr/>
        </p:nvSpPr>
        <p:spPr bwMode="auto">
          <a:xfrm rot="-5400000">
            <a:off x="4187042" y="3487139"/>
            <a:ext cx="14221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1200" b="1">
                <a:solidFill>
                  <a:prstClr val="black"/>
                </a:solidFill>
                <a:latin typeface="Arial Narrow" panose="020B0606020202030204" pitchFamily="34" charset="0"/>
                <a:cs typeface="Arial" panose="020B0604020202020204" pitchFamily="34" charset="0"/>
              </a:rPr>
              <a:t>Nombre de fractures</a:t>
            </a:r>
          </a:p>
        </p:txBody>
      </p:sp>
      <p:sp>
        <p:nvSpPr>
          <p:cNvPr id="204" name="Text Box 190">
            <a:extLst>
              <a:ext uri="{FF2B5EF4-FFF2-40B4-BE49-F238E27FC236}">
                <a16:creationId xmlns:a16="http://schemas.microsoft.com/office/drawing/2014/main" id="{898E1A8D-2D2D-4EBD-8C23-8B75C85B8D06}"/>
              </a:ext>
            </a:extLst>
          </p:cNvPr>
          <p:cNvSpPr txBox="1">
            <a:spLocks noChangeArrowheads="1"/>
          </p:cNvSpPr>
          <p:nvPr/>
        </p:nvSpPr>
        <p:spPr bwMode="auto">
          <a:xfrm>
            <a:off x="6628711" y="5433007"/>
            <a:ext cx="6345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1200" b="1">
                <a:solidFill>
                  <a:prstClr val="black"/>
                </a:solidFill>
                <a:latin typeface="Arial Narrow" panose="020B0606020202030204" pitchFamily="34" charset="0"/>
                <a:cs typeface="Arial" panose="020B0604020202020204" pitchFamily="34" charset="0"/>
              </a:rPr>
              <a:t>T-score</a:t>
            </a:r>
          </a:p>
        </p:txBody>
      </p:sp>
      <p:sp>
        <p:nvSpPr>
          <p:cNvPr id="205" name="Text Box 191">
            <a:extLst>
              <a:ext uri="{FF2B5EF4-FFF2-40B4-BE49-F238E27FC236}">
                <a16:creationId xmlns:a16="http://schemas.microsoft.com/office/drawing/2014/main" id="{A29A2D48-296C-4E66-8F0D-C86A16A3A6DE}"/>
              </a:ext>
            </a:extLst>
          </p:cNvPr>
          <p:cNvSpPr txBox="1">
            <a:spLocks noChangeArrowheads="1"/>
          </p:cNvSpPr>
          <p:nvPr/>
        </p:nvSpPr>
        <p:spPr bwMode="auto">
          <a:xfrm>
            <a:off x="4996890" y="2532645"/>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500</a:t>
            </a:r>
          </a:p>
        </p:txBody>
      </p:sp>
      <p:sp>
        <p:nvSpPr>
          <p:cNvPr id="206" name="Text Box 192">
            <a:extLst>
              <a:ext uri="{FF2B5EF4-FFF2-40B4-BE49-F238E27FC236}">
                <a16:creationId xmlns:a16="http://schemas.microsoft.com/office/drawing/2014/main" id="{3ED69E4F-9B78-4FDF-849A-81CC06D5CA07}"/>
              </a:ext>
            </a:extLst>
          </p:cNvPr>
          <p:cNvSpPr txBox="1">
            <a:spLocks noChangeArrowheads="1"/>
          </p:cNvSpPr>
          <p:nvPr/>
        </p:nvSpPr>
        <p:spPr bwMode="auto">
          <a:xfrm>
            <a:off x="4996890" y="2970795"/>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400</a:t>
            </a:r>
          </a:p>
        </p:txBody>
      </p:sp>
      <p:sp>
        <p:nvSpPr>
          <p:cNvPr id="207" name="Text Box 193">
            <a:extLst>
              <a:ext uri="{FF2B5EF4-FFF2-40B4-BE49-F238E27FC236}">
                <a16:creationId xmlns:a16="http://schemas.microsoft.com/office/drawing/2014/main" id="{2B2C9A5E-D286-49EC-A1C4-94CD612C436C}"/>
              </a:ext>
            </a:extLst>
          </p:cNvPr>
          <p:cNvSpPr txBox="1">
            <a:spLocks noChangeArrowheads="1"/>
          </p:cNvSpPr>
          <p:nvPr/>
        </p:nvSpPr>
        <p:spPr bwMode="auto">
          <a:xfrm>
            <a:off x="4996890" y="3421645"/>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300</a:t>
            </a:r>
          </a:p>
        </p:txBody>
      </p:sp>
      <p:sp>
        <p:nvSpPr>
          <p:cNvPr id="208" name="Text Box 194">
            <a:extLst>
              <a:ext uri="{FF2B5EF4-FFF2-40B4-BE49-F238E27FC236}">
                <a16:creationId xmlns:a16="http://schemas.microsoft.com/office/drawing/2014/main" id="{DE77B77B-F4D0-4F9F-B3A6-2E6B845FFB1B}"/>
              </a:ext>
            </a:extLst>
          </p:cNvPr>
          <p:cNvSpPr txBox="1">
            <a:spLocks noChangeArrowheads="1"/>
          </p:cNvSpPr>
          <p:nvPr/>
        </p:nvSpPr>
        <p:spPr bwMode="auto">
          <a:xfrm>
            <a:off x="4996890" y="3874082"/>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200</a:t>
            </a:r>
          </a:p>
        </p:txBody>
      </p:sp>
      <p:sp>
        <p:nvSpPr>
          <p:cNvPr id="209" name="Text Box 195">
            <a:extLst>
              <a:ext uri="{FF2B5EF4-FFF2-40B4-BE49-F238E27FC236}">
                <a16:creationId xmlns:a16="http://schemas.microsoft.com/office/drawing/2014/main" id="{BB99F1D9-FBEF-456C-BA7D-140409DA6CFB}"/>
              </a:ext>
            </a:extLst>
          </p:cNvPr>
          <p:cNvSpPr txBox="1">
            <a:spLocks noChangeArrowheads="1"/>
          </p:cNvSpPr>
          <p:nvPr/>
        </p:nvSpPr>
        <p:spPr bwMode="auto">
          <a:xfrm>
            <a:off x="4996890" y="4323345"/>
            <a:ext cx="3433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100</a:t>
            </a:r>
          </a:p>
        </p:txBody>
      </p:sp>
      <p:sp>
        <p:nvSpPr>
          <p:cNvPr id="210" name="Text Box 196">
            <a:extLst>
              <a:ext uri="{FF2B5EF4-FFF2-40B4-BE49-F238E27FC236}">
                <a16:creationId xmlns:a16="http://schemas.microsoft.com/office/drawing/2014/main" id="{8B19E927-BCDA-46CA-9463-7E4180248123}"/>
              </a:ext>
            </a:extLst>
          </p:cNvPr>
          <p:cNvSpPr txBox="1">
            <a:spLocks noChangeArrowheads="1"/>
          </p:cNvSpPr>
          <p:nvPr/>
        </p:nvSpPr>
        <p:spPr bwMode="auto">
          <a:xfrm>
            <a:off x="5102688" y="4764670"/>
            <a:ext cx="23756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r"/>
            <a:r>
              <a:rPr lang="en-US" altLang="fr-FR" sz="900">
                <a:solidFill>
                  <a:prstClr val="black"/>
                </a:solidFill>
                <a:latin typeface="Arial Narrow" panose="020B0606020202030204" pitchFamily="34" charset="0"/>
                <a:cs typeface="Arial" panose="020B0604020202020204" pitchFamily="34" charset="0"/>
              </a:rPr>
              <a:t>0</a:t>
            </a:r>
          </a:p>
        </p:txBody>
      </p:sp>
      <p:sp>
        <p:nvSpPr>
          <p:cNvPr id="211" name="Text Box 197">
            <a:extLst>
              <a:ext uri="{FF2B5EF4-FFF2-40B4-BE49-F238E27FC236}">
                <a16:creationId xmlns:a16="http://schemas.microsoft.com/office/drawing/2014/main" id="{2007A972-4122-4705-A17C-5237AB941311}"/>
              </a:ext>
            </a:extLst>
          </p:cNvPr>
          <p:cNvSpPr txBox="1">
            <a:spLocks noChangeArrowheads="1"/>
          </p:cNvSpPr>
          <p:nvPr/>
        </p:nvSpPr>
        <p:spPr bwMode="auto">
          <a:xfrm>
            <a:off x="8327929" y="2532645"/>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60</a:t>
            </a:r>
          </a:p>
        </p:txBody>
      </p:sp>
      <p:sp>
        <p:nvSpPr>
          <p:cNvPr id="212" name="Text Box 198">
            <a:extLst>
              <a:ext uri="{FF2B5EF4-FFF2-40B4-BE49-F238E27FC236}">
                <a16:creationId xmlns:a16="http://schemas.microsoft.com/office/drawing/2014/main" id="{6A957C07-D065-47E7-88A9-A65405BC17BC}"/>
              </a:ext>
            </a:extLst>
          </p:cNvPr>
          <p:cNvSpPr txBox="1">
            <a:spLocks noChangeArrowheads="1"/>
          </p:cNvSpPr>
          <p:nvPr/>
        </p:nvSpPr>
        <p:spPr bwMode="auto">
          <a:xfrm>
            <a:off x="8327929" y="2905707"/>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50</a:t>
            </a:r>
          </a:p>
        </p:txBody>
      </p:sp>
      <p:sp>
        <p:nvSpPr>
          <p:cNvPr id="213" name="Text Box 199">
            <a:extLst>
              <a:ext uri="{FF2B5EF4-FFF2-40B4-BE49-F238E27FC236}">
                <a16:creationId xmlns:a16="http://schemas.microsoft.com/office/drawing/2014/main" id="{3EE30F7B-D31E-4120-9D96-58458ED2A8C4}"/>
              </a:ext>
            </a:extLst>
          </p:cNvPr>
          <p:cNvSpPr txBox="1">
            <a:spLocks noChangeArrowheads="1"/>
          </p:cNvSpPr>
          <p:nvPr/>
        </p:nvSpPr>
        <p:spPr bwMode="auto">
          <a:xfrm>
            <a:off x="8327929" y="3280357"/>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40</a:t>
            </a:r>
          </a:p>
        </p:txBody>
      </p:sp>
      <p:sp>
        <p:nvSpPr>
          <p:cNvPr id="214" name="Text Box 200">
            <a:extLst>
              <a:ext uri="{FF2B5EF4-FFF2-40B4-BE49-F238E27FC236}">
                <a16:creationId xmlns:a16="http://schemas.microsoft.com/office/drawing/2014/main" id="{EE9225FF-FCB8-4B0D-8287-7AADB23EE14F}"/>
              </a:ext>
            </a:extLst>
          </p:cNvPr>
          <p:cNvSpPr txBox="1">
            <a:spLocks noChangeArrowheads="1"/>
          </p:cNvSpPr>
          <p:nvPr/>
        </p:nvSpPr>
        <p:spPr bwMode="auto">
          <a:xfrm>
            <a:off x="8327929" y="3653420"/>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30</a:t>
            </a:r>
          </a:p>
        </p:txBody>
      </p:sp>
      <p:sp>
        <p:nvSpPr>
          <p:cNvPr id="215" name="Text Box 201">
            <a:extLst>
              <a:ext uri="{FF2B5EF4-FFF2-40B4-BE49-F238E27FC236}">
                <a16:creationId xmlns:a16="http://schemas.microsoft.com/office/drawing/2014/main" id="{3610F2EE-D0D8-4838-8D9D-73EB0454D699}"/>
              </a:ext>
            </a:extLst>
          </p:cNvPr>
          <p:cNvSpPr txBox="1">
            <a:spLocks noChangeArrowheads="1"/>
          </p:cNvSpPr>
          <p:nvPr/>
        </p:nvSpPr>
        <p:spPr bwMode="auto">
          <a:xfrm>
            <a:off x="8327929" y="4028070"/>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20</a:t>
            </a:r>
          </a:p>
        </p:txBody>
      </p:sp>
      <p:sp>
        <p:nvSpPr>
          <p:cNvPr id="216" name="Text Box 202">
            <a:extLst>
              <a:ext uri="{FF2B5EF4-FFF2-40B4-BE49-F238E27FC236}">
                <a16:creationId xmlns:a16="http://schemas.microsoft.com/office/drawing/2014/main" id="{4448A97B-81A5-4F1A-9D16-5A513246C980}"/>
              </a:ext>
            </a:extLst>
          </p:cNvPr>
          <p:cNvSpPr txBox="1">
            <a:spLocks noChangeArrowheads="1"/>
          </p:cNvSpPr>
          <p:nvPr/>
        </p:nvSpPr>
        <p:spPr bwMode="auto">
          <a:xfrm>
            <a:off x="8327929" y="4401132"/>
            <a:ext cx="29046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10</a:t>
            </a:r>
          </a:p>
        </p:txBody>
      </p:sp>
      <p:sp>
        <p:nvSpPr>
          <p:cNvPr id="217" name="Text Box 203">
            <a:extLst>
              <a:ext uri="{FF2B5EF4-FFF2-40B4-BE49-F238E27FC236}">
                <a16:creationId xmlns:a16="http://schemas.microsoft.com/office/drawing/2014/main" id="{1E58EBA7-C948-4F7C-8E1B-9EB728028C8C}"/>
              </a:ext>
            </a:extLst>
          </p:cNvPr>
          <p:cNvSpPr txBox="1">
            <a:spLocks noChangeArrowheads="1"/>
          </p:cNvSpPr>
          <p:nvPr/>
        </p:nvSpPr>
        <p:spPr bwMode="auto">
          <a:xfrm>
            <a:off x="8327929" y="4775782"/>
            <a:ext cx="23756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fr-FR" sz="900">
                <a:solidFill>
                  <a:prstClr val="black"/>
                </a:solidFill>
                <a:latin typeface="Arial Narrow" panose="020B0606020202030204" pitchFamily="34" charset="0"/>
                <a:cs typeface="Arial" panose="020B0604020202020204" pitchFamily="34" charset="0"/>
              </a:rPr>
              <a:t>0</a:t>
            </a:r>
          </a:p>
        </p:txBody>
      </p:sp>
      <p:sp>
        <p:nvSpPr>
          <p:cNvPr id="218" name="Freeform 204">
            <a:extLst>
              <a:ext uri="{FF2B5EF4-FFF2-40B4-BE49-F238E27FC236}">
                <a16:creationId xmlns:a16="http://schemas.microsoft.com/office/drawing/2014/main" id="{FD9AD320-953C-45FF-8886-5F4C041782F1}"/>
              </a:ext>
            </a:extLst>
          </p:cNvPr>
          <p:cNvSpPr>
            <a:spLocks/>
          </p:cNvSpPr>
          <p:nvPr/>
        </p:nvSpPr>
        <p:spPr bwMode="auto">
          <a:xfrm>
            <a:off x="5281516" y="2648532"/>
            <a:ext cx="3081338" cy="2238375"/>
          </a:xfrm>
          <a:custGeom>
            <a:avLst/>
            <a:gdLst>
              <a:gd name="T0" fmla="*/ 0 w 1950"/>
              <a:gd name="T1" fmla="*/ 0 h 1452"/>
              <a:gd name="T2" fmla="*/ 0 w 1950"/>
              <a:gd name="T3" fmla="*/ 2147483647 h 1452"/>
              <a:gd name="T4" fmla="*/ 2147483647 w 1950"/>
              <a:gd name="T5" fmla="*/ 2147483647 h 1452"/>
              <a:gd name="T6" fmla="*/ 2147483647 w 1950"/>
              <a:gd name="T7" fmla="*/ 0 h 1452"/>
              <a:gd name="T8" fmla="*/ 0 60000 65536"/>
              <a:gd name="T9" fmla="*/ 0 60000 65536"/>
              <a:gd name="T10" fmla="*/ 0 60000 65536"/>
              <a:gd name="T11" fmla="*/ 0 60000 65536"/>
              <a:gd name="T12" fmla="*/ 0 w 1950"/>
              <a:gd name="T13" fmla="*/ 0 h 1452"/>
              <a:gd name="T14" fmla="*/ 1950 w 1950"/>
              <a:gd name="T15" fmla="*/ 1452 h 1452"/>
            </a:gdLst>
            <a:ahLst/>
            <a:cxnLst>
              <a:cxn ang="T8">
                <a:pos x="T0" y="T1"/>
              </a:cxn>
              <a:cxn ang="T9">
                <a:pos x="T2" y="T3"/>
              </a:cxn>
              <a:cxn ang="T10">
                <a:pos x="T4" y="T5"/>
              </a:cxn>
              <a:cxn ang="T11">
                <a:pos x="T6" y="T7"/>
              </a:cxn>
            </a:cxnLst>
            <a:rect l="T12" t="T13" r="T14" b="T15"/>
            <a:pathLst>
              <a:path w="1950" h="1452">
                <a:moveTo>
                  <a:pt x="0" y="0"/>
                </a:moveTo>
                <a:lnTo>
                  <a:pt x="0" y="1452"/>
                </a:lnTo>
                <a:lnTo>
                  <a:pt x="1950" y="1452"/>
                </a:lnTo>
                <a:lnTo>
                  <a:pt x="1950" y="0"/>
                </a:lnTo>
              </a:path>
            </a:pathLst>
          </a:custGeom>
          <a:noFill/>
          <a:ln w="9525">
            <a:solidFill>
              <a:sysClr val="windowText" lastClr="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19" name="Text Box 205">
            <a:extLst>
              <a:ext uri="{FF2B5EF4-FFF2-40B4-BE49-F238E27FC236}">
                <a16:creationId xmlns:a16="http://schemas.microsoft.com/office/drawing/2014/main" id="{A8B34E9E-05AB-4356-A468-525EA5D2578C}"/>
              </a:ext>
            </a:extLst>
          </p:cNvPr>
          <p:cNvSpPr txBox="1">
            <a:spLocks noChangeArrowheads="1"/>
          </p:cNvSpPr>
          <p:nvPr/>
        </p:nvSpPr>
        <p:spPr bwMode="auto">
          <a:xfrm>
            <a:off x="5281516" y="2489782"/>
            <a:ext cx="304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fr-CA" altLang="fr-FR" sz="1600" b="1" dirty="0">
                <a:solidFill>
                  <a:srgbClr val="725F73"/>
                </a:solidFill>
                <a:latin typeface="Arial Narrow" panose="020B0606020202030204" pitchFamily="34" charset="0"/>
                <a:cs typeface="Arial" panose="020B0604020202020204" pitchFamily="34" charset="0"/>
              </a:rPr>
              <a:t>Total hip</a:t>
            </a:r>
            <a:endParaRPr lang="en-US" altLang="fr-FR" sz="1600" b="1" dirty="0">
              <a:solidFill>
                <a:srgbClr val="725F73"/>
              </a:solidFill>
              <a:latin typeface="Arial Narrow" panose="020B0606020202030204" pitchFamily="34" charset="0"/>
              <a:cs typeface="Arial" panose="020B0604020202020204" pitchFamily="34" charset="0"/>
            </a:endParaRPr>
          </a:p>
        </p:txBody>
      </p:sp>
      <p:sp>
        <p:nvSpPr>
          <p:cNvPr id="220" name="Text Box 206">
            <a:extLst>
              <a:ext uri="{FF2B5EF4-FFF2-40B4-BE49-F238E27FC236}">
                <a16:creationId xmlns:a16="http://schemas.microsoft.com/office/drawing/2014/main" id="{D697B750-3E36-4F0F-92CD-729DFF3E8E55}"/>
              </a:ext>
            </a:extLst>
          </p:cNvPr>
          <p:cNvSpPr txBox="1">
            <a:spLocks noChangeArrowheads="1"/>
          </p:cNvSpPr>
          <p:nvPr/>
        </p:nvSpPr>
        <p:spPr bwMode="auto">
          <a:xfrm rot="-2700000">
            <a:off x="5143404" y="4982157"/>
            <a:ext cx="7635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&gt;0.0</a:t>
            </a:r>
          </a:p>
        </p:txBody>
      </p:sp>
      <p:sp>
        <p:nvSpPr>
          <p:cNvPr id="221" name="Text Box 207">
            <a:extLst>
              <a:ext uri="{FF2B5EF4-FFF2-40B4-BE49-F238E27FC236}">
                <a16:creationId xmlns:a16="http://schemas.microsoft.com/office/drawing/2014/main" id="{79A9370A-D747-4A69-8B0F-A2F9063B8D1E}"/>
              </a:ext>
            </a:extLst>
          </p:cNvPr>
          <p:cNvSpPr txBox="1">
            <a:spLocks noChangeArrowheads="1"/>
          </p:cNvSpPr>
          <p:nvPr/>
        </p:nvSpPr>
        <p:spPr bwMode="auto">
          <a:xfrm rot="-2700000">
            <a:off x="5273579" y="5032957"/>
            <a:ext cx="9667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0.0 to -0.5</a:t>
            </a:r>
          </a:p>
        </p:txBody>
      </p:sp>
      <p:sp>
        <p:nvSpPr>
          <p:cNvPr id="222" name="Text Box 208">
            <a:extLst>
              <a:ext uri="{FF2B5EF4-FFF2-40B4-BE49-F238E27FC236}">
                <a16:creationId xmlns:a16="http://schemas.microsoft.com/office/drawing/2014/main" id="{76F69E44-3454-4BDC-AE69-4B08BCD2DF20}"/>
              </a:ext>
            </a:extLst>
          </p:cNvPr>
          <p:cNvSpPr txBox="1">
            <a:spLocks noChangeArrowheads="1"/>
          </p:cNvSpPr>
          <p:nvPr/>
        </p:nvSpPr>
        <p:spPr bwMode="auto">
          <a:xfrm rot="-2700000">
            <a:off x="5573616"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-0.5 to -1.0</a:t>
            </a:r>
          </a:p>
        </p:txBody>
      </p:sp>
      <p:sp>
        <p:nvSpPr>
          <p:cNvPr id="223" name="Text Box 209">
            <a:extLst>
              <a:ext uri="{FF2B5EF4-FFF2-40B4-BE49-F238E27FC236}">
                <a16:creationId xmlns:a16="http://schemas.microsoft.com/office/drawing/2014/main" id="{2C906CAA-3DEA-4A8A-872D-EC0B12D95CA7}"/>
              </a:ext>
            </a:extLst>
          </p:cNvPr>
          <p:cNvSpPr txBox="1">
            <a:spLocks noChangeArrowheads="1"/>
          </p:cNvSpPr>
          <p:nvPr/>
        </p:nvSpPr>
        <p:spPr bwMode="auto">
          <a:xfrm rot="-2700000">
            <a:off x="5891116"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-1.0 to -1.5</a:t>
            </a:r>
          </a:p>
        </p:txBody>
      </p:sp>
      <p:sp>
        <p:nvSpPr>
          <p:cNvPr id="224" name="Text Box 210">
            <a:extLst>
              <a:ext uri="{FF2B5EF4-FFF2-40B4-BE49-F238E27FC236}">
                <a16:creationId xmlns:a16="http://schemas.microsoft.com/office/drawing/2014/main" id="{FF9F34DC-B3B1-4E2A-BE34-E370287D14E4}"/>
              </a:ext>
            </a:extLst>
          </p:cNvPr>
          <p:cNvSpPr txBox="1">
            <a:spLocks noChangeArrowheads="1"/>
          </p:cNvSpPr>
          <p:nvPr/>
        </p:nvSpPr>
        <p:spPr bwMode="auto">
          <a:xfrm rot="-2700000">
            <a:off x="6208616"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-1.5 to -2.0</a:t>
            </a:r>
          </a:p>
        </p:txBody>
      </p:sp>
      <p:sp>
        <p:nvSpPr>
          <p:cNvPr id="225" name="Text Box 211">
            <a:extLst>
              <a:ext uri="{FF2B5EF4-FFF2-40B4-BE49-F238E27FC236}">
                <a16:creationId xmlns:a16="http://schemas.microsoft.com/office/drawing/2014/main" id="{7608443E-1223-40C8-9AE4-0E9763B880B0}"/>
              </a:ext>
            </a:extLst>
          </p:cNvPr>
          <p:cNvSpPr txBox="1">
            <a:spLocks noChangeArrowheads="1"/>
          </p:cNvSpPr>
          <p:nvPr/>
        </p:nvSpPr>
        <p:spPr bwMode="auto">
          <a:xfrm rot="-2700000">
            <a:off x="6530879"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-2.0 to -2.5</a:t>
            </a:r>
          </a:p>
        </p:txBody>
      </p:sp>
      <p:sp>
        <p:nvSpPr>
          <p:cNvPr id="226" name="Text Box 212">
            <a:extLst>
              <a:ext uri="{FF2B5EF4-FFF2-40B4-BE49-F238E27FC236}">
                <a16:creationId xmlns:a16="http://schemas.microsoft.com/office/drawing/2014/main" id="{39B88A55-D474-455B-9D72-C23713621A7E}"/>
              </a:ext>
            </a:extLst>
          </p:cNvPr>
          <p:cNvSpPr txBox="1">
            <a:spLocks noChangeArrowheads="1"/>
          </p:cNvSpPr>
          <p:nvPr/>
        </p:nvSpPr>
        <p:spPr bwMode="auto">
          <a:xfrm rot="-2700000">
            <a:off x="6853141"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-2.5 to -3.0</a:t>
            </a:r>
          </a:p>
        </p:txBody>
      </p:sp>
      <p:sp>
        <p:nvSpPr>
          <p:cNvPr id="227" name="Text Box 213">
            <a:extLst>
              <a:ext uri="{FF2B5EF4-FFF2-40B4-BE49-F238E27FC236}">
                <a16:creationId xmlns:a16="http://schemas.microsoft.com/office/drawing/2014/main" id="{7C11CEA5-55E2-4725-8AD8-5882617FA8B3}"/>
              </a:ext>
            </a:extLst>
          </p:cNvPr>
          <p:cNvSpPr txBox="1">
            <a:spLocks noChangeArrowheads="1"/>
          </p:cNvSpPr>
          <p:nvPr/>
        </p:nvSpPr>
        <p:spPr bwMode="auto">
          <a:xfrm rot="-2700000">
            <a:off x="7175404" y="5040895"/>
            <a:ext cx="9874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-3.0 to -3.5</a:t>
            </a:r>
          </a:p>
        </p:txBody>
      </p:sp>
      <p:sp>
        <p:nvSpPr>
          <p:cNvPr id="228" name="Text Box 214">
            <a:extLst>
              <a:ext uri="{FF2B5EF4-FFF2-40B4-BE49-F238E27FC236}">
                <a16:creationId xmlns:a16="http://schemas.microsoft.com/office/drawing/2014/main" id="{A54AD3C1-5A42-4EB0-A77B-688136A471C7}"/>
              </a:ext>
            </a:extLst>
          </p:cNvPr>
          <p:cNvSpPr txBox="1">
            <a:spLocks noChangeArrowheads="1"/>
          </p:cNvSpPr>
          <p:nvPr/>
        </p:nvSpPr>
        <p:spPr bwMode="auto">
          <a:xfrm rot="-2700000">
            <a:off x="7637366" y="4990095"/>
            <a:ext cx="868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900">
                <a:solidFill>
                  <a:prstClr val="black"/>
                </a:solidFill>
                <a:latin typeface="Arial Narrow" panose="020B0606020202030204" pitchFamily="34" charset="0"/>
                <a:cs typeface="Arial" panose="020B0604020202020204" pitchFamily="34" charset="0"/>
              </a:rPr>
              <a:t>≤ -3.5</a:t>
            </a:r>
          </a:p>
        </p:txBody>
      </p:sp>
      <p:sp>
        <p:nvSpPr>
          <p:cNvPr id="229" name="Freeform 99">
            <a:extLst>
              <a:ext uri="{FF2B5EF4-FFF2-40B4-BE49-F238E27FC236}">
                <a16:creationId xmlns:a16="http://schemas.microsoft.com/office/drawing/2014/main" id="{DF7AF38F-04FC-41EF-A6AB-D8117576D2FE}"/>
              </a:ext>
            </a:extLst>
          </p:cNvPr>
          <p:cNvSpPr>
            <a:spLocks/>
          </p:cNvSpPr>
          <p:nvPr/>
        </p:nvSpPr>
        <p:spPr bwMode="auto">
          <a:xfrm>
            <a:off x="5487891" y="3762957"/>
            <a:ext cx="2865438" cy="966788"/>
          </a:xfrm>
          <a:custGeom>
            <a:avLst/>
            <a:gdLst>
              <a:gd name="T0" fmla="*/ 0 w 4368"/>
              <a:gd name="T1" fmla="*/ 2147483647 h 2072"/>
              <a:gd name="T2" fmla="*/ 2147483647 w 4368"/>
              <a:gd name="T3" fmla="*/ 2147483647 h 2072"/>
              <a:gd name="T4" fmla="*/ 2147483647 w 4368"/>
              <a:gd name="T5" fmla="*/ 2147483647 h 2072"/>
              <a:gd name="T6" fmla="*/ 2147483647 w 4368"/>
              <a:gd name="T7" fmla="*/ 2147483647 h 2072"/>
              <a:gd name="T8" fmla="*/ 2147483647 w 4368"/>
              <a:gd name="T9" fmla="*/ 2147483647 h 2072"/>
              <a:gd name="T10" fmla="*/ 2147483647 w 4368"/>
              <a:gd name="T11" fmla="*/ 2147483647 h 2072"/>
              <a:gd name="T12" fmla="*/ 2147483647 w 4368"/>
              <a:gd name="T13" fmla="*/ 2147483647 h 2072"/>
              <a:gd name="T14" fmla="*/ 2147483647 w 4368"/>
              <a:gd name="T15" fmla="*/ 2147483647 h 2072"/>
              <a:gd name="T16" fmla="*/ 2147483647 w 4368"/>
              <a:gd name="T17" fmla="*/ 2147483647 h 2072"/>
              <a:gd name="T18" fmla="*/ 2147483647 w 4368"/>
              <a:gd name="T19" fmla="*/ 2147483647 h 2072"/>
              <a:gd name="T20" fmla="*/ 2147483647 w 4368"/>
              <a:gd name="T21" fmla="*/ 2147483647 h 20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68"/>
              <a:gd name="T34" fmla="*/ 0 h 2072"/>
              <a:gd name="T35" fmla="*/ 4368 w 4368"/>
              <a:gd name="T36" fmla="*/ 2072 h 20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68" h="2072">
                <a:moveTo>
                  <a:pt x="0" y="1688"/>
                </a:moveTo>
                <a:cubicBezTo>
                  <a:pt x="144" y="1688"/>
                  <a:pt x="288" y="1688"/>
                  <a:pt x="432" y="1592"/>
                </a:cubicBezTo>
                <a:cubicBezTo>
                  <a:pt x="576" y="1496"/>
                  <a:pt x="720" y="1296"/>
                  <a:pt x="864" y="1112"/>
                </a:cubicBezTo>
                <a:cubicBezTo>
                  <a:pt x="1008" y="928"/>
                  <a:pt x="1152" y="664"/>
                  <a:pt x="1296" y="488"/>
                </a:cubicBezTo>
                <a:cubicBezTo>
                  <a:pt x="1440" y="312"/>
                  <a:pt x="1584" y="112"/>
                  <a:pt x="1728" y="56"/>
                </a:cubicBezTo>
                <a:cubicBezTo>
                  <a:pt x="1872" y="0"/>
                  <a:pt x="2008" y="48"/>
                  <a:pt x="2160" y="152"/>
                </a:cubicBezTo>
                <a:cubicBezTo>
                  <a:pt x="2312" y="256"/>
                  <a:pt x="2488" y="488"/>
                  <a:pt x="2640" y="680"/>
                </a:cubicBezTo>
                <a:cubicBezTo>
                  <a:pt x="2792" y="872"/>
                  <a:pt x="2928" y="1128"/>
                  <a:pt x="3072" y="1304"/>
                </a:cubicBezTo>
                <a:cubicBezTo>
                  <a:pt x="3216" y="1480"/>
                  <a:pt x="3360" y="1624"/>
                  <a:pt x="3504" y="1736"/>
                </a:cubicBezTo>
                <a:cubicBezTo>
                  <a:pt x="3648" y="1848"/>
                  <a:pt x="3792" y="1920"/>
                  <a:pt x="3936" y="1976"/>
                </a:cubicBezTo>
                <a:cubicBezTo>
                  <a:pt x="4080" y="2032"/>
                  <a:pt x="4296" y="2056"/>
                  <a:pt x="4368" y="2072"/>
                </a:cubicBezTo>
              </a:path>
            </a:pathLst>
          </a:custGeom>
          <a:noFill/>
          <a:ln w="57150" cap="rnd">
            <a:solidFill>
              <a:sysClr val="windowText" lastClr="00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30" name="Text Box 140">
            <a:extLst>
              <a:ext uri="{FF2B5EF4-FFF2-40B4-BE49-F238E27FC236}">
                <a16:creationId xmlns:a16="http://schemas.microsoft.com/office/drawing/2014/main" id="{7327AEEF-4500-47BB-B617-9E022DD18284}"/>
              </a:ext>
            </a:extLst>
          </p:cNvPr>
          <p:cNvSpPr txBox="1">
            <a:spLocks noChangeArrowheads="1"/>
          </p:cNvSpPr>
          <p:nvPr/>
        </p:nvSpPr>
        <p:spPr bwMode="auto">
          <a:xfrm rot="-5400000">
            <a:off x="7533310" y="3605474"/>
            <a:ext cx="2444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fr-FR" sz="1200" b="1">
                <a:solidFill>
                  <a:prstClr val="black"/>
                </a:solidFill>
                <a:latin typeface="Arial Narrow" panose="020B0606020202030204" pitchFamily="34" charset="0"/>
                <a:cs typeface="Arial" panose="020B0604020202020204" pitchFamily="34" charset="0"/>
              </a:rPr>
              <a:t>Fracture rate, per 1000 persons-years</a:t>
            </a:r>
          </a:p>
        </p:txBody>
      </p:sp>
      <p:grpSp>
        <p:nvGrpSpPr>
          <p:cNvPr id="231" name="Group 230">
            <a:extLst>
              <a:ext uri="{FF2B5EF4-FFF2-40B4-BE49-F238E27FC236}">
                <a16:creationId xmlns:a16="http://schemas.microsoft.com/office/drawing/2014/main" id="{D1DE4BF9-268E-4CF8-9F24-429C717F401C}"/>
              </a:ext>
            </a:extLst>
          </p:cNvPr>
          <p:cNvGrpSpPr/>
          <p:nvPr/>
        </p:nvGrpSpPr>
        <p:grpSpPr>
          <a:xfrm>
            <a:off x="0" y="1434702"/>
            <a:ext cx="9144000" cy="694166"/>
            <a:chOff x="548640" y="5357499"/>
            <a:chExt cx="8229600" cy="608421"/>
          </a:xfrm>
        </p:grpSpPr>
        <p:sp>
          <p:nvSpPr>
            <p:cNvPr id="232" name="Rectangle 231">
              <a:extLst>
                <a:ext uri="{FF2B5EF4-FFF2-40B4-BE49-F238E27FC236}">
                  <a16:creationId xmlns:a16="http://schemas.microsoft.com/office/drawing/2014/main" id="{419C60BC-EFFA-4A98-87B1-64C1F241E37E}"/>
                </a:ext>
              </a:extLst>
            </p:cNvPr>
            <p:cNvSpPr/>
            <p:nvPr/>
          </p:nvSpPr>
          <p:spPr>
            <a:xfrm>
              <a:off x="548640" y="5357499"/>
              <a:ext cx="8229600" cy="608421"/>
            </a:xfrm>
            <a:prstGeom prst="rect">
              <a:avLst/>
            </a:prstGeom>
            <a:gradFill rotWithShape="1">
              <a:gsLst>
                <a:gs pos="0">
                  <a:srgbClr val="C8B7B7"/>
                </a:gs>
                <a:gs pos="100000">
                  <a:srgbClr val="907A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Rectangle 232">
              <a:extLst>
                <a:ext uri="{FF2B5EF4-FFF2-40B4-BE49-F238E27FC236}">
                  <a16:creationId xmlns:a16="http://schemas.microsoft.com/office/drawing/2014/main" id="{E6C57E1F-485F-47DA-9DE2-3FA2270386A4}"/>
                </a:ext>
              </a:extLst>
            </p:cNvPr>
            <p:cNvSpPr/>
            <p:nvPr/>
          </p:nvSpPr>
          <p:spPr>
            <a:xfrm>
              <a:off x="693420" y="5499430"/>
              <a:ext cx="7940040" cy="324557"/>
            </a:xfrm>
            <a:prstGeom prst="rect">
              <a:avLst/>
            </a:prstGeom>
          </p:spPr>
          <p:txBody>
            <a:bodyPr wrap="square" anchor="ctr">
              <a:spAutoFit/>
            </a:bodyPr>
            <a:lstStyle/>
            <a:p>
              <a:pPr lvl="0" algn="ctr" defTabSz="914400">
                <a:defRPr/>
              </a:pPr>
              <a:r>
                <a:rPr lang="en-CA" sz="2200" b="1" kern="0" dirty="0">
                  <a:solidFill>
                    <a:schemeClr val="tx1">
                      <a:lumMod val="95000"/>
                      <a:lumOff val="5000"/>
                    </a:schemeClr>
                  </a:solidFill>
                  <a:latin typeface="Arial Narrow" panose="020B0606020202030204" pitchFamily="34" charset="0"/>
                </a:rPr>
                <a:t>60% of fractures happen in women with non-osteoporotic BMD (T-score  &gt; -2.5)</a:t>
              </a:r>
            </a:p>
          </p:txBody>
        </p:sp>
      </p:grpSp>
    </p:spTree>
    <p:extLst>
      <p:ext uri="{BB962C8B-B14F-4D97-AF65-F5344CB8AC3E}">
        <p14:creationId xmlns:p14="http://schemas.microsoft.com/office/powerpoint/2010/main" val="134127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p:cTn id="7" dur="500" fill="hold"/>
                                        <p:tgtEl>
                                          <p:spTgt spid="231"/>
                                        </p:tgtEl>
                                        <p:attrNameLst>
                                          <p:attrName>ppt_w</p:attrName>
                                        </p:attrNameLst>
                                      </p:cBhvr>
                                      <p:tavLst>
                                        <p:tav tm="0">
                                          <p:val>
                                            <p:fltVal val="0"/>
                                          </p:val>
                                        </p:tav>
                                        <p:tav tm="100000">
                                          <p:val>
                                            <p:strVal val="#ppt_w"/>
                                          </p:val>
                                        </p:tav>
                                      </p:tavLst>
                                    </p:anim>
                                    <p:anim calcmode="lin" valueType="num">
                                      <p:cBhvr>
                                        <p:cTn id="8" dur="500" fill="hold"/>
                                        <p:tgtEl>
                                          <p:spTgt spid="231"/>
                                        </p:tgtEl>
                                        <p:attrNameLst>
                                          <p:attrName>ppt_h</p:attrName>
                                        </p:attrNameLst>
                                      </p:cBhvr>
                                      <p:tavLst>
                                        <p:tav tm="0">
                                          <p:val>
                                            <p:fltVal val="0"/>
                                          </p:val>
                                        </p:tav>
                                        <p:tav tm="100000">
                                          <p:val>
                                            <p:strVal val="#ppt_h"/>
                                          </p:val>
                                        </p:tav>
                                      </p:tavLst>
                                    </p:anim>
                                    <p:animEffect transition="in" filter="fade">
                                      <p:cBhvr>
                                        <p:cTn id="9"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en-US" sz="1000" dirty="0">
                <a:solidFill>
                  <a:srgbClr val="000000"/>
                </a:solidFill>
                <a:latin typeface="Arial Narrow" panose="020B0606020202030204" pitchFamily="34" charset="0"/>
              </a:rPr>
              <a:t>1. </a:t>
            </a:r>
            <a:r>
              <a:rPr lang="en-US" altLang="en-US" sz="1000" dirty="0" err="1">
                <a:solidFill>
                  <a:srgbClr val="000000"/>
                </a:solidFill>
                <a:latin typeface="Arial Narrow" panose="020B0606020202030204" pitchFamily="34" charset="0"/>
              </a:rPr>
              <a:t>Papaioannou</a:t>
            </a:r>
            <a:r>
              <a:rPr lang="en-US" altLang="en-US" sz="1000" dirty="0">
                <a:solidFill>
                  <a:srgbClr val="000000"/>
                </a:solidFill>
                <a:latin typeface="Arial Narrow" panose="020B0606020202030204" pitchFamily="34" charset="0"/>
              </a:rPr>
              <a:t>,  A., et al. </a:t>
            </a:r>
            <a:r>
              <a:rPr lang="en-US" altLang="en-US" sz="1000" i="1" dirty="0">
                <a:solidFill>
                  <a:srgbClr val="000000"/>
                </a:solidFill>
                <a:latin typeface="Arial Narrow" panose="020B0606020202030204" pitchFamily="34" charset="0"/>
              </a:rPr>
              <a:t>CMAJ</a:t>
            </a:r>
            <a:r>
              <a:rPr lang="en-US" altLang="en-US" sz="1000" dirty="0">
                <a:solidFill>
                  <a:srgbClr val="000000"/>
                </a:solidFill>
                <a:latin typeface="Arial Narrow" panose="020B0606020202030204" pitchFamily="34" charset="0"/>
              </a:rPr>
              <a:t>. 2010;182:1864-1873.; 2. Steering Group Communications Feb 9th 2012.</a:t>
            </a:r>
          </a:p>
        </p:txBody>
      </p:sp>
      <p:sp>
        <p:nvSpPr>
          <p:cNvPr id="440" name="Rectangle 439"/>
          <p:cNvSpPr/>
          <p:nvPr/>
        </p:nvSpPr>
        <p:spPr>
          <a:xfrm>
            <a:off x="0" y="2"/>
            <a:ext cx="9144000" cy="1029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553998"/>
          </a:xfrm>
        </p:spPr>
        <p:txBody>
          <a:bodyPr/>
          <a:lstStyle/>
          <a:p>
            <a:pPr algn="ctr"/>
            <a:r>
              <a:rPr lang="en-CA" sz="4000" dirty="0">
                <a:solidFill>
                  <a:srgbClr val="725F73"/>
                </a:solidFill>
                <a:latin typeface="Arial Narrow" panose="020B0606020202030204" pitchFamily="34" charset="0"/>
              </a:rPr>
              <a:t>When to do a BMD</a:t>
            </a:r>
            <a:r>
              <a:rPr lang="en-CA" sz="4000" baseline="30000" dirty="0">
                <a:solidFill>
                  <a:srgbClr val="725F73"/>
                </a:solidFill>
                <a:latin typeface="Arial Narrow" panose="020B0606020202030204" pitchFamily="34" charset="0"/>
              </a:rPr>
              <a:t>1</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aphicFrame>
        <p:nvGraphicFramePr>
          <p:cNvPr id="109" name="Content Placeholder 8">
            <a:extLst>
              <a:ext uri="{FF2B5EF4-FFF2-40B4-BE49-F238E27FC236}">
                <a16:creationId xmlns:a16="http://schemas.microsoft.com/office/drawing/2014/main" id="{D49A8EEB-1FD1-411A-AFC0-3CCA09B04A2C}"/>
              </a:ext>
            </a:extLst>
          </p:cNvPr>
          <p:cNvGraphicFramePr>
            <a:graphicFrameLocks/>
          </p:cNvGraphicFramePr>
          <p:nvPr>
            <p:extLst>
              <p:ext uri="{D42A27DB-BD31-4B8C-83A1-F6EECF244321}">
                <p14:modId xmlns:p14="http://schemas.microsoft.com/office/powerpoint/2010/main" val="1345110801"/>
              </p:ext>
            </p:extLst>
          </p:nvPr>
        </p:nvGraphicFramePr>
        <p:xfrm>
          <a:off x="69848" y="1406676"/>
          <a:ext cx="8930019" cy="2560320"/>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2353479">
                  <a:extLst>
                    <a:ext uri="{9D8B030D-6E8A-4147-A177-3AD203B41FA5}">
                      <a16:colId xmlns:a16="http://schemas.microsoft.com/office/drawing/2014/main" val="20000"/>
                    </a:ext>
                  </a:extLst>
                </a:gridCol>
                <a:gridCol w="3903824">
                  <a:extLst>
                    <a:ext uri="{9D8B030D-6E8A-4147-A177-3AD203B41FA5}">
                      <a16:colId xmlns:a16="http://schemas.microsoft.com/office/drawing/2014/main" val="20001"/>
                    </a:ext>
                  </a:extLst>
                </a:gridCol>
                <a:gridCol w="2672716">
                  <a:extLst>
                    <a:ext uri="{9D8B030D-6E8A-4147-A177-3AD203B41FA5}">
                      <a16:colId xmlns:a16="http://schemas.microsoft.com/office/drawing/2014/main" val="20002"/>
                    </a:ext>
                  </a:extLst>
                </a:gridCol>
              </a:tblGrid>
              <a:tr h="548640">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 65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50-64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&lt;50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extLst>
                  <a:ext uri="{0D108BD9-81ED-4DB2-BD59-A6C34878D82A}">
                    <a16:rowId xmlns:a16="http://schemas.microsoft.com/office/drawing/2014/main" val="10000"/>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0" marR="0" lvl="0" indent="0" algn="l" defTabSz="914400" rtl="0" eaLnBrk="1" fontAlgn="base" latinLnBrk="0" hangingPunct="1">
                        <a:lnSpc>
                          <a:spcPct val="100000"/>
                        </a:lnSpc>
                        <a:spcBef>
                          <a:spcPct val="0"/>
                        </a:spcBef>
                        <a:spcAft>
                          <a:spcPct val="0"/>
                        </a:spcAft>
                        <a:buClr>
                          <a:srgbClr val="C68FD5"/>
                        </a:buClr>
                        <a:buSzPct val="80000"/>
                        <a:buFont typeface="Wingdings" pitchFamily="2" charset="2"/>
                        <a:buNone/>
                        <a:tabLst>
                          <a:tab pos="95250" algn="l"/>
                        </a:tabLst>
                      </a:pPr>
                      <a:r>
                        <a:rPr lang="en-US" sz="1400" b="1" kern="1200" dirty="0">
                          <a:latin typeface="Arial Narrow" panose="020B0606020202030204" pitchFamily="34" charset="0"/>
                        </a:rPr>
                        <a:t>Everyone</a:t>
                      </a:r>
                      <a:endParaRPr lang="en-US" sz="1400" b="1" kern="1200" dirty="0">
                        <a:solidFill>
                          <a:schemeClr val="tx1"/>
                        </a:solidFill>
                        <a:latin typeface="Arial Narrow" panose="020B0606020202030204" pitchFamily="34" charset="0"/>
                        <a:ea typeface="+mn-ea"/>
                        <a:cs typeface="Helvetica" panose="020B0604020202020204" pitchFamily="34" charset="0"/>
                      </a:endParaRPr>
                    </a:p>
                  </a:txBody>
                  <a:tcPr horzOverflow="overflow">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450000" indent="-450000">
                        <a:buFont typeface="Wingdings" pitchFamily="2" charset="2"/>
                        <a:buNone/>
                        <a:defRPr/>
                      </a:pPr>
                      <a:r>
                        <a:rPr kumimoji="0" lang="en-CA" sz="1400" b="1" u="none" strike="noStrike" cap="none" normalizeH="0" baseline="0" dirty="0">
                          <a:ln>
                            <a:noFill/>
                          </a:ln>
                          <a:effectLst/>
                          <a:latin typeface="Arial Narrow" panose="020B0606020202030204" pitchFamily="34" charset="0"/>
                        </a:rPr>
                        <a:t>One or more risk factors for fracture:</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Fragility fracture after age 40</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Parental hip fracture</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Vertebral fracture or osteopenia identified on radiography</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Medication with high risk of bone loss (i.e. steroids)</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Smoking, alcohol (≥3/d)</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Disorders associated with osteoporosis (i.e. RA)</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Low weight or major weight loss</a:t>
                      </a:r>
                      <a:endParaRPr kumimoji="0" lang="en-CA" sz="140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horzOverflow="overflow">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285750" lvl="0" indent="-285750" algn="l" defTabSz="685800" rtl="0" eaLnBrk="1" latinLnBrk="0" hangingPunct="1">
                        <a:buClr>
                          <a:srgbClr val="554856"/>
                        </a:buClr>
                        <a:buFont typeface="Wingdings" panose="05000000000000000000" pitchFamily="2" charset="2"/>
                        <a:buChar char="§"/>
                        <a:defRPr/>
                      </a:pPr>
                      <a:r>
                        <a:rPr kumimoji="0" lang="en-CA" sz="1400" u="none" strike="noStrike" kern="1200" cap="none" normalizeH="0" baseline="0" dirty="0">
                          <a:ln>
                            <a:noFill/>
                          </a:ln>
                          <a:solidFill>
                            <a:schemeClr val="dk1"/>
                          </a:solidFill>
                          <a:effectLst/>
                          <a:latin typeface="Arial Narrow" panose="020B0606020202030204" pitchFamily="34" charset="0"/>
                          <a:ea typeface="+mn-ea"/>
                          <a:cs typeface="+mn-cs"/>
                        </a:rPr>
                        <a:t>2°causes of osteoporosis (i.e. malabsorption)</a:t>
                      </a:r>
                    </a:p>
                    <a:p>
                      <a:pPr marL="285750" lvl="0" indent="-285750" algn="l" defTabSz="685800" rtl="0" eaLnBrk="1" latinLnBrk="0" hangingPunct="1">
                        <a:buClr>
                          <a:srgbClr val="554856"/>
                        </a:buClr>
                        <a:buFont typeface="Wingdings" panose="05000000000000000000" pitchFamily="2" charset="2"/>
                        <a:buChar char="§"/>
                        <a:defRPr/>
                      </a:pPr>
                      <a:endParaRPr kumimoji="0" lang="en-CA" sz="1400" u="none" strike="noStrike" kern="1200" cap="none" normalizeH="0" baseline="0" dirty="0">
                        <a:ln>
                          <a:noFill/>
                        </a:ln>
                        <a:solidFill>
                          <a:schemeClr val="dk1"/>
                        </a:solidFill>
                        <a:effectLst/>
                        <a:latin typeface="Arial Narrow" panose="020B0606020202030204" pitchFamily="34" charset="0"/>
                        <a:ea typeface="+mn-ea"/>
                        <a:cs typeface="+mn-cs"/>
                      </a:endParaRPr>
                    </a:p>
                    <a:p>
                      <a:pPr marL="285750" lvl="0" indent="-285750" algn="l" defTabSz="685800" rtl="0" eaLnBrk="1" latinLnBrk="0" hangingPunct="1">
                        <a:buClr>
                          <a:srgbClr val="554856"/>
                        </a:buClr>
                        <a:buFont typeface="Wingdings" panose="05000000000000000000" pitchFamily="2" charset="2"/>
                        <a:buChar char="§"/>
                        <a:defRPr/>
                      </a:pPr>
                      <a:r>
                        <a:rPr kumimoji="0" lang="en-CA" sz="1400" u="none" strike="noStrike" kern="1200" cap="none" normalizeH="0" baseline="0" dirty="0">
                          <a:ln>
                            <a:noFill/>
                          </a:ln>
                          <a:solidFill>
                            <a:schemeClr val="dk1"/>
                          </a:solidFill>
                          <a:effectLst/>
                          <a:latin typeface="Arial Narrow" panose="020B0606020202030204" pitchFamily="34" charset="0"/>
                          <a:ea typeface="+mn-ea"/>
                          <a:cs typeface="+mn-cs"/>
                        </a:rPr>
                        <a:t>Prior fragility fracture</a:t>
                      </a:r>
                    </a:p>
                    <a:p>
                      <a:pPr marL="285750" lvl="0" indent="-285750" algn="l" defTabSz="685800" rtl="0" eaLnBrk="1" latinLnBrk="0" hangingPunct="1">
                        <a:buClr>
                          <a:srgbClr val="554856"/>
                        </a:buClr>
                        <a:buFont typeface="Wingdings" panose="05000000000000000000" pitchFamily="2" charset="2"/>
                        <a:buChar char="§"/>
                        <a:defRPr/>
                      </a:pPr>
                      <a:endParaRPr kumimoji="0" lang="en-CA" sz="1400" u="none" strike="noStrike" kern="1200" cap="none" normalizeH="0" baseline="0" dirty="0">
                        <a:ln>
                          <a:noFill/>
                        </a:ln>
                        <a:solidFill>
                          <a:schemeClr val="dk1"/>
                        </a:solidFill>
                        <a:effectLst/>
                        <a:latin typeface="Arial Narrow" panose="020B0606020202030204" pitchFamily="34" charset="0"/>
                        <a:ea typeface="+mn-ea"/>
                        <a:cs typeface="+mn-cs"/>
                      </a:endParaRPr>
                    </a:p>
                    <a:p>
                      <a:pPr marL="285750" lvl="0" indent="-285750" algn="l" defTabSz="685800" rtl="0" eaLnBrk="1" latinLnBrk="0" hangingPunct="1">
                        <a:buClr>
                          <a:srgbClr val="554856"/>
                        </a:buClr>
                        <a:buFont typeface="Wingdings" panose="05000000000000000000" pitchFamily="2" charset="2"/>
                        <a:buChar char="§"/>
                        <a:defRPr/>
                      </a:pPr>
                      <a:r>
                        <a:rPr kumimoji="0" lang="en-CA" sz="1400" u="none" strike="noStrike" kern="1200" cap="none" normalizeH="0" baseline="0" dirty="0">
                          <a:ln>
                            <a:noFill/>
                          </a:ln>
                          <a:solidFill>
                            <a:schemeClr val="dk1"/>
                          </a:solidFill>
                          <a:effectLst/>
                          <a:latin typeface="Arial Narrow" panose="020B0606020202030204" pitchFamily="34" charset="0"/>
                          <a:ea typeface="+mn-ea"/>
                          <a:cs typeface="+mn-cs"/>
                        </a:rPr>
                        <a:t>Medication with high risk of bone loss</a:t>
                      </a:r>
                    </a:p>
                  </a:txBody>
                  <a:tcPr horzOverflow="overflow">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extLst>
                  <a:ext uri="{0D108BD9-81ED-4DB2-BD59-A6C34878D82A}">
                    <a16:rowId xmlns:a16="http://schemas.microsoft.com/office/drawing/2014/main" val="10001"/>
                  </a:ext>
                </a:extLst>
              </a:tr>
            </a:tbl>
          </a:graphicData>
        </a:graphic>
      </p:graphicFrame>
      <p:grpSp>
        <p:nvGrpSpPr>
          <p:cNvPr id="2" name="Group 1">
            <a:extLst>
              <a:ext uri="{FF2B5EF4-FFF2-40B4-BE49-F238E27FC236}">
                <a16:creationId xmlns:a16="http://schemas.microsoft.com/office/drawing/2014/main" id="{44B8DB17-94B7-4AD5-BF2A-F41C8F60B590}"/>
              </a:ext>
            </a:extLst>
          </p:cNvPr>
          <p:cNvGrpSpPr/>
          <p:nvPr/>
        </p:nvGrpSpPr>
        <p:grpSpPr>
          <a:xfrm>
            <a:off x="0" y="4678851"/>
            <a:ext cx="9144000" cy="1308133"/>
            <a:chOff x="-2" y="4649826"/>
            <a:chExt cx="9144000" cy="1308133"/>
          </a:xfrm>
        </p:grpSpPr>
        <p:sp>
          <p:nvSpPr>
            <p:cNvPr id="111" name="Rectangle 110">
              <a:extLst>
                <a:ext uri="{FF2B5EF4-FFF2-40B4-BE49-F238E27FC236}">
                  <a16:creationId xmlns:a16="http://schemas.microsoft.com/office/drawing/2014/main" id="{96F2CE47-2780-4E87-BCB3-D480A07F5AE2}"/>
                </a:ext>
              </a:extLst>
            </p:cNvPr>
            <p:cNvSpPr/>
            <p:nvPr/>
          </p:nvSpPr>
          <p:spPr>
            <a:xfrm>
              <a:off x="-2" y="4649826"/>
              <a:ext cx="9144000" cy="1308133"/>
            </a:xfrm>
            <a:prstGeom prst="rect">
              <a:avLst/>
            </a:prstGeom>
            <a:solidFill>
              <a:srgbClr val="E9EEF7"/>
            </a:solidFill>
            <a:ln w="28575" cap="flat" cmpd="sng" algn="ctr">
              <a:solidFill>
                <a:srgbClr val="55485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 name="Rectangle 111">
              <a:extLst>
                <a:ext uri="{FF2B5EF4-FFF2-40B4-BE49-F238E27FC236}">
                  <a16:creationId xmlns:a16="http://schemas.microsoft.com/office/drawing/2014/main" id="{D53E4153-EE87-4BA3-A3A7-1432510C1FCE}"/>
                </a:ext>
              </a:extLst>
            </p:cNvPr>
            <p:cNvSpPr/>
            <p:nvPr/>
          </p:nvSpPr>
          <p:spPr>
            <a:xfrm>
              <a:off x="160865" y="4727812"/>
              <a:ext cx="8822267" cy="1107996"/>
            </a:xfrm>
            <a:prstGeom prst="rect">
              <a:avLst/>
            </a:prstGeom>
          </p:spPr>
          <p:txBody>
            <a:bodyPr wrap="square" anchor="ctr">
              <a:spAutoFit/>
            </a:bodyPr>
            <a:lstStyle/>
            <a:p>
              <a:pPr lvl="0" algn="ctr" defTabSz="914400">
                <a:defRPr/>
              </a:pPr>
              <a:r>
                <a:rPr lang="en-CA" sz="2200" b="1" kern="0" dirty="0">
                  <a:solidFill>
                    <a:schemeClr val="tx1">
                      <a:lumMod val="95000"/>
                      <a:lumOff val="5000"/>
                    </a:schemeClr>
                  </a:solidFill>
                  <a:latin typeface="Arial Narrow" panose="020B0606020202030204" pitchFamily="34" charset="0"/>
                </a:rPr>
                <a:t>Clinical Note:</a:t>
              </a:r>
            </a:p>
            <a:p>
              <a:pPr lvl="0" algn="ctr" defTabSz="914400">
                <a:defRPr/>
              </a:pPr>
              <a:r>
                <a:rPr lang="en-CA" sz="2200" kern="0" dirty="0">
                  <a:solidFill>
                    <a:schemeClr val="tx1">
                      <a:lumMod val="95000"/>
                      <a:lumOff val="5000"/>
                    </a:schemeClr>
                  </a:solidFill>
                  <a:latin typeface="Arial Narrow" panose="020B0606020202030204" pitchFamily="34" charset="0"/>
                </a:rPr>
                <a:t>If you are ordering unrelated imaging (e.g. chest x-ray) for your patient, consider adding “rule out vertebral fracture” on the order</a:t>
              </a:r>
              <a:r>
                <a:rPr lang="en-CA" sz="2200" kern="0" baseline="30000" dirty="0">
                  <a:solidFill>
                    <a:schemeClr val="tx1">
                      <a:lumMod val="95000"/>
                      <a:lumOff val="5000"/>
                    </a:schemeClr>
                  </a:solidFill>
                  <a:latin typeface="Arial Narrow" panose="020B0606020202030204" pitchFamily="34" charset="0"/>
                </a:rPr>
                <a:t>2</a:t>
              </a:r>
            </a:p>
          </p:txBody>
        </p:sp>
        <p:sp>
          <p:nvSpPr>
            <p:cNvPr id="116" name="Freeform 55">
              <a:extLst>
                <a:ext uri="{FF2B5EF4-FFF2-40B4-BE49-F238E27FC236}">
                  <a16:creationId xmlns:a16="http://schemas.microsoft.com/office/drawing/2014/main" id="{850785B4-E38B-4697-BB62-4D7FF775476C}"/>
                </a:ext>
              </a:extLst>
            </p:cNvPr>
            <p:cNvSpPr>
              <a:spLocks noEditPoints="1"/>
            </p:cNvSpPr>
            <p:nvPr/>
          </p:nvSpPr>
          <p:spPr bwMode="auto">
            <a:xfrm>
              <a:off x="3416937" y="4749078"/>
              <a:ext cx="400151" cy="371478"/>
            </a:xfrm>
            <a:custGeom>
              <a:avLst/>
              <a:gdLst>
                <a:gd name="T0" fmla="*/ 1038 w 3242"/>
                <a:gd name="T1" fmla="*/ 2161 h 3336"/>
                <a:gd name="T2" fmla="*/ 1738 w 3242"/>
                <a:gd name="T3" fmla="*/ 2052 h 3336"/>
                <a:gd name="T4" fmla="*/ 1677 w 3242"/>
                <a:gd name="T5" fmla="*/ 436 h 3336"/>
                <a:gd name="T6" fmla="*/ 1809 w 3242"/>
                <a:gd name="T7" fmla="*/ 893 h 3336"/>
                <a:gd name="T8" fmla="*/ 1677 w 3242"/>
                <a:gd name="T9" fmla="*/ 436 h 3336"/>
                <a:gd name="T10" fmla="*/ 271 w 3242"/>
                <a:gd name="T11" fmla="*/ 3065 h 3336"/>
                <a:gd name="T12" fmla="*/ 2299 w 3242"/>
                <a:gd name="T13" fmla="*/ 1653 h 3336"/>
                <a:gd name="T14" fmla="*/ 2011 w 3242"/>
                <a:gd name="T15" fmla="*/ 1946 h 3336"/>
                <a:gd name="T16" fmla="*/ 1817 w 3242"/>
                <a:gd name="T17" fmla="*/ 2133 h 3336"/>
                <a:gd name="T18" fmla="*/ 2011 w 3242"/>
                <a:gd name="T19" fmla="*/ 2372 h 3336"/>
                <a:gd name="T20" fmla="*/ 559 w 3242"/>
                <a:gd name="T21" fmla="*/ 2508 h 3336"/>
                <a:gd name="T22" fmla="*/ 838 w 3242"/>
                <a:gd name="T23" fmla="*/ 2372 h 3336"/>
                <a:gd name="T24" fmla="*/ 559 w 3242"/>
                <a:gd name="T25" fmla="*/ 1946 h 3336"/>
                <a:gd name="T26" fmla="*/ 1069 w 3242"/>
                <a:gd name="T27" fmla="*/ 1811 h 3336"/>
                <a:gd name="T28" fmla="*/ 1315 w 3242"/>
                <a:gd name="T29" fmla="*/ 1385 h 3336"/>
                <a:gd name="T30" fmla="*/ 559 w 3242"/>
                <a:gd name="T31" fmla="*/ 1248 h 3336"/>
                <a:gd name="T32" fmla="*/ 1604 w 3242"/>
                <a:gd name="T33" fmla="*/ 1096 h 3336"/>
                <a:gd name="T34" fmla="*/ 1475 w 3242"/>
                <a:gd name="T35" fmla="*/ 271 h 3336"/>
                <a:gd name="T36" fmla="*/ 0 w 3242"/>
                <a:gd name="T37" fmla="*/ 0 h 3336"/>
                <a:gd name="T38" fmla="*/ 2158 w 3242"/>
                <a:gd name="T39" fmla="*/ 544 h 3336"/>
                <a:gd name="T40" fmla="*/ 2563 w 3242"/>
                <a:gd name="T41" fmla="*/ 145 h 3336"/>
                <a:gd name="T42" fmla="*/ 2612 w 3242"/>
                <a:gd name="T43" fmla="*/ 112 h 3336"/>
                <a:gd name="T44" fmla="*/ 2663 w 3242"/>
                <a:gd name="T45" fmla="*/ 93 h 3336"/>
                <a:gd name="T46" fmla="*/ 2712 w 3242"/>
                <a:gd name="T47" fmla="*/ 87 h 3336"/>
                <a:gd name="T48" fmla="*/ 2757 w 3242"/>
                <a:gd name="T49" fmla="*/ 96 h 3336"/>
                <a:gd name="T50" fmla="*/ 2793 w 3242"/>
                <a:gd name="T51" fmla="*/ 120 h 3336"/>
                <a:gd name="T52" fmla="*/ 3224 w 3242"/>
                <a:gd name="T53" fmla="*/ 557 h 3336"/>
                <a:gd name="T54" fmla="*/ 3240 w 3242"/>
                <a:gd name="T55" fmla="*/ 603 h 3336"/>
                <a:gd name="T56" fmla="*/ 3239 w 3242"/>
                <a:gd name="T57" fmla="*/ 655 h 3336"/>
                <a:gd name="T58" fmla="*/ 3221 w 3242"/>
                <a:gd name="T59" fmla="*/ 712 h 3336"/>
                <a:gd name="T60" fmla="*/ 3187 w 3242"/>
                <a:gd name="T61" fmla="*/ 766 h 3336"/>
                <a:gd name="T62" fmla="*/ 2570 w 3242"/>
                <a:gd name="T63" fmla="*/ 1384 h 3336"/>
                <a:gd name="T64" fmla="*/ 0 w 3242"/>
                <a:gd name="T65" fmla="*/ 3336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2" h="3336">
                  <a:moveTo>
                    <a:pt x="1274" y="1586"/>
                  </a:moveTo>
                  <a:lnTo>
                    <a:pt x="1038" y="2161"/>
                  </a:lnTo>
                  <a:lnTo>
                    <a:pt x="1163" y="2285"/>
                  </a:lnTo>
                  <a:lnTo>
                    <a:pt x="1738" y="2052"/>
                  </a:lnTo>
                  <a:lnTo>
                    <a:pt x="1274" y="1586"/>
                  </a:lnTo>
                  <a:close/>
                  <a:moveTo>
                    <a:pt x="1677" y="436"/>
                  </a:moveTo>
                  <a:lnTo>
                    <a:pt x="1677" y="893"/>
                  </a:lnTo>
                  <a:lnTo>
                    <a:pt x="1809" y="893"/>
                  </a:lnTo>
                  <a:lnTo>
                    <a:pt x="1965" y="735"/>
                  </a:lnTo>
                  <a:lnTo>
                    <a:pt x="1677" y="436"/>
                  </a:lnTo>
                  <a:close/>
                  <a:moveTo>
                    <a:pt x="271" y="271"/>
                  </a:moveTo>
                  <a:lnTo>
                    <a:pt x="271" y="3065"/>
                  </a:lnTo>
                  <a:lnTo>
                    <a:pt x="2299" y="3065"/>
                  </a:lnTo>
                  <a:lnTo>
                    <a:pt x="2299" y="1653"/>
                  </a:lnTo>
                  <a:lnTo>
                    <a:pt x="2011" y="1940"/>
                  </a:lnTo>
                  <a:lnTo>
                    <a:pt x="2011" y="1946"/>
                  </a:lnTo>
                  <a:lnTo>
                    <a:pt x="2005" y="1946"/>
                  </a:lnTo>
                  <a:lnTo>
                    <a:pt x="1817" y="2133"/>
                  </a:lnTo>
                  <a:lnTo>
                    <a:pt x="1228" y="2372"/>
                  </a:lnTo>
                  <a:lnTo>
                    <a:pt x="2011" y="2372"/>
                  </a:lnTo>
                  <a:lnTo>
                    <a:pt x="2011" y="2508"/>
                  </a:lnTo>
                  <a:lnTo>
                    <a:pt x="559" y="2508"/>
                  </a:lnTo>
                  <a:lnTo>
                    <a:pt x="559" y="2372"/>
                  </a:lnTo>
                  <a:lnTo>
                    <a:pt x="838" y="2372"/>
                  </a:lnTo>
                  <a:lnTo>
                    <a:pt x="1013" y="1946"/>
                  </a:lnTo>
                  <a:lnTo>
                    <a:pt x="559" y="1946"/>
                  </a:lnTo>
                  <a:lnTo>
                    <a:pt x="559" y="1811"/>
                  </a:lnTo>
                  <a:lnTo>
                    <a:pt x="1069" y="1811"/>
                  </a:lnTo>
                  <a:lnTo>
                    <a:pt x="1192" y="1506"/>
                  </a:lnTo>
                  <a:lnTo>
                    <a:pt x="1315" y="1385"/>
                  </a:lnTo>
                  <a:lnTo>
                    <a:pt x="559" y="1385"/>
                  </a:lnTo>
                  <a:lnTo>
                    <a:pt x="559" y="1248"/>
                  </a:lnTo>
                  <a:lnTo>
                    <a:pt x="1451" y="1248"/>
                  </a:lnTo>
                  <a:lnTo>
                    <a:pt x="1604" y="1096"/>
                  </a:lnTo>
                  <a:lnTo>
                    <a:pt x="1475" y="1096"/>
                  </a:lnTo>
                  <a:lnTo>
                    <a:pt x="1475" y="271"/>
                  </a:lnTo>
                  <a:lnTo>
                    <a:pt x="271" y="271"/>
                  </a:lnTo>
                  <a:close/>
                  <a:moveTo>
                    <a:pt x="0" y="0"/>
                  </a:moveTo>
                  <a:lnTo>
                    <a:pt x="1634" y="0"/>
                  </a:lnTo>
                  <a:lnTo>
                    <a:pt x="2158" y="544"/>
                  </a:lnTo>
                  <a:lnTo>
                    <a:pt x="2539" y="165"/>
                  </a:lnTo>
                  <a:lnTo>
                    <a:pt x="2563" y="145"/>
                  </a:lnTo>
                  <a:lnTo>
                    <a:pt x="2587" y="126"/>
                  </a:lnTo>
                  <a:lnTo>
                    <a:pt x="2612" y="112"/>
                  </a:lnTo>
                  <a:lnTo>
                    <a:pt x="2637" y="100"/>
                  </a:lnTo>
                  <a:lnTo>
                    <a:pt x="2663" y="93"/>
                  </a:lnTo>
                  <a:lnTo>
                    <a:pt x="2688" y="88"/>
                  </a:lnTo>
                  <a:lnTo>
                    <a:pt x="2712" y="87"/>
                  </a:lnTo>
                  <a:lnTo>
                    <a:pt x="2736" y="90"/>
                  </a:lnTo>
                  <a:lnTo>
                    <a:pt x="2757" y="96"/>
                  </a:lnTo>
                  <a:lnTo>
                    <a:pt x="2776" y="106"/>
                  </a:lnTo>
                  <a:lnTo>
                    <a:pt x="2793" y="120"/>
                  </a:lnTo>
                  <a:lnTo>
                    <a:pt x="3209" y="538"/>
                  </a:lnTo>
                  <a:lnTo>
                    <a:pt x="3224" y="557"/>
                  </a:lnTo>
                  <a:lnTo>
                    <a:pt x="3234" y="578"/>
                  </a:lnTo>
                  <a:lnTo>
                    <a:pt x="3240" y="603"/>
                  </a:lnTo>
                  <a:lnTo>
                    <a:pt x="3242" y="628"/>
                  </a:lnTo>
                  <a:lnTo>
                    <a:pt x="3239" y="655"/>
                  </a:lnTo>
                  <a:lnTo>
                    <a:pt x="3232" y="683"/>
                  </a:lnTo>
                  <a:lnTo>
                    <a:pt x="3221" y="712"/>
                  </a:lnTo>
                  <a:lnTo>
                    <a:pt x="3206" y="739"/>
                  </a:lnTo>
                  <a:lnTo>
                    <a:pt x="3187" y="766"/>
                  </a:lnTo>
                  <a:lnTo>
                    <a:pt x="3164" y="792"/>
                  </a:lnTo>
                  <a:lnTo>
                    <a:pt x="2570" y="1384"/>
                  </a:lnTo>
                  <a:lnTo>
                    <a:pt x="2570" y="3336"/>
                  </a:lnTo>
                  <a:lnTo>
                    <a:pt x="0" y="3336"/>
                  </a:lnTo>
                  <a:lnTo>
                    <a:pt x="0" y="0"/>
                  </a:lnTo>
                  <a:close/>
                </a:path>
              </a:pathLst>
            </a:custGeom>
            <a:solidFill>
              <a:srgbClr val="55485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Tree>
    <p:extLst>
      <p:ext uri="{BB962C8B-B14F-4D97-AF65-F5344CB8AC3E}">
        <p14:creationId xmlns:p14="http://schemas.microsoft.com/office/powerpoint/2010/main" val="18733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dirty="0">
                <a:solidFill>
                  <a:srgbClr val="000000"/>
                </a:solidFill>
                <a:latin typeface="Arial Narrow" panose="020B0606020202030204" pitchFamily="34" charset="0"/>
              </a:rPr>
              <a:t>Bates, D.W., et al. </a:t>
            </a:r>
            <a:r>
              <a:rPr lang="en-CA" sz="1000" i="1" dirty="0">
                <a:solidFill>
                  <a:srgbClr val="000000"/>
                </a:solidFill>
                <a:latin typeface="Arial Narrow" panose="020B0606020202030204" pitchFamily="34" charset="0"/>
              </a:rPr>
              <a:t>JAMA</a:t>
            </a:r>
            <a:r>
              <a:rPr lang="en-CA" sz="1000" dirty="0">
                <a:solidFill>
                  <a:srgbClr val="000000"/>
                </a:solidFill>
                <a:latin typeface="Arial Narrow" panose="020B0606020202030204" pitchFamily="34" charset="0"/>
              </a:rPr>
              <a:t>. 2002;288(15):1898-1900.; </a:t>
            </a:r>
            <a:r>
              <a:rPr lang="en-CA" sz="1000" dirty="0" err="1">
                <a:solidFill>
                  <a:srgbClr val="000000"/>
                </a:solidFill>
                <a:latin typeface="Arial Narrow" panose="020B0606020202030204" pitchFamily="34" charset="0"/>
              </a:rPr>
              <a:t>Geusens</a:t>
            </a:r>
            <a:r>
              <a:rPr lang="en-CA" sz="1000" dirty="0">
                <a:solidFill>
                  <a:srgbClr val="000000"/>
                </a:solidFill>
                <a:latin typeface="Arial Narrow" panose="020B0606020202030204" pitchFamily="34" charset="0"/>
              </a:rPr>
              <a:t>, P., et al. (2011). Medscape. Accessed June 30, 2016 at www.medscape.org/viewarticle/747951_2.</a:t>
            </a:r>
          </a:p>
        </p:txBody>
      </p:sp>
      <p:sp>
        <p:nvSpPr>
          <p:cNvPr id="440" name="Rectangle 439"/>
          <p:cNvSpPr/>
          <p:nvPr/>
        </p:nvSpPr>
        <p:spPr>
          <a:xfrm>
            <a:off x="0" y="2"/>
            <a:ext cx="9144000" cy="1321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130974"/>
            <a:ext cx="9058939" cy="997196"/>
          </a:xfrm>
        </p:spPr>
        <p:txBody>
          <a:bodyPr/>
          <a:lstStyle/>
          <a:p>
            <a:pPr algn="ctr"/>
            <a:r>
              <a:rPr lang="en-CA" sz="3600" dirty="0">
                <a:solidFill>
                  <a:srgbClr val="725F73"/>
                </a:solidFill>
                <a:latin typeface="Arial Narrow" panose="020B0606020202030204" pitchFamily="34" charset="0"/>
              </a:rPr>
              <a:t>Relationship between BMD and Fracture Risk is Strongly Dependent on Clinical Risk Factors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pic>
        <p:nvPicPr>
          <p:cNvPr id="5" name="Picture 4" descr="A picture containing table, object, indoor&#10;&#10;Description generated with high confidence">
            <a:extLst>
              <a:ext uri="{FF2B5EF4-FFF2-40B4-BE49-F238E27FC236}">
                <a16:creationId xmlns:a16="http://schemas.microsoft.com/office/drawing/2014/main" id="{B0565BE0-CA4E-413B-A40D-E111EAC0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71" y="2078471"/>
            <a:ext cx="7231959" cy="4527206"/>
          </a:xfrm>
          <a:prstGeom prst="rect">
            <a:avLst/>
          </a:prstGeom>
        </p:spPr>
      </p:pic>
      <p:sp>
        <p:nvSpPr>
          <p:cNvPr id="2" name="Arrow: Down 1">
            <a:extLst>
              <a:ext uri="{FF2B5EF4-FFF2-40B4-BE49-F238E27FC236}">
                <a16:creationId xmlns:a16="http://schemas.microsoft.com/office/drawing/2014/main" id="{7D5527F2-723E-4260-996B-385D92947F5E}"/>
              </a:ext>
            </a:extLst>
          </p:cNvPr>
          <p:cNvSpPr/>
          <p:nvPr/>
        </p:nvSpPr>
        <p:spPr>
          <a:xfrm>
            <a:off x="1175890" y="1518675"/>
            <a:ext cx="1828800" cy="1645920"/>
          </a:xfrm>
          <a:prstGeom prst="downArrow">
            <a:avLst/>
          </a:prstGeom>
          <a:solidFill>
            <a:srgbClr val="769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latin typeface="Arial Narrow" panose="020B0606020202030204" pitchFamily="34" charset="0"/>
              </a:rPr>
              <a:t>BMD</a:t>
            </a:r>
            <a:endParaRPr lang="en-US" b="1" dirty="0">
              <a:latin typeface="Arial Narrow" panose="020B0606020202030204" pitchFamily="34" charset="0"/>
            </a:endParaRPr>
          </a:p>
        </p:txBody>
      </p:sp>
      <p:sp>
        <p:nvSpPr>
          <p:cNvPr id="10" name="Arrow: Down 9">
            <a:extLst>
              <a:ext uri="{FF2B5EF4-FFF2-40B4-BE49-F238E27FC236}">
                <a16:creationId xmlns:a16="http://schemas.microsoft.com/office/drawing/2014/main" id="{8127EFE5-10DB-459D-BACF-7EA30BE41B27}"/>
              </a:ext>
            </a:extLst>
          </p:cNvPr>
          <p:cNvSpPr/>
          <p:nvPr/>
        </p:nvSpPr>
        <p:spPr>
          <a:xfrm flipV="1">
            <a:off x="6426033" y="4158882"/>
            <a:ext cx="1828800" cy="1645920"/>
          </a:xfrm>
          <a:prstGeom prst="downArrow">
            <a:avLst/>
          </a:prstGeom>
          <a:solidFill>
            <a:srgbClr val="F26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Narrow" panose="020B0606020202030204" pitchFamily="34" charset="0"/>
            </a:endParaRPr>
          </a:p>
        </p:txBody>
      </p:sp>
      <p:sp>
        <p:nvSpPr>
          <p:cNvPr id="3" name="TextBox 2">
            <a:extLst>
              <a:ext uri="{FF2B5EF4-FFF2-40B4-BE49-F238E27FC236}">
                <a16:creationId xmlns:a16="http://schemas.microsoft.com/office/drawing/2014/main" id="{20DE5367-EB69-4A88-BE17-80AF9DBDAB9A}"/>
              </a:ext>
            </a:extLst>
          </p:cNvPr>
          <p:cNvSpPr txBox="1"/>
          <p:nvPr/>
        </p:nvSpPr>
        <p:spPr>
          <a:xfrm>
            <a:off x="6875345" y="4992240"/>
            <a:ext cx="925417" cy="615553"/>
          </a:xfrm>
          <a:prstGeom prst="rect">
            <a:avLst/>
          </a:prstGeom>
          <a:noFill/>
        </p:spPr>
        <p:txBody>
          <a:bodyPr wrap="square" rtlCol="0">
            <a:spAutoFit/>
          </a:bodyPr>
          <a:lstStyle/>
          <a:p>
            <a:pPr algn="ctr"/>
            <a:r>
              <a:rPr lang="en-CA" sz="1700" b="1" dirty="0">
                <a:solidFill>
                  <a:schemeClr val="bg1"/>
                </a:solidFill>
                <a:latin typeface="Arial Narrow" panose="020B0606020202030204" pitchFamily="34" charset="0"/>
              </a:rPr>
              <a:t>Fracture Risk </a:t>
            </a:r>
            <a:endParaRPr lang="en-US" sz="1700" b="1" dirty="0">
              <a:solidFill>
                <a:schemeClr val="bg1"/>
              </a:solidFill>
              <a:latin typeface="Arial Narrow" panose="020B0606020202030204" pitchFamily="34" charset="0"/>
            </a:endParaRPr>
          </a:p>
        </p:txBody>
      </p:sp>
      <p:sp>
        <p:nvSpPr>
          <p:cNvPr id="12" name="TextBox 11">
            <a:extLst>
              <a:ext uri="{FF2B5EF4-FFF2-40B4-BE49-F238E27FC236}">
                <a16:creationId xmlns:a16="http://schemas.microsoft.com/office/drawing/2014/main" id="{25510B0E-FDA1-40B1-A1A8-8EDCC566CB3D}"/>
              </a:ext>
            </a:extLst>
          </p:cNvPr>
          <p:cNvSpPr txBox="1"/>
          <p:nvPr/>
        </p:nvSpPr>
        <p:spPr>
          <a:xfrm>
            <a:off x="2812711" y="2212375"/>
            <a:ext cx="3798230" cy="461665"/>
          </a:xfrm>
          <a:prstGeom prst="rect">
            <a:avLst/>
          </a:prstGeom>
          <a:noFill/>
        </p:spPr>
        <p:txBody>
          <a:bodyPr wrap="square" rtlCol="0">
            <a:spAutoFit/>
          </a:bodyPr>
          <a:lstStyle/>
          <a:p>
            <a:pPr algn="ctr"/>
            <a:r>
              <a:rPr lang="en-CA" sz="2400" b="1" dirty="0">
                <a:solidFill>
                  <a:schemeClr val="tx1">
                    <a:lumMod val="65000"/>
                    <a:lumOff val="35000"/>
                  </a:schemeClr>
                </a:solidFill>
                <a:latin typeface="Arial Narrow" panose="020B0606020202030204" pitchFamily="34" charset="0"/>
              </a:rPr>
              <a:t>CLINICAL RISK FACTORS</a:t>
            </a:r>
          </a:p>
        </p:txBody>
      </p:sp>
    </p:spTree>
    <p:extLst>
      <p:ext uri="{BB962C8B-B14F-4D97-AF65-F5344CB8AC3E}">
        <p14:creationId xmlns:p14="http://schemas.microsoft.com/office/powerpoint/2010/main" val="1386704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dirty="0" err="1">
                <a:solidFill>
                  <a:srgbClr val="000000"/>
                </a:solidFill>
                <a:latin typeface="Arial Narrow" panose="020B0606020202030204" pitchFamily="34" charset="0"/>
              </a:rPr>
              <a:t>Cauley</a:t>
            </a:r>
            <a:r>
              <a:rPr lang="en-CA" sz="1000" dirty="0">
                <a:solidFill>
                  <a:srgbClr val="000000"/>
                </a:solidFill>
                <a:latin typeface="Arial Narrow" panose="020B0606020202030204" pitchFamily="34" charset="0"/>
              </a:rPr>
              <a:t>, J.A. </a:t>
            </a:r>
            <a:r>
              <a:rPr lang="sv-SE" sz="1000" i="1" dirty="0">
                <a:solidFill>
                  <a:srgbClr val="000000"/>
                </a:solidFill>
                <a:latin typeface="Arial Narrow" panose="020B0606020202030204" pitchFamily="34" charset="0"/>
              </a:rPr>
              <a:t>Clin Orthop Relat Res</a:t>
            </a:r>
            <a:r>
              <a:rPr lang="sv-SE" sz="1000" dirty="0">
                <a:solidFill>
                  <a:srgbClr val="000000"/>
                </a:solidFill>
                <a:latin typeface="Arial Narrow" panose="020B0606020202030204" pitchFamily="34" charset="0"/>
              </a:rPr>
              <a:t>. 2011;469(7):1891–1899.</a:t>
            </a:r>
            <a:endParaRPr lang="en-CA" sz="1000" dirty="0">
              <a:solidFill>
                <a:srgbClr val="000000"/>
              </a:solidFill>
              <a:latin typeface="Arial Narrow" panose="020B0606020202030204" pitchFamily="34" charset="0"/>
            </a:endParaRPr>
          </a:p>
        </p:txBody>
      </p:sp>
      <p:sp>
        <p:nvSpPr>
          <p:cNvPr id="440" name="Rectangle 439"/>
          <p:cNvSpPr/>
          <p:nvPr/>
        </p:nvSpPr>
        <p:spPr>
          <a:xfrm>
            <a:off x="0" y="2"/>
            <a:ext cx="9144000" cy="1029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553998"/>
          </a:xfrm>
        </p:spPr>
        <p:txBody>
          <a:bodyPr/>
          <a:lstStyle/>
          <a:p>
            <a:pPr algn="ctr"/>
            <a:r>
              <a:rPr lang="en-CA" sz="4000" dirty="0">
                <a:solidFill>
                  <a:srgbClr val="725F73"/>
                </a:solidFill>
                <a:latin typeface="Arial Narrow" panose="020B0606020202030204" pitchFamily="34" charset="0"/>
              </a:rPr>
              <a:t>Additional Factors for Fracture Risk </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6" name="Donut 7">
            <a:extLst>
              <a:ext uri="{FF2B5EF4-FFF2-40B4-BE49-F238E27FC236}">
                <a16:creationId xmlns:a16="http://schemas.microsoft.com/office/drawing/2014/main" id="{B82B31D7-3D87-4870-AE37-72B7A267CBCC}"/>
              </a:ext>
            </a:extLst>
          </p:cNvPr>
          <p:cNvSpPr/>
          <p:nvPr/>
        </p:nvSpPr>
        <p:spPr>
          <a:xfrm>
            <a:off x="141417" y="2262897"/>
            <a:ext cx="2103120" cy="2103120"/>
          </a:xfrm>
          <a:prstGeom prst="donut">
            <a:avLst>
              <a:gd name="adj" fmla="val 16181"/>
            </a:avLst>
          </a:prstGeom>
          <a:gradFill flip="none" rotWithShape="1">
            <a:gsLst>
              <a:gs pos="0">
                <a:srgbClr val="725F73"/>
              </a:gs>
              <a:gs pos="50000">
                <a:srgbClr val="947F95"/>
              </a:gs>
              <a:gs pos="100000">
                <a:srgbClr val="C8B7B7"/>
              </a:gs>
            </a:gsLst>
            <a:lin ang="5400000" scaled="1"/>
            <a:tileRect/>
          </a:gra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Freeform 45">
            <a:extLst>
              <a:ext uri="{FF2B5EF4-FFF2-40B4-BE49-F238E27FC236}">
                <a16:creationId xmlns:a16="http://schemas.microsoft.com/office/drawing/2014/main" id="{EA9A7B2A-A7D4-4B25-A423-0E85881FA243}"/>
              </a:ext>
            </a:extLst>
          </p:cNvPr>
          <p:cNvSpPr>
            <a:spLocks noEditPoints="1"/>
          </p:cNvSpPr>
          <p:nvPr/>
        </p:nvSpPr>
        <p:spPr bwMode="auto">
          <a:xfrm>
            <a:off x="913900" y="2833807"/>
            <a:ext cx="753389" cy="803213"/>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rgbClr val="55485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Content Placeholder 2">
            <a:extLst>
              <a:ext uri="{FF2B5EF4-FFF2-40B4-BE49-F238E27FC236}">
                <a16:creationId xmlns:a16="http://schemas.microsoft.com/office/drawing/2014/main" id="{5E51200F-7722-4553-94D3-A34D0F5F84FF}"/>
              </a:ext>
            </a:extLst>
          </p:cNvPr>
          <p:cNvSpPr txBox="1">
            <a:spLocks/>
          </p:cNvSpPr>
          <p:nvPr/>
        </p:nvSpPr>
        <p:spPr>
          <a:xfrm>
            <a:off x="2349887" y="1166018"/>
            <a:ext cx="6728012"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1313" indent="-341313">
              <a:buClr>
                <a:srgbClr val="554856"/>
              </a:buClr>
              <a:buFont typeface="Wingdings" panose="05000000000000000000" pitchFamily="2" charset="2"/>
              <a:buChar char="§"/>
            </a:pPr>
            <a:r>
              <a:rPr lang="en-CA" sz="2400" dirty="0">
                <a:latin typeface="Arial Narrow" panose="020B0606020202030204" pitchFamily="34" charset="0"/>
              </a:rPr>
              <a:t>Age, Sex</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Fragility Fracture after age 40</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Fall History ≥2 Times in past year</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Medications</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Comorbidities</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Alcohol Intake ≥3 drinks per day</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Caffeine Intake</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Nutrition (balanced diet with adequate Ca2+ and vit D)</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Physical Activity or Inactivity</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Hormonal Status</a:t>
            </a:r>
          </a:p>
          <a:p>
            <a:pPr marL="341313" indent="-341313">
              <a:buClr>
                <a:srgbClr val="554856"/>
              </a:buClr>
              <a:buFont typeface="Wingdings" panose="05000000000000000000" pitchFamily="2" charset="2"/>
              <a:buChar char="§"/>
            </a:pPr>
            <a:r>
              <a:rPr lang="en-CA" sz="2400" dirty="0">
                <a:latin typeface="Arial Narrow" panose="020B0606020202030204" pitchFamily="34" charset="0"/>
              </a:rPr>
              <a:t>Ethnicity: Caucasian, Asian and Hispanics have a higher fracture risk</a:t>
            </a:r>
          </a:p>
          <a:p>
            <a:pPr marL="341313" indent="-341313">
              <a:buClr>
                <a:srgbClr val="554856"/>
              </a:buClr>
              <a:buFont typeface="Wingdings" panose="05000000000000000000" pitchFamily="2" charset="2"/>
              <a:buChar char="§"/>
            </a:pPr>
            <a:endParaRPr lang="en-CA" sz="2400" dirty="0">
              <a:latin typeface="Arial Narrow" panose="020B0606020202030204" pitchFamily="34" charset="0"/>
            </a:endParaRPr>
          </a:p>
          <a:p>
            <a:endParaRPr lang="en-CA" sz="2400" dirty="0">
              <a:latin typeface="Arial Narrow" panose="020B0606020202030204" pitchFamily="34" charset="0"/>
            </a:endParaRPr>
          </a:p>
        </p:txBody>
      </p:sp>
    </p:spTree>
    <p:extLst>
      <p:ext uri="{BB962C8B-B14F-4D97-AF65-F5344CB8AC3E}">
        <p14:creationId xmlns:p14="http://schemas.microsoft.com/office/powerpoint/2010/main" val="3626443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dirty="0">
                <a:solidFill>
                  <a:srgbClr val="000000"/>
                </a:solidFill>
                <a:latin typeface="Arial"/>
              </a:rPr>
              <a:t>*</a:t>
            </a:r>
            <a:r>
              <a:rPr lang="en-CA" sz="1000" dirty="0">
                <a:solidFill>
                  <a:srgbClr val="000000"/>
                </a:solidFill>
                <a:latin typeface="Arial Narrow" panose="020B0606020202030204" pitchFamily="34" charset="0"/>
              </a:rPr>
              <a:t>Compared with women without osteoporosis and without a fall, fracture risk age- and BMI-adjusted.</a:t>
            </a:r>
            <a:endParaRPr lang="en-US" sz="1000" dirty="0">
              <a:solidFill>
                <a:srgbClr val="000000"/>
              </a:solidFill>
              <a:latin typeface="Arial Narrow" panose="020B0606020202030204" pitchFamily="34" charset="0"/>
            </a:endParaRPr>
          </a:p>
          <a:p>
            <a:r>
              <a:rPr lang="en-CA" sz="1000" dirty="0">
                <a:solidFill>
                  <a:srgbClr val="000000"/>
                </a:solidFill>
                <a:latin typeface="Arial Narrow" panose="020B0606020202030204" pitchFamily="34" charset="0"/>
              </a:rPr>
              <a:t>Nevitt, M.C., et al. </a:t>
            </a:r>
            <a:r>
              <a:rPr lang="en-CA" sz="1000" i="1" dirty="0">
                <a:solidFill>
                  <a:srgbClr val="000000"/>
                </a:solidFill>
                <a:latin typeface="Arial Narrow" panose="020B0606020202030204" pitchFamily="34" charset="0"/>
              </a:rPr>
              <a:t>J </a:t>
            </a:r>
            <a:r>
              <a:rPr lang="en-CA" sz="1000" i="1" dirty="0" err="1">
                <a:solidFill>
                  <a:srgbClr val="000000"/>
                </a:solidFill>
                <a:latin typeface="Arial Narrow" panose="020B0606020202030204" pitchFamily="34" charset="0"/>
              </a:rPr>
              <a:t>Gerontol</a:t>
            </a:r>
            <a:r>
              <a:rPr lang="en-CA" sz="1000" i="1" dirty="0">
                <a:solidFill>
                  <a:srgbClr val="000000"/>
                </a:solidFill>
                <a:latin typeface="Arial Narrow" panose="020B0606020202030204" pitchFamily="34" charset="0"/>
              </a:rPr>
              <a:t> Med Sci</a:t>
            </a:r>
            <a:r>
              <a:rPr lang="en-CA" sz="1000" dirty="0">
                <a:solidFill>
                  <a:srgbClr val="000000"/>
                </a:solidFill>
                <a:latin typeface="Arial Narrow" panose="020B0606020202030204" pitchFamily="34" charset="0"/>
              </a:rPr>
              <a:t>. 1991;46(5):M164-70.;</a:t>
            </a:r>
            <a:r>
              <a:rPr lang="de-DE" sz="1000" dirty="0">
                <a:solidFill>
                  <a:srgbClr val="000000"/>
                </a:solidFill>
                <a:latin typeface="Arial Narrow" panose="020B0606020202030204" pitchFamily="34" charset="0"/>
              </a:rPr>
              <a:t> Geusens, P., et al. </a:t>
            </a:r>
            <a:r>
              <a:rPr lang="de-DE" sz="1000" i="1" dirty="0">
                <a:solidFill>
                  <a:srgbClr val="000000"/>
                </a:solidFill>
                <a:latin typeface="Arial Narrow" panose="020B0606020202030204" pitchFamily="34" charset="0"/>
              </a:rPr>
              <a:t>Arch Phys Med Rehabil</a:t>
            </a:r>
            <a:r>
              <a:rPr lang="de-DE" sz="1000" dirty="0">
                <a:solidFill>
                  <a:srgbClr val="000000"/>
                </a:solidFill>
                <a:latin typeface="Arial Narrow" panose="020B0606020202030204" pitchFamily="34" charset="0"/>
              </a:rPr>
              <a:t>. 2002; 83(7):903-6.</a:t>
            </a:r>
            <a:endParaRPr lang="en-US" sz="1000" dirty="0">
              <a:solidFill>
                <a:srgbClr val="000000"/>
              </a:solidFill>
              <a:latin typeface="Arial Narrow" panose="020B0606020202030204" pitchFamily="34" charset="0"/>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997196"/>
          </a:xfrm>
        </p:spPr>
        <p:txBody>
          <a:bodyPr/>
          <a:lstStyle/>
          <a:p>
            <a:pPr algn="ctr"/>
            <a:r>
              <a:rPr lang="en-CA" sz="3600" dirty="0">
                <a:solidFill>
                  <a:srgbClr val="725F73"/>
                </a:solidFill>
                <a:latin typeface="Arial Narrow" panose="020B0606020202030204" pitchFamily="34" charset="0"/>
              </a:rPr>
              <a:t>Frequent Falling is Associated with Serious Injury and a Greater Risk of Fracture</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200" y="2191578"/>
            <a:ext cx="8229600" cy="296252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indent="-396875">
              <a:buClr>
                <a:srgbClr val="554856"/>
              </a:buClr>
              <a:buFont typeface="Wingdings" panose="05000000000000000000" pitchFamily="2" charset="2"/>
              <a:buChar char="§"/>
            </a:pPr>
            <a:r>
              <a:rPr lang="en-CA" sz="3200" b="1" dirty="0">
                <a:solidFill>
                  <a:sysClr val="windowText" lastClr="000000">
                    <a:lumMod val="75000"/>
                    <a:lumOff val="25000"/>
                  </a:sysClr>
                </a:solidFill>
                <a:latin typeface="Arial Narrow" panose="020B0606020202030204" pitchFamily="34" charset="0"/>
              </a:rPr>
              <a:t>Women with osteoporosis and without a fall*</a:t>
            </a:r>
          </a:p>
          <a:p>
            <a:pPr marR="0" lvl="1"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 Fracture risk: 2.8 (95% CI, 0.6-12.8; P&lt;.10)</a:t>
            </a:r>
          </a:p>
          <a:p>
            <a:pPr marL="457200" marR="0" lvl="1" indent="0" algn="l" defTabSz="457200" rtl="0" eaLnBrk="1" fontAlgn="auto" latinLnBrk="0" hangingPunct="1">
              <a:lnSpc>
                <a:spcPct val="100000"/>
              </a:lnSpc>
              <a:spcBef>
                <a:spcPts val="0"/>
              </a:spcBef>
              <a:spcAft>
                <a:spcPts val="1000"/>
              </a:spcAft>
              <a:buClrTx/>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Women with osteoporosis and a fall* </a:t>
            </a:r>
          </a:p>
          <a:p>
            <a:pPr lvl="1">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 Fracture risk: 24.8 (95% CI, 6.9-88.6; P&lt;.0001)</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407468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dirty="0" err="1">
                <a:solidFill>
                  <a:srgbClr val="000000"/>
                </a:solidFill>
                <a:latin typeface="Arial Narrow" panose="020B0606020202030204" pitchFamily="34" charset="0"/>
              </a:rPr>
              <a:t>Kanis</a:t>
            </a:r>
            <a:r>
              <a:rPr lang="en-CA" sz="1000" dirty="0">
                <a:solidFill>
                  <a:srgbClr val="000000"/>
                </a:solidFill>
                <a:latin typeface="Arial Narrow" panose="020B0606020202030204" pitchFamily="34" charset="0"/>
              </a:rPr>
              <a:t>, J.A., et al.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a:t>
            </a:r>
            <a:r>
              <a:rPr lang="en-CA" sz="1000" dirty="0">
                <a:solidFill>
                  <a:srgbClr val="000000"/>
                </a:solidFill>
                <a:latin typeface="Arial Narrow" panose="020B0606020202030204" pitchFamily="34" charset="0"/>
              </a:rPr>
              <a:t>. 2005;16:737-42.; </a:t>
            </a:r>
            <a:r>
              <a:rPr lang="en-US" sz="1000" dirty="0" err="1">
                <a:solidFill>
                  <a:srgbClr val="000000"/>
                </a:solidFill>
                <a:latin typeface="Arial Narrow" panose="020B0606020202030204" pitchFamily="34" charset="0"/>
              </a:rPr>
              <a:t>Gaddini</a:t>
            </a:r>
            <a:r>
              <a:rPr lang="en-US" sz="1000" dirty="0">
                <a:solidFill>
                  <a:srgbClr val="000000"/>
                </a:solidFill>
                <a:latin typeface="Arial Narrow" panose="020B0606020202030204" pitchFamily="34" charset="0"/>
              </a:rPr>
              <a:t>, G.W., et al. </a:t>
            </a:r>
            <a:r>
              <a:rPr lang="en-US" sz="1000" i="1" dirty="0">
                <a:solidFill>
                  <a:srgbClr val="000000"/>
                </a:solidFill>
                <a:latin typeface="Arial Narrow" panose="020B0606020202030204" pitchFamily="34" charset="0"/>
              </a:rPr>
              <a:t>Alcohol Clin Exp Res</a:t>
            </a:r>
            <a:r>
              <a:rPr lang="en-US" sz="1000" dirty="0">
                <a:solidFill>
                  <a:srgbClr val="000000"/>
                </a:solidFill>
                <a:latin typeface="Arial Narrow" panose="020B0606020202030204" pitchFamily="34" charset="0"/>
              </a:rPr>
              <a:t>. 2016;40(4):657-71.</a:t>
            </a: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997196"/>
          </a:xfrm>
        </p:spPr>
        <p:txBody>
          <a:bodyPr/>
          <a:lstStyle/>
          <a:p>
            <a:pPr algn="ctr"/>
            <a:r>
              <a:rPr lang="en-CA" sz="3600" dirty="0">
                <a:solidFill>
                  <a:srgbClr val="725F73"/>
                </a:solidFill>
                <a:latin typeface="Arial Narrow" panose="020B0606020202030204" pitchFamily="34" charset="0"/>
              </a:rPr>
              <a:t>High Alcohol Consumption Decreases Bone Remodelling and Increases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8" y="1612373"/>
            <a:ext cx="8229600" cy="296252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indent="-396875">
              <a:buClr>
                <a:srgbClr val="554856"/>
              </a:buClr>
              <a:buFont typeface="Wingdings" panose="05000000000000000000" pitchFamily="2" charset="2"/>
              <a:buChar char="§"/>
            </a:pPr>
            <a:r>
              <a:rPr lang="en-CA" sz="3200" b="1" dirty="0">
                <a:solidFill>
                  <a:sysClr val="windowText" lastClr="000000">
                    <a:lumMod val="75000"/>
                    <a:lumOff val="25000"/>
                  </a:sysClr>
                </a:solidFill>
                <a:latin typeface="Arial Narrow" panose="020B0606020202030204" pitchFamily="34" charset="0"/>
              </a:rPr>
              <a:t>Consuming &gt; 4 units of alcohol/day can double the risk of hip fracture</a:t>
            </a: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396875" lvl="0" indent="-396875">
              <a:buClr>
                <a:srgbClr val="554856"/>
              </a:buClr>
              <a:buFont typeface="Wingdings" panose="05000000000000000000" pitchFamily="2" charset="2"/>
              <a:buChar char="§"/>
            </a:pPr>
            <a:r>
              <a:rPr lang="en-CA" sz="3200" b="1" dirty="0">
                <a:solidFill>
                  <a:sysClr val="windowText" lastClr="000000">
                    <a:lumMod val="75000"/>
                    <a:lumOff val="25000"/>
                  </a:sysClr>
                </a:solidFill>
                <a:latin typeface="Arial Narrow" panose="020B0606020202030204" pitchFamily="34" charset="0"/>
              </a:rPr>
              <a:t>Heavy alcohol consumption is associated with:</a:t>
            </a:r>
          </a:p>
          <a:p>
            <a:pPr lvl="1">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 Decreased BMD</a:t>
            </a:r>
          </a:p>
          <a:p>
            <a:pPr lvl="1">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 Impaired bone quality </a:t>
            </a:r>
          </a:p>
          <a:p>
            <a:pPr lvl="1">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 Increased fracture risk </a:t>
            </a:r>
          </a:p>
          <a:p>
            <a:pPr lvl="1">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 Increased risk of falls </a:t>
            </a:r>
          </a:p>
          <a:p>
            <a:pPr marL="457200" lvl="1" indent="0">
              <a:buClr>
                <a:srgbClr val="725F73"/>
              </a:buClr>
              <a:buNone/>
            </a:pPr>
            <a:r>
              <a:rPr lang="en-CA" sz="2400" b="1" i="1" dirty="0">
                <a:solidFill>
                  <a:sysClr val="windowText" lastClr="000000">
                    <a:lumMod val="75000"/>
                    <a:lumOff val="25000"/>
                  </a:sysClr>
                </a:solidFill>
                <a:latin typeface="Arial Narrow" panose="020B0606020202030204" pitchFamily="34" charset="0"/>
              </a:rPr>
              <a:t>Likely due to a decrease in bone remodelling</a:t>
            </a:r>
          </a:p>
          <a:p>
            <a:pPr marL="457200" lvl="1" indent="0">
              <a:buClr>
                <a:srgbClr val="725F73"/>
              </a:buClr>
              <a:buNone/>
            </a:pPr>
            <a:endParaRPr lang="en-CA" sz="2800" dirty="0">
              <a:solidFill>
                <a:sysClr val="windowText" lastClr="000000">
                  <a:lumMod val="75000"/>
                  <a:lumOff val="25000"/>
                </a:sysClr>
              </a:solidFill>
              <a:latin typeface="Arial Narrow" panose="020B0606020202030204" pitchFamily="34" charset="0"/>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2010240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Comorbidities Significantly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Contribute to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9" y="1377108"/>
            <a:ext cx="8229600" cy="39949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srgbClr val="554856"/>
              </a:buClr>
              <a:buSzTx/>
              <a:buFont typeface="Arial"/>
              <a:buNone/>
              <a:tabLst/>
              <a:defRPr/>
            </a:pPr>
            <a:r>
              <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a typeface="+mn-ea"/>
                <a:cs typeface="Verdana"/>
              </a:rPr>
              <a:t>Global Longitudinal Study of Osteoporosis in Women (GLOW) </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Co-morbidities that contributed most to fracture prediction*: </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Parkinson's disease</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Multiple sclerosis</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COPD</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Osteoarthritis</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Heart disease</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Increasing co-morbidity index</a:t>
            </a:r>
            <a:r>
              <a:rPr kumimoji="0" lang="en-CA" sz="2400"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a:t>
            </a:r>
            <a:r>
              <a:rPr kumimoji="0" lang="en-CA" sz="24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associated with increasing fracture risk</a:t>
            </a: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0160" y="6174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*in a Cox regression model with FRAX risk factors as additional predictors.</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†weighted value for each co-morbidity based on parameter estimates from the Cox regression model.</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COPD: chronic obstructive pulmonary disease.</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Dennison, E.M.,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Bone</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2012;50(6):1288-93.</a:t>
            </a:r>
          </a:p>
        </p:txBody>
      </p:sp>
    </p:spTree>
    <p:extLst>
      <p:ext uri="{BB962C8B-B14F-4D97-AF65-F5344CB8AC3E}">
        <p14:creationId xmlns:p14="http://schemas.microsoft.com/office/powerpoint/2010/main" val="1707441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rgbClr val="000000"/>
              </a:solidFill>
              <a:latin typeface="Arial Narrow" panose="020B0606020202030204" pitchFamily="34" charset="0"/>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Potential Medications Contributing to Falls or Adverse Events leading to Falls in the Elderly</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6596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Ruddock, B. </a:t>
            </a:r>
            <a:r>
              <a:rPr lang="en-CA" sz="1000" i="1" dirty="0">
                <a:solidFill>
                  <a:srgbClr val="000000"/>
                </a:solidFill>
                <a:latin typeface="Arial Narrow" panose="020B0606020202030204" pitchFamily="34" charset="0"/>
              </a:rPr>
              <a:t>DIRC</a:t>
            </a:r>
            <a:r>
              <a:rPr lang="en-CA" sz="1000" dirty="0">
                <a:solidFill>
                  <a:srgbClr val="000000"/>
                </a:solidFill>
                <a:latin typeface="Arial Narrow" panose="020B0606020202030204" pitchFamily="34" charset="0"/>
              </a:rPr>
              <a:t>. 2004;137(6):17-18</a:t>
            </a:r>
            <a:r>
              <a:rPr lang="en-CA" sz="1000" dirty="0">
                <a:latin typeface="Arial Narrow" panose="020B0606020202030204" pitchFamily="34" charset="0"/>
              </a:rPr>
              <a:t>.</a:t>
            </a:r>
            <a:r>
              <a:rPr lang="en-CA" sz="1000" i="1" dirty="0">
                <a:latin typeface="Arial Narrow" panose="020B0606020202030204" pitchFamily="34" charset="0"/>
              </a:rPr>
              <a:t> </a:t>
            </a:r>
            <a:endParaRPr lang="en-CA" sz="1000" dirty="0">
              <a:latin typeface="Arial Narrow" panose="020B0606020202030204" pitchFamily="34" charset="0"/>
            </a:endParaRPr>
          </a:p>
        </p:txBody>
      </p:sp>
      <p:pic>
        <p:nvPicPr>
          <p:cNvPr id="2" name="Picture 1">
            <a:extLst>
              <a:ext uri="{FF2B5EF4-FFF2-40B4-BE49-F238E27FC236}">
                <a16:creationId xmlns:a16="http://schemas.microsoft.com/office/drawing/2014/main" id="{F6EC4218-52F5-42D0-AA77-481A4D7BE4CD}"/>
              </a:ext>
            </a:extLst>
          </p:cNvPr>
          <p:cNvPicPr>
            <a:picLocks noChangeAspect="1"/>
          </p:cNvPicPr>
          <p:nvPr/>
        </p:nvPicPr>
        <p:blipFill>
          <a:blip r:embed="rId3"/>
          <a:stretch>
            <a:fillRect/>
          </a:stretch>
        </p:blipFill>
        <p:spPr>
          <a:xfrm>
            <a:off x="125729" y="2022956"/>
            <a:ext cx="8972549" cy="3479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9064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lvl="0" defTabSz="342991">
              <a:defRPr/>
            </a:pPr>
            <a:r>
              <a:rPr lang="en-US" sz="4000" b="1" dirty="0">
                <a:solidFill>
                  <a:srgbClr val="725F73"/>
                </a:solidFill>
                <a:latin typeface="Arial Narrow" panose="020B0606020202030204" pitchFamily="34" charset="0"/>
              </a:rPr>
              <a:t>Mitigating Potential Bias</a:t>
            </a:r>
          </a:p>
        </p:txBody>
      </p:sp>
      <p:sp>
        <p:nvSpPr>
          <p:cNvPr id="8" name="Content Placeholder 2">
            <a:extLst>
              <a:ext uri="{FF2B5EF4-FFF2-40B4-BE49-F238E27FC236}">
                <a16:creationId xmlns:a16="http://schemas.microsoft.com/office/drawing/2014/main" id="{BCC4B1C8-F5DC-4D0E-A7C3-B72937465774}"/>
              </a:ext>
            </a:extLst>
          </p:cNvPr>
          <p:cNvSpPr txBox="1">
            <a:spLocks/>
          </p:cNvSpPr>
          <p:nvPr/>
        </p:nvSpPr>
        <p:spPr>
          <a:xfrm>
            <a:off x="1294804" y="1116419"/>
            <a:ext cx="7696796" cy="557146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cs typeface="Lato"/>
                <a:sym typeface="Arial Narrow Bold" charset="0"/>
              </a:rPr>
              <a:t>The Canadian Heart Research Centre (CHRC) and the Canadian Centre for Professional Development in Health and Medicine (CCPDHM) assesses conflict of interest with its instructors, planners, managers and other individuals who are in a position to control the content of CME activities. All relevant conflicts of interest that are identified are thoroughly vetted by the CHRC and CCPDHM for fair balance, scientific objectivity of studies utilized in this program, and patient care recommendations. The CHRC and CCPDHM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cs typeface="Lato"/>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marR="0" lvl="0" indent="-342900" algn="l" defTabSz="914400" rtl="0" eaLnBrk="1" fontAlgn="auto" latinLnBrk="0" hangingPunct="1">
              <a:lnSpc>
                <a:spcPct val="120000"/>
              </a:lnSpc>
              <a:spcBef>
                <a:spcPct val="0"/>
              </a:spcBef>
              <a:spcAft>
                <a:spcPts val="0"/>
              </a:spcAft>
              <a:buClrTx/>
              <a:buSzTx/>
              <a:buFont typeface="Arial" panose="020B0604020202020204" pitchFamily="34" charset="0"/>
              <a:buNone/>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242C49"/>
              </a:buClr>
              <a:buSzTx/>
              <a:buFont typeface="Wingdings" panose="05000000000000000000" pitchFamily="2" charset="2"/>
              <a:buChar char="§"/>
              <a:tabLst/>
              <a:defRPr/>
            </a:pPr>
            <a:r>
              <a:rPr kumimoji="0" lang="en-US" altLang="en-US" sz="1800" b="1" i="0" u="none" strike="noStrike" kern="0" cap="none" spc="0" normalizeH="0" baseline="0" noProof="0" dirty="0">
                <a:ln>
                  <a:noFill/>
                </a:ln>
                <a:solidFill>
                  <a:schemeClr val="bg2">
                    <a:lumMod val="50000"/>
                  </a:schemeClr>
                </a:solidFill>
                <a:effectLst/>
                <a:uLnTx/>
                <a:uFillTx/>
                <a:latin typeface="Arial Narrow" panose="020B0606020202030204" pitchFamily="34" charset="0"/>
                <a:cs typeface="Lato"/>
                <a:sym typeface="Arial Narrow Bold" charset="0"/>
              </a:rPr>
              <a:t>[Presenter] </a:t>
            </a: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pic>
        <p:nvPicPr>
          <p:cNvPr id="9" name="Picture 8" descr="A screenshot of a cell phone&#10;&#10;Description generated with high confidence">
            <a:extLst>
              <a:ext uri="{FF2B5EF4-FFF2-40B4-BE49-F238E27FC236}">
                <a16:creationId xmlns:a16="http://schemas.microsoft.com/office/drawing/2014/main" id="{ECB1BBAE-1B6A-4EC3-82D5-F2DDB4EE50B8}"/>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Tree>
    <p:extLst>
      <p:ext uri="{BB962C8B-B14F-4D97-AF65-F5344CB8AC3E}">
        <p14:creationId xmlns:p14="http://schemas.microsoft.com/office/powerpoint/2010/main" val="1236767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rgbClr val="000000"/>
              </a:solidFill>
              <a:latin typeface="Arial Narrow" panose="020B0606020202030204" pitchFamily="34" charset="0"/>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Medications that May Cause or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Accelerate Bone Loss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8628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
                <a:srgbClr val="F93482"/>
              </a:buClr>
            </a:pPr>
            <a:r>
              <a:rPr lang="en-US" sz="1000" dirty="0">
                <a:solidFill>
                  <a:srgbClr val="000000"/>
                </a:solidFill>
                <a:latin typeface="Arial Narrow" panose="020B0606020202030204" pitchFamily="34" charset="0"/>
              </a:rPr>
              <a:t>Hodgson, S.F., Watts, N.B., et al. </a:t>
            </a:r>
            <a:r>
              <a:rPr lang="en-US" sz="1000" i="1" dirty="0" err="1">
                <a:solidFill>
                  <a:srgbClr val="000000"/>
                </a:solidFill>
                <a:latin typeface="Arial Narrow" panose="020B0606020202030204" pitchFamily="34" charset="0"/>
              </a:rPr>
              <a:t>Endocr</a:t>
            </a:r>
            <a:r>
              <a:rPr lang="en-US" sz="1000" i="1" dirty="0">
                <a:solidFill>
                  <a:srgbClr val="000000"/>
                </a:solidFill>
                <a:latin typeface="Arial Narrow" panose="020B0606020202030204" pitchFamily="34" charset="0"/>
              </a:rPr>
              <a:t> </a:t>
            </a:r>
            <a:r>
              <a:rPr lang="en-US" sz="1000" i="1" dirty="0" err="1">
                <a:solidFill>
                  <a:srgbClr val="000000"/>
                </a:solidFill>
                <a:latin typeface="Arial Narrow" panose="020B0606020202030204" pitchFamily="34" charset="0"/>
              </a:rPr>
              <a:t>Pract</a:t>
            </a:r>
            <a:r>
              <a:rPr lang="en-US" sz="1000" i="1" dirty="0">
                <a:solidFill>
                  <a:srgbClr val="000000"/>
                </a:solidFill>
                <a:latin typeface="Arial Narrow" panose="020B0606020202030204" pitchFamily="34" charset="0"/>
              </a:rPr>
              <a:t>. </a:t>
            </a:r>
            <a:r>
              <a:rPr lang="en-US" sz="1000" dirty="0">
                <a:solidFill>
                  <a:srgbClr val="000000"/>
                </a:solidFill>
                <a:latin typeface="Arial Narrow" panose="020B0606020202030204" pitchFamily="34" charset="0"/>
              </a:rPr>
              <a:t>2003;9:544-564.; Jacobs-Kosmin, D. (2011). Medscape CME. Accessed May 25th 2011. http://emedicine.medscape.com/article/330598-overview</a:t>
            </a:r>
            <a:endParaRPr lang="en-CA" sz="1000" dirty="0">
              <a:solidFill>
                <a:srgbClr val="000000"/>
              </a:solidFill>
              <a:latin typeface="Arial Narrow" panose="020B0606020202030204" pitchFamily="34" charset="0"/>
            </a:endParaRPr>
          </a:p>
        </p:txBody>
      </p:sp>
      <p:pic>
        <p:nvPicPr>
          <p:cNvPr id="2" name="Picture 1">
            <a:extLst>
              <a:ext uri="{FF2B5EF4-FFF2-40B4-BE49-F238E27FC236}">
                <a16:creationId xmlns:a16="http://schemas.microsoft.com/office/drawing/2014/main" id="{58E1EEEA-5825-40A0-A22C-AA5B783E890F}"/>
              </a:ext>
            </a:extLst>
          </p:cNvPr>
          <p:cNvPicPr>
            <a:picLocks noChangeAspect="1"/>
          </p:cNvPicPr>
          <p:nvPr/>
        </p:nvPicPr>
        <p:blipFill>
          <a:blip r:embed="rId3"/>
          <a:stretch>
            <a:fillRect/>
          </a:stretch>
        </p:blipFill>
        <p:spPr>
          <a:xfrm>
            <a:off x="707106" y="1549218"/>
            <a:ext cx="7729786" cy="4693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426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descr="A person wearing a white shirt&#10;&#10;Description generated with very high confidence">
            <a:extLst>
              <a:ext uri="{FF2B5EF4-FFF2-40B4-BE49-F238E27FC236}">
                <a16:creationId xmlns:a16="http://schemas.microsoft.com/office/drawing/2014/main" id="{AAC4F536-73EE-4EAF-A8C9-74D40F5E33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3862" y="539401"/>
            <a:ext cx="1570414" cy="2714296"/>
          </a:xfrm>
          <a:prstGeom prst="rect">
            <a:avLst/>
          </a:prstGeom>
        </p:spPr>
      </p:pic>
      <p:sp>
        <p:nvSpPr>
          <p:cNvPr id="229" name="Rounded Rectangle 1">
            <a:extLst>
              <a:ext uri="{FF2B5EF4-FFF2-40B4-BE49-F238E27FC236}">
                <a16:creationId xmlns:a16="http://schemas.microsoft.com/office/drawing/2014/main" id="{29381AD2-0FFE-4909-91C4-11CE68332FC9}"/>
              </a:ext>
            </a:extLst>
          </p:cNvPr>
          <p:cNvSpPr/>
          <p:nvPr/>
        </p:nvSpPr>
        <p:spPr>
          <a:xfrm>
            <a:off x="3623539" y="2632036"/>
            <a:ext cx="5520462" cy="3047404"/>
          </a:xfrm>
          <a:prstGeom prst="rect">
            <a:avLst/>
          </a:prstGeom>
          <a:solidFill>
            <a:srgbClr val="C4D0E9"/>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high confidence">
            <a:extLst>
              <a:ext uri="{FF2B5EF4-FFF2-40B4-BE49-F238E27FC236}">
                <a16:creationId xmlns:a16="http://schemas.microsoft.com/office/drawing/2014/main" id="{CAE33BD6-B485-4305-B019-43BC103A59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83" y="964558"/>
            <a:ext cx="4442380" cy="5923174"/>
          </a:xfrm>
          <a:prstGeom prst="rect">
            <a:avLst/>
          </a:prstGeom>
        </p:spPr>
      </p:pic>
      <p:sp>
        <p:nvSpPr>
          <p:cNvPr id="150" name="circle"/>
          <p:cNvSpPr>
            <a:spLocks noChangeArrowheads="1"/>
          </p:cNvSpPr>
          <p:nvPr/>
        </p:nvSpPr>
        <p:spPr bwMode="auto">
          <a:xfrm rot="21363514">
            <a:off x="450093" y="2420543"/>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0" name="circle">
            <a:extLst>
              <a:ext uri="{FF2B5EF4-FFF2-40B4-BE49-F238E27FC236}">
                <a16:creationId xmlns:a16="http://schemas.microsoft.com/office/drawing/2014/main" id="{C91730CE-C2EB-4025-BAD1-BBB3FAFBA505}"/>
              </a:ext>
            </a:extLst>
          </p:cNvPr>
          <p:cNvSpPr>
            <a:spLocks noChangeArrowheads="1"/>
          </p:cNvSpPr>
          <p:nvPr/>
        </p:nvSpPr>
        <p:spPr bwMode="auto">
          <a:xfrm rot="21363514">
            <a:off x="450093" y="3355352"/>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1" name="circle">
            <a:extLst>
              <a:ext uri="{FF2B5EF4-FFF2-40B4-BE49-F238E27FC236}">
                <a16:creationId xmlns:a16="http://schemas.microsoft.com/office/drawing/2014/main" id="{98A50F9F-C750-4004-8A24-1F1807EA27EA}"/>
              </a:ext>
            </a:extLst>
          </p:cNvPr>
          <p:cNvSpPr>
            <a:spLocks noChangeArrowheads="1"/>
          </p:cNvSpPr>
          <p:nvPr/>
        </p:nvSpPr>
        <p:spPr bwMode="auto">
          <a:xfrm rot="21363514">
            <a:off x="450093" y="4290161"/>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2" name="circle">
            <a:extLst>
              <a:ext uri="{FF2B5EF4-FFF2-40B4-BE49-F238E27FC236}">
                <a16:creationId xmlns:a16="http://schemas.microsoft.com/office/drawing/2014/main" id="{EEBF916E-58D6-43E3-9363-8779C16C030B}"/>
              </a:ext>
            </a:extLst>
          </p:cNvPr>
          <p:cNvSpPr>
            <a:spLocks noChangeArrowheads="1"/>
          </p:cNvSpPr>
          <p:nvPr/>
        </p:nvSpPr>
        <p:spPr bwMode="auto">
          <a:xfrm rot="21363514">
            <a:off x="450093" y="5224970"/>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66" name="Picture 165">
            <a:extLst>
              <a:ext uri="{FF2B5EF4-FFF2-40B4-BE49-F238E27FC236}">
                <a16:creationId xmlns:a16="http://schemas.microsoft.com/office/drawing/2014/main" id="{9A930CFB-D577-430D-8DCA-3C309AA0BB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312" y="2597141"/>
            <a:ext cx="365760" cy="365760"/>
          </a:xfrm>
          <a:prstGeom prst="rect">
            <a:avLst/>
          </a:prstGeom>
        </p:spPr>
      </p:pic>
      <p:pic>
        <p:nvPicPr>
          <p:cNvPr id="167" name="Picture 14" descr="Image result for stethoscope icons png">
            <a:extLst>
              <a:ext uri="{FF2B5EF4-FFF2-40B4-BE49-F238E27FC236}">
                <a16:creationId xmlns:a16="http://schemas.microsoft.com/office/drawing/2014/main" id="{E17D3B77-EE52-4B1A-B529-B17612603C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7" y="3469241"/>
            <a:ext cx="457200"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168" name="Picture 167" descr="A close up of a logo&#10;&#10;Description generated with high confidence">
            <a:extLst>
              <a:ext uri="{FF2B5EF4-FFF2-40B4-BE49-F238E27FC236}">
                <a16:creationId xmlns:a16="http://schemas.microsoft.com/office/drawing/2014/main" id="{D0C9B3B8-D12C-459D-B48C-1AFAF9F640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202" y="4461746"/>
            <a:ext cx="365760" cy="365760"/>
          </a:xfrm>
          <a:prstGeom prst="rect">
            <a:avLst/>
          </a:prstGeom>
        </p:spPr>
      </p:pic>
      <p:pic>
        <p:nvPicPr>
          <p:cNvPr id="169" name="Picture 168">
            <a:extLst>
              <a:ext uri="{FF2B5EF4-FFF2-40B4-BE49-F238E27FC236}">
                <a16:creationId xmlns:a16="http://schemas.microsoft.com/office/drawing/2014/main" id="{04C5952F-D8B8-4970-985E-3A09E463C5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198" y="5378678"/>
            <a:ext cx="457200" cy="457200"/>
          </a:xfrm>
          <a:prstGeom prst="rect">
            <a:avLst/>
          </a:prstGeom>
        </p:spPr>
      </p:pic>
      <p:sp>
        <p:nvSpPr>
          <p:cNvPr id="174" name="TextBox 173">
            <a:extLst>
              <a:ext uri="{FF2B5EF4-FFF2-40B4-BE49-F238E27FC236}">
                <a16:creationId xmlns:a16="http://schemas.microsoft.com/office/drawing/2014/main" id="{5DB42922-C68A-4C0E-BB83-75D125E62980}"/>
              </a:ext>
            </a:extLst>
          </p:cNvPr>
          <p:cNvSpPr txBox="1"/>
          <p:nvPr/>
        </p:nvSpPr>
        <p:spPr>
          <a:xfrm>
            <a:off x="1201288" y="2372957"/>
            <a:ext cx="2602289"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Type 2 Diabetes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Non Smoker</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Mother had a hip fracture at 80</a:t>
            </a:r>
          </a:p>
        </p:txBody>
      </p:sp>
      <p:sp>
        <p:nvSpPr>
          <p:cNvPr id="175" name="TextBox 174">
            <a:extLst>
              <a:ext uri="{FF2B5EF4-FFF2-40B4-BE49-F238E27FC236}">
                <a16:creationId xmlns:a16="http://schemas.microsoft.com/office/drawing/2014/main" id="{D9103C84-40D2-4542-B046-6E70A2DCD630}"/>
              </a:ext>
            </a:extLst>
          </p:cNvPr>
          <p:cNvSpPr txBox="1"/>
          <p:nvPr/>
        </p:nvSpPr>
        <p:spPr>
          <a:xfrm>
            <a:off x="1215302" y="3050351"/>
            <a:ext cx="2602289" cy="1169551"/>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endParaRPr lang="en-CA" sz="1400" dirty="0">
              <a:solidFill>
                <a:schemeClr val="tx1">
                  <a:lumMod val="65000"/>
                  <a:lumOff val="35000"/>
                </a:schemeClr>
              </a:solidFill>
              <a:latin typeface="Arial Narrow" panose="020B0606020202030204" pitchFamily="34" charset="0"/>
            </a:endParaRPr>
          </a:p>
          <a:p>
            <a:pPr marL="285750" lvl="0" indent="-285750">
              <a:buFont typeface="Agency FB" panose="020B0503020202020204" pitchFamily="34" charset="0"/>
              <a:buChar char="•"/>
              <a:defRPr/>
            </a:pPr>
            <a:r>
              <a:rPr lang="en-CA" sz="1400" dirty="0">
                <a:solidFill>
                  <a:schemeClr val="tx1">
                    <a:lumMod val="65000"/>
                    <a:lumOff val="35000"/>
                  </a:schemeClr>
                </a:solidFill>
                <a:latin typeface="Arial Narrow" panose="020B0606020202030204" pitchFamily="34" charset="0"/>
              </a:rPr>
              <a:t>BP: 127/81 </a:t>
            </a:r>
            <a:r>
              <a:rPr lang="en-CA" sz="1400" dirty="0" err="1">
                <a:solidFill>
                  <a:schemeClr val="tx1">
                    <a:lumMod val="65000"/>
                    <a:lumOff val="35000"/>
                  </a:schemeClr>
                </a:solidFill>
                <a:latin typeface="Arial Narrow" panose="020B0606020202030204" pitchFamily="34" charset="0"/>
              </a:rPr>
              <a:t>mmHG</a:t>
            </a:r>
            <a:endParaRPr lang="en-CA" sz="1400" dirty="0">
              <a:solidFill>
                <a:schemeClr val="tx1">
                  <a:lumMod val="65000"/>
                  <a:lumOff val="35000"/>
                </a:schemeClr>
              </a:solidFill>
              <a:latin typeface="Arial Narrow" panose="020B0606020202030204" pitchFamily="34" charset="0"/>
            </a:endParaRPr>
          </a:p>
          <a:p>
            <a:pPr marL="285750" lvl="0" indent="-285750">
              <a:buFont typeface="Agency FB" panose="020B0503020202020204" pitchFamily="34" charset="0"/>
              <a:buChar char="•"/>
              <a:defRPr/>
            </a:pPr>
            <a:r>
              <a:rPr lang="nl-NL" sz="1400" dirty="0">
                <a:solidFill>
                  <a:schemeClr val="tx1">
                    <a:lumMod val="65000"/>
                    <a:lumOff val="35000"/>
                  </a:schemeClr>
                </a:solidFill>
                <a:latin typeface="Arial Narrow" panose="020B0606020202030204" pitchFamily="34" charset="0"/>
              </a:rPr>
              <a:t>Ht: 165 cm; Wt: 84 kg</a:t>
            </a:r>
          </a:p>
          <a:p>
            <a:pPr marL="285750" lvl="0" indent="-285750">
              <a:buFont typeface="Agency FB" panose="020B0503020202020204" pitchFamily="34" charset="0"/>
              <a:buChar char="•"/>
              <a:defRPr/>
            </a:pPr>
            <a:r>
              <a:rPr lang="en-CA" sz="1400" dirty="0">
                <a:solidFill>
                  <a:schemeClr val="tx1">
                    <a:lumMod val="65000"/>
                    <a:lumOff val="35000"/>
                  </a:schemeClr>
                </a:solidFill>
                <a:latin typeface="Arial Narrow" panose="020B0606020202030204" pitchFamily="34" charset="0"/>
              </a:rPr>
              <a:t>BMI: 31 kg/m</a:t>
            </a:r>
            <a:r>
              <a:rPr lang="en-CA" sz="1400" baseline="30000" dirty="0">
                <a:solidFill>
                  <a:schemeClr val="tx1">
                    <a:lumMod val="65000"/>
                    <a:lumOff val="35000"/>
                  </a:schemeClr>
                </a:solidFill>
                <a:latin typeface="Arial Narrow" panose="020B0606020202030204" pitchFamily="34" charset="0"/>
              </a:rPr>
              <a:t>2</a:t>
            </a:r>
          </a:p>
          <a:p>
            <a:pPr marL="285750" lvl="0" indent="-285750">
              <a:buFont typeface="Agency FB" panose="020B0503020202020204" pitchFamily="34" charset="0"/>
              <a:buChar char="•"/>
              <a:defRPr/>
            </a:pPr>
            <a:r>
              <a:rPr lang="en-CA" sz="1400" dirty="0">
                <a:solidFill>
                  <a:schemeClr val="tx1">
                    <a:lumMod val="65000"/>
                    <a:lumOff val="35000"/>
                  </a:schemeClr>
                </a:solidFill>
                <a:latin typeface="Arial Narrow" panose="020B0606020202030204" pitchFamily="34" charset="0"/>
              </a:rPr>
              <a:t>Femoral Next T-score: -2.8</a:t>
            </a:r>
          </a:p>
        </p:txBody>
      </p:sp>
      <p:sp>
        <p:nvSpPr>
          <p:cNvPr id="176" name="TextBox 175">
            <a:extLst>
              <a:ext uri="{FF2B5EF4-FFF2-40B4-BE49-F238E27FC236}">
                <a16:creationId xmlns:a16="http://schemas.microsoft.com/office/drawing/2014/main" id="{F335A14A-C100-468A-AE8B-93B4D69412A5}"/>
              </a:ext>
            </a:extLst>
          </p:cNvPr>
          <p:cNvSpPr txBox="1"/>
          <p:nvPr/>
        </p:nvSpPr>
        <p:spPr>
          <a:xfrm>
            <a:off x="1224313" y="4241216"/>
            <a:ext cx="2205974" cy="738664"/>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endParaRPr kumimoji="0" lang="en-CA" sz="1400"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a:p>
            <a:pPr marL="285750" lvl="0" indent="-285750">
              <a:buFont typeface="Agency FB" panose="020B0503020202020204" pitchFamily="34" charset="0"/>
              <a:buChar char="•"/>
              <a:defRPr/>
            </a:pPr>
            <a:r>
              <a:rPr lang="en-CA" sz="1400" dirty="0">
                <a:solidFill>
                  <a:schemeClr val="tx1">
                    <a:lumMod val="65000"/>
                    <a:lumOff val="35000"/>
                  </a:schemeClr>
                </a:solidFill>
                <a:latin typeface="Arial Narrow" panose="020B0606020202030204" pitchFamily="34" charset="0"/>
              </a:rPr>
              <a:t>A1C: 7.8%</a:t>
            </a:r>
          </a:p>
          <a:p>
            <a:pPr marL="285750" lvl="0" indent="-285750">
              <a:buFont typeface="Agency FB" panose="020B0503020202020204" pitchFamily="34" charset="0"/>
              <a:buChar char="•"/>
              <a:defRPr/>
            </a:pPr>
            <a:r>
              <a:rPr lang="nl-NL" sz="1400" dirty="0">
                <a:solidFill>
                  <a:schemeClr val="tx1">
                    <a:lumMod val="65000"/>
                    <a:lumOff val="35000"/>
                  </a:schemeClr>
                </a:solidFill>
                <a:latin typeface="Arial Narrow" panose="020B0606020202030204" pitchFamily="34" charset="0"/>
              </a:rPr>
              <a:t>CrCl: 34 mL/min</a:t>
            </a:r>
          </a:p>
        </p:txBody>
      </p:sp>
      <p:sp>
        <p:nvSpPr>
          <p:cNvPr id="177" name="TextBox 176">
            <a:extLst>
              <a:ext uri="{FF2B5EF4-FFF2-40B4-BE49-F238E27FC236}">
                <a16:creationId xmlns:a16="http://schemas.microsoft.com/office/drawing/2014/main" id="{512AA70B-A6C4-436A-8E80-F8C81A059E44}"/>
              </a:ext>
            </a:extLst>
          </p:cNvPr>
          <p:cNvSpPr txBox="1"/>
          <p:nvPr/>
        </p:nvSpPr>
        <p:spPr>
          <a:xfrm>
            <a:off x="1189464" y="5135159"/>
            <a:ext cx="2205974" cy="738664"/>
          </a:xfrm>
          <a:prstGeom prst="rect">
            <a:avLst/>
          </a:prstGeom>
          <a:noFill/>
        </p:spPr>
        <p:txBody>
          <a:bodyPr wrap="square" rtlCol="0">
            <a:spAutoFit/>
          </a:bodyPr>
          <a:lstStyle/>
          <a:p>
            <a:pPr lvl="0">
              <a:defRPr/>
            </a:pPr>
            <a:endParaRPr lang="nl-NL" sz="1400" dirty="0">
              <a:solidFill>
                <a:schemeClr val="tx1">
                  <a:lumMod val="65000"/>
                  <a:lumOff val="35000"/>
                </a:schemeClr>
              </a:solidFill>
              <a:latin typeface="Arial Narrow" panose="020B0606020202030204" pitchFamily="34" charset="0"/>
            </a:endParaRPr>
          </a:p>
          <a:p>
            <a:pPr marL="285750" indent="-285750">
              <a:buFont typeface="Agency FB" panose="020B0503020202020204" pitchFamily="34" charset="0"/>
              <a:buChar char="•"/>
              <a:defRPr/>
            </a:pPr>
            <a:r>
              <a:rPr lang="en-CA" sz="1400" dirty="0">
                <a:solidFill>
                  <a:schemeClr val="tx1">
                    <a:lumMod val="65000"/>
                    <a:lumOff val="35000"/>
                  </a:schemeClr>
                </a:solidFill>
                <a:latin typeface="Arial Narrow" panose="020B0606020202030204" pitchFamily="34" charset="0"/>
              </a:rPr>
              <a:t>Metformin 1500 mg/day, Sitagliptin 100 mg OD</a:t>
            </a:r>
            <a:endParaRPr lang="nl-NL" sz="1400" dirty="0">
              <a:solidFill>
                <a:schemeClr val="tx1">
                  <a:lumMod val="65000"/>
                  <a:lumOff val="35000"/>
                </a:schemeClr>
              </a:solidFill>
              <a:latin typeface="Arial Narrow" panose="020B0606020202030204" pitchFamily="34" charset="0"/>
            </a:endParaRPr>
          </a:p>
        </p:txBody>
      </p:sp>
      <p:sp>
        <p:nvSpPr>
          <p:cNvPr id="178" name="Rectangle 2">
            <a:extLst>
              <a:ext uri="{FF2B5EF4-FFF2-40B4-BE49-F238E27FC236}">
                <a16:creationId xmlns:a16="http://schemas.microsoft.com/office/drawing/2014/main" id="{17125BAB-A78B-40D4-A74E-A724082624BC}"/>
              </a:ext>
            </a:extLst>
          </p:cNvPr>
          <p:cNvSpPr/>
          <p:nvPr/>
        </p:nvSpPr>
        <p:spPr>
          <a:xfrm>
            <a:off x="-8965" y="1"/>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1 - </a:t>
            </a:r>
            <a:r>
              <a:rPr lang="en-CA" sz="3200" b="1" dirty="0">
                <a:solidFill>
                  <a:srgbClr val="FFFFFF"/>
                </a:solidFill>
                <a:latin typeface="Arial Narrow" panose="020B0606020202030204" pitchFamily="34" charset="0"/>
              </a:rPr>
              <a:t>Interactivity</a:t>
            </a:r>
            <a:endParaRPr kumimoji="0" lang="en-US"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5" name="Rectangle 234">
            <a:extLst>
              <a:ext uri="{FF2B5EF4-FFF2-40B4-BE49-F238E27FC236}">
                <a16:creationId xmlns:a16="http://schemas.microsoft.com/office/drawing/2014/main" id="{A890137B-E6E7-468C-80E1-8BFAC91945AD}"/>
              </a:ext>
            </a:extLst>
          </p:cNvPr>
          <p:cNvSpPr/>
          <p:nvPr/>
        </p:nvSpPr>
        <p:spPr>
          <a:xfrm>
            <a:off x="5190305" y="2915276"/>
            <a:ext cx="3751702" cy="830997"/>
          </a:xfrm>
          <a:prstGeom prst="rect">
            <a:avLst/>
          </a:prstGeom>
        </p:spPr>
        <p:txBody>
          <a:bodyPr wrap="square">
            <a:spAutoFit/>
          </a:bodyPr>
          <a:lstStyle/>
          <a:p>
            <a:r>
              <a:rPr lang="en-CA" sz="2400" b="1" dirty="0">
                <a:solidFill>
                  <a:schemeClr val="tx1">
                    <a:lumMod val="75000"/>
                    <a:lumOff val="25000"/>
                  </a:schemeClr>
                </a:solidFill>
                <a:latin typeface="Arial Narrow" panose="020B0606020202030204" pitchFamily="34" charset="0"/>
              </a:rPr>
              <a:t>Would you consider Joy at high risk for fracture?</a:t>
            </a:r>
          </a:p>
        </p:txBody>
      </p:sp>
      <p:sp>
        <p:nvSpPr>
          <p:cNvPr id="237" name="Rectangle 236">
            <a:extLst>
              <a:ext uri="{FF2B5EF4-FFF2-40B4-BE49-F238E27FC236}">
                <a16:creationId xmlns:a16="http://schemas.microsoft.com/office/drawing/2014/main" id="{46AF3FFD-4EBA-43A7-9893-951799E9BA13}"/>
              </a:ext>
            </a:extLst>
          </p:cNvPr>
          <p:cNvSpPr/>
          <p:nvPr/>
        </p:nvSpPr>
        <p:spPr>
          <a:xfrm>
            <a:off x="5193096" y="4459554"/>
            <a:ext cx="3815022" cy="830997"/>
          </a:xfrm>
          <a:prstGeom prst="rect">
            <a:avLst/>
          </a:prstGeom>
        </p:spPr>
        <p:txBody>
          <a:bodyPr wrap="square">
            <a:spAutoFit/>
          </a:bodyPr>
          <a:lstStyle/>
          <a:p>
            <a:r>
              <a:rPr lang="en-CA" sz="2400" b="1" dirty="0">
                <a:solidFill>
                  <a:schemeClr val="tx1">
                    <a:lumMod val="75000"/>
                    <a:lumOff val="25000"/>
                  </a:schemeClr>
                </a:solidFill>
                <a:latin typeface="Arial Narrow" panose="020B0606020202030204" pitchFamily="34" charset="0"/>
              </a:rPr>
              <a:t>What criteria are missing to guide your decision?</a:t>
            </a:r>
          </a:p>
        </p:txBody>
      </p:sp>
      <p:sp>
        <p:nvSpPr>
          <p:cNvPr id="239" name="TextBox 238">
            <a:extLst>
              <a:ext uri="{FF2B5EF4-FFF2-40B4-BE49-F238E27FC236}">
                <a16:creationId xmlns:a16="http://schemas.microsoft.com/office/drawing/2014/main" id="{B0765F10-2B59-44E6-A50D-D6F0F4E79F04}"/>
              </a:ext>
            </a:extLst>
          </p:cNvPr>
          <p:cNvSpPr txBox="1"/>
          <p:nvPr/>
        </p:nvSpPr>
        <p:spPr>
          <a:xfrm>
            <a:off x="6953711" y="311952"/>
            <a:ext cx="2761130" cy="677108"/>
          </a:xfrm>
          <a:prstGeom prst="rect">
            <a:avLst/>
          </a:prstGeom>
          <a:noFill/>
        </p:spPr>
        <p:txBody>
          <a:bodyPr wrap="square" rtlCol="0">
            <a:spAutoFit/>
          </a:bodyPr>
          <a:lstStyle/>
          <a:p>
            <a:pPr algn="ctr"/>
            <a:r>
              <a:rPr lang="en-US" sz="2400" dirty="0">
                <a:ln w="0"/>
                <a:effectLst>
                  <a:outerShdw blurRad="38100" dist="19050" dir="2700000" algn="tl" rotWithShape="0">
                    <a:schemeClr val="dk1">
                      <a:alpha val="40000"/>
                    </a:schemeClr>
                  </a:outerShdw>
                </a:effectLst>
                <a:latin typeface="Arial Narrow" panose="020B0606020202030204" pitchFamily="34" charset="0"/>
              </a:rPr>
              <a:t>Joy</a:t>
            </a:r>
          </a:p>
          <a:p>
            <a:pPr algn="ctr"/>
            <a:r>
              <a:rPr lang="en-CA" sz="1400" dirty="0">
                <a:ln w="0"/>
                <a:effectLst>
                  <a:outerShdw blurRad="38100" dist="19050" dir="2700000" algn="tl" rotWithShape="0">
                    <a:schemeClr val="dk1">
                      <a:alpha val="40000"/>
                    </a:schemeClr>
                  </a:outerShdw>
                </a:effectLst>
                <a:latin typeface="Arial Narrow" panose="020B0606020202030204" pitchFamily="34" charset="0"/>
              </a:rPr>
              <a:t>68 </a:t>
            </a:r>
            <a:r>
              <a:rPr lang="en-US" sz="1400" dirty="0">
                <a:ln w="0"/>
                <a:effectLst>
                  <a:outerShdw blurRad="38100" dist="19050" dir="2700000" algn="tl" rotWithShape="0">
                    <a:schemeClr val="dk1">
                      <a:alpha val="40000"/>
                    </a:schemeClr>
                  </a:outerShdw>
                </a:effectLst>
                <a:latin typeface="Arial Narrow" panose="020B0606020202030204" pitchFamily="34" charset="0"/>
              </a:rPr>
              <a:t>years old </a:t>
            </a:r>
          </a:p>
        </p:txBody>
      </p:sp>
      <p:pic>
        <p:nvPicPr>
          <p:cNvPr id="3" name="Picture 2" descr="A picture containing indoor, wall, lamp, object&#10;&#10;Description generated with very high confidence">
            <a:extLst>
              <a:ext uri="{FF2B5EF4-FFF2-40B4-BE49-F238E27FC236}">
                <a16:creationId xmlns:a16="http://schemas.microsoft.com/office/drawing/2014/main" id="{D28EB919-BEA4-4792-9708-83895E5AE5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44331" y="4467455"/>
            <a:ext cx="1021765" cy="958416"/>
          </a:xfrm>
          <a:prstGeom prst="rect">
            <a:avLst/>
          </a:prstGeom>
        </p:spPr>
      </p:pic>
      <p:pic>
        <p:nvPicPr>
          <p:cNvPr id="8" name="Picture 7" descr="A close up of a sign&#10;&#10;Description generated with very high confidence">
            <a:extLst>
              <a:ext uri="{FF2B5EF4-FFF2-40B4-BE49-F238E27FC236}">
                <a16:creationId xmlns:a16="http://schemas.microsoft.com/office/drawing/2014/main" id="{3067256C-F9BD-4AD6-AD46-1F1E28D61AC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66128" y="2802806"/>
            <a:ext cx="681588" cy="1535109"/>
          </a:xfrm>
          <a:prstGeom prst="rect">
            <a:avLst/>
          </a:prstGeom>
        </p:spPr>
      </p:pic>
    </p:spTree>
    <p:extLst>
      <p:ext uri="{BB962C8B-B14F-4D97-AF65-F5344CB8AC3E}">
        <p14:creationId xmlns:p14="http://schemas.microsoft.com/office/powerpoint/2010/main" val="171122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P spid="176" grpId="0"/>
      <p:bldP spid="177" grpId="0"/>
      <p:bldP spid="235" grpId="0"/>
      <p:bldP spid="23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144000" cy="1107996"/>
          </a:xfrm>
        </p:spPr>
        <p:txBody>
          <a:bodyPr/>
          <a:lstStyle/>
          <a:p>
            <a:pPr algn="ctr">
              <a:lnSpc>
                <a:spcPct val="100000"/>
              </a:lnSpc>
            </a:pPr>
            <a:r>
              <a:rPr lang="en-CA" sz="3600" dirty="0">
                <a:solidFill>
                  <a:srgbClr val="725F73"/>
                </a:solidFill>
                <a:latin typeface="Arial Narrow" panose="020B0606020202030204" pitchFamily="34" charset="0"/>
              </a:rPr>
              <a:t>Expert Recommendations for Patient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NAÏVE TO TREATMENT</a:t>
            </a: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225" name="Group 224">
            <a:extLst>
              <a:ext uri="{FF2B5EF4-FFF2-40B4-BE49-F238E27FC236}">
                <a16:creationId xmlns:a16="http://schemas.microsoft.com/office/drawing/2014/main" id="{41329738-CDF2-4B2D-852C-0C50F2F99766}"/>
              </a:ext>
            </a:extLst>
          </p:cNvPr>
          <p:cNvGrpSpPr/>
          <p:nvPr/>
        </p:nvGrpSpPr>
        <p:grpSpPr>
          <a:xfrm>
            <a:off x="0" y="1123860"/>
            <a:ext cx="9161978" cy="646331"/>
            <a:chOff x="-17978" y="3099844"/>
            <a:chExt cx="9161978" cy="646331"/>
          </a:xfrm>
        </p:grpSpPr>
        <p:sp>
          <p:nvSpPr>
            <p:cNvPr id="226" name="Rectangle 225">
              <a:extLst>
                <a:ext uri="{FF2B5EF4-FFF2-40B4-BE49-F238E27FC236}">
                  <a16:creationId xmlns:a16="http://schemas.microsoft.com/office/drawing/2014/main" id="{B4D8AEAC-0466-4BE8-B057-9CB5A5CEE4C5}"/>
                </a:ext>
              </a:extLst>
            </p:cNvPr>
            <p:cNvSpPr/>
            <p:nvPr/>
          </p:nvSpPr>
          <p:spPr>
            <a:xfrm>
              <a:off x="0" y="3181945"/>
              <a:ext cx="9144000" cy="511681"/>
            </a:xfrm>
            <a:prstGeom prst="rect">
              <a:avLst/>
            </a:prstGeom>
            <a:solidFill>
              <a:srgbClr val="554856">
                <a:alpha val="87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Verdana"/>
              </a:endParaRPr>
            </a:p>
          </p:txBody>
        </p:sp>
        <p:sp>
          <p:nvSpPr>
            <p:cNvPr id="227" name="Rectangle 226">
              <a:extLst>
                <a:ext uri="{FF2B5EF4-FFF2-40B4-BE49-F238E27FC236}">
                  <a16:creationId xmlns:a16="http://schemas.microsoft.com/office/drawing/2014/main" id="{1BE4C614-B79F-437E-B49A-171152A48FDE}"/>
                </a:ext>
              </a:extLst>
            </p:cNvPr>
            <p:cNvSpPr/>
            <p:nvPr/>
          </p:nvSpPr>
          <p:spPr>
            <a:xfrm>
              <a:off x="678983" y="3208629"/>
              <a:ext cx="8380966" cy="461665"/>
            </a:xfrm>
            <a:prstGeom prst="rect">
              <a:avLst/>
            </a:prstGeom>
          </p:spPr>
          <p:txBody>
            <a:bodyPr wrap="square">
              <a:spAutoFit/>
            </a:bodyPr>
            <a:lstStyle/>
            <a:p>
              <a:pPr lvl="0" algn="ctr" defTabSz="914400">
                <a:defRPr/>
              </a:pPr>
              <a:r>
                <a:rPr lang="en-CA" sz="2400" b="1" kern="0" dirty="0">
                  <a:solidFill>
                    <a:prstClr val="white"/>
                  </a:solidFill>
                  <a:latin typeface="Arial Narrow" panose="020B0606020202030204" pitchFamily="34" charset="0"/>
                </a:rPr>
                <a:t>WOULD YOU CONSIDER JOY AT HIGH RISK FOR FRACTURE</a:t>
              </a:r>
            </a:p>
          </p:txBody>
        </p:sp>
        <p:sp>
          <p:nvSpPr>
            <p:cNvPr id="228" name="Rectangle 227">
              <a:extLst>
                <a:ext uri="{FF2B5EF4-FFF2-40B4-BE49-F238E27FC236}">
                  <a16:creationId xmlns:a16="http://schemas.microsoft.com/office/drawing/2014/main" id="{1B53D22F-ABCC-4AEB-8D31-41E451CF5190}"/>
                </a:ext>
              </a:extLst>
            </p:cNvPr>
            <p:cNvSpPr/>
            <p:nvPr/>
          </p:nvSpPr>
          <p:spPr>
            <a:xfrm>
              <a:off x="-17978" y="3099844"/>
              <a:ext cx="1652021"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rPr>
                <a:t>Q:</a:t>
              </a:r>
            </a:p>
          </p:txBody>
        </p:sp>
      </p:grpSp>
      <p:pic>
        <p:nvPicPr>
          <p:cNvPr id="6" name="Picture 5">
            <a:extLst>
              <a:ext uri="{FF2B5EF4-FFF2-40B4-BE49-F238E27FC236}">
                <a16:creationId xmlns:a16="http://schemas.microsoft.com/office/drawing/2014/main" id="{D678310B-52FE-4845-9A0A-8C3B1DDF2C96}"/>
              </a:ext>
            </a:extLst>
          </p:cNvPr>
          <p:cNvPicPr>
            <a:picLocks noChangeAspect="1"/>
          </p:cNvPicPr>
          <p:nvPr/>
        </p:nvPicPr>
        <p:blipFill>
          <a:blip r:embed="rId3"/>
          <a:stretch>
            <a:fillRect/>
          </a:stretch>
        </p:blipFill>
        <p:spPr>
          <a:xfrm>
            <a:off x="2061" y="1983078"/>
            <a:ext cx="9144000" cy="44595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696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06CE0BC-07BE-4F43-9BAA-C6EE83FB70C4}"/>
              </a:ext>
            </a:extLst>
          </p:cNvPr>
          <p:cNvSpPr/>
          <p:nvPr/>
        </p:nvSpPr>
        <p:spPr>
          <a:xfrm>
            <a:off x="6286614" y="1998573"/>
            <a:ext cx="2857386" cy="4336996"/>
          </a:xfrm>
          <a:prstGeom prst="rect">
            <a:avLst/>
          </a:prstGeom>
          <a:gradFill>
            <a:gsLst>
              <a:gs pos="0">
                <a:srgbClr val="FCCBA6">
                  <a:alpha val="65000"/>
                </a:srgbClr>
              </a:gs>
              <a:gs pos="100000">
                <a:srgbClr val="1869CA">
                  <a:lumMod val="20000"/>
                  <a:lumOff val="80000"/>
                  <a:alpha val="41000"/>
                </a:srgbClr>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5400" y="171222"/>
            <a:ext cx="9058939" cy="1046440"/>
          </a:xfrm>
        </p:spPr>
        <p:txBody>
          <a:bodyPr/>
          <a:lstStyle/>
          <a:p>
            <a:pPr algn="ctr">
              <a:lnSpc>
                <a:spcPct val="100000"/>
              </a:lnSpc>
            </a:pPr>
            <a:r>
              <a:rPr lang="en-US" sz="3400" dirty="0">
                <a:solidFill>
                  <a:srgbClr val="725F73"/>
                </a:solidFill>
                <a:latin typeface="Arial Narrow" panose="020B0606020202030204" pitchFamily="34" charset="0"/>
              </a:rPr>
              <a:t>Long-Term Fracture Risk Can Be Quantified Using FRAX</a:t>
            </a:r>
            <a:r>
              <a:rPr lang="en-US" sz="3400" baseline="30000" dirty="0">
                <a:solidFill>
                  <a:srgbClr val="725F73"/>
                </a:solidFill>
                <a:latin typeface="Arial Narrow" panose="020B0606020202030204" pitchFamily="34" charset="0"/>
              </a:rPr>
              <a:t>®</a:t>
            </a:r>
            <a:r>
              <a:rPr lang="en-US" sz="3400" dirty="0">
                <a:solidFill>
                  <a:srgbClr val="725F73"/>
                </a:solidFill>
                <a:latin typeface="Arial Narrow" panose="020B0606020202030204" pitchFamily="34" charset="0"/>
              </a:rPr>
              <a:t> or Other Risk-Assessment Tools</a:t>
            </a:r>
            <a:endParaRPr lang="en-US" sz="34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0160" y="6174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solidFill>
                  <a:srgbClr val="000000"/>
                </a:solidFill>
                <a:latin typeface="Arial Narrow" panose="020B0606020202030204" pitchFamily="34" charset="0"/>
              </a:rPr>
              <a:t>FRAX</a:t>
            </a:r>
            <a:r>
              <a:rPr lang="en-US" sz="900" baseline="30000" dirty="0">
                <a:solidFill>
                  <a:srgbClr val="000000"/>
                </a:solidFill>
                <a:latin typeface="Arial Narrow" panose="020B0606020202030204" pitchFamily="34" charset="0"/>
              </a:rPr>
              <a:t>®</a:t>
            </a:r>
            <a:r>
              <a:rPr lang="en-US" sz="900" dirty="0">
                <a:solidFill>
                  <a:srgbClr val="000000"/>
                </a:solidFill>
                <a:latin typeface="Arial Narrow" panose="020B0606020202030204" pitchFamily="34" charset="0"/>
              </a:rPr>
              <a:t> is a registered trademark of Professor J.A. </a:t>
            </a:r>
            <a:r>
              <a:rPr lang="en-US" sz="900" dirty="0" err="1">
                <a:solidFill>
                  <a:srgbClr val="000000"/>
                </a:solidFill>
                <a:latin typeface="Arial Narrow" panose="020B0606020202030204" pitchFamily="34" charset="0"/>
              </a:rPr>
              <a:t>Kanis</a:t>
            </a:r>
            <a:r>
              <a:rPr lang="en-US" sz="900" dirty="0">
                <a:solidFill>
                  <a:srgbClr val="000000"/>
                </a:solidFill>
                <a:latin typeface="Arial Narrow" panose="020B0606020202030204" pitchFamily="34" charset="0"/>
              </a:rPr>
              <a:t>. University of Sheffield.</a:t>
            </a:r>
          </a:p>
          <a:p>
            <a:r>
              <a:rPr lang="en-US" sz="900" dirty="0">
                <a:solidFill>
                  <a:srgbClr val="000000"/>
                </a:solidFill>
                <a:latin typeface="Arial Narrow" panose="020B0606020202030204" pitchFamily="34" charset="0"/>
              </a:rPr>
              <a:t>BMD=bone mineral density; FRAX=fracture risk assessment tool.</a:t>
            </a:r>
          </a:p>
          <a:p>
            <a:r>
              <a:rPr lang="da-DK" sz="900" dirty="0">
                <a:solidFill>
                  <a:srgbClr val="000000"/>
                </a:solidFill>
                <a:latin typeface="Arial Narrow" panose="020B0606020202030204" pitchFamily="34" charset="0"/>
              </a:rPr>
              <a:t>1. FRAX. https://www.shef.ac.uk/FRAX/. Accessed March 15, 2018.  2. Kanis JA, et al. </a:t>
            </a:r>
            <a:r>
              <a:rPr lang="da-DK" sz="900" i="1" dirty="0">
                <a:solidFill>
                  <a:srgbClr val="000000"/>
                </a:solidFill>
                <a:latin typeface="Arial Narrow" panose="020B0606020202030204" pitchFamily="34" charset="0"/>
              </a:rPr>
              <a:t>Osteoporos Int</a:t>
            </a:r>
            <a:r>
              <a:rPr lang="da-DK" sz="900" dirty="0">
                <a:solidFill>
                  <a:srgbClr val="000000"/>
                </a:solidFill>
                <a:latin typeface="Arial Narrow" panose="020B0606020202030204" pitchFamily="34" charset="0"/>
              </a:rPr>
              <a:t>. 2011;22:2395-2411. </a:t>
            </a:r>
            <a:r>
              <a:rPr lang="en-GB" sz="900" dirty="0">
                <a:solidFill>
                  <a:srgbClr val="000000"/>
                </a:solidFill>
                <a:latin typeface="Arial Narrow" panose="020B0606020202030204" pitchFamily="34" charset="0"/>
              </a:rPr>
              <a:t>3. Silverman SL, et al. </a:t>
            </a:r>
            <a:r>
              <a:rPr lang="en-GB" sz="900" i="1" dirty="0" err="1">
                <a:solidFill>
                  <a:srgbClr val="000000"/>
                </a:solidFill>
                <a:latin typeface="Arial Narrow" panose="020B0606020202030204" pitchFamily="34" charset="0"/>
              </a:rPr>
              <a:t>Curr</a:t>
            </a:r>
            <a:r>
              <a:rPr lang="en-GB" sz="900" i="1" dirty="0">
                <a:solidFill>
                  <a:srgbClr val="000000"/>
                </a:solidFill>
                <a:latin typeface="Arial Narrow" panose="020B0606020202030204" pitchFamily="34" charset="0"/>
              </a:rPr>
              <a:t> </a:t>
            </a:r>
            <a:r>
              <a:rPr lang="en-GB" sz="900" i="1" dirty="0" err="1">
                <a:solidFill>
                  <a:srgbClr val="000000"/>
                </a:solidFill>
                <a:latin typeface="Arial Narrow" panose="020B0606020202030204" pitchFamily="34" charset="0"/>
              </a:rPr>
              <a:t>Osteoporos</a:t>
            </a:r>
            <a:r>
              <a:rPr lang="en-GB" sz="900" i="1" dirty="0">
                <a:solidFill>
                  <a:srgbClr val="000000"/>
                </a:solidFill>
                <a:latin typeface="Arial Narrow" panose="020B0606020202030204" pitchFamily="34" charset="0"/>
              </a:rPr>
              <a:t> Rep</a:t>
            </a:r>
            <a:r>
              <a:rPr lang="en-GB" sz="900" dirty="0">
                <a:solidFill>
                  <a:srgbClr val="000000"/>
                </a:solidFill>
                <a:latin typeface="Arial Narrow" panose="020B0606020202030204" pitchFamily="34" charset="0"/>
              </a:rPr>
              <a:t>. 2010;8:192-197</a:t>
            </a: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11" name="Rectangle 10">
            <a:extLst>
              <a:ext uri="{FF2B5EF4-FFF2-40B4-BE49-F238E27FC236}">
                <a16:creationId xmlns:a16="http://schemas.microsoft.com/office/drawing/2014/main" id="{85F4290A-3A15-4A65-BA4A-2361A26F5872}"/>
              </a:ext>
            </a:extLst>
          </p:cNvPr>
          <p:cNvSpPr/>
          <p:nvPr/>
        </p:nvSpPr>
        <p:spPr>
          <a:xfrm>
            <a:off x="1" y="2007995"/>
            <a:ext cx="2527300" cy="4336996"/>
          </a:xfrm>
          <a:prstGeom prst="rect">
            <a:avLst/>
          </a:prstGeom>
          <a:gradFill>
            <a:gsLst>
              <a:gs pos="0">
                <a:srgbClr val="FCCBA6">
                  <a:alpha val="65000"/>
                </a:srgbClr>
              </a:gs>
              <a:gs pos="100000">
                <a:srgbClr val="1869CA">
                  <a:lumMod val="20000"/>
                  <a:lumOff val="80000"/>
                  <a:alpha val="41000"/>
                </a:srgbClr>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2" name="Diagram 1">
            <a:extLst>
              <a:ext uri="{FF2B5EF4-FFF2-40B4-BE49-F238E27FC236}">
                <a16:creationId xmlns:a16="http://schemas.microsoft.com/office/drawing/2014/main" id="{3EAD79FB-3ACD-4E5D-99CA-DD9F1A32B04C}"/>
              </a:ext>
            </a:extLst>
          </p:cNvPr>
          <p:cNvGraphicFramePr/>
          <p:nvPr>
            <p:extLst>
              <p:ext uri="{D42A27DB-BD31-4B8C-83A1-F6EECF244321}">
                <p14:modId xmlns:p14="http://schemas.microsoft.com/office/powerpoint/2010/main" val="872543842"/>
              </p:ext>
            </p:extLst>
          </p:nvPr>
        </p:nvGraphicFramePr>
        <p:xfrm>
          <a:off x="0" y="2215428"/>
          <a:ext cx="2527301" cy="541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3">
            <a:extLst>
              <a:ext uri="{FF2B5EF4-FFF2-40B4-BE49-F238E27FC236}">
                <a16:creationId xmlns:a16="http://schemas.microsoft.com/office/drawing/2014/main" id="{FBD4FBE9-E27B-4A4F-9AA0-63F80F9DB641}"/>
              </a:ext>
            </a:extLst>
          </p:cNvPr>
          <p:cNvPicPr>
            <a:picLocks noChangeAspect="1" noChangeArrowheads="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561890" y="3034213"/>
            <a:ext cx="3648524" cy="2647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a:extLst>
              <a:ext uri="{FF2B5EF4-FFF2-40B4-BE49-F238E27FC236}">
                <a16:creationId xmlns:a16="http://schemas.microsoft.com/office/drawing/2014/main" id="{357AFAC7-CDA7-4CCC-8B5F-072B67F4AC85}"/>
              </a:ext>
            </a:extLst>
          </p:cNvPr>
          <p:cNvSpPr txBox="1"/>
          <p:nvPr/>
        </p:nvSpPr>
        <p:spPr>
          <a:xfrm>
            <a:off x="328295" y="2912919"/>
            <a:ext cx="2072005" cy="3200876"/>
          </a:xfrm>
          <a:prstGeom prst="rect">
            <a:avLst/>
          </a:prstGeom>
          <a:noFill/>
        </p:spPr>
        <p:txBody>
          <a:bodyPr wrap="square" lIns="0" tIns="0" rIns="0" bIns="0" rtlCol="0">
            <a:spAutoFit/>
          </a:bodyPr>
          <a:lstStyle/>
          <a:p>
            <a:pPr defTabSz="914400">
              <a:lnSpc>
                <a:spcPct val="150000"/>
              </a:lnSpc>
              <a:defRPr/>
            </a:pPr>
            <a:r>
              <a:rPr lang="en-US" sz="1600" b="1" dirty="0">
                <a:solidFill>
                  <a:schemeClr val="tx1">
                    <a:lumMod val="75000"/>
                    <a:lumOff val="25000"/>
                  </a:schemeClr>
                </a:solidFill>
                <a:latin typeface="Arial Narrow" panose="020B0606020202030204" pitchFamily="34" charset="0"/>
              </a:rPr>
              <a:t>Age</a:t>
            </a:r>
          </a:p>
          <a:p>
            <a:pPr defTabSz="914400">
              <a:lnSpc>
                <a:spcPct val="150000"/>
              </a:lnSpc>
              <a:defRPr/>
            </a:pPr>
            <a:r>
              <a:rPr lang="en-US" sz="1600" b="1" dirty="0">
                <a:solidFill>
                  <a:schemeClr val="tx1">
                    <a:lumMod val="75000"/>
                    <a:lumOff val="25000"/>
                  </a:schemeClr>
                </a:solidFill>
                <a:latin typeface="Arial Narrow" panose="020B0606020202030204" pitchFamily="34" charset="0"/>
              </a:rPr>
              <a:t>Gender</a:t>
            </a:r>
          </a:p>
          <a:p>
            <a:pPr defTabSz="914400">
              <a:lnSpc>
                <a:spcPct val="150000"/>
              </a:lnSpc>
              <a:defRPr/>
            </a:pPr>
            <a:r>
              <a:rPr lang="en-US" sz="1600" b="1" dirty="0">
                <a:solidFill>
                  <a:schemeClr val="tx1">
                    <a:lumMod val="75000"/>
                    <a:lumOff val="25000"/>
                  </a:schemeClr>
                </a:solidFill>
                <a:latin typeface="Arial Narrow" panose="020B0606020202030204" pitchFamily="34" charset="0"/>
              </a:rPr>
              <a:t>BMD</a:t>
            </a:r>
          </a:p>
          <a:p>
            <a:pPr defTabSz="914400">
              <a:lnSpc>
                <a:spcPct val="150000"/>
              </a:lnSpc>
              <a:defRPr/>
            </a:pPr>
            <a:r>
              <a:rPr lang="en-US" sz="1600" b="1" dirty="0">
                <a:solidFill>
                  <a:schemeClr val="tx1">
                    <a:lumMod val="75000"/>
                    <a:lumOff val="25000"/>
                  </a:schemeClr>
                </a:solidFill>
                <a:latin typeface="Arial Narrow" panose="020B0606020202030204" pitchFamily="34" charset="0"/>
              </a:rPr>
              <a:t>Fracture History</a:t>
            </a:r>
          </a:p>
          <a:p>
            <a:pPr defTabSz="914400">
              <a:lnSpc>
                <a:spcPct val="150000"/>
              </a:lnSpc>
              <a:defRPr/>
            </a:pPr>
            <a:r>
              <a:rPr lang="en-US" sz="1600" b="1" dirty="0">
                <a:solidFill>
                  <a:schemeClr val="tx1">
                    <a:lumMod val="75000"/>
                    <a:lumOff val="25000"/>
                  </a:schemeClr>
                </a:solidFill>
                <a:latin typeface="Arial Narrow" panose="020B0606020202030204" pitchFamily="34" charset="0"/>
              </a:rPr>
              <a:t>Other Characteristics</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Smoking</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Alcohol use</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Rheumatoid arthritis </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Glucocorticoids use</a:t>
            </a:r>
          </a:p>
          <a:p>
            <a:pPr marL="287338" lvl="1" indent="-171450" defTabSz="914400">
              <a:lnSpc>
                <a:spcPct val="90000"/>
              </a:lnSpc>
              <a:spcBef>
                <a:spcPts val="600"/>
              </a:spcBef>
              <a:buClr>
                <a:srgbClr val="554856"/>
              </a:buClr>
              <a:buFont typeface="Wingdings" panose="05000000000000000000" pitchFamily="2" charset="2"/>
              <a:buChar char="§"/>
              <a:defRPr/>
            </a:pPr>
            <a:r>
              <a:rPr lang="en-US" sz="1400" dirty="0">
                <a:solidFill>
                  <a:srgbClr val="000000"/>
                </a:solidFill>
                <a:latin typeface="Arial Narrow" panose="020B0606020202030204" pitchFamily="34" charset="0"/>
              </a:rPr>
              <a:t>Etc</a:t>
            </a:r>
          </a:p>
        </p:txBody>
      </p:sp>
      <p:graphicFrame>
        <p:nvGraphicFramePr>
          <p:cNvPr id="16" name="Diagram 15">
            <a:extLst>
              <a:ext uri="{FF2B5EF4-FFF2-40B4-BE49-F238E27FC236}">
                <a16:creationId xmlns:a16="http://schemas.microsoft.com/office/drawing/2014/main" id="{6D16D6FE-06D3-49EE-A1D3-FBA54B119A4F}"/>
              </a:ext>
            </a:extLst>
          </p:cNvPr>
          <p:cNvGraphicFramePr/>
          <p:nvPr>
            <p:extLst>
              <p:ext uri="{D42A27DB-BD31-4B8C-83A1-F6EECF244321}">
                <p14:modId xmlns:p14="http://schemas.microsoft.com/office/powerpoint/2010/main" val="970783583"/>
              </p:ext>
            </p:extLst>
          </p:nvPr>
        </p:nvGraphicFramePr>
        <p:xfrm>
          <a:off x="2561889" y="2191977"/>
          <a:ext cx="3665063" cy="54131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39" name="Diagram 38">
            <a:extLst>
              <a:ext uri="{FF2B5EF4-FFF2-40B4-BE49-F238E27FC236}">
                <a16:creationId xmlns:a16="http://schemas.microsoft.com/office/drawing/2014/main" id="{AB66BE7A-E33E-47DB-AA2A-4344833C4FF0}"/>
              </a:ext>
            </a:extLst>
          </p:cNvPr>
          <p:cNvGraphicFramePr/>
          <p:nvPr>
            <p:extLst>
              <p:ext uri="{D42A27DB-BD31-4B8C-83A1-F6EECF244321}">
                <p14:modId xmlns:p14="http://schemas.microsoft.com/office/powerpoint/2010/main" val="2352250539"/>
              </p:ext>
            </p:extLst>
          </p:nvPr>
        </p:nvGraphicFramePr>
        <p:xfrm>
          <a:off x="6372444" y="2176919"/>
          <a:ext cx="2711895" cy="54131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3" name="Picture 2">
            <a:extLst>
              <a:ext uri="{FF2B5EF4-FFF2-40B4-BE49-F238E27FC236}">
                <a16:creationId xmlns:a16="http://schemas.microsoft.com/office/drawing/2014/main" id="{09E84BEF-4F10-44E9-9F9A-A0DF668BED97}"/>
              </a:ext>
            </a:extLst>
          </p:cNvPr>
          <p:cNvPicPr>
            <a:picLocks noChangeAspect="1"/>
          </p:cNvPicPr>
          <p:nvPr/>
        </p:nvPicPr>
        <p:blipFill>
          <a:blip r:embed="rId20"/>
          <a:stretch>
            <a:fillRect/>
          </a:stretch>
        </p:blipFill>
        <p:spPr>
          <a:xfrm>
            <a:off x="6383793" y="2877680"/>
            <a:ext cx="2798307" cy="2975106"/>
          </a:xfrm>
          <a:prstGeom prst="rect">
            <a:avLst/>
          </a:prstGeom>
        </p:spPr>
      </p:pic>
      <p:sp>
        <p:nvSpPr>
          <p:cNvPr id="5" name="Rectangle 4">
            <a:extLst>
              <a:ext uri="{FF2B5EF4-FFF2-40B4-BE49-F238E27FC236}">
                <a16:creationId xmlns:a16="http://schemas.microsoft.com/office/drawing/2014/main" id="{B94DFC43-B6DA-49EF-A4B2-086E426C9138}"/>
              </a:ext>
            </a:extLst>
          </p:cNvPr>
          <p:cNvSpPr/>
          <p:nvPr/>
        </p:nvSpPr>
        <p:spPr>
          <a:xfrm>
            <a:off x="59661" y="1412531"/>
            <a:ext cx="9024678" cy="584775"/>
          </a:xfrm>
          <a:prstGeom prst="rect">
            <a:avLst/>
          </a:prstGeom>
        </p:spPr>
        <p:txBody>
          <a:bodyPr wrap="square">
            <a:spAutoFit/>
          </a:bodyPr>
          <a:lstStyle/>
          <a:p>
            <a:pPr marL="396875" indent="-396875">
              <a:spcAft>
                <a:spcPts val="1000"/>
              </a:spcAft>
              <a:buClr>
                <a:srgbClr val="554856"/>
              </a:buClr>
              <a:buFont typeface="Wingdings" panose="05000000000000000000" pitchFamily="2" charset="2"/>
              <a:buChar char="§"/>
            </a:pPr>
            <a:r>
              <a:rPr lang="en-CA" sz="1600" dirty="0">
                <a:solidFill>
                  <a:sysClr val="windowText" lastClr="000000">
                    <a:lumMod val="75000"/>
                    <a:lumOff val="25000"/>
                  </a:sysClr>
                </a:solidFill>
                <a:latin typeface="Arial Narrow" panose="020B0606020202030204" pitchFamily="34" charset="0"/>
                <a:cs typeface="Verdana"/>
              </a:rPr>
              <a:t>FRAX® provides conservative estimate of 10-year fracture risk but does not necessarily identify patients with shorter-term risk who require urgent intervention </a:t>
            </a:r>
            <a:r>
              <a:rPr lang="en-CA" sz="1600" dirty="0">
                <a:solidFill>
                  <a:srgbClr val="F2686B"/>
                </a:solidFill>
                <a:latin typeface="Arial Narrow" panose="020B0606020202030204" pitchFamily="34" charset="0"/>
                <a:cs typeface="Verdana"/>
              </a:rPr>
              <a:t>(pharmacological) </a:t>
            </a:r>
            <a:r>
              <a:rPr lang="en-CA" sz="1600" dirty="0">
                <a:solidFill>
                  <a:sysClr val="windowText" lastClr="000000">
                    <a:lumMod val="75000"/>
                    <a:lumOff val="25000"/>
                  </a:sysClr>
                </a:solidFill>
                <a:latin typeface="Arial Narrow" panose="020B0606020202030204" pitchFamily="34" charset="0"/>
                <a:cs typeface="Verdana"/>
              </a:rPr>
              <a:t>to prevent subsequent fractures</a:t>
            </a:r>
            <a:r>
              <a:rPr lang="en-CA" sz="1600" baseline="30000" dirty="0">
                <a:solidFill>
                  <a:sysClr val="windowText" lastClr="000000">
                    <a:lumMod val="75000"/>
                    <a:lumOff val="25000"/>
                  </a:sysClr>
                </a:solidFill>
                <a:latin typeface="Arial Narrow" panose="020B0606020202030204" pitchFamily="34" charset="0"/>
                <a:cs typeface="Verdana"/>
              </a:rPr>
              <a:t>1-3</a:t>
            </a:r>
          </a:p>
        </p:txBody>
      </p:sp>
    </p:spTree>
    <p:extLst>
      <p:ext uri="{BB962C8B-B14F-4D97-AF65-F5344CB8AC3E}">
        <p14:creationId xmlns:p14="http://schemas.microsoft.com/office/powerpoint/2010/main" val="32643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 grpId="0" animBg="1"/>
      <p:bldGraphic spid="2" grpId="0">
        <p:bldAsOne/>
      </p:bldGraphic>
      <p:bldP spid="14" grpId="0"/>
      <p:bldGraphic spid="16" grpId="0">
        <p:bldAsOne/>
      </p:bldGraphic>
      <p:bldGraphic spid="39"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0000"/>
            <a:lum/>
            <a:extLst>
              <a:ext uri="{BEBA8EAE-BF5A-486C-A8C5-ECC9F3942E4B}">
                <a14:imgProps xmlns:a14="http://schemas.microsoft.com/office/drawing/2010/main">
                  <a14:imgLayer r:embed="rId4">
                    <a14:imgEffect>
                      <a14:saturation sat="33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6" name="Flowchart: Process 5"/>
          <p:cNvSpPr/>
          <p:nvPr/>
        </p:nvSpPr>
        <p:spPr>
          <a:xfrm>
            <a:off x="-1" y="0"/>
            <a:ext cx="4096514" cy="6858000"/>
          </a:xfrm>
          <a:prstGeom prst="flowChartProcess">
            <a:avLst/>
          </a:prstGeom>
          <a:solidFill>
            <a:srgbClr val="E9EEF7">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257941" y="214128"/>
            <a:ext cx="3924231" cy="8540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black">
                    <a:lumMod val="75000"/>
                    <a:lumOff val="25000"/>
                  </a:prstClr>
                </a:solidFill>
                <a:effectLst/>
                <a:uLnTx/>
                <a:uFillTx/>
                <a:latin typeface="Arial Narrow" panose="020B0606020202030204" pitchFamily="34" charset="0"/>
              </a:rPr>
              <a:t>TREATMENT &amp;</a:t>
            </a:r>
          </a:p>
        </p:txBody>
      </p:sp>
      <p:grpSp>
        <p:nvGrpSpPr>
          <p:cNvPr id="3" name="Group 2"/>
          <p:cNvGrpSpPr/>
          <p:nvPr/>
        </p:nvGrpSpPr>
        <p:grpSpPr>
          <a:xfrm>
            <a:off x="399105" y="992008"/>
            <a:ext cx="3591100" cy="830997"/>
            <a:chOff x="808892" y="2863190"/>
            <a:chExt cx="4980915" cy="1107996"/>
          </a:xfrm>
          <a:solidFill>
            <a:srgbClr val="98AED9"/>
          </a:solidFill>
        </p:grpSpPr>
        <p:sp>
          <p:nvSpPr>
            <p:cNvPr id="4" name="Rectangle 3"/>
            <p:cNvSpPr/>
            <p:nvPr/>
          </p:nvSpPr>
          <p:spPr>
            <a:xfrm>
              <a:off x="808892" y="2999804"/>
              <a:ext cx="3985846" cy="78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808892" y="2863190"/>
              <a:ext cx="4980915" cy="1107996"/>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white"/>
                  </a:solidFill>
                  <a:effectLst/>
                  <a:uLnTx/>
                  <a:uFillTx/>
                  <a:latin typeface="Arial Narrow" panose="020B0606020202030204" pitchFamily="34" charset="0"/>
                </a:rPr>
                <a:t>MANAGEMENT</a:t>
              </a:r>
            </a:p>
          </p:txBody>
        </p:sp>
      </p:grpSp>
    </p:spTree>
    <p:extLst>
      <p:ext uri="{BB962C8B-B14F-4D97-AF65-F5344CB8AC3E}">
        <p14:creationId xmlns:p14="http://schemas.microsoft.com/office/powerpoint/2010/main" val="2995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117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3600" dirty="0">
                <a:solidFill>
                  <a:srgbClr val="725F73"/>
                </a:solidFill>
                <a:latin typeface="Arial Narrow" panose="020B0606020202030204" pitchFamily="34" charset="0"/>
              </a:rPr>
              <a:t>OC Guideline Recommendations</a:t>
            </a:r>
            <a:endParaRPr lang="en-US" sz="3200" baseline="30000" dirty="0">
              <a:solidFill>
                <a:srgbClr val="725F73"/>
              </a:solidFill>
              <a:latin typeface="Arial Narrow" panose="020B0606020202030204" pitchFamily="34" charset="0"/>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ext uri="{D42A27DB-BD31-4B8C-83A1-F6EECF244321}">
                <p14:modId xmlns:p14="http://schemas.microsoft.com/office/powerpoint/2010/main" val="3695372955"/>
              </p:ext>
            </p:extLst>
          </p:nvPr>
        </p:nvGraphicFramePr>
        <p:xfrm>
          <a:off x="276863" y="1352905"/>
          <a:ext cx="8686800" cy="4576954"/>
        </p:xfrm>
        <a:graphic>
          <a:graphicData uri="http://schemas.openxmlformats.org/drawingml/2006/table">
            <a:tbl>
              <a:tblPr/>
              <a:tblGrid>
                <a:gridCol w="2286000">
                  <a:extLst>
                    <a:ext uri="{9D8B030D-6E8A-4147-A177-3AD203B41FA5}">
                      <a16:colId xmlns:a16="http://schemas.microsoft.com/office/drawing/2014/main" val="2874337281"/>
                    </a:ext>
                  </a:extLst>
                </a:gridCol>
                <a:gridCol w="1280160">
                  <a:extLst>
                    <a:ext uri="{9D8B030D-6E8A-4147-A177-3AD203B41FA5}">
                      <a16:colId xmlns:a16="http://schemas.microsoft.com/office/drawing/2014/main" val="382640138"/>
                    </a:ext>
                  </a:extLst>
                </a:gridCol>
                <a:gridCol w="1280160">
                  <a:extLst>
                    <a:ext uri="{9D8B030D-6E8A-4147-A177-3AD203B41FA5}">
                      <a16:colId xmlns:a16="http://schemas.microsoft.com/office/drawing/2014/main" val="1623803189"/>
                    </a:ext>
                  </a:extLst>
                </a:gridCol>
                <a:gridCol w="1280160">
                  <a:extLst>
                    <a:ext uri="{9D8B030D-6E8A-4147-A177-3AD203B41FA5}">
                      <a16:colId xmlns:a16="http://schemas.microsoft.com/office/drawing/2014/main" val="2476488955"/>
                    </a:ext>
                  </a:extLst>
                </a:gridCol>
                <a:gridCol w="1280160">
                  <a:extLst>
                    <a:ext uri="{9D8B030D-6E8A-4147-A177-3AD203B41FA5}">
                      <a16:colId xmlns:a16="http://schemas.microsoft.com/office/drawing/2014/main" val="3404722306"/>
                    </a:ext>
                  </a:extLst>
                </a:gridCol>
                <a:gridCol w="1280160">
                  <a:extLst>
                    <a:ext uri="{9D8B030D-6E8A-4147-A177-3AD203B41FA5}">
                      <a16:colId xmlns:a16="http://schemas.microsoft.com/office/drawing/2014/main" val="1762968188"/>
                    </a:ext>
                  </a:extLst>
                </a:gridCol>
              </a:tblGrid>
              <a:tr h="453846">
                <a:tc rowSpan="3">
                  <a:txBody>
                    <a:body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a:noFill/>
                    </a:lnR>
                    <a:lnT>
                      <a:noFill/>
                    </a:lnT>
                    <a:lnB>
                      <a:noFill/>
                    </a:lnB>
                    <a:solidFill>
                      <a:schemeClr val="bg1"/>
                    </a:solidFill>
                  </a:tcPr>
                </a:tc>
                <a:tc gridSpan="4">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a:noFill/>
                    </a:lnL>
                    <a:lnR>
                      <a:noFill/>
                    </a:lnR>
                    <a:lnT>
                      <a:noFill/>
                    </a:lnT>
                    <a:lnB>
                      <a:noFill/>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a:noFill/>
                    </a:lnL>
                    <a:lnR>
                      <a:noFill/>
                    </a:lnR>
                    <a:lnT>
                      <a:noFill/>
                    </a:lnT>
                    <a:lnB>
                      <a:noFill/>
                    </a:lnB>
                    <a:solidFill>
                      <a:srgbClr val="404040"/>
                    </a:solidFill>
                  </a:tcPr>
                </a:tc>
                <a:extLst>
                  <a:ext uri="{0D108BD9-81ED-4DB2-BD59-A6C34878D82A}">
                    <a16:rowId xmlns:a16="http://schemas.microsoft.com/office/drawing/2014/main" val="965114403"/>
                  </a:ext>
                </a:extLst>
              </a:tr>
              <a:tr h="257739">
                <a:tc vMerge="1">
                  <a:txBody>
                    <a:bodyPr/>
                    <a:lstStyle/>
                    <a:p>
                      <a:endParaRPr lang="en-US"/>
                    </a:p>
                  </a:txBody>
                  <a:tcPr/>
                </a:tc>
                <a:tc gridSpan="3">
                  <a:txBody>
                    <a:body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endParaRPr lang="en-US"/>
                    </a:p>
                  </a:txBody>
                  <a:tcPr/>
                </a:tc>
                <a:tc hMerge="1">
                  <a:txBody>
                    <a:bodyPr/>
                    <a:lstStyle/>
                    <a:p>
                      <a:endParaRPr lang="en-US"/>
                    </a:p>
                  </a:txBody>
                  <a:tcPr/>
                </a:tc>
                <a:tc rowSpan="2">
                  <a:txBody>
                    <a:bodyPr/>
                    <a:lstStyle/>
                    <a:p>
                      <a:pPr algn="ctr" rtl="0" fontAlgn="ctr"/>
                      <a:r>
                        <a:rPr lang="en-US" sz="1200" b="1" i="0" u="none" strike="noStrike" dirty="0">
                          <a:solidFill>
                            <a:srgbClr val="000000"/>
                          </a:solidFill>
                          <a:effectLst/>
                          <a:latin typeface="Arial Narrow" panose="020B0606020202030204" pitchFamily="34" charset="0"/>
                        </a:rPr>
                        <a:t>Denosumab</a:t>
                      </a:r>
                    </a:p>
                  </a:txBody>
                  <a:tcPr marL="5300" marR="5300" marT="5300" marB="0" anchor="ctr">
                    <a:lnL>
                      <a:noFill/>
                    </a:lnL>
                    <a:lnR>
                      <a:noFill/>
                    </a:lnR>
                    <a:lnT>
                      <a:noFill/>
                    </a:lnT>
                    <a:lnB>
                      <a:noFill/>
                    </a:lnB>
                    <a:solidFill>
                      <a:srgbClr val="A098DA"/>
                    </a:solidFill>
                  </a:tcPr>
                </a:tc>
                <a:tc rowSpan="2">
                  <a:txBody>
                    <a:bodyPr/>
                    <a:lstStyle/>
                    <a:p>
                      <a:pPr algn="ctr" rtl="0" fontAlgn="ctr"/>
                      <a:r>
                        <a:rPr lang="en-US" sz="1200" b="1" i="0" u="none" strike="noStrike" dirty="0">
                          <a:solidFill>
                            <a:srgbClr val="000000"/>
                          </a:solidFill>
                          <a:effectLst/>
                          <a:latin typeface="Arial Narrow" panose="020B0606020202030204" pitchFamily="34" charset="0"/>
                        </a:rPr>
                        <a:t>Teriparatide</a:t>
                      </a:r>
                    </a:p>
                  </a:txBody>
                  <a:tcPr marL="5300" marR="5300" marT="5300" marB="0" anchor="ctr">
                    <a:lnL>
                      <a:noFill/>
                    </a:lnL>
                    <a:lnR>
                      <a:noFill/>
                    </a:lnR>
                    <a:lnT>
                      <a:noFill/>
                    </a:lnT>
                    <a:lnB>
                      <a:noFill/>
                    </a:lnB>
                    <a:solidFill>
                      <a:srgbClr val="F79B9D"/>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algn="ctr" rtl="0" fontAlgn="ctr"/>
                      <a:r>
                        <a:rPr lang="en-US" sz="1200" b="1" i="0" u="none" strike="noStrike" dirty="0">
                          <a:solidFill>
                            <a:schemeClr val="bg1"/>
                          </a:solidFill>
                          <a:effectLst/>
                          <a:latin typeface="Arial Narrow" panose="020B0606020202030204" pitchFamily="34" charset="0"/>
                        </a:rPr>
                        <a:t>Oral Branded</a:t>
                      </a:r>
                    </a:p>
                  </a:txBody>
                  <a:tcPr marL="5300" marR="5300" marT="5300" marB="0" anchor="ctr">
                    <a:lnL>
                      <a:noFill/>
                    </a:lnL>
                    <a:lnR>
                      <a:noFill/>
                    </a:lnR>
                    <a:lnT>
                      <a:noFill/>
                    </a:lnT>
                    <a:lnB>
                      <a:noFill/>
                    </a:lnB>
                    <a:solidFill>
                      <a:srgbClr val="947F95"/>
                    </a:solidFill>
                  </a:tcPr>
                </a:tc>
                <a:tc>
                  <a:txBody>
                    <a:bodyPr/>
                    <a:lstStyle/>
                    <a:p>
                      <a:pPr algn="ctr" rtl="0" fontAlgn="ctr"/>
                      <a:r>
                        <a:rPr lang="en-US" sz="1200" b="1" i="0" u="none" strike="noStrike" dirty="0">
                          <a:solidFill>
                            <a:schemeClr val="bg1"/>
                          </a:solidFill>
                          <a:effectLst/>
                          <a:latin typeface="Arial Narrow" panose="020B0606020202030204" pitchFamily="34" charset="0"/>
                        </a:rPr>
                        <a:t>Oral Generic</a:t>
                      </a:r>
                    </a:p>
                  </a:txBody>
                  <a:tcPr marL="5300" marR="5300" marT="5300" marB="0" anchor="ctr">
                    <a:lnL>
                      <a:noFill/>
                    </a:lnL>
                    <a:lnR>
                      <a:noFill/>
                    </a:lnR>
                    <a:lnT>
                      <a:noFill/>
                    </a:lnT>
                    <a:lnB>
                      <a:noFill/>
                    </a:lnB>
                    <a:solidFill>
                      <a:srgbClr val="947F95"/>
                    </a:solidFill>
                  </a:tcPr>
                </a:tc>
                <a:tc>
                  <a:txBody>
                    <a:bodyPr/>
                    <a:lstStyle/>
                    <a:p>
                      <a:pPr algn="ctr" rtl="0" fontAlgn="ctr"/>
                      <a:r>
                        <a:rPr lang="en-US" sz="1200" b="1" i="0" u="none" strike="noStrike" dirty="0">
                          <a:solidFill>
                            <a:schemeClr val="bg1"/>
                          </a:solidFill>
                          <a:effectLst/>
                          <a:latin typeface="Arial Narrow" panose="020B0606020202030204" pitchFamily="34" charset="0"/>
                        </a:rPr>
                        <a:t>IV</a:t>
                      </a:r>
                    </a:p>
                  </a:txBody>
                  <a:tcPr marL="5300" marR="5300" marT="5300" marB="0" anchor="ctr">
                    <a:lnL>
                      <a:noFill/>
                    </a:lnL>
                    <a:lnR>
                      <a:noFill/>
                    </a:lnR>
                    <a:lnT>
                      <a:noFill/>
                    </a:lnT>
                    <a:lnB>
                      <a:noFill/>
                    </a:lnB>
                    <a:solidFill>
                      <a:srgbClr val="7693C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369800">
                <a:tc gridSpan="6">
                  <a:txBody>
                    <a:bodyPr/>
                    <a:lstStyle/>
                    <a:p>
                      <a:pPr algn="ctr" rtl="0" fontAlgn="ctr"/>
                      <a:r>
                        <a:rPr lang="en-US" sz="1800" b="1" i="0" u="none" strike="noStrike" dirty="0">
                          <a:solidFill>
                            <a:schemeClr val="bg1"/>
                          </a:solidFill>
                          <a:effectLst/>
                          <a:latin typeface="Arial Narrow" panose="020B0606020202030204" pitchFamily="34" charset="0"/>
                        </a:rPr>
                        <a:t>OC Guideline Recommendations </a:t>
                      </a:r>
                    </a:p>
                  </a:txBody>
                  <a:tcPr marL="5300" marR="5300" marT="5300" marB="0" anchor="ctr">
                    <a:lnL>
                      <a:noFill/>
                    </a:lnL>
                    <a:lnR>
                      <a:noFill/>
                    </a:lnR>
                    <a:lnT>
                      <a:noFill/>
                    </a:lnT>
                    <a:lnB w="12700" cap="flat" cmpd="sng" algn="ctr">
                      <a:solidFill>
                        <a:schemeClr val="bg1">
                          <a:lumMod val="75000"/>
                        </a:schemeClr>
                      </a:solidFill>
                      <a:prstDash val="solid"/>
                      <a:round/>
                      <a:headEnd type="none" w="med" len="med"/>
                      <a:tailEnd type="none" w="med" len="med"/>
                    </a:lnB>
                    <a:solidFill>
                      <a:srgbClr val="5548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9389712"/>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Vertebral</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81756907"/>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Hip</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a:ln>
                            <a:noFill/>
                          </a:ln>
                          <a:solidFill>
                            <a:schemeClr val="tx1">
                              <a:lumMod val="75000"/>
                              <a:lumOff val="25000"/>
                            </a:schemeClr>
                          </a:solidFill>
                          <a:effectLst/>
                          <a:latin typeface="+mn-lt"/>
                          <a:cs typeface="Helvetica" panose="020B0604020202020204" pitchFamily="34" charset="0"/>
                        </a:rPr>
                        <a:t>-</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408704026"/>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Non-vertebral</a:t>
                      </a:r>
                      <a:r>
                        <a:rPr lang="en-US" sz="1400" b="1" i="0" u="none" strike="noStrike" baseline="30000" dirty="0">
                          <a:solidFill>
                            <a:srgbClr val="000000"/>
                          </a:solidFill>
                          <a:effectLst/>
                          <a:latin typeface="Arial Narrow" panose="020B0606020202030204" pitchFamily="34" charset="0"/>
                        </a:rPr>
                        <a:t>† </a:t>
                      </a:r>
                      <a:endParaRPr lang="en-US" sz="1400" b="1" i="0" u="none" strike="noStrike" dirty="0">
                        <a:solidFill>
                          <a:srgbClr val="000000"/>
                        </a:solidFill>
                        <a:effectLst/>
                        <a:latin typeface="Arial Narrow" panose="020B060602020203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641725522"/>
                  </a:ext>
                </a:extLst>
              </a:tr>
              <a:tr h="386609">
                <a:tc gridSpan="6">
                  <a:txBody>
                    <a:bodyPr/>
                    <a:lstStyle/>
                    <a:p>
                      <a:pPr algn="ctr" rtl="0" fontAlgn="ctr"/>
                      <a:r>
                        <a:rPr lang="en-CA" sz="1600" b="1" i="0" u="none" strike="noStrike" dirty="0">
                          <a:solidFill>
                            <a:schemeClr val="bg1"/>
                          </a:solidFill>
                          <a:effectLst/>
                          <a:latin typeface="Arial Narrow" panose="020B0606020202030204" pitchFamily="34" charset="0"/>
                        </a:rPr>
                        <a:t>OC Guideline Recommendations for Long-Term Care Patients</a:t>
                      </a:r>
                    </a:p>
                  </a:txBody>
                  <a:tcPr marL="5300" marR="5300" marT="5300" marB="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5548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0478042"/>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High Risk*</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tx1">
                              <a:lumMod val="75000"/>
                              <a:lumOff val="25000"/>
                            </a:schemeClr>
                          </a:solidFill>
                          <a:effectLst/>
                          <a:latin typeface="Arial Narrow" panose="020B0606020202030204" pitchFamily="34" charset="0"/>
                          <a:cs typeface="Helvetica" panose="020B0604020202020204" pitchFamily="34" charset="0"/>
                        </a:rPr>
                        <a:t>Suggested treatment</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1953231900"/>
                  </a:ext>
                </a:extLst>
              </a:tr>
              <a:tr h="457200">
                <a:tc>
                  <a:txBody>
                    <a:bodyPr/>
                    <a:lstStyle/>
                    <a:p>
                      <a:pPr algn="l" rtl="0" fontAlgn="ctr"/>
                      <a:r>
                        <a:rPr lang="en-US" sz="1400" b="1" i="0" u="none" strike="noStrike" dirty="0">
                          <a:solidFill>
                            <a:srgbClr val="000000"/>
                          </a:solidFill>
                          <a:effectLst/>
                          <a:latin typeface="Arial Narrow" panose="020B0606020202030204" pitchFamily="34" charset="0"/>
                        </a:rPr>
                        <a:t>High Risk with dysphagia*</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3000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normalizeH="0" baseline="0" noProof="0" dirty="0">
                          <a:ln>
                            <a:noFill/>
                          </a:ln>
                          <a:solidFill>
                            <a:schemeClr val="tx1">
                              <a:lumMod val="75000"/>
                              <a:lumOff val="25000"/>
                            </a:schemeClr>
                          </a:solidFill>
                          <a:effectLst/>
                          <a:latin typeface="Arial Narrow" panose="020B0606020202030204" pitchFamily="34" charset="0"/>
                          <a:ea typeface="+mn-ea"/>
                          <a:cs typeface="Helvetica" panose="020B0604020202020204" pitchFamily="34" charset="0"/>
                        </a:rPr>
                        <a:t>Suggested treatment</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413951468"/>
                  </a:ext>
                </a:extLst>
              </a:tr>
              <a:tr h="4572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400" b="1" i="0" u="none" strike="noStrike" dirty="0">
                          <a:solidFill>
                            <a:srgbClr val="000000"/>
                          </a:solidFill>
                          <a:effectLst/>
                          <a:latin typeface="Arial Narrow" panose="020B0606020202030204" pitchFamily="34" charset="0"/>
                        </a:rPr>
                        <a:t>High Risk with </a:t>
                      </a:r>
                      <a:r>
                        <a:rPr lang="en-US" sz="1400" b="1" i="0" u="none" strike="noStrike" dirty="0" err="1">
                          <a:solidFill>
                            <a:srgbClr val="000000"/>
                          </a:solidFill>
                          <a:effectLst/>
                          <a:latin typeface="Arial Narrow" panose="020B0606020202030204" pitchFamily="34" charset="0"/>
                        </a:rPr>
                        <a:t>CrCl</a:t>
                      </a:r>
                      <a:r>
                        <a:rPr lang="en-US" sz="1400" b="1" i="0" u="none" strike="noStrike" dirty="0">
                          <a:solidFill>
                            <a:srgbClr val="000000"/>
                          </a:solidFill>
                          <a:effectLst/>
                          <a:latin typeface="Arial Narrow" panose="020B0606020202030204" pitchFamily="34" charset="0"/>
                        </a:rPr>
                        <a:t> &lt;30 mL/min</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lumMod val="75000"/>
                              <a:lumOff val="25000"/>
                            </a:schemeClr>
                          </a:solidFill>
                          <a:effectLst/>
                          <a:latin typeface="+mn-lt"/>
                          <a:cs typeface="Helvetica" panose="020B0604020202020204" pitchFamily="34" charset="0"/>
                          <a:sym typeface="Wingdings" pitchFamily="2" charset="2"/>
                        </a:rPr>
                        <a:t> </a:t>
                      </a:r>
                      <a:r>
                        <a:rPr kumimoji="0" lang="en-US" sz="2400" b="1" i="0" u="none" strike="noStrike" cap="none" normalizeH="0" baseline="40000" dirty="0">
                          <a:ln>
                            <a:noFill/>
                          </a:ln>
                          <a:solidFill>
                            <a:schemeClr val="tx1">
                              <a:lumMod val="75000"/>
                              <a:lumOff val="25000"/>
                            </a:schemeClr>
                          </a:solidFill>
                          <a:effectLst/>
                          <a:latin typeface="+mn-lt"/>
                          <a:cs typeface="Helvetica" panose="020B0604020202020204" pitchFamily="34" charset="0"/>
                          <a:sym typeface="Wingdings" pitchFamily="2" charset="2"/>
                        </a:rPr>
                        <a:t>†</a:t>
                      </a:r>
                      <a:endParaRPr kumimoji="0" lang="en-CA" sz="2400" b="0" i="0" u="none" strike="noStrike" cap="none" normalizeH="0" baseline="4000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200" b="0" i="0" u="none" strike="noStrike" cap="none" normalizeH="0" baseline="0" dirty="0">
                        <a:ln>
                          <a:noFill/>
                        </a:ln>
                        <a:solidFill>
                          <a:schemeClr val="tx1">
                            <a:lumMod val="75000"/>
                            <a:lumOff val="25000"/>
                          </a:schemeClr>
                        </a:solidFill>
                        <a:effectLst/>
                        <a:latin typeface="+mn-lt"/>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651394257"/>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598823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
                <a:srgbClr val="F93482"/>
              </a:buClr>
            </a:pPr>
            <a:r>
              <a:rPr lang="en-US" sz="1000" dirty="0">
                <a:solidFill>
                  <a:srgbClr val="000000"/>
                </a:solidFill>
                <a:latin typeface="Arial Narrow" panose="020B0606020202030204" pitchFamily="34" charset="0"/>
                <a:sym typeface="Wingdings" pitchFamily="2" charset="2"/>
              </a:rPr>
              <a:t>†</a:t>
            </a:r>
            <a:r>
              <a:rPr lang="en-US" sz="1000" dirty="0">
                <a:solidFill>
                  <a:srgbClr val="000000"/>
                </a:solidFill>
                <a:latin typeface="Arial Narrow" panose="020B0606020202030204" pitchFamily="34" charset="0"/>
              </a:rPr>
              <a:t>Clinical monitoring of serum calcium levels is recommended because of higher risk of hypocalcemia; consider referral to specialist.</a:t>
            </a:r>
          </a:p>
          <a:p>
            <a:pPr lvl="0">
              <a:buClr>
                <a:srgbClr val="F93482"/>
              </a:buClr>
            </a:pPr>
            <a:r>
              <a:rPr lang="en-US" sz="1000" dirty="0">
                <a:solidFill>
                  <a:srgbClr val="000000"/>
                </a:solidFill>
                <a:latin typeface="Arial Narrow" panose="020B0606020202030204" pitchFamily="34" charset="0"/>
              </a:rPr>
              <a:t>Adapted from: </a:t>
            </a:r>
            <a:r>
              <a:rPr lang="en-US" sz="1000" dirty="0" err="1">
                <a:solidFill>
                  <a:srgbClr val="000000"/>
                </a:solidFill>
                <a:latin typeface="Arial Narrow" panose="020B0606020202030204" pitchFamily="34" charset="0"/>
              </a:rPr>
              <a:t>Papaioannou</a:t>
            </a:r>
            <a:r>
              <a:rPr lang="en-US" sz="1000" dirty="0">
                <a:solidFill>
                  <a:srgbClr val="000000"/>
                </a:solidFill>
                <a:latin typeface="Arial Narrow" panose="020B0606020202030204" pitchFamily="34" charset="0"/>
              </a:rPr>
              <a:t>, A., et al. </a:t>
            </a:r>
            <a:r>
              <a:rPr lang="en-US" sz="1000" i="1" dirty="0">
                <a:solidFill>
                  <a:srgbClr val="000000"/>
                </a:solidFill>
                <a:latin typeface="Arial Narrow" panose="020B0606020202030204" pitchFamily="34" charset="0"/>
              </a:rPr>
              <a:t>CMAJ</a:t>
            </a:r>
            <a:r>
              <a:rPr lang="en-US" sz="1000" dirty="0">
                <a:solidFill>
                  <a:srgbClr val="000000"/>
                </a:solidFill>
                <a:latin typeface="Arial Narrow" panose="020B0606020202030204" pitchFamily="34" charset="0"/>
              </a:rPr>
              <a:t>. 2015;187(15):1135-1144.</a:t>
            </a:r>
          </a:p>
        </p:txBody>
      </p:sp>
    </p:spTree>
    <p:extLst>
      <p:ext uri="{BB962C8B-B14F-4D97-AF65-F5344CB8AC3E}">
        <p14:creationId xmlns:p14="http://schemas.microsoft.com/office/powerpoint/2010/main" val="2948710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562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3600" dirty="0">
                <a:solidFill>
                  <a:srgbClr val="725F73"/>
                </a:solidFill>
                <a:latin typeface="Arial Narrow" panose="020B0606020202030204" pitchFamily="34" charset="0"/>
              </a:rPr>
              <a:t>BMD Responses to Antiresorptive Therapy at 3 years in Pivotal Clinical Trials</a:t>
            </a:r>
            <a:endParaRPr lang="en-US" sz="3200" baseline="30000" dirty="0">
              <a:solidFill>
                <a:srgbClr val="725F73"/>
              </a:solidFill>
              <a:latin typeface="Arial Narrow" panose="020B0606020202030204" pitchFamily="34" charset="0"/>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ext uri="{D42A27DB-BD31-4B8C-83A1-F6EECF244321}">
                <p14:modId xmlns:p14="http://schemas.microsoft.com/office/powerpoint/2010/main" val="2560060679"/>
              </p:ext>
            </p:extLst>
          </p:nvPr>
        </p:nvGraphicFramePr>
        <p:xfrm>
          <a:off x="502498" y="1947265"/>
          <a:ext cx="8139000" cy="2723265"/>
        </p:xfrm>
        <a:graphic>
          <a:graphicData uri="http://schemas.openxmlformats.org/drawingml/2006/table">
            <a:tbl>
              <a:tblPr/>
              <a:tblGrid>
                <a:gridCol w="2560320">
                  <a:extLst>
                    <a:ext uri="{9D8B030D-6E8A-4147-A177-3AD203B41FA5}">
                      <a16:colId xmlns:a16="http://schemas.microsoft.com/office/drawing/2014/main" val="2874337281"/>
                    </a:ext>
                  </a:extLst>
                </a:gridCol>
                <a:gridCol w="1115736">
                  <a:extLst>
                    <a:ext uri="{9D8B030D-6E8A-4147-A177-3AD203B41FA5}">
                      <a16:colId xmlns:a16="http://schemas.microsoft.com/office/drawing/2014/main" val="4160748547"/>
                    </a:ext>
                  </a:extLst>
                </a:gridCol>
                <a:gridCol w="1115736">
                  <a:extLst>
                    <a:ext uri="{9D8B030D-6E8A-4147-A177-3AD203B41FA5}">
                      <a16:colId xmlns:a16="http://schemas.microsoft.com/office/drawing/2014/main" val="382640138"/>
                    </a:ext>
                  </a:extLst>
                </a:gridCol>
                <a:gridCol w="1115736">
                  <a:extLst>
                    <a:ext uri="{9D8B030D-6E8A-4147-A177-3AD203B41FA5}">
                      <a16:colId xmlns:a16="http://schemas.microsoft.com/office/drawing/2014/main" val="1623803189"/>
                    </a:ext>
                  </a:extLst>
                </a:gridCol>
                <a:gridCol w="1115736">
                  <a:extLst>
                    <a:ext uri="{9D8B030D-6E8A-4147-A177-3AD203B41FA5}">
                      <a16:colId xmlns:a16="http://schemas.microsoft.com/office/drawing/2014/main" val="2476488955"/>
                    </a:ext>
                  </a:extLst>
                </a:gridCol>
                <a:gridCol w="1115736">
                  <a:extLst>
                    <a:ext uri="{9D8B030D-6E8A-4147-A177-3AD203B41FA5}">
                      <a16:colId xmlns:a16="http://schemas.microsoft.com/office/drawing/2014/main" val="3404722306"/>
                    </a:ext>
                  </a:extLst>
                </a:gridCol>
              </a:tblGrid>
              <a:tr h="453846">
                <a:tc row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Arial Narrow" panose="020B0606020202030204" pitchFamily="34" charset="0"/>
                        </a:rPr>
                        <a:t> </a:t>
                      </a:r>
                      <a:r>
                        <a:rPr kumimoji="0" lang="en-CA"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vs. Placebo from Baseline</a:t>
                      </a:r>
                    </a:p>
                  </a:txBody>
                  <a:tcPr marL="5300" marR="5300" marT="5300" marB="0" anchor="b">
                    <a:lnL>
                      <a:noFill/>
                    </a:lnL>
                    <a:lnR>
                      <a:noFill/>
                    </a:lnR>
                    <a:lnT>
                      <a:noFill/>
                    </a:lnT>
                    <a:lnB>
                      <a:noFill/>
                    </a:lnB>
                    <a:solidFill>
                      <a:srgbClr val="554856"/>
                    </a:solidFill>
                  </a:tcPr>
                </a:tc>
                <a:tc gridSpan="5">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a:noFill/>
                    </a:lnL>
                    <a:lnR>
                      <a:noFill/>
                    </a:lnR>
                    <a:lnT>
                      <a:noFill/>
                    </a:lnT>
                    <a:lnB>
                      <a:noFill/>
                    </a:lnB>
                    <a:solidFill>
                      <a:srgbClr val="404040"/>
                    </a:solidFill>
                  </a:tcPr>
                </a:tc>
                <a:tc hMerge="1">
                  <a:txBody>
                    <a:bodyPr/>
                    <a:lstStyle/>
                    <a:p>
                      <a:pPr algn="ctr" rtl="0" fontAlgn="ctr"/>
                      <a:endParaRPr lang="en-US" sz="14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5114403"/>
                  </a:ext>
                </a:extLst>
              </a:tr>
              <a:tr h="257739">
                <a:tc vMerge="1">
                  <a:txBody>
                    <a:bodyPr/>
                    <a:lstStyle/>
                    <a:p>
                      <a:endParaRPr lang="en-US"/>
                    </a:p>
                  </a:txBody>
                  <a:tcPr/>
                </a:tc>
                <a:tc gridSpan="4">
                  <a:txBody>
                    <a:bodyPr/>
                    <a:lstStyle/>
                    <a:p>
                      <a:pPr algn="ctr" rtl="0" fontAlgn="ctr"/>
                      <a:r>
                        <a:rPr lang="en-US" sz="12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pPr algn="ctr" rtl="0" fontAlgn="ctr"/>
                      <a:endParaRPr lang="en-US" sz="1100" b="1" i="0" u="none" strike="noStrike" dirty="0">
                        <a:solidFill>
                          <a:srgbClr val="FFFFFF"/>
                        </a:solidFill>
                        <a:effectLst/>
                        <a:latin typeface="Arial Narrow" panose="020B0606020202030204" pitchFamily="34" charset="0"/>
                      </a:endParaRPr>
                    </a:p>
                  </a:txBody>
                  <a:tcPr marL="5300" marR="5300" marT="5300" marB="0" anchor="ctr">
                    <a:lnL>
                      <a:noFill/>
                    </a:lnL>
                    <a:lnR>
                      <a:noFill/>
                    </a:lnR>
                    <a:lnT>
                      <a:noFill/>
                    </a:lnT>
                    <a:lnB>
                      <a:noFill/>
                    </a:lnB>
                    <a:solidFill>
                      <a:srgbClr val="595959"/>
                    </a:solidFill>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(FREEDOM)</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5</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a:noFill/>
                    </a:lnL>
                    <a:lnR>
                      <a:noFill/>
                    </a:lnR>
                    <a:lnT>
                      <a:noFill/>
                    </a:lnT>
                    <a:lnB>
                      <a:noFill/>
                    </a:lnB>
                    <a:solidFill>
                      <a:srgbClr val="A098DA"/>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Alendronate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(FIT 1)</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1</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a:noFill/>
                    </a:lnL>
                    <a:lnR>
                      <a:noFill/>
                    </a:lnR>
                    <a:lnT>
                      <a:noFill/>
                    </a:lnT>
                    <a:lnB>
                      <a:noFill/>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Risedronate</a:t>
                      </a:r>
                      <a:b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b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Daily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(VERT-MN)</a:t>
                      </a:r>
                      <a:r>
                        <a:rPr kumimoji="0" lang="en-US"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2</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D28E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Risedronate</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Weekly</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D28E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Zoledronic</a:t>
                      </a: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Acid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(HORIZON)</a:t>
                      </a:r>
                      <a:r>
                        <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endPar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a:noFill/>
                    </a:lnL>
                    <a:lnR>
                      <a:noFill/>
                    </a:lnR>
                    <a:lnT>
                      <a:noFill/>
                    </a:lnT>
                    <a:lnB>
                      <a:noFill/>
                    </a:lnB>
                    <a:solidFill>
                      <a:srgbClr val="7693CC"/>
                    </a:solidFill>
                  </a:tcPr>
                </a:tc>
                <a:tc vMerge="1">
                  <a:txBody>
                    <a:bodyPr/>
                    <a:lstStyle/>
                    <a:p>
                      <a:endParaRPr lang="en-US"/>
                    </a:p>
                  </a:txBody>
                  <a:tcPr/>
                </a:tc>
                <a:extLst>
                  <a:ext uri="{0D108BD9-81ED-4DB2-BD59-A6C34878D82A}">
                    <a16:rowId xmlns:a16="http://schemas.microsoft.com/office/drawing/2014/main" val="986509406"/>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Lumbar Spine BMD</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5.9%</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CA" sz="1600" dirty="0">
                          <a:latin typeface="Arial Narrow" panose="020B0606020202030204" pitchFamily="34" charset="0"/>
                        </a:rPr>
                        <a:t>5.2% </a:t>
                      </a:r>
                    </a:p>
                    <a:p>
                      <a:pPr marL="0" marR="0" lvl="0" indent="0" algn="ctr"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at 24</a:t>
                      </a:r>
                      <a:r>
                        <a:rPr lang="en-CA" sz="1200" baseline="0" dirty="0">
                          <a:latin typeface="Arial Narrow" panose="020B0606020202030204" pitchFamily="34" charset="0"/>
                        </a:rPr>
                        <a:t> months</a:t>
                      </a:r>
                      <a:endPar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6.7%</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8.8%</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extLst>
                  <a:ext uri="{0D108BD9-81ED-4DB2-BD59-A6C34878D82A}">
                    <a16:rowId xmlns:a16="http://schemas.microsoft.com/office/drawing/2014/main" val="81756907"/>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femoral neck</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4.1%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2.4%</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N/A</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extLst>
                  <a:ext uri="{0D108BD9-81ED-4DB2-BD59-A6C34878D82A}">
                    <a16:rowId xmlns:a16="http://schemas.microsoft.com/office/drawing/2014/main" val="3408704026"/>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440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buClr>
                <a:srgbClr val="EDE047"/>
              </a:buClr>
              <a:defRPr/>
            </a:pPr>
            <a:r>
              <a:rPr lang="en-CA" sz="900" dirty="0">
                <a:solidFill>
                  <a:srgbClr val="000000"/>
                </a:solidFill>
                <a:latin typeface="Arial Narrow" panose="020B0606020202030204" pitchFamily="34" charset="0"/>
              </a:rPr>
              <a:t>1. </a:t>
            </a:r>
            <a:r>
              <a:rPr lang="en-CA" sz="900" dirty="0" err="1">
                <a:solidFill>
                  <a:srgbClr val="000000"/>
                </a:solidFill>
                <a:latin typeface="Arial Narrow" panose="020B0606020202030204" pitchFamily="34" charset="0"/>
              </a:rPr>
              <a:t>Reginster</a:t>
            </a:r>
            <a:r>
              <a:rPr lang="en-CA" sz="900" dirty="0">
                <a:solidFill>
                  <a:srgbClr val="000000"/>
                </a:solidFill>
                <a:latin typeface="Arial Narrow" panose="020B0606020202030204" pitchFamily="34" charset="0"/>
              </a:rPr>
              <a:t>, J., et al. </a:t>
            </a:r>
            <a:r>
              <a:rPr lang="en-CA" sz="900" i="1" dirty="0" err="1">
                <a:solidFill>
                  <a:srgbClr val="000000"/>
                </a:solidFill>
                <a:latin typeface="Arial Narrow" panose="020B0606020202030204" pitchFamily="34" charset="0"/>
              </a:rPr>
              <a:t>Osteoporos</a:t>
            </a:r>
            <a:r>
              <a:rPr lang="en-CA" sz="900" i="1" dirty="0">
                <a:solidFill>
                  <a:srgbClr val="000000"/>
                </a:solidFill>
                <a:latin typeface="Arial Narrow" panose="020B0606020202030204" pitchFamily="34" charset="0"/>
              </a:rPr>
              <a:t> Int</a:t>
            </a:r>
            <a:r>
              <a:rPr lang="en-CA" sz="900" dirty="0">
                <a:solidFill>
                  <a:srgbClr val="000000"/>
                </a:solidFill>
                <a:latin typeface="Arial Narrow" panose="020B0606020202030204" pitchFamily="34" charset="0"/>
              </a:rPr>
              <a:t>. 2000;11(1):83-91 (VERT-MN); 2. Black, D.M., et al. </a:t>
            </a:r>
            <a:r>
              <a:rPr lang="en-CA" sz="900" i="1" dirty="0">
                <a:solidFill>
                  <a:srgbClr val="000000"/>
                </a:solidFill>
                <a:latin typeface="Arial Narrow" panose="020B0606020202030204" pitchFamily="34" charset="0"/>
              </a:rPr>
              <a:t>Lancet</a:t>
            </a:r>
            <a:r>
              <a:rPr lang="en-CA" sz="900" dirty="0">
                <a:solidFill>
                  <a:srgbClr val="000000"/>
                </a:solidFill>
                <a:latin typeface="Arial Narrow" panose="020B0606020202030204" pitchFamily="34" charset="0"/>
              </a:rPr>
              <a:t>. 1996;348:1535-1541 (FIT 1); 3. Actonel/Actonel DR (risedronate sodium) Product Monograph. Sanofi-Aventis Canada Inc. Laval, QC. July 15, 2011; 4. Black, D.M., et al. </a:t>
            </a:r>
            <a:r>
              <a:rPr lang="en-CA" sz="900" i="1" dirty="0">
                <a:solidFill>
                  <a:srgbClr val="000000"/>
                </a:solidFill>
                <a:latin typeface="Arial Narrow" panose="020B0606020202030204" pitchFamily="34" charset="0"/>
              </a:rPr>
              <a:t>N </a:t>
            </a:r>
            <a:r>
              <a:rPr lang="en-CA" sz="900" i="1" dirty="0" err="1">
                <a:solidFill>
                  <a:srgbClr val="000000"/>
                </a:solidFill>
                <a:latin typeface="Arial Narrow" panose="020B0606020202030204" pitchFamily="34" charset="0"/>
              </a:rPr>
              <a:t>Engl</a:t>
            </a:r>
            <a:r>
              <a:rPr lang="en-CA" sz="900" i="1" dirty="0">
                <a:solidFill>
                  <a:srgbClr val="000000"/>
                </a:solidFill>
                <a:latin typeface="Arial Narrow" panose="020B0606020202030204" pitchFamily="34" charset="0"/>
              </a:rPr>
              <a:t> J Med</a:t>
            </a:r>
            <a:r>
              <a:rPr lang="en-CA" sz="900" dirty="0">
                <a:solidFill>
                  <a:srgbClr val="000000"/>
                </a:solidFill>
                <a:latin typeface="Arial Narrow" panose="020B0606020202030204" pitchFamily="34" charset="0"/>
              </a:rPr>
              <a:t>. 2007;356:1809-1822. (HORIZON); 5. Cummings, S.R., et al. </a:t>
            </a:r>
            <a:r>
              <a:rPr lang="en-CA" sz="900" i="1" dirty="0">
                <a:solidFill>
                  <a:srgbClr val="000000"/>
                </a:solidFill>
                <a:latin typeface="Arial Narrow" panose="020B0606020202030204" pitchFamily="34" charset="0"/>
              </a:rPr>
              <a:t>N </a:t>
            </a:r>
            <a:r>
              <a:rPr lang="en-CA" sz="900" i="1" dirty="0" err="1">
                <a:solidFill>
                  <a:srgbClr val="000000"/>
                </a:solidFill>
                <a:latin typeface="Arial Narrow" panose="020B0606020202030204" pitchFamily="34" charset="0"/>
              </a:rPr>
              <a:t>Eng</a:t>
            </a:r>
            <a:r>
              <a:rPr lang="en-CA" sz="900" i="1" dirty="0">
                <a:solidFill>
                  <a:srgbClr val="000000"/>
                </a:solidFill>
                <a:latin typeface="Arial Narrow" panose="020B0606020202030204" pitchFamily="34" charset="0"/>
              </a:rPr>
              <a:t> J Med</a:t>
            </a:r>
            <a:r>
              <a:rPr lang="en-CA" sz="900" dirty="0">
                <a:solidFill>
                  <a:srgbClr val="000000"/>
                </a:solidFill>
                <a:latin typeface="Arial Narrow" panose="020B0606020202030204" pitchFamily="34" charset="0"/>
              </a:rPr>
              <a:t>. 2009;361:756-765 (FREEDOM).</a:t>
            </a:r>
          </a:p>
        </p:txBody>
      </p:sp>
    </p:spTree>
    <p:extLst>
      <p:ext uri="{BB962C8B-B14F-4D97-AF65-F5344CB8AC3E}">
        <p14:creationId xmlns:p14="http://schemas.microsoft.com/office/powerpoint/2010/main" val="3395024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8731"/>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3600" dirty="0">
                <a:solidFill>
                  <a:srgbClr val="725F73"/>
                </a:solidFill>
                <a:latin typeface="Arial Narrow" panose="020B0606020202030204" pitchFamily="34" charset="0"/>
              </a:rPr>
              <a:t>Risedronate Reduces Vertebral,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Non-vertebral, and Hip Fractures</a:t>
            </a:r>
            <a:endParaRPr lang="en-US" sz="3200" baseline="30000" dirty="0">
              <a:solidFill>
                <a:srgbClr val="725F73"/>
              </a:solidFill>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56861" y="6383645"/>
            <a:ext cx="8229600" cy="33588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1000" dirty="0">
                <a:solidFill>
                  <a:srgbClr val="000000"/>
                </a:solidFill>
                <a:latin typeface="Arial Narrow" panose="020B0606020202030204" pitchFamily="34" charset="0"/>
              </a:rPr>
              <a:t>Wells, G.A., et al. </a:t>
            </a:r>
            <a:r>
              <a:rPr lang="en-CA" altLang="en-US" sz="1000" i="1" dirty="0">
                <a:solidFill>
                  <a:srgbClr val="000000"/>
                </a:solidFill>
                <a:latin typeface="Arial Narrow" panose="020B0606020202030204" pitchFamily="34" charset="0"/>
              </a:rPr>
              <a:t>Cochrane Database Syst Rev</a:t>
            </a:r>
            <a:r>
              <a:rPr lang="en-CA" altLang="en-US" sz="1000" dirty="0">
                <a:solidFill>
                  <a:srgbClr val="000000"/>
                </a:solidFill>
                <a:latin typeface="Arial Narrow" panose="020B0606020202030204" pitchFamily="34" charset="0"/>
              </a:rPr>
              <a:t>. 2008;23(1):CD004523.</a:t>
            </a:r>
            <a:endParaRPr lang="pt-BR" altLang="en-US" sz="1000" dirty="0">
              <a:solidFill>
                <a:srgbClr val="000000"/>
              </a:solidFill>
              <a:latin typeface="Arial Narrow" panose="020B0606020202030204" pitchFamily="34" charset="0"/>
            </a:endParaRPr>
          </a:p>
        </p:txBody>
      </p:sp>
      <p:graphicFrame>
        <p:nvGraphicFramePr>
          <p:cNvPr id="35" name="Chart 34">
            <a:extLst>
              <a:ext uri="{FF2B5EF4-FFF2-40B4-BE49-F238E27FC236}">
                <a16:creationId xmlns:a16="http://schemas.microsoft.com/office/drawing/2014/main" id="{B1FC808C-899A-40FF-80E5-8EAC35010262}"/>
              </a:ext>
            </a:extLst>
          </p:cNvPr>
          <p:cNvGraphicFramePr/>
          <p:nvPr>
            <p:extLst>
              <p:ext uri="{D42A27DB-BD31-4B8C-83A1-F6EECF244321}">
                <p14:modId xmlns:p14="http://schemas.microsoft.com/office/powerpoint/2010/main" val="1794316776"/>
              </p:ext>
            </p:extLst>
          </p:nvPr>
        </p:nvGraphicFramePr>
        <p:xfrm>
          <a:off x="892364" y="2050814"/>
          <a:ext cx="7707484" cy="3808412"/>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 Box 41">
            <a:extLst>
              <a:ext uri="{FF2B5EF4-FFF2-40B4-BE49-F238E27FC236}">
                <a16:creationId xmlns:a16="http://schemas.microsoft.com/office/drawing/2014/main" id="{F813FCA4-677C-4C62-ADD7-D262DD1C9940}"/>
              </a:ext>
            </a:extLst>
          </p:cNvPr>
          <p:cNvSpPr txBox="1">
            <a:spLocks noChangeArrowheads="1"/>
          </p:cNvSpPr>
          <p:nvPr/>
        </p:nvSpPr>
        <p:spPr bwMode="auto">
          <a:xfrm rot="16200000">
            <a:off x="-1003295" y="3585818"/>
            <a:ext cx="326744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400" b="1" kern="0" dirty="0">
                <a:solidFill>
                  <a:prstClr val="black">
                    <a:lumMod val="75000"/>
                    <a:lumOff val="25000"/>
                  </a:prstClr>
                </a:solidFill>
                <a:latin typeface="Arial Narrow" panose="020B0606020202030204" pitchFamily="34" charset="0"/>
              </a:rPr>
              <a:t>Percentage of patients </a:t>
            </a:r>
            <a:br>
              <a:rPr lang="en-US" altLang="en-US" sz="1400" b="1" kern="0" dirty="0">
                <a:solidFill>
                  <a:prstClr val="black">
                    <a:lumMod val="75000"/>
                    <a:lumOff val="25000"/>
                  </a:prstClr>
                </a:solidFill>
                <a:latin typeface="Arial Narrow" panose="020B0606020202030204" pitchFamily="34" charset="0"/>
              </a:rPr>
            </a:br>
            <a:r>
              <a:rPr lang="en-US" altLang="en-US" sz="1400" b="1" kern="0" dirty="0">
                <a:solidFill>
                  <a:prstClr val="black">
                    <a:lumMod val="75000"/>
                    <a:lumOff val="25000"/>
                  </a:prstClr>
                </a:solidFill>
                <a:latin typeface="Arial Narrow" panose="020B0606020202030204" pitchFamily="34" charset="0"/>
              </a:rPr>
              <a:t>with f</a:t>
            </a:r>
            <a:r>
              <a:rPr lang="en-US" altLang="en-US" sz="1400" b="1" kern="0" dirty="0" err="1">
                <a:solidFill>
                  <a:prstClr val="black">
                    <a:lumMod val="75000"/>
                    <a:lumOff val="25000"/>
                  </a:prstClr>
                </a:solidFill>
                <a:latin typeface="Arial Narrow" panose="020B0606020202030204" pitchFamily="34" charset="0"/>
              </a:rPr>
              <a:t>ractures</a:t>
            </a:r>
            <a:r>
              <a:rPr lang="en-US" altLang="en-US" sz="1400" b="1" kern="0" dirty="0">
                <a:solidFill>
                  <a:prstClr val="black">
                    <a:lumMod val="75000"/>
                    <a:lumOff val="25000"/>
                  </a:prstClr>
                </a:solidFill>
                <a:latin typeface="Arial Narrow" panose="020B0606020202030204" pitchFamily="34" charset="0"/>
              </a:rPr>
              <a:t> (%)</a:t>
            </a:r>
            <a:endParaRPr lang="en-US" altLang="en-US" sz="1400" b="1" kern="0" dirty="0">
              <a:solidFill>
                <a:prstClr val="black">
                  <a:lumMod val="75000"/>
                  <a:lumOff val="25000"/>
                </a:prstClr>
              </a:solidFill>
              <a:latin typeface="Arial Narrow" panose="020B0606020202030204" pitchFamily="34" charset="0"/>
              <a:cs typeface="Arial" panose="020B0604020202020204" pitchFamily="34" charset="0"/>
            </a:endParaRPr>
          </a:p>
        </p:txBody>
      </p:sp>
      <p:sp>
        <p:nvSpPr>
          <p:cNvPr id="37" name="Text Box 42">
            <a:extLst>
              <a:ext uri="{FF2B5EF4-FFF2-40B4-BE49-F238E27FC236}">
                <a16:creationId xmlns:a16="http://schemas.microsoft.com/office/drawing/2014/main" id="{F1EA40B3-F6D8-415E-82D3-80C72FD3A914}"/>
              </a:ext>
            </a:extLst>
          </p:cNvPr>
          <p:cNvSpPr txBox="1">
            <a:spLocks noChangeArrowheads="1"/>
          </p:cNvSpPr>
          <p:nvPr/>
        </p:nvSpPr>
        <p:spPr bwMode="auto">
          <a:xfrm>
            <a:off x="1700767" y="2334857"/>
            <a:ext cx="652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r>
              <a:rPr lang="en-US" altLang="en-US" sz="1200" b="1" kern="0" dirty="0">
                <a:solidFill>
                  <a:prstClr val="black">
                    <a:lumMod val="75000"/>
                    <a:lumOff val="25000"/>
                  </a:prstClr>
                </a:solidFill>
                <a:latin typeface="Arial Narrow" panose="020B0606020202030204" pitchFamily="34" charset="0"/>
              </a:rPr>
              <a:t>n= 3066</a:t>
            </a:r>
          </a:p>
        </p:txBody>
      </p:sp>
      <p:sp>
        <p:nvSpPr>
          <p:cNvPr id="38" name="Text Box 55">
            <a:extLst>
              <a:ext uri="{FF2B5EF4-FFF2-40B4-BE49-F238E27FC236}">
                <a16:creationId xmlns:a16="http://schemas.microsoft.com/office/drawing/2014/main" id="{4021FA8E-9F16-44C0-9AEC-F4DFD0465A04}"/>
              </a:ext>
            </a:extLst>
          </p:cNvPr>
          <p:cNvSpPr txBox="1">
            <a:spLocks noChangeArrowheads="1"/>
          </p:cNvSpPr>
          <p:nvPr/>
        </p:nvSpPr>
        <p:spPr bwMode="auto">
          <a:xfrm>
            <a:off x="4008164" y="2992202"/>
            <a:ext cx="7585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r>
              <a:rPr lang="en-US" altLang="en-US" sz="1200" b="1" kern="0" dirty="0">
                <a:solidFill>
                  <a:prstClr val="black">
                    <a:lumMod val="75000"/>
                    <a:lumOff val="25000"/>
                  </a:prstClr>
                </a:solidFill>
                <a:latin typeface="Arial Narrow" panose="020B0606020202030204" pitchFamily="34" charset="0"/>
              </a:rPr>
              <a:t>n= 12 397</a:t>
            </a:r>
          </a:p>
        </p:txBody>
      </p:sp>
      <p:sp>
        <p:nvSpPr>
          <p:cNvPr id="39" name="Text Box 56">
            <a:extLst>
              <a:ext uri="{FF2B5EF4-FFF2-40B4-BE49-F238E27FC236}">
                <a16:creationId xmlns:a16="http://schemas.microsoft.com/office/drawing/2014/main" id="{B6D3EFFF-A83C-4CAF-82BB-3E4874CCD1AA}"/>
              </a:ext>
            </a:extLst>
          </p:cNvPr>
          <p:cNvSpPr txBox="1">
            <a:spLocks noChangeArrowheads="1"/>
          </p:cNvSpPr>
          <p:nvPr/>
        </p:nvSpPr>
        <p:spPr bwMode="auto">
          <a:xfrm>
            <a:off x="6285900" y="4576526"/>
            <a:ext cx="7585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defTabSz="914400" eaLnBrk="1" hangingPunct="1">
              <a:defRPr/>
            </a:pPr>
            <a:r>
              <a:rPr lang="en-US" altLang="en-US" sz="1200" b="1" kern="0" dirty="0">
                <a:solidFill>
                  <a:prstClr val="black">
                    <a:lumMod val="75000"/>
                    <a:lumOff val="25000"/>
                  </a:prstClr>
                </a:solidFill>
                <a:latin typeface="Arial Narrow" panose="020B0606020202030204" pitchFamily="34" charset="0"/>
              </a:rPr>
              <a:t>n= 11 786</a:t>
            </a:r>
          </a:p>
        </p:txBody>
      </p:sp>
      <p:sp>
        <p:nvSpPr>
          <p:cNvPr id="40" name="Rectangle 14">
            <a:extLst>
              <a:ext uri="{FF2B5EF4-FFF2-40B4-BE49-F238E27FC236}">
                <a16:creationId xmlns:a16="http://schemas.microsoft.com/office/drawing/2014/main" id="{27018578-B418-4988-ABC4-D15E91BA82CC}"/>
              </a:ext>
            </a:extLst>
          </p:cNvPr>
          <p:cNvSpPr>
            <a:spLocks noChangeArrowheads="1"/>
          </p:cNvSpPr>
          <p:nvPr/>
        </p:nvSpPr>
        <p:spPr bwMode="auto">
          <a:xfrm>
            <a:off x="1838067" y="5738576"/>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100" kern="0" dirty="0">
                <a:solidFill>
                  <a:prstClr val="black">
                    <a:lumMod val="75000"/>
                    <a:lumOff val="25000"/>
                  </a:prstClr>
                </a:solidFill>
                <a:latin typeface="Arial Narrow" panose="020B0606020202030204" pitchFamily="34" charset="0"/>
                <a:ea typeface="ヒラギノ角ゴ Pro W3"/>
                <a:cs typeface="ヒラギノ角ゴ Pro W3"/>
              </a:rPr>
              <a:t>RR 0.63 (95% CI, 0.51–0.77)</a:t>
            </a:r>
          </a:p>
          <a:p>
            <a:pPr algn="ctr" defTabSz="914400" eaLnBrk="1" hangingPunct="1">
              <a:defRPr/>
            </a:pPr>
            <a:r>
              <a:rPr lang="en-US" altLang="en-US" sz="1100" kern="0" dirty="0">
                <a:solidFill>
                  <a:prstClr val="black">
                    <a:lumMod val="75000"/>
                    <a:lumOff val="25000"/>
                  </a:prstClr>
                </a:solidFill>
                <a:latin typeface="Arial Narrow" panose="020B0606020202030204" pitchFamily="34" charset="0"/>
              </a:rPr>
              <a:t>p&lt;0.0001</a:t>
            </a:r>
          </a:p>
        </p:txBody>
      </p:sp>
      <p:sp>
        <p:nvSpPr>
          <p:cNvPr id="41" name="Rectangle 14">
            <a:extLst>
              <a:ext uri="{FF2B5EF4-FFF2-40B4-BE49-F238E27FC236}">
                <a16:creationId xmlns:a16="http://schemas.microsoft.com/office/drawing/2014/main" id="{983384C3-B39F-4F68-AC7B-8163FED1CFA4}"/>
              </a:ext>
            </a:extLst>
          </p:cNvPr>
          <p:cNvSpPr>
            <a:spLocks noChangeArrowheads="1"/>
          </p:cNvSpPr>
          <p:nvPr/>
        </p:nvSpPr>
        <p:spPr bwMode="auto">
          <a:xfrm>
            <a:off x="4218507" y="5738576"/>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100" kern="0" dirty="0">
                <a:solidFill>
                  <a:prstClr val="black">
                    <a:lumMod val="75000"/>
                    <a:lumOff val="25000"/>
                  </a:prstClr>
                </a:solidFill>
                <a:latin typeface="Arial Narrow" panose="020B0606020202030204" pitchFamily="34" charset="0"/>
              </a:rPr>
              <a:t>RR 0.80 (95% CI, 0.72–0.90)</a:t>
            </a:r>
          </a:p>
          <a:p>
            <a:pPr algn="ctr" defTabSz="914400" eaLnBrk="1" hangingPunct="1">
              <a:defRPr/>
            </a:pPr>
            <a:r>
              <a:rPr lang="en-US" altLang="en-US" sz="1100" kern="0" dirty="0">
                <a:solidFill>
                  <a:prstClr val="black">
                    <a:lumMod val="75000"/>
                    <a:lumOff val="25000"/>
                  </a:prstClr>
                </a:solidFill>
                <a:latin typeface="Arial Narrow" panose="020B0606020202030204" pitchFamily="34" charset="0"/>
              </a:rPr>
              <a:t>p=0.0002</a:t>
            </a:r>
          </a:p>
        </p:txBody>
      </p:sp>
      <p:sp>
        <p:nvSpPr>
          <p:cNvPr id="42" name="Rectangle 14">
            <a:extLst>
              <a:ext uri="{FF2B5EF4-FFF2-40B4-BE49-F238E27FC236}">
                <a16:creationId xmlns:a16="http://schemas.microsoft.com/office/drawing/2014/main" id="{8716A94E-6459-4DEC-8741-073C9F0FEA11}"/>
              </a:ext>
            </a:extLst>
          </p:cNvPr>
          <p:cNvSpPr>
            <a:spLocks noChangeArrowheads="1"/>
          </p:cNvSpPr>
          <p:nvPr/>
        </p:nvSpPr>
        <p:spPr bwMode="auto">
          <a:xfrm>
            <a:off x="6614208" y="5738576"/>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100" kern="0" dirty="0">
                <a:solidFill>
                  <a:prstClr val="black">
                    <a:lumMod val="75000"/>
                    <a:lumOff val="25000"/>
                  </a:prstClr>
                </a:solidFill>
                <a:latin typeface="Arial Narrow" panose="020B0606020202030204" pitchFamily="34" charset="0"/>
                <a:ea typeface="ヒラギノ角ゴ Pro W3"/>
                <a:cs typeface="ヒラギノ角ゴ Pro W3"/>
              </a:rPr>
              <a:t>RR 0.74 (95% CI, 0.59–0.94)</a:t>
            </a:r>
          </a:p>
          <a:p>
            <a:pPr algn="ctr" defTabSz="914400" eaLnBrk="1" hangingPunct="1">
              <a:defRPr/>
            </a:pPr>
            <a:r>
              <a:rPr lang="en-US" altLang="en-US" sz="1100" kern="0" dirty="0">
                <a:solidFill>
                  <a:prstClr val="black">
                    <a:lumMod val="75000"/>
                    <a:lumOff val="25000"/>
                  </a:prstClr>
                </a:solidFill>
                <a:latin typeface="Arial Narrow" panose="020B0606020202030204" pitchFamily="34" charset="0"/>
                <a:ea typeface="ヒラギノ角ゴ Pro W3"/>
                <a:cs typeface="ヒラギノ角ゴ Pro W3"/>
              </a:rPr>
              <a:t>p=0.01</a:t>
            </a:r>
          </a:p>
        </p:txBody>
      </p:sp>
      <p:grpSp>
        <p:nvGrpSpPr>
          <p:cNvPr id="43" name="Group 42">
            <a:extLst>
              <a:ext uri="{FF2B5EF4-FFF2-40B4-BE49-F238E27FC236}">
                <a16:creationId xmlns:a16="http://schemas.microsoft.com/office/drawing/2014/main" id="{B6C2323A-E83E-4CB6-8EC3-AAED64D3674B}"/>
              </a:ext>
            </a:extLst>
          </p:cNvPr>
          <p:cNvGrpSpPr/>
          <p:nvPr/>
        </p:nvGrpSpPr>
        <p:grpSpPr>
          <a:xfrm>
            <a:off x="5864416" y="2399178"/>
            <a:ext cx="2268958" cy="184666"/>
            <a:chOff x="5937568" y="2537527"/>
            <a:chExt cx="2268958" cy="184666"/>
          </a:xfrm>
        </p:grpSpPr>
        <p:sp>
          <p:nvSpPr>
            <p:cNvPr id="44" name="Rectangle 56">
              <a:extLst>
                <a:ext uri="{FF2B5EF4-FFF2-40B4-BE49-F238E27FC236}">
                  <a16:creationId xmlns:a16="http://schemas.microsoft.com/office/drawing/2014/main" id="{33D56DE1-C840-429B-9C7B-24E8DD6ABCB6}"/>
                </a:ext>
              </a:extLst>
            </p:cNvPr>
            <p:cNvSpPr>
              <a:spLocks noChangeArrowheads="1"/>
            </p:cNvSpPr>
            <p:nvPr/>
          </p:nvSpPr>
          <p:spPr bwMode="auto">
            <a:xfrm>
              <a:off x="5937568" y="2564832"/>
              <a:ext cx="125412" cy="123825"/>
            </a:xfrm>
            <a:prstGeom prst="rect">
              <a:avLst/>
            </a:prstGeom>
            <a:solidFill>
              <a:srgbClr val="C4D0E9"/>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45" name="Rectangle 57">
              <a:extLst>
                <a:ext uri="{FF2B5EF4-FFF2-40B4-BE49-F238E27FC236}">
                  <a16:creationId xmlns:a16="http://schemas.microsoft.com/office/drawing/2014/main" id="{E5C8C707-7AC7-4576-9A7D-FB23104F377B}"/>
                </a:ext>
              </a:extLst>
            </p:cNvPr>
            <p:cNvSpPr>
              <a:spLocks noChangeArrowheads="1"/>
            </p:cNvSpPr>
            <p:nvPr/>
          </p:nvSpPr>
          <p:spPr bwMode="auto">
            <a:xfrm>
              <a:off x="6161405" y="2537527"/>
              <a:ext cx="485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Placebo</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46" name="Rectangle 58">
              <a:extLst>
                <a:ext uri="{FF2B5EF4-FFF2-40B4-BE49-F238E27FC236}">
                  <a16:creationId xmlns:a16="http://schemas.microsoft.com/office/drawing/2014/main" id="{85FD3D39-D5F7-4ECE-BEE0-69E379F3E390}"/>
                </a:ext>
              </a:extLst>
            </p:cNvPr>
            <p:cNvSpPr>
              <a:spLocks noChangeArrowheads="1"/>
            </p:cNvSpPr>
            <p:nvPr/>
          </p:nvSpPr>
          <p:spPr bwMode="auto">
            <a:xfrm>
              <a:off x="6959600" y="2564832"/>
              <a:ext cx="123825" cy="123825"/>
            </a:xfrm>
            <a:prstGeom prst="rect">
              <a:avLst/>
            </a:prstGeom>
            <a:solidFill>
              <a:srgbClr val="947F95"/>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47" name="Rectangle 59">
              <a:extLst>
                <a:ext uri="{FF2B5EF4-FFF2-40B4-BE49-F238E27FC236}">
                  <a16:creationId xmlns:a16="http://schemas.microsoft.com/office/drawing/2014/main" id="{8CE31DA3-41C6-48E3-A27D-25C7E203A448}"/>
                </a:ext>
              </a:extLst>
            </p:cNvPr>
            <p:cNvSpPr>
              <a:spLocks noChangeArrowheads="1"/>
            </p:cNvSpPr>
            <p:nvPr/>
          </p:nvSpPr>
          <p:spPr bwMode="auto">
            <a:xfrm>
              <a:off x="7145338" y="2537527"/>
              <a:ext cx="10611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Risedronate 5 mg</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grpSp>
      <p:cxnSp>
        <p:nvCxnSpPr>
          <p:cNvPr id="48" name="Straight Connector 47">
            <a:extLst>
              <a:ext uri="{FF2B5EF4-FFF2-40B4-BE49-F238E27FC236}">
                <a16:creationId xmlns:a16="http://schemas.microsoft.com/office/drawing/2014/main" id="{CDAA4D79-013C-4BD7-88A2-F09F688BB233}"/>
              </a:ext>
            </a:extLst>
          </p:cNvPr>
          <p:cNvCxnSpPr/>
          <p:nvPr/>
        </p:nvCxnSpPr>
        <p:spPr>
          <a:xfrm>
            <a:off x="1555160" y="2255998"/>
            <a:ext cx="0" cy="3305413"/>
          </a:xfrm>
          <a:prstGeom prst="line">
            <a:avLst/>
          </a:prstGeom>
          <a:noFill/>
          <a:ln w="19050" cap="flat" cmpd="sng" algn="ctr">
            <a:solidFill>
              <a:sysClr val="windowText" lastClr="000000">
                <a:lumMod val="75000"/>
                <a:lumOff val="25000"/>
              </a:sysClr>
            </a:solidFill>
            <a:prstDash val="solid"/>
          </a:ln>
          <a:effectLst/>
        </p:spPr>
      </p:cxnSp>
      <p:cxnSp>
        <p:nvCxnSpPr>
          <p:cNvPr id="49" name="Straight Connector 48">
            <a:extLst>
              <a:ext uri="{FF2B5EF4-FFF2-40B4-BE49-F238E27FC236}">
                <a16:creationId xmlns:a16="http://schemas.microsoft.com/office/drawing/2014/main" id="{C1867C74-E559-44EF-B9E7-F898E79CB26A}"/>
              </a:ext>
            </a:extLst>
          </p:cNvPr>
          <p:cNvCxnSpPr/>
          <p:nvPr/>
        </p:nvCxnSpPr>
        <p:spPr>
          <a:xfrm>
            <a:off x="1486580" y="5508909"/>
            <a:ext cx="7005148" cy="0"/>
          </a:xfrm>
          <a:prstGeom prst="line">
            <a:avLst/>
          </a:prstGeom>
          <a:noFill/>
          <a:ln w="19050" cap="flat" cmpd="sng" algn="ctr">
            <a:solidFill>
              <a:sysClr val="windowText" lastClr="000000">
                <a:lumMod val="75000"/>
                <a:lumOff val="25000"/>
              </a:sysClr>
            </a:solidFill>
            <a:prstDash val="solid"/>
          </a:ln>
          <a:effectLst/>
        </p:spPr>
      </p:cxnSp>
      <p:grpSp>
        <p:nvGrpSpPr>
          <p:cNvPr id="50" name="Group 49">
            <a:extLst>
              <a:ext uri="{FF2B5EF4-FFF2-40B4-BE49-F238E27FC236}">
                <a16:creationId xmlns:a16="http://schemas.microsoft.com/office/drawing/2014/main" id="{D6212FA7-8C1E-4D7C-9238-FEA68CF4BCF0}"/>
              </a:ext>
            </a:extLst>
          </p:cNvPr>
          <p:cNvGrpSpPr/>
          <p:nvPr/>
        </p:nvGrpSpPr>
        <p:grpSpPr>
          <a:xfrm>
            <a:off x="6673602" y="4161801"/>
            <a:ext cx="1422400" cy="395836"/>
            <a:chOff x="6746754" y="4300150"/>
            <a:chExt cx="1422400" cy="395836"/>
          </a:xfrm>
        </p:grpSpPr>
        <p:sp>
          <p:nvSpPr>
            <p:cNvPr id="51" name="Right Arrow 39">
              <a:extLst>
                <a:ext uri="{FF2B5EF4-FFF2-40B4-BE49-F238E27FC236}">
                  <a16:creationId xmlns:a16="http://schemas.microsoft.com/office/drawing/2014/main" id="{245AA5BB-AE2A-43FB-AEAB-35043337CF6B}"/>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2" name="Freeform 74">
              <a:extLst>
                <a:ext uri="{FF2B5EF4-FFF2-40B4-BE49-F238E27FC236}">
                  <a16:creationId xmlns:a16="http://schemas.microsoft.com/office/drawing/2014/main" id="{EF12BF5B-8F73-4E0D-8D60-FE7C7F2C9A08}"/>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53" name="Text Box 75">
              <a:extLst>
                <a:ext uri="{FF2B5EF4-FFF2-40B4-BE49-F238E27FC236}">
                  <a16:creationId xmlns:a16="http://schemas.microsoft.com/office/drawing/2014/main" id="{9145ECF6-3EEC-4D16-8F75-C398469EE892}"/>
                </a:ext>
              </a:extLst>
            </p:cNvPr>
            <p:cNvSpPr txBox="1">
              <a:spLocks noChangeArrowheads="1"/>
            </p:cNvSpPr>
            <p:nvPr/>
          </p:nvSpPr>
          <p:spPr bwMode="auto">
            <a:xfrm>
              <a:off x="7411199" y="4300150"/>
              <a:ext cx="74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rPr>
                <a:t>RRR 26%</a:t>
              </a:r>
            </a:p>
          </p:txBody>
        </p:sp>
      </p:grpSp>
      <p:grpSp>
        <p:nvGrpSpPr>
          <p:cNvPr id="54" name="Group 53">
            <a:extLst>
              <a:ext uri="{FF2B5EF4-FFF2-40B4-BE49-F238E27FC236}">
                <a16:creationId xmlns:a16="http://schemas.microsoft.com/office/drawing/2014/main" id="{5915D479-4F25-49EF-8A66-233E12F3D550}"/>
              </a:ext>
            </a:extLst>
          </p:cNvPr>
          <p:cNvGrpSpPr/>
          <p:nvPr/>
        </p:nvGrpSpPr>
        <p:grpSpPr>
          <a:xfrm>
            <a:off x="4435509" y="2718953"/>
            <a:ext cx="1422400" cy="395836"/>
            <a:chOff x="6746754" y="4300150"/>
            <a:chExt cx="1422400" cy="395836"/>
          </a:xfrm>
        </p:grpSpPr>
        <p:sp>
          <p:nvSpPr>
            <p:cNvPr id="55" name="Right Arrow 43">
              <a:extLst>
                <a:ext uri="{FF2B5EF4-FFF2-40B4-BE49-F238E27FC236}">
                  <a16:creationId xmlns:a16="http://schemas.microsoft.com/office/drawing/2014/main" id="{A85F4F20-FC48-4BA6-9441-CF06F611AE48}"/>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6" name="Freeform 74">
              <a:extLst>
                <a:ext uri="{FF2B5EF4-FFF2-40B4-BE49-F238E27FC236}">
                  <a16:creationId xmlns:a16="http://schemas.microsoft.com/office/drawing/2014/main" id="{B0892406-10F9-4562-A6F3-BCFE06A80B98}"/>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57" name="Text Box 75">
              <a:extLst>
                <a:ext uri="{FF2B5EF4-FFF2-40B4-BE49-F238E27FC236}">
                  <a16:creationId xmlns:a16="http://schemas.microsoft.com/office/drawing/2014/main" id="{C5B1903B-1247-47A2-BCB0-DACCDD8C2AA6}"/>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rPr>
                <a:t>RRR 20%</a:t>
              </a:r>
            </a:p>
          </p:txBody>
        </p:sp>
      </p:grpSp>
      <p:grpSp>
        <p:nvGrpSpPr>
          <p:cNvPr id="58" name="Group 57">
            <a:extLst>
              <a:ext uri="{FF2B5EF4-FFF2-40B4-BE49-F238E27FC236}">
                <a16:creationId xmlns:a16="http://schemas.microsoft.com/office/drawing/2014/main" id="{498C2ED8-1BD9-481D-8132-C12E96A234C5}"/>
              </a:ext>
            </a:extLst>
          </p:cNvPr>
          <p:cNvGrpSpPr/>
          <p:nvPr/>
        </p:nvGrpSpPr>
        <p:grpSpPr>
          <a:xfrm>
            <a:off x="2268614" y="2214033"/>
            <a:ext cx="1422400" cy="395836"/>
            <a:chOff x="6746754" y="4300150"/>
            <a:chExt cx="1422400" cy="395836"/>
          </a:xfrm>
        </p:grpSpPr>
        <p:sp>
          <p:nvSpPr>
            <p:cNvPr id="59" name="Right Arrow 47">
              <a:extLst>
                <a:ext uri="{FF2B5EF4-FFF2-40B4-BE49-F238E27FC236}">
                  <a16:creationId xmlns:a16="http://schemas.microsoft.com/office/drawing/2014/main" id="{281806AC-A371-4188-AD6F-AFCC230FC5CD}"/>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0" name="Freeform 74">
              <a:extLst>
                <a:ext uri="{FF2B5EF4-FFF2-40B4-BE49-F238E27FC236}">
                  <a16:creationId xmlns:a16="http://schemas.microsoft.com/office/drawing/2014/main" id="{FFDF3D3D-6B03-47A6-B927-A0B2F10B4422}"/>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61" name="Text Box 75">
              <a:extLst>
                <a:ext uri="{FF2B5EF4-FFF2-40B4-BE49-F238E27FC236}">
                  <a16:creationId xmlns:a16="http://schemas.microsoft.com/office/drawing/2014/main" id="{D9DE2DDA-662D-456A-9FAF-3CFD7E87D19B}"/>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rPr>
                <a:t>RRR 37%</a:t>
              </a:r>
            </a:p>
          </p:txBody>
        </p:sp>
      </p:gr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722376" y="1553655"/>
            <a:ext cx="80310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rPr>
              <a:t>Cochrane Meta-Analysis: Patients’ incidence of fracture and weighted relative risk for fractures after treatment with 5 mg risedronate</a:t>
            </a:r>
          </a:p>
        </p:txBody>
      </p:sp>
    </p:spTree>
    <p:extLst>
      <p:ext uri="{BB962C8B-B14F-4D97-AF65-F5344CB8AC3E}">
        <p14:creationId xmlns:p14="http://schemas.microsoft.com/office/powerpoint/2010/main" val="248589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8731"/>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3600" dirty="0">
                <a:solidFill>
                  <a:srgbClr val="725F73"/>
                </a:solidFill>
                <a:latin typeface="Arial Narrow" panose="020B0606020202030204" pitchFamily="34" charset="0"/>
              </a:rPr>
              <a:t>Denosumab Reduces Vertebral, Non-vertebral, and Hip Fractures in Women With PMO</a:t>
            </a:r>
            <a:endParaRPr lang="en-US" sz="3200" baseline="30000" dirty="0">
              <a:solidFill>
                <a:srgbClr val="725F73"/>
              </a:solidFill>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426575"/>
            <a:ext cx="9144000" cy="454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25784"/>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buClrTx/>
            </a:pPr>
            <a:r>
              <a:rPr lang="en-US" altLang="en-US" sz="1000" dirty="0">
                <a:solidFill>
                  <a:srgbClr val="000000"/>
                </a:solidFill>
                <a:latin typeface="Arial Narrow" panose="020B0606020202030204" pitchFamily="34" charset="0"/>
              </a:rPr>
              <a:t>*Crude incidence; †Kaplan-Meier estimate of incidence. </a:t>
            </a:r>
          </a:p>
          <a:p>
            <a:r>
              <a:rPr lang="en-US" altLang="en-US" sz="1000" dirty="0">
                <a:solidFill>
                  <a:srgbClr val="000000"/>
                </a:solidFill>
                <a:latin typeface="Arial Narrow" panose="020B0606020202030204" pitchFamily="34" charset="0"/>
              </a:rPr>
              <a:t>Cummings, S.R., et al. </a:t>
            </a:r>
            <a:r>
              <a:rPr lang="en-US" altLang="en-US" sz="1000" i="1" dirty="0">
                <a:solidFill>
                  <a:srgbClr val="000000"/>
                </a:solidFill>
                <a:latin typeface="Arial Narrow" panose="020B0606020202030204" pitchFamily="34" charset="0"/>
              </a:rPr>
              <a:t>N </a:t>
            </a:r>
            <a:r>
              <a:rPr lang="en-US" altLang="en-US" sz="1000" i="1" dirty="0" err="1">
                <a:solidFill>
                  <a:srgbClr val="000000"/>
                </a:solidFill>
                <a:latin typeface="Arial Narrow" panose="020B0606020202030204" pitchFamily="34" charset="0"/>
              </a:rPr>
              <a:t>Eng</a:t>
            </a:r>
            <a:r>
              <a:rPr lang="en-US" altLang="en-US" sz="1000" i="1" dirty="0">
                <a:solidFill>
                  <a:srgbClr val="000000"/>
                </a:solidFill>
                <a:latin typeface="Arial Narrow" panose="020B0606020202030204" pitchFamily="34" charset="0"/>
              </a:rPr>
              <a:t> J Med</a:t>
            </a:r>
            <a:r>
              <a:rPr lang="en-US" altLang="en-US" sz="1000" dirty="0">
                <a:solidFill>
                  <a:srgbClr val="000000"/>
                </a:solidFill>
                <a:latin typeface="Arial Narrow" panose="020B0606020202030204" pitchFamily="34" charset="0"/>
              </a:rPr>
              <a:t>. 2009;361:756-765</a:t>
            </a:r>
            <a:r>
              <a:rPr lang="en-US" altLang="en-US" sz="900" dirty="0">
                <a:solidFill>
                  <a:srgbClr val="000000"/>
                </a:solidFill>
                <a:latin typeface="Arial"/>
              </a:rPr>
              <a:t>.</a:t>
            </a:r>
            <a:endParaRPr lang="da-DK" altLang="en-US" sz="900" dirty="0">
              <a:solidFill>
                <a:srgbClr val="000000"/>
              </a:solidFill>
              <a:latin typeface="Arial"/>
            </a:endParaRPr>
          </a:p>
        </p:txBody>
      </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694944" y="1690815"/>
            <a:ext cx="80310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0" algn="ctr" defTabSz="914400" eaLnBrk="1" hangingPunct="1">
              <a:defRPr/>
            </a:pPr>
            <a:r>
              <a:rPr lang="en-CA" altLang="en-US" sz="2000" b="1" kern="0" dirty="0">
                <a:solidFill>
                  <a:schemeClr val="tx1">
                    <a:lumMod val="75000"/>
                    <a:lumOff val="25000"/>
                  </a:schemeClr>
                </a:solidFill>
                <a:latin typeface="Arial Narrow" panose="020B0606020202030204" pitchFamily="34" charset="0"/>
              </a:rPr>
              <a:t>RCT: FREEDOM 3-year Pivotal Fracture Trial in PMO women</a:t>
            </a:r>
          </a:p>
        </p:txBody>
      </p:sp>
      <p:graphicFrame>
        <p:nvGraphicFramePr>
          <p:cNvPr id="94" name="Chart 93">
            <a:extLst>
              <a:ext uri="{FF2B5EF4-FFF2-40B4-BE49-F238E27FC236}">
                <a16:creationId xmlns:a16="http://schemas.microsoft.com/office/drawing/2014/main" id="{40277E48-621E-4D66-8B6A-3152A1331DB4}"/>
              </a:ext>
            </a:extLst>
          </p:cNvPr>
          <p:cNvGraphicFramePr/>
          <p:nvPr>
            <p:extLst>
              <p:ext uri="{D42A27DB-BD31-4B8C-83A1-F6EECF244321}">
                <p14:modId xmlns:p14="http://schemas.microsoft.com/office/powerpoint/2010/main" val="1043889129"/>
              </p:ext>
            </p:extLst>
          </p:nvPr>
        </p:nvGraphicFramePr>
        <p:xfrm>
          <a:off x="928940" y="2095976"/>
          <a:ext cx="7707484" cy="3808412"/>
        </p:xfrm>
        <a:graphic>
          <a:graphicData uri="http://schemas.openxmlformats.org/drawingml/2006/chart">
            <c:chart xmlns:c="http://schemas.openxmlformats.org/drawingml/2006/chart" xmlns:r="http://schemas.openxmlformats.org/officeDocument/2006/relationships" r:id="rId3"/>
          </a:graphicData>
        </a:graphic>
      </p:graphicFrame>
      <p:sp>
        <p:nvSpPr>
          <p:cNvPr id="95" name="Text Box 42">
            <a:extLst>
              <a:ext uri="{FF2B5EF4-FFF2-40B4-BE49-F238E27FC236}">
                <a16:creationId xmlns:a16="http://schemas.microsoft.com/office/drawing/2014/main" id="{B5F55ABE-0323-4A66-ABBB-4F12EA4DBEA4}"/>
              </a:ext>
            </a:extLst>
          </p:cNvPr>
          <p:cNvSpPr txBox="1">
            <a:spLocks noChangeArrowheads="1"/>
          </p:cNvSpPr>
          <p:nvPr/>
        </p:nvSpPr>
        <p:spPr bwMode="auto">
          <a:xfrm>
            <a:off x="1733230" y="2669767"/>
            <a:ext cx="899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7.2%</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264/3691</a:t>
            </a:r>
          </a:p>
        </p:txBody>
      </p:sp>
      <p:sp>
        <p:nvSpPr>
          <p:cNvPr id="96" name="Text Box 55">
            <a:extLst>
              <a:ext uri="{FF2B5EF4-FFF2-40B4-BE49-F238E27FC236}">
                <a16:creationId xmlns:a16="http://schemas.microsoft.com/office/drawing/2014/main" id="{2789CAD9-2B5D-4D7C-B682-AF102C1AEB4A}"/>
              </a:ext>
            </a:extLst>
          </p:cNvPr>
          <p:cNvSpPr txBox="1">
            <a:spLocks noChangeArrowheads="1"/>
          </p:cNvSpPr>
          <p:nvPr/>
        </p:nvSpPr>
        <p:spPr bwMode="auto">
          <a:xfrm>
            <a:off x="4083077" y="2468115"/>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8.0%</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84/3875</a:t>
            </a:r>
          </a:p>
        </p:txBody>
      </p:sp>
      <p:sp>
        <p:nvSpPr>
          <p:cNvPr id="97" name="Text Box 56">
            <a:extLst>
              <a:ext uri="{FF2B5EF4-FFF2-40B4-BE49-F238E27FC236}">
                <a16:creationId xmlns:a16="http://schemas.microsoft.com/office/drawing/2014/main" id="{80B665A6-3B35-493B-803D-615AD73025E1}"/>
              </a:ext>
            </a:extLst>
          </p:cNvPr>
          <p:cNvSpPr txBox="1">
            <a:spLocks noChangeArrowheads="1"/>
          </p:cNvSpPr>
          <p:nvPr/>
        </p:nvSpPr>
        <p:spPr bwMode="auto">
          <a:xfrm>
            <a:off x="6387023" y="4663881"/>
            <a:ext cx="899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1.2%</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388/3875</a:t>
            </a:r>
          </a:p>
        </p:txBody>
      </p:sp>
      <p:sp>
        <p:nvSpPr>
          <p:cNvPr id="98" name="Rectangle 14">
            <a:extLst>
              <a:ext uri="{FF2B5EF4-FFF2-40B4-BE49-F238E27FC236}">
                <a16:creationId xmlns:a16="http://schemas.microsoft.com/office/drawing/2014/main" id="{2F106E48-118F-446B-BAED-ECE72FEF1039}"/>
              </a:ext>
            </a:extLst>
          </p:cNvPr>
          <p:cNvSpPr>
            <a:spLocks noChangeArrowheads="1"/>
          </p:cNvSpPr>
          <p:nvPr/>
        </p:nvSpPr>
        <p:spPr bwMode="auto">
          <a:xfrm>
            <a:off x="1874643" y="5783738"/>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fr-FR" altLang="en-US" sz="1100" kern="0" dirty="0">
                <a:solidFill>
                  <a:prstClr val="black">
                    <a:lumMod val="75000"/>
                    <a:lumOff val="25000"/>
                  </a:prstClr>
                </a:solidFill>
                <a:latin typeface="Arial Narrow" panose="020B0606020202030204" pitchFamily="34" charset="0"/>
                <a:ea typeface="ヒラギノ角ゴ Pro W3"/>
                <a:cs typeface="ヒラギノ角ゴ Pro W3"/>
              </a:rPr>
              <a:t>RR 0.32 (95% CI, 0.26–0.41)</a:t>
            </a:r>
            <a:br>
              <a:rPr lang="fr-FR" altLang="en-US" sz="1100" kern="0" dirty="0">
                <a:solidFill>
                  <a:prstClr val="black">
                    <a:lumMod val="75000"/>
                    <a:lumOff val="25000"/>
                  </a:prstClr>
                </a:solidFill>
                <a:latin typeface="Arial Narrow" panose="020B0606020202030204" pitchFamily="34" charset="0"/>
                <a:ea typeface="ヒラギノ角ゴ Pro W3"/>
                <a:cs typeface="ヒラギノ角ゴ Pro W3"/>
              </a:rPr>
            </a:br>
            <a:r>
              <a:rPr lang="fr-FR" altLang="en-US" sz="1100" kern="0" dirty="0">
                <a:solidFill>
                  <a:prstClr val="black">
                    <a:lumMod val="75000"/>
                    <a:lumOff val="25000"/>
                  </a:prstClr>
                </a:solidFill>
                <a:latin typeface="Arial Narrow" panose="020B0606020202030204" pitchFamily="34" charset="0"/>
                <a:ea typeface="ヒラギノ角ゴ Pro W3"/>
                <a:cs typeface="ヒラギノ角ゴ Pro W3"/>
              </a:rPr>
              <a:t>p&lt;0.001 vs placebo</a:t>
            </a:r>
          </a:p>
        </p:txBody>
      </p:sp>
      <p:sp>
        <p:nvSpPr>
          <p:cNvPr id="99" name="Rectangle 14">
            <a:extLst>
              <a:ext uri="{FF2B5EF4-FFF2-40B4-BE49-F238E27FC236}">
                <a16:creationId xmlns:a16="http://schemas.microsoft.com/office/drawing/2014/main" id="{4C780EBB-FCB4-4FDD-86D4-6B4A0E2098B5}"/>
              </a:ext>
            </a:extLst>
          </p:cNvPr>
          <p:cNvSpPr>
            <a:spLocks noChangeArrowheads="1"/>
          </p:cNvSpPr>
          <p:nvPr/>
        </p:nvSpPr>
        <p:spPr bwMode="auto">
          <a:xfrm>
            <a:off x="4191074" y="5783738"/>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fr-FR" altLang="en-US" sz="1100" kern="0" dirty="0">
                <a:solidFill>
                  <a:prstClr val="black">
                    <a:lumMod val="75000"/>
                    <a:lumOff val="25000"/>
                  </a:prstClr>
                </a:solidFill>
                <a:latin typeface="Arial Narrow" panose="020B0606020202030204" pitchFamily="34" charset="0"/>
              </a:rPr>
              <a:t>RR 0.80 (95% CI, 0.67–0.95)</a:t>
            </a:r>
            <a:br>
              <a:rPr lang="fr-FR" altLang="en-US" sz="1100" kern="0" dirty="0">
                <a:solidFill>
                  <a:prstClr val="black">
                    <a:lumMod val="75000"/>
                    <a:lumOff val="25000"/>
                  </a:prstClr>
                </a:solidFill>
                <a:latin typeface="Arial Narrow" panose="020B0606020202030204" pitchFamily="34" charset="0"/>
              </a:rPr>
            </a:br>
            <a:r>
              <a:rPr lang="fr-FR" altLang="en-US" sz="1100" kern="0" dirty="0">
                <a:solidFill>
                  <a:prstClr val="black">
                    <a:lumMod val="75000"/>
                    <a:lumOff val="25000"/>
                  </a:prstClr>
                </a:solidFill>
                <a:latin typeface="Arial Narrow" panose="020B0606020202030204" pitchFamily="34" charset="0"/>
              </a:rPr>
              <a:t>p=0.01 vs placebo</a:t>
            </a:r>
          </a:p>
        </p:txBody>
      </p:sp>
      <p:sp>
        <p:nvSpPr>
          <p:cNvPr id="100" name="Rectangle 14">
            <a:extLst>
              <a:ext uri="{FF2B5EF4-FFF2-40B4-BE49-F238E27FC236}">
                <a16:creationId xmlns:a16="http://schemas.microsoft.com/office/drawing/2014/main" id="{283C8DA1-8230-4018-ACDC-B24D5EFFED92}"/>
              </a:ext>
            </a:extLst>
          </p:cNvPr>
          <p:cNvSpPr>
            <a:spLocks noChangeArrowheads="1"/>
          </p:cNvSpPr>
          <p:nvPr/>
        </p:nvSpPr>
        <p:spPr bwMode="auto">
          <a:xfrm>
            <a:off x="6568488" y="5783738"/>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fr-FR" altLang="en-US" sz="1100" kern="0" dirty="0">
                <a:solidFill>
                  <a:prstClr val="black">
                    <a:lumMod val="75000"/>
                    <a:lumOff val="25000"/>
                  </a:prstClr>
                </a:solidFill>
                <a:latin typeface="Arial Narrow" panose="020B0606020202030204" pitchFamily="34" charset="0"/>
                <a:ea typeface="ヒラギノ角ゴ Pro W3"/>
                <a:cs typeface="ヒラギノ角ゴ Pro W3"/>
              </a:rPr>
              <a:t>RR 0.60 (95% CI, 0.37–0.97)</a:t>
            </a:r>
            <a:br>
              <a:rPr lang="fr-FR" altLang="en-US" sz="1100" kern="0" dirty="0">
                <a:solidFill>
                  <a:prstClr val="black">
                    <a:lumMod val="75000"/>
                    <a:lumOff val="25000"/>
                  </a:prstClr>
                </a:solidFill>
                <a:latin typeface="Arial Narrow" panose="020B0606020202030204" pitchFamily="34" charset="0"/>
                <a:ea typeface="ヒラギノ角ゴ Pro W3"/>
                <a:cs typeface="ヒラギノ角ゴ Pro W3"/>
              </a:rPr>
            </a:br>
            <a:r>
              <a:rPr lang="fr-FR" altLang="en-US" sz="1100" kern="0" dirty="0">
                <a:solidFill>
                  <a:prstClr val="black">
                    <a:lumMod val="75000"/>
                    <a:lumOff val="25000"/>
                  </a:prstClr>
                </a:solidFill>
                <a:latin typeface="Arial Narrow" panose="020B0606020202030204" pitchFamily="34" charset="0"/>
                <a:ea typeface="ヒラギノ角ゴ Pro W3"/>
                <a:cs typeface="ヒラギノ角ゴ Pro W3"/>
              </a:rPr>
              <a:t>p=0.04 vs placebo</a:t>
            </a:r>
          </a:p>
        </p:txBody>
      </p:sp>
      <p:grpSp>
        <p:nvGrpSpPr>
          <p:cNvPr id="101" name="Group 100">
            <a:extLst>
              <a:ext uri="{FF2B5EF4-FFF2-40B4-BE49-F238E27FC236}">
                <a16:creationId xmlns:a16="http://schemas.microsoft.com/office/drawing/2014/main" id="{9410A891-C47D-4608-A6BF-8508D671976C}"/>
              </a:ext>
            </a:extLst>
          </p:cNvPr>
          <p:cNvGrpSpPr/>
          <p:nvPr/>
        </p:nvGrpSpPr>
        <p:grpSpPr>
          <a:xfrm>
            <a:off x="5900992" y="2444340"/>
            <a:ext cx="1930725" cy="184666"/>
            <a:chOff x="5937568" y="2537527"/>
            <a:chExt cx="1930725" cy="184666"/>
          </a:xfrm>
        </p:grpSpPr>
        <p:sp>
          <p:nvSpPr>
            <p:cNvPr id="102" name="Rectangle 56">
              <a:extLst>
                <a:ext uri="{FF2B5EF4-FFF2-40B4-BE49-F238E27FC236}">
                  <a16:creationId xmlns:a16="http://schemas.microsoft.com/office/drawing/2014/main" id="{BAC93120-1727-413D-A9BC-09CE0D1C9100}"/>
                </a:ext>
              </a:extLst>
            </p:cNvPr>
            <p:cNvSpPr>
              <a:spLocks noChangeArrowheads="1"/>
            </p:cNvSpPr>
            <p:nvPr/>
          </p:nvSpPr>
          <p:spPr bwMode="auto">
            <a:xfrm>
              <a:off x="5937568" y="2564832"/>
              <a:ext cx="125412" cy="123825"/>
            </a:xfrm>
            <a:prstGeom prst="rect">
              <a:avLst/>
            </a:prstGeom>
            <a:solidFill>
              <a:srgbClr val="C4D0E9"/>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103" name="Rectangle 57">
              <a:extLst>
                <a:ext uri="{FF2B5EF4-FFF2-40B4-BE49-F238E27FC236}">
                  <a16:creationId xmlns:a16="http://schemas.microsoft.com/office/drawing/2014/main" id="{49DE8D19-5916-4B93-BABB-2AB0A78B5BFD}"/>
                </a:ext>
              </a:extLst>
            </p:cNvPr>
            <p:cNvSpPr>
              <a:spLocks noChangeArrowheads="1"/>
            </p:cNvSpPr>
            <p:nvPr/>
          </p:nvSpPr>
          <p:spPr bwMode="auto">
            <a:xfrm>
              <a:off x="6161405" y="2537527"/>
              <a:ext cx="485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Placebo</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04" name="Rectangle 58">
              <a:extLst>
                <a:ext uri="{FF2B5EF4-FFF2-40B4-BE49-F238E27FC236}">
                  <a16:creationId xmlns:a16="http://schemas.microsoft.com/office/drawing/2014/main" id="{AB896269-39D2-4C97-9809-73D38F379C4F}"/>
                </a:ext>
              </a:extLst>
            </p:cNvPr>
            <p:cNvSpPr>
              <a:spLocks noChangeArrowheads="1"/>
            </p:cNvSpPr>
            <p:nvPr/>
          </p:nvSpPr>
          <p:spPr bwMode="auto">
            <a:xfrm>
              <a:off x="6959600" y="2564832"/>
              <a:ext cx="123825" cy="123825"/>
            </a:xfrm>
            <a:prstGeom prst="rect">
              <a:avLst/>
            </a:prstGeom>
            <a:solidFill>
              <a:srgbClr val="A098DA"/>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05" name="Rectangle 59">
              <a:extLst>
                <a:ext uri="{FF2B5EF4-FFF2-40B4-BE49-F238E27FC236}">
                  <a16:creationId xmlns:a16="http://schemas.microsoft.com/office/drawing/2014/main" id="{629DFF21-5721-4AEE-AA43-E99BD22A8329}"/>
                </a:ext>
              </a:extLst>
            </p:cNvPr>
            <p:cNvSpPr>
              <a:spLocks noChangeArrowheads="1"/>
            </p:cNvSpPr>
            <p:nvPr/>
          </p:nvSpPr>
          <p:spPr bwMode="auto">
            <a:xfrm>
              <a:off x="7145338" y="2537527"/>
              <a:ext cx="7229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Denosumab</a:t>
              </a:r>
            </a:p>
          </p:txBody>
        </p:sp>
      </p:grpSp>
      <p:cxnSp>
        <p:nvCxnSpPr>
          <p:cNvPr id="106" name="Straight Connector 105">
            <a:extLst>
              <a:ext uri="{FF2B5EF4-FFF2-40B4-BE49-F238E27FC236}">
                <a16:creationId xmlns:a16="http://schemas.microsoft.com/office/drawing/2014/main" id="{A4A8652A-925C-432D-AE67-1EA064A0C5FA}"/>
              </a:ext>
            </a:extLst>
          </p:cNvPr>
          <p:cNvCxnSpPr/>
          <p:nvPr/>
        </p:nvCxnSpPr>
        <p:spPr>
          <a:xfrm>
            <a:off x="1591736" y="2301160"/>
            <a:ext cx="0" cy="3305413"/>
          </a:xfrm>
          <a:prstGeom prst="line">
            <a:avLst/>
          </a:prstGeom>
          <a:noFill/>
          <a:ln w="19050" cap="flat" cmpd="sng" algn="ctr">
            <a:solidFill>
              <a:sysClr val="windowText" lastClr="000000">
                <a:lumMod val="75000"/>
                <a:lumOff val="25000"/>
              </a:sysClr>
            </a:solidFill>
            <a:prstDash val="solid"/>
          </a:ln>
          <a:effectLst/>
        </p:spPr>
      </p:cxnSp>
      <p:cxnSp>
        <p:nvCxnSpPr>
          <p:cNvPr id="107" name="Straight Connector 106">
            <a:extLst>
              <a:ext uri="{FF2B5EF4-FFF2-40B4-BE49-F238E27FC236}">
                <a16:creationId xmlns:a16="http://schemas.microsoft.com/office/drawing/2014/main" id="{F16D9398-59A1-4A78-A6C7-D8E772AC011B}"/>
              </a:ext>
            </a:extLst>
          </p:cNvPr>
          <p:cNvCxnSpPr/>
          <p:nvPr/>
        </p:nvCxnSpPr>
        <p:spPr>
          <a:xfrm>
            <a:off x="1523156" y="5563215"/>
            <a:ext cx="7005148" cy="0"/>
          </a:xfrm>
          <a:prstGeom prst="line">
            <a:avLst/>
          </a:prstGeom>
          <a:noFill/>
          <a:ln w="19050" cap="flat" cmpd="sng" algn="ctr">
            <a:solidFill>
              <a:sysClr val="windowText" lastClr="000000">
                <a:lumMod val="75000"/>
                <a:lumOff val="25000"/>
              </a:sysClr>
            </a:solidFill>
            <a:prstDash val="solid"/>
          </a:ln>
          <a:effectLst/>
        </p:spPr>
      </p:cxnSp>
      <p:grpSp>
        <p:nvGrpSpPr>
          <p:cNvPr id="108" name="Group 107">
            <a:extLst>
              <a:ext uri="{FF2B5EF4-FFF2-40B4-BE49-F238E27FC236}">
                <a16:creationId xmlns:a16="http://schemas.microsoft.com/office/drawing/2014/main" id="{0C09D6E8-B749-475F-9CD0-C9A4C6E45532}"/>
              </a:ext>
            </a:extLst>
          </p:cNvPr>
          <p:cNvGrpSpPr/>
          <p:nvPr/>
        </p:nvGrpSpPr>
        <p:grpSpPr>
          <a:xfrm>
            <a:off x="6823285" y="4155738"/>
            <a:ext cx="1422400" cy="395836"/>
            <a:chOff x="6746754" y="4300150"/>
            <a:chExt cx="1422400" cy="395836"/>
          </a:xfrm>
        </p:grpSpPr>
        <p:sp>
          <p:nvSpPr>
            <p:cNvPr id="109" name="Right Arrow 39">
              <a:extLst>
                <a:ext uri="{FF2B5EF4-FFF2-40B4-BE49-F238E27FC236}">
                  <a16:creationId xmlns:a16="http://schemas.microsoft.com/office/drawing/2014/main" id="{62C3957D-3F4A-47EA-9A2E-06331BF6E949}"/>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10" name="Freeform 74">
              <a:extLst>
                <a:ext uri="{FF2B5EF4-FFF2-40B4-BE49-F238E27FC236}">
                  <a16:creationId xmlns:a16="http://schemas.microsoft.com/office/drawing/2014/main" id="{FF8044F6-0F34-4496-89FC-0DB3AE835576}"/>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11" name="Text Box 75">
              <a:extLst>
                <a:ext uri="{FF2B5EF4-FFF2-40B4-BE49-F238E27FC236}">
                  <a16:creationId xmlns:a16="http://schemas.microsoft.com/office/drawing/2014/main" id="{622161DB-DBB9-4094-A8B4-0D4EADA4FF92}"/>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rPr>
                <a:t>RRR 40%</a:t>
              </a:r>
            </a:p>
          </p:txBody>
        </p:sp>
      </p:grpSp>
      <p:grpSp>
        <p:nvGrpSpPr>
          <p:cNvPr id="112" name="Group 111">
            <a:extLst>
              <a:ext uri="{FF2B5EF4-FFF2-40B4-BE49-F238E27FC236}">
                <a16:creationId xmlns:a16="http://schemas.microsoft.com/office/drawing/2014/main" id="{1E9B8EA0-5E30-4471-8DEE-15C452A6F8AE}"/>
              </a:ext>
            </a:extLst>
          </p:cNvPr>
          <p:cNvGrpSpPr/>
          <p:nvPr/>
        </p:nvGrpSpPr>
        <p:grpSpPr>
          <a:xfrm>
            <a:off x="4323256" y="2173530"/>
            <a:ext cx="1422400" cy="395836"/>
            <a:chOff x="6746754" y="4300150"/>
            <a:chExt cx="1422400" cy="395836"/>
          </a:xfrm>
        </p:grpSpPr>
        <p:sp>
          <p:nvSpPr>
            <p:cNvPr id="113" name="Right Arrow 43">
              <a:extLst>
                <a:ext uri="{FF2B5EF4-FFF2-40B4-BE49-F238E27FC236}">
                  <a16:creationId xmlns:a16="http://schemas.microsoft.com/office/drawing/2014/main" id="{63BA8789-14C1-4CA0-9683-5DCA087478C9}"/>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14" name="Freeform 74">
              <a:extLst>
                <a:ext uri="{FF2B5EF4-FFF2-40B4-BE49-F238E27FC236}">
                  <a16:creationId xmlns:a16="http://schemas.microsoft.com/office/drawing/2014/main" id="{948D3F4A-492F-4611-B664-26F9AFE02B6D}"/>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15" name="Text Box 75">
              <a:extLst>
                <a:ext uri="{FF2B5EF4-FFF2-40B4-BE49-F238E27FC236}">
                  <a16:creationId xmlns:a16="http://schemas.microsoft.com/office/drawing/2014/main" id="{2ABCEBDA-0184-4FD1-B8CC-2663E5FA7E18}"/>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rPr>
                <a:t>RRR 20%</a:t>
              </a:r>
            </a:p>
          </p:txBody>
        </p:sp>
      </p:grpSp>
      <p:grpSp>
        <p:nvGrpSpPr>
          <p:cNvPr id="116" name="Group 115">
            <a:extLst>
              <a:ext uri="{FF2B5EF4-FFF2-40B4-BE49-F238E27FC236}">
                <a16:creationId xmlns:a16="http://schemas.microsoft.com/office/drawing/2014/main" id="{BD50C6B0-95B1-4C37-9B69-FD89FC304B34}"/>
              </a:ext>
            </a:extLst>
          </p:cNvPr>
          <p:cNvGrpSpPr/>
          <p:nvPr/>
        </p:nvGrpSpPr>
        <p:grpSpPr>
          <a:xfrm>
            <a:off x="2286766" y="2571713"/>
            <a:ext cx="1422400" cy="395836"/>
            <a:chOff x="6746754" y="4300150"/>
            <a:chExt cx="1422400" cy="395836"/>
          </a:xfrm>
        </p:grpSpPr>
        <p:sp>
          <p:nvSpPr>
            <p:cNvPr id="117" name="Right Arrow 47">
              <a:extLst>
                <a:ext uri="{FF2B5EF4-FFF2-40B4-BE49-F238E27FC236}">
                  <a16:creationId xmlns:a16="http://schemas.microsoft.com/office/drawing/2014/main" id="{52FF4136-B1D0-461E-BB91-584345F208E3}"/>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18" name="Freeform 74">
              <a:extLst>
                <a:ext uri="{FF2B5EF4-FFF2-40B4-BE49-F238E27FC236}">
                  <a16:creationId xmlns:a16="http://schemas.microsoft.com/office/drawing/2014/main" id="{98EE1152-0BA8-48B2-8D4C-41ACF5073747}"/>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19" name="Text Box 75">
              <a:extLst>
                <a:ext uri="{FF2B5EF4-FFF2-40B4-BE49-F238E27FC236}">
                  <a16:creationId xmlns:a16="http://schemas.microsoft.com/office/drawing/2014/main" id="{9C1E3AF8-46CB-4A20-9AAF-F5CBF5AC87F2}"/>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rPr>
                <a:t>RRR 68%</a:t>
              </a:r>
            </a:p>
          </p:txBody>
        </p:sp>
      </p:grpSp>
      <p:sp>
        <p:nvSpPr>
          <p:cNvPr id="120" name="Text Box 41">
            <a:extLst>
              <a:ext uri="{FF2B5EF4-FFF2-40B4-BE49-F238E27FC236}">
                <a16:creationId xmlns:a16="http://schemas.microsoft.com/office/drawing/2014/main" id="{CEB0E25E-A6BC-4776-83D8-92446BDD23C7}"/>
              </a:ext>
            </a:extLst>
          </p:cNvPr>
          <p:cNvSpPr txBox="1">
            <a:spLocks noChangeArrowheads="1"/>
          </p:cNvSpPr>
          <p:nvPr/>
        </p:nvSpPr>
        <p:spPr bwMode="auto">
          <a:xfrm rot="16200000">
            <a:off x="-966719" y="3630980"/>
            <a:ext cx="326744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CA" altLang="en-US" sz="1400" b="1" kern="0" dirty="0">
                <a:solidFill>
                  <a:prstClr val="black">
                    <a:lumMod val="75000"/>
                    <a:lumOff val="25000"/>
                  </a:prstClr>
                </a:solidFill>
                <a:latin typeface="Arial Narrow" panose="020B0606020202030204" pitchFamily="34" charset="0"/>
              </a:rPr>
              <a:t>Fracture incidence </a:t>
            </a:r>
            <a:br>
              <a:rPr lang="en-CA" altLang="en-US" sz="1400" b="1" kern="0" dirty="0">
                <a:solidFill>
                  <a:prstClr val="black">
                    <a:lumMod val="75000"/>
                    <a:lumOff val="25000"/>
                  </a:prstClr>
                </a:solidFill>
                <a:latin typeface="Arial Narrow" panose="020B0606020202030204" pitchFamily="34" charset="0"/>
              </a:rPr>
            </a:br>
            <a:r>
              <a:rPr lang="en-CA" altLang="en-US" sz="1400" b="1" kern="0" dirty="0">
                <a:solidFill>
                  <a:prstClr val="black">
                    <a:lumMod val="75000"/>
                    <a:lumOff val="25000"/>
                  </a:prstClr>
                </a:solidFill>
                <a:latin typeface="Arial Narrow" panose="020B0606020202030204" pitchFamily="34" charset="0"/>
              </a:rPr>
              <a:t>at month 36 (%)</a:t>
            </a:r>
          </a:p>
        </p:txBody>
      </p:sp>
      <p:sp>
        <p:nvSpPr>
          <p:cNvPr id="121" name="Text Box 42">
            <a:extLst>
              <a:ext uri="{FF2B5EF4-FFF2-40B4-BE49-F238E27FC236}">
                <a16:creationId xmlns:a16="http://schemas.microsoft.com/office/drawing/2014/main" id="{6A0967F8-FAB0-498C-BCCE-BB72E2D2C2AC}"/>
              </a:ext>
            </a:extLst>
          </p:cNvPr>
          <p:cNvSpPr txBox="1">
            <a:spLocks noChangeArrowheads="1"/>
          </p:cNvSpPr>
          <p:nvPr/>
        </p:nvSpPr>
        <p:spPr bwMode="auto">
          <a:xfrm>
            <a:off x="2704649" y="4312803"/>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2.3%</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82/3702</a:t>
            </a:r>
          </a:p>
        </p:txBody>
      </p:sp>
      <p:sp>
        <p:nvSpPr>
          <p:cNvPr id="122" name="Text Box 55">
            <a:extLst>
              <a:ext uri="{FF2B5EF4-FFF2-40B4-BE49-F238E27FC236}">
                <a16:creationId xmlns:a16="http://schemas.microsoft.com/office/drawing/2014/main" id="{739C91C5-37A3-4806-9A06-672A4C64F4C5}"/>
              </a:ext>
            </a:extLst>
          </p:cNvPr>
          <p:cNvSpPr txBox="1">
            <a:spLocks noChangeArrowheads="1"/>
          </p:cNvSpPr>
          <p:nvPr/>
        </p:nvSpPr>
        <p:spPr bwMode="auto">
          <a:xfrm>
            <a:off x="5051332" y="2956045"/>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6.5%</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19/3861</a:t>
            </a:r>
          </a:p>
        </p:txBody>
      </p:sp>
      <p:sp>
        <p:nvSpPr>
          <p:cNvPr id="123" name="Text Box 56">
            <a:extLst>
              <a:ext uri="{FF2B5EF4-FFF2-40B4-BE49-F238E27FC236}">
                <a16:creationId xmlns:a16="http://schemas.microsoft.com/office/drawing/2014/main" id="{88A5E15A-7EBC-49B4-A8C4-715E40CDB1FF}"/>
              </a:ext>
            </a:extLst>
          </p:cNvPr>
          <p:cNvSpPr txBox="1">
            <a:spLocks noChangeArrowheads="1"/>
          </p:cNvSpPr>
          <p:nvPr/>
        </p:nvSpPr>
        <p:spPr bwMode="auto">
          <a:xfrm>
            <a:off x="7358809" y="4888747"/>
            <a:ext cx="899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0.7%</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292/2861</a:t>
            </a:r>
          </a:p>
        </p:txBody>
      </p:sp>
      <p:sp>
        <p:nvSpPr>
          <p:cNvPr id="124" name="TextBox 123">
            <a:extLst>
              <a:ext uri="{FF2B5EF4-FFF2-40B4-BE49-F238E27FC236}">
                <a16:creationId xmlns:a16="http://schemas.microsoft.com/office/drawing/2014/main" id="{8F21EEF8-A3E8-4CA5-B25C-E767AE166A90}"/>
              </a:ext>
            </a:extLst>
          </p:cNvPr>
          <p:cNvSpPr txBox="1"/>
          <p:nvPr/>
        </p:nvSpPr>
        <p:spPr>
          <a:xfrm>
            <a:off x="3067233" y="5594381"/>
            <a:ext cx="395111" cy="276999"/>
          </a:xfrm>
          <a:prstGeom prst="rect">
            <a:avLst/>
          </a:prstGeom>
          <a:noFill/>
        </p:spPr>
        <p:txBody>
          <a:bodyPr wrap="square" rtlCol="0">
            <a:spAutoFit/>
          </a:bodyPr>
          <a:lstStyle/>
          <a:p>
            <a:r>
              <a:rPr lang="en-US" altLang="en-US" sz="1200" dirty="0">
                <a:solidFill>
                  <a:prstClr val="black">
                    <a:lumMod val="75000"/>
                    <a:lumOff val="25000"/>
                  </a:prstClr>
                </a:solidFill>
                <a:latin typeface="Arial Narrow" panose="020B0606020202030204" pitchFamily="34" charset="0"/>
                <a:ea typeface="MS PGothic" panose="020B0600070205080204" pitchFamily="34" charset="-128"/>
              </a:rPr>
              <a:t>*</a:t>
            </a:r>
            <a:endParaRPr lang="en-CA" sz="1200" dirty="0">
              <a:solidFill>
                <a:prstClr val="black">
                  <a:lumMod val="75000"/>
                  <a:lumOff val="25000"/>
                </a:prstClr>
              </a:solidFill>
              <a:latin typeface="Arial Narrow" panose="020B0606020202030204" pitchFamily="34" charset="0"/>
            </a:endParaRPr>
          </a:p>
        </p:txBody>
      </p:sp>
      <p:sp>
        <p:nvSpPr>
          <p:cNvPr id="125" name="TextBox 124">
            <a:extLst>
              <a:ext uri="{FF2B5EF4-FFF2-40B4-BE49-F238E27FC236}">
                <a16:creationId xmlns:a16="http://schemas.microsoft.com/office/drawing/2014/main" id="{C0F38757-6631-4A3F-ACBA-7AA5C9C5DD9D}"/>
              </a:ext>
            </a:extLst>
          </p:cNvPr>
          <p:cNvSpPr txBox="1"/>
          <p:nvPr/>
        </p:nvSpPr>
        <p:spPr>
          <a:xfrm>
            <a:off x="5551480" y="5594381"/>
            <a:ext cx="395111" cy="276999"/>
          </a:xfrm>
          <a:prstGeom prst="rect">
            <a:avLst/>
          </a:prstGeom>
          <a:noFill/>
        </p:spPr>
        <p:txBody>
          <a:bodyPr wrap="square" rtlCol="0">
            <a:spAutoFit/>
          </a:bodyPr>
          <a:lstStyle/>
          <a:p>
            <a:r>
              <a:rPr lang="en-US" altLang="en-US" sz="1200" baseline="30000" dirty="0">
                <a:solidFill>
                  <a:prstClr val="black"/>
                </a:solidFill>
                <a:latin typeface="Arial Narrow" panose="020B0606020202030204" pitchFamily="34" charset="0"/>
                <a:ea typeface="MS PGothic" panose="020B0600070205080204" pitchFamily="34" charset="-128"/>
              </a:rPr>
              <a:t>†</a:t>
            </a:r>
            <a:endParaRPr lang="en-CA" sz="1200" dirty="0">
              <a:solidFill>
                <a:prstClr val="black">
                  <a:lumMod val="75000"/>
                  <a:lumOff val="25000"/>
                </a:prstClr>
              </a:solidFill>
              <a:latin typeface="Arial Narrow" panose="020B0606020202030204" pitchFamily="34" charset="0"/>
            </a:endParaRPr>
          </a:p>
        </p:txBody>
      </p:sp>
    </p:spTree>
    <p:extLst>
      <p:ext uri="{BB962C8B-B14F-4D97-AF65-F5344CB8AC3E}">
        <p14:creationId xmlns:p14="http://schemas.microsoft.com/office/powerpoint/2010/main" val="1696738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8731"/>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3600" dirty="0">
                <a:solidFill>
                  <a:srgbClr val="725F73"/>
                </a:solidFill>
                <a:latin typeface="Arial Narrow" panose="020B0606020202030204" pitchFamily="34" charset="0"/>
              </a:rPr>
              <a:t>Teriparatide Reduces Risk of Vertebral and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Non-vertebral Fractures in Women With PMO</a:t>
            </a:r>
            <a:endParaRPr lang="en-US" sz="3200" baseline="30000" dirty="0">
              <a:solidFill>
                <a:srgbClr val="725F73"/>
              </a:solidFill>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422199"/>
            <a:ext cx="9144000" cy="454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25784"/>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buClrTx/>
            </a:pPr>
            <a:r>
              <a:rPr lang="en-US" altLang="en-US" sz="1000" dirty="0">
                <a:solidFill>
                  <a:srgbClr val="000000"/>
                </a:solidFill>
                <a:latin typeface="Arial Narrow" panose="020B0606020202030204" pitchFamily="34" charset="0"/>
              </a:rPr>
              <a:t>*Includes hip fracture</a:t>
            </a:r>
          </a:p>
          <a:p>
            <a:pPr>
              <a:spcBef>
                <a:spcPct val="0"/>
              </a:spcBef>
              <a:buClrTx/>
            </a:pPr>
            <a:r>
              <a:rPr lang="en-US" altLang="en-US" sz="1000" dirty="0" err="1">
                <a:solidFill>
                  <a:srgbClr val="000000"/>
                </a:solidFill>
                <a:latin typeface="Arial Narrow" panose="020B0606020202030204" pitchFamily="34" charset="0"/>
              </a:rPr>
              <a:t>Neer</a:t>
            </a:r>
            <a:r>
              <a:rPr lang="en-US" altLang="en-US" sz="1000" dirty="0">
                <a:solidFill>
                  <a:srgbClr val="000000"/>
                </a:solidFill>
                <a:latin typeface="Arial Narrow" panose="020B0606020202030204" pitchFamily="34" charset="0"/>
              </a:rPr>
              <a:t>, R.M., et al. </a:t>
            </a:r>
            <a:r>
              <a:rPr lang="en-US" altLang="en-US" sz="1000" i="1" dirty="0">
                <a:solidFill>
                  <a:srgbClr val="000000"/>
                </a:solidFill>
                <a:latin typeface="Arial Narrow" panose="020B0606020202030204" pitchFamily="34" charset="0"/>
              </a:rPr>
              <a:t>N </a:t>
            </a:r>
            <a:r>
              <a:rPr lang="en-US" altLang="en-US" sz="1000" i="1" dirty="0" err="1">
                <a:solidFill>
                  <a:srgbClr val="000000"/>
                </a:solidFill>
                <a:latin typeface="Arial Narrow" panose="020B0606020202030204" pitchFamily="34" charset="0"/>
              </a:rPr>
              <a:t>Engl</a:t>
            </a:r>
            <a:r>
              <a:rPr lang="en-US" altLang="en-US" sz="1000" i="1" dirty="0">
                <a:solidFill>
                  <a:srgbClr val="000000"/>
                </a:solidFill>
                <a:latin typeface="Arial Narrow" panose="020B0606020202030204" pitchFamily="34" charset="0"/>
              </a:rPr>
              <a:t> J Med</a:t>
            </a:r>
            <a:r>
              <a:rPr lang="en-US" altLang="en-US" sz="1000" dirty="0">
                <a:solidFill>
                  <a:srgbClr val="000000"/>
                </a:solidFill>
                <a:latin typeface="Arial Narrow" panose="020B0606020202030204" pitchFamily="34" charset="0"/>
              </a:rPr>
              <a:t>. 2001;344:1434-1441</a:t>
            </a:r>
            <a:r>
              <a:rPr lang="en-US" altLang="en-US" sz="1000" dirty="0">
                <a:latin typeface="Arial Narrow" panose="020B0606020202030204" pitchFamily="34" charset="0"/>
              </a:rPr>
              <a:t>.</a:t>
            </a:r>
            <a:endParaRPr lang="pt-BR" altLang="en-US" sz="1000" dirty="0">
              <a:latin typeface="Arial Narrow" panose="020B0606020202030204" pitchFamily="34" charset="0"/>
            </a:endParaRPr>
          </a:p>
        </p:txBody>
      </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667004" y="1507588"/>
            <a:ext cx="80310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0" algn="ctr" defTabSz="914400" eaLnBrk="1" hangingPunct="1">
              <a:defRPr/>
            </a:pPr>
            <a:r>
              <a:rPr lang="en-CA" altLang="en-US" sz="2000" b="1" kern="0" dirty="0">
                <a:solidFill>
                  <a:schemeClr val="tx1">
                    <a:lumMod val="75000"/>
                    <a:lumOff val="25000"/>
                  </a:schemeClr>
                </a:solidFill>
                <a:latin typeface="Arial Narrow" panose="020B0606020202030204" pitchFamily="34" charset="0"/>
              </a:rPr>
              <a:t>RCT: Effect of daily PTH for 18 months on vertebral and </a:t>
            </a:r>
            <a:br>
              <a:rPr lang="en-CA" altLang="en-US" sz="2000" b="1" kern="0" dirty="0">
                <a:solidFill>
                  <a:schemeClr val="tx1">
                    <a:lumMod val="75000"/>
                    <a:lumOff val="25000"/>
                  </a:schemeClr>
                </a:solidFill>
                <a:latin typeface="Arial Narrow" panose="020B0606020202030204" pitchFamily="34" charset="0"/>
              </a:rPr>
            </a:br>
            <a:r>
              <a:rPr lang="en-CA" altLang="en-US" sz="2000" b="1" kern="0" dirty="0">
                <a:solidFill>
                  <a:schemeClr val="tx1">
                    <a:lumMod val="75000"/>
                    <a:lumOff val="25000"/>
                  </a:schemeClr>
                </a:solidFill>
                <a:latin typeface="Arial Narrow" panose="020B0606020202030204" pitchFamily="34" charset="0"/>
              </a:rPr>
              <a:t>non-vertebral fractures</a:t>
            </a:r>
          </a:p>
        </p:txBody>
      </p:sp>
      <p:graphicFrame>
        <p:nvGraphicFramePr>
          <p:cNvPr id="39" name="Chart 38">
            <a:extLst>
              <a:ext uri="{FF2B5EF4-FFF2-40B4-BE49-F238E27FC236}">
                <a16:creationId xmlns:a16="http://schemas.microsoft.com/office/drawing/2014/main" id="{61483B2F-D69A-48E3-B13B-7F9D09DC4271}"/>
              </a:ext>
            </a:extLst>
          </p:cNvPr>
          <p:cNvGraphicFramePr/>
          <p:nvPr>
            <p:extLst>
              <p:ext uri="{D42A27DB-BD31-4B8C-83A1-F6EECF244321}">
                <p14:modId xmlns:p14="http://schemas.microsoft.com/office/powerpoint/2010/main" val="70947200"/>
              </p:ext>
            </p:extLst>
          </p:nvPr>
        </p:nvGraphicFramePr>
        <p:xfrm>
          <a:off x="965516" y="2303550"/>
          <a:ext cx="7707484" cy="3808412"/>
        </p:xfrm>
        <a:graphic>
          <a:graphicData uri="http://schemas.openxmlformats.org/drawingml/2006/chart">
            <c:chart xmlns:c="http://schemas.openxmlformats.org/drawingml/2006/chart" xmlns:r="http://schemas.openxmlformats.org/officeDocument/2006/relationships" r:id="rId3"/>
          </a:graphicData>
        </a:graphic>
      </p:graphicFrame>
      <p:sp>
        <p:nvSpPr>
          <p:cNvPr id="40" name="Text Box 42">
            <a:extLst>
              <a:ext uri="{FF2B5EF4-FFF2-40B4-BE49-F238E27FC236}">
                <a16:creationId xmlns:a16="http://schemas.microsoft.com/office/drawing/2014/main" id="{70AC6872-184C-4D14-AFC3-6153C11A61B1}"/>
              </a:ext>
            </a:extLst>
          </p:cNvPr>
          <p:cNvSpPr txBox="1">
            <a:spLocks noChangeArrowheads="1"/>
          </p:cNvSpPr>
          <p:nvPr/>
        </p:nvSpPr>
        <p:spPr bwMode="auto">
          <a:xfrm>
            <a:off x="2197597" y="2405516"/>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14%</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64/448</a:t>
            </a:r>
          </a:p>
        </p:txBody>
      </p:sp>
      <p:sp>
        <p:nvSpPr>
          <p:cNvPr id="41" name="Text Box 56">
            <a:extLst>
              <a:ext uri="{FF2B5EF4-FFF2-40B4-BE49-F238E27FC236}">
                <a16:creationId xmlns:a16="http://schemas.microsoft.com/office/drawing/2014/main" id="{C6AFBEF3-5E85-4B51-A44F-6539CEEF7F72}"/>
              </a:ext>
            </a:extLst>
          </p:cNvPr>
          <p:cNvSpPr txBox="1">
            <a:spLocks noChangeArrowheads="1"/>
          </p:cNvSpPr>
          <p:nvPr/>
        </p:nvSpPr>
        <p:spPr bwMode="auto">
          <a:xfrm>
            <a:off x="5687944" y="4146437"/>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5.5%</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30/544</a:t>
            </a:r>
          </a:p>
        </p:txBody>
      </p:sp>
      <p:sp>
        <p:nvSpPr>
          <p:cNvPr id="42" name="Rectangle 14">
            <a:extLst>
              <a:ext uri="{FF2B5EF4-FFF2-40B4-BE49-F238E27FC236}">
                <a16:creationId xmlns:a16="http://schemas.microsoft.com/office/drawing/2014/main" id="{D51B4FB9-0845-436C-B317-89173A95D38D}"/>
              </a:ext>
            </a:extLst>
          </p:cNvPr>
          <p:cNvSpPr>
            <a:spLocks noChangeArrowheads="1"/>
          </p:cNvSpPr>
          <p:nvPr/>
        </p:nvSpPr>
        <p:spPr bwMode="auto">
          <a:xfrm>
            <a:off x="2451944" y="5991312"/>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fr-FR" altLang="en-US" sz="1100" kern="0" dirty="0">
                <a:solidFill>
                  <a:prstClr val="black">
                    <a:lumMod val="75000"/>
                    <a:lumOff val="25000"/>
                  </a:prstClr>
                </a:solidFill>
                <a:latin typeface="Arial Narrow" panose="020B0606020202030204" pitchFamily="34" charset="0"/>
                <a:ea typeface="ヒラギノ角ゴ Pro W3"/>
                <a:cs typeface="ヒラギノ角ゴ Pro W3"/>
              </a:rPr>
              <a:t>RR 0.35 (95% CI, 0.22–0.55)</a:t>
            </a:r>
          </a:p>
          <a:p>
            <a:pPr algn="ctr" defTabSz="914400" eaLnBrk="1" hangingPunct="1">
              <a:defRPr/>
            </a:pPr>
            <a:r>
              <a:rPr lang="fr-FR" altLang="en-US" sz="1100" kern="0" dirty="0">
                <a:solidFill>
                  <a:prstClr val="black">
                    <a:lumMod val="75000"/>
                    <a:lumOff val="25000"/>
                  </a:prstClr>
                </a:solidFill>
                <a:latin typeface="Arial Narrow" panose="020B0606020202030204" pitchFamily="34" charset="0"/>
                <a:ea typeface="ヒラギノ角ゴ Pro W3"/>
                <a:cs typeface="ヒラギノ角ゴ Pro W3"/>
              </a:rPr>
              <a:t>p&lt;0.001 vs placebo</a:t>
            </a:r>
          </a:p>
        </p:txBody>
      </p:sp>
      <p:sp>
        <p:nvSpPr>
          <p:cNvPr id="43" name="Rectangle 14">
            <a:extLst>
              <a:ext uri="{FF2B5EF4-FFF2-40B4-BE49-F238E27FC236}">
                <a16:creationId xmlns:a16="http://schemas.microsoft.com/office/drawing/2014/main" id="{DB83FCDA-18D0-4DAB-B34F-AAF8F96FE769}"/>
              </a:ext>
            </a:extLst>
          </p:cNvPr>
          <p:cNvSpPr>
            <a:spLocks noChangeArrowheads="1"/>
          </p:cNvSpPr>
          <p:nvPr/>
        </p:nvSpPr>
        <p:spPr bwMode="auto">
          <a:xfrm>
            <a:off x="6016710" y="5991312"/>
            <a:ext cx="1672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100" kern="0" dirty="0">
                <a:solidFill>
                  <a:prstClr val="black">
                    <a:lumMod val="75000"/>
                    <a:lumOff val="25000"/>
                  </a:prstClr>
                </a:solidFill>
                <a:latin typeface="Arial Narrow" panose="020B0606020202030204" pitchFamily="34" charset="0"/>
                <a:ea typeface="ヒラギノ角ゴ Pro W3"/>
                <a:cs typeface="ヒラギノ角ゴ Pro W3"/>
              </a:rPr>
              <a:t>RR 0.47 (95% CI, 0.25–0.88)</a:t>
            </a:r>
          </a:p>
          <a:p>
            <a:pPr algn="ctr" defTabSz="914400" eaLnBrk="1" hangingPunct="1">
              <a:defRPr/>
            </a:pPr>
            <a:r>
              <a:rPr lang="en-US" altLang="en-US" sz="1100" kern="0" dirty="0">
                <a:solidFill>
                  <a:prstClr val="black">
                    <a:lumMod val="75000"/>
                    <a:lumOff val="25000"/>
                  </a:prstClr>
                </a:solidFill>
                <a:latin typeface="Arial Narrow" panose="020B0606020202030204" pitchFamily="34" charset="0"/>
                <a:ea typeface="ヒラギノ角ゴ Pro W3"/>
                <a:cs typeface="ヒラギノ角ゴ Pro W3"/>
              </a:rPr>
              <a:t>p=0.02 vs placebo</a:t>
            </a:r>
          </a:p>
        </p:txBody>
      </p:sp>
      <p:grpSp>
        <p:nvGrpSpPr>
          <p:cNvPr id="44" name="Group 43">
            <a:extLst>
              <a:ext uri="{FF2B5EF4-FFF2-40B4-BE49-F238E27FC236}">
                <a16:creationId xmlns:a16="http://schemas.microsoft.com/office/drawing/2014/main" id="{23AC8730-D420-4941-9BC4-3D5AAB26CA2E}"/>
              </a:ext>
            </a:extLst>
          </p:cNvPr>
          <p:cNvGrpSpPr/>
          <p:nvPr/>
        </p:nvGrpSpPr>
        <p:grpSpPr>
          <a:xfrm>
            <a:off x="5937568" y="2651914"/>
            <a:ext cx="1932327" cy="184666"/>
            <a:chOff x="5937568" y="2537527"/>
            <a:chExt cx="1932327" cy="184666"/>
          </a:xfrm>
        </p:grpSpPr>
        <p:sp>
          <p:nvSpPr>
            <p:cNvPr id="45" name="Rectangle 56">
              <a:extLst>
                <a:ext uri="{FF2B5EF4-FFF2-40B4-BE49-F238E27FC236}">
                  <a16:creationId xmlns:a16="http://schemas.microsoft.com/office/drawing/2014/main" id="{3C177539-56DC-4632-A0B3-45C87A9BA4AC}"/>
                </a:ext>
              </a:extLst>
            </p:cNvPr>
            <p:cNvSpPr>
              <a:spLocks noChangeArrowheads="1"/>
            </p:cNvSpPr>
            <p:nvPr/>
          </p:nvSpPr>
          <p:spPr bwMode="auto">
            <a:xfrm>
              <a:off x="5937568" y="2564832"/>
              <a:ext cx="125412" cy="123825"/>
            </a:xfrm>
            <a:prstGeom prst="rect">
              <a:avLst/>
            </a:prstGeom>
            <a:solidFill>
              <a:srgbClr val="C4D0E9"/>
            </a:solidFill>
            <a:ln w="9525">
              <a:solidFill>
                <a:schemeClr val="bg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46" name="Rectangle 57">
              <a:extLst>
                <a:ext uri="{FF2B5EF4-FFF2-40B4-BE49-F238E27FC236}">
                  <a16:creationId xmlns:a16="http://schemas.microsoft.com/office/drawing/2014/main" id="{4220FE11-D4EE-4391-97F1-475A801F1D1F}"/>
                </a:ext>
              </a:extLst>
            </p:cNvPr>
            <p:cNvSpPr>
              <a:spLocks noChangeArrowheads="1"/>
            </p:cNvSpPr>
            <p:nvPr/>
          </p:nvSpPr>
          <p:spPr bwMode="auto">
            <a:xfrm>
              <a:off x="6161405" y="2537527"/>
              <a:ext cx="4857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Placebo</a:t>
              </a:r>
              <a:endParaRPr kumimoji="0" lang="en-US" altLang="en-US" sz="14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47" name="Rectangle 58">
              <a:extLst>
                <a:ext uri="{FF2B5EF4-FFF2-40B4-BE49-F238E27FC236}">
                  <a16:creationId xmlns:a16="http://schemas.microsoft.com/office/drawing/2014/main" id="{A668FD84-5AF2-466F-A5F9-0568FC34AA47}"/>
                </a:ext>
              </a:extLst>
            </p:cNvPr>
            <p:cNvSpPr>
              <a:spLocks noChangeArrowheads="1"/>
            </p:cNvSpPr>
            <p:nvPr/>
          </p:nvSpPr>
          <p:spPr bwMode="auto">
            <a:xfrm>
              <a:off x="6959600" y="2564832"/>
              <a:ext cx="123825" cy="123825"/>
            </a:xfrm>
            <a:prstGeom prst="rect">
              <a:avLst/>
            </a:prstGeom>
            <a:solidFill>
              <a:srgbClr val="F79B9D"/>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altLang="en-US" sz="1800" b="0"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48" name="Rectangle 59">
              <a:extLst>
                <a:ext uri="{FF2B5EF4-FFF2-40B4-BE49-F238E27FC236}">
                  <a16:creationId xmlns:a16="http://schemas.microsoft.com/office/drawing/2014/main" id="{2DFF8427-3FB8-460B-8B2A-22B0F324AA7D}"/>
                </a:ext>
              </a:extLst>
            </p:cNvPr>
            <p:cNvSpPr>
              <a:spLocks noChangeArrowheads="1"/>
            </p:cNvSpPr>
            <p:nvPr/>
          </p:nvSpPr>
          <p:spPr bwMode="auto">
            <a:xfrm>
              <a:off x="7145338" y="2537527"/>
              <a:ext cx="7245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PTH 20 mcg</a:t>
              </a:r>
            </a:p>
          </p:txBody>
        </p:sp>
      </p:grpSp>
      <p:cxnSp>
        <p:nvCxnSpPr>
          <p:cNvPr id="49" name="Straight Connector 48">
            <a:extLst>
              <a:ext uri="{FF2B5EF4-FFF2-40B4-BE49-F238E27FC236}">
                <a16:creationId xmlns:a16="http://schemas.microsoft.com/office/drawing/2014/main" id="{5EA3CAD4-D2F4-4376-8282-47BDAD362CD5}"/>
              </a:ext>
            </a:extLst>
          </p:cNvPr>
          <p:cNvCxnSpPr/>
          <p:nvPr/>
        </p:nvCxnSpPr>
        <p:spPr>
          <a:xfrm>
            <a:off x="1628312" y="2508734"/>
            <a:ext cx="0" cy="3305413"/>
          </a:xfrm>
          <a:prstGeom prst="line">
            <a:avLst/>
          </a:prstGeom>
          <a:noFill/>
          <a:ln w="19050" cap="flat" cmpd="sng" algn="ctr">
            <a:solidFill>
              <a:sysClr val="windowText" lastClr="000000">
                <a:lumMod val="75000"/>
                <a:lumOff val="25000"/>
              </a:sysClr>
            </a:solidFill>
            <a:prstDash val="solid"/>
          </a:ln>
          <a:effectLst/>
        </p:spPr>
      </p:cxnSp>
      <p:cxnSp>
        <p:nvCxnSpPr>
          <p:cNvPr id="50" name="Straight Connector 49">
            <a:extLst>
              <a:ext uri="{FF2B5EF4-FFF2-40B4-BE49-F238E27FC236}">
                <a16:creationId xmlns:a16="http://schemas.microsoft.com/office/drawing/2014/main" id="{3E46E88D-7ACF-41E9-9137-54DBA3027088}"/>
              </a:ext>
            </a:extLst>
          </p:cNvPr>
          <p:cNvCxnSpPr/>
          <p:nvPr/>
        </p:nvCxnSpPr>
        <p:spPr>
          <a:xfrm>
            <a:off x="1559732" y="5754533"/>
            <a:ext cx="7005148" cy="0"/>
          </a:xfrm>
          <a:prstGeom prst="line">
            <a:avLst/>
          </a:prstGeom>
          <a:noFill/>
          <a:ln w="19050" cap="flat" cmpd="sng" algn="ctr">
            <a:solidFill>
              <a:sysClr val="windowText" lastClr="000000">
                <a:lumMod val="75000"/>
                <a:lumOff val="25000"/>
              </a:sysClr>
            </a:solidFill>
            <a:prstDash val="solid"/>
          </a:ln>
          <a:effectLst/>
        </p:spPr>
      </p:cxnSp>
      <p:grpSp>
        <p:nvGrpSpPr>
          <p:cNvPr id="51" name="Group 50">
            <a:extLst>
              <a:ext uri="{FF2B5EF4-FFF2-40B4-BE49-F238E27FC236}">
                <a16:creationId xmlns:a16="http://schemas.microsoft.com/office/drawing/2014/main" id="{CFB30031-4EC6-41ED-A657-D7790226A116}"/>
              </a:ext>
            </a:extLst>
          </p:cNvPr>
          <p:cNvGrpSpPr/>
          <p:nvPr/>
        </p:nvGrpSpPr>
        <p:grpSpPr>
          <a:xfrm>
            <a:off x="6502020" y="4108550"/>
            <a:ext cx="1422400" cy="395836"/>
            <a:chOff x="6746754" y="4300150"/>
            <a:chExt cx="1422400" cy="395836"/>
          </a:xfrm>
        </p:grpSpPr>
        <p:sp>
          <p:nvSpPr>
            <p:cNvPr id="52" name="Right Arrow 39">
              <a:extLst>
                <a:ext uri="{FF2B5EF4-FFF2-40B4-BE49-F238E27FC236}">
                  <a16:creationId xmlns:a16="http://schemas.microsoft.com/office/drawing/2014/main" id="{850B4BDF-77B1-426F-B64E-9CB8AD408CF1}"/>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3" name="Freeform 74">
              <a:extLst>
                <a:ext uri="{FF2B5EF4-FFF2-40B4-BE49-F238E27FC236}">
                  <a16:creationId xmlns:a16="http://schemas.microsoft.com/office/drawing/2014/main" id="{068A0359-42E8-434B-8021-5B50209E6BF2}"/>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54" name="Text Box 75">
              <a:extLst>
                <a:ext uri="{FF2B5EF4-FFF2-40B4-BE49-F238E27FC236}">
                  <a16:creationId xmlns:a16="http://schemas.microsoft.com/office/drawing/2014/main" id="{D9E4DD9C-2E1F-4F43-89FF-909E654993D2}"/>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rPr>
                <a:t>RRR 53%</a:t>
              </a:r>
            </a:p>
          </p:txBody>
        </p:sp>
      </p:grpSp>
      <p:grpSp>
        <p:nvGrpSpPr>
          <p:cNvPr id="55" name="Group 54">
            <a:extLst>
              <a:ext uri="{FF2B5EF4-FFF2-40B4-BE49-F238E27FC236}">
                <a16:creationId xmlns:a16="http://schemas.microsoft.com/office/drawing/2014/main" id="{CF3D2F31-DD62-4A9D-A1F7-12EA36204197}"/>
              </a:ext>
            </a:extLst>
          </p:cNvPr>
          <p:cNvGrpSpPr/>
          <p:nvPr/>
        </p:nvGrpSpPr>
        <p:grpSpPr>
          <a:xfrm>
            <a:off x="3419892" y="3284154"/>
            <a:ext cx="1422400" cy="395836"/>
            <a:chOff x="6746754" y="4300150"/>
            <a:chExt cx="1422400" cy="395836"/>
          </a:xfrm>
        </p:grpSpPr>
        <p:sp>
          <p:nvSpPr>
            <p:cNvPr id="56" name="Right Arrow 47">
              <a:extLst>
                <a:ext uri="{FF2B5EF4-FFF2-40B4-BE49-F238E27FC236}">
                  <a16:creationId xmlns:a16="http://schemas.microsoft.com/office/drawing/2014/main" id="{11572F4D-AF0F-457A-82B1-340DA2A5824A}"/>
                </a:ext>
              </a:extLst>
            </p:cNvPr>
            <p:cNvSpPr/>
            <p:nvPr/>
          </p:nvSpPr>
          <p:spPr>
            <a:xfrm rot="1800000">
              <a:off x="6746754" y="4490802"/>
              <a:ext cx="1422400" cy="205184"/>
            </a:xfrm>
            <a:prstGeom prst="rightArrow">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57" name="Freeform 74">
              <a:extLst>
                <a:ext uri="{FF2B5EF4-FFF2-40B4-BE49-F238E27FC236}">
                  <a16:creationId xmlns:a16="http://schemas.microsoft.com/office/drawing/2014/main" id="{6CDA0FBD-2BE1-40B1-BD91-225AE0281A0E}"/>
                </a:ext>
              </a:extLst>
            </p:cNvPr>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rgbClr val="554856"/>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58" name="Text Box 75">
              <a:extLst>
                <a:ext uri="{FF2B5EF4-FFF2-40B4-BE49-F238E27FC236}">
                  <a16:creationId xmlns:a16="http://schemas.microsoft.com/office/drawing/2014/main" id="{3FE484DB-833B-4E98-83E4-DE3924B4FC05}"/>
                </a:ext>
              </a:extLst>
            </p:cNvPr>
            <p:cNvSpPr txBox="1">
              <a:spLocks noChangeArrowheads="1"/>
            </p:cNvSpPr>
            <p:nvPr/>
          </p:nvSpPr>
          <p:spPr bwMode="auto">
            <a:xfrm>
              <a:off x="7411200" y="4300150"/>
              <a:ext cx="74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prstClr val="white"/>
                  </a:solidFill>
                  <a:effectLst/>
                  <a:uLnTx/>
                  <a:uFillTx/>
                  <a:latin typeface="Arial Narrow" panose="020B0606020202030204" pitchFamily="34" charset="0"/>
                </a:rPr>
                <a:t>RRR 65%</a:t>
              </a:r>
            </a:p>
          </p:txBody>
        </p:sp>
      </p:grpSp>
      <p:sp>
        <p:nvSpPr>
          <p:cNvPr id="59" name="Text Box 41">
            <a:extLst>
              <a:ext uri="{FF2B5EF4-FFF2-40B4-BE49-F238E27FC236}">
                <a16:creationId xmlns:a16="http://schemas.microsoft.com/office/drawing/2014/main" id="{B89AAB4D-E11E-437E-ABFE-7AD8B4107B3C}"/>
              </a:ext>
            </a:extLst>
          </p:cNvPr>
          <p:cNvSpPr txBox="1">
            <a:spLocks noChangeArrowheads="1"/>
          </p:cNvSpPr>
          <p:nvPr/>
        </p:nvSpPr>
        <p:spPr bwMode="auto">
          <a:xfrm rot="16200000">
            <a:off x="-976964" y="3792061"/>
            <a:ext cx="3361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CA" altLang="en-US" sz="1400" b="1" kern="0" dirty="0">
                <a:solidFill>
                  <a:prstClr val="black">
                    <a:lumMod val="75000"/>
                    <a:lumOff val="25000"/>
                  </a:prstClr>
                </a:solidFill>
                <a:latin typeface="Arial Narrow" panose="020B0606020202030204" pitchFamily="34" charset="0"/>
              </a:rPr>
              <a:t>Percentage of patients with ≥1 </a:t>
            </a:r>
            <a:br>
              <a:rPr lang="en-CA" altLang="en-US" sz="1400" b="1" kern="0" dirty="0">
                <a:solidFill>
                  <a:prstClr val="black">
                    <a:lumMod val="75000"/>
                    <a:lumOff val="25000"/>
                  </a:prstClr>
                </a:solidFill>
                <a:latin typeface="Arial Narrow" panose="020B0606020202030204" pitchFamily="34" charset="0"/>
              </a:rPr>
            </a:br>
            <a:r>
              <a:rPr lang="en-CA" altLang="en-US" sz="1400" b="1" kern="0" dirty="0">
                <a:solidFill>
                  <a:prstClr val="black">
                    <a:lumMod val="75000"/>
                    <a:lumOff val="25000"/>
                  </a:prstClr>
                </a:solidFill>
                <a:latin typeface="Arial Narrow" panose="020B0606020202030204" pitchFamily="34" charset="0"/>
              </a:rPr>
              <a:t>fracture in 2 years (%)</a:t>
            </a:r>
          </a:p>
        </p:txBody>
      </p:sp>
      <p:sp>
        <p:nvSpPr>
          <p:cNvPr id="60" name="Text Box 42">
            <a:extLst>
              <a:ext uri="{FF2B5EF4-FFF2-40B4-BE49-F238E27FC236}">
                <a16:creationId xmlns:a16="http://schemas.microsoft.com/office/drawing/2014/main" id="{2764990F-2A17-4D07-AD56-F16AFAD22D7C}"/>
              </a:ext>
            </a:extLst>
          </p:cNvPr>
          <p:cNvSpPr txBox="1">
            <a:spLocks noChangeArrowheads="1"/>
          </p:cNvSpPr>
          <p:nvPr/>
        </p:nvSpPr>
        <p:spPr bwMode="auto">
          <a:xfrm>
            <a:off x="3575723" y="4239282"/>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5%</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22/444</a:t>
            </a:r>
          </a:p>
        </p:txBody>
      </p:sp>
      <p:sp>
        <p:nvSpPr>
          <p:cNvPr id="61" name="Text Box 56">
            <a:extLst>
              <a:ext uri="{FF2B5EF4-FFF2-40B4-BE49-F238E27FC236}">
                <a16:creationId xmlns:a16="http://schemas.microsoft.com/office/drawing/2014/main" id="{033DF61F-E1A4-4A6A-A825-C61C093CEDD7}"/>
              </a:ext>
            </a:extLst>
          </p:cNvPr>
          <p:cNvSpPr txBox="1">
            <a:spLocks noChangeArrowheads="1"/>
          </p:cNvSpPr>
          <p:nvPr/>
        </p:nvSpPr>
        <p:spPr bwMode="auto">
          <a:xfrm>
            <a:off x="7027380" y="4767888"/>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2.6%</a:t>
            </a:r>
          </a:p>
          <a:p>
            <a:pPr algn="ctr" defTabSz="914400" eaLnBrk="1" hangingPunct="1">
              <a:defRPr/>
            </a:pPr>
            <a:r>
              <a:rPr lang="en-US" altLang="en-US" sz="1200" b="1" kern="0" dirty="0">
                <a:solidFill>
                  <a:prstClr val="black">
                    <a:lumMod val="75000"/>
                    <a:lumOff val="25000"/>
                  </a:prstClr>
                </a:solidFill>
                <a:latin typeface="Arial Narrow" panose="020B0606020202030204" pitchFamily="34" charset="0"/>
              </a:rPr>
              <a:t>n= 14/541</a:t>
            </a:r>
          </a:p>
        </p:txBody>
      </p:sp>
      <p:sp>
        <p:nvSpPr>
          <p:cNvPr id="63" name="TextBox 62">
            <a:extLst>
              <a:ext uri="{FF2B5EF4-FFF2-40B4-BE49-F238E27FC236}">
                <a16:creationId xmlns:a16="http://schemas.microsoft.com/office/drawing/2014/main" id="{756E20D3-50A3-4541-95C5-DEF2DF28C38C}"/>
              </a:ext>
            </a:extLst>
          </p:cNvPr>
          <p:cNvSpPr txBox="1"/>
          <p:nvPr/>
        </p:nvSpPr>
        <p:spPr>
          <a:xfrm>
            <a:off x="7583635" y="5780836"/>
            <a:ext cx="395111" cy="276999"/>
          </a:xfrm>
          <a:prstGeom prst="rect">
            <a:avLst/>
          </a:prstGeom>
          <a:noFill/>
        </p:spPr>
        <p:txBody>
          <a:bodyPr wrap="square" rtlCol="0">
            <a:spAutoFit/>
          </a:bodyPr>
          <a:lstStyle/>
          <a:p>
            <a:r>
              <a:rPr lang="en-US" altLang="en-US" sz="1200" dirty="0">
                <a:solidFill>
                  <a:prstClr val="black">
                    <a:lumMod val="75000"/>
                    <a:lumOff val="25000"/>
                  </a:prstClr>
                </a:solidFill>
                <a:latin typeface="Arial Narrow" panose="020B0606020202030204" pitchFamily="34" charset="0"/>
                <a:ea typeface="MS PGothic" panose="020B0600070205080204" pitchFamily="34" charset="-128"/>
              </a:rPr>
              <a:t>*</a:t>
            </a:r>
            <a:endParaRPr lang="en-CA" sz="1200" dirty="0">
              <a:solidFill>
                <a:prstClr val="black">
                  <a:lumMod val="75000"/>
                  <a:lumOff val="25000"/>
                </a:prstClr>
              </a:solidFill>
              <a:latin typeface="Arial Narrow" panose="020B0606020202030204" pitchFamily="34" charset="0"/>
            </a:endParaRPr>
          </a:p>
        </p:txBody>
      </p:sp>
    </p:spTree>
    <p:extLst>
      <p:ext uri="{BB962C8B-B14F-4D97-AF65-F5344CB8AC3E}">
        <p14:creationId xmlns:p14="http://schemas.microsoft.com/office/powerpoint/2010/main" val="958777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lvl="0" defTabSz="342991">
              <a:defRPr/>
            </a:pPr>
            <a:r>
              <a:rPr lang="en-US" sz="4000" b="1" dirty="0">
                <a:solidFill>
                  <a:srgbClr val="725F73"/>
                </a:solidFill>
                <a:latin typeface="Arial Narrow" panose="020B0606020202030204" pitchFamily="34" charset="0"/>
              </a:rPr>
              <a:t>Accreditation Statement</a:t>
            </a:r>
          </a:p>
        </p:txBody>
      </p:sp>
      <p:sp>
        <p:nvSpPr>
          <p:cNvPr id="6" name="Content Placeholder 2">
            <a:extLst>
              <a:ext uri="{FF2B5EF4-FFF2-40B4-BE49-F238E27FC236}">
                <a16:creationId xmlns:a16="http://schemas.microsoft.com/office/drawing/2014/main" id="{E0949C40-27E8-4CDE-A92F-4A2808F7CBE5}"/>
              </a:ext>
            </a:extLst>
          </p:cNvPr>
          <p:cNvSpPr txBox="1">
            <a:spLocks/>
          </p:cNvSpPr>
          <p:nvPr/>
        </p:nvSpPr>
        <p:spPr>
          <a:xfrm>
            <a:off x="1294804" y="2148906"/>
            <a:ext cx="7849196" cy="31686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pPr>
            <a:r>
              <a:rPr lang="en-CA" sz="3200" b="1" dirty="0">
                <a:solidFill>
                  <a:schemeClr val="bg2">
                    <a:lumMod val="50000"/>
                  </a:schemeClr>
                </a:solidFill>
                <a:latin typeface="Arial Narrow" panose="020B0606020202030204" pitchFamily="34" charset="0"/>
                <a:ea typeface="Calibri"/>
                <a:cs typeface="Lato"/>
              </a:rPr>
              <a:t>This one-credit-per-hour Group Learning program has been certified by the College of Family Physicians of Canada and the Provincial Chapter for up to </a:t>
            </a:r>
            <a:r>
              <a:rPr lang="en-CA" sz="3200" b="1" dirty="0">
                <a:solidFill>
                  <a:srgbClr val="746175"/>
                </a:solidFill>
                <a:latin typeface="Arial Narrow" panose="020B0606020202030204" pitchFamily="34" charset="0"/>
                <a:ea typeface="Calibri"/>
                <a:cs typeface="Lato"/>
              </a:rPr>
              <a:t>X</a:t>
            </a:r>
            <a:r>
              <a:rPr lang="en-CA" sz="3200" b="1" dirty="0">
                <a:solidFill>
                  <a:schemeClr val="bg2">
                    <a:lumMod val="50000"/>
                  </a:schemeClr>
                </a:solidFill>
                <a:latin typeface="Arial Narrow" panose="020B0606020202030204" pitchFamily="34" charset="0"/>
                <a:ea typeface="Calibri"/>
                <a:cs typeface="Lato"/>
              </a:rPr>
              <a:t> </a:t>
            </a:r>
            <a:r>
              <a:rPr lang="en-CA" sz="3200" b="1" dirty="0" err="1">
                <a:solidFill>
                  <a:schemeClr val="bg2">
                    <a:lumMod val="50000"/>
                  </a:schemeClr>
                </a:solidFill>
                <a:latin typeface="Arial Narrow" panose="020B0606020202030204" pitchFamily="34" charset="0"/>
                <a:ea typeface="Calibri"/>
                <a:cs typeface="Lato"/>
              </a:rPr>
              <a:t>Mainpro</a:t>
            </a:r>
            <a:r>
              <a:rPr lang="en-CA" sz="3200" b="1" dirty="0">
                <a:solidFill>
                  <a:schemeClr val="bg2">
                    <a:lumMod val="50000"/>
                  </a:schemeClr>
                </a:solidFill>
                <a:latin typeface="Arial Narrow" panose="020B0606020202030204" pitchFamily="34" charset="0"/>
                <a:ea typeface="Calibri"/>
                <a:cs typeface="Lato"/>
              </a:rPr>
              <a:t>+ credits.</a:t>
            </a:r>
            <a:endParaRPr lang="en-CA" sz="3200" b="1" dirty="0">
              <a:solidFill>
                <a:schemeClr val="bg2">
                  <a:lumMod val="50000"/>
                </a:schemeClr>
              </a:solidFill>
              <a:latin typeface="Arial Narrow" panose="020B0606020202030204" pitchFamily="34" charset="0"/>
              <a:cs typeface="Lato"/>
            </a:endParaRPr>
          </a:p>
        </p:txBody>
      </p:sp>
      <p:pic>
        <p:nvPicPr>
          <p:cNvPr id="9" name="Picture 8" descr="A screenshot of a cell phone&#10;&#10;Description generated with high confidence">
            <a:extLst>
              <a:ext uri="{FF2B5EF4-FFF2-40B4-BE49-F238E27FC236}">
                <a16:creationId xmlns:a16="http://schemas.microsoft.com/office/drawing/2014/main" id="{ACBA93B2-C23D-417F-A4C7-3F5D9AA88FC9}"/>
              </a:ext>
            </a:extLst>
          </p:cNvPr>
          <p:cNvPicPr>
            <a:picLocks noChangeAspect="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83" y="6004845"/>
            <a:ext cx="1077441" cy="594324"/>
          </a:xfrm>
          <a:prstGeom prst="rect">
            <a:avLst/>
          </a:prstGeom>
        </p:spPr>
      </p:pic>
    </p:spTree>
    <p:extLst>
      <p:ext uri="{BB962C8B-B14F-4D97-AF65-F5344CB8AC3E}">
        <p14:creationId xmlns:p14="http://schemas.microsoft.com/office/powerpoint/2010/main" val="3042816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85061" y="2887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2800" dirty="0">
                <a:solidFill>
                  <a:srgbClr val="725F73"/>
                </a:solidFill>
                <a:latin typeface="Arial Narrow" panose="020B0606020202030204" pitchFamily="34" charset="0"/>
              </a:rPr>
              <a:t>Comparison Studies of Denosumab vs Bisphosphonates in Bisphosphonate Pretreated </a:t>
            </a:r>
          </a:p>
          <a:p>
            <a:pPr algn="ctr">
              <a:lnSpc>
                <a:spcPct val="100000"/>
              </a:lnSpc>
            </a:pPr>
            <a:r>
              <a:rPr lang="en-CA" sz="2800" dirty="0">
                <a:solidFill>
                  <a:srgbClr val="725F73"/>
                </a:solidFill>
                <a:latin typeface="Arial Narrow" panose="020B0606020202030204" pitchFamily="34" charset="0"/>
              </a:rPr>
              <a:t>Subjects: </a:t>
            </a:r>
            <a:r>
              <a:rPr lang="en-CA" sz="2800" dirty="0">
                <a:solidFill>
                  <a:srgbClr val="7693CC"/>
                </a:solidFill>
                <a:latin typeface="Arial Narrow" panose="020B0606020202030204" pitchFamily="34" charset="0"/>
              </a:rPr>
              <a:t>Total Hip BMD at 12 months</a:t>
            </a:r>
            <a:endParaRPr lang="en-US" sz="2400" baseline="30000" dirty="0">
              <a:solidFill>
                <a:srgbClr val="7693CC"/>
              </a:solidFill>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53034"/>
            <a:ext cx="9144000" cy="623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8325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900" dirty="0">
                <a:solidFill>
                  <a:srgbClr val="000000"/>
                </a:solidFill>
                <a:latin typeface="Arial Narrow" panose="020B0606020202030204" pitchFamily="34" charset="0"/>
              </a:rPr>
              <a:t>Data are least-squares means and 95% confidence intervals. </a:t>
            </a:r>
            <a:r>
              <a:rPr lang="en-CA" sz="900" baseline="30000" dirty="0">
                <a:solidFill>
                  <a:srgbClr val="000000"/>
                </a:solidFill>
                <a:latin typeface="Arial Narrow" panose="020B0606020202030204" pitchFamily="34" charset="0"/>
              </a:rPr>
              <a:t>a</a:t>
            </a:r>
            <a:r>
              <a:rPr lang="en-CA" sz="900" dirty="0">
                <a:solidFill>
                  <a:srgbClr val="000000"/>
                </a:solidFill>
                <a:latin typeface="Arial Narrow" panose="020B0606020202030204" pitchFamily="34" charset="0"/>
              </a:rPr>
              <a:t>p &lt; 0.0001; </a:t>
            </a:r>
            <a:r>
              <a:rPr lang="en-CA" sz="900" baseline="30000" dirty="0">
                <a:solidFill>
                  <a:srgbClr val="000000"/>
                </a:solidFill>
                <a:latin typeface="Arial Narrow" panose="020B0606020202030204" pitchFamily="34" charset="0"/>
              </a:rPr>
              <a:t>b</a:t>
            </a:r>
            <a:r>
              <a:rPr lang="en-CA" sz="900" dirty="0">
                <a:solidFill>
                  <a:srgbClr val="000000"/>
                </a:solidFill>
                <a:latin typeface="Arial Narrow" panose="020B0606020202030204" pitchFamily="34" charset="0"/>
              </a:rPr>
              <a:t>p &lt; 0.001. </a:t>
            </a:r>
          </a:p>
          <a:p>
            <a:r>
              <a:rPr lang="en-CA" sz="900" dirty="0">
                <a:solidFill>
                  <a:srgbClr val="000000"/>
                </a:solidFill>
                <a:latin typeface="Arial Narrow" panose="020B0606020202030204" pitchFamily="34" charset="0"/>
              </a:rPr>
              <a:t>ALN, alendronate; BMD, bone mineral density; </a:t>
            </a:r>
            <a:r>
              <a:rPr lang="en-CA" sz="900" dirty="0" err="1">
                <a:solidFill>
                  <a:srgbClr val="000000"/>
                </a:solidFill>
                <a:latin typeface="Arial Narrow" panose="020B0606020202030204" pitchFamily="34" charset="0"/>
              </a:rPr>
              <a:t>DMAb</a:t>
            </a:r>
            <a:r>
              <a:rPr lang="en-CA" sz="900" dirty="0">
                <a:solidFill>
                  <a:srgbClr val="000000"/>
                </a:solidFill>
                <a:latin typeface="Arial Narrow" panose="020B0606020202030204" pitchFamily="34" charset="0"/>
              </a:rPr>
              <a:t>, denosumab; IBN, ibandronate; RIS, risedronate; ZOL, zoledronic acid. </a:t>
            </a:r>
          </a:p>
          <a:p>
            <a:r>
              <a:rPr lang="en-CA" sz="900" dirty="0" err="1">
                <a:solidFill>
                  <a:srgbClr val="000000"/>
                </a:solidFill>
                <a:latin typeface="Arial Narrow" panose="020B0606020202030204" pitchFamily="34" charset="0"/>
              </a:rPr>
              <a:t>Recknor</a:t>
            </a:r>
            <a:r>
              <a:rPr lang="en-CA" sz="900" dirty="0">
                <a:solidFill>
                  <a:srgbClr val="000000"/>
                </a:solidFill>
                <a:latin typeface="Arial Narrow" panose="020B0606020202030204" pitchFamily="34" charset="0"/>
              </a:rPr>
              <a:t>, C., et al. </a:t>
            </a:r>
            <a:r>
              <a:rPr lang="en-CA" sz="900" i="1" dirty="0" err="1">
                <a:solidFill>
                  <a:srgbClr val="000000"/>
                </a:solidFill>
                <a:latin typeface="Arial Narrow" panose="020B0606020202030204" pitchFamily="34" charset="0"/>
              </a:rPr>
              <a:t>Obstet</a:t>
            </a:r>
            <a:r>
              <a:rPr lang="en-CA" sz="900" i="1" dirty="0">
                <a:solidFill>
                  <a:srgbClr val="000000"/>
                </a:solidFill>
                <a:latin typeface="Arial Narrow" panose="020B0606020202030204" pitchFamily="34" charset="0"/>
              </a:rPr>
              <a:t> Gynecol</a:t>
            </a:r>
            <a:r>
              <a:rPr lang="en-CA" sz="900" dirty="0">
                <a:solidFill>
                  <a:srgbClr val="000000"/>
                </a:solidFill>
                <a:latin typeface="Arial Narrow" panose="020B0606020202030204" pitchFamily="34" charset="0"/>
              </a:rPr>
              <a:t>. 2013;121:1291-9; Kendler, D.L., et al. </a:t>
            </a:r>
            <a:r>
              <a:rPr lang="en-CA" sz="900" i="1" dirty="0">
                <a:solidFill>
                  <a:srgbClr val="000000"/>
                </a:solidFill>
                <a:latin typeface="Arial Narrow" panose="020B0606020202030204" pitchFamily="34" charset="0"/>
              </a:rPr>
              <a:t>J Bone Miner Res</a:t>
            </a:r>
            <a:r>
              <a:rPr lang="en-CA" sz="900" dirty="0">
                <a:solidFill>
                  <a:srgbClr val="000000"/>
                </a:solidFill>
                <a:latin typeface="Arial Narrow" panose="020B0606020202030204" pitchFamily="34" charset="0"/>
              </a:rPr>
              <a:t>. 2010;25(1):72-81.; Roux, C., et al. </a:t>
            </a:r>
            <a:r>
              <a:rPr lang="en-CA" sz="900" i="1" dirty="0">
                <a:solidFill>
                  <a:srgbClr val="000000"/>
                </a:solidFill>
                <a:latin typeface="Arial Narrow" panose="020B0606020202030204" pitchFamily="34" charset="0"/>
              </a:rPr>
              <a:t>Bone</a:t>
            </a:r>
            <a:r>
              <a:rPr lang="en-CA" sz="900" dirty="0">
                <a:solidFill>
                  <a:srgbClr val="000000"/>
                </a:solidFill>
                <a:latin typeface="Arial Narrow" panose="020B0606020202030204" pitchFamily="34" charset="0"/>
              </a:rPr>
              <a:t>. 2014;58:48-54.; </a:t>
            </a:r>
            <a:r>
              <a:rPr lang="da-DK" sz="900" dirty="0">
                <a:solidFill>
                  <a:srgbClr val="000000"/>
                </a:solidFill>
                <a:latin typeface="Arial Narrow" panose="020B0606020202030204" pitchFamily="34" charset="0"/>
              </a:rPr>
              <a:t>Miller, P.D., et al. (2015). ACR. </a:t>
            </a:r>
          </a:p>
        </p:txBody>
      </p:sp>
      <p:sp>
        <p:nvSpPr>
          <p:cNvPr id="31" name="Rectangle 6">
            <a:extLst>
              <a:ext uri="{FF2B5EF4-FFF2-40B4-BE49-F238E27FC236}">
                <a16:creationId xmlns:a16="http://schemas.microsoft.com/office/drawing/2014/main" id="{6CE8A340-808A-40AF-BAC9-98C411171B57}"/>
              </a:ext>
            </a:extLst>
          </p:cNvPr>
          <p:cNvSpPr>
            <a:spLocks noChangeArrowheads="1"/>
          </p:cNvSpPr>
          <p:nvPr/>
        </p:nvSpPr>
        <p:spPr bwMode="auto">
          <a:xfrm>
            <a:off x="2271546" y="5387846"/>
            <a:ext cx="588963" cy="452438"/>
          </a:xfrm>
          <a:prstGeom prst="rect">
            <a:avLst/>
          </a:prstGeom>
          <a:solidFill>
            <a:srgbClr val="947F95"/>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32" name="Freeform 23">
            <a:extLst>
              <a:ext uri="{FF2B5EF4-FFF2-40B4-BE49-F238E27FC236}">
                <a16:creationId xmlns:a16="http://schemas.microsoft.com/office/drawing/2014/main" id="{0B7AFE39-2406-4ED0-BEDC-FD23F852EAD7}"/>
              </a:ext>
            </a:extLst>
          </p:cNvPr>
          <p:cNvSpPr>
            <a:spLocks/>
          </p:cNvSpPr>
          <p:nvPr/>
        </p:nvSpPr>
        <p:spPr bwMode="auto">
          <a:xfrm>
            <a:off x="2517608" y="565295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33" name="Line 24">
            <a:extLst>
              <a:ext uri="{FF2B5EF4-FFF2-40B4-BE49-F238E27FC236}">
                <a16:creationId xmlns:a16="http://schemas.microsoft.com/office/drawing/2014/main" id="{64D56306-E0B1-44DA-A16A-B21322C74B55}"/>
              </a:ext>
            </a:extLst>
          </p:cNvPr>
          <p:cNvSpPr>
            <a:spLocks noChangeShapeType="1"/>
          </p:cNvSpPr>
          <p:nvPr/>
        </p:nvSpPr>
        <p:spPr bwMode="auto">
          <a:xfrm>
            <a:off x="2517608" y="565295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34" name="Line 30">
            <a:extLst>
              <a:ext uri="{FF2B5EF4-FFF2-40B4-BE49-F238E27FC236}">
                <a16:creationId xmlns:a16="http://schemas.microsoft.com/office/drawing/2014/main" id="{5F609082-C97B-4353-8AC8-0BE742A0A021}"/>
              </a:ext>
            </a:extLst>
          </p:cNvPr>
          <p:cNvSpPr>
            <a:spLocks noChangeShapeType="1"/>
          </p:cNvSpPr>
          <p:nvPr/>
        </p:nvSpPr>
        <p:spPr bwMode="auto">
          <a:xfrm>
            <a:off x="2517608" y="565295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5" name="Rectangle 154">
            <a:extLst>
              <a:ext uri="{FF2B5EF4-FFF2-40B4-BE49-F238E27FC236}">
                <a16:creationId xmlns:a16="http://schemas.microsoft.com/office/drawing/2014/main" id="{4357B029-5324-49FB-A945-57B599ECCAB8}"/>
              </a:ext>
            </a:extLst>
          </p:cNvPr>
          <p:cNvSpPr>
            <a:spLocks noChangeArrowheads="1"/>
          </p:cNvSpPr>
          <p:nvPr/>
        </p:nvSpPr>
        <p:spPr bwMode="auto">
          <a:xfrm>
            <a:off x="2406483"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b="1" kern="0" dirty="0">
                <a:solidFill>
                  <a:prstClr val="white"/>
                </a:solidFill>
                <a:latin typeface="Arial Narrow" panose="020B0606020202030204" pitchFamily="34" charset="0"/>
                <a:ea typeface="MS PGothic" pitchFamily="34" charset="-128"/>
              </a:rPr>
              <a:t>0.5%</a:t>
            </a:r>
          </a:p>
        </p:txBody>
      </p:sp>
      <p:sp>
        <p:nvSpPr>
          <p:cNvPr id="36" name="Rectangle 10">
            <a:extLst>
              <a:ext uri="{FF2B5EF4-FFF2-40B4-BE49-F238E27FC236}">
                <a16:creationId xmlns:a16="http://schemas.microsoft.com/office/drawing/2014/main" id="{6AEC1CDB-EAFA-46A9-BB6C-65188853ABF7}"/>
              </a:ext>
            </a:extLst>
          </p:cNvPr>
          <p:cNvSpPr>
            <a:spLocks noChangeArrowheads="1"/>
          </p:cNvSpPr>
          <p:nvPr/>
        </p:nvSpPr>
        <p:spPr bwMode="auto">
          <a:xfrm>
            <a:off x="7086468" y="5297358"/>
            <a:ext cx="587375" cy="542925"/>
          </a:xfrm>
          <a:prstGeom prst="rect">
            <a:avLst/>
          </a:prstGeom>
          <a:solidFill>
            <a:srgbClr val="7693CC"/>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37" name="Rectangle 11">
            <a:extLst>
              <a:ext uri="{FF2B5EF4-FFF2-40B4-BE49-F238E27FC236}">
                <a16:creationId xmlns:a16="http://schemas.microsoft.com/office/drawing/2014/main" id="{166CD2BB-A197-44C3-9C38-0DDD7A2968AC}"/>
              </a:ext>
            </a:extLst>
          </p:cNvPr>
          <p:cNvSpPr>
            <a:spLocks noChangeArrowheads="1"/>
          </p:cNvSpPr>
          <p:nvPr/>
        </p:nvSpPr>
        <p:spPr bwMode="auto">
          <a:xfrm>
            <a:off x="7672255" y="4113083"/>
            <a:ext cx="592138" cy="17272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38" name="Freeform 69">
            <a:extLst>
              <a:ext uri="{FF2B5EF4-FFF2-40B4-BE49-F238E27FC236}">
                <a16:creationId xmlns:a16="http://schemas.microsoft.com/office/drawing/2014/main" id="{486C2211-C1DC-4A1D-9D14-03E32047F36F}"/>
              </a:ext>
            </a:extLst>
          </p:cNvPr>
          <p:cNvSpPr>
            <a:spLocks/>
          </p:cNvSpPr>
          <p:nvPr/>
        </p:nvSpPr>
        <p:spPr bwMode="auto">
          <a:xfrm>
            <a:off x="7332530" y="507510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64" name="Line 70">
            <a:extLst>
              <a:ext uri="{FF2B5EF4-FFF2-40B4-BE49-F238E27FC236}">
                <a16:creationId xmlns:a16="http://schemas.microsoft.com/office/drawing/2014/main" id="{FE4EEFB6-23A2-4FF5-9622-5B32900A06FD}"/>
              </a:ext>
            </a:extLst>
          </p:cNvPr>
          <p:cNvSpPr>
            <a:spLocks noChangeShapeType="1"/>
          </p:cNvSpPr>
          <p:nvPr/>
        </p:nvSpPr>
        <p:spPr bwMode="auto">
          <a:xfrm>
            <a:off x="7332530" y="507510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65" name="Freeform 71">
            <a:extLst>
              <a:ext uri="{FF2B5EF4-FFF2-40B4-BE49-F238E27FC236}">
                <a16:creationId xmlns:a16="http://schemas.microsoft.com/office/drawing/2014/main" id="{9E7704EA-23E7-42A6-ACD7-0CED07C8FA63}"/>
              </a:ext>
            </a:extLst>
          </p:cNvPr>
          <p:cNvSpPr>
            <a:spLocks/>
          </p:cNvSpPr>
          <p:nvPr/>
        </p:nvSpPr>
        <p:spPr bwMode="auto">
          <a:xfrm>
            <a:off x="7332530" y="5562471"/>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66" name="Line 72">
            <a:extLst>
              <a:ext uri="{FF2B5EF4-FFF2-40B4-BE49-F238E27FC236}">
                <a16:creationId xmlns:a16="http://schemas.microsoft.com/office/drawing/2014/main" id="{832D8D1D-09E1-4A51-BEA9-B5587AC7B2E3}"/>
              </a:ext>
            </a:extLst>
          </p:cNvPr>
          <p:cNvSpPr>
            <a:spLocks noChangeShapeType="1"/>
          </p:cNvSpPr>
          <p:nvPr/>
        </p:nvSpPr>
        <p:spPr bwMode="auto">
          <a:xfrm>
            <a:off x="7332530" y="5562471"/>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67" name="Freeform 73">
            <a:extLst>
              <a:ext uri="{FF2B5EF4-FFF2-40B4-BE49-F238E27FC236}">
                <a16:creationId xmlns:a16="http://schemas.microsoft.com/office/drawing/2014/main" id="{0C0868AB-2D67-4E0E-BC98-2CC54170D48D}"/>
              </a:ext>
            </a:extLst>
          </p:cNvPr>
          <p:cNvSpPr>
            <a:spLocks/>
          </p:cNvSpPr>
          <p:nvPr/>
        </p:nvSpPr>
        <p:spPr bwMode="auto">
          <a:xfrm>
            <a:off x="7375393" y="5075108"/>
            <a:ext cx="0" cy="222250"/>
          </a:xfrm>
          <a:custGeom>
            <a:avLst/>
            <a:gdLst>
              <a:gd name="T0" fmla="*/ 140 h 140"/>
              <a:gd name="T1" fmla="*/ 0 h 140"/>
              <a:gd name="T2" fmla="*/ 140 h 140"/>
            </a:gdLst>
            <a:ahLst/>
            <a:cxnLst>
              <a:cxn ang="0">
                <a:pos x="0" y="T0"/>
              </a:cxn>
              <a:cxn ang="0">
                <a:pos x="0" y="T1"/>
              </a:cxn>
              <a:cxn ang="0">
                <a:pos x="0" y="T2"/>
              </a:cxn>
            </a:cxnLst>
            <a:rect l="0" t="0" r="r" b="b"/>
            <a:pathLst>
              <a:path h="140">
                <a:moveTo>
                  <a:pt x="0" y="140"/>
                </a:moveTo>
                <a:lnTo>
                  <a:pt x="0" y="0"/>
                </a:lnTo>
                <a:lnTo>
                  <a:pt x="0" y="14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68" name="Line 74">
            <a:extLst>
              <a:ext uri="{FF2B5EF4-FFF2-40B4-BE49-F238E27FC236}">
                <a16:creationId xmlns:a16="http://schemas.microsoft.com/office/drawing/2014/main" id="{3682292F-30C4-4783-8917-6B6906FBBFB4}"/>
              </a:ext>
            </a:extLst>
          </p:cNvPr>
          <p:cNvSpPr>
            <a:spLocks noChangeShapeType="1"/>
          </p:cNvSpPr>
          <p:nvPr/>
        </p:nvSpPr>
        <p:spPr bwMode="auto">
          <a:xfrm flipV="1">
            <a:off x="7375393" y="5075108"/>
            <a:ext cx="0" cy="222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69" name="Freeform 75">
            <a:extLst>
              <a:ext uri="{FF2B5EF4-FFF2-40B4-BE49-F238E27FC236}">
                <a16:creationId xmlns:a16="http://schemas.microsoft.com/office/drawing/2014/main" id="{FFBECF99-12F3-4DA2-9213-BDD15FBBEDA5}"/>
              </a:ext>
            </a:extLst>
          </p:cNvPr>
          <p:cNvSpPr>
            <a:spLocks/>
          </p:cNvSpPr>
          <p:nvPr/>
        </p:nvSpPr>
        <p:spPr bwMode="auto">
          <a:xfrm>
            <a:off x="7375393" y="5297358"/>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70" name="Line 76">
            <a:extLst>
              <a:ext uri="{FF2B5EF4-FFF2-40B4-BE49-F238E27FC236}">
                <a16:creationId xmlns:a16="http://schemas.microsoft.com/office/drawing/2014/main" id="{D85563CD-4A6A-4A74-8E8E-C0AED9F16F8C}"/>
              </a:ext>
            </a:extLst>
          </p:cNvPr>
          <p:cNvSpPr>
            <a:spLocks noChangeShapeType="1"/>
          </p:cNvSpPr>
          <p:nvPr/>
        </p:nvSpPr>
        <p:spPr bwMode="auto">
          <a:xfrm flipV="1">
            <a:off x="7375393" y="5297358"/>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71" name="Line 77">
            <a:extLst>
              <a:ext uri="{FF2B5EF4-FFF2-40B4-BE49-F238E27FC236}">
                <a16:creationId xmlns:a16="http://schemas.microsoft.com/office/drawing/2014/main" id="{D5D9BF3F-B06F-4490-B78C-3F36351B640C}"/>
              </a:ext>
            </a:extLst>
          </p:cNvPr>
          <p:cNvSpPr>
            <a:spLocks noChangeShapeType="1"/>
          </p:cNvSpPr>
          <p:nvPr/>
        </p:nvSpPr>
        <p:spPr bwMode="auto">
          <a:xfrm>
            <a:off x="7332530" y="507510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2" name="Line 78">
            <a:extLst>
              <a:ext uri="{FF2B5EF4-FFF2-40B4-BE49-F238E27FC236}">
                <a16:creationId xmlns:a16="http://schemas.microsoft.com/office/drawing/2014/main" id="{9D06B984-7E89-48C3-8B81-E4A2F827F871}"/>
              </a:ext>
            </a:extLst>
          </p:cNvPr>
          <p:cNvSpPr>
            <a:spLocks noChangeShapeType="1"/>
          </p:cNvSpPr>
          <p:nvPr/>
        </p:nvSpPr>
        <p:spPr bwMode="auto">
          <a:xfrm>
            <a:off x="7332530" y="5562471"/>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3" name="Line 79">
            <a:extLst>
              <a:ext uri="{FF2B5EF4-FFF2-40B4-BE49-F238E27FC236}">
                <a16:creationId xmlns:a16="http://schemas.microsoft.com/office/drawing/2014/main" id="{5342805F-28C3-4088-9389-5B65ECFD6813}"/>
              </a:ext>
            </a:extLst>
          </p:cNvPr>
          <p:cNvSpPr>
            <a:spLocks noChangeShapeType="1"/>
          </p:cNvSpPr>
          <p:nvPr/>
        </p:nvSpPr>
        <p:spPr bwMode="auto">
          <a:xfrm flipV="1">
            <a:off x="7375393" y="5075108"/>
            <a:ext cx="0" cy="22225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4" name="Line 80">
            <a:extLst>
              <a:ext uri="{FF2B5EF4-FFF2-40B4-BE49-F238E27FC236}">
                <a16:creationId xmlns:a16="http://schemas.microsoft.com/office/drawing/2014/main" id="{8AF9981C-0B6F-4D8C-80AF-309DE1CF8C82}"/>
              </a:ext>
            </a:extLst>
          </p:cNvPr>
          <p:cNvSpPr>
            <a:spLocks noChangeShapeType="1"/>
          </p:cNvSpPr>
          <p:nvPr/>
        </p:nvSpPr>
        <p:spPr bwMode="auto">
          <a:xfrm flipV="1">
            <a:off x="7375393" y="5297358"/>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75" name="Freeform 129">
            <a:extLst>
              <a:ext uri="{FF2B5EF4-FFF2-40B4-BE49-F238E27FC236}">
                <a16:creationId xmlns:a16="http://schemas.microsoft.com/office/drawing/2014/main" id="{8F45CDC3-DAC2-454B-BFE8-06F07357AC3A}"/>
              </a:ext>
            </a:extLst>
          </p:cNvPr>
          <p:cNvSpPr>
            <a:spLocks/>
          </p:cNvSpPr>
          <p:nvPr/>
        </p:nvSpPr>
        <p:spPr bwMode="auto">
          <a:xfrm>
            <a:off x="7923080" y="389083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76" name="Line 130">
            <a:extLst>
              <a:ext uri="{FF2B5EF4-FFF2-40B4-BE49-F238E27FC236}">
                <a16:creationId xmlns:a16="http://schemas.microsoft.com/office/drawing/2014/main" id="{B146FAA1-7B36-468E-AB62-E51E6A72505C}"/>
              </a:ext>
            </a:extLst>
          </p:cNvPr>
          <p:cNvSpPr>
            <a:spLocks noChangeShapeType="1"/>
          </p:cNvSpPr>
          <p:nvPr/>
        </p:nvSpPr>
        <p:spPr bwMode="auto">
          <a:xfrm>
            <a:off x="7923080" y="389083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77" name="Freeform 131">
            <a:extLst>
              <a:ext uri="{FF2B5EF4-FFF2-40B4-BE49-F238E27FC236}">
                <a16:creationId xmlns:a16="http://schemas.microsoft.com/office/drawing/2014/main" id="{FEF236A7-7287-4620-AD1B-D8E8BFD7C299}"/>
              </a:ext>
            </a:extLst>
          </p:cNvPr>
          <p:cNvSpPr>
            <a:spLocks/>
          </p:cNvSpPr>
          <p:nvPr/>
        </p:nvSpPr>
        <p:spPr bwMode="auto">
          <a:xfrm>
            <a:off x="7923080" y="43781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78" name="Line 132">
            <a:extLst>
              <a:ext uri="{FF2B5EF4-FFF2-40B4-BE49-F238E27FC236}">
                <a16:creationId xmlns:a16="http://schemas.microsoft.com/office/drawing/2014/main" id="{CFB2D33B-DB5E-4773-A20A-56744252ED52}"/>
              </a:ext>
            </a:extLst>
          </p:cNvPr>
          <p:cNvSpPr>
            <a:spLocks noChangeShapeType="1"/>
          </p:cNvSpPr>
          <p:nvPr/>
        </p:nvSpPr>
        <p:spPr bwMode="auto">
          <a:xfrm>
            <a:off x="7923080" y="43781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79" name="Freeform 133">
            <a:extLst>
              <a:ext uri="{FF2B5EF4-FFF2-40B4-BE49-F238E27FC236}">
                <a16:creationId xmlns:a16="http://schemas.microsoft.com/office/drawing/2014/main" id="{433C68E2-7EDA-4BC9-9B6B-B1E223A4FB74}"/>
              </a:ext>
            </a:extLst>
          </p:cNvPr>
          <p:cNvSpPr>
            <a:spLocks/>
          </p:cNvSpPr>
          <p:nvPr/>
        </p:nvSpPr>
        <p:spPr bwMode="auto">
          <a:xfrm>
            <a:off x="7969118" y="3890833"/>
            <a:ext cx="0" cy="222250"/>
          </a:xfrm>
          <a:custGeom>
            <a:avLst/>
            <a:gdLst>
              <a:gd name="T0" fmla="*/ 140 h 140"/>
              <a:gd name="T1" fmla="*/ 0 h 140"/>
              <a:gd name="T2" fmla="*/ 140 h 140"/>
            </a:gdLst>
            <a:ahLst/>
            <a:cxnLst>
              <a:cxn ang="0">
                <a:pos x="0" y="T0"/>
              </a:cxn>
              <a:cxn ang="0">
                <a:pos x="0" y="T1"/>
              </a:cxn>
              <a:cxn ang="0">
                <a:pos x="0" y="T2"/>
              </a:cxn>
            </a:cxnLst>
            <a:rect l="0" t="0" r="r" b="b"/>
            <a:pathLst>
              <a:path h="140">
                <a:moveTo>
                  <a:pt x="0" y="140"/>
                </a:moveTo>
                <a:lnTo>
                  <a:pt x="0" y="0"/>
                </a:lnTo>
                <a:lnTo>
                  <a:pt x="0" y="14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80" name="Line 134">
            <a:extLst>
              <a:ext uri="{FF2B5EF4-FFF2-40B4-BE49-F238E27FC236}">
                <a16:creationId xmlns:a16="http://schemas.microsoft.com/office/drawing/2014/main" id="{0FE5A965-61C3-4E7C-AE51-FC75E3A15D97}"/>
              </a:ext>
            </a:extLst>
          </p:cNvPr>
          <p:cNvSpPr>
            <a:spLocks noChangeShapeType="1"/>
          </p:cNvSpPr>
          <p:nvPr/>
        </p:nvSpPr>
        <p:spPr bwMode="auto">
          <a:xfrm flipV="1">
            <a:off x="7969118" y="3890833"/>
            <a:ext cx="0" cy="222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81" name="Freeform 135">
            <a:extLst>
              <a:ext uri="{FF2B5EF4-FFF2-40B4-BE49-F238E27FC236}">
                <a16:creationId xmlns:a16="http://schemas.microsoft.com/office/drawing/2014/main" id="{75784234-FE69-4ED8-859C-606478FAC039}"/>
              </a:ext>
            </a:extLst>
          </p:cNvPr>
          <p:cNvSpPr>
            <a:spLocks/>
          </p:cNvSpPr>
          <p:nvPr/>
        </p:nvSpPr>
        <p:spPr bwMode="auto">
          <a:xfrm>
            <a:off x="7969118" y="4113083"/>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82" name="Line 136">
            <a:extLst>
              <a:ext uri="{FF2B5EF4-FFF2-40B4-BE49-F238E27FC236}">
                <a16:creationId xmlns:a16="http://schemas.microsoft.com/office/drawing/2014/main" id="{5B17EF4E-2E07-4B0C-82C8-8525158EE39D}"/>
              </a:ext>
            </a:extLst>
          </p:cNvPr>
          <p:cNvSpPr>
            <a:spLocks noChangeShapeType="1"/>
          </p:cNvSpPr>
          <p:nvPr/>
        </p:nvSpPr>
        <p:spPr bwMode="auto">
          <a:xfrm flipV="1">
            <a:off x="7969118" y="4113083"/>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83" name="Line 137">
            <a:extLst>
              <a:ext uri="{FF2B5EF4-FFF2-40B4-BE49-F238E27FC236}">
                <a16:creationId xmlns:a16="http://schemas.microsoft.com/office/drawing/2014/main" id="{DAB807E8-0640-489D-982C-BD1C5DD2135B}"/>
              </a:ext>
            </a:extLst>
          </p:cNvPr>
          <p:cNvSpPr>
            <a:spLocks noChangeShapeType="1"/>
          </p:cNvSpPr>
          <p:nvPr/>
        </p:nvSpPr>
        <p:spPr bwMode="auto">
          <a:xfrm>
            <a:off x="7923080" y="389083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4" name="Line 138">
            <a:extLst>
              <a:ext uri="{FF2B5EF4-FFF2-40B4-BE49-F238E27FC236}">
                <a16:creationId xmlns:a16="http://schemas.microsoft.com/office/drawing/2014/main" id="{530F6E79-FC58-4E6F-B822-5E39F13762B6}"/>
              </a:ext>
            </a:extLst>
          </p:cNvPr>
          <p:cNvSpPr>
            <a:spLocks noChangeShapeType="1"/>
          </p:cNvSpPr>
          <p:nvPr/>
        </p:nvSpPr>
        <p:spPr bwMode="auto">
          <a:xfrm>
            <a:off x="7923080" y="43781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5" name="Line 139">
            <a:extLst>
              <a:ext uri="{FF2B5EF4-FFF2-40B4-BE49-F238E27FC236}">
                <a16:creationId xmlns:a16="http://schemas.microsoft.com/office/drawing/2014/main" id="{ECE16A8A-398F-4A4B-A6F4-B7BF527FAE58}"/>
              </a:ext>
            </a:extLst>
          </p:cNvPr>
          <p:cNvSpPr>
            <a:spLocks noChangeShapeType="1"/>
          </p:cNvSpPr>
          <p:nvPr/>
        </p:nvSpPr>
        <p:spPr bwMode="auto">
          <a:xfrm flipV="1">
            <a:off x="7969118" y="3890833"/>
            <a:ext cx="0" cy="22225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6" name="Line 140">
            <a:extLst>
              <a:ext uri="{FF2B5EF4-FFF2-40B4-BE49-F238E27FC236}">
                <a16:creationId xmlns:a16="http://schemas.microsoft.com/office/drawing/2014/main" id="{0A2979F4-A2F6-4B27-8402-B9ACB5AC8A3C}"/>
              </a:ext>
            </a:extLst>
          </p:cNvPr>
          <p:cNvSpPr>
            <a:spLocks noChangeShapeType="1"/>
          </p:cNvSpPr>
          <p:nvPr/>
        </p:nvSpPr>
        <p:spPr bwMode="auto">
          <a:xfrm flipV="1">
            <a:off x="7969118" y="4113083"/>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7" name="Line 149">
            <a:extLst>
              <a:ext uri="{FF2B5EF4-FFF2-40B4-BE49-F238E27FC236}">
                <a16:creationId xmlns:a16="http://schemas.microsoft.com/office/drawing/2014/main" id="{26C27896-C481-4DD3-9AB1-316BE88ED8BA}"/>
              </a:ext>
            </a:extLst>
          </p:cNvPr>
          <p:cNvSpPr>
            <a:spLocks noChangeShapeType="1"/>
          </p:cNvSpPr>
          <p:nvPr/>
        </p:nvSpPr>
        <p:spPr bwMode="auto">
          <a:xfrm>
            <a:off x="6859455"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8" name="Line 150">
            <a:extLst>
              <a:ext uri="{FF2B5EF4-FFF2-40B4-BE49-F238E27FC236}">
                <a16:creationId xmlns:a16="http://schemas.microsoft.com/office/drawing/2014/main" id="{75C12713-E506-49CC-A0B7-C05D49129109}"/>
              </a:ext>
            </a:extLst>
          </p:cNvPr>
          <p:cNvSpPr>
            <a:spLocks noChangeShapeType="1"/>
          </p:cNvSpPr>
          <p:nvPr/>
        </p:nvSpPr>
        <p:spPr bwMode="auto">
          <a:xfrm>
            <a:off x="5246555"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89" name="Line 151">
            <a:extLst>
              <a:ext uri="{FF2B5EF4-FFF2-40B4-BE49-F238E27FC236}">
                <a16:creationId xmlns:a16="http://schemas.microsoft.com/office/drawing/2014/main" id="{CD3AA991-170D-46FA-BC41-3F27A14D816A}"/>
              </a:ext>
            </a:extLst>
          </p:cNvPr>
          <p:cNvSpPr>
            <a:spLocks noChangeShapeType="1"/>
          </p:cNvSpPr>
          <p:nvPr/>
        </p:nvSpPr>
        <p:spPr bwMode="auto">
          <a:xfrm>
            <a:off x="3635243"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0" name="Rectangle 158">
            <a:extLst>
              <a:ext uri="{FF2B5EF4-FFF2-40B4-BE49-F238E27FC236}">
                <a16:creationId xmlns:a16="http://schemas.microsoft.com/office/drawing/2014/main" id="{7C5A85B0-813A-4899-9073-F5A21BDD29DB}"/>
              </a:ext>
            </a:extLst>
          </p:cNvPr>
          <p:cNvSpPr>
            <a:spLocks noChangeArrowheads="1"/>
          </p:cNvSpPr>
          <p:nvPr/>
        </p:nvSpPr>
        <p:spPr bwMode="auto">
          <a:xfrm>
            <a:off x="7226694"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b="1" kern="0" dirty="0">
                <a:solidFill>
                  <a:prstClr val="white"/>
                </a:solidFill>
                <a:latin typeface="Arial Narrow" panose="020B0606020202030204" pitchFamily="34" charset="0"/>
                <a:ea typeface="MS PGothic" pitchFamily="34" charset="-128"/>
              </a:rPr>
              <a:t>0.6%</a:t>
            </a:r>
          </a:p>
        </p:txBody>
      </p:sp>
      <p:sp>
        <p:nvSpPr>
          <p:cNvPr id="91" name="Rectangle 163">
            <a:extLst>
              <a:ext uri="{FF2B5EF4-FFF2-40B4-BE49-F238E27FC236}">
                <a16:creationId xmlns:a16="http://schemas.microsoft.com/office/drawing/2014/main" id="{BEA82649-EFE3-457D-8CB8-8A984B0810CB}"/>
              </a:ext>
            </a:extLst>
          </p:cNvPr>
          <p:cNvSpPr>
            <a:spLocks noChangeArrowheads="1"/>
          </p:cNvSpPr>
          <p:nvPr/>
        </p:nvSpPr>
        <p:spPr bwMode="auto">
          <a:xfrm>
            <a:off x="7857395"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b="1" kern="0" dirty="0">
                <a:solidFill>
                  <a:prstClr val="white"/>
                </a:solidFill>
                <a:latin typeface="Arial Narrow" panose="020B0606020202030204" pitchFamily="34" charset="0"/>
                <a:ea typeface="MS PGothic" pitchFamily="34" charset="-128"/>
              </a:rPr>
              <a:t>1.9%</a:t>
            </a:r>
          </a:p>
        </p:txBody>
      </p:sp>
      <p:sp>
        <p:nvSpPr>
          <p:cNvPr id="92" name="Line 194">
            <a:extLst>
              <a:ext uri="{FF2B5EF4-FFF2-40B4-BE49-F238E27FC236}">
                <a16:creationId xmlns:a16="http://schemas.microsoft.com/office/drawing/2014/main" id="{DB447DF4-A7F2-47E6-839A-2757EBD87FD9}"/>
              </a:ext>
            </a:extLst>
          </p:cNvPr>
          <p:cNvSpPr>
            <a:spLocks noChangeShapeType="1"/>
          </p:cNvSpPr>
          <p:nvPr/>
        </p:nvSpPr>
        <p:spPr bwMode="auto">
          <a:xfrm flipH="1">
            <a:off x="7378568" y="3486021"/>
            <a:ext cx="561975"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3" name="Line 195">
            <a:extLst>
              <a:ext uri="{FF2B5EF4-FFF2-40B4-BE49-F238E27FC236}">
                <a16:creationId xmlns:a16="http://schemas.microsoft.com/office/drawing/2014/main" id="{DF57BBCD-7473-4CFF-BFBE-27928379C144}"/>
              </a:ext>
            </a:extLst>
          </p:cNvPr>
          <p:cNvSpPr>
            <a:spLocks noChangeShapeType="1"/>
          </p:cNvSpPr>
          <p:nvPr/>
        </p:nvSpPr>
        <p:spPr bwMode="auto">
          <a:xfrm>
            <a:off x="7378568" y="3486021"/>
            <a:ext cx="0" cy="1236663"/>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4" name="Line 196">
            <a:extLst>
              <a:ext uri="{FF2B5EF4-FFF2-40B4-BE49-F238E27FC236}">
                <a16:creationId xmlns:a16="http://schemas.microsoft.com/office/drawing/2014/main" id="{DBF0F185-A97E-40BE-B0D6-8BD7A1FF6059}"/>
              </a:ext>
            </a:extLst>
          </p:cNvPr>
          <p:cNvSpPr>
            <a:spLocks noChangeShapeType="1"/>
          </p:cNvSpPr>
          <p:nvPr/>
        </p:nvSpPr>
        <p:spPr bwMode="auto">
          <a:xfrm>
            <a:off x="7940543" y="3493958"/>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5" name="Rectangle 7">
            <a:extLst>
              <a:ext uri="{FF2B5EF4-FFF2-40B4-BE49-F238E27FC236}">
                <a16:creationId xmlns:a16="http://schemas.microsoft.com/office/drawing/2014/main" id="{02C6A657-1ADA-4B2D-A489-8BC180AB7951}"/>
              </a:ext>
            </a:extLst>
          </p:cNvPr>
          <p:cNvSpPr>
            <a:spLocks noChangeArrowheads="1"/>
          </p:cNvSpPr>
          <p:nvPr/>
        </p:nvSpPr>
        <p:spPr bwMode="auto">
          <a:xfrm>
            <a:off x="3887621" y="4843333"/>
            <a:ext cx="588963" cy="996950"/>
          </a:xfrm>
          <a:prstGeom prst="rect">
            <a:avLst/>
          </a:prstGeom>
          <a:solidFill>
            <a:srgbClr val="D28EBF"/>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6" name="Rectangle 8">
            <a:extLst>
              <a:ext uri="{FF2B5EF4-FFF2-40B4-BE49-F238E27FC236}">
                <a16:creationId xmlns:a16="http://schemas.microsoft.com/office/drawing/2014/main" id="{9402028F-10FB-4F88-B246-4014CAD32A0E}"/>
              </a:ext>
            </a:extLst>
          </p:cNvPr>
          <p:cNvSpPr>
            <a:spLocks noChangeArrowheads="1"/>
          </p:cNvSpPr>
          <p:nvPr/>
        </p:nvSpPr>
        <p:spPr bwMode="auto">
          <a:xfrm>
            <a:off x="5505283" y="4889371"/>
            <a:ext cx="585788" cy="950913"/>
          </a:xfrm>
          <a:prstGeom prst="rect">
            <a:avLst/>
          </a:prstGeom>
          <a:solidFill>
            <a:srgbClr val="C369A9"/>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97" name="Rectangle 13">
            <a:extLst>
              <a:ext uri="{FF2B5EF4-FFF2-40B4-BE49-F238E27FC236}">
                <a16:creationId xmlns:a16="http://schemas.microsoft.com/office/drawing/2014/main" id="{DA3468D9-C66B-4C14-9AC6-9FA9F6EC487C}"/>
              </a:ext>
            </a:extLst>
          </p:cNvPr>
          <p:cNvSpPr>
            <a:spLocks noChangeArrowheads="1"/>
          </p:cNvSpPr>
          <p:nvPr/>
        </p:nvSpPr>
        <p:spPr bwMode="auto">
          <a:xfrm>
            <a:off x="6087895" y="4113083"/>
            <a:ext cx="576263" cy="17272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98" name="Rectangle 14">
            <a:extLst>
              <a:ext uri="{FF2B5EF4-FFF2-40B4-BE49-F238E27FC236}">
                <a16:creationId xmlns:a16="http://schemas.microsoft.com/office/drawing/2014/main" id="{060912FE-321F-437F-BA36-7B71D98B87C7}"/>
              </a:ext>
            </a:extLst>
          </p:cNvPr>
          <p:cNvSpPr>
            <a:spLocks noChangeArrowheads="1"/>
          </p:cNvSpPr>
          <p:nvPr/>
        </p:nvSpPr>
        <p:spPr bwMode="auto">
          <a:xfrm>
            <a:off x="4467058" y="3751133"/>
            <a:ext cx="592138" cy="20828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99" name="Rectangle 15">
            <a:extLst>
              <a:ext uri="{FF2B5EF4-FFF2-40B4-BE49-F238E27FC236}">
                <a16:creationId xmlns:a16="http://schemas.microsoft.com/office/drawing/2014/main" id="{B73EAFA2-47A0-4A2F-930C-B66A31E60FF2}"/>
              </a:ext>
            </a:extLst>
          </p:cNvPr>
          <p:cNvSpPr>
            <a:spLocks noChangeArrowheads="1"/>
          </p:cNvSpPr>
          <p:nvPr/>
        </p:nvSpPr>
        <p:spPr bwMode="auto">
          <a:xfrm>
            <a:off x="2858921" y="4024183"/>
            <a:ext cx="590550" cy="1816100"/>
          </a:xfrm>
          <a:prstGeom prst="rect">
            <a:avLst/>
          </a:prstGeom>
          <a:solidFill>
            <a:srgbClr val="A098DA"/>
          </a:solidFill>
          <a:ln w="6350"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00" name="Freeform 21">
            <a:extLst>
              <a:ext uri="{FF2B5EF4-FFF2-40B4-BE49-F238E27FC236}">
                <a16:creationId xmlns:a16="http://schemas.microsoft.com/office/drawing/2014/main" id="{D83F52D0-4626-43DD-887C-A4532485C0D8}"/>
              </a:ext>
            </a:extLst>
          </p:cNvPr>
          <p:cNvSpPr>
            <a:spLocks/>
          </p:cNvSpPr>
          <p:nvPr/>
        </p:nvSpPr>
        <p:spPr bwMode="auto">
          <a:xfrm>
            <a:off x="2517608" y="520845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01" name="Line 22">
            <a:extLst>
              <a:ext uri="{FF2B5EF4-FFF2-40B4-BE49-F238E27FC236}">
                <a16:creationId xmlns:a16="http://schemas.microsoft.com/office/drawing/2014/main" id="{2EBF9757-57B1-4487-B81D-B4DF30399224}"/>
              </a:ext>
            </a:extLst>
          </p:cNvPr>
          <p:cNvSpPr>
            <a:spLocks noChangeShapeType="1"/>
          </p:cNvSpPr>
          <p:nvPr/>
        </p:nvSpPr>
        <p:spPr bwMode="auto">
          <a:xfrm>
            <a:off x="2517608" y="520845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02" name="Freeform 25">
            <a:extLst>
              <a:ext uri="{FF2B5EF4-FFF2-40B4-BE49-F238E27FC236}">
                <a16:creationId xmlns:a16="http://schemas.microsoft.com/office/drawing/2014/main" id="{D9ED3181-B832-4E74-85B1-7C19DE867675}"/>
              </a:ext>
            </a:extLst>
          </p:cNvPr>
          <p:cNvSpPr>
            <a:spLocks/>
          </p:cNvSpPr>
          <p:nvPr/>
        </p:nvSpPr>
        <p:spPr bwMode="auto">
          <a:xfrm>
            <a:off x="2562058" y="5208458"/>
            <a:ext cx="0" cy="177800"/>
          </a:xfrm>
          <a:custGeom>
            <a:avLst/>
            <a:gdLst>
              <a:gd name="T0" fmla="*/ 112 h 112"/>
              <a:gd name="T1" fmla="*/ 0 h 112"/>
              <a:gd name="T2" fmla="*/ 112 h 112"/>
            </a:gdLst>
            <a:ahLst/>
            <a:cxnLst>
              <a:cxn ang="0">
                <a:pos x="0" y="T0"/>
              </a:cxn>
              <a:cxn ang="0">
                <a:pos x="0" y="T1"/>
              </a:cxn>
              <a:cxn ang="0">
                <a:pos x="0" y="T2"/>
              </a:cxn>
            </a:cxnLst>
            <a:rect l="0" t="0" r="r" b="b"/>
            <a:pathLst>
              <a:path h="112">
                <a:moveTo>
                  <a:pt x="0" y="112"/>
                </a:moveTo>
                <a:lnTo>
                  <a:pt x="0" y="0"/>
                </a:lnTo>
                <a:lnTo>
                  <a:pt x="0" y="112"/>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03" name="Line 26">
            <a:extLst>
              <a:ext uri="{FF2B5EF4-FFF2-40B4-BE49-F238E27FC236}">
                <a16:creationId xmlns:a16="http://schemas.microsoft.com/office/drawing/2014/main" id="{F13E7839-75B3-40F9-85DF-9E096EF459EA}"/>
              </a:ext>
            </a:extLst>
          </p:cNvPr>
          <p:cNvSpPr>
            <a:spLocks noChangeShapeType="1"/>
          </p:cNvSpPr>
          <p:nvPr/>
        </p:nvSpPr>
        <p:spPr bwMode="auto">
          <a:xfrm flipV="1">
            <a:off x="2562058" y="5208458"/>
            <a:ext cx="0"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04" name="Freeform 27">
            <a:extLst>
              <a:ext uri="{FF2B5EF4-FFF2-40B4-BE49-F238E27FC236}">
                <a16:creationId xmlns:a16="http://schemas.microsoft.com/office/drawing/2014/main" id="{4B368757-162D-4A51-846E-7ECECF3EBB60}"/>
              </a:ext>
            </a:extLst>
          </p:cNvPr>
          <p:cNvSpPr>
            <a:spLocks/>
          </p:cNvSpPr>
          <p:nvPr/>
        </p:nvSpPr>
        <p:spPr bwMode="auto">
          <a:xfrm>
            <a:off x="2562058" y="5386258"/>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05" name="Line 28">
            <a:extLst>
              <a:ext uri="{FF2B5EF4-FFF2-40B4-BE49-F238E27FC236}">
                <a16:creationId xmlns:a16="http://schemas.microsoft.com/office/drawing/2014/main" id="{04CAF276-8988-4D50-9782-70FA4B086529}"/>
              </a:ext>
            </a:extLst>
          </p:cNvPr>
          <p:cNvSpPr>
            <a:spLocks noChangeShapeType="1"/>
          </p:cNvSpPr>
          <p:nvPr/>
        </p:nvSpPr>
        <p:spPr bwMode="auto">
          <a:xfrm flipV="1">
            <a:off x="2562058" y="5386258"/>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06" name="Line 29">
            <a:extLst>
              <a:ext uri="{FF2B5EF4-FFF2-40B4-BE49-F238E27FC236}">
                <a16:creationId xmlns:a16="http://schemas.microsoft.com/office/drawing/2014/main" id="{1CA05A8F-C697-4E0A-B3AD-B5B543396641}"/>
              </a:ext>
            </a:extLst>
          </p:cNvPr>
          <p:cNvSpPr>
            <a:spLocks noChangeShapeType="1"/>
          </p:cNvSpPr>
          <p:nvPr/>
        </p:nvSpPr>
        <p:spPr bwMode="auto">
          <a:xfrm>
            <a:off x="2517608" y="520845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7" name="Line 31">
            <a:extLst>
              <a:ext uri="{FF2B5EF4-FFF2-40B4-BE49-F238E27FC236}">
                <a16:creationId xmlns:a16="http://schemas.microsoft.com/office/drawing/2014/main" id="{49FE123D-C1B0-42D3-AE5B-8CBA317AE081}"/>
              </a:ext>
            </a:extLst>
          </p:cNvPr>
          <p:cNvSpPr>
            <a:spLocks noChangeShapeType="1"/>
          </p:cNvSpPr>
          <p:nvPr/>
        </p:nvSpPr>
        <p:spPr bwMode="auto">
          <a:xfrm flipV="1">
            <a:off x="2562058" y="5208458"/>
            <a:ext cx="0" cy="1778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8" name="Line 32">
            <a:extLst>
              <a:ext uri="{FF2B5EF4-FFF2-40B4-BE49-F238E27FC236}">
                <a16:creationId xmlns:a16="http://schemas.microsoft.com/office/drawing/2014/main" id="{4807394E-E75A-479E-8092-2B8E13D4E529}"/>
              </a:ext>
            </a:extLst>
          </p:cNvPr>
          <p:cNvSpPr>
            <a:spLocks noChangeShapeType="1"/>
          </p:cNvSpPr>
          <p:nvPr/>
        </p:nvSpPr>
        <p:spPr bwMode="auto">
          <a:xfrm flipV="1">
            <a:off x="2562058" y="5386258"/>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09" name="Freeform 33">
            <a:extLst>
              <a:ext uri="{FF2B5EF4-FFF2-40B4-BE49-F238E27FC236}">
                <a16:creationId xmlns:a16="http://schemas.microsoft.com/office/drawing/2014/main" id="{453BEFF0-C94A-480F-A811-2C8B0FB5D677}"/>
              </a:ext>
            </a:extLst>
          </p:cNvPr>
          <p:cNvSpPr>
            <a:spLocks/>
          </p:cNvSpPr>
          <p:nvPr/>
        </p:nvSpPr>
        <p:spPr bwMode="auto">
          <a:xfrm>
            <a:off x="4130508" y="457028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10" name="Line 34">
            <a:extLst>
              <a:ext uri="{FF2B5EF4-FFF2-40B4-BE49-F238E27FC236}">
                <a16:creationId xmlns:a16="http://schemas.microsoft.com/office/drawing/2014/main" id="{7920BE53-157E-43C1-B42B-286496F5B03A}"/>
              </a:ext>
            </a:extLst>
          </p:cNvPr>
          <p:cNvSpPr>
            <a:spLocks noChangeShapeType="1"/>
          </p:cNvSpPr>
          <p:nvPr/>
        </p:nvSpPr>
        <p:spPr bwMode="auto">
          <a:xfrm>
            <a:off x="4130508" y="457028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11" name="Freeform 35">
            <a:extLst>
              <a:ext uri="{FF2B5EF4-FFF2-40B4-BE49-F238E27FC236}">
                <a16:creationId xmlns:a16="http://schemas.microsoft.com/office/drawing/2014/main" id="{86A44E19-E047-46CB-A452-22A8B2D03841}"/>
              </a:ext>
            </a:extLst>
          </p:cNvPr>
          <p:cNvSpPr>
            <a:spLocks/>
          </p:cNvSpPr>
          <p:nvPr/>
        </p:nvSpPr>
        <p:spPr bwMode="auto">
          <a:xfrm>
            <a:off x="4130508" y="50258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12" name="Line 36">
            <a:extLst>
              <a:ext uri="{FF2B5EF4-FFF2-40B4-BE49-F238E27FC236}">
                <a16:creationId xmlns:a16="http://schemas.microsoft.com/office/drawing/2014/main" id="{48921C20-2391-401C-A3EA-9FD1A7D96261}"/>
              </a:ext>
            </a:extLst>
          </p:cNvPr>
          <p:cNvSpPr>
            <a:spLocks noChangeShapeType="1"/>
          </p:cNvSpPr>
          <p:nvPr/>
        </p:nvSpPr>
        <p:spPr bwMode="auto">
          <a:xfrm>
            <a:off x="4130508" y="50258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13" name="Freeform 37">
            <a:extLst>
              <a:ext uri="{FF2B5EF4-FFF2-40B4-BE49-F238E27FC236}">
                <a16:creationId xmlns:a16="http://schemas.microsoft.com/office/drawing/2014/main" id="{8FAE1451-8321-4EAA-A528-F5B34DCF1D5B}"/>
              </a:ext>
            </a:extLst>
          </p:cNvPr>
          <p:cNvSpPr>
            <a:spLocks/>
          </p:cNvSpPr>
          <p:nvPr/>
        </p:nvSpPr>
        <p:spPr bwMode="auto">
          <a:xfrm>
            <a:off x="4173371" y="4570283"/>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14" name="Line 38">
            <a:extLst>
              <a:ext uri="{FF2B5EF4-FFF2-40B4-BE49-F238E27FC236}">
                <a16:creationId xmlns:a16="http://schemas.microsoft.com/office/drawing/2014/main" id="{23EC92F0-23E7-4160-89AE-7AEA7623A9DC}"/>
              </a:ext>
            </a:extLst>
          </p:cNvPr>
          <p:cNvSpPr>
            <a:spLocks noChangeShapeType="1"/>
          </p:cNvSpPr>
          <p:nvPr/>
        </p:nvSpPr>
        <p:spPr bwMode="auto">
          <a:xfrm flipV="1">
            <a:off x="4173371" y="457028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15" name="Freeform 39">
            <a:extLst>
              <a:ext uri="{FF2B5EF4-FFF2-40B4-BE49-F238E27FC236}">
                <a16:creationId xmlns:a16="http://schemas.microsoft.com/office/drawing/2014/main" id="{195E4101-74B9-4E19-B0AD-5A34296920EF}"/>
              </a:ext>
            </a:extLst>
          </p:cNvPr>
          <p:cNvSpPr>
            <a:spLocks/>
          </p:cNvSpPr>
          <p:nvPr/>
        </p:nvSpPr>
        <p:spPr bwMode="auto">
          <a:xfrm>
            <a:off x="4173371" y="4836983"/>
            <a:ext cx="0" cy="188913"/>
          </a:xfrm>
          <a:custGeom>
            <a:avLst/>
            <a:gdLst>
              <a:gd name="T0" fmla="*/ 119 h 119"/>
              <a:gd name="T1" fmla="*/ 0 h 119"/>
              <a:gd name="T2" fmla="*/ 119 h 119"/>
            </a:gdLst>
            <a:ahLst/>
            <a:cxnLst>
              <a:cxn ang="0">
                <a:pos x="0" y="T0"/>
              </a:cxn>
              <a:cxn ang="0">
                <a:pos x="0" y="T1"/>
              </a:cxn>
              <a:cxn ang="0">
                <a:pos x="0" y="T2"/>
              </a:cxn>
            </a:cxnLst>
            <a:rect l="0" t="0" r="r" b="b"/>
            <a:pathLst>
              <a:path h="119">
                <a:moveTo>
                  <a:pt x="0" y="119"/>
                </a:moveTo>
                <a:lnTo>
                  <a:pt x="0" y="0"/>
                </a:lnTo>
                <a:lnTo>
                  <a:pt x="0" y="11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16" name="Line 40">
            <a:extLst>
              <a:ext uri="{FF2B5EF4-FFF2-40B4-BE49-F238E27FC236}">
                <a16:creationId xmlns:a16="http://schemas.microsoft.com/office/drawing/2014/main" id="{37A55D05-131B-4233-ACCE-351133CB8D7A}"/>
              </a:ext>
            </a:extLst>
          </p:cNvPr>
          <p:cNvSpPr>
            <a:spLocks noChangeShapeType="1"/>
          </p:cNvSpPr>
          <p:nvPr/>
        </p:nvSpPr>
        <p:spPr bwMode="auto">
          <a:xfrm flipV="1">
            <a:off x="4173371" y="4836983"/>
            <a:ext cx="0" cy="1889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17" name="Line 41">
            <a:extLst>
              <a:ext uri="{FF2B5EF4-FFF2-40B4-BE49-F238E27FC236}">
                <a16:creationId xmlns:a16="http://schemas.microsoft.com/office/drawing/2014/main" id="{B61C7984-140C-4BCC-BC08-6D83D3230EFB}"/>
              </a:ext>
            </a:extLst>
          </p:cNvPr>
          <p:cNvSpPr>
            <a:spLocks noChangeShapeType="1"/>
          </p:cNvSpPr>
          <p:nvPr/>
        </p:nvSpPr>
        <p:spPr bwMode="auto">
          <a:xfrm>
            <a:off x="4130508" y="457028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8" name="Line 42">
            <a:extLst>
              <a:ext uri="{FF2B5EF4-FFF2-40B4-BE49-F238E27FC236}">
                <a16:creationId xmlns:a16="http://schemas.microsoft.com/office/drawing/2014/main" id="{ADB4021A-BEA9-443F-AA3F-8C8202D2FDA9}"/>
              </a:ext>
            </a:extLst>
          </p:cNvPr>
          <p:cNvSpPr>
            <a:spLocks noChangeShapeType="1"/>
          </p:cNvSpPr>
          <p:nvPr/>
        </p:nvSpPr>
        <p:spPr bwMode="auto">
          <a:xfrm>
            <a:off x="4130508" y="50258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19" name="Line 43">
            <a:extLst>
              <a:ext uri="{FF2B5EF4-FFF2-40B4-BE49-F238E27FC236}">
                <a16:creationId xmlns:a16="http://schemas.microsoft.com/office/drawing/2014/main" id="{AA7E5DC0-7324-4FF8-AE93-6A3E1C988D68}"/>
              </a:ext>
            </a:extLst>
          </p:cNvPr>
          <p:cNvSpPr>
            <a:spLocks noChangeShapeType="1"/>
          </p:cNvSpPr>
          <p:nvPr/>
        </p:nvSpPr>
        <p:spPr bwMode="auto">
          <a:xfrm flipV="1">
            <a:off x="4173371" y="4570283"/>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0" name="Line 44">
            <a:extLst>
              <a:ext uri="{FF2B5EF4-FFF2-40B4-BE49-F238E27FC236}">
                <a16:creationId xmlns:a16="http://schemas.microsoft.com/office/drawing/2014/main" id="{6C1DF91D-6C46-405B-9CBC-39D4D519F91E}"/>
              </a:ext>
            </a:extLst>
          </p:cNvPr>
          <p:cNvSpPr>
            <a:spLocks noChangeShapeType="1"/>
          </p:cNvSpPr>
          <p:nvPr/>
        </p:nvSpPr>
        <p:spPr bwMode="auto">
          <a:xfrm flipV="1">
            <a:off x="4173371" y="4836983"/>
            <a:ext cx="0" cy="1889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21" name="Freeform 45">
            <a:extLst>
              <a:ext uri="{FF2B5EF4-FFF2-40B4-BE49-F238E27FC236}">
                <a16:creationId xmlns:a16="http://schemas.microsoft.com/office/drawing/2014/main" id="{0A038A68-AC7E-4254-B778-99FD51F85623}"/>
              </a:ext>
            </a:extLst>
          </p:cNvPr>
          <p:cNvSpPr>
            <a:spLocks/>
          </p:cNvSpPr>
          <p:nvPr/>
        </p:nvSpPr>
        <p:spPr bwMode="auto">
          <a:xfrm>
            <a:off x="5757696" y="4630608"/>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22" name="Line 46">
            <a:extLst>
              <a:ext uri="{FF2B5EF4-FFF2-40B4-BE49-F238E27FC236}">
                <a16:creationId xmlns:a16="http://schemas.microsoft.com/office/drawing/2014/main" id="{E19C267F-6C11-44C9-B1EA-E90B744A865A}"/>
              </a:ext>
            </a:extLst>
          </p:cNvPr>
          <p:cNvSpPr>
            <a:spLocks noChangeShapeType="1"/>
          </p:cNvSpPr>
          <p:nvPr/>
        </p:nvSpPr>
        <p:spPr bwMode="auto">
          <a:xfrm>
            <a:off x="5757696" y="4630608"/>
            <a:ext cx="857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23" name="Freeform 47">
            <a:extLst>
              <a:ext uri="{FF2B5EF4-FFF2-40B4-BE49-F238E27FC236}">
                <a16:creationId xmlns:a16="http://schemas.microsoft.com/office/drawing/2014/main" id="{9AA1093C-0339-4D0D-AD8B-F6C567B5E940}"/>
              </a:ext>
            </a:extLst>
          </p:cNvPr>
          <p:cNvSpPr>
            <a:spLocks/>
          </p:cNvSpPr>
          <p:nvPr/>
        </p:nvSpPr>
        <p:spPr bwMode="auto">
          <a:xfrm>
            <a:off x="5757696" y="5148133"/>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24" name="Line 48">
            <a:extLst>
              <a:ext uri="{FF2B5EF4-FFF2-40B4-BE49-F238E27FC236}">
                <a16:creationId xmlns:a16="http://schemas.microsoft.com/office/drawing/2014/main" id="{DFF59899-02D1-450B-9D6E-5A296A06C649}"/>
              </a:ext>
            </a:extLst>
          </p:cNvPr>
          <p:cNvSpPr>
            <a:spLocks noChangeShapeType="1"/>
          </p:cNvSpPr>
          <p:nvPr/>
        </p:nvSpPr>
        <p:spPr bwMode="auto">
          <a:xfrm>
            <a:off x="5757696" y="5148133"/>
            <a:ext cx="857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25" name="Freeform 49">
            <a:extLst>
              <a:ext uri="{FF2B5EF4-FFF2-40B4-BE49-F238E27FC236}">
                <a16:creationId xmlns:a16="http://schemas.microsoft.com/office/drawing/2014/main" id="{42CED442-053E-49EF-AAEB-94F2E787A3AA}"/>
              </a:ext>
            </a:extLst>
          </p:cNvPr>
          <p:cNvSpPr>
            <a:spLocks/>
          </p:cNvSpPr>
          <p:nvPr/>
        </p:nvSpPr>
        <p:spPr bwMode="auto">
          <a:xfrm>
            <a:off x="5800558" y="4630608"/>
            <a:ext cx="0" cy="252413"/>
          </a:xfrm>
          <a:custGeom>
            <a:avLst/>
            <a:gdLst>
              <a:gd name="T0" fmla="*/ 159 h 159"/>
              <a:gd name="T1" fmla="*/ 0 h 159"/>
              <a:gd name="T2" fmla="*/ 159 h 159"/>
            </a:gdLst>
            <a:ahLst/>
            <a:cxnLst>
              <a:cxn ang="0">
                <a:pos x="0" y="T0"/>
              </a:cxn>
              <a:cxn ang="0">
                <a:pos x="0" y="T1"/>
              </a:cxn>
              <a:cxn ang="0">
                <a:pos x="0" y="T2"/>
              </a:cxn>
            </a:cxnLst>
            <a:rect l="0" t="0" r="r" b="b"/>
            <a:pathLst>
              <a:path h="159">
                <a:moveTo>
                  <a:pt x="0" y="159"/>
                </a:moveTo>
                <a:lnTo>
                  <a:pt x="0" y="0"/>
                </a:lnTo>
                <a:lnTo>
                  <a:pt x="0" y="15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26" name="Line 50">
            <a:extLst>
              <a:ext uri="{FF2B5EF4-FFF2-40B4-BE49-F238E27FC236}">
                <a16:creationId xmlns:a16="http://schemas.microsoft.com/office/drawing/2014/main" id="{BE39F091-381D-4BA7-BE8F-EADFAAB27E63}"/>
              </a:ext>
            </a:extLst>
          </p:cNvPr>
          <p:cNvSpPr>
            <a:spLocks noChangeShapeType="1"/>
          </p:cNvSpPr>
          <p:nvPr/>
        </p:nvSpPr>
        <p:spPr bwMode="auto">
          <a:xfrm flipV="1">
            <a:off x="5800558" y="4630608"/>
            <a:ext cx="0" cy="252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27" name="Freeform 51">
            <a:extLst>
              <a:ext uri="{FF2B5EF4-FFF2-40B4-BE49-F238E27FC236}">
                <a16:creationId xmlns:a16="http://schemas.microsoft.com/office/drawing/2014/main" id="{A50D487F-3E6B-4F8E-90A5-6C44B23B4AC0}"/>
              </a:ext>
            </a:extLst>
          </p:cNvPr>
          <p:cNvSpPr>
            <a:spLocks/>
          </p:cNvSpPr>
          <p:nvPr/>
        </p:nvSpPr>
        <p:spPr bwMode="auto">
          <a:xfrm>
            <a:off x="5800558" y="4883021"/>
            <a:ext cx="0" cy="265113"/>
          </a:xfrm>
          <a:custGeom>
            <a:avLst/>
            <a:gdLst>
              <a:gd name="T0" fmla="*/ 167 h 167"/>
              <a:gd name="T1" fmla="*/ 0 h 167"/>
              <a:gd name="T2" fmla="*/ 167 h 167"/>
            </a:gdLst>
            <a:ahLst/>
            <a:cxnLst>
              <a:cxn ang="0">
                <a:pos x="0" y="T0"/>
              </a:cxn>
              <a:cxn ang="0">
                <a:pos x="0" y="T1"/>
              </a:cxn>
              <a:cxn ang="0">
                <a:pos x="0" y="T2"/>
              </a:cxn>
            </a:cxnLst>
            <a:rect l="0" t="0" r="r" b="b"/>
            <a:pathLst>
              <a:path h="167">
                <a:moveTo>
                  <a:pt x="0" y="167"/>
                </a:moveTo>
                <a:lnTo>
                  <a:pt x="0" y="0"/>
                </a:lnTo>
                <a:lnTo>
                  <a:pt x="0" y="167"/>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28" name="Line 52">
            <a:extLst>
              <a:ext uri="{FF2B5EF4-FFF2-40B4-BE49-F238E27FC236}">
                <a16:creationId xmlns:a16="http://schemas.microsoft.com/office/drawing/2014/main" id="{EB88A126-A6DB-4EA7-8ED6-691F4E55DDDE}"/>
              </a:ext>
            </a:extLst>
          </p:cNvPr>
          <p:cNvSpPr>
            <a:spLocks noChangeShapeType="1"/>
          </p:cNvSpPr>
          <p:nvPr/>
        </p:nvSpPr>
        <p:spPr bwMode="auto">
          <a:xfrm flipV="1">
            <a:off x="5800558" y="4883021"/>
            <a:ext cx="0" cy="265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29" name="Line 53">
            <a:extLst>
              <a:ext uri="{FF2B5EF4-FFF2-40B4-BE49-F238E27FC236}">
                <a16:creationId xmlns:a16="http://schemas.microsoft.com/office/drawing/2014/main" id="{9EDCBA4C-2323-47FC-A926-F8791EDC17DC}"/>
              </a:ext>
            </a:extLst>
          </p:cNvPr>
          <p:cNvSpPr>
            <a:spLocks noChangeShapeType="1"/>
          </p:cNvSpPr>
          <p:nvPr/>
        </p:nvSpPr>
        <p:spPr bwMode="auto">
          <a:xfrm>
            <a:off x="5757696" y="4630608"/>
            <a:ext cx="85725"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0" name="Line 54">
            <a:extLst>
              <a:ext uri="{FF2B5EF4-FFF2-40B4-BE49-F238E27FC236}">
                <a16:creationId xmlns:a16="http://schemas.microsoft.com/office/drawing/2014/main" id="{4853C91A-D5E1-4F77-8513-FF8B4BBB731A}"/>
              </a:ext>
            </a:extLst>
          </p:cNvPr>
          <p:cNvSpPr>
            <a:spLocks noChangeShapeType="1"/>
          </p:cNvSpPr>
          <p:nvPr/>
        </p:nvSpPr>
        <p:spPr bwMode="auto">
          <a:xfrm>
            <a:off x="5757696" y="5148133"/>
            <a:ext cx="85725"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1" name="Line 55">
            <a:extLst>
              <a:ext uri="{FF2B5EF4-FFF2-40B4-BE49-F238E27FC236}">
                <a16:creationId xmlns:a16="http://schemas.microsoft.com/office/drawing/2014/main" id="{B95C97A1-CCE1-486C-80C0-21334135FC50}"/>
              </a:ext>
            </a:extLst>
          </p:cNvPr>
          <p:cNvSpPr>
            <a:spLocks noChangeShapeType="1"/>
          </p:cNvSpPr>
          <p:nvPr/>
        </p:nvSpPr>
        <p:spPr bwMode="auto">
          <a:xfrm flipV="1">
            <a:off x="5800558" y="4630608"/>
            <a:ext cx="0" cy="2524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2" name="Line 56">
            <a:extLst>
              <a:ext uri="{FF2B5EF4-FFF2-40B4-BE49-F238E27FC236}">
                <a16:creationId xmlns:a16="http://schemas.microsoft.com/office/drawing/2014/main" id="{E85C734C-6D77-49C1-A78A-8429A21F6E7F}"/>
              </a:ext>
            </a:extLst>
          </p:cNvPr>
          <p:cNvSpPr>
            <a:spLocks noChangeShapeType="1"/>
          </p:cNvSpPr>
          <p:nvPr/>
        </p:nvSpPr>
        <p:spPr bwMode="auto">
          <a:xfrm flipV="1">
            <a:off x="5800558" y="4883021"/>
            <a:ext cx="0" cy="2651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33" name="Freeform 81">
            <a:extLst>
              <a:ext uri="{FF2B5EF4-FFF2-40B4-BE49-F238E27FC236}">
                <a16:creationId xmlns:a16="http://schemas.microsoft.com/office/drawing/2014/main" id="{BD1D4526-FEA8-4CFC-91D7-DD4A1B783086}"/>
              </a:ext>
            </a:extLst>
          </p:cNvPr>
          <p:cNvSpPr>
            <a:spLocks/>
          </p:cNvSpPr>
          <p:nvPr/>
        </p:nvSpPr>
        <p:spPr bwMode="auto">
          <a:xfrm>
            <a:off x="3109746" y="3846383"/>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34" name="Line 82">
            <a:extLst>
              <a:ext uri="{FF2B5EF4-FFF2-40B4-BE49-F238E27FC236}">
                <a16:creationId xmlns:a16="http://schemas.microsoft.com/office/drawing/2014/main" id="{0AAA203B-3673-40DC-98F7-72108AF818DC}"/>
              </a:ext>
            </a:extLst>
          </p:cNvPr>
          <p:cNvSpPr>
            <a:spLocks noChangeShapeType="1"/>
          </p:cNvSpPr>
          <p:nvPr/>
        </p:nvSpPr>
        <p:spPr bwMode="auto">
          <a:xfrm>
            <a:off x="3109746" y="384638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35" name="Freeform 83">
            <a:extLst>
              <a:ext uri="{FF2B5EF4-FFF2-40B4-BE49-F238E27FC236}">
                <a16:creationId xmlns:a16="http://schemas.microsoft.com/office/drawing/2014/main" id="{B98CA0EE-8E9D-46C4-8579-A4BFE864945F}"/>
              </a:ext>
            </a:extLst>
          </p:cNvPr>
          <p:cNvSpPr>
            <a:spLocks/>
          </p:cNvSpPr>
          <p:nvPr/>
        </p:nvSpPr>
        <p:spPr bwMode="auto">
          <a:xfrm>
            <a:off x="3109746" y="4300408"/>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36" name="Line 84">
            <a:extLst>
              <a:ext uri="{FF2B5EF4-FFF2-40B4-BE49-F238E27FC236}">
                <a16:creationId xmlns:a16="http://schemas.microsoft.com/office/drawing/2014/main" id="{918788DC-6B94-40E9-B8F7-A3942CD4B281}"/>
              </a:ext>
            </a:extLst>
          </p:cNvPr>
          <p:cNvSpPr>
            <a:spLocks noChangeShapeType="1"/>
          </p:cNvSpPr>
          <p:nvPr/>
        </p:nvSpPr>
        <p:spPr bwMode="auto">
          <a:xfrm>
            <a:off x="3109746" y="4300408"/>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37" name="Freeform 85">
            <a:extLst>
              <a:ext uri="{FF2B5EF4-FFF2-40B4-BE49-F238E27FC236}">
                <a16:creationId xmlns:a16="http://schemas.microsoft.com/office/drawing/2014/main" id="{C6709015-C037-4995-939E-9C8B2277C650}"/>
              </a:ext>
            </a:extLst>
          </p:cNvPr>
          <p:cNvSpPr>
            <a:spLocks/>
          </p:cNvSpPr>
          <p:nvPr/>
        </p:nvSpPr>
        <p:spPr bwMode="auto">
          <a:xfrm>
            <a:off x="3152608" y="3846383"/>
            <a:ext cx="0" cy="177800"/>
          </a:xfrm>
          <a:custGeom>
            <a:avLst/>
            <a:gdLst>
              <a:gd name="T0" fmla="*/ 112 h 112"/>
              <a:gd name="T1" fmla="*/ 0 h 112"/>
              <a:gd name="T2" fmla="*/ 112 h 112"/>
            </a:gdLst>
            <a:ahLst/>
            <a:cxnLst>
              <a:cxn ang="0">
                <a:pos x="0" y="T0"/>
              </a:cxn>
              <a:cxn ang="0">
                <a:pos x="0" y="T1"/>
              </a:cxn>
              <a:cxn ang="0">
                <a:pos x="0" y="T2"/>
              </a:cxn>
            </a:cxnLst>
            <a:rect l="0" t="0" r="r" b="b"/>
            <a:pathLst>
              <a:path h="112">
                <a:moveTo>
                  <a:pt x="0" y="112"/>
                </a:moveTo>
                <a:lnTo>
                  <a:pt x="0" y="0"/>
                </a:lnTo>
                <a:lnTo>
                  <a:pt x="0" y="112"/>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38" name="Line 86">
            <a:extLst>
              <a:ext uri="{FF2B5EF4-FFF2-40B4-BE49-F238E27FC236}">
                <a16:creationId xmlns:a16="http://schemas.microsoft.com/office/drawing/2014/main" id="{D6D1D38B-807D-4D19-A5A1-9314963F1E5C}"/>
              </a:ext>
            </a:extLst>
          </p:cNvPr>
          <p:cNvSpPr>
            <a:spLocks noChangeShapeType="1"/>
          </p:cNvSpPr>
          <p:nvPr/>
        </p:nvSpPr>
        <p:spPr bwMode="auto">
          <a:xfrm flipV="1">
            <a:off x="3152608" y="3846383"/>
            <a:ext cx="0"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39" name="Freeform 87">
            <a:extLst>
              <a:ext uri="{FF2B5EF4-FFF2-40B4-BE49-F238E27FC236}">
                <a16:creationId xmlns:a16="http://schemas.microsoft.com/office/drawing/2014/main" id="{63E02EAE-770B-4370-B35B-5DC7855654F8}"/>
              </a:ext>
            </a:extLst>
          </p:cNvPr>
          <p:cNvSpPr>
            <a:spLocks/>
          </p:cNvSpPr>
          <p:nvPr/>
        </p:nvSpPr>
        <p:spPr bwMode="auto">
          <a:xfrm>
            <a:off x="3152608" y="4024183"/>
            <a:ext cx="0" cy="276225"/>
          </a:xfrm>
          <a:custGeom>
            <a:avLst/>
            <a:gdLst>
              <a:gd name="T0" fmla="*/ 174 h 174"/>
              <a:gd name="T1" fmla="*/ 0 h 174"/>
              <a:gd name="T2" fmla="*/ 174 h 174"/>
            </a:gdLst>
            <a:ahLst/>
            <a:cxnLst>
              <a:cxn ang="0">
                <a:pos x="0" y="T0"/>
              </a:cxn>
              <a:cxn ang="0">
                <a:pos x="0" y="T1"/>
              </a:cxn>
              <a:cxn ang="0">
                <a:pos x="0" y="T2"/>
              </a:cxn>
            </a:cxnLst>
            <a:rect l="0" t="0" r="r" b="b"/>
            <a:pathLst>
              <a:path h="174">
                <a:moveTo>
                  <a:pt x="0" y="174"/>
                </a:moveTo>
                <a:lnTo>
                  <a:pt x="0" y="0"/>
                </a:lnTo>
                <a:lnTo>
                  <a:pt x="0" y="174"/>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40" name="Line 88">
            <a:extLst>
              <a:ext uri="{FF2B5EF4-FFF2-40B4-BE49-F238E27FC236}">
                <a16:creationId xmlns:a16="http://schemas.microsoft.com/office/drawing/2014/main" id="{D01E9028-C357-4213-AB3D-CA108093DD68}"/>
              </a:ext>
            </a:extLst>
          </p:cNvPr>
          <p:cNvSpPr>
            <a:spLocks noChangeShapeType="1"/>
          </p:cNvSpPr>
          <p:nvPr/>
        </p:nvSpPr>
        <p:spPr bwMode="auto">
          <a:xfrm flipV="1">
            <a:off x="3152608" y="4024183"/>
            <a:ext cx="0" cy="276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41" name="Line 89">
            <a:extLst>
              <a:ext uri="{FF2B5EF4-FFF2-40B4-BE49-F238E27FC236}">
                <a16:creationId xmlns:a16="http://schemas.microsoft.com/office/drawing/2014/main" id="{43AD0979-0BE8-4C9A-9ADA-6D4D4B3E2785}"/>
              </a:ext>
            </a:extLst>
          </p:cNvPr>
          <p:cNvSpPr>
            <a:spLocks noChangeShapeType="1"/>
          </p:cNvSpPr>
          <p:nvPr/>
        </p:nvSpPr>
        <p:spPr bwMode="auto">
          <a:xfrm>
            <a:off x="3109746" y="3846383"/>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2" name="Line 90">
            <a:extLst>
              <a:ext uri="{FF2B5EF4-FFF2-40B4-BE49-F238E27FC236}">
                <a16:creationId xmlns:a16="http://schemas.microsoft.com/office/drawing/2014/main" id="{B6D7714A-BC99-4765-B93F-878BC012A082}"/>
              </a:ext>
            </a:extLst>
          </p:cNvPr>
          <p:cNvSpPr>
            <a:spLocks noChangeShapeType="1"/>
          </p:cNvSpPr>
          <p:nvPr/>
        </p:nvSpPr>
        <p:spPr bwMode="auto">
          <a:xfrm>
            <a:off x="3109746" y="4300408"/>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3" name="Line 91">
            <a:extLst>
              <a:ext uri="{FF2B5EF4-FFF2-40B4-BE49-F238E27FC236}">
                <a16:creationId xmlns:a16="http://schemas.microsoft.com/office/drawing/2014/main" id="{4D0CCA0C-1708-4607-BB0E-351C13E05D3F}"/>
              </a:ext>
            </a:extLst>
          </p:cNvPr>
          <p:cNvSpPr>
            <a:spLocks noChangeShapeType="1"/>
          </p:cNvSpPr>
          <p:nvPr/>
        </p:nvSpPr>
        <p:spPr bwMode="auto">
          <a:xfrm flipV="1">
            <a:off x="3152608" y="3846383"/>
            <a:ext cx="0" cy="1778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4" name="Line 92">
            <a:extLst>
              <a:ext uri="{FF2B5EF4-FFF2-40B4-BE49-F238E27FC236}">
                <a16:creationId xmlns:a16="http://schemas.microsoft.com/office/drawing/2014/main" id="{3E23D11A-9AED-41BB-A443-D3908691FC98}"/>
              </a:ext>
            </a:extLst>
          </p:cNvPr>
          <p:cNvSpPr>
            <a:spLocks noChangeShapeType="1"/>
          </p:cNvSpPr>
          <p:nvPr/>
        </p:nvSpPr>
        <p:spPr bwMode="auto">
          <a:xfrm flipV="1">
            <a:off x="3152608" y="4024183"/>
            <a:ext cx="0" cy="276225"/>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45" name="Freeform 93">
            <a:extLst>
              <a:ext uri="{FF2B5EF4-FFF2-40B4-BE49-F238E27FC236}">
                <a16:creationId xmlns:a16="http://schemas.microsoft.com/office/drawing/2014/main" id="{C0F1DE0D-B009-4641-BE52-A0B2D2BAEEBC}"/>
              </a:ext>
            </a:extLst>
          </p:cNvPr>
          <p:cNvSpPr>
            <a:spLocks/>
          </p:cNvSpPr>
          <p:nvPr/>
        </p:nvSpPr>
        <p:spPr bwMode="auto">
          <a:xfrm>
            <a:off x="4721058" y="3490783"/>
            <a:ext cx="90488" cy="0"/>
          </a:xfrm>
          <a:custGeom>
            <a:avLst/>
            <a:gdLst>
              <a:gd name="T0" fmla="*/ 0 w 57"/>
              <a:gd name="T1" fmla="*/ 57 w 57"/>
              <a:gd name="T2" fmla="*/ 0 w 57"/>
            </a:gdLst>
            <a:ahLst/>
            <a:cxnLst>
              <a:cxn ang="0">
                <a:pos x="T0" y="0"/>
              </a:cxn>
              <a:cxn ang="0">
                <a:pos x="T1" y="0"/>
              </a:cxn>
              <a:cxn ang="0">
                <a:pos x="T2" y="0"/>
              </a:cxn>
            </a:cxnLst>
            <a:rect l="0" t="0" r="r" b="b"/>
            <a:pathLst>
              <a:path w="57">
                <a:moveTo>
                  <a:pt x="0" y="0"/>
                </a:moveTo>
                <a:lnTo>
                  <a:pt x="57"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46" name="Line 94">
            <a:extLst>
              <a:ext uri="{FF2B5EF4-FFF2-40B4-BE49-F238E27FC236}">
                <a16:creationId xmlns:a16="http://schemas.microsoft.com/office/drawing/2014/main" id="{37F789DA-42CE-4D88-A9D9-F2C56FF22069}"/>
              </a:ext>
            </a:extLst>
          </p:cNvPr>
          <p:cNvSpPr>
            <a:spLocks noChangeShapeType="1"/>
          </p:cNvSpPr>
          <p:nvPr/>
        </p:nvSpPr>
        <p:spPr bwMode="auto">
          <a:xfrm>
            <a:off x="4721058" y="3490783"/>
            <a:ext cx="90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47" name="Freeform 95">
            <a:extLst>
              <a:ext uri="{FF2B5EF4-FFF2-40B4-BE49-F238E27FC236}">
                <a16:creationId xmlns:a16="http://schemas.microsoft.com/office/drawing/2014/main" id="{1D2B0C85-1666-4DCA-9320-84B36901BB83}"/>
              </a:ext>
            </a:extLst>
          </p:cNvPr>
          <p:cNvSpPr>
            <a:spLocks/>
          </p:cNvSpPr>
          <p:nvPr/>
        </p:nvSpPr>
        <p:spPr bwMode="auto">
          <a:xfrm>
            <a:off x="4721058" y="3933696"/>
            <a:ext cx="90488" cy="0"/>
          </a:xfrm>
          <a:custGeom>
            <a:avLst/>
            <a:gdLst>
              <a:gd name="T0" fmla="*/ 0 w 57"/>
              <a:gd name="T1" fmla="*/ 57 w 57"/>
              <a:gd name="T2" fmla="*/ 0 w 57"/>
            </a:gdLst>
            <a:ahLst/>
            <a:cxnLst>
              <a:cxn ang="0">
                <a:pos x="T0" y="0"/>
              </a:cxn>
              <a:cxn ang="0">
                <a:pos x="T1" y="0"/>
              </a:cxn>
              <a:cxn ang="0">
                <a:pos x="T2" y="0"/>
              </a:cxn>
            </a:cxnLst>
            <a:rect l="0" t="0" r="r" b="b"/>
            <a:pathLst>
              <a:path w="57">
                <a:moveTo>
                  <a:pt x="0" y="0"/>
                </a:moveTo>
                <a:lnTo>
                  <a:pt x="57"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48" name="Line 96">
            <a:extLst>
              <a:ext uri="{FF2B5EF4-FFF2-40B4-BE49-F238E27FC236}">
                <a16:creationId xmlns:a16="http://schemas.microsoft.com/office/drawing/2014/main" id="{0213DF23-FAAB-42BE-93C4-D67CB916F153}"/>
              </a:ext>
            </a:extLst>
          </p:cNvPr>
          <p:cNvSpPr>
            <a:spLocks noChangeShapeType="1"/>
          </p:cNvSpPr>
          <p:nvPr/>
        </p:nvSpPr>
        <p:spPr bwMode="auto">
          <a:xfrm>
            <a:off x="4721058" y="3933696"/>
            <a:ext cx="90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49" name="Freeform 97">
            <a:extLst>
              <a:ext uri="{FF2B5EF4-FFF2-40B4-BE49-F238E27FC236}">
                <a16:creationId xmlns:a16="http://schemas.microsoft.com/office/drawing/2014/main" id="{D9957112-E444-48F1-8AFB-A0B5610BC713}"/>
              </a:ext>
            </a:extLst>
          </p:cNvPr>
          <p:cNvSpPr>
            <a:spLocks/>
          </p:cNvSpPr>
          <p:nvPr/>
        </p:nvSpPr>
        <p:spPr bwMode="auto">
          <a:xfrm>
            <a:off x="4765508" y="3490783"/>
            <a:ext cx="0" cy="266700"/>
          </a:xfrm>
          <a:custGeom>
            <a:avLst/>
            <a:gdLst>
              <a:gd name="T0" fmla="*/ 168 h 168"/>
              <a:gd name="T1" fmla="*/ 0 h 168"/>
              <a:gd name="T2" fmla="*/ 168 h 168"/>
            </a:gdLst>
            <a:ahLst/>
            <a:cxnLst>
              <a:cxn ang="0">
                <a:pos x="0" y="T0"/>
              </a:cxn>
              <a:cxn ang="0">
                <a:pos x="0" y="T1"/>
              </a:cxn>
              <a:cxn ang="0">
                <a:pos x="0" y="T2"/>
              </a:cxn>
            </a:cxnLst>
            <a:rect l="0" t="0" r="r" b="b"/>
            <a:pathLst>
              <a:path h="168">
                <a:moveTo>
                  <a:pt x="0" y="168"/>
                </a:moveTo>
                <a:lnTo>
                  <a:pt x="0" y="0"/>
                </a:lnTo>
                <a:lnTo>
                  <a:pt x="0" y="168"/>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50" name="Line 98">
            <a:extLst>
              <a:ext uri="{FF2B5EF4-FFF2-40B4-BE49-F238E27FC236}">
                <a16:creationId xmlns:a16="http://schemas.microsoft.com/office/drawing/2014/main" id="{7465D67E-E493-4E54-9212-AA6AECE8D472}"/>
              </a:ext>
            </a:extLst>
          </p:cNvPr>
          <p:cNvSpPr>
            <a:spLocks noChangeShapeType="1"/>
          </p:cNvSpPr>
          <p:nvPr/>
        </p:nvSpPr>
        <p:spPr bwMode="auto">
          <a:xfrm flipV="1">
            <a:off x="4765508" y="349078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51" name="Freeform 99">
            <a:extLst>
              <a:ext uri="{FF2B5EF4-FFF2-40B4-BE49-F238E27FC236}">
                <a16:creationId xmlns:a16="http://schemas.microsoft.com/office/drawing/2014/main" id="{EE570BEC-3342-47B9-A0F2-89B13629F273}"/>
              </a:ext>
            </a:extLst>
          </p:cNvPr>
          <p:cNvSpPr>
            <a:spLocks/>
          </p:cNvSpPr>
          <p:nvPr/>
        </p:nvSpPr>
        <p:spPr bwMode="auto">
          <a:xfrm>
            <a:off x="4765508" y="3757483"/>
            <a:ext cx="0" cy="176213"/>
          </a:xfrm>
          <a:custGeom>
            <a:avLst/>
            <a:gdLst>
              <a:gd name="T0" fmla="*/ 111 h 111"/>
              <a:gd name="T1" fmla="*/ 0 h 111"/>
              <a:gd name="T2" fmla="*/ 111 h 111"/>
            </a:gdLst>
            <a:ahLst/>
            <a:cxnLst>
              <a:cxn ang="0">
                <a:pos x="0" y="T0"/>
              </a:cxn>
              <a:cxn ang="0">
                <a:pos x="0" y="T1"/>
              </a:cxn>
              <a:cxn ang="0">
                <a:pos x="0" y="T2"/>
              </a:cxn>
            </a:cxnLst>
            <a:rect l="0" t="0" r="r" b="b"/>
            <a:pathLst>
              <a:path h="111">
                <a:moveTo>
                  <a:pt x="0" y="111"/>
                </a:moveTo>
                <a:lnTo>
                  <a:pt x="0" y="0"/>
                </a:lnTo>
                <a:lnTo>
                  <a:pt x="0" y="111"/>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52" name="Line 100">
            <a:extLst>
              <a:ext uri="{FF2B5EF4-FFF2-40B4-BE49-F238E27FC236}">
                <a16:creationId xmlns:a16="http://schemas.microsoft.com/office/drawing/2014/main" id="{F9FC2886-95C0-4DF7-B615-9CBA8983DB59}"/>
              </a:ext>
            </a:extLst>
          </p:cNvPr>
          <p:cNvSpPr>
            <a:spLocks noChangeShapeType="1"/>
          </p:cNvSpPr>
          <p:nvPr/>
        </p:nvSpPr>
        <p:spPr bwMode="auto">
          <a:xfrm flipV="1">
            <a:off x="4765508" y="3757483"/>
            <a:ext cx="0" cy="1762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53" name="Line 101">
            <a:extLst>
              <a:ext uri="{FF2B5EF4-FFF2-40B4-BE49-F238E27FC236}">
                <a16:creationId xmlns:a16="http://schemas.microsoft.com/office/drawing/2014/main" id="{6F63E83F-8E8E-4586-841A-84F11E475ACD}"/>
              </a:ext>
            </a:extLst>
          </p:cNvPr>
          <p:cNvSpPr>
            <a:spLocks noChangeShapeType="1"/>
          </p:cNvSpPr>
          <p:nvPr/>
        </p:nvSpPr>
        <p:spPr bwMode="auto">
          <a:xfrm>
            <a:off x="4721058" y="3490783"/>
            <a:ext cx="90488"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4" name="Line 102">
            <a:extLst>
              <a:ext uri="{FF2B5EF4-FFF2-40B4-BE49-F238E27FC236}">
                <a16:creationId xmlns:a16="http://schemas.microsoft.com/office/drawing/2014/main" id="{0367F9F7-5310-4A55-A4B2-4E3C3BE70BB1}"/>
              </a:ext>
            </a:extLst>
          </p:cNvPr>
          <p:cNvSpPr>
            <a:spLocks noChangeShapeType="1"/>
          </p:cNvSpPr>
          <p:nvPr/>
        </p:nvSpPr>
        <p:spPr bwMode="auto">
          <a:xfrm>
            <a:off x="4721058" y="3933696"/>
            <a:ext cx="90488"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5" name="Line 103">
            <a:extLst>
              <a:ext uri="{FF2B5EF4-FFF2-40B4-BE49-F238E27FC236}">
                <a16:creationId xmlns:a16="http://schemas.microsoft.com/office/drawing/2014/main" id="{9115AADC-7703-477D-AB73-1A2D5098ABEB}"/>
              </a:ext>
            </a:extLst>
          </p:cNvPr>
          <p:cNvSpPr>
            <a:spLocks noChangeShapeType="1"/>
          </p:cNvSpPr>
          <p:nvPr/>
        </p:nvSpPr>
        <p:spPr bwMode="auto">
          <a:xfrm flipV="1">
            <a:off x="4765508" y="3490783"/>
            <a:ext cx="0" cy="26670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6" name="Line 104">
            <a:extLst>
              <a:ext uri="{FF2B5EF4-FFF2-40B4-BE49-F238E27FC236}">
                <a16:creationId xmlns:a16="http://schemas.microsoft.com/office/drawing/2014/main" id="{9A3B1515-A36D-41BA-9538-3CE8A20D6CE2}"/>
              </a:ext>
            </a:extLst>
          </p:cNvPr>
          <p:cNvSpPr>
            <a:spLocks noChangeShapeType="1"/>
          </p:cNvSpPr>
          <p:nvPr/>
        </p:nvSpPr>
        <p:spPr bwMode="auto">
          <a:xfrm flipV="1">
            <a:off x="4765508" y="3757483"/>
            <a:ext cx="0" cy="1762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57" name="Freeform 105">
            <a:extLst>
              <a:ext uri="{FF2B5EF4-FFF2-40B4-BE49-F238E27FC236}">
                <a16:creationId xmlns:a16="http://schemas.microsoft.com/office/drawing/2014/main" id="{B0094E6C-287F-4FEC-B410-6B391D85CB5B}"/>
              </a:ext>
            </a:extLst>
          </p:cNvPr>
          <p:cNvSpPr>
            <a:spLocks/>
          </p:cNvSpPr>
          <p:nvPr/>
        </p:nvSpPr>
        <p:spPr bwMode="auto">
          <a:xfrm>
            <a:off x="6333958" y="3860671"/>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58" name="Line 106">
            <a:extLst>
              <a:ext uri="{FF2B5EF4-FFF2-40B4-BE49-F238E27FC236}">
                <a16:creationId xmlns:a16="http://schemas.microsoft.com/office/drawing/2014/main" id="{4E1D5314-EC18-430E-9889-D5ABEFE4ED29}"/>
              </a:ext>
            </a:extLst>
          </p:cNvPr>
          <p:cNvSpPr>
            <a:spLocks noChangeShapeType="1"/>
          </p:cNvSpPr>
          <p:nvPr/>
        </p:nvSpPr>
        <p:spPr bwMode="auto">
          <a:xfrm>
            <a:off x="6333958" y="3860671"/>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59" name="Freeform 107">
            <a:extLst>
              <a:ext uri="{FF2B5EF4-FFF2-40B4-BE49-F238E27FC236}">
                <a16:creationId xmlns:a16="http://schemas.microsoft.com/office/drawing/2014/main" id="{92048755-1570-4871-9DB9-C43D54D4FDC4}"/>
              </a:ext>
            </a:extLst>
          </p:cNvPr>
          <p:cNvSpPr>
            <a:spLocks/>
          </p:cNvSpPr>
          <p:nvPr/>
        </p:nvSpPr>
        <p:spPr bwMode="auto">
          <a:xfrm>
            <a:off x="6333958" y="4390896"/>
            <a:ext cx="88900" cy="0"/>
          </a:xfrm>
          <a:custGeom>
            <a:avLst/>
            <a:gdLst>
              <a:gd name="T0" fmla="*/ 0 w 56"/>
              <a:gd name="T1" fmla="*/ 56 w 56"/>
              <a:gd name="T2" fmla="*/ 0 w 56"/>
            </a:gdLst>
            <a:ahLst/>
            <a:cxnLst>
              <a:cxn ang="0">
                <a:pos x="T0" y="0"/>
              </a:cxn>
              <a:cxn ang="0">
                <a:pos x="T1" y="0"/>
              </a:cxn>
              <a:cxn ang="0">
                <a:pos x="T2" y="0"/>
              </a:cxn>
            </a:cxnLst>
            <a:rect l="0" t="0" r="r" b="b"/>
            <a:pathLst>
              <a:path w="56">
                <a:moveTo>
                  <a:pt x="0" y="0"/>
                </a:moveTo>
                <a:lnTo>
                  <a:pt x="56" y="0"/>
                </a:lnTo>
                <a:lnTo>
                  <a:pt x="0" y="0"/>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60" name="Line 108">
            <a:extLst>
              <a:ext uri="{FF2B5EF4-FFF2-40B4-BE49-F238E27FC236}">
                <a16:creationId xmlns:a16="http://schemas.microsoft.com/office/drawing/2014/main" id="{8FD56020-CFEF-4163-9CE7-FC8F70E8CCA7}"/>
              </a:ext>
            </a:extLst>
          </p:cNvPr>
          <p:cNvSpPr>
            <a:spLocks noChangeShapeType="1"/>
          </p:cNvSpPr>
          <p:nvPr/>
        </p:nvSpPr>
        <p:spPr bwMode="auto">
          <a:xfrm>
            <a:off x="6333958" y="4390896"/>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61" name="Freeform 109">
            <a:extLst>
              <a:ext uri="{FF2B5EF4-FFF2-40B4-BE49-F238E27FC236}">
                <a16:creationId xmlns:a16="http://schemas.microsoft.com/office/drawing/2014/main" id="{00C69B3D-1FA0-42FC-83F1-4127F63981B7}"/>
              </a:ext>
            </a:extLst>
          </p:cNvPr>
          <p:cNvSpPr>
            <a:spLocks/>
          </p:cNvSpPr>
          <p:nvPr/>
        </p:nvSpPr>
        <p:spPr bwMode="auto">
          <a:xfrm>
            <a:off x="6378408" y="3860671"/>
            <a:ext cx="0" cy="252413"/>
          </a:xfrm>
          <a:custGeom>
            <a:avLst/>
            <a:gdLst>
              <a:gd name="T0" fmla="*/ 159 h 159"/>
              <a:gd name="T1" fmla="*/ 0 h 159"/>
              <a:gd name="T2" fmla="*/ 159 h 159"/>
            </a:gdLst>
            <a:ahLst/>
            <a:cxnLst>
              <a:cxn ang="0">
                <a:pos x="0" y="T0"/>
              </a:cxn>
              <a:cxn ang="0">
                <a:pos x="0" y="T1"/>
              </a:cxn>
              <a:cxn ang="0">
                <a:pos x="0" y="T2"/>
              </a:cxn>
            </a:cxnLst>
            <a:rect l="0" t="0" r="r" b="b"/>
            <a:pathLst>
              <a:path h="159">
                <a:moveTo>
                  <a:pt x="0" y="159"/>
                </a:moveTo>
                <a:lnTo>
                  <a:pt x="0" y="0"/>
                </a:lnTo>
                <a:lnTo>
                  <a:pt x="0" y="159"/>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62" name="Line 110">
            <a:extLst>
              <a:ext uri="{FF2B5EF4-FFF2-40B4-BE49-F238E27FC236}">
                <a16:creationId xmlns:a16="http://schemas.microsoft.com/office/drawing/2014/main" id="{E314097E-A493-45AD-ACCB-A0A6E9C1CDAC}"/>
              </a:ext>
            </a:extLst>
          </p:cNvPr>
          <p:cNvSpPr>
            <a:spLocks noChangeShapeType="1"/>
          </p:cNvSpPr>
          <p:nvPr/>
        </p:nvSpPr>
        <p:spPr bwMode="auto">
          <a:xfrm flipV="1">
            <a:off x="6378408" y="3860671"/>
            <a:ext cx="0" cy="252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63" name="Freeform 111">
            <a:extLst>
              <a:ext uri="{FF2B5EF4-FFF2-40B4-BE49-F238E27FC236}">
                <a16:creationId xmlns:a16="http://schemas.microsoft.com/office/drawing/2014/main" id="{7383E1DD-F9C8-4AC8-93B5-D06926D12A93}"/>
              </a:ext>
            </a:extLst>
          </p:cNvPr>
          <p:cNvSpPr>
            <a:spLocks/>
          </p:cNvSpPr>
          <p:nvPr/>
        </p:nvSpPr>
        <p:spPr bwMode="auto">
          <a:xfrm>
            <a:off x="6378408" y="4113083"/>
            <a:ext cx="0" cy="277813"/>
          </a:xfrm>
          <a:custGeom>
            <a:avLst/>
            <a:gdLst>
              <a:gd name="T0" fmla="*/ 175 h 175"/>
              <a:gd name="T1" fmla="*/ 0 h 175"/>
              <a:gd name="T2" fmla="*/ 175 h 175"/>
            </a:gdLst>
            <a:ahLst/>
            <a:cxnLst>
              <a:cxn ang="0">
                <a:pos x="0" y="T0"/>
              </a:cxn>
              <a:cxn ang="0">
                <a:pos x="0" y="T1"/>
              </a:cxn>
              <a:cxn ang="0">
                <a:pos x="0" y="T2"/>
              </a:cxn>
            </a:cxnLst>
            <a:rect l="0" t="0" r="r" b="b"/>
            <a:pathLst>
              <a:path h="175">
                <a:moveTo>
                  <a:pt x="0" y="175"/>
                </a:moveTo>
                <a:lnTo>
                  <a:pt x="0" y="0"/>
                </a:lnTo>
                <a:lnTo>
                  <a:pt x="0" y="175"/>
                </a:lnTo>
                <a:close/>
              </a:path>
            </a:pathLst>
          </a:custGeom>
          <a:solidFill>
            <a:srgbClr val="FFFFFF"/>
          </a:solid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64" name="Line 112">
            <a:extLst>
              <a:ext uri="{FF2B5EF4-FFF2-40B4-BE49-F238E27FC236}">
                <a16:creationId xmlns:a16="http://schemas.microsoft.com/office/drawing/2014/main" id="{462D4557-00CF-476D-9D64-EBC7D316FA06}"/>
              </a:ext>
            </a:extLst>
          </p:cNvPr>
          <p:cNvSpPr>
            <a:spLocks noChangeShapeType="1"/>
          </p:cNvSpPr>
          <p:nvPr/>
        </p:nvSpPr>
        <p:spPr bwMode="auto">
          <a:xfrm flipV="1">
            <a:off x="6378408" y="4113083"/>
            <a:ext cx="0" cy="2778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b="1" kern="0">
              <a:solidFill>
                <a:srgbClr val="000000">
                  <a:lumMod val="65000"/>
                  <a:lumOff val="35000"/>
                </a:srgbClr>
              </a:solidFill>
              <a:latin typeface="Arial Narrow" panose="020B0606020202030204" pitchFamily="34" charset="0"/>
              <a:ea typeface="MS PGothic" pitchFamily="34" charset="-128"/>
              <a:cs typeface="Arial" charset="0"/>
            </a:endParaRPr>
          </a:p>
        </p:txBody>
      </p:sp>
      <p:sp>
        <p:nvSpPr>
          <p:cNvPr id="165" name="Line 113">
            <a:extLst>
              <a:ext uri="{FF2B5EF4-FFF2-40B4-BE49-F238E27FC236}">
                <a16:creationId xmlns:a16="http://schemas.microsoft.com/office/drawing/2014/main" id="{0FBA609F-F0D9-4002-9F00-D8623D2E37EA}"/>
              </a:ext>
            </a:extLst>
          </p:cNvPr>
          <p:cNvSpPr>
            <a:spLocks noChangeShapeType="1"/>
          </p:cNvSpPr>
          <p:nvPr/>
        </p:nvSpPr>
        <p:spPr bwMode="auto">
          <a:xfrm>
            <a:off x="6333958" y="3860671"/>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6" name="Line 114">
            <a:extLst>
              <a:ext uri="{FF2B5EF4-FFF2-40B4-BE49-F238E27FC236}">
                <a16:creationId xmlns:a16="http://schemas.microsoft.com/office/drawing/2014/main" id="{32CCC6ED-9AF6-4C12-8871-E9214F76B80F}"/>
              </a:ext>
            </a:extLst>
          </p:cNvPr>
          <p:cNvSpPr>
            <a:spLocks noChangeShapeType="1"/>
          </p:cNvSpPr>
          <p:nvPr/>
        </p:nvSpPr>
        <p:spPr bwMode="auto">
          <a:xfrm>
            <a:off x="6333958" y="4390896"/>
            <a:ext cx="88900"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7" name="Line 115">
            <a:extLst>
              <a:ext uri="{FF2B5EF4-FFF2-40B4-BE49-F238E27FC236}">
                <a16:creationId xmlns:a16="http://schemas.microsoft.com/office/drawing/2014/main" id="{CDB096A6-83DC-4ADF-A638-1B85A121A33D}"/>
              </a:ext>
            </a:extLst>
          </p:cNvPr>
          <p:cNvSpPr>
            <a:spLocks noChangeShapeType="1"/>
          </p:cNvSpPr>
          <p:nvPr/>
        </p:nvSpPr>
        <p:spPr bwMode="auto">
          <a:xfrm flipV="1">
            <a:off x="6378408" y="3860671"/>
            <a:ext cx="0" cy="2524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8" name="Line 116">
            <a:extLst>
              <a:ext uri="{FF2B5EF4-FFF2-40B4-BE49-F238E27FC236}">
                <a16:creationId xmlns:a16="http://schemas.microsoft.com/office/drawing/2014/main" id="{E2A8667D-8516-4AC2-9395-CF831A5A38FB}"/>
              </a:ext>
            </a:extLst>
          </p:cNvPr>
          <p:cNvSpPr>
            <a:spLocks noChangeShapeType="1"/>
          </p:cNvSpPr>
          <p:nvPr/>
        </p:nvSpPr>
        <p:spPr bwMode="auto">
          <a:xfrm flipV="1">
            <a:off x="6378408" y="4113083"/>
            <a:ext cx="0" cy="27781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69" name="Rectangle 155">
            <a:extLst>
              <a:ext uri="{FF2B5EF4-FFF2-40B4-BE49-F238E27FC236}">
                <a16:creationId xmlns:a16="http://schemas.microsoft.com/office/drawing/2014/main" id="{1E579F96-5EC1-4A17-8D4A-2F042DD8F51A}"/>
              </a:ext>
            </a:extLst>
          </p:cNvPr>
          <p:cNvSpPr>
            <a:spLocks noChangeArrowheads="1"/>
          </p:cNvSpPr>
          <p:nvPr/>
        </p:nvSpPr>
        <p:spPr bwMode="auto">
          <a:xfrm>
            <a:off x="4007375"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b="1" kern="0" dirty="0">
                <a:solidFill>
                  <a:prstClr val="white"/>
                </a:solidFill>
                <a:latin typeface="Arial Narrow" panose="020B0606020202030204" pitchFamily="34" charset="0"/>
                <a:ea typeface="MS PGothic" pitchFamily="34" charset="-128"/>
              </a:rPr>
              <a:t>1.1%</a:t>
            </a:r>
          </a:p>
        </p:txBody>
      </p:sp>
      <p:sp>
        <p:nvSpPr>
          <p:cNvPr id="170" name="Rectangle 156">
            <a:extLst>
              <a:ext uri="{FF2B5EF4-FFF2-40B4-BE49-F238E27FC236}">
                <a16:creationId xmlns:a16="http://schemas.microsoft.com/office/drawing/2014/main" id="{66D4BBBA-52B7-4CA0-B24C-A588DFAE8202}"/>
              </a:ext>
            </a:extLst>
          </p:cNvPr>
          <p:cNvSpPr>
            <a:spLocks noChangeArrowheads="1"/>
          </p:cNvSpPr>
          <p:nvPr/>
        </p:nvSpPr>
        <p:spPr bwMode="auto">
          <a:xfrm>
            <a:off x="5620274"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b="1" kern="0" dirty="0">
                <a:solidFill>
                  <a:prstClr val="white"/>
                </a:solidFill>
                <a:latin typeface="Arial Narrow" panose="020B0606020202030204" pitchFamily="34" charset="0"/>
                <a:ea typeface="MS PGothic" pitchFamily="34" charset="-128"/>
              </a:rPr>
              <a:t>1.1%</a:t>
            </a:r>
          </a:p>
        </p:txBody>
      </p:sp>
      <p:sp>
        <p:nvSpPr>
          <p:cNvPr id="171" name="Rectangle 159">
            <a:extLst>
              <a:ext uri="{FF2B5EF4-FFF2-40B4-BE49-F238E27FC236}">
                <a16:creationId xmlns:a16="http://schemas.microsoft.com/office/drawing/2014/main" id="{E25449AA-CF50-4453-AC94-23D0E4DD7EC1}"/>
              </a:ext>
            </a:extLst>
          </p:cNvPr>
          <p:cNvSpPr>
            <a:spLocks noChangeArrowheads="1"/>
          </p:cNvSpPr>
          <p:nvPr/>
        </p:nvSpPr>
        <p:spPr bwMode="auto">
          <a:xfrm>
            <a:off x="2979469"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b="1" kern="0" dirty="0">
                <a:solidFill>
                  <a:prstClr val="white"/>
                </a:solidFill>
                <a:latin typeface="Arial Narrow" panose="020B0606020202030204" pitchFamily="34" charset="0"/>
                <a:ea typeface="MS PGothic" pitchFamily="34" charset="-128"/>
              </a:rPr>
              <a:t>2.0%</a:t>
            </a:r>
          </a:p>
        </p:txBody>
      </p:sp>
      <p:sp>
        <p:nvSpPr>
          <p:cNvPr id="172" name="Rectangle 160">
            <a:extLst>
              <a:ext uri="{FF2B5EF4-FFF2-40B4-BE49-F238E27FC236}">
                <a16:creationId xmlns:a16="http://schemas.microsoft.com/office/drawing/2014/main" id="{F5571241-84CB-4DC2-A399-B695E9D81E4A}"/>
              </a:ext>
            </a:extLst>
          </p:cNvPr>
          <p:cNvSpPr>
            <a:spLocks noChangeArrowheads="1"/>
          </p:cNvSpPr>
          <p:nvPr/>
        </p:nvSpPr>
        <p:spPr bwMode="auto">
          <a:xfrm>
            <a:off x="4588400"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b="1" kern="0" dirty="0">
                <a:solidFill>
                  <a:prstClr val="white"/>
                </a:solidFill>
                <a:latin typeface="Arial Narrow" panose="020B0606020202030204" pitchFamily="34" charset="0"/>
                <a:ea typeface="MS PGothic" pitchFamily="34" charset="-128"/>
              </a:rPr>
              <a:t>2.3%</a:t>
            </a:r>
          </a:p>
        </p:txBody>
      </p:sp>
      <p:sp>
        <p:nvSpPr>
          <p:cNvPr id="173" name="Rectangle 161">
            <a:extLst>
              <a:ext uri="{FF2B5EF4-FFF2-40B4-BE49-F238E27FC236}">
                <a16:creationId xmlns:a16="http://schemas.microsoft.com/office/drawing/2014/main" id="{C1AACAA0-B5B6-45DC-BBA7-813991242641}"/>
              </a:ext>
            </a:extLst>
          </p:cNvPr>
          <p:cNvSpPr>
            <a:spLocks noChangeArrowheads="1"/>
          </p:cNvSpPr>
          <p:nvPr/>
        </p:nvSpPr>
        <p:spPr bwMode="auto">
          <a:xfrm>
            <a:off x="6201299" y="5643433"/>
            <a:ext cx="2885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b="1" kern="0" dirty="0">
                <a:solidFill>
                  <a:prstClr val="white"/>
                </a:solidFill>
                <a:latin typeface="Arial Narrow" panose="020B0606020202030204" pitchFamily="34" charset="0"/>
                <a:ea typeface="MS PGothic" pitchFamily="34" charset="-128"/>
              </a:rPr>
              <a:t>1.9%</a:t>
            </a:r>
          </a:p>
        </p:txBody>
      </p:sp>
      <p:sp>
        <p:nvSpPr>
          <p:cNvPr id="174" name="Rectangle 169">
            <a:extLst>
              <a:ext uri="{FF2B5EF4-FFF2-40B4-BE49-F238E27FC236}">
                <a16:creationId xmlns:a16="http://schemas.microsoft.com/office/drawing/2014/main" id="{44C982EA-5D5F-4746-BE68-567D48F1AB20}"/>
              </a:ext>
            </a:extLst>
          </p:cNvPr>
          <p:cNvSpPr>
            <a:spLocks noChangeArrowheads="1"/>
          </p:cNvSpPr>
          <p:nvPr/>
        </p:nvSpPr>
        <p:spPr bwMode="auto">
          <a:xfrm>
            <a:off x="4036846" y="4319458"/>
            <a:ext cx="2709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a:solidFill>
                  <a:prstClr val="black">
                    <a:lumMod val="75000"/>
                    <a:lumOff val="25000"/>
                  </a:prstClr>
                </a:solidFill>
                <a:latin typeface="Arial Narrow" panose="020B0606020202030204" pitchFamily="34" charset="0"/>
                <a:ea typeface="MS PGothic" pitchFamily="34" charset="-128"/>
              </a:rPr>
              <a:t>IBN</a:t>
            </a:r>
            <a:endParaRPr lang="en-US" altLang="en-US" b="1" kern="0">
              <a:solidFill>
                <a:prstClr val="black">
                  <a:lumMod val="75000"/>
                  <a:lumOff val="25000"/>
                </a:prstClr>
              </a:solidFill>
              <a:latin typeface="Arial Narrow" panose="020B0606020202030204" pitchFamily="34" charset="0"/>
              <a:ea typeface="MS PGothic" pitchFamily="34" charset="-128"/>
            </a:endParaRPr>
          </a:p>
        </p:txBody>
      </p:sp>
      <p:sp>
        <p:nvSpPr>
          <p:cNvPr id="175" name="Rectangle 170">
            <a:extLst>
              <a:ext uri="{FF2B5EF4-FFF2-40B4-BE49-F238E27FC236}">
                <a16:creationId xmlns:a16="http://schemas.microsoft.com/office/drawing/2014/main" id="{1A521EA8-E7D1-443D-9B85-EE4AC6272F62}"/>
              </a:ext>
            </a:extLst>
          </p:cNvPr>
          <p:cNvSpPr>
            <a:spLocks noChangeArrowheads="1"/>
          </p:cNvSpPr>
          <p:nvPr/>
        </p:nvSpPr>
        <p:spPr bwMode="auto">
          <a:xfrm>
            <a:off x="5611646" y="4367083"/>
            <a:ext cx="3238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dirty="0">
                <a:solidFill>
                  <a:prstClr val="black">
                    <a:lumMod val="75000"/>
                    <a:lumOff val="25000"/>
                  </a:prstClr>
                </a:solidFill>
                <a:latin typeface="Arial Narrow" panose="020B0606020202030204" pitchFamily="34" charset="0"/>
                <a:ea typeface="MS PGothic" pitchFamily="34" charset="-128"/>
              </a:rPr>
              <a:t>ALN</a:t>
            </a:r>
            <a:endParaRPr lang="en-US" altLang="en-US" b="1" kern="0" dirty="0">
              <a:solidFill>
                <a:prstClr val="black">
                  <a:lumMod val="75000"/>
                  <a:lumOff val="25000"/>
                </a:prstClr>
              </a:solidFill>
              <a:latin typeface="Arial Narrow" panose="020B0606020202030204" pitchFamily="34" charset="0"/>
              <a:ea typeface="MS PGothic" pitchFamily="34" charset="-128"/>
            </a:endParaRPr>
          </a:p>
        </p:txBody>
      </p:sp>
      <p:sp>
        <p:nvSpPr>
          <p:cNvPr id="176" name="Rectangle 172">
            <a:extLst>
              <a:ext uri="{FF2B5EF4-FFF2-40B4-BE49-F238E27FC236}">
                <a16:creationId xmlns:a16="http://schemas.microsoft.com/office/drawing/2014/main" id="{CD688BA4-1F2C-4855-9BDE-A13A53ABB102}"/>
              </a:ext>
            </a:extLst>
          </p:cNvPr>
          <p:cNvSpPr>
            <a:spLocks noChangeArrowheads="1"/>
          </p:cNvSpPr>
          <p:nvPr/>
        </p:nvSpPr>
        <p:spPr bwMode="auto">
          <a:xfrm>
            <a:off x="2416008" y="4952871"/>
            <a:ext cx="2628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dirty="0">
                <a:solidFill>
                  <a:prstClr val="black">
                    <a:lumMod val="75000"/>
                    <a:lumOff val="25000"/>
                  </a:prstClr>
                </a:solidFill>
                <a:latin typeface="Arial Narrow" panose="020B0606020202030204" pitchFamily="34" charset="0"/>
                <a:ea typeface="MS PGothic" pitchFamily="34" charset="-128"/>
              </a:rPr>
              <a:t>RIS</a:t>
            </a:r>
            <a:endParaRPr lang="en-US" altLang="en-US" b="1" kern="0" dirty="0">
              <a:solidFill>
                <a:prstClr val="black">
                  <a:lumMod val="75000"/>
                  <a:lumOff val="25000"/>
                </a:prstClr>
              </a:solidFill>
              <a:latin typeface="Arial Narrow" panose="020B0606020202030204" pitchFamily="34" charset="0"/>
              <a:ea typeface="MS PGothic" pitchFamily="34" charset="-128"/>
            </a:endParaRPr>
          </a:p>
        </p:txBody>
      </p:sp>
      <p:sp>
        <p:nvSpPr>
          <p:cNvPr id="177" name="Rectangle 173">
            <a:extLst>
              <a:ext uri="{FF2B5EF4-FFF2-40B4-BE49-F238E27FC236}">
                <a16:creationId xmlns:a16="http://schemas.microsoft.com/office/drawing/2014/main" id="{8BBE1F86-7D49-4D58-9211-72933B9C7B74}"/>
              </a:ext>
            </a:extLst>
          </p:cNvPr>
          <p:cNvSpPr>
            <a:spLocks noChangeArrowheads="1"/>
          </p:cNvSpPr>
          <p:nvPr/>
        </p:nvSpPr>
        <p:spPr bwMode="auto">
          <a:xfrm>
            <a:off x="2670008" y="3046283"/>
            <a:ext cx="4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dirty="0">
                <a:solidFill>
                  <a:prstClr val="black">
                    <a:lumMod val="75000"/>
                    <a:lumOff val="25000"/>
                  </a:prstClr>
                </a:solidFill>
                <a:latin typeface="Arial Narrow" panose="020B0606020202030204" pitchFamily="34" charset="0"/>
                <a:ea typeface="MS PGothic" pitchFamily="34" charset="-128"/>
              </a:rPr>
              <a:t>1.6%</a:t>
            </a:r>
            <a:r>
              <a:rPr lang="en-US" altLang="en-US" sz="1500" b="1" kern="0" baseline="30000" dirty="0">
                <a:solidFill>
                  <a:prstClr val="black">
                    <a:lumMod val="75000"/>
                    <a:lumOff val="25000"/>
                  </a:prstClr>
                </a:solidFill>
                <a:latin typeface="Arial Narrow" panose="020B0606020202030204" pitchFamily="34" charset="0"/>
                <a:ea typeface="MS PGothic" pitchFamily="34" charset="-128"/>
              </a:rPr>
              <a:t>a</a:t>
            </a:r>
            <a:endParaRPr lang="en-US" altLang="en-US" b="1" kern="0" baseline="30000" dirty="0">
              <a:solidFill>
                <a:prstClr val="black">
                  <a:lumMod val="75000"/>
                  <a:lumOff val="25000"/>
                </a:prstClr>
              </a:solidFill>
              <a:latin typeface="Arial Narrow" panose="020B0606020202030204" pitchFamily="34" charset="0"/>
              <a:ea typeface="MS PGothic" pitchFamily="34" charset="-128"/>
            </a:endParaRPr>
          </a:p>
        </p:txBody>
      </p:sp>
      <p:sp>
        <p:nvSpPr>
          <p:cNvPr id="178" name="Rectangle 174">
            <a:extLst>
              <a:ext uri="{FF2B5EF4-FFF2-40B4-BE49-F238E27FC236}">
                <a16:creationId xmlns:a16="http://schemas.microsoft.com/office/drawing/2014/main" id="{D2E50A9C-3B0F-4DFC-9AFB-53ECF6AB10D1}"/>
              </a:ext>
            </a:extLst>
          </p:cNvPr>
          <p:cNvSpPr>
            <a:spLocks noChangeArrowheads="1"/>
          </p:cNvSpPr>
          <p:nvPr/>
        </p:nvSpPr>
        <p:spPr bwMode="auto">
          <a:xfrm>
            <a:off x="4262271" y="2801173"/>
            <a:ext cx="423193" cy="2308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dirty="0">
                <a:solidFill>
                  <a:prstClr val="black">
                    <a:lumMod val="75000"/>
                    <a:lumOff val="25000"/>
                  </a:prstClr>
                </a:solidFill>
                <a:latin typeface="Arial Narrow" panose="020B0606020202030204" pitchFamily="34" charset="0"/>
                <a:ea typeface="MS PGothic" pitchFamily="34" charset="-128"/>
              </a:rPr>
              <a:t>1.1%</a:t>
            </a:r>
            <a:r>
              <a:rPr lang="en-US" altLang="en-US" sz="1500" b="1" kern="0" baseline="30000" dirty="0">
                <a:solidFill>
                  <a:prstClr val="black">
                    <a:lumMod val="75000"/>
                    <a:lumOff val="25000"/>
                  </a:prstClr>
                </a:solidFill>
                <a:latin typeface="Arial Narrow" panose="020B0606020202030204" pitchFamily="34" charset="0"/>
                <a:ea typeface="MS PGothic" pitchFamily="34" charset="-128"/>
              </a:rPr>
              <a:t>b</a:t>
            </a:r>
            <a:endParaRPr lang="en-US" altLang="en-US" b="1" kern="0" baseline="30000" dirty="0">
              <a:solidFill>
                <a:prstClr val="black">
                  <a:lumMod val="75000"/>
                  <a:lumOff val="25000"/>
                </a:prstClr>
              </a:solidFill>
              <a:latin typeface="Arial Narrow" panose="020B0606020202030204" pitchFamily="34" charset="0"/>
              <a:ea typeface="MS PGothic" pitchFamily="34" charset="-128"/>
            </a:endParaRPr>
          </a:p>
        </p:txBody>
      </p:sp>
      <p:sp>
        <p:nvSpPr>
          <p:cNvPr id="179" name="Rectangle 175">
            <a:extLst>
              <a:ext uri="{FF2B5EF4-FFF2-40B4-BE49-F238E27FC236}">
                <a16:creationId xmlns:a16="http://schemas.microsoft.com/office/drawing/2014/main" id="{F6D6CEF6-06BC-4F6A-A732-940E461FC5B6}"/>
              </a:ext>
            </a:extLst>
          </p:cNvPr>
          <p:cNvSpPr>
            <a:spLocks noChangeArrowheads="1"/>
          </p:cNvSpPr>
          <p:nvPr/>
        </p:nvSpPr>
        <p:spPr bwMode="auto">
          <a:xfrm>
            <a:off x="5887871" y="3147248"/>
            <a:ext cx="35907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dirty="0">
                <a:solidFill>
                  <a:prstClr val="black">
                    <a:lumMod val="75000"/>
                    <a:lumOff val="25000"/>
                  </a:prstClr>
                </a:solidFill>
                <a:latin typeface="Arial Narrow" panose="020B0606020202030204" pitchFamily="34" charset="0"/>
                <a:ea typeface="MS PGothic" pitchFamily="34" charset="-128"/>
              </a:rPr>
              <a:t>0.9%</a:t>
            </a:r>
            <a:endParaRPr lang="en-US" altLang="en-US" b="1" kern="0" dirty="0">
              <a:solidFill>
                <a:prstClr val="black">
                  <a:lumMod val="75000"/>
                  <a:lumOff val="25000"/>
                </a:prstClr>
              </a:solidFill>
              <a:latin typeface="Arial Narrow" panose="020B0606020202030204" pitchFamily="34" charset="0"/>
              <a:ea typeface="MS PGothic" pitchFamily="34" charset="-128"/>
            </a:endParaRPr>
          </a:p>
        </p:txBody>
      </p:sp>
      <p:sp>
        <p:nvSpPr>
          <p:cNvPr id="180" name="Rectangle 176">
            <a:extLst>
              <a:ext uri="{FF2B5EF4-FFF2-40B4-BE49-F238E27FC236}">
                <a16:creationId xmlns:a16="http://schemas.microsoft.com/office/drawing/2014/main" id="{940310FE-7429-4BA3-990D-8F994D5B4266}"/>
              </a:ext>
            </a:extLst>
          </p:cNvPr>
          <p:cNvSpPr>
            <a:spLocks noChangeArrowheads="1"/>
          </p:cNvSpPr>
          <p:nvPr/>
        </p:nvSpPr>
        <p:spPr bwMode="auto">
          <a:xfrm>
            <a:off x="6313321" y="3179633"/>
            <a:ext cx="52900" cy="1384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900" b="1" kern="0" dirty="0">
                <a:solidFill>
                  <a:srgbClr val="000000">
                    <a:lumMod val="65000"/>
                    <a:lumOff val="35000"/>
                  </a:srgbClr>
                </a:solidFill>
                <a:latin typeface="Arial Narrow" panose="020B0606020202030204" pitchFamily="34" charset="0"/>
                <a:ea typeface="MS PGothic" pitchFamily="34" charset="-128"/>
              </a:rPr>
              <a:t>a</a:t>
            </a:r>
            <a:endParaRPr lang="en-US" altLang="en-US" b="1" kern="0" dirty="0">
              <a:solidFill>
                <a:srgbClr val="000000">
                  <a:lumMod val="65000"/>
                  <a:lumOff val="35000"/>
                </a:srgbClr>
              </a:solidFill>
              <a:latin typeface="Arial Narrow" panose="020B0606020202030204" pitchFamily="34" charset="0"/>
              <a:ea typeface="MS PGothic" pitchFamily="34" charset="-128"/>
            </a:endParaRPr>
          </a:p>
        </p:txBody>
      </p:sp>
      <p:sp>
        <p:nvSpPr>
          <p:cNvPr id="181" name="Rectangle 179">
            <a:extLst>
              <a:ext uri="{FF2B5EF4-FFF2-40B4-BE49-F238E27FC236}">
                <a16:creationId xmlns:a16="http://schemas.microsoft.com/office/drawing/2014/main" id="{A4FB397B-06D2-46C7-82D5-20BE743CC80B}"/>
              </a:ext>
            </a:extLst>
          </p:cNvPr>
          <p:cNvSpPr>
            <a:spLocks noChangeArrowheads="1"/>
          </p:cNvSpPr>
          <p:nvPr/>
        </p:nvSpPr>
        <p:spPr bwMode="auto">
          <a:xfrm>
            <a:off x="5562751" y="2495421"/>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endParaRPr lang="en-US" altLang="en-US" b="1" kern="0" dirty="0">
              <a:solidFill>
                <a:srgbClr val="000000">
                  <a:lumMod val="65000"/>
                  <a:lumOff val="35000"/>
                </a:srgbClr>
              </a:solidFill>
              <a:latin typeface="Arial Narrow" panose="020B0606020202030204" pitchFamily="34" charset="0"/>
              <a:ea typeface="MS PGothic" pitchFamily="34" charset="-128"/>
            </a:endParaRPr>
          </a:p>
        </p:txBody>
      </p:sp>
      <p:sp>
        <p:nvSpPr>
          <p:cNvPr id="182" name="Rectangle 180">
            <a:extLst>
              <a:ext uri="{FF2B5EF4-FFF2-40B4-BE49-F238E27FC236}">
                <a16:creationId xmlns:a16="http://schemas.microsoft.com/office/drawing/2014/main" id="{601A539D-08F3-440E-BDFF-0AFC87B05BA6}"/>
              </a:ext>
            </a:extLst>
          </p:cNvPr>
          <p:cNvSpPr>
            <a:spLocks noChangeArrowheads="1"/>
          </p:cNvSpPr>
          <p:nvPr/>
        </p:nvSpPr>
        <p:spPr bwMode="auto">
          <a:xfrm>
            <a:off x="3983188" y="2495421"/>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endParaRPr lang="en-US" altLang="en-US" b="1" kern="0" dirty="0">
              <a:solidFill>
                <a:srgbClr val="000000">
                  <a:lumMod val="65000"/>
                  <a:lumOff val="35000"/>
                </a:srgbClr>
              </a:solidFill>
              <a:latin typeface="Arial Narrow" panose="020B0606020202030204" pitchFamily="34" charset="0"/>
              <a:ea typeface="MS PGothic" pitchFamily="34" charset="-128"/>
            </a:endParaRPr>
          </a:p>
        </p:txBody>
      </p:sp>
      <p:sp>
        <p:nvSpPr>
          <p:cNvPr id="183" name="Line 182">
            <a:extLst>
              <a:ext uri="{FF2B5EF4-FFF2-40B4-BE49-F238E27FC236}">
                <a16:creationId xmlns:a16="http://schemas.microsoft.com/office/drawing/2014/main" id="{B9125550-5737-4F71-8FBA-749EEA7E3318}"/>
              </a:ext>
            </a:extLst>
          </p:cNvPr>
          <p:cNvSpPr>
            <a:spLocks noChangeShapeType="1"/>
          </p:cNvSpPr>
          <p:nvPr/>
        </p:nvSpPr>
        <p:spPr bwMode="auto">
          <a:xfrm flipH="1">
            <a:off x="2573171" y="3374896"/>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4" name="Line 183">
            <a:extLst>
              <a:ext uri="{FF2B5EF4-FFF2-40B4-BE49-F238E27FC236}">
                <a16:creationId xmlns:a16="http://schemas.microsoft.com/office/drawing/2014/main" id="{3F798F7D-B64F-4EFE-B394-346BF469436E}"/>
              </a:ext>
            </a:extLst>
          </p:cNvPr>
          <p:cNvSpPr>
            <a:spLocks noChangeShapeType="1"/>
          </p:cNvSpPr>
          <p:nvPr/>
        </p:nvSpPr>
        <p:spPr bwMode="auto">
          <a:xfrm>
            <a:off x="2560471" y="3374896"/>
            <a:ext cx="0" cy="1527175"/>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5" name="Line 184">
            <a:extLst>
              <a:ext uri="{FF2B5EF4-FFF2-40B4-BE49-F238E27FC236}">
                <a16:creationId xmlns:a16="http://schemas.microsoft.com/office/drawing/2014/main" id="{52905C0A-1D9B-4D59-8153-BBE64F6D6B62}"/>
              </a:ext>
            </a:extLst>
          </p:cNvPr>
          <p:cNvSpPr>
            <a:spLocks noChangeShapeType="1"/>
          </p:cNvSpPr>
          <p:nvPr/>
        </p:nvSpPr>
        <p:spPr bwMode="auto">
          <a:xfrm>
            <a:off x="3136733" y="3382833"/>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6" name="Line 185">
            <a:extLst>
              <a:ext uri="{FF2B5EF4-FFF2-40B4-BE49-F238E27FC236}">
                <a16:creationId xmlns:a16="http://schemas.microsoft.com/office/drawing/2014/main" id="{C7C78E63-51A2-4F1C-9F58-AA32358F0F7F}"/>
              </a:ext>
            </a:extLst>
          </p:cNvPr>
          <p:cNvSpPr>
            <a:spLocks noChangeShapeType="1"/>
          </p:cNvSpPr>
          <p:nvPr/>
        </p:nvSpPr>
        <p:spPr bwMode="auto">
          <a:xfrm flipH="1">
            <a:off x="4186071" y="3062158"/>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7" name="Line 186">
            <a:extLst>
              <a:ext uri="{FF2B5EF4-FFF2-40B4-BE49-F238E27FC236}">
                <a16:creationId xmlns:a16="http://schemas.microsoft.com/office/drawing/2014/main" id="{C9344AFF-1E57-40A3-BB71-2201AED0B467}"/>
              </a:ext>
            </a:extLst>
          </p:cNvPr>
          <p:cNvSpPr>
            <a:spLocks noChangeShapeType="1"/>
          </p:cNvSpPr>
          <p:nvPr/>
        </p:nvSpPr>
        <p:spPr bwMode="auto">
          <a:xfrm>
            <a:off x="4186071" y="3062158"/>
            <a:ext cx="0" cy="1204913"/>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8" name="Line 187">
            <a:extLst>
              <a:ext uri="{FF2B5EF4-FFF2-40B4-BE49-F238E27FC236}">
                <a16:creationId xmlns:a16="http://schemas.microsoft.com/office/drawing/2014/main" id="{3C3F63C8-E296-4FD8-BA06-258021C8D702}"/>
              </a:ext>
            </a:extLst>
          </p:cNvPr>
          <p:cNvSpPr>
            <a:spLocks noChangeShapeType="1"/>
          </p:cNvSpPr>
          <p:nvPr/>
        </p:nvSpPr>
        <p:spPr bwMode="auto">
          <a:xfrm>
            <a:off x="4749633" y="3070096"/>
            <a:ext cx="0" cy="12700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89" name="Line 188">
            <a:extLst>
              <a:ext uri="{FF2B5EF4-FFF2-40B4-BE49-F238E27FC236}">
                <a16:creationId xmlns:a16="http://schemas.microsoft.com/office/drawing/2014/main" id="{DA4E3127-71CA-4FB2-9F29-997612C6BF0D}"/>
              </a:ext>
            </a:extLst>
          </p:cNvPr>
          <p:cNvSpPr>
            <a:spLocks noChangeShapeType="1"/>
          </p:cNvSpPr>
          <p:nvPr/>
        </p:nvSpPr>
        <p:spPr bwMode="auto">
          <a:xfrm flipH="1">
            <a:off x="5795796" y="3435221"/>
            <a:ext cx="563563" cy="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0" name="Line 189">
            <a:extLst>
              <a:ext uri="{FF2B5EF4-FFF2-40B4-BE49-F238E27FC236}">
                <a16:creationId xmlns:a16="http://schemas.microsoft.com/office/drawing/2014/main" id="{3E263B26-EED8-4EF7-84F1-C5B57CCD3345}"/>
              </a:ext>
            </a:extLst>
          </p:cNvPr>
          <p:cNvSpPr>
            <a:spLocks noChangeShapeType="1"/>
          </p:cNvSpPr>
          <p:nvPr/>
        </p:nvSpPr>
        <p:spPr bwMode="auto">
          <a:xfrm>
            <a:off x="5795796" y="3435221"/>
            <a:ext cx="0" cy="831850"/>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1" name="Line 190">
            <a:extLst>
              <a:ext uri="{FF2B5EF4-FFF2-40B4-BE49-F238E27FC236}">
                <a16:creationId xmlns:a16="http://schemas.microsoft.com/office/drawing/2014/main" id="{CFCBB67A-4286-4565-8BF8-40013F890C8C}"/>
              </a:ext>
            </a:extLst>
          </p:cNvPr>
          <p:cNvSpPr>
            <a:spLocks noChangeShapeType="1"/>
          </p:cNvSpPr>
          <p:nvPr/>
        </p:nvSpPr>
        <p:spPr bwMode="auto">
          <a:xfrm>
            <a:off x="6359358" y="3443158"/>
            <a:ext cx="0" cy="128588"/>
          </a:xfrm>
          <a:prstGeom prst="line">
            <a:avLst/>
          </a:prstGeom>
          <a:noFill/>
          <a:ln w="12700" cap="sq">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2" name="Rectangle 197">
            <a:extLst>
              <a:ext uri="{FF2B5EF4-FFF2-40B4-BE49-F238E27FC236}">
                <a16:creationId xmlns:a16="http://schemas.microsoft.com/office/drawing/2014/main" id="{76A7A797-CA8B-4A76-A34C-A9A7FD7413AA}"/>
              </a:ext>
            </a:extLst>
          </p:cNvPr>
          <p:cNvSpPr>
            <a:spLocks noChangeArrowheads="1"/>
          </p:cNvSpPr>
          <p:nvPr/>
        </p:nvSpPr>
        <p:spPr bwMode="auto">
          <a:xfrm>
            <a:off x="2938296" y="3582858"/>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dirty="0" err="1">
                <a:solidFill>
                  <a:prstClr val="black">
                    <a:lumMod val="75000"/>
                    <a:lumOff val="25000"/>
                  </a:prstClr>
                </a:solidFill>
                <a:latin typeface="Arial Narrow" panose="020B0606020202030204" pitchFamily="34" charset="0"/>
                <a:ea typeface="MS PGothic" pitchFamily="34" charset="-128"/>
              </a:rPr>
              <a:t>DMAb</a:t>
            </a:r>
            <a:endParaRPr lang="en-US" altLang="en-US" b="1" kern="0" dirty="0">
              <a:solidFill>
                <a:prstClr val="black">
                  <a:lumMod val="75000"/>
                  <a:lumOff val="25000"/>
                </a:prstClr>
              </a:solidFill>
              <a:latin typeface="Arial Narrow" panose="020B0606020202030204" pitchFamily="34" charset="0"/>
              <a:ea typeface="MS PGothic" pitchFamily="34" charset="-128"/>
            </a:endParaRPr>
          </a:p>
        </p:txBody>
      </p:sp>
      <p:sp>
        <p:nvSpPr>
          <p:cNvPr id="193" name="Rectangle 198">
            <a:extLst>
              <a:ext uri="{FF2B5EF4-FFF2-40B4-BE49-F238E27FC236}">
                <a16:creationId xmlns:a16="http://schemas.microsoft.com/office/drawing/2014/main" id="{206F5D98-65FF-4855-AA6B-0EF9F05086AC}"/>
              </a:ext>
            </a:extLst>
          </p:cNvPr>
          <p:cNvSpPr>
            <a:spLocks noChangeArrowheads="1"/>
          </p:cNvSpPr>
          <p:nvPr/>
        </p:nvSpPr>
        <p:spPr bwMode="auto">
          <a:xfrm>
            <a:off x="4546433" y="3239958"/>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a:solidFill>
                  <a:prstClr val="black">
                    <a:lumMod val="75000"/>
                    <a:lumOff val="25000"/>
                  </a:prstClr>
                </a:solidFill>
                <a:latin typeface="Arial Narrow" panose="020B0606020202030204" pitchFamily="34" charset="0"/>
                <a:ea typeface="MS PGothic" pitchFamily="34" charset="-128"/>
              </a:rPr>
              <a:t>DMAb</a:t>
            </a:r>
            <a:endParaRPr lang="en-US" altLang="en-US" b="1" kern="0">
              <a:solidFill>
                <a:prstClr val="black">
                  <a:lumMod val="75000"/>
                  <a:lumOff val="25000"/>
                </a:prstClr>
              </a:solidFill>
              <a:latin typeface="Arial Narrow" panose="020B0606020202030204" pitchFamily="34" charset="0"/>
              <a:ea typeface="MS PGothic" pitchFamily="34" charset="-128"/>
            </a:endParaRPr>
          </a:p>
        </p:txBody>
      </p:sp>
      <p:sp>
        <p:nvSpPr>
          <p:cNvPr id="194" name="Rectangle 199">
            <a:extLst>
              <a:ext uri="{FF2B5EF4-FFF2-40B4-BE49-F238E27FC236}">
                <a16:creationId xmlns:a16="http://schemas.microsoft.com/office/drawing/2014/main" id="{78888960-2DC8-4C8D-88FC-0CA5A3F301B1}"/>
              </a:ext>
            </a:extLst>
          </p:cNvPr>
          <p:cNvSpPr>
            <a:spLocks noChangeArrowheads="1"/>
          </p:cNvSpPr>
          <p:nvPr/>
        </p:nvSpPr>
        <p:spPr bwMode="auto">
          <a:xfrm>
            <a:off x="6151396" y="3609846"/>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a:solidFill>
                  <a:prstClr val="black">
                    <a:lumMod val="75000"/>
                    <a:lumOff val="25000"/>
                  </a:prstClr>
                </a:solidFill>
                <a:latin typeface="Arial Narrow" panose="020B0606020202030204" pitchFamily="34" charset="0"/>
                <a:ea typeface="MS PGothic" pitchFamily="34" charset="-128"/>
              </a:rPr>
              <a:t>DMAb</a:t>
            </a:r>
            <a:endParaRPr lang="en-US" altLang="en-US" b="1" kern="0">
              <a:solidFill>
                <a:prstClr val="black">
                  <a:lumMod val="75000"/>
                  <a:lumOff val="25000"/>
                </a:prstClr>
              </a:solidFill>
              <a:latin typeface="Arial Narrow" panose="020B0606020202030204" pitchFamily="34" charset="0"/>
              <a:ea typeface="MS PGothic" pitchFamily="34" charset="-128"/>
            </a:endParaRPr>
          </a:p>
        </p:txBody>
      </p:sp>
      <p:sp>
        <p:nvSpPr>
          <p:cNvPr id="195" name="Rectangle 201">
            <a:extLst>
              <a:ext uri="{FF2B5EF4-FFF2-40B4-BE49-F238E27FC236}">
                <a16:creationId xmlns:a16="http://schemas.microsoft.com/office/drawing/2014/main" id="{27FD4629-BF70-41CD-85BF-7679EF5711EE}"/>
              </a:ext>
            </a:extLst>
          </p:cNvPr>
          <p:cNvSpPr>
            <a:spLocks noChangeArrowheads="1"/>
          </p:cNvSpPr>
          <p:nvPr/>
        </p:nvSpPr>
        <p:spPr bwMode="auto">
          <a:xfrm>
            <a:off x="7230930" y="4806821"/>
            <a:ext cx="3157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a:solidFill>
                  <a:prstClr val="black">
                    <a:lumMod val="75000"/>
                    <a:lumOff val="25000"/>
                  </a:prstClr>
                </a:solidFill>
                <a:latin typeface="Arial Narrow" panose="020B0606020202030204" pitchFamily="34" charset="0"/>
                <a:ea typeface="MS PGothic" pitchFamily="34" charset="-128"/>
              </a:rPr>
              <a:t>ZOL</a:t>
            </a:r>
            <a:endParaRPr lang="en-US" altLang="en-US" b="1" kern="0">
              <a:solidFill>
                <a:prstClr val="black">
                  <a:lumMod val="75000"/>
                  <a:lumOff val="25000"/>
                </a:prstClr>
              </a:solidFill>
              <a:latin typeface="Arial Narrow" panose="020B0606020202030204" pitchFamily="34" charset="0"/>
              <a:ea typeface="MS PGothic" pitchFamily="34" charset="-128"/>
            </a:endParaRPr>
          </a:p>
        </p:txBody>
      </p:sp>
      <p:sp>
        <p:nvSpPr>
          <p:cNvPr id="196" name="Rectangle 202">
            <a:extLst>
              <a:ext uri="{FF2B5EF4-FFF2-40B4-BE49-F238E27FC236}">
                <a16:creationId xmlns:a16="http://schemas.microsoft.com/office/drawing/2014/main" id="{B338C31F-FE59-4CC6-82FE-75F35A708DD0}"/>
              </a:ext>
            </a:extLst>
          </p:cNvPr>
          <p:cNvSpPr>
            <a:spLocks noChangeArrowheads="1"/>
          </p:cNvSpPr>
          <p:nvPr/>
        </p:nvSpPr>
        <p:spPr bwMode="auto">
          <a:xfrm>
            <a:off x="7475405" y="3198048"/>
            <a:ext cx="41678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dirty="0">
                <a:solidFill>
                  <a:prstClr val="black">
                    <a:lumMod val="75000"/>
                    <a:lumOff val="25000"/>
                  </a:prstClr>
                </a:solidFill>
                <a:latin typeface="Arial Narrow" panose="020B0606020202030204" pitchFamily="34" charset="0"/>
                <a:ea typeface="MS PGothic" pitchFamily="34" charset="-128"/>
              </a:rPr>
              <a:t>1.4%</a:t>
            </a:r>
            <a:r>
              <a:rPr lang="en-US" altLang="en-US" sz="1500" b="1" kern="0" baseline="30000" dirty="0">
                <a:solidFill>
                  <a:prstClr val="black">
                    <a:lumMod val="75000"/>
                    <a:lumOff val="25000"/>
                  </a:prstClr>
                </a:solidFill>
                <a:latin typeface="Arial Narrow" panose="020B0606020202030204" pitchFamily="34" charset="0"/>
                <a:ea typeface="MS PGothic" pitchFamily="34" charset="-128"/>
              </a:rPr>
              <a:t>a</a:t>
            </a:r>
            <a:endParaRPr lang="en-US" altLang="en-US" b="1" kern="0" baseline="30000" dirty="0">
              <a:solidFill>
                <a:prstClr val="black">
                  <a:lumMod val="75000"/>
                  <a:lumOff val="25000"/>
                </a:prstClr>
              </a:solidFill>
              <a:latin typeface="Arial Narrow" panose="020B0606020202030204" pitchFamily="34" charset="0"/>
              <a:ea typeface="MS PGothic" pitchFamily="34" charset="-128"/>
            </a:endParaRPr>
          </a:p>
        </p:txBody>
      </p:sp>
      <p:sp>
        <p:nvSpPr>
          <p:cNvPr id="197" name="Rectangle 204">
            <a:extLst>
              <a:ext uri="{FF2B5EF4-FFF2-40B4-BE49-F238E27FC236}">
                <a16:creationId xmlns:a16="http://schemas.microsoft.com/office/drawing/2014/main" id="{966CD40A-3470-4CF3-9878-80DB7E92F295}"/>
              </a:ext>
            </a:extLst>
          </p:cNvPr>
          <p:cNvSpPr>
            <a:spLocks noChangeArrowheads="1"/>
          </p:cNvSpPr>
          <p:nvPr/>
        </p:nvSpPr>
        <p:spPr bwMode="auto">
          <a:xfrm>
            <a:off x="7751630" y="3635246"/>
            <a:ext cx="4552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500" b="1" kern="0">
                <a:solidFill>
                  <a:prstClr val="black">
                    <a:lumMod val="75000"/>
                    <a:lumOff val="25000"/>
                  </a:prstClr>
                </a:solidFill>
                <a:latin typeface="Arial Narrow" panose="020B0606020202030204" pitchFamily="34" charset="0"/>
                <a:ea typeface="MS PGothic" pitchFamily="34" charset="-128"/>
              </a:rPr>
              <a:t>DMAb</a:t>
            </a:r>
            <a:endParaRPr lang="en-US" altLang="en-US" b="1" kern="0">
              <a:solidFill>
                <a:prstClr val="black">
                  <a:lumMod val="75000"/>
                  <a:lumOff val="25000"/>
                </a:prstClr>
              </a:solidFill>
              <a:latin typeface="Arial Narrow" panose="020B0606020202030204" pitchFamily="34" charset="0"/>
              <a:ea typeface="MS PGothic" pitchFamily="34" charset="-128"/>
            </a:endParaRPr>
          </a:p>
        </p:txBody>
      </p:sp>
      <p:sp>
        <p:nvSpPr>
          <p:cNvPr id="198" name="Line 147">
            <a:extLst>
              <a:ext uri="{FF2B5EF4-FFF2-40B4-BE49-F238E27FC236}">
                <a16:creationId xmlns:a16="http://schemas.microsoft.com/office/drawing/2014/main" id="{5B60AD65-264E-4819-B273-BE7EC6374E60}"/>
              </a:ext>
            </a:extLst>
          </p:cNvPr>
          <p:cNvSpPr>
            <a:spLocks noChangeShapeType="1"/>
          </p:cNvSpPr>
          <p:nvPr/>
        </p:nvSpPr>
        <p:spPr bwMode="auto">
          <a:xfrm flipH="1">
            <a:off x="1884229" y="5840283"/>
            <a:ext cx="6519861"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199" name="Line 141">
            <a:extLst>
              <a:ext uri="{FF2B5EF4-FFF2-40B4-BE49-F238E27FC236}">
                <a16:creationId xmlns:a16="http://schemas.microsoft.com/office/drawing/2014/main" id="{EEDB9981-7DD0-4371-80C4-795C844765A5}"/>
              </a:ext>
            </a:extLst>
          </p:cNvPr>
          <p:cNvSpPr>
            <a:spLocks noChangeShapeType="1"/>
          </p:cNvSpPr>
          <p:nvPr/>
        </p:nvSpPr>
        <p:spPr bwMode="auto">
          <a:xfrm flipV="1">
            <a:off x="1889537" y="2172788"/>
            <a:ext cx="0" cy="3667493"/>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0" name="Line 142">
            <a:extLst>
              <a:ext uri="{FF2B5EF4-FFF2-40B4-BE49-F238E27FC236}">
                <a16:creationId xmlns:a16="http://schemas.microsoft.com/office/drawing/2014/main" id="{6FDA576B-9DF9-4150-8E3F-0A85B06E0BAA}"/>
              </a:ext>
            </a:extLst>
          </p:cNvPr>
          <p:cNvSpPr>
            <a:spLocks noChangeShapeType="1"/>
          </p:cNvSpPr>
          <p:nvPr/>
        </p:nvSpPr>
        <p:spPr bwMode="auto">
          <a:xfrm>
            <a:off x="1822862" y="2217608"/>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1" name="Line 143">
            <a:extLst>
              <a:ext uri="{FF2B5EF4-FFF2-40B4-BE49-F238E27FC236}">
                <a16:creationId xmlns:a16="http://schemas.microsoft.com/office/drawing/2014/main" id="{A0F5BAC3-E1B8-45B5-939D-C7AEFC2A292F}"/>
              </a:ext>
            </a:extLst>
          </p:cNvPr>
          <p:cNvSpPr>
            <a:spLocks noChangeShapeType="1"/>
          </p:cNvSpPr>
          <p:nvPr/>
        </p:nvSpPr>
        <p:spPr bwMode="auto">
          <a:xfrm>
            <a:off x="1822862" y="3120896"/>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2" name="Line 144">
            <a:extLst>
              <a:ext uri="{FF2B5EF4-FFF2-40B4-BE49-F238E27FC236}">
                <a16:creationId xmlns:a16="http://schemas.microsoft.com/office/drawing/2014/main" id="{B71D6288-D31A-45B5-A7A2-D67654C10546}"/>
              </a:ext>
            </a:extLst>
          </p:cNvPr>
          <p:cNvSpPr>
            <a:spLocks noChangeShapeType="1"/>
          </p:cNvSpPr>
          <p:nvPr/>
        </p:nvSpPr>
        <p:spPr bwMode="auto">
          <a:xfrm>
            <a:off x="1822862" y="4024183"/>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3" name="Line 145">
            <a:extLst>
              <a:ext uri="{FF2B5EF4-FFF2-40B4-BE49-F238E27FC236}">
                <a16:creationId xmlns:a16="http://schemas.microsoft.com/office/drawing/2014/main" id="{0218169B-EC93-43FB-BAFC-FEB37801B01D}"/>
              </a:ext>
            </a:extLst>
          </p:cNvPr>
          <p:cNvSpPr>
            <a:spLocks noChangeShapeType="1"/>
          </p:cNvSpPr>
          <p:nvPr/>
        </p:nvSpPr>
        <p:spPr bwMode="auto">
          <a:xfrm>
            <a:off x="1822862" y="4941758"/>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4" name="Line 146">
            <a:extLst>
              <a:ext uri="{FF2B5EF4-FFF2-40B4-BE49-F238E27FC236}">
                <a16:creationId xmlns:a16="http://schemas.microsoft.com/office/drawing/2014/main" id="{A2374D05-5AF0-416F-B907-90001072856C}"/>
              </a:ext>
            </a:extLst>
          </p:cNvPr>
          <p:cNvSpPr>
            <a:spLocks noChangeShapeType="1"/>
          </p:cNvSpPr>
          <p:nvPr/>
        </p:nvSpPr>
        <p:spPr bwMode="auto">
          <a:xfrm>
            <a:off x="1822862" y="5840283"/>
            <a:ext cx="58738"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5" name="Line 153">
            <a:extLst>
              <a:ext uri="{FF2B5EF4-FFF2-40B4-BE49-F238E27FC236}">
                <a16:creationId xmlns:a16="http://schemas.microsoft.com/office/drawing/2014/main" id="{533B4E61-62F9-484E-94C8-645C8F9D4426}"/>
              </a:ext>
            </a:extLst>
          </p:cNvPr>
          <p:cNvSpPr>
            <a:spLocks noChangeShapeType="1"/>
          </p:cNvSpPr>
          <p:nvPr/>
        </p:nvSpPr>
        <p:spPr bwMode="auto">
          <a:xfrm>
            <a:off x="1889537" y="5845046"/>
            <a:ext cx="0" cy="6985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lumMod val="65000"/>
                  <a:lumOff val="35000"/>
                </a:srgbClr>
              </a:solidFill>
              <a:effectLst/>
              <a:uLnTx/>
              <a:uFillTx/>
              <a:latin typeface="Arial Narrow" panose="020B0606020202030204" pitchFamily="34" charset="0"/>
              <a:ea typeface="MS PGothic" pitchFamily="34" charset="-128"/>
              <a:cs typeface="Arial" charset="0"/>
            </a:endParaRPr>
          </a:p>
        </p:txBody>
      </p:sp>
      <p:sp>
        <p:nvSpPr>
          <p:cNvPr id="206" name="Rectangle 164">
            <a:extLst>
              <a:ext uri="{FF2B5EF4-FFF2-40B4-BE49-F238E27FC236}">
                <a16:creationId xmlns:a16="http://schemas.microsoft.com/office/drawing/2014/main" id="{DCF858B8-5AFE-45E8-BD87-D74D07081020}"/>
              </a:ext>
            </a:extLst>
          </p:cNvPr>
          <p:cNvSpPr>
            <a:spLocks noChangeArrowheads="1"/>
          </p:cNvSpPr>
          <p:nvPr/>
        </p:nvSpPr>
        <p:spPr bwMode="auto">
          <a:xfrm>
            <a:off x="1652999" y="574979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400" kern="0">
                <a:solidFill>
                  <a:prstClr val="black">
                    <a:lumMod val="75000"/>
                    <a:lumOff val="25000"/>
                  </a:prstClr>
                </a:solidFill>
                <a:latin typeface="Arial Narrow" panose="020B0606020202030204" pitchFamily="34" charset="0"/>
                <a:ea typeface="MS PGothic" pitchFamily="34" charset="-128"/>
              </a:rPr>
              <a:t>0</a:t>
            </a:r>
          </a:p>
        </p:txBody>
      </p:sp>
      <p:sp>
        <p:nvSpPr>
          <p:cNvPr id="207" name="Rectangle 165">
            <a:extLst>
              <a:ext uri="{FF2B5EF4-FFF2-40B4-BE49-F238E27FC236}">
                <a16:creationId xmlns:a16="http://schemas.microsoft.com/office/drawing/2014/main" id="{67C0EBC9-F975-46CF-9072-9C8116A2BF84}"/>
              </a:ext>
            </a:extLst>
          </p:cNvPr>
          <p:cNvSpPr>
            <a:spLocks noChangeArrowheads="1"/>
          </p:cNvSpPr>
          <p:nvPr/>
        </p:nvSpPr>
        <p:spPr bwMode="auto">
          <a:xfrm>
            <a:off x="1652999" y="484174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400" kern="0">
                <a:solidFill>
                  <a:prstClr val="black">
                    <a:lumMod val="75000"/>
                    <a:lumOff val="25000"/>
                  </a:prstClr>
                </a:solidFill>
                <a:latin typeface="Arial Narrow" panose="020B0606020202030204" pitchFamily="34" charset="0"/>
                <a:ea typeface="MS PGothic" pitchFamily="34" charset="-128"/>
              </a:rPr>
              <a:t>1</a:t>
            </a:r>
          </a:p>
        </p:txBody>
      </p:sp>
      <p:sp>
        <p:nvSpPr>
          <p:cNvPr id="208" name="Rectangle 166">
            <a:extLst>
              <a:ext uri="{FF2B5EF4-FFF2-40B4-BE49-F238E27FC236}">
                <a16:creationId xmlns:a16="http://schemas.microsoft.com/office/drawing/2014/main" id="{A6F94D38-5722-4EDF-B482-4DE4B068E0EF}"/>
              </a:ext>
            </a:extLst>
          </p:cNvPr>
          <p:cNvSpPr>
            <a:spLocks noChangeArrowheads="1"/>
          </p:cNvSpPr>
          <p:nvPr/>
        </p:nvSpPr>
        <p:spPr bwMode="auto">
          <a:xfrm>
            <a:off x="1652999" y="393845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400" kern="0">
                <a:solidFill>
                  <a:prstClr val="black">
                    <a:lumMod val="75000"/>
                    <a:lumOff val="25000"/>
                  </a:prstClr>
                </a:solidFill>
                <a:latin typeface="Arial Narrow" panose="020B0606020202030204" pitchFamily="34" charset="0"/>
                <a:ea typeface="MS PGothic" pitchFamily="34" charset="-128"/>
              </a:rPr>
              <a:t>2</a:t>
            </a:r>
          </a:p>
        </p:txBody>
      </p:sp>
      <p:sp>
        <p:nvSpPr>
          <p:cNvPr id="209" name="Rectangle 167">
            <a:extLst>
              <a:ext uri="{FF2B5EF4-FFF2-40B4-BE49-F238E27FC236}">
                <a16:creationId xmlns:a16="http://schemas.microsoft.com/office/drawing/2014/main" id="{469B13C5-F944-480F-93D0-324E2EE67DAA}"/>
              </a:ext>
            </a:extLst>
          </p:cNvPr>
          <p:cNvSpPr>
            <a:spLocks noChangeArrowheads="1"/>
          </p:cNvSpPr>
          <p:nvPr/>
        </p:nvSpPr>
        <p:spPr bwMode="auto">
          <a:xfrm>
            <a:off x="1652999" y="303040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400" kern="0">
                <a:solidFill>
                  <a:prstClr val="black">
                    <a:lumMod val="75000"/>
                    <a:lumOff val="25000"/>
                  </a:prstClr>
                </a:solidFill>
                <a:latin typeface="Arial Narrow" panose="020B0606020202030204" pitchFamily="34" charset="0"/>
                <a:ea typeface="MS PGothic" pitchFamily="34" charset="-128"/>
              </a:rPr>
              <a:t>3</a:t>
            </a:r>
          </a:p>
        </p:txBody>
      </p:sp>
      <p:sp>
        <p:nvSpPr>
          <p:cNvPr id="210" name="Rectangle 168">
            <a:extLst>
              <a:ext uri="{FF2B5EF4-FFF2-40B4-BE49-F238E27FC236}">
                <a16:creationId xmlns:a16="http://schemas.microsoft.com/office/drawing/2014/main" id="{609C2B7C-C0E5-48A6-9292-9D147443E09F}"/>
              </a:ext>
            </a:extLst>
          </p:cNvPr>
          <p:cNvSpPr>
            <a:spLocks noChangeArrowheads="1"/>
          </p:cNvSpPr>
          <p:nvPr/>
        </p:nvSpPr>
        <p:spPr bwMode="auto">
          <a:xfrm>
            <a:off x="1652999" y="2125533"/>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400" kern="0">
                <a:solidFill>
                  <a:prstClr val="black">
                    <a:lumMod val="75000"/>
                    <a:lumOff val="25000"/>
                  </a:prstClr>
                </a:solidFill>
                <a:latin typeface="Arial Narrow" panose="020B0606020202030204" pitchFamily="34" charset="0"/>
                <a:ea typeface="MS PGothic" pitchFamily="34" charset="-128"/>
              </a:rPr>
              <a:t>4</a:t>
            </a:r>
          </a:p>
        </p:txBody>
      </p:sp>
      <p:sp>
        <p:nvSpPr>
          <p:cNvPr id="211" name="Rectangle 180">
            <a:extLst>
              <a:ext uri="{FF2B5EF4-FFF2-40B4-BE49-F238E27FC236}">
                <a16:creationId xmlns:a16="http://schemas.microsoft.com/office/drawing/2014/main" id="{9C912C3D-C6B6-4C5F-A499-1DD6437D709E}"/>
              </a:ext>
            </a:extLst>
          </p:cNvPr>
          <p:cNvSpPr>
            <a:spLocks noChangeArrowheads="1"/>
          </p:cNvSpPr>
          <p:nvPr/>
        </p:nvSpPr>
        <p:spPr bwMode="auto">
          <a:xfrm rot="16200000">
            <a:off x="-566664" y="3817292"/>
            <a:ext cx="3870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200" b="1" kern="0" dirty="0">
                <a:solidFill>
                  <a:prstClr val="black">
                    <a:lumMod val="75000"/>
                    <a:lumOff val="25000"/>
                  </a:prstClr>
                </a:solidFill>
                <a:latin typeface="Arial Narrow" panose="020B0606020202030204" pitchFamily="34" charset="0"/>
                <a:ea typeface="MS PGothic" pitchFamily="34" charset="-128"/>
              </a:rPr>
              <a:t>Percentage change in total h</a:t>
            </a:r>
            <a:r>
              <a:rPr lang="en-US" altLang="en-US" sz="1200" b="1" kern="0" dirty="0" err="1">
                <a:solidFill>
                  <a:prstClr val="black">
                    <a:lumMod val="75000"/>
                    <a:lumOff val="25000"/>
                  </a:prstClr>
                </a:solidFill>
                <a:latin typeface="Arial Narrow" panose="020B0606020202030204" pitchFamily="34" charset="0"/>
                <a:ea typeface="MS PGothic" pitchFamily="34" charset="-128"/>
              </a:rPr>
              <a:t>ip</a:t>
            </a:r>
            <a:r>
              <a:rPr lang="en-US" altLang="en-US" sz="1200" b="1" kern="0" dirty="0">
                <a:solidFill>
                  <a:prstClr val="black">
                    <a:lumMod val="75000"/>
                    <a:lumOff val="25000"/>
                  </a:prstClr>
                </a:solidFill>
                <a:latin typeface="Arial Narrow" panose="020B0606020202030204" pitchFamily="34" charset="0"/>
                <a:ea typeface="MS PGothic" pitchFamily="34" charset="-128"/>
              </a:rPr>
              <a:t> BMD </a:t>
            </a:r>
          </a:p>
          <a:p>
            <a:pPr algn="ctr" defTabSz="914400" fontAlgn="base">
              <a:spcBef>
                <a:spcPct val="0"/>
              </a:spcBef>
              <a:spcAft>
                <a:spcPct val="0"/>
              </a:spcAft>
              <a:defRPr/>
            </a:pPr>
            <a:r>
              <a:rPr lang="en-US" altLang="en-US" sz="1200" b="1" kern="0" dirty="0">
                <a:solidFill>
                  <a:prstClr val="black">
                    <a:lumMod val="75000"/>
                    <a:lumOff val="25000"/>
                  </a:prstClr>
                </a:solidFill>
                <a:latin typeface="Arial Narrow" panose="020B0606020202030204" pitchFamily="34" charset="0"/>
                <a:ea typeface="MS PGothic" pitchFamily="34" charset="-128"/>
              </a:rPr>
              <a:t>from b</a:t>
            </a:r>
            <a:r>
              <a:rPr lang="en-US" altLang="en-US" sz="1200" b="1" kern="0" dirty="0" err="1">
                <a:solidFill>
                  <a:prstClr val="black">
                    <a:lumMod val="75000"/>
                    <a:lumOff val="25000"/>
                  </a:prstClr>
                </a:solidFill>
                <a:latin typeface="Arial Narrow" panose="020B0606020202030204" pitchFamily="34" charset="0"/>
                <a:ea typeface="MS PGothic" pitchFamily="34" charset="-128"/>
              </a:rPr>
              <a:t>aseline</a:t>
            </a:r>
            <a:endParaRPr lang="en-US" altLang="en-US" sz="1200" b="1" kern="0" dirty="0">
              <a:solidFill>
                <a:prstClr val="black">
                  <a:lumMod val="75000"/>
                  <a:lumOff val="25000"/>
                </a:prstClr>
              </a:solidFill>
              <a:latin typeface="Arial Narrow" panose="020B0606020202030204" pitchFamily="34" charset="0"/>
              <a:ea typeface="MS PGothic" pitchFamily="34" charset="-128"/>
            </a:endParaRPr>
          </a:p>
        </p:txBody>
      </p:sp>
    </p:spTree>
    <p:extLst>
      <p:ext uri="{BB962C8B-B14F-4D97-AF65-F5344CB8AC3E}">
        <p14:creationId xmlns:p14="http://schemas.microsoft.com/office/powerpoint/2010/main" val="3074625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85061" y="136774"/>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3600" dirty="0">
                <a:solidFill>
                  <a:srgbClr val="725F73"/>
                </a:solidFill>
                <a:latin typeface="Arial Narrow" panose="020B0606020202030204" pitchFamily="34" charset="0"/>
              </a:rPr>
              <a:t>Randomized Double-Blind Study of Denosumab vs Zoledronic Acid: </a:t>
            </a:r>
            <a:r>
              <a:rPr lang="en-CA" sz="3600" dirty="0">
                <a:solidFill>
                  <a:srgbClr val="7693CC"/>
                </a:solidFill>
                <a:latin typeface="Arial Narrow" panose="020B0606020202030204" pitchFamily="34" charset="0"/>
              </a:rPr>
              <a:t>BMD change at 12 months</a:t>
            </a:r>
            <a:endParaRPr lang="en-US" sz="3200" baseline="30000" dirty="0">
              <a:solidFill>
                <a:srgbClr val="7693CC"/>
              </a:solidFill>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53034"/>
            <a:ext cx="9144000" cy="623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283791"/>
            <a:ext cx="8229600" cy="747418"/>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900" baseline="30000" dirty="0">
                <a:solidFill>
                  <a:srgbClr val="000000"/>
                </a:solidFill>
                <a:latin typeface="Arial Narrow" panose="020B0606020202030204" pitchFamily="34" charset="0"/>
              </a:rPr>
              <a:t>a</a:t>
            </a:r>
            <a:r>
              <a:rPr lang="en-CA" sz="900" dirty="0">
                <a:solidFill>
                  <a:srgbClr val="000000"/>
                </a:solidFill>
                <a:latin typeface="Arial Narrow" panose="020B0606020202030204" pitchFamily="34" charset="0"/>
              </a:rPr>
              <a:t>p &lt; 0.0001 for superiority; </a:t>
            </a:r>
            <a:r>
              <a:rPr lang="en-CA" sz="900" baseline="30000" dirty="0">
                <a:solidFill>
                  <a:srgbClr val="000000"/>
                </a:solidFill>
                <a:latin typeface="Arial Narrow" panose="020B0606020202030204" pitchFamily="34" charset="0"/>
              </a:rPr>
              <a:t>b</a:t>
            </a:r>
            <a:r>
              <a:rPr lang="en-CA" sz="900" dirty="0">
                <a:solidFill>
                  <a:srgbClr val="000000"/>
                </a:solidFill>
                <a:latin typeface="Arial Narrow" panose="020B0606020202030204" pitchFamily="34" charset="0"/>
              </a:rPr>
              <a:t>p = 0.0184 for superiority.</a:t>
            </a:r>
            <a:br>
              <a:rPr lang="en-CA" sz="900" dirty="0">
                <a:solidFill>
                  <a:srgbClr val="000000"/>
                </a:solidFill>
                <a:latin typeface="Arial Narrow" panose="020B0606020202030204" pitchFamily="34" charset="0"/>
              </a:rPr>
            </a:br>
            <a:r>
              <a:rPr lang="en-CA" sz="900" dirty="0">
                <a:solidFill>
                  <a:srgbClr val="000000"/>
                </a:solidFill>
                <a:latin typeface="Arial Narrow" panose="020B0606020202030204" pitchFamily="34" charset="0"/>
              </a:rPr>
              <a:t>Data displayed are least-squares means and 95% CIs based on an ANCOVA model adjusting for treatment, serum CTX stratification variable (&lt; 300 </a:t>
            </a:r>
            <a:r>
              <a:rPr lang="en-CA" sz="900" dirty="0" err="1">
                <a:solidFill>
                  <a:srgbClr val="000000"/>
                </a:solidFill>
                <a:latin typeface="Arial Narrow" panose="020B0606020202030204" pitchFamily="34" charset="0"/>
              </a:rPr>
              <a:t>pg</a:t>
            </a:r>
            <a:r>
              <a:rPr lang="en-CA" sz="900" dirty="0">
                <a:solidFill>
                  <a:srgbClr val="000000"/>
                </a:solidFill>
                <a:latin typeface="Arial Narrow" panose="020B0606020202030204" pitchFamily="34" charset="0"/>
              </a:rPr>
              <a:t>/mL vs 300–500 </a:t>
            </a:r>
            <a:r>
              <a:rPr lang="en-CA" sz="900" dirty="0" err="1">
                <a:solidFill>
                  <a:srgbClr val="000000"/>
                </a:solidFill>
                <a:latin typeface="Arial Narrow" panose="020B0606020202030204" pitchFamily="34" charset="0"/>
              </a:rPr>
              <a:t>pg</a:t>
            </a:r>
            <a:r>
              <a:rPr lang="en-CA" sz="900" dirty="0">
                <a:solidFill>
                  <a:srgbClr val="000000"/>
                </a:solidFill>
                <a:latin typeface="Arial Narrow" panose="020B0606020202030204" pitchFamily="34" charset="0"/>
              </a:rPr>
              <a:t>/mL), baseline BMD, DXA machine type, and baseline value-by-DXA machine type interaction. BMD, bone mineral density; </a:t>
            </a:r>
            <a:r>
              <a:rPr lang="en-CA" sz="900" dirty="0" err="1">
                <a:solidFill>
                  <a:srgbClr val="000000"/>
                </a:solidFill>
                <a:latin typeface="Arial Narrow" panose="020B0606020202030204" pitchFamily="34" charset="0"/>
              </a:rPr>
              <a:t>DMAb</a:t>
            </a:r>
            <a:r>
              <a:rPr lang="en-CA" sz="900" dirty="0">
                <a:solidFill>
                  <a:srgbClr val="000000"/>
                </a:solidFill>
                <a:latin typeface="Arial Narrow" panose="020B0606020202030204" pitchFamily="34" charset="0"/>
              </a:rPr>
              <a:t>, denosumab; ZOL, zoledronic acid.</a:t>
            </a:r>
          </a:p>
          <a:p>
            <a:r>
              <a:rPr lang="da-DK" sz="900" dirty="0">
                <a:solidFill>
                  <a:srgbClr val="000000"/>
                </a:solidFill>
                <a:latin typeface="Arial Narrow" panose="020B0606020202030204" pitchFamily="34" charset="0"/>
              </a:rPr>
              <a:t>Miller, P.D., et al. (2015). ACR. </a:t>
            </a:r>
          </a:p>
          <a:p>
            <a:endParaRPr lang="en-CA" sz="900" dirty="0">
              <a:solidFill>
                <a:srgbClr val="000000"/>
              </a:solidFill>
              <a:latin typeface="Arial Narrow" panose="020B0606020202030204" pitchFamily="34" charset="0"/>
            </a:endParaRPr>
          </a:p>
        </p:txBody>
      </p:sp>
      <p:sp>
        <p:nvSpPr>
          <p:cNvPr id="212" name="Rectangle 8">
            <a:extLst>
              <a:ext uri="{FF2B5EF4-FFF2-40B4-BE49-F238E27FC236}">
                <a16:creationId xmlns:a16="http://schemas.microsoft.com/office/drawing/2014/main" id="{4D5880CE-3D74-4EA4-885F-986051214C92}"/>
              </a:ext>
            </a:extLst>
          </p:cNvPr>
          <p:cNvSpPr>
            <a:spLocks noChangeArrowheads="1"/>
          </p:cNvSpPr>
          <p:nvPr/>
        </p:nvSpPr>
        <p:spPr bwMode="auto">
          <a:xfrm>
            <a:off x="3160158" y="4522359"/>
            <a:ext cx="770365" cy="435360"/>
          </a:xfrm>
          <a:prstGeom prst="rect">
            <a:avLst/>
          </a:prstGeom>
          <a:solidFill>
            <a:srgbClr val="7693CC"/>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13" name="Rectangle 9">
            <a:extLst>
              <a:ext uri="{FF2B5EF4-FFF2-40B4-BE49-F238E27FC236}">
                <a16:creationId xmlns:a16="http://schemas.microsoft.com/office/drawing/2014/main" id="{1ABA2ABA-2E66-4E6E-965C-1D351CCF8958}"/>
              </a:ext>
            </a:extLst>
          </p:cNvPr>
          <p:cNvSpPr>
            <a:spLocks noChangeArrowheads="1"/>
          </p:cNvSpPr>
          <p:nvPr/>
        </p:nvSpPr>
        <p:spPr bwMode="auto">
          <a:xfrm>
            <a:off x="1344529" y="4165217"/>
            <a:ext cx="788074" cy="792502"/>
          </a:xfrm>
          <a:prstGeom prst="rect">
            <a:avLst/>
          </a:prstGeom>
          <a:solidFill>
            <a:srgbClr val="7693CC"/>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14" name="Rectangle 7">
            <a:extLst>
              <a:ext uri="{FF2B5EF4-FFF2-40B4-BE49-F238E27FC236}">
                <a16:creationId xmlns:a16="http://schemas.microsoft.com/office/drawing/2014/main" id="{236A6306-E9EB-4639-8F46-A9CEF33190C6}"/>
              </a:ext>
            </a:extLst>
          </p:cNvPr>
          <p:cNvSpPr>
            <a:spLocks noChangeArrowheads="1"/>
          </p:cNvSpPr>
          <p:nvPr/>
        </p:nvSpPr>
        <p:spPr bwMode="auto">
          <a:xfrm>
            <a:off x="4944762" y="4957719"/>
            <a:ext cx="770365" cy="79693"/>
          </a:xfrm>
          <a:prstGeom prst="rect">
            <a:avLst/>
          </a:prstGeom>
          <a:solidFill>
            <a:srgbClr val="7693CC"/>
          </a:solidFill>
          <a:ln w="12700">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15" name="Rectangle 13">
            <a:extLst>
              <a:ext uri="{FF2B5EF4-FFF2-40B4-BE49-F238E27FC236}">
                <a16:creationId xmlns:a16="http://schemas.microsoft.com/office/drawing/2014/main" id="{26B787B5-4695-411D-A956-6C24833417AC}"/>
              </a:ext>
            </a:extLst>
          </p:cNvPr>
          <p:cNvSpPr>
            <a:spLocks noChangeArrowheads="1"/>
          </p:cNvSpPr>
          <p:nvPr/>
        </p:nvSpPr>
        <p:spPr bwMode="auto">
          <a:xfrm>
            <a:off x="7534782" y="4522359"/>
            <a:ext cx="768889" cy="435360"/>
          </a:xfrm>
          <a:prstGeom prst="rect">
            <a:avLst/>
          </a:prstGeom>
          <a:solidFill>
            <a:srgbClr val="A098DA"/>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kern="0">
              <a:solidFill>
                <a:prstClr val="black">
                  <a:lumMod val="75000"/>
                  <a:lumOff val="25000"/>
                </a:prstClr>
              </a:solidFill>
              <a:latin typeface="Arial Narrow" panose="020B0606020202030204" pitchFamily="34" charset="0"/>
              <a:ea typeface="MS PGothic" pitchFamily="34" charset="-128"/>
              <a:cs typeface="Arial" charset="0"/>
            </a:endParaRPr>
          </a:p>
        </p:txBody>
      </p:sp>
      <p:sp>
        <p:nvSpPr>
          <p:cNvPr id="216" name="Rectangle 14">
            <a:extLst>
              <a:ext uri="{FF2B5EF4-FFF2-40B4-BE49-F238E27FC236}">
                <a16:creationId xmlns:a16="http://schemas.microsoft.com/office/drawing/2014/main" id="{E2C0678A-8AAD-425F-9A09-7FAD61968D8B}"/>
              </a:ext>
            </a:extLst>
          </p:cNvPr>
          <p:cNvSpPr>
            <a:spLocks noChangeArrowheads="1"/>
          </p:cNvSpPr>
          <p:nvPr/>
        </p:nvSpPr>
        <p:spPr bwMode="auto">
          <a:xfrm>
            <a:off x="5706640" y="4101759"/>
            <a:ext cx="786599" cy="855961"/>
          </a:xfrm>
          <a:prstGeom prst="rect">
            <a:avLst/>
          </a:prstGeom>
          <a:solidFill>
            <a:srgbClr val="A098DA"/>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kern="0">
              <a:solidFill>
                <a:prstClr val="black">
                  <a:lumMod val="75000"/>
                  <a:lumOff val="25000"/>
                </a:prstClr>
              </a:solidFill>
              <a:latin typeface="Arial Narrow" panose="020B0606020202030204" pitchFamily="34" charset="0"/>
              <a:ea typeface="MS PGothic" pitchFamily="34" charset="-128"/>
              <a:cs typeface="Arial" charset="0"/>
            </a:endParaRPr>
          </a:p>
        </p:txBody>
      </p:sp>
      <p:sp>
        <p:nvSpPr>
          <p:cNvPr id="217" name="Rectangle 15">
            <a:extLst>
              <a:ext uri="{FF2B5EF4-FFF2-40B4-BE49-F238E27FC236}">
                <a16:creationId xmlns:a16="http://schemas.microsoft.com/office/drawing/2014/main" id="{7119FCE2-70A4-48FA-BD0B-DDA291C7B19E}"/>
              </a:ext>
            </a:extLst>
          </p:cNvPr>
          <p:cNvSpPr>
            <a:spLocks noChangeArrowheads="1"/>
          </p:cNvSpPr>
          <p:nvPr/>
        </p:nvSpPr>
        <p:spPr bwMode="auto">
          <a:xfrm>
            <a:off x="3922405" y="3599989"/>
            <a:ext cx="786599" cy="1357731"/>
          </a:xfrm>
          <a:prstGeom prst="rect">
            <a:avLst/>
          </a:prstGeom>
          <a:solidFill>
            <a:srgbClr val="A098DA"/>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kern="0">
              <a:solidFill>
                <a:prstClr val="black">
                  <a:lumMod val="75000"/>
                  <a:lumOff val="25000"/>
                </a:prstClr>
              </a:solidFill>
              <a:latin typeface="Arial Narrow" panose="020B0606020202030204" pitchFamily="34" charset="0"/>
              <a:ea typeface="MS PGothic" pitchFamily="34" charset="-128"/>
              <a:cs typeface="Arial" charset="0"/>
            </a:endParaRPr>
          </a:p>
        </p:txBody>
      </p:sp>
      <p:sp>
        <p:nvSpPr>
          <p:cNvPr id="218" name="Rectangle 16">
            <a:extLst>
              <a:ext uri="{FF2B5EF4-FFF2-40B4-BE49-F238E27FC236}">
                <a16:creationId xmlns:a16="http://schemas.microsoft.com/office/drawing/2014/main" id="{A73CBE86-6BAE-4B22-A1D9-A12A91F926CF}"/>
              </a:ext>
            </a:extLst>
          </p:cNvPr>
          <p:cNvSpPr>
            <a:spLocks noChangeArrowheads="1"/>
          </p:cNvSpPr>
          <p:nvPr/>
        </p:nvSpPr>
        <p:spPr bwMode="auto">
          <a:xfrm>
            <a:off x="2128210" y="2664335"/>
            <a:ext cx="786599" cy="2293384"/>
          </a:xfrm>
          <a:prstGeom prst="rect">
            <a:avLst/>
          </a:prstGeom>
          <a:solidFill>
            <a:srgbClr val="A098DA"/>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kern="0">
              <a:solidFill>
                <a:prstClr val="black">
                  <a:lumMod val="75000"/>
                  <a:lumOff val="25000"/>
                </a:prstClr>
              </a:solidFill>
              <a:latin typeface="Arial Narrow" panose="020B0606020202030204" pitchFamily="34" charset="0"/>
              <a:ea typeface="MS PGothic" pitchFamily="34" charset="-128"/>
              <a:cs typeface="Arial" charset="0"/>
            </a:endParaRPr>
          </a:p>
        </p:txBody>
      </p:sp>
      <p:sp>
        <p:nvSpPr>
          <p:cNvPr id="219" name="Freeform 21">
            <a:extLst>
              <a:ext uri="{FF2B5EF4-FFF2-40B4-BE49-F238E27FC236}">
                <a16:creationId xmlns:a16="http://schemas.microsoft.com/office/drawing/2014/main" id="{C1C1514B-3170-432A-AA11-6A64515F52CB}"/>
              </a:ext>
            </a:extLst>
          </p:cNvPr>
          <p:cNvSpPr>
            <a:spLocks/>
          </p:cNvSpPr>
          <p:nvPr/>
        </p:nvSpPr>
        <p:spPr bwMode="auto">
          <a:xfrm>
            <a:off x="1695064" y="3890720"/>
            <a:ext cx="94451" cy="0"/>
          </a:xfrm>
          <a:custGeom>
            <a:avLst/>
            <a:gdLst>
              <a:gd name="T0" fmla="*/ 0 w 64"/>
              <a:gd name="T1" fmla="*/ 64 w 64"/>
              <a:gd name="T2" fmla="*/ 0 w 64"/>
            </a:gdLst>
            <a:ahLst/>
            <a:cxnLst>
              <a:cxn ang="0">
                <a:pos x="T0" y="0"/>
              </a:cxn>
              <a:cxn ang="0">
                <a:pos x="T1" y="0"/>
              </a:cxn>
              <a:cxn ang="0">
                <a:pos x="T2" y="0"/>
              </a:cxn>
            </a:cxnLst>
            <a:rect l="0" t="0" r="r" b="b"/>
            <a:pathLst>
              <a:path w="64">
                <a:moveTo>
                  <a:pt x="0" y="0"/>
                </a:moveTo>
                <a:lnTo>
                  <a:pt x="64"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0" name="Line 22">
            <a:extLst>
              <a:ext uri="{FF2B5EF4-FFF2-40B4-BE49-F238E27FC236}">
                <a16:creationId xmlns:a16="http://schemas.microsoft.com/office/drawing/2014/main" id="{A9B9323F-9938-4869-949B-A3F6550C80FE}"/>
              </a:ext>
            </a:extLst>
          </p:cNvPr>
          <p:cNvSpPr>
            <a:spLocks noChangeShapeType="1"/>
          </p:cNvSpPr>
          <p:nvPr/>
        </p:nvSpPr>
        <p:spPr bwMode="auto">
          <a:xfrm>
            <a:off x="1695064" y="3890720"/>
            <a:ext cx="94451"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1" name="Freeform 23">
            <a:extLst>
              <a:ext uri="{FF2B5EF4-FFF2-40B4-BE49-F238E27FC236}">
                <a16:creationId xmlns:a16="http://schemas.microsoft.com/office/drawing/2014/main" id="{2F2DAF19-7B03-4102-94A4-B5F53E3E5DB0}"/>
              </a:ext>
            </a:extLst>
          </p:cNvPr>
          <p:cNvSpPr>
            <a:spLocks/>
          </p:cNvSpPr>
          <p:nvPr/>
        </p:nvSpPr>
        <p:spPr bwMode="auto">
          <a:xfrm>
            <a:off x="1695064" y="4457424"/>
            <a:ext cx="94451" cy="0"/>
          </a:xfrm>
          <a:custGeom>
            <a:avLst/>
            <a:gdLst>
              <a:gd name="T0" fmla="*/ 0 w 64"/>
              <a:gd name="T1" fmla="*/ 64 w 64"/>
              <a:gd name="T2" fmla="*/ 0 w 64"/>
            </a:gdLst>
            <a:ahLst/>
            <a:cxnLst>
              <a:cxn ang="0">
                <a:pos x="T0" y="0"/>
              </a:cxn>
              <a:cxn ang="0">
                <a:pos x="T1" y="0"/>
              </a:cxn>
              <a:cxn ang="0">
                <a:pos x="T2" y="0"/>
              </a:cxn>
            </a:cxnLst>
            <a:rect l="0" t="0" r="r" b="b"/>
            <a:pathLst>
              <a:path w="64">
                <a:moveTo>
                  <a:pt x="0" y="0"/>
                </a:moveTo>
                <a:lnTo>
                  <a:pt x="64"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2" name="Line 24">
            <a:extLst>
              <a:ext uri="{FF2B5EF4-FFF2-40B4-BE49-F238E27FC236}">
                <a16:creationId xmlns:a16="http://schemas.microsoft.com/office/drawing/2014/main" id="{D4CC29C8-7D84-478F-8E8C-FCE69FAE3787}"/>
              </a:ext>
            </a:extLst>
          </p:cNvPr>
          <p:cNvSpPr>
            <a:spLocks noChangeShapeType="1"/>
          </p:cNvSpPr>
          <p:nvPr/>
        </p:nvSpPr>
        <p:spPr bwMode="auto">
          <a:xfrm>
            <a:off x="1695064" y="4457424"/>
            <a:ext cx="94451"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3" name="Freeform 25">
            <a:extLst>
              <a:ext uri="{FF2B5EF4-FFF2-40B4-BE49-F238E27FC236}">
                <a16:creationId xmlns:a16="http://schemas.microsoft.com/office/drawing/2014/main" id="{29856560-3B92-4635-A48D-7A08E3597155}"/>
              </a:ext>
            </a:extLst>
          </p:cNvPr>
          <p:cNvSpPr>
            <a:spLocks/>
          </p:cNvSpPr>
          <p:nvPr/>
        </p:nvSpPr>
        <p:spPr bwMode="auto">
          <a:xfrm>
            <a:off x="1745241" y="3890720"/>
            <a:ext cx="0" cy="274498"/>
          </a:xfrm>
          <a:custGeom>
            <a:avLst/>
            <a:gdLst>
              <a:gd name="T0" fmla="*/ 186 h 186"/>
              <a:gd name="T1" fmla="*/ 0 h 186"/>
              <a:gd name="T2" fmla="*/ 186 h 186"/>
            </a:gdLst>
            <a:ahLst/>
            <a:cxnLst>
              <a:cxn ang="0">
                <a:pos x="0" y="T0"/>
              </a:cxn>
              <a:cxn ang="0">
                <a:pos x="0" y="T1"/>
              </a:cxn>
              <a:cxn ang="0">
                <a:pos x="0" y="T2"/>
              </a:cxn>
            </a:cxnLst>
            <a:rect l="0" t="0" r="r" b="b"/>
            <a:pathLst>
              <a:path h="186">
                <a:moveTo>
                  <a:pt x="0" y="186"/>
                </a:moveTo>
                <a:lnTo>
                  <a:pt x="0" y="0"/>
                </a:lnTo>
                <a:lnTo>
                  <a:pt x="0" y="186"/>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4" name="Line 26">
            <a:extLst>
              <a:ext uri="{FF2B5EF4-FFF2-40B4-BE49-F238E27FC236}">
                <a16:creationId xmlns:a16="http://schemas.microsoft.com/office/drawing/2014/main" id="{CE035FC4-E159-45BE-A403-EF167B76D535}"/>
              </a:ext>
            </a:extLst>
          </p:cNvPr>
          <p:cNvSpPr>
            <a:spLocks noChangeShapeType="1"/>
          </p:cNvSpPr>
          <p:nvPr/>
        </p:nvSpPr>
        <p:spPr bwMode="auto">
          <a:xfrm flipV="1">
            <a:off x="1745241" y="3890720"/>
            <a:ext cx="0" cy="274498"/>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5" name="Freeform 27">
            <a:extLst>
              <a:ext uri="{FF2B5EF4-FFF2-40B4-BE49-F238E27FC236}">
                <a16:creationId xmlns:a16="http://schemas.microsoft.com/office/drawing/2014/main" id="{AA4DAC47-ADCB-468F-A3B7-E59CC3822368}"/>
              </a:ext>
            </a:extLst>
          </p:cNvPr>
          <p:cNvSpPr>
            <a:spLocks/>
          </p:cNvSpPr>
          <p:nvPr/>
        </p:nvSpPr>
        <p:spPr bwMode="auto">
          <a:xfrm>
            <a:off x="1745241" y="4165217"/>
            <a:ext cx="0" cy="292207"/>
          </a:xfrm>
          <a:custGeom>
            <a:avLst/>
            <a:gdLst>
              <a:gd name="T0" fmla="*/ 198 h 198"/>
              <a:gd name="T1" fmla="*/ 0 h 198"/>
              <a:gd name="T2" fmla="*/ 198 h 198"/>
            </a:gdLst>
            <a:ahLst/>
            <a:cxnLst>
              <a:cxn ang="0">
                <a:pos x="0" y="T0"/>
              </a:cxn>
              <a:cxn ang="0">
                <a:pos x="0" y="T1"/>
              </a:cxn>
              <a:cxn ang="0">
                <a:pos x="0" y="T2"/>
              </a:cxn>
            </a:cxnLst>
            <a:rect l="0" t="0" r="r" b="b"/>
            <a:pathLst>
              <a:path h="198">
                <a:moveTo>
                  <a:pt x="0" y="198"/>
                </a:moveTo>
                <a:lnTo>
                  <a:pt x="0" y="0"/>
                </a:lnTo>
                <a:lnTo>
                  <a:pt x="0" y="198"/>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6" name="Line 28">
            <a:extLst>
              <a:ext uri="{FF2B5EF4-FFF2-40B4-BE49-F238E27FC236}">
                <a16:creationId xmlns:a16="http://schemas.microsoft.com/office/drawing/2014/main" id="{52F124F9-4EE8-452E-9D4B-ABDED87F9197}"/>
              </a:ext>
            </a:extLst>
          </p:cNvPr>
          <p:cNvSpPr>
            <a:spLocks noChangeShapeType="1"/>
          </p:cNvSpPr>
          <p:nvPr/>
        </p:nvSpPr>
        <p:spPr bwMode="auto">
          <a:xfrm flipV="1">
            <a:off x="1745241" y="4165217"/>
            <a:ext cx="0" cy="292207"/>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7" name="Line 29">
            <a:extLst>
              <a:ext uri="{FF2B5EF4-FFF2-40B4-BE49-F238E27FC236}">
                <a16:creationId xmlns:a16="http://schemas.microsoft.com/office/drawing/2014/main" id="{593F9D3E-A667-4287-B9E4-A0C075D4158C}"/>
              </a:ext>
            </a:extLst>
          </p:cNvPr>
          <p:cNvSpPr>
            <a:spLocks noChangeShapeType="1"/>
          </p:cNvSpPr>
          <p:nvPr/>
        </p:nvSpPr>
        <p:spPr bwMode="auto">
          <a:xfrm>
            <a:off x="1695064" y="3890720"/>
            <a:ext cx="94451"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8" name="Line 30">
            <a:extLst>
              <a:ext uri="{FF2B5EF4-FFF2-40B4-BE49-F238E27FC236}">
                <a16:creationId xmlns:a16="http://schemas.microsoft.com/office/drawing/2014/main" id="{4AC8F990-4C49-4BB5-8EBC-3A6BD3B1F199}"/>
              </a:ext>
            </a:extLst>
          </p:cNvPr>
          <p:cNvSpPr>
            <a:spLocks noChangeShapeType="1"/>
          </p:cNvSpPr>
          <p:nvPr/>
        </p:nvSpPr>
        <p:spPr bwMode="auto">
          <a:xfrm>
            <a:off x="1695064" y="4457424"/>
            <a:ext cx="94451"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29" name="Line 31">
            <a:extLst>
              <a:ext uri="{FF2B5EF4-FFF2-40B4-BE49-F238E27FC236}">
                <a16:creationId xmlns:a16="http://schemas.microsoft.com/office/drawing/2014/main" id="{8941BBA0-FAFC-4DB6-9C42-F5466FA73C53}"/>
              </a:ext>
            </a:extLst>
          </p:cNvPr>
          <p:cNvSpPr>
            <a:spLocks noChangeShapeType="1"/>
          </p:cNvSpPr>
          <p:nvPr/>
        </p:nvSpPr>
        <p:spPr bwMode="auto">
          <a:xfrm flipV="1">
            <a:off x="1745241" y="3890720"/>
            <a:ext cx="0" cy="274498"/>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0" name="Line 32">
            <a:extLst>
              <a:ext uri="{FF2B5EF4-FFF2-40B4-BE49-F238E27FC236}">
                <a16:creationId xmlns:a16="http://schemas.microsoft.com/office/drawing/2014/main" id="{6F0F6CDC-555F-4231-B9B6-54D3327D3A73}"/>
              </a:ext>
            </a:extLst>
          </p:cNvPr>
          <p:cNvSpPr>
            <a:spLocks noChangeShapeType="1"/>
          </p:cNvSpPr>
          <p:nvPr/>
        </p:nvSpPr>
        <p:spPr bwMode="auto">
          <a:xfrm flipV="1">
            <a:off x="1745241" y="4165217"/>
            <a:ext cx="0" cy="292207"/>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1" name="Freeform 33">
            <a:extLst>
              <a:ext uri="{FF2B5EF4-FFF2-40B4-BE49-F238E27FC236}">
                <a16:creationId xmlns:a16="http://schemas.microsoft.com/office/drawing/2014/main" id="{0EAEE7A2-7D7E-4A33-A854-8AEDEDB7C985}"/>
              </a:ext>
            </a:extLst>
          </p:cNvPr>
          <p:cNvSpPr>
            <a:spLocks/>
          </p:cNvSpPr>
          <p:nvPr/>
        </p:nvSpPr>
        <p:spPr bwMode="auto">
          <a:xfrm>
            <a:off x="3488154" y="4392490"/>
            <a:ext cx="97402" cy="0"/>
          </a:xfrm>
          <a:custGeom>
            <a:avLst/>
            <a:gdLst>
              <a:gd name="T0" fmla="*/ 0 w 66"/>
              <a:gd name="T1" fmla="*/ 66 w 66"/>
              <a:gd name="T2" fmla="*/ 0 w 66"/>
            </a:gdLst>
            <a:ahLst/>
            <a:cxnLst>
              <a:cxn ang="0">
                <a:pos x="T0" y="0"/>
              </a:cxn>
              <a:cxn ang="0">
                <a:pos x="T1" y="0"/>
              </a:cxn>
              <a:cxn ang="0">
                <a:pos x="T2" y="0"/>
              </a:cxn>
            </a:cxnLst>
            <a:rect l="0" t="0" r="r" b="b"/>
            <a:pathLst>
              <a:path w="66">
                <a:moveTo>
                  <a:pt x="0" y="0"/>
                </a:moveTo>
                <a:lnTo>
                  <a:pt x="66"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2" name="Line 34">
            <a:extLst>
              <a:ext uri="{FF2B5EF4-FFF2-40B4-BE49-F238E27FC236}">
                <a16:creationId xmlns:a16="http://schemas.microsoft.com/office/drawing/2014/main" id="{2C0D1899-E0A0-4234-99FC-692B53A0D0BB}"/>
              </a:ext>
            </a:extLst>
          </p:cNvPr>
          <p:cNvSpPr>
            <a:spLocks noChangeShapeType="1"/>
          </p:cNvSpPr>
          <p:nvPr/>
        </p:nvSpPr>
        <p:spPr bwMode="auto">
          <a:xfrm>
            <a:off x="3488154" y="4392490"/>
            <a:ext cx="97402"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3" name="Freeform 35">
            <a:extLst>
              <a:ext uri="{FF2B5EF4-FFF2-40B4-BE49-F238E27FC236}">
                <a16:creationId xmlns:a16="http://schemas.microsoft.com/office/drawing/2014/main" id="{13C4AE43-1844-45C5-AE84-416F2BD23CC8}"/>
              </a:ext>
            </a:extLst>
          </p:cNvPr>
          <p:cNvSpPr>
            <a:spLocks/>
          </p:cNvSpPr>
          <p:nvPr/>
        </p:nvSpPr>
        <p:spPr bwMode="auto">
          <a:xfrm>
            <a:off x="3488154" y="4745205"/>
            <a:ext cx="97402" cy="0"/>
          </a:xfrm>
          <a:custGeom>
            <a:avLst/>
            <a:gdLst>
              <a:gd name="T0" fmla="*/ 0 w 66"/>
              <a:gd name="T1" fmla="*/ 66 w 66"/>
              <a:gd name="T2" fmla="*/ 0 w 66"/>
            </a:gdLst>
            <a:ahLst/>
            <a:cxnLst>
              <a:cxn ang="0">
                <a:pos x="T0" y="0"/>
              </a:cxn>
              <a:cxn ang="0">
                <a:pos x="T1" y="0"/>
              </a:cxn>
              <a:cxn ang="0">
                <a:pos x="T2" y="0"/>
              </a:cxn>
            </a:cxnLst>
            <a:rect l="0" t="0" r="r" b="b"/>
            <a:pathLst>
              <a:path w="66">
                <a:moveTo>
                  <a:pt x="0" y="0"/>
                </a:moveTo>
                <a:lnTo>
                  <a:pt x="66"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4" name="Line 36">
            <a:extLst>
              <a:ext uri="{FF2B5EF4-FFF2-40B4-BE49-F238E27FC236}">
                <a16:creationId xmlns:a16="http://schemas.microsoft.com/office/drawing/2014/main" id="{79D4F940-162E-4659-ABD1-DEAF6158E8DA}"/>
              </a:ext>
            </a:extLst>
          </p:cNvPr>
          <p:cNvSpPr>
            <a:spLocks noChangeShapeType="1"/>
          </p:cNvSpPr>
          <p:nvPr/>
        </p:nvSpPr>
        <p:spPr bwMode="auto">
          <a:xfrm>
            <a:off x="3488154" y="4745205"/>
            <a:ext cx="97402"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5" name="Freeform 37">
            <a:extLst>
              <a:ext uri="{FF2B5EF4-FFF2-40B4-BE49-F238E27FC236}">
                <a16:creationId xmlns:a16="http://schemas.microsoft.com/office/drawing/2014/main" id="{67DFA961-379C-4EEC-A87E-5BA3B7E307F7}"/>
              </a:ext>
            </a:extLst>
          </p:cNvPr>
          <p:cNvSpPr>
            <a:spLocks/>
          </p:cNvSpPr>
          <p:nvPr/>
        </p:nvSpPr>
        <p:spPr bwMode="auto">
          <a:xfrm>
            <a:off x="3538331" y="4392490"/>
            <a:ext cx="0" cy="129870"/>
          </a:xfrm>
          <a:custGeom>
            <a:avLst/>
            <a:gdLst>
              <a:gd name="T0" fmla="*/ 88 h 88"/>
              <a:gd name="T1" fmla="*/ 0 h 88"/>
              <a:gd name="T2" fmla="*/ 88 h 88"/>
            </a:gdLst>
            <a:ahLst/>
            <a:cxnLst>
              <a:cxn ang="0">
                <a:pos x="0" y="T0"/>
              </a:cxn>
              <a:cxn ang="0">
                <a:pos x="0" y="T1"/>
              </a:cxn>
              <a:cxn ang="0">
                <a:pos x="0" y="T2"/>
              </a:cxn>
            </a:cxnLst>
            <a:rect l="0" t="0" r="r" b="b"/>
            <a:pathLst>
              <a:path h="88">
                <a:moveTo>
                  <a:pt x="0" y="88"/>
                </a:moveTo>
                <a:lnTo>
                  <a:pt x="0" y="0"/>
                </a:lnTo>
                <a:lnTo>
                  <a:pt x="0" y="88"/>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6" name="Line 38">
            <a:extLst>
              <a:ext uri="{FF2B5EF4-FFF2-40B4-BE49-F238E27FC236}">
                <a16:creationId xmlns:a16="http://schemas.microsoft.com/office/drawing/2014/main" id="{8468E69A-0788-41CB-82C1-3C75C9A0B670}"/>
              </a:ext>
            </a:extLst>
          </p:cNvPr>
          <p:cNvSpPr>
            <a:spLocks noChangeShapeType="1"/>
          </p:cNvSpPr>
          <p:nvPr/>
        </p:nvSpPr>
        <p:spPr bwMode="auto">
          <a:xfrm flipV="1">
            <a:off x="3538331" y="4392490"/>
            <a:ext cx="0" cy="12987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7" name="Freeform 39">
            <a:extLst>
              <a:ext uri="{FF2B5EF4-FFF2-40B4-BE49-F238E27FC236}">
                <a16:creationId xmlns:a16="http://schemas.microsoft.com/office/drawing/2014/main" id="{DF3C36AA-57D7-4646-BD71-605EBA6B6C26}"/>
              </a:ext>
            </a:extLst>
          </p:cNvPr>
          <p:cNvSpPr>
            <a:spLocks/>
          </p:cNvSpPr>
          <p:nvPr/>
        </p:nvSpPr>
        <p:spPr bwMode="auto">
          <a:xfrm>
            <a:off x="3538331" y="4522359"/>
            <a:ext cx="0" cy="222845"/>
          </a:xfrm>
          <a:custGeom>
            <a:avLst/>
            <a:gdLst>
              <a:gd name="T0" fmla="*/ 151 h 151"/>
              <a:gd name="T1" fmla="*/ 0 h 151"/>
              <a:gd name="T2" fmla="*/ 151 h 151"/>
            </a:gdLst>
            <a:ahLst/>
            <a:cxnLst>
              <a:cxn ang="0">
                <a:pos x="0" y="T0"/>
              </a:cxn>
              <a:cxn ang="0">
                <a:pos x="0" y="T1"/>
              </a:cxn>
              <a:cxn ang="0">
                <a:pos x="0" y="T2"/>
              </a:cxn>
            </a:cxnLst>
            <a:rect l="0" t="0" r="r" b="b"/>
            <a:pathLst>
              <a:path h="151">
                <a:moveTo>
                  <a:pt x="0" y="151"/>
                </a:moveTo>
                <a:lnTo>
                  <a:pt x="0" y="0"/>
                </a:lnTo>
                <a:lnTo>
                  <a:pt x="0" y="151"/>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8" name="Line 40">
            <a:extLst>
              <a:ext uri="{FF2B5EF4-FFF2-40B4-BE49-F238E27FC236}">
                <a16:creationId xmlns:a16="http://schemas.microsoft.com/office/drawing/2014/main" id="{080C837F-FFF0-40D6-BB03-E4D512E4C7BD}"/>
              </a:ext>
            </a:extLst>
          </p:cNvPr>
          <p:cNvSpPr>
            <a:spLocks noChangeShapeType="1"/>
          </p:cNvSpPr>
          <p:nvPr/>
        </p:nvSpPr>
        <p:spPr bwMode="auto">
          <a:xfrm flipV="1">
            <a:off x="3538331" y="4522359"/>
            <a:ext cx="0" cy="222845"/>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39" name="Line 41">
            <a:extLst>
              <a:ext uri="{FF2B5EF4-FFF2-40B4-BE49-F238E27FC236}">
                <a16:creationId xmlns:a16="http://schemas.microsoft.com/office/drawing/2014/main" id="{D4D3E2FF-10C7-4B51-B41B-C9F51228DFEE}"/>
              </a:ext>
            </a:extLst>
          </p:cNvPr>
          <p:cNvSpPr>
            <a:spLocks noChangeShapeType="1"/>
          </p:cNvSpPr>
          <p:nvPr/>
        </p:nvSpPr>
        <p:spPr bwMode="auto">
          <a:xfrm>
            <a:off x="3488154" y="4392490"/>
            <a:ext cx="97402"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0" name="Line 42">
            <a:extLst>
              <a:ext uri="{FF2B5EF4-FFF2-40B4-BE49-F238E27FC236}">
                <a16:creationId xmlns:a16="http://schemas.microsoft.com/office/drawing/2014/main" id="{A35B33BC-D04A-4DE1-A4B6-8DF15F2F7940}"/>
              </a:ext>
            </a:extLst>
          </p:cNvPr>
          <p:cNvSpPr>
            <a:spLocks noChangeShapeType="1"/>
          </p:cNvSpPr>
          <p:nvPr/>
        </p:nvSpPr>
        <p:spPr bwMode="auto">
          <a:xfrm>
            <a:off x="3488154" y="4745205"/>
            <a:ext cx="97402"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1" name="Line 43">
            <a:extLst>
              <a:ext uri="{FF2B5EF4-FFF2-40B4-BE49-F238E27FC236}">
                <a16:creationId xmlns:a16="http://schemas.microsoft.com/office/drawing/2014/main" id="{A1DAB9D0-0675-467E-919D-090D6D68B29F}"/>
              </a:ext>
            </a:extLst>
          </p:cNvPr>
          <p:cNvSpPr>
            <a:spLocks noChangeShapeType="1"/>
          </p:cNvSpPr>
          <p:nvPr/>
        </p:nvSpPr>
        <p:spPr bwMode="auto">
          <a:xfrm flipV="1">
            <a:off x="3538331" y="4392490"/>
            <a:ext cx="0" cy="12987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2" name="Line 44">
            <a:extLst>
              <a:ext uri="{FF2B5EF4-FFF2-40B4-BE49-F238E27FC236}">
                <a16:creationId xmlns:a16="http://schemas.microsoft.com/office/drawing/2014/main" id="{5F7AAD4D-57C5-4A77-A4CF-8CFF01C74B99}"/>
              </a:ext>
            </a:extLst>
          </p:cNvPr>
          <p:cNvSpPr>
            <a:spLocks noChangeShapeType="1"/>
          </p:cNvSpPr>
          <p:nvPr/>
        </p:nvSpPr>
        <p:spPr bwMode="auto">
          <a:xfrm flipV="1">
            <a:off x="3538331" y="4522359"/>
            <a:ext cx="0" cy="222845"/>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3" name="Freeform 45">
            <a:extLst>
              <a:ext uri="{FF2B5EF4-FFF2-40B4-BE49-F238E27FC236}">
                <a16:creationId xmlns:a16="http://schemas.microsoft.com/office/drawing/2014/main" id="{C59039CB-57BE-40EC-A83E-BF978FC3377A}"/>
              </a:ext>
            </a:extLst>
          </p:cNvPr>
          <p:cNvSpPr>
            <a:spLocks/>
          </p:cNvSpPr>
          <p:nvPr/>
        </p:nvSpPr>
        <p:spPr bwMode="auto">
          <a:xfrm>
            <a:off x="5281243" y="4746680"/>
            <a:ext cx="100354"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4" name="Line 46">
            <a:extLst>
              <a:ext uri="{FF2B5EF4-FFF2-40B4-BE49-F238E27FC236}">
                <a16:creationId xmlns:a16="http://schemas.microsoft.com/office/drawing/2014/main" id="{18E0F12B-919C-420F-BF6E-59EF369F0DBD}"/>
              </a:ext>
            </a:extLst>
          </p:cNvPr>
          <p:cNvSpPr>
            <a:spLocks noChangeShapeType="1"/>
          </p:cNvSpPr>
          <p:nvPr/>
        </p:nvSpPr>
        <p:spPr bwMode="auto">
          <a:xfrm>
            <a:off x="5281243" y="4746680"/>
            <a:ext cx="100354"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5" name="Freeform 47">
            <a:extLst>
              <a:ext uri="{FF2B5EF4-FFF2-40B4-BE49-F238E27FC236}">
                <a16:creationId xmlns:a16="http://schemas.microsoft.com/office/drawing/2014/main" id="{F3FF2FED-DDFC-4744-B87B-76BE3284E850}"/>
              </a:ext>
            </a:extLst>
          </p:cNvPr>
          <p:cNvSpPr>
            <a:spLocks/>
          </p:cNvSpPr>
          <p:nvPr/>
        </p:nvSpPr>
        <p:spPr bwMode="auto">
          <a:xfrm>
            <a:off x="5281243" y="5246975"/>
            <a:ext cx="100354"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6" name="Line 48">
            <a:extLst>
              <a:ext uri="{FF2B5EF4-FFF2-40B4-BE49-F238E27FC236}">
                <a16:creationId xmlns:a16="http://schemas.microsoft.com/office/drawing/2014/main" id="{C97631DA-BDCB-47D7-AB7F-7C457878F130}"/>
              </a:ext>
            </a:extLst>
          </p:cNvPr>
          <p:cNvSpPr>
            <a:spLocks noChangeShapeType="1"/>
          </p:cNvSpPr>
          <p:nvPr/>
        </p:nvSpPr>
        <p:spPr bwMode="auto">
          <a:xfrm>
            <a:off x="5281243" y="5246975"/>
            <a:ext cx="100354"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7" name="Freeform 49">
            <a:extLst>
              <a:ext uri="{FF2B5EF4-FFF2-40B4-BE49-F238E27FC236}">
                <a16:creationId xmlns:a16="http://schemas.microsoft.com/office/drawing/2014/main" id="{0781CB35-3325-425F-A85C-8575EAEEE13E}"/>
              </a:ext>
            </a:extLst>
          </p:cNvPr>
          <p:cNvSpPr>
            <a:spLocks/>
          </p:cNvSpPr>
          <p:nvPr/>
        </p:nvSpPr>
        <p:spPr bwMode="auto">
          <a:xfrm>
            <a:off x="5331420" y="4746680"/>
            <a:ext cx="0" cy="290732"/>
          </a:xfrm>
          <a:custGeom>
            <a:avLst/>
            <a:gdLst>
              <a:gd name="T0" fmla="*/ 197 h 197"/>
              <a:gd name="T1" fmla="*/ 0 h 197"/>
              <a:gd name="T2" fmla="*/ 197 h 197"/>
            </a:gdLst>
            <a:ahLst/>
            <a:cxnLst>
              <a:cxn ang="0">
                <a:pos x="0" y="T0"/>
              </a:cxn>
              <a:cxn ang="0">
                <a:pos x="0" y="T1"/>
              </a:cxn>
              <a:cxn ang="0">
                <a:pos x="0" y="T2"/>
              </a:cxn>
            </a:cxnLst>
            <a:rect l="0" t="0" r="r" b="b"/>
            <a:pathLst>
              <a:path h="197">
                <a:moveTo>
                  <a:pt x="0" y="197"/>
                </a:moveTo>
                <a:lnTo>
                  <a:pt x="0" y="0"/>
                </a:lnTo>
                <a:lnTo>
                  <a:pt x="0" y="197"/>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8" name="Line 50">
            <a:extLst>
              <a:ext uri="{FF2B5EF4-FFF2-40B4-BE49-F238E27FC236}">
                <a16:creationId xmlns:a16="http://schemas.microsoft.com/office/drawing/2014/main" id="{C644B13F-D57B-4C78-AF48-9F3C79B688A6}"/>
              </a:ext>
            </a:extLst>
          </p:cNvPr>
          <p:cNvSpPr>
            <a:spLocks noChangeShapeType="1"/>
          </p:cNvSpPr>
          <p:nvPr/>
        </p:nvSpPr>
        <p:spPr bwMode="auto">
          <a:xfrm flipV="1">
            <a:off x="5331420" y="4746680"/>
            <a:ext cx="0" cy="290732"/>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49" name="Freeform 51">
            <a:extLst>
              <a:ext uri="{FF2B5EF4-FFF2-40B4-BE49-F238E27FC236}">
                <a16:creationId xmlns:a16="http://schemas.microsoft.com/office/drawing/2014/main" id="{D317F194-92EA-4F39-A184-B2460E38B64F}"/>
              </a:ext>
            </a:extLst>
          </p:cNvPr>
          <p:cNvSpPr>
            <a:spLocks/>
          </p:cNvSpPr>
          <p:nvPr/>
        </p:nvSpPr>
        <p:spPr bwMode="auto">
          <a:xfrm>
            <a:off x="5331420" y="5037412"/>
            <a:ext cx="0" cy="209563"/>
          </a:xfrm>
          <a:custGeom>
            <a:avLst/>
            <a:gdLst>
              <a:gd name="T0" fmla="*/ 142 h 142"/>
              <a:gd name="T1" fmla="*/ 0 h 142"/>
              <a:gd name="T2" fmla="*/ 142 h 142"/>
            </a:gdLst>
            <a:ahLst/>
            <a:cxnLst>
              <a:cxn ang="0">
                <a:pos x="0" y="T0"/>
              </a:cxn>
              <a:cxn ang="0">
                <a:pos x="0" y="T1"/>
              </a:cxn>
              <a:cxn ang="0">
                <a:pos x="0" y="T2"/>
              </a:cxn>
            </a:cxnLst>
            <a:rect l="0" t="0" r="r" b="b"/>
            <a:pathLst>
              <a:path h="142">
                <a:moveTo>
                  <a:pt x="0" y="142"/>
                </a:moveTo>
                <a:lnTo>
                  <a:pt x="0" y="0"/>
                </a:lnTo>
                <a:lnTo>
                  <a:pt x="0" y="142"/>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0" name="Line 52">
            <a:extLst>
              <a:ext uri="{FF2B5EF4-FFF2-40B4-BE49-F238E27FC236}">
                <a16:creationId xmlns:a16="http://schemas.microsoft.com/office/drawing/2014/main" id="{BECACA31-B634-4274-8F0C-F5C7A4F86D3B}"/>
              </a:ext>
            </a:extLst>
          </p:cNvPr>
          <p:cNvSpPr>
            <a:spLocks noChangeShapeType="1"/>
          </p:cNvSpPr>
          <p:nvPr/>
        </p:nvSpPr>
        <p:spPr bwMode="auto">
          <a:xfrm flipV="1">
            <a:off x="5331420" y="5037412"/>
            <a:ext cx="0" cy="209563"/>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1" name="Line 53">
            <a:extLst>
              <a:ext uri="{FF2B5EF4-FFF2-40B4-BE49-F238E27FC236}">
                <a16:creationId xmlns:a16="http://schemas.microsoft.com/office/drawing/2014/main" id="{C473F609-2F44-4D8A-A43E-BEA08F554DB7}"/>
              </a:ext>
            </a:extLst>
          </p:cNvPr>
          <p:cNvSpPr>
            <a:spLocks noChangeShapeType="1"/>
          </p:cNvSpPr>
          <p:nvPr/>
        </p:nvSpPr>
        <p:spPr bwMode="auto">
          <a:xfrm>
            <a:off x="5281243" y="4746680"/>
            <a:ext cx="100354"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2" name="Line 54">
            <a:extLst>
              <a:ext uri="{FF2B5EF4-FFF2-40B4-BE49-F238E27FC236}">
                <a16:creationId xmlns:a16="http://schemas.microsoft.com/office/drawing/2014/main" id="{4B33F1D7-4DC9-4B07-BE6B-6883F3419C4D}"/>
              </a:ext>
            </a:extLst>
          </p:cNvPr>
          <p:cNvSpPr>
            <a:spLocks noChangeShapeType="1"/>
          </p:cNvSpPr>
          <p:nvPr/>
        </p:nvSpPr>
        <p:spPr bwMode="auto">
          <a:xfrm>
            <a:off x="5281243" y="5246975"/>
            <a:ext cx="100354"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3" name="Line 55">
            <a:extLst>
              <a:ext uri="{FF2B5EF4-FFF2-40B4-BE49-F238E27FC236}">
                <a16:creationId xmlns:a16="http://schemas.microsoft.com/office/drawing/2014/main" id="{CA174CA3-CD92-41F4-9669-FDC312BDDDA4}"/>
              </a:ext>
            </a:extLst>
          </p:cNvPr>
          <p:cNvSpPr>
            <a:spLocks noChangeShapeType="1"/>
          </p:cNvSpPr>
          <p:nvPr/>
        </p:nvSpPr>
        <p:spPr bwMode="auto">
          <a:xfrm flipV="1">
            <a:off x="5331420" y="4746680"/>
            <a:ext cx="0" cy="290732"/>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4" name="Line 56">
            <a:extLst>
              <a:ext uri="{FF2B5EF4-FFF2-40B4-BE49-F238E27FC236}">
                <a16:creationId xmlns:a16="http://schemas.microsoft.com/office/drawing/2014/main" id="{D8B49A71-1D7C-4D21-8AF8-54105791A9A4}"/>
              </a:ext>
            </a:extLst>
          </p:cNvPr>
          <p:cNvSpPr>
            <a:spLocks noChangeShapeType="1"/>
          </p:cNvSpPr>
          <p:nvPr/>
        </p:nvSpPr>
        <p:spPr bwMode="auto">
          <a:xfrm flipV="1">
            <a:off x="5331420" y="5037412"/>
            <a:ext cx="0" cy="209563"/>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5" name="Freeform 57">
            <a:extLst>
              <a:ext uri="{FF2B5EF4-FFF2-40B4-BE49-F238E27FC236}">
                <a16:creationId xmlns:a16="http://schemas.microsoft.com/office/drawing/2014/main" id="{9185BDAA-F3EE-49F7-B216-77870FA96B6A}"/>
              </a:ext>
            </a:extLst>
          </p:cNvPr>
          <p:cNvSpPr>
            <a:spLocks/>
          </p:cNvSpPr>
          <p:nvPr/>
        </p:nvSpPr>
        <p:spPr bwMode="auto">
          <a:xfrm>
            <a:off x="7074334" y="4746680"/>
            <a:ext cx="100354"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6" name="Line 58">
            <a:extLst>
              <a:ext uri="{FF2B5EF4-FFF2-40B4-BE49-F238E27FC236}">
                <a16:creationId xmlns:a16="http://schemas.microsoft.com/office/drawing/2014/main" id="{44E362DD-D68B-4CF0-B9AF-1AE36A132E5A}"/>
              </a:ext>
            </a:extLst>
          </p:cNvPr>
          <p:cNvSpPr>
            <a:spLocks noChangeShapeType="1"/>
          </p:cNvSpPr>
          <p:nvPr/>
        </p:nvSpPr>
        <p:spPr bwMode="auto">
          <a:xfrm>
            <a:off x="7074334" y="4746680"/>
            <a:ext cx="100354"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7" name="Freeform 59">
            <a:extLst>
              <a:ext uri="{FF2B5EF4-FFF2-40B4-BE49-F238E27FC236}">
                <a16:creationId xmlns:a16="http://schemas.microsoft.com/office/drawing/2014/main" id="{7DE3BD74-8E18-44FF-8036-A34E3EC62456}"/>
              </a:ext>
            </a:extLst>
          </p:cNvPr>
          <p:cNvSpPr>
            <a:spLocks/>
          </p:cNvSpPr>
          <p:nvPr/>
        </p:nvSpPr>
        <p:spPr bwMode="auto">
          <a:xfrm>
            <a:off x="7074334" y="5246975"/>
            <a:ext cx="100354"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8" name="Line 60">
            <a:extLst>
              <a:ext uri="{FF2B5EF4-FFF2-40B4-BE49-F238E27FC236}">
                <a16:creationId xmlns:a16="http://schemas.microsoft.com/office/drawing/2014/main" id="{7183CCBA-60D8-4351-832A-8604F6491B29}"/>
              </a:ext>
            </a:extLst>
          </p:cNvPr>
          <p:cNvSpPr>
            <a:spLocks noChangeShapeType="1"/>
          </p:cNvSpPr>
          <p:nvPr/>
        </p:nvSpPr>
        <p:spPr bwMode="auto">
          <a:xfrm>
            <a:off x="7074334" y="5246975"/>
            <a:ext cx="100354"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59" name="Freeform 61">
            <a:extLst>
              <a:ext uri="{FF2B5EF4-FFF2-40B4-BE49-F238E27FC236}">
                <a16:creationId xmlns:a16="http://schemas.microsoft.com/office/drawing/2014/main" id="{08BDDB2B-4AC7-4986-AD2D-0F441DE4E050}"/>
              </a:ext>
            </a:extLst>
          </p:cNvPr>
          <p:cNvSpPr>
            <a:spLocks/>
          </p:cNvSpPr>
          <p:nvPr/>
        </p:nvSpPr>
        <p:spPr bwMode="auto">
          <a:xfrm>
            <a:off x="7124511" y="4746680"/>
            <a:ext cx="0" cy="211039"/>
          </a:xfrm>
          <a:custGeom>
            <a:avLst/>
            <a:gdLst>
              <a:gd name="T0" fmla="*/ 143 h 143"/>
              <a:gd name="T1" fmla="*/ 0 h 143"/>
              <a:gd name="T2" fmla="*/ 143 h 143"/>
            </a:gdLst>
            <a:ahLst/>
            <a:cxnLst>
              <a:cxn ang="0">
                <a:pos x="0" y="T0"/>
              </a:cxn>
              <a:cxn ang="0">
                <a:pos x="0" y="T1"/>
              </a:cxn>
              <a:cxn ang="0">
                <a:pos x="0" y="T2"/>
              </a:cxn>
            </a:cxnLst>
            <a:rect l="0" t="0" r="r" b="b"/>
            <a:pathLst>
              <a:path h="143">
                <a:moveTo>
                  <a:pt x="0" y="143"/>
                </a:moveTo>
                <a:lnTo>
                  <a:pt x="0" y="0"/>
                </a:lnTo>
                <a:lnTo>
                  <a:pt x="0" y="143"/>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0" name="Line 62">
            <a:extLst>
              <a:ext uri="{FF2B5EF4-FFF2-40B4-BE49-F238E27FC236}">
                <a16:creationId xmlns:a16="http://schemas.microsoft.com/office/drawing/2014/main" id="{8873C610-C734-49F4-8EA2-5708A82FBD9B}"/>
              </a:ext>
            </a:extLst>
          </p:cNvPr>
          <p:cNvSpPr>
            <a:spLocks noChangeShapeType="1"/>
          </p:cNvSpPr>
          <p:nvPr/>
        </p:nvSpPr>
        <p:spPr bwMode="auto">
          <a:xfrm flipV="1">
            <a:off x="7124511" y="4746680"/>
            <a:ext cx="0" cy="211039"/>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1" name="Freeform 63">
            <a:extLst>
              <a:ext uri="{FF2B5EF4-FFF2-40B4-BE49-F238E27FC236}">
                <a16:creationId xmlns:a16="http://schemas.microsoft.com/office/drawing/2014/main" id="{E02758E4-7639-47F0-A752-19D255C063BE}"/>
              </a:ext>
            </a:extLst>
          </p:cNvPr>
          <p:cNvSpPr>
            <a:spLocks/>
          </p:cNvSpPr>
          <p:nvPr/>
        </p:nvSpPr>
        <p:spPr bwMode="auto">
          <a:xfrm>
            <a:off x="7124511" y="4957719"/>
            <a:ext cx="0" cy="289256"/>
          </a:xfrm>
          <a:custGeom>
            <a:avLst/>
            <a:gdLst>
              <a:gd name="T0" fmla="*/ 196 h 196"/>
              <a:gd name="T1" fmla="*/ 0 h 196"/>
              <a:gd name="T2" fmla="*/ 196 h 196"/>
            </a:gdLst>
            <a:ahLst/>
            <a:cxnLst>
              <a:cxn ang="0">
                <a:pos x="0" y="T0"/>
              </a:cxn>
              <a:cxn ang="0">
                <a:pos x="0" y="T1"/>
              </a:cxn>
              <a:cxn ang="0">
                <a:pos x="0" y="T2"/>
              </a:cxn>
            </a:cxnLst>
            <a:rect l="0" t="0" r="r" b="b"/>
            <a:pathLst>
              <a:path h="196">
                <a:moveTo>
                  <a:pt x="0" y="196"/>
                </a:moveTo>
                <a:lnTo>
                  <a:pt x="0" y="0"/>
                </a:lnTo>
                <a:lnTo>
                  <a:pt x="0" y="196"/>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2" name="Line 64">
            <a:extLst>
              <a:ext uri="{FF2B5EF4-FFF2-40B4-BE49-F238E27FC236}">
                <a16:creationId xmlns:a16="http://schemas.microsoft.com/office/drawing/2014/main" id="{B29A27E7-5F8F-4AA9-B8C9-1AC3C4A7BDCB}"/>
              </a:ext>
            </a:extLst>
          </p:cNvPr>
          <p:cNvSpPr>
            <a:spLocks noChangeShapeType="1"/>
          </p:cNvSpPr>
          <p:nvPr/>
        </p:nvSpPr>
        <p:spPr bwMode="auto">
          <a:xfrm flipV="1">
            <a:off x="7124511" y="4957719"/>
            <a:ext cx="0" cy="289256"/>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3" name="Line 65">
            <a:extLst>
              <a:ext uri="{FF2B5EF4-FFF2-40B4-BE49-F238E27FC236}">
                <a16:creationId xmlns:a16="http://schemas.microsoft.com/office/drawing/2014/main" id="{1C6C6ACB-C31A-4F70-9897-A6BD91BFB5BB}"/>
              </a:ext>
            </a:extLst>
          </p:cNvPr>
          <p:cNvSpPr>
            <a:spLocks noChangeShapeType="1"/>
          </p:cNvSpPr>
          <p:nvPr/>
        </p:nvSpPr>
        <p:spPr bwMode="auto">
          <a:xfrm>
            <a:off x="7074334" y="4746680"/>
            <a:ext cx="100354"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4" name="Line 66">
            <a:extLst>
              <a:ext uri="{FF2B5EF4-FFF2-40B4-BE49-F238E27FC236}">
                <a16:creationId xmlns:a16="http://schemas.microsoft.com/office/drawing/2014/main" id="{4A4CF587-95D1-444A-AC22-4BE49B0DC480}"/>
              </a:ext>
            </a:extLst>
          </p:cNvPr>
          <p:cNvSpPr>
            <a:spLocks noChangeShapeType="1"/>
          </p:cNvSpPr>
          <p:nvPr/>
        </p:nvSpPr>
        <p:spPr bwMode="auto">
          <a:xfrm>
            <a:off x="7074334" y="5246975"/>
            <a:ext cx="100354"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5" name="Line 67">
            <a:extLst>
              <a:ext uri="{FF2B5EF4-FFF2-40B4-BE49-F238E27FC236}">
                <a16:creationId xmlns:a16="http://schemas.microsoft.com/office/drawing/2014/main" id="{5C3A647A-0BE2-412C-8FDF-A734FE83E15E}"/>
              </a:ext>
            </a:extLst>
          </p:cNvPr>
          <p:cNvSpPr>
            <a:spLocks noChangeShapeType="1"/>
          </p:cNvSpPr>
          <p:nvPr/>
        </p:nvSpPr>
        <p:spPr bwMode="auto">
          <a:xfrm flipV="1">
            <a:off x="7124511" y="4746680"/>
            <a:ext cx="0" cy="211039"/>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6" name="Line 68">
            <a:extLst>
              <a:ext uri="{FF2B5EF4-FFF2-40B4-BE49-F238E27FC236}">
                <a16:creationId xmlns:a16="http://schemas.microsoft.com/office/drawing/2014/main" id="{0DECB38A-644A-4C8C-A679-E52E6AD3EB47}"/>
              </a:ext>
            </a:extLst>
          </p:cNvPr>
          <p:cNvSpPr>
            <a:spLocks noChangeShapeType="1"/>
          </p:cNvSpPr>
          <p:nvPr/>
        </p:nvSpPr>
        <p:spPr bwMode="auto">
          <a:xfrm flipV="1">
            <a:off x="7124511" y="4957719"/>
            <a:ext cx="0" cy="289256"/>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7" name="Freeform 69">
            <a:extLst>
              <a:ext uri="{FF2B5EF4-FFF2-40B4-BE49-F238E27FC236}">
                <a16:creationId xmlns:a16="http://schemas.microsoft.com/office/drawing/2014/main" id="{E4A8C7ED-FE54-4C3A-8691-40AE83725940}"/>
              </a:ext>
            </a:extLst>
          </p:cNvPr>
          <p:cNvSpPr>
            <a:spLocks/>
          </p:cNvSpPr>
          <p:nvPr/>
        </p:nvSpPr>
        <p:spPr bwMode="auto">
          <a:xfrm>
            <a:off x="2465428" y="2373603"/>
            <a:ext cx="100354"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8" name="Line 70">
            <a:extLst>
              <a:ext uri="{FF2B5EF4-FFF2-40B4-BE49-F238E27FC236}">
                <a16:creationId xmlns:a16="http://schemas.microsoft.com/office/drawing/2014/main" id="{F83B28F6-A4E9-448D-9847-211903B97220}"/>
              </a:ext>
            </a:extLst>
          </p:cNvPr>
          <p:cNvSpPr>
            <a:spLocks noChangeShapeType="1"/>
          </p:cNvSpPr>
          <p:nvPr/>
        </p:nvSpPr>
        <p:spPr bwMode="auto">
          <a:xfrm>
            <a:off x="2465428" y="2373603"/>
            <a:ext cx="100354"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69" name="Freeform 71">
            <a:extLst>
              <a:ext uri="{FF2B5EF4-FFF2-40B4-BE49-F238E27FC236}">
                <a16:creationId xmlns:a16="http://schemas.microsoft.com/office/drawing/2014/main" id="{473897AD-FF49-490E-8F16-B144432C33CD}"/>
              </a:ext>
            </a:extLst>
          </p:cNvPr>
          <p:cNvSpPr>
            <a:spLocks/>
          </p:cNvSpPr>
          <p:nvPr/>
        </p:nvSpPr>
        <p:spPr bwMode="auto">
          <a:xfrm>
            <a:off x="2465428" y="2950639"/>
            <a:ext cx="100354" cy="0"/>
          </a:xfrm>
          <a:custGeom>
            <a:avLst/>
            <a:gdLst>
              <a:gd name="T0" fmla="*/ 0 w 68"/>
              <a:gd name="T1" fmla="*/ 68 w 68"/>
              <a:gd name="T2" fmla="*/ 0 w 68"/>
            </a:gdLst>
            <a:ahLst/>
            <a:cxnLst>
              <a:cxn ang="0">
                <a:pos x="T0" y="0"/>
              </a:cxn>
              <a:cxn ang="0">
                <a:pos x="T1" y="0"/>
              </a:cxn>
              <a:cxn ang="0">
                <a:pos x="T2" y="0"/>
              </a:cxn>
            </a:cxnLst>
            <a:rect l="0" t="0" r="r" b="b"/>
            <a:pathLst>
              <a:path w="68">
                <a:moveTo>
                  <a:pt x="0" y="0"/>
                </a:moveTo>
                <a:lnTo>
                  <a:pt x="68"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0" name="Line 72">
            <a:extLst>
              <a:ext uri="{FF2B5EF4-FFF2-40B4-BE49-F238E27FC236}">
                <a16:creationId xmlns:a16="http://schemas.microsoft.com/office/drawing/2014/main" id="{9C308293-D82E-4BD5-8433-46726CCAF42A}"/>
              </a:ext>
            </a:extLst>
          </p:cNvPr>
          <p:cNvSpPr>
            <a:spLocks noChangeShapeType="1"/>
          </p:cNvSpPr>
          <p:nvPr/>
        </p:nvSpPr>
        <p:spPr bwMode="auto">
          <a:xfrm>
            <a:off x="2465428" y="2950639"/>
            <a:ext cx="100354"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1" name="Freeform 73">
            <a:extLst>
              <a:ext uri="{FF2B5EF4-FFF2-40B4-BE49-F238E27FC236}">
                <a16:creationId xmlns:a16="http://schemas.microsoft.com/office/drawing/2014/main" id="{3F4F32B2-78DC-4D72-9FFB-69E439F5DE74}"/>
              </a:ext>
            </a:extLst>
          </p:cNvPr>
          <p:cNvSpPr>
            <a:spLocks/>
          </p:cNvSpPr>
          <p:nvPr/>
        </p:nvSpPr>
        <p:spPr bwMode="auto">
          <a:xfrm>
            <a:off x="2517081" y="2373603"/>
            <a:ext cx="0" cy="290732"/>
          </a:xfrm>
          <a:custGeom>
            <a:avLst/>
            <a:gdLst>
              <a:gd name="T0" fmla="*/ 197 h 197"/>
              <a:gd name="T1" fmla="*/ 0 h 197"/>
              <a:gd name="T2" fmla="*/ 197 h 197"/>
            </a:gdLst>
            <a:ahLst/>
            <a:cxnLst>
              <a:cxn ang="0">
                <a:pos x="0" y="T0"/>
              </a:cxn>
              <a:cxn ang="0">
                <a:pos x="0" y="T1"/>
              </a:cxn>
              <a:cxn ang="0">
                <a:pos x="0" y="T2"/>
              </a:cxn>
            </a:cxnLst>
            <a:rect l="0" t="0" r="r" b="b"/>
            <a:pathLst>
              <a:path h="197">
                <a:moveTo>
                  <a:pt x="0" y="197"/>
                </a:moveTo>
                <a:lnTo>
                  <a:pt x="0" y="0"/>
                </a:lnTo>
                <a:lnTo>
                  <a:pt x="0" y="197"/>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2" name="Line 74">
            <a:extLst>
              <a:ext uri="{FF2B5EF4-FFF2-40B4-BE49-F238E27FC236}">
                <a16:creationId xmlns:a16="http://schemas.microsoft.com/office/drawing/2014/main" id="{7C9A0C9E-2EB0-43C8-A841-0C3D86ACBF68}"/>
              </a:ext>
            </a:extLst>
          </p:cNvPr>
          <p:cNvSpPr>
            <a:spLocks noChangeShapeType="1"/>
          </p:cNvSpPr>
          <p:nvPr/>
        </p:nvSpPr>
        <p:spPr bwMode="auto">
          <a:xfrm flipV="1">
            <a:off x="2517081" y="2373603"/>
            <a:ext cx="0" cy="290732"/>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3" name="Freeform 75">
            <a:extLst>
              <a:ext uri="{FF2B5EF4-FFF2-40B4-BE49-F238E27FC236}">
                <a16:creationId xmlns:a16="http://schemas.microsoft.com/office/drawing/2014/main" id="{7616FCC4-AF79-4495-86FC-6AA1A494FF95}"/>
              </a:ext>
            </a:extLst>
          </p:cNvPr>
          <p:cNvSpPr>
            <a:spLocks/>
          </p:cNvSpPr>
          <p:nvPr/>
        </p:nvSpPr>
        <p:spPr bwMode="auto">
          <a:xfrm>
            <a:off x="2517081" y="2664335"/>
            <a:ext cx="0" cy="286304"/>
          </a:xfrm>
          <a:custGeom>
            <a:avLst/>
            <a:gdLst>
              <a:gd name="T0" fmla="*/ 194 h 194"/>
              <a:gd name="T1" fmla="*/ 0 h 194"/>
              <a:gd name="T2" fmla="*/ 194 h 194"/>
            </a:gdLst>
            <a:ahLst/>
            <a:cxnLst>
              <a:cxn ang="0">
                <a:pos x="0" y="T0"/>
              </a:cxn>
              <a:cxn ang="0">
                <a:pos x="0" y="T1"/>
              </a:cxn>
              <a:cxn ang="0">
                <a:pos x="0" y="T2"/>
              </a:cxn>
            </a:cxnLst>
            <a:rect l="0" t="0" r="r" b="b"/>
            <a:pathLst>
              <a:path h="194">
                <a:moveTo>
                  <a:pt x="0" y="194"/>
                </a:moveTo>
                <a:lnTo>
                  <a:pt x="0" y="0"/>
                </a:lnTo>
                <a:lnTo>
                  <a:pt x="0" y="194"/>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4" name="Line 76">
            <a:extLst>
              <a:ext uri="{FF2B5EF4-FFF2-40B4-BE49-F238E27FC236}">
                <a16:creationId xmlns:a16="http://schemas.microsoft.com/office/drawing/2014/main" id="{EE6ABEB6-6957-4E83-9B42-8486260A0D0B}"/>
              </a:ext>
            </a:extLst>
          </p:cNvPr>
          <p:cNvSpPr>
            <a:spLocks noChangeShapeType="1"/>
          </p:cNvSpPr>
          <p:nvPr/>
        </p:nvSpPr>
        <p:spPr bwMode="auto">
          <a:xfrm flipV="1">
            <a:off x="2517081" y="2664335"/>
            <a:ext cx="0" cy="286304"/>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5" name="Line 77">
            <a:extLst>
              <a:ext uri="{FF2B5EF4-FFF2-40B4-BE49-F238E27FC236}">
                <a16:creationId xmlns:a16="http://schemas.microsoft.com/office/drawing/2014/main" id="{1DE21A98-4FF6-487E-B1E4-788FB03E2FC0}"/>
              </a:ext>
            </a:extLst>
          </p:cNvPr>
          <p:cNvSpPr>
            <a:spLocks noChangeShapeType="1"/>
          </p:cNvSpPr>
          <p:nvPr/>
        </p:nvSpPr>
        <p:spPr bwMode="auto">
          <a:xfrm>
            <a:off x="2465428" y="2373603"/>
            <a:ext cx="100354"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6" name="Line 78">
            <a:extLst>
              <a:ext uri="{FF2B5EF4-FFF2-40B4-BE49-F238E27FC236}">
                <a16:creationId xmlns:a16="http://schemas.microsoft.com/office/drawing/2014/main" id="{2C96AA93-3DA8-4660-8C47-622EB3573228}"/>
              </a:ext>
            </a:extLst>
          </p:cNvPr>
          <p:cNvSpPr>
            <a:spLocks noChangeShapeType="1"/>
          </p:cNvSpPr>
          <p:nvPr/>
        </p:nvSpPr>
        <p:spPr bwMode="auto">
          <a:xfrm>
            <a:off x="2465428" y="2950639"/>
            <a:ext cx="100354"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7" name="Line 79">
            <a:extLst>
              <a:ext uri="{FF2B5EF4-FFF2-40B4-BE49-F238E27FC236}">
                <a16:creationId xmlns:a16="http://schemas.microsoft.com/office/drawing/2014/main" id="{A714221C-CB5A-4D68-851C-EDB32EE4B0FB}"/>
              </a:ext>
            </a:extLst>
          </p:cNvPr>
          <p:cNvSpPr>
            <a:spLocks noChangeShapeType="1"/>
          </p:cNvSpPr>
          <p:nvPr/>
        </p:nvSpPr>
        <p:spPr bwMode="auto">
          <a:xfrm flipV="1">
            <a:off x="2517081" y="2373603"/>
            <a:ext cx="0" cy="290732"/>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8" name="Line 80">
            <a:extLst>
              <a:ext uri="{FF2B5EF4-FFF2-40B4-BE49-F238E27FC236}">
                <a16:creationId xmlns:a16="http://schemas.microsoft.com/office/drawing/2014/main" id="{269EF568-438F-4A13-9BE0-B84E077209D9}"/>
              </a:ext>
            </a:extLst>
          </p:cNvPr>
          <p:cNvSpPr>
            <a:spLocks noChangeShapeType="1"/>
          </p:cNvSpPr>
          <p:nvPr/>
        </p:nvSpPr>
        <p:spPr bwMode="auto">
          <a:xfrm flipV="1">
            <a:off x="2517081" y="2664335"/>
            <a:ext cx="0" cy="286304"/>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79" name="Freeform 81">
            <a:extLst>
              <a:ext uri="{FF2B5EF4-FFF2-40B4-BE49-F238E27FC236}">
                <a16:creationId xmlns:a16="http://schemas.microsoft.com/office/drawing/2014/main" id="{79B3AAC2-9C32-41C8-B02A-AD7B3A825A4F}"/>
              </a:ext>
            </a:extLst>
          </p:cNvPr>
          <p:cNvSpPr>
            <a:spLocks/>
          </p:cNvSpPr>
          <p:nvPr/>
        </p:nvSpPr>
        <p:spPr bwMode="auto">
          <a:xfrm>
            <a:off x="4276228" y="3375668"/>
            <a:ext cx="91499"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0" name="Line 82">
            <a:extLst>
              <a:ext uri="{FF2B5EF4-FFF2-40B4-BE49-F238E27FC236}">
                <a16:creationId xmlns:a16="http://schemas.microsoft.com/office/drawing/2014/main" id="{271BC6F5-ABA4-4E00-B055-043861C10834}"/>
              </a:ext>
            </a:extLst>
          </p:cNvPr>
          <p:cNvSpPr>
            <a:spLocks noChangeShapeType="1"/>
          </p:cNvSpPr>
          <p:nvPr/>
        </p:nvSpPr>
        <p:spPr bwMode="auto">
          <a:xfrm>
            <a:off x="4276228" y="3375668"/>
            <a:ext cx="91499"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1" name="Freeform 83">
            <a:extLst>
              <a:ext uri="{FF2B5EF4-FFF2-40B4-BE49-F238E27FC236}">
                <a16:creationId xmlns:a16="http://schemas.microsoft.com/office/drawing/2014/main" id="{72446217-AA22-4F0E-A553-F5E2788BF23F}"/>
              </a:ext>
            </a:extLst>
          </p:cNvPr>
          <p:cNvSpPr>
            <a:spLocks/>
          </p:cNvSpPr>
          <p:nvPr/>
        </p:nvSpPr>
        <p:spPr bwMode="auto">
          <a:xfrm>
            <a:off x="4276228" y="3740189"/>
            <a:ext cx="91499" cy="0"/>
          </a:xfrm>
          <a:custGeom>
            <a:avLst/>
            <a:gdLst>
              <a:gd name="T0" fmla="*/ 0 w 62"/>
              <a:gd name="T1" fmla="*/ 62 w 62"/>
              <a:gd name="T2" fmla="*/ 0 w 62"/>
            </a:gdLst>
            <a:ahLst/>
            <a:cxnLst>
              <a:cxn ang="0">
                <a:pos x="T0" y="0"/>
              </a:cxn>
              <a:cxn ang="0">
                <a:pos x="T1" y="0"/>
              </a:cxn>
              <a:cxn ang="0">
                <a:pos x="T2" y="0"/>
              </a:cxn>
            </a:cxnLst>
            <a:rect l="0" t="0" r="r" b="b"/>
            <a:pathLst>
              <a:path w="62">
                <a:moveTo>
                  <a:pt x="0" y="0"/>
                </a:moveTo>
                <a:lnTo>
                  <a:pt x="62"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2" name="Line 84">
            <a:extLst>
              <a:ext uri="{FF2B5EF4-FFF2-40B4-BE49-F238E27FC236}">
                <a16:creationId xmlns:a16="http://schemas.microsoft.com/office/drawing/2014/main" id="{8BAF3451-76EC-4D67-8378-5E2111E19157}"/>
              </a:ext>
            </a:extLst>
          </p:cNvPr>
          <p:cNvSpPr>
            <a:spLocks noChangeShapeType="1"/>
          </p:cNvSpPr>
          <p:nvPr/>
        </p:nvSpPr>
        <p:spPr bwMode="auto">
          <a:xfrm>
            <a:off x="4276228" y="3740189"/>
            <a:ext cx="91499"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3" name="Freeform 85">
            <a:extLst>
              <a:ext uri="{FF2B5EF4-FFF2-40B4-BE49-F238E27FC236}">
                <a16:creationId xmlns:a16="http://schemas.microsoft.com/office/drawing/2014/main" id="{0C7C9D61-7A8B-44BD-ACB2-33492AAE29BA}"/>
              </a:ext>
            </a:extLst>
          </p:cNvPr>
          <p:cNvSpPr>
            <a:spLocks/>
          </p:cNvSpPr>
          <p:nvPr/>
        </p:nvSpPr>
        <p:spPr bwMode="auto">
          <a:xfrm>
            <a:off x="4326405" y="3375668"/>
            <a:ext cx="0" cy="224321"/>
          </a:xfrm>
          <a:custGeom>
            <a:avLst/>
            <a:gdLst>
              <a:gd name="T0" fmla="*/ 152 h 152"/>
              <a:gd name="T1" fmla="*/ 0 h 152"/>
              <a:gd name="T2" fmla="*/ 152 h 152"/>
            </a:gdLst>
            <a:ahLst/>
            <a:cxnLst>
              <a:cxn ang="0">
                <a:pos x="0" y="T0"/>
              </a:cxn>
              <a:cxn ang="0">
                <a:pos x="0" y="T1"/>
              </a:cxn>
              <a:cxn ang="0">
                <a:pos x="0" y="T2"/>
              </a:cxn>
            </a:cxnLst>
            <a:rect l="0" t="0" r="r" b="b"/>
            <a:pathLst>
              <a:path h="152">
                <a:moveTo>
                  <a:pt x="0" y="152"/>
                </a:moveTo>
                <a:lnTo>
                  <a:pt x="0" y="0"/>
                </a:lnTo>
                <a:lnTo>
                  <a:pt x="0" y="152"/>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4" name="Line 86">
            <a:extLst>
              <a:ext uri="{FF2B5EF4-FFF2-40B4-BE49-F238E27FC236}">
                <a16:creationId xmlns:a16="http://schemas.microsoft.com/office/drawing/2014/main" id="{57330788-C7AE-4F47-9B18-BCF872C5DAFF}"/>
              </a:ext>
            </a:extLst>
          </p:cNvPr>
          <p:cNvSpPr>
            <a:spLocks noChangeShapeType="1"/>
          </p:cNvSpPr>
          <p:nvPr/>
        </p:nvSpPr>
        <p:spPr bwMode="auto">
          <a:xfrm flipV="1">
            <a:off x="4326405" y="3375668"/>
            <a:ext cx="0" cy="224321"/>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5" name="Freeform 87">
            <a:extLst>
              <a:ext uri="{FF2B5EF4-FFF2-40B4-BE49-F238E27FC236}">
                <a16:creationId xmlns:a16="http://schemas.microsoft.com/office/drawing/2014/main" id="{137A73F2-5713-4C56-B0AF-113877168DB2}"/>
              </a:ext>
            </a:extLst>
          </p:cNvPr>
          <p:cNvSpPr>
            <a:spLocks/>
          </p:cNvSpPr>
          <p:nvPr/>
        </p:nvSpPr>
        <p:spPr bwMode="auto">
          <a:xfrm>
            <a:off x="4326405" y="3599989"/>
            <a:ext cx="0" cy="140201"/>
          </a:xfrm>
          <a:custGeom>
            <a:avLst/>
            <a:gdLst>
              <a:gd name="T0" fmla="*/ 95 h 95"/>
              <a:gd name="T1" fmla="*/ 0 h 95"/>
              <a:gd name="T2" fmla="*/ 95 h 95"/>
            </a:gdLst>
            <a:ahLst/>
            <a:cxnLst>
              <a:cxn ang="0">
                <a:pos x="0" y="T0"/>
              </a:cxn>
              <a:cxn ang="0">
                <a:pos x="0" y="T1"/>
              </a:cxn>
              <a:cxn ang="0">
                <a:pos x="0" y="T2"/>
              </a:cxn>
            </a:cxnLst>
            <a:rect l="0" t="0" r="r" b="b"/>
            <a:pathLst>
              <a:path h="95">
                <a:moveTo>
                  <a:pt x="0" y="95"/>
                </a:moveTo>
                <a:lnTo>
                  <a:pt x="0" y="0"/>
                </a:lnTo>
                <a:lnTo>
                  <a:pt x="0" y="95"/>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6" name="Line 88">
            <a:extLst>
              <a:ext uri="{FF2B5EF4-FFF2-40B4-BE49-F238E27FC236}">
                <a16:creationId xmlns:a16="http://schemas.microsoft.com/office/drawing/2014/main" id="{E55D8DA3-DA78-4807-A047-BC85A3B886AA}"/>
              </a:ext>
            </a:extLst>
          </p:cNvPr>
          <p:cNvSpPr>
            <a:spLocks noChangeShapeType="1"/>
          </p:cNvSpPr>
          <p:nvPr/>
        </p:nvSpPr>
        <p:spPr bwMode="auto">
          <a:xfrm flipV="1">
            <a:off x="4326405" y="3599989"/>
            <a:ext cx="0" cy="140201"/>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7" name="Line 89">
            <a:extLst>
              <a:ext uri="{FF2B5EF4-FFF2-40B4-BE49-F238E27FC236}">
                <a16:creationId xmlns:a16="http://schemas.microsoft.com/office/drawing/2014/main" id="{135C509A-9609-4A64-AAE0-729B128A0D89}"/>
              </a:ext>
            </a:extLst>
          </p:cNvPr>
          <p:cNvSpPr>
            <a:spLocks noChangeShapeType="1"/>
          </p:cNvSpPr>
          <p:nvPr/>
        </p:nvSpPr>
        <p:spPr bwMode="auto">
          <a:xfrm>
            <a:off x="4276228" y="3375668"/>
            <a:ext cx="91499"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8" name="Line 90">
            <a:extLst>
              <a:ext uri="{FF2B5EF4-FFF2-40B4-BE49-F238E27FC236}">
                <a16:creationId xmlns:a16="http://schemas.microsoft.com/office/drawing/2014/main" id="{F72E52E7-9AC8-4B4A-AD78-9A19950E33D7}"/>
              </a:ext>
            </a:extLst>
          </p:cNvPr>
          <p:cNvSpPr>
            <a:spLocks noChangeShapeType="1"/>
          </p:cNvSpPr>
          <p:nvPr/>
        </p:nvSpPr>
        <p:spPr bwMode="auto">
          <a:xfrm>
            <a:off x="4276228" y="3740189"/>
            <a:ext cx="91499"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89" name="Line 91">
            <a:extLst>
              <a:ext uri="{FF2B5EF4-FFF2-40B4-BE49-F238E27FC236}">
                <a16:creationId xmlns:a16="http://schemas.microsoft.com/office/drawing/2014/main" id="{818A718B-ED6B-436D-847E-ACF652E22691}"/>
              </a:ext>
            </a:extLst>
          </p:cNvPr>
          <p:cNvSpPr>
            <a:spLocks noChangeShapeType="1"/>
          </p:cNvSpPr>
          <p:nvPr/>
        </p:nvSpPr>
        <p:spPr bwMode="auto">
          <a:xfrm flipV="1">
            <a:off x="4326405" y="3375668"/>
            <a:ext cx="0" cy="224321"/>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0" name="Line 92">
            <a:extLst>
              <a:ext uri="{FF2B5EF4-FFF2-40B4-BE49-F238E27FC236}">
                <a16:creationId xmlns:a16="http://schemas.microsoft.com/office/drawing/2014/main" id="{7C5827D8-B038-4550-84C8-0DD1E1498155}"/>
              </a:ext>
            </a:extLst>
          </p:cNvPr>
          <p:cNvSpPr>
            <a:spLocks noChangeShapeType="1"/>
          </p:cNvSpPr>
          <p:nvPr/>
        </p:nvSpPr>
        <p:spPr bwMode="auto">
          <a:xfrm flipV="1">
            <a:off x="4326405" y="3599989"/>
            <a:ext cx="0" cy="140201"/>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1" name="Freeform 93">
            <a:extLst>
              <a:ext uri="{FF2B5EF4-FFF2-40B4-BE49-F238E27FC236}">
                <a16:creationId xmlns:a16="http://schemas.microsoft.com/office/drawing/2014/main" id="{1F22362E-D190-4E23-9AB4-F0AAFC75B4EB}"/>
              </a:ext>
            </a:extLst>
          </p:cNvPr>
          <p:cNvSpPr>
            <a:spLocks/>
          </p:cNvSpPr>
          <p:nvPr/>
        </p:nvSpPr>
        <p:spPr bwMode="auto">
          <a:xfrm>
            <a:off x="6069317" y="3811027"/>
            <a:ext cx="95927" cy="0"/>
          </a:xfrm>
          <a:custGeom>
            <a:avLst/>
            <a:gdLst>
              <a:gd name="T0" fmla="*/ 0 w 65"/>
              <a:gd name="T1" fmla="*/ 65 w 65"/>
              <a:gd name="T2" fmla="*/ 0 w 65"/>
            </a:gdLst>
            <a:ahLst/>
            <a:cxnLst>
              <a:cxn ang="0">
                <a:pos x="T0" y="0"/>
              </a:cxn>
              <a:cxn ang="0">
                <a:pos x="T1" y="0"/>
              </a:cxn>
              <a:cxn ang="0">
                <a:pos x="T2" y="0"/>
              </a:cxn>
            </a:cxnLst>
            <a:rect l="0" t="0" r="r" b="b"/>
            <a:pathLst>
              <a:path w="65">
                <a:moveTo>
                  <a:pt x="0" y="0"/>
                </a:moveTo>
                <a:lnTo>
                  <a:pt x="65"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2" name="Line 94">
            <a:extLst>
              <a:ext uri="{FF2B5EF4-FFF2-40B4-BE49-F238E27FC236}">
                <a16:creationId xmlns:a16="http://schemas.microsoft.com/office/drawing/2014/main" id="{C9250851-8C47-47A5-9E52-9B086B96589E}"/>
              </a:ext>
            </a:extLst>
          </p:cNvPr>
          <p:cNvSpPr>
            <a:spLocks noChangeShapeType="1"/>
          </p:cNvSpPr>
          <p:nvPr/>
        </p:nvSpPr>
        <p:spPr bwMode="auto">
          <a:xfrm>
            <a:off x="6069317" y="3811027"/>
            <a:ext cx="95927"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3" name="Freeform 95">
            <a:extLst>
              <a:ext uri="{FF2B5EF4-FFF2-40B4-BE49-F238E27FC236}">
                <a16:creationId xmlns:a16="http://schemas.microsoft.com/office/drawing/2014/main" id="{43E3A274-796B-4670-A9A6-2E7485BAA25C}"/>
              </a:ext>
            </a:extLst>
          </p:cNvPr>
          <p:cNvSpPr>
            <a:spLocks/>
          </p:cNvSpPr>
          <p:nvPr/>
        </p:nvSpPr>
        <p:spPr bwMode="auto">
          <a:xfrm>
            <a:off x="6069317" y="4385111"/>
            <a:ext cx="95927" cy="0"/>
          </a:xfrm>
          <a:custGeom>
            <a:avLst/>
            <a:gdLst>
              <a:gd name="T0" fmla="*/ 0 w 65"/>
              <a:gd name="T1" fmla="*/ 65 w 65"/>
              <a:gd name="T2" fmla="*/ 0 w 65"/>
            </a:gdLst>
            <a:ahLst/>
            <a:cxnLst>
              <a:cxn ang="0">
                <a:pos x="T0" y="0"/>
              </a:cxn>
              <a:cxn ang="0">
                <a:pos x="T1" y="0"/>
              </a:cxn>
              <a:cxn ang="0">
                <a:pos x="T2" y="0"/>
              </a:cxn>
            </a:cxnLst>
            <a:rect l="0" t="0" r="r" b="b"/>
            <a:pathLst>
              <a:path w="65">
                <a:moveTo>
                  <a:pt x="0" y="0"/>
                </a:moveTo>
                <a:lnTo>
                  <a:pt x="65"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4" name="Line 96">
            <a:extLst>
              <a:ext uri="{FF2B5EF4-FFF2-40B4-BE49-F238E27FC236}">
                <a16:creationId xmlns:a16="http://schemas.microsoft.com/office/drawing/2014/main" id="{A19117F1-C404-456C-8CB0-B67DBECCE9C6}"/>
              </a:ext>
            </a:extLst>
          </p:cNvPr>
          <p:cNvSpPr>
            <a:spLocks noChangeShapeType="1"/>
          </p:cNvSpPr>
          <p:nvPr/>
        </p:nvSpPr>
        <p:spPr bwMode="auto">
          <a:xfrm>
            <a:off x="6069317" y="4385111"/>
            <a:ext cx="95927"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5" name="Freeform 97">
            <a:extLst>
              <a:ext uri="{FF2B5EF4-FFF2-40B4-BE49-F238E27FC236}">
                <a16:creationId xmlns:a16="http://schemas.microsoft.com/office/drawing/2014/main" id="{8600CEBC-3DF1-4871-BB3E-17C0C76D9642}"/>
              </a:ext>
            </a:extLst>
          </p:cNvPr>
          <p:cNvSpPr>
            <a:spLocks/>
          </p:cNvSpPr>
          <p:nvPr/>
        </p:nvSpPr>
        <p:spPr bwMode="auto">
          <a:xfrm>
            <a:off x="6119494" y="3811027"/>
            <a:ext cx="0" cy="290732"/>
          </a:xfrm>
          <a:custGeom>
            <a:avLst/>
            <a:gdLst>
              <a:gd name="T0" fmla="*/ 197 h 197"/>
              <a:gd name="T1" fmla="*/ 0 h 197"/>
              <a:gd name="T2" fmla="*/ 197 h 197"/>
            </a:gdLst>
            <a:ahLst/>
            <a:cxnLst>
              <a:cxn ang="0">
                <a:pos x="0" y="T0"/>
              </a:cxn>
              <a:cxn ang="0">
                <a:pos x="0" y="T1"/>
              </a:cxn>
              <a:cxn ang="0">
                <a:pos x="0" y="T2"/>
              </a:cxn>
            </a:cxnLst>
            <a:rect l="0" t="0" r="r" b="b"/>
            <a:pathLst>
              <a:path h="197">
                <a:moveTo>
                  <a:pt x="0" y="197"/>
                </a:moveTo>
                <a:lnTo>
                  <a:pt x="0" y="0"/>
                </a:lnTo>
                <a:lnTo>
                  <a:pt x="0" y="197"/>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6" name="Line 98">
            <a:extLst>
              <a:ext uri="{FF2B5EF4-FFF2-40B4-BE49-F238E27FC236}">
                <a16:creationId xmlns:a16="http://schemas.microsoft.com/office/drawing/2014/main" id="{B6F27FA7-D10C-4A72-99C1-ACB7CBABF077}"/>
              </a:ext>
            </a:extLst>
          </p:cNvPr>
          <p:cNvSpPr>
            <a:spLocks noChangeShapeType="1"/>
          </p:cNvSpPr>
          <p:nvPr/>
        </p:nvSpPr>
        <p:spPr bwMode="auto">
          <a:xfrm flipV="1">
            <a:off x="6119494" y="3811027"/>
            <a:ext cx="0" cy="290732"/>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7" name="Freeform 99">
            <a:extLst>
              <a:ext uri="{FF2B5EF4-FFF2-40B4-BE49-F238E27FC236}">
                <a16:creationId xmlns:a16="http://schemas.microsoft.com/office/drawing/2014/main" id="{0972C4E5-AEF9-410E-95B6-19A08EDABECA}"/>
              </a:ext>
            </a:extLst>
          </p:cNvPr>
          <p:cNvSpPr>
            <a:spLocks/>
          </p:cNvSpPr>
          <p:nvPr/>
        </p:nvSpPr>
        <p:spPr bwMode="auto">
          <a:xfrm>
            <a:off x="6119494" y="4101759"/>
            <a:ext cx="0" cy="283352"/>
          </a:xfrm>
          <a:custGeom>
            <a:avLst/>
            <a:gdLst>
              <a:gd name="T0" fmla="*/ 192 h 192"/>
              <a:gd name="T1" fmla="*/ 0 h 192"/>
              <a:gd name="T2" fmla="*/ 192 h 192"/>
            </a:gdLst>
            <a:ahLst/>
            <a:cxnLst>
              <a:cxn ang="0">
                <a:pos x="0" y="T0"/>
              </a:cxn>
              <a:cxn ang="0">
                <a:pos x="0" y="T1"/>
              </a:cxn>
              <a:cxn ang="0">
                <a:pos x="0" y="T2"/>
              </a:cxn>
            </a:cxnLst>
            <a:rect l="0" t="0" r="r" b="b"/>
            <a:pathLst>
              <a:path h="192">
                <a:moveTo>
                  <a:pt x="0" y="192"/>
                </a:moveTo>
                <a:lnTo>
                  <a:pt x="0" y="0"/>
                </a:lnTo>
                <a:lnTo>
                  <a:pt x="0" y="192"/>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8" name="Line 100">
            <a:extLst>
              <a:ext uri="{FF2B5EF4-FFF2-40B4-BE49-F238E27FC236}">
                <a16:creationId xmlns:a16="http://schemas.microsoft.com/office/drawing/2014/main" id="{F1085639-7DB4-4381-A794-F2B4BD0F55D0}"/>
              </a:ext>
            </a:extLst>
          </p:cNvPr>
          <p:cNvSpPr>
            <a:spLocks noChangeShapeType="1"/>
          </p:cNvSpPr>
          <p:nvPr/>
        </p:nvSpPr>
        <p:spPr bwMode="auto">
          <a:xfrm flipV="1">
            <a:off x="6119494" y="4101759"/>
            <a:ext cx="0" cy="283352"/>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299" name="Line 101">
            <a:extLst>
              <a:ext uri="{FF2B5EF4-FFF2-40B4-BE49-F238E27FC236}">
                <a16:creationId xmlns:a16="http://schemas.microsoft.com/office/drawing/2014/main" id="{A06323B2-10CF-43F0-B49A-B529BD09D761}"/>
              </a:ext>
            </a:extLst>
          </p:cNvPr>
          <p:cNvSpPr>
            <a:spLocks noChangeShapeType="1"/>
          </p:cNvSpPr>
          <p:nvPr/>
        </p:nvSpPr>
        <p:spPr bwMode="auto">
          <a:xfrm>
            <a:off x="6069317" y="3811027"/>
            <a:ext cx="95927"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0" name="Line 102">
            <a:extLst>
              <a:ext uri="{FF2B5EF4-FFF2-40B4-BE49-F238E27FC236}">
                <a16:creationId xmlns:a16="http://schemas.microsoft.com/office/drawing/2014/main" id="{E208C07B-401E-4877-B3A8-9E5816FA1B3B}"/>
              </a:ext>
            </a:extLst>
          </p:cNvPr>
          <p:cNvSpPr>
            <a:spLocks noChangeShapeType="1"/>
          </p:cNvSpPr>
          <p:nvPr/>
        </p:nvSpPr>
        <p:spPr bwMode="auto">
          <a:xfrm>
            <a:off x="6069317" y="4385111"/>
            <a:ext cx="95927"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1" name="Line 103">
            <a:extLst>
              <a:ext uri="{FF2B5EF4-FFF2-40B4-BE49-F238E27FC236}">
                <a16:creationId xmlns:a16="http://schemas.microsoft.com/office/drawing/2014/main" id="{60BFA73D-AF59-41F9-8DA9-E5B9E4C922A3}"/>
              </a:ext>
            </a:extLst>
          </p:cNvPr>
          <p:cNvSpPr>
            <a:spLocks noChangeShapeType="1"/>
          </p:cNvSpPr>
          <p:nvPr/>
        </p:nvSpPr>
        <p:spPr bwMode="auto">
          <a:xfrm flipV="1">
            <a:off x="6119494" y="3811027"/>
            <a:ext cx="0" cy="290732"/>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2" name="Line 104">
            <a:extLst>
              <a:ext uri="{FF2B5EF4-FFF2-40B4-BE49-F238E27FC236}">
                <a16:creationId xmlns:a16="http://schemas.microsoft.com/office/drawing/2014/main" id="{A8D71937-0BBF-4403-A70C-C3CAE7F1D16C}"/>
              </a:ext>
            </a:extLst>
          </p:cNvPr>
          <p:cNvSpPr>
            <a:spLocks noChangeShapeType="1"/>
          </p:cNvSpPr>
          <p:nvPr/>
        </p:nvSpPr>
        <p:spPr bwMode="auto">
          <a:xfrm flipV="1">
            <a:off x="6119494" y="4101759"/>
            <a:ext cx="0" cy="283352"/>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3" name="Freeform 105">
            <a:extLst>
              <a:ext uri="{FF2B5EF4-FFF2-40B4-BE49-F238E27FC236}">
                <a16:creationId xmlns:a16="http://schemas.microsoft.com/office/drawing/2014/main" id="{B7406B3A-2EB4-4723-8294-301BE1D320C2}"/>
              </a:ext>
            </a:extLst>
          </p:cNvPr>
          <p:cNvSpPr>
            <a:spLocks/>
          </p:cNvSpPr>
          <p:nvPr/>
        </p:nvSpPr>
        <p:spPr bwMode="auto">
          <a:xfrm>
            <a:off x="7862408" y="4311321"/>
            <a:ext cx="98879" cy="0"/>
          </a:xfrm>
          <a:custGeom>
            <a:avLst/>
            <a:gdLst>
              <a:gd name="T0" fmla="*/ 0 w 67"/>
              <a:gd name="T1" fmla="*/ 67 w 67"/>
              <a:gd name="T2" fmla="*/ 0 w 67"/>
            </a:gdLst>
            <a:ahLst/>
            <a:cxnLst>
              <a:cxn ang="0">
                <a:pos x="T0" y="0"/>
              </a:cxn>
              <a:cxn ang="0">
                <a:pos x="T1" y="0"/>
              </a:cxn>
              <a:cxn ang="0">
                <a:pos x="T2" y="0"/>
              </a:cxn>
            </a:cxnLst>
            <a:rect l="0" t="0" r="r" b="b"/>
            <a:pathLst>
              <a:path w="67">
                <a:moveTo>
                  <a:pt x="0" y="0"/>
                </a:moveTo>
                <a:lnTo>
                  <a:pt x="67"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4" name="Line 106">
            <a:extLst>
              <a:ext uri="{FF2B5EF4-FFF2-40B4-BE49-F238E27FC236}">
                <a16:creationId xmlns:a16="http://schemas.microsoft.com/office/drawing/2014/main" id="{AAF7DAD0-87D3-456E-8FC7-B195595DF812}"/>
              </a:ext>
            </a:extLst>
          </p:cNvPr>
          <p:cNvSpPr>
            <a:spLocks noChangeShapeType="1"/>
          </p:cNvSpPr>
          <p:nvPr/>
        </p:nvSpPr>
        <p:spPr bwMode="auto">
          <a:xfrm>
            <a:off x="7862408" y="4311321"/>
            <a:ext cx="98879"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5" name="Freeform 107">
            <a:extLst>
              <a:ext uri="{FF2B5EF4-FFF2-40B4-BE49-F238E27FC236}">
                <a16:creationId xmlns:a16="http://schemas.microsoft.com/office/drawing/2014/main" id="{678E42DF-9CA9-4A46-9029-39842F9B664B}"/>
              </a:ext>
            </a:extLst>
          </p:cNvPr>
          <p:cNvSpPr>
            <a:spLocks/>
          </p:cNvSpPr>
          <p:nvPr/>
        </p:nvSpPr>
        <p:spPr bwMode="auto">
          <a:xfrm>
            <a:off x="7862408" y="4811615"/>
            <a:ext cx="98879" cy="0"/>
          </a:xfrm>
          <a:custGeom>
            <a:avLst/>
            <a:gdLst>
              <a:gd name="T0" fmla="*/ 0 w 67"/>
              <a:gd name="T1" fmla="*/ 67 w 67"/>
              <a:gd name="T2" fmla="*/ 0 w 67"/>
            </a:gdLst>
            <a:ahLst/>
            <a:cxnLst>
              <a:cxn ang="0">
                <a:pos x="T0" y="0"/>
              </a:cxn>
              <a:cxn ang="0">
                <a:pos x="T1" y="0"/>
              </a:cxn>
              <a:cxn ang="0">
                <a:pos x="T2" y="0"/>
              </a:cxn>
            </a:cxnLst>
            <a:rect l="0" t="0" r="r" b="b"/>
            <a:pathLst>
              <a:path w="67">
                <a:moveTo>
                  <a:pt x="0" y="0"/>
                </a:moveTo>
                <a:lnTo>
                  <a:pt x="67" y="0"/>
                </a:lnTo>
                <a:lnTo>
                  <a:pt x="0" y="0"/>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6" name="Line 108">
            <a:extLst>
              <a:ext uri="{FF2B5EF4-FFF2-40B4-BE49-F238E27FC236}">
                <a16:creationId xmlns:a16="http://schemas.microsoft.com/office/drawing/2014/main" id="{66F1CE85-8BD7-44C6-8E3D-ADD9E8F71605}"/>
              </a:ext>
            </a:extLst>
          </p:cNvPr>
          <p:cNvSpPr>
            <a:spLocks noChangeShapeType="1"/>
          </p:cNvSpPr>
          <p:nvPr/>
        </p:nvSpPr>
        <p:spPr bwMode="auto">
          <a:xfrm>
            <a:off x="7862408" y="4811615"/>
            <a:ext cx="98879" cy="0"/>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7" name="Freeform 109">
            <a:extLst>
              <a:ext uri="{FF2B5EF4-FFF2-40B4-BE49-F238E27FC236}">
                <a16:creationId xmlns:a16="http://schemas.microsoft.com/office/drawing/2014/main" id="{DF5CF61E-3C0D-4A4D-8580-6E10B7F8BE15}"/>
              </a:ext>
            </a:extLst>
          </p:cNvPr>
          <p:cNvSpPr>
            <a:spLocks/>
          </p:cNvSpPr>
          <p:nvPr/>
        </p:nvSpPr>
        <p:spPr bwMode="auto">
          <a:xfrm>
            <a:off x="7912585" y="4311321"/>
            <a:ext cx="0" cy="211039"/>
          </a:xfrm>
          <a:custGeom>
            <a:avLst/>
            <a:gdLst>
              <a:gd name="T0" fmla="*/ 143 h 143"/>
              <a:gd name="T1" fmla="*/ 0 h 143"/>
              <a:gd name="T2" fmla="*/ 143 h 143"/>
            </a:gdLst>
            <a:ahLst/>
            <a:cxnLst>
              <a:cxn ang="0">
                <a:pos x="0" y="T0"/>
              </a:cxn>
              <a:cxn ang="0">
                <a:pos x="0" y="T1"/>
              </a:cxn>
              <a:cxn ang="0">
                <a:pos x="0" y="T2"/>
              </a:cxn>
            </a:cxnLst>
            <a:rect l="0" t="0" r="r" b="b"/>
            <a:pathLst>
              <a:path h="143">
                <a:moveTo>
                  <a:pt x="0" y="143"/>
                </a:moveTo>
                <a:lnTo>
                  <a:pt x="0" y="0"/>
                </a:lnTo>
                <a:lnTo>
                  <a:pt x="0" y="143"/>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8" name="Line 110">
            <a:extLst>
              <a:ext uri="{FF2B5EF4-FFF2-40B4-BE49-F238E27FC236}">
                <a16:creationId xmlns:a16="http://schemas.microsoft.com/office/drawing/2014/main" id="{5A23DBCE-E4CA-4B0C-A687-CB2198BD544B}"/>
              </a:ext>
            </a:extLst>
          </p:cNvPr>
          <p:cNvSpPr>
            <a:spLocks noChangeShapeType="1"/>
          </p:cNvSpPr>
          <p:nvPr/>
        </p:nvSpPr>
        <p:spPr bwMode="auto">
          <a:xfrm flipV="1">
            <a:off x="7912585" y="4311321"/>
            <a:ext cx="0" cy="211039"/>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09" name="Freeform 111">
            <a:extLst>
              <a:ext uri="{FF2B5EF4-FFF2-40B4-BE49-F238E27FC236}">
                <a16:creationId xmlns:a16="http://schemas.microsoft.com/office/drawing/2014/main" id="{184A4EC8-4E98-43AC-B774-38DFDE4A2243}"/>
              </a:ext>
            </a:extLst>
          </p:cNvPr>
          <p:cNvSpPr>
            <a:spLocks/>
          </p:cNvSpPr>
          <p:nvPr/>
        </p:nvSpPr>
        <p:spPr bwMode="auto">
          <a:xfrm>
            <a:off x="7912585" y="4522359"/>
            <a:ext cx="0" cy="289256"/>
          </a:xfrm>
          <a:custGeom>
            <a:avLst/>
            <a:gdLst>
              <a:gd name="T0" fmla="*/ 196 h 196"/>
              <a:gd name="T1" fmla="*/ 0 h 196"/>
              <a:gd name="T2" fmla="*/ 196 h 196"/>
            </a:gdLst>
            <a:ahLst/>
            <a:cxnLst>
              <a:cxn ang="0">
                <a:pos x="0" y="T0"/>
              </a:cxn>
              <a:cxn ang="0">
                <a:pos x="0" y="T1"/>
              </a:cxn>
              <a:cxn ang="0">
                <a:pos x="0" y="T2"/>
              </a:cxn>
            </a:cxnLst>
            <a:rect l="0" t="0" r="r" b="b"/>
            <a:pathLst>
              <a:path h="196">
                <a:moveTo>
                  <a:pt x="0" y="196"/>
                </a:moveTo>
                <a:lnTo>
                  <a:pt x="0" y="0"/>
                </a:lnTo>
                <a:lnTo>
                  <a:pt x="0" y="196"/>
                </a:lnTo>
                <a:close/>
              </a:path>
            </a:pathLst>
          </a:custGeom>
          <a:solidFill>
            <a:srgbClr val="FFFFFF"/>
          </a:solidFill>
          <a:ln w="12700">
            <a:solidFill>
              <a:sysClr val="windowText" lastClr="000000">
                <a:lumMod val="65000"/>
                <a:lumOff val="3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0" name="Line 112">
            <a:extLst>
              <a:ext uri="{FF2B5EF4-FFF2-40B4-BE49-F238E27FC236}">
                <a16:creationId xmlns:a16="http://schemas.microsoft.com/office/drawing/2014/main" id="{0BC8A10F-D584-4F14-BB74-B24EB4D2B35A}"/>
              </a:ext>
            </a:extLst>
          </p:cNvPr>
          <p:cNvSpPr>
            <a:spLocks noChangeShapeType="1"/>
          </p:cNvSpPr>
          <p:nvPr/>
        </p:nvSpPr>
        <p:spPr bwMode="auto">
          <a:xfrm flipV="1">
            <a:off x="7912585" y="4522359"/>
            <a:ext cx="0" cy="289256"/>
          </a:xfrm>
          <a:prstGeom prst="line">
            <a:avLst/>
          </a:prstGeom>
          <a:noFill/>
          <a:ln w="1270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1" name="Line 113">
            <a:extLst>
              <a:ext uri="{FF2B5EF4-FFF2-40B4-BE49-F238E27FC236}">
                <a16:creationId xmlns:a16="http://schemas.microsoft.com/office/drawing/2014/main" id="{F7D8F978-0D2C-4277-BA4D-20768706B6E1}"/>
              </a:ext>
            </a:extLst>
          </p:cNvPr>
          <p:cNvSpPr>
            <a:spLocks noChangeShapeType="1"/>
          </p:cNvSpPr>
          <p:nvPr/>
        </p:nvSpPr>
        <p:spPr bwMode="auto">
          <a:xfrm>
            <a:off x="7862408" y="4311321"/>
            <a:ext cx="98879"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2" name="Line 114">
            <a:extLst>
              <a:ext uri="{FF2B5EF4-FFF2-40B4-BE49-F238E27FC236}">
                <a16:creationId xmlns:a16="http://schemas.microsoft.com/office/drawing/2014/main" id="{BEF5A484-6C2C-486C-BE62-B0849DDA3777}"/>
              </a:ext>
            </a:extLst>
          </p:cNvPr>
          <p:cNvSpPr>
            <a:spLocks noChangeShapeType="1"/>
          </p:cNvSpPr>
          <p:nvPr/>
        </p:nvSpPr>
        <p:spPr bwMode="auto">
          <a:xfrm>
            <a:off x="7862408" y="4811615"/>
            <a:ext cx="98879"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3" name="Line 115">
            <a:extLst>
              <a:ext uri="{FF2B5EF4-FFF2-40B4-BE49-F238E27FC236}">
                <a16:creationId xmlns:a16="http://schemas.microsoft.com/office/drawing/2014/main" id="{27BFFE99-8ECA-40AC-AAFA-601C41939A68}"/>
              </a:ext>
            </a:extLst>
          </p:cNvPr>
          <p:cNvSpPr>
            <a:spLocks noChangeShapeType="1"/>
          </p:cNvSpPr>
          <p:nvPr/>
        </p:nvSpPr>
        <p:spPr bwMode="auto">
          <a:xfrm flipV="1">
            <a:off x="7912585" y="4311321"/>
            <a:ext cx="0" cy="211039"/>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4" name="Line 116">
            <a:extLst>
              <a:ext uri="{FF2B5EF4-FFF2-40B4-BE49-F238E27FC236}">
                <a16:creationId xmlns:a16="http://schemas.microsoft.com/office/drawing/2014/main" id="{18C4CF80-BA84-40D3-ACB9-6EB8065EC15B}"/>
              </a:ext>
            </a:extLst>
          </p:cNvPr>
          <p:cNvSpPr>
            <a:spLocks noChangeShapeType="1"/>
          </p:cNvSpPr>
          <p:nvPr/>
        </p:nvSpPr>
        <p:spPr bwMode="auto">
          <a:xfrm flipV="1">
            <a:off x="7912585" y="4522359"/>
            <a:ext cx="0" cy="289256"/>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5" name="Line 117">
            <a:extLst>
              <a:ext uri="{FF2B5EF4-FFF2-40B4-BE49-F238E27FC236}">
                <a16:creationId xmlns:a16="http://schemas.microsoft.com/office/drawing/2014/main" id="{90964F3B-A4A3-4D8F-A02F-2055FFFE1C74}"/>
              </a:ext>
            </a:extLst>
          </p:cNvPr>
          <p:cNvSpPr>
            <a:spLocks noChangeShapeType="1"/>
          </p:cNvSpPr>
          <p:nvPr/>
        </p:nvSpPr>
        <p:spPr bwMode="auto">
          <a:xfrm flipV="1">
            <a:off x="1230189" y="2042989"/>
            <a:ext cx="0" cy="3676913"/>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6" name="Line 118">
            <a:extLst>
              <a:ext uri="{FF2B5EF4-FFF2-40B4-BE49-F238E27FC236}">
                <a16:creationId xmlns:a16="http://schemas.microsoft.com/office/drawing/2014/main" id="{737A6365-0E96-4FB5-9E78-79FFF1AEDD27}"/>
              </a:ext>
            </a:extLst>
          </p:cNvPr>
          <p:cNvSpPr>
            <a:spLocks noChangeShapeType="1"/>
          </p:cNvSpPr>
          <p:nvPr/>
        </p:nvSpPr>
        <p:spPr bwMode="auto">
          <a:xfrm>
            <a:off x="1174109" y="2082872"/>
            <a:ext cx="51653"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7" name="Line 119">
            <a:extLst>
              <a:ext uri="{FF2B5EF4-FFF2-40B4-BE49-F238E27FC236}">
                <a16:creationId xmlns:a16="http://schemas.microsoft.com/office/drawing/2014/main" id="{2AB1E6EE-2697-4502-BE8A-FEA6212F8D1B}"/>
              </a:ext>
            </a:extLst>
          </p:cNvPr>
          <p:cNvSpPr>
            <a:spLocks noChangeShapeType="1"/>
          </p:cNvSpPr>
          <p:nvPr/>
        </p:nvSpPr>
        <p:spPr bwMode="auto">
          <a:xfrm>
            <a:off x="1174109" y="2810438"/>
            <a:ext cx="51653"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8" name="Line 120">
            <a:extLst>
              <a:ext uri="{FF2B5EF4-FFF2-40B4-BE49-F238E27FC236}">
                <a16:creationId xmlns:a16="http://schemas.microsoft.com/office/drawing/2014/main" id="{FD934582-09A4-4436-8D7A-698B84AC4E61}"/>
              </a:ext>
            </a:extLst>
          </p:cNvPr>
          <p:cNvSpPr>
            <a:spLocks noChangeShapeType="1"/>
          </p:cNvSpPr>
          <p:nvPr/>
        </p:nvSpPr>
        <p:spPr bwMode="auto">
          <a:xfrm>
            <a:off x="1174109" y="3518819"/>
            <a:ext cx="51653"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19" name="Line 121">
            <a:extLst>
              <a:ext uri="{FF2B5EF4-FFF2-40B4-BE49-F238E27FC236}">
                <a16:creationId xmlns:a16="http://schemas.microsoft.com/office/drawing/2014/main" id="{B0D04202-BC5E-4A26-8532-29E8FB6A5950}"/>
              </a:ext>
            </a:extLst>
          </p:cNvPr>
          <p:cNvSpPr>
            <a:spLocks noChangeShapeType="1"/>
          </p:cNvSpPr>
          <p:nvPr/>
        </p:nvSpPr>
        <p:spPr bwMode="auto">
          <a:xfrm>
            <a:off x="1174109" y="4246386"/>
            <a:ext cx="51653"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20" name="Line 122">
            <a:extLst>
              <a:ext uri="{FF2B5EF4-FFF2-40B4-BE49-F238E27FC236}">
                <a16:creationId xmlns:a16="http://schemas.microsoft.com/office/drawing/2014/main" id="{C425134C-1BC8-4FD6-9F05-0F8D38E5E808}"/>
              </a:ext>
            </a:extLst>
          </p:cNvPr>
          <p:cNvSpPr>
            <a:spLocks noChangeShapeType="1"/>
          </p:cNvSpPr>
          <p:nvPr/>
        </p:nvSpPr>
        <p:spPr bwMode="auto">
          <a:xfrm>
            <a:off x="1174109" y="4957719"/>
            <a:ext cx="51653"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21" name="Line 123">
            <a:extLst>
              <a:ext uri="{FF2B5EF4-FFF2-40B4-BE49-F238E27FC236}">
                <a16:creationId xmlns:a16="http://schemas.microsoft.com/office/drawing/2014/main" id="{9D3A4AB2-F699-412F-8DCD-146AB9446F87}"/>
              </a:ext>
            </a:extLst>
          </p:cNvPr>
          <p:cNvSpPr>
            <a:spLocks noChangeShapeType="1"/>
          </p:cNvSpPr>
          <p:nvPr/>
        </p:nvSpPr>
        <p:spPr bwMode="auto">
          <a:xfrm>
            <a:off x="1174109" y="5676430"/>
            <a:ext cx="51653"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22" name="Rectangle 125">
            <a:extLst>
              <a:ext uri="{FF2B5EF4-FFF2-40B4-BE49-F238E27FC236}">
                <a16:creationId xmlns:a16="http://schemas.microsoft.com/office/drawing/2014/main" id="{747FFE20-81D5-4BE4-B411-270D6CF18F4B}"/>
              </a:ext>
            </a:extLst>
          </p:cNvPr>
          <p:cNvSpPr>
            <a:spLocks noChangeArrowheads="1"/>
          </p:cNvSpPr>
          <p:nvPr/>
        </p:nvSpPr>
        <p:spPr bwMode="auto">
          <a:xfrm>
            <a:off x="934603" y="5577481"/>
            <a:ext cx="1859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r" defTabSz="914400" fontAlgn="base">
              <a:spcBef>
                <a:spcPct val="0"/>
              </a:spcBef>
              <a:spcAft>
                <a:spcPct val="0"/>
              </a:spcAft>
              <a:defRPr/>
            </a:pPr>
            <a:r>
              <a:rPr lang="en-US" altLang="en-US" sz="1600" b="1" kern="0">
                <a:solidFill>
                  <a:prstClr val="black">
                    <a:lumMod val="75000"/>
                    <a:lumOff val="25000"/>
                  </a:prstClr>
                </a:solidFill>
                <a:latin typeface="Arial Narrow" panose="020B0606020202030204" pitchFamily="34" charset="0"/>
                <a:ea typeface="MS PGothic" pitchFamily="34" charset="-128"/>
              </a:rPr>
              <a:t>–1</a:t>
            </a:r>
            <a:endParaRPr lang="en-US" altLang="en-US" sz="1600" kern="0">
              <a:solidFill>
                <a:prstClr val="black">
                  <a:lumMod val="75000"/>
                  <a:lumOff val="25000"/>
                </a:prstClr>
              </a:solidFill>
              <a:latin typeface="Arial Narrow" panose="020B0606020202030204" pitchFamily="34" charset="0"/>
              <a:ea typeface="MS PGothic" pitchFamily="34" charset="-128"/>
            </a:endParaRPr>
          </a:p>
        </p:txBody>
      </p:sp>
      <p:sp>
        <p:nvSpPr>
          <p:cNvPr id="323" name="Rectangle 126">
            <a:extLst>
              <a:ext uri="{FF2B5EF4-FFF2-40B4-BE49-F238E27FC236}">
                <a16:creationId xmlns:a16="http://schemas.microsoft.com/office/drawing/2014/main" id="{55F00C7A-027A-4DE9-BC60-63CE19508279}"/>
              </a:ext>
            </a:extLst>
          </p:cNvPr>
          <p:cNvSpPr>
            <a:spLocks noChangeArrowheads="1"/>
          </p:cNvSpPr>
          <p:nvPr/>
        </p:nvSpPr>
        <p:spPr bwMode="auto">
          <a:xfrm>
            <a:off x="1027577" y="4860245"/>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r" defTabSz="914400" fontAlgn="base">
              <a:spcBef>
                <a:spcPct val="0"/>
              </a:spcBef>
              <a:spcAft>
                <a:spcPct val="0"/>
              </a:spcAft>
              <a:defRPr/>
            </a:pPr>
            <a:r>
              <a:rPr lang="en-US" altLang="en-US" sz="1600" b="1" kern="0">
                <a:solidFill>
                  <a:prstClr val="black">
                    <a:lumMod val="75000"/>
                    <a:lumOff val="25000"/>
                  </a:prstClr>
                </a:solidFill>
                <a:latin typeface="Arial Narrow" panose="020B0606020202030204" pitchFamily="34" charset="0"/>
                <a:ea typeface="MS PGothic" pitchFamily="34" charset="-128"/>
              </a:rPr>
              <a:t>0</a:t>
            </a:r>
            <a:endParaRPr lang="en-US" altLang="en-US" sz="1600" kern="0">
              <a:solidFill>
                <a:prstClr val="black">
                  <a:lumMod val="75000"/>
                  <a:lumOff val="25000"/>
                </a:prstClr>
              </a:solidFill>
              <a:latin typeface="Arial Narrow" panose="020B0606020202030204" pitchFamily="34" charset="0"/>
              <a:ea typeface="MS PGothic" pitchFamily="34" charset="-128"/>
            </a:endParaRPr>
          </a:p>
        </p:txBody>
      </p:sp>
      <p:sp>
        <p:nvSpPr>
          <p:cNvPr id="324" name="Rectangle 127">
            <a:extLst>
              <a:ext uri="{FF2B5EF4-FFF2-40B4-BE49-F238E27FC236}">
                <a16:creationId xmlns:a16="http://schemas.microsoft.com/office/drawing/2014/main" id="{DD223B7D-94CF-4CD6-999A-7313DCB7E1CB}"/>
              </a:ext>
            </a:extLst>
          </p:cNvPr>
          <p:cNvSpPr>
            <a:spLocks noChangeArrowheads="1"/>
          </p:cNvSpPr>
          <p:nvPr/>
        </p:nvSpPr>
        <p:spPr bwMode="auto">
          <a:xfrm>
            <a:off x="1027577" y="4143009"/>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r" defTabSz="914400" fontAlgn="base">
              <a:spcBef>
                <a:spcPct val="0"/>
              </a:spcBef>
              <a:spcAft>
                <a:spcPct val="0"/>
              </a:spcAft>
              <a:defRPr/>
            </a:pPr>
            <a:r>
              <a:rPr lang="en-US" altLang="en-US" sz="1600" b="1" kern="0">
                <a:solidFill>
                  <a:prstClr val="black">
                    <a:lumMod val="75000"/>
                    <a:lumOff val="25000"/>
                  </a:prstClr>
                </a:solidFill>
                <a:latin typeface="Arial Narrow" panose="020B0606020202030204" pitchFamily="34" charset="0"/>
                <a:ea typeface="MS PGothic" pitchFamily="34" charset="-128"/>
              </a:rPr>
              <a:t>1</a:t>
            </a:r>
            <a:endParaRPr lang="en-US" altLang="en-US" sz="1600" kern="0">
              <a:solidFill>
                <a:prstClr val="black">
                  <a:lumMod val="75000"/>
                  <a:lumOff val="25000"/>
                </a:prstClr>
              </a:solidFill>
              <a:latin typeface="Arial Narrow" panose="020B0606020202030204" pitchFamily="34" charset="0"/>
              <a:ea typeface="MS PGothic" pitchFamily="34" charset="-128"/>
            </a:endParaRPr>
          </a:p>
        </p:txBody>
      </p:sp>
      <p:sp>
        <p:nvSpPr>
          <p:cNvPr id="325" name="Rectangle 128">
            <a:extLst>
              <a:ext uri="{FF2B5EF4-FFF2-40B4-BE49-F238E27FC236}">
                <a16:creationId xmlns:a16="http://schemas.microsoft.com/office/drawing/2014/main" id="{4ADEF183-FD30-4BB5-B25A-1E4F923A37BE}"/>
              </a:ext>
            </a:extLst>
          </p:cNvPr>
          <p:cNvSpPr>
            <a:spLocks noChangeArrowheads="1"/>
          </p:cNvSpPr>
          <p:nvPr/>
        </p:nvSpPr>
        <p:spPr bwMode="auto">
          <a:xfrm>
            <a:off x="1027577" y="3422822"/>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r" defTabSz="914400" fontAlgn="base">
              <a:spcBef>
                <a:spcPct val="0"/>
              </a:spcBef>
              <a:spcAft>
                <a:spcPct val="0"/>
              </a:spcAft>
              <a:defRPr/>
            </a:pPr>
            <a:r>
              <a:rPr lang="en-US" altLang="en-US" sz="1600" b="1" kern="0">
                <a:solidFill>
                  <a:prstClr val="black">
                    <a:lumMod val="75000"/>
                    <a:lumOff val="25000"/>
                  </a:prstClr>
                </a:solidFill>
                <a:latin typeface="Arial Narrow" panose="020B0606020202030204" pitchFamily="34" charset="0"/>
                <a:ea typeface="MS PGothic" pitchFamily="34" charset="-128"/>
              </a:rPr>
              <a:t>2</a:t>
            </a:r>
            <a:endParaRPr lang="en-US" altLang="en-US" sz="1600" kern="0">
              <a:solidFill>
                <a:prstClr val="black">
                  <a:lumMod val="75000"/>
                  <a:lumOff val="25000"/>
                </a:prstClr>
              </a:solidFill>
              <a:latin typeface="Arial Narrow" panose="020B0606020202030204" pitchFamily="34" charset="0"/>
              <a:ea typeface="MS PGothic" pitchFamily="34" charset="-128"/>
            </a:endParaRPr>
          </a:p>
        </p:txBody>
      </p:sp>
      <p:sp>
        <p:nvSpPr>
          <p:cNvPr id="326" name="Rectangle 129">
            <a:extLst>
              <a:ext uri="{FF2B5EF4-FFF2-40B4-BE49-F238E27FC236}">
                <a16:creationId xmlns:a16="http://schemas.microsoft.com/office/drawing/2014/main" id="{75DCC3BB-43E7-47B1-98E3-38A8BF02A5F6}"/>
              </a:ext>
            </a:extLst>
          </p:cNvPr>
          <p:cNvSpPr>
            <a:spLocks noChangeArrowheads="1"/>
          </p:cNvSpPr>
          <p:nvPr/>
        </p:nvSpPr>
        <p:spPr bwMode="auto">
          <a:xfrm>
            <a:off x="1027577" y="2705586"/>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r" defTabSz="914400" fontAlgn="base">
              <a:spcBef>
                <a:spcPct val="0"/>
              </a:spcBef>
              <a:spcAft>
                <a:spcPct val="0"/>
              </a:spcAft>
              <a:defRPr/>
            </a:pPr>
            <a:r>
              <a:rPr lang="en-US" altLang="en-US" sz="1600" b="1" kern="0">
                <a:solidFill>
                  <a:prstClr val="black">
                    <a:lumMod val="75000"/>
                    <a:lumOff val="25000"/>
                  </a:prstClr>
                </a:solidFill>
                <a:latin typeface="Arial Narrow" panose="020B0606020202030204" pitchFamily="34" charset="0"/>
                <a:ea typeface="MS PGothic" pitchFamily="34" charset="-128"/>
              </a:rPr>
              <a:t>3</a:t>
            </a:r>
            <a:endParaRPr lang="en-US" altLang="en-US" sz="1600" kern="0">
              <a:solidFill>
                <a:prstClr val="black">
                  <a:lumMod val="75000"/>
                  <a:lumOff val="25000"/>
                </a:prstClr>
              </a:solidFill>
              <a:latin typeface="Arial Narrow" panose="020B0606020202030204" pitchFamily="34" charset="0"/>
              <a:ea typeface="MS PGothic" pitchFamily="34" charset="-128"/>
            </a:endParaRPr>
          </a:p>
        </p:txBody>
      </p:sp>
      <p:sp>
        <p:nvSpPr>
          <p:cNvPr id="327" name="Rectangle 130">
            <a:extLst>
              <a:ext uri="{FF2B5EF4-FFF2-40B4-BE49-F238E27FC236}">
                <a16:creationId xmlns:a16="http://schemas.microsoft.com/office/drawing/2014/main" id="{5EB9F445-5EC9-4E48-BD4D-FAAD205A2276}"/>
              </a:ext>
            </a:extLst>
          </p:cNvPr>
          <p:cNvSpPr>
            <a:spLocks noChangeArrowheads="1"/>
          </p:cNvSpPr>
          <p:nvPr/>
        </p:nvSpPr>
        <p:spPr bwMode="auto">
          <a:xfrm>
            <a:off x="1027577" y="1988350"/>
            <a:ext cx="929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r" defTabSz="914400" fontAlgn="base">
              <a:spcBef>
                <a:spcPct val="0"/>
              </a:spcBef>
              <a:spcAft>
                <a:spcPct val="0"/>
              </a:spcAft>
              <a:defRPr/>
            </a:pPr>
            <a:r>
              <a:rPr lang="en-US" altLang="en-US" sz="1600" b="1" kern="0">
                <a:solidFill>
                  <a:prstClr val="black">
                    <a:lumMod val="75000"/>
                    <a:lumOff val="25000"/>
                  </a:prstClr>
                </a:solidFill>
                <a:latin typeface="Arial Narrow" panose="020B0606020202030204" pitchFamily="34" charset="0"/>
                <a:ea typeface="MS PGothic" pitchFamily="34" charset="-128"/>
              </a:rPr>
              <a:t>4</a:t>
            </a:r>
            <a:endParaRPr lang="en-US" altLang="en-US" sz="1600" kern="0">
              <a:solidFill>
                <a:prstClr val="black">
                  <a:lumMod val="75000"/>
                  <a:lumOff val="25000"/>
                </a:prstClr>
              </a:solidFill>
              <a:latin typeface="Arial Narrow" panose="020B0606020202030204" pitchFamily="34" charset="0"/>
              <a:ea typeface="MS PGothic" pitchFamily="34" charset="-128"/>
            </a:endParaRPr>
          </a:p>
        </p:txBody>
      </p:sp>
      <p:sp>
        <p:nvSpPr>
          <p:cNvPr id="328" name="Rectangle 131">
            <a:extLst>
              <a:ext uri="{FF2B5EF4-FFF2-40B4-BE49-F238E27FC236}">
                <a16:creationId xmlns:a16="http://schemas.microsoft.com/office/drawing/2014/main" id="{C0FE49C9-853F-4CF5-8530-C32153F31497}"/>
              </a:ext>
            </a:extLst>
          </p:cNvPr>
          <p:cNvSpPr>
            <a:spLocks noChangeArrowheads="1"/>
          </p:cNvSpPr>
          <p:nvPr/>
        </p:nvSpPr>
        <p:spPr bwMode="auto">
          <a:xfrm>
            <a:off x="1658819" y="5303061"/>
            <a:ext cx="11188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600" b="1" kern="0" dirty="0">
                <a:solidFill>
                  <a:prstClr val="black">
                    <a:lumMod val="75000"/>
                    <a:lumOff val="25000"/>
                  </a:prstClr>
                </a:solidFill>
                <a:latin typeface="Arial Narrow" panose="020B0606020202030204" pitchFamily="34" charset="0"/>
                <a:ea typeface="MS PGothic" pitchFamily="34" charset="-128"/>
              </a:rPr>
              <a:t>Lumbar Spine</a:t>
            </a:r>
          </a:p>
        </p:txBody>
      </p:sp>
      <p:sp>
        <p:nvSpPr>
          <p:cNvPr id="329" name="Rectangle 132">
            <a:extLst>
              <a:ext uri="{FF2B5EF4-FFF2-40B4-BE49-F238E27FC236}">
                <a16:creationId xmlns:a16="http://schemas.microsoft.com/office/drawing/2014/main" id="{8FAEF05A-153A-449F-B189-687F04CDAE64}"/>
              </a:ext>
            </a:extLst>
          </p:cNvPr>
          <p:cNvSpPr>
            <a:spLocks noChangeArrowheads="1"/>
          </p:cNvSpPr>
          <p:nvPr/>
        </p:nvSpPr>
        <p:spPr bwMode="auto">
          <a:xfrm>
            <a:off x="4062022" y="5641496"/>
            <a:ext cx="13994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600" b="1" kern="0" dirty="0">
                <a:solidFill>
                  <a:prstClr val="black">
                    <a:lumMod val="75000"/>
                    <a:lumOff val="25000"/>
                  </a:prstClr>
                </a:solidFill>
                <a:latin typeface="Arial Narrow" panose="020B0606020202030204" pitchFamily="34" charset="0"/>
                <a:ea typeface="MS PGothic" pitchFamily="34" charset="-128"/>
              </a:rPr>
              <a:t>Primary Endpoint</a:t>
            </a:r>
            <a:endParaRPr lang="en-US" altLang="en-US" sz="1600" kern="0" dirty="0">
              <a:solidFill>
                <a:prstClr val="black">
                  <a:lumMod val="75000"/>
                  <a:lumOff val="25000"/>
                </a:prstClr>
              </a:solidFill>
              <a:latin typeface="Arial Narrow" panose="020B0606020202030204" pitchFamily="34" charset="0"/>
              <a:ea typeface="MS PGothic" pitchFamily="34" charset="-128"/>
            </a:endParaRPr>
          </a:p>
        </p:txBody>
      </p:sp>
      <p:sp>
        <p:nvSpPr>
          <p:cNvPr id="330" name="Rectangle 133">
            <a:extLst>
              <a:ext uri="{FF2B5EF4-FFF2-40B4-BE49-F238E27FC236}">
                <a16:creationId xmlns:a16="http://schemas.microsoft.com/office/drawing/2014/main" id="{2FBABA54-D066-496D-A5DD-77FDB373347C}"/>
              </a:ext>
            </a:extLst>
          </p:cNvPr>
          <p:cNvSpPr>
            <a:spLocks noChangeArrowheads="1"/>
          </p:cNvSpPr>
          <p:nvPr/>
        </p:nvSpPr>
        <p:spPr bwMode="auto">
          <a:xfrm>
            <a:off x="3616498" y="5337266"/>
            <a:ext cx="7181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600" b="1" kern="0" dirty="0">
                <a:solidFill>
                  <a:prstClr val="black">
                    <a:lumMod val="75000"/>
                    <a:lumOff val="25000"/>
                  </a:prstClr>
                </a:solidFill>
                <a:latin typeface="Arial Narrow" panose="020B0606020202030204" pitchFamily="34" charset="0"/>
                <a:ea typeface="MS PGothic" pitchFamily="34" charset="-128"/>
              </a:rPr>
              <a:t>Total Hip</a:t>
            </a:r>
          </a:p>
        </p:txBody>
      </p:sp>
      <p:sp>
        <p:nvSpPr>
          <p:cNvPr id="331" name="Rectangle 134">
            <a:extLst>
              <a:ext uri="{FF2B5EF4-FFF2-40B4-BE49-F238E27FC236}">
                <a16:creationId xmlns:a16="http://schemas.microsoft.com/office/drawing/2014/main" id="{04397BDC-1968-4908-B6AB-3EE642A98943}"/>
              </a:ext>
            </a:extLst>
          </p:cNvPr>
          <p:cNvSpPr>
            <a:spLocks noChangeArrowheads="1"/>
          </p:cNvSpPr>
          <p:nvPr/>
        </p:nvSpPr>
        <p:spPr bwMode="auto">
          <a:xfrm>
            <a:off x="5234978" y="5355269"/>
            <a:ext cx="10996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600" b="1" kern="0" dirty="0">
                <a:solidFill>
                  <a:prstClr val="black">
                    <a:lumMod val="75000"/>
                    <a:lumOff val="25000"/>
                  </a:prstClr>
                </a:solidFill>
                <a:latin typeface="Arial Narrow" panose="020B0606020202030204" pitchFamily="34" charset="0"/>
                <a:ea typeface="MS PGothic" pitchFamily="34" charset="-128"/>
              </a:rPr>
              <a:t>Femoral Neck</a:t>
            </a:r>
          </a:p>
        </p:txBody>
      </p:sp>
      <p:sp>
        <p:nvSpPr>
          <p:cNvPr id="332" name="Rectangle 135">
            <a:extLst>
              <a:ext uri="{FF2B5EF4-FFF2-40B4-BE49-F238E27FC236}">
                <a16:creationId xmlns:a16="http://schemas.microsoft.com/office/drawing/2014/main" id="{D199A4FD-8AEC-4BBD-BEA9-18C8F9CA2F9B}"/>
              </a:ext>
            </a:extLst>
          </p:cNvPr>
          <p:cNvSpPr>
            <a:spLocks noChangeArrowheads="1"/>
          </p:cNvSpPr>
          <p:nvPr/>
        </p:nvSpPr>
        <p:spPr bwMode="auto">
          <a:xfrm>
            <a:off x="7180176" y="5322888"/>
            <a:ext cx="8383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600" b="1" kern="0" dirty="0">
                <a:solidFill>
                  <a:prstClr val="black">
                    <a:lumMod val="75000"/>
                    <a:lumOff val="25000"/>
                  </a:prstClr>
                </a:solidFill>
                <a:latin typeface="Arial Narrow" panose="020B0606020202030204" pitchFamily="34" charset="0"/>
                <a:ea typeface="MS PGothic" pitchFamily="34" charset="-128"/>
              </a:rPr>
              <a:t>1/3 Radius</a:t>
            </a:r>
          </a:p>
        </p:txBody>
      </p:sp>
      <p:sp>
        <p:nvSpPr>
          <p:cNvPr id="333" name="Rectangle 136">
            <a:extLst>
              <a:ext uri="{FF2B5EF4-FFF2-40B4-BE49-F238E27FC236}">
                <a16:creationId xmlns:a16="http://schemas.microsoft.com/office/drawing/2014/main" id="{80A6E0B7-3557-4175-8114-B481FD7228FA}"/>
              </a:ext>
            </a:extLst>
          </p:cNvPr>
          <p:cNvSpPr>
            <a:spLocks noChangeArrowheads="1"/>
          </p:cNvSpPr>
          <p:nvPr/>
        </p:nvSpPr>
        <p:spPr bwMode="auto">
          <a:xfrm>
            <a:off x="7426335" y="2670561"/>
            <a:ext cx="141676" cy="131346"/>
          </a:xfrm>
          <a:prstGeom prst="rect">
            <a:avLst/>
          </a:prstGeom>
          <a:solidFill>
            <a:srgbClr val="7693C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34" name="Rectangle 137">
            <a:extLst>
              <a:ext uri="{FF2B5EF4-FFF2-40B4-BE49-F238E27FC236}">
                <a16:creationId xmlns:a16="http://schemas.microsoft.com/office/drawing/2014/main" id="{E725ED51-759E-46BF-B74F-46B61B2CDBBD}"/>
              </a:ext>
            </a:extLst>
          </p:cNvPr>
          <p:cNvSpPr>
            <a:spLocks noChangeArrowheads="1"/>
          </p:cNvSpPr>
          <p:nvPr/>
        </p:nvSpPr>
        <p:spPr bwMode="auto">
          <a:xfrm>
            <a:off x="7408841" y="3190264"/>
            <a:ext cx="141676" cy="132821"/>
          </a:xfrm>
          <a:prstGeom prst="rect">
            <a:avLst/>
          </a:prstGeom>
          <a:solidFill>
            <a:srgbClr val="A098DA"/>
          </a:solidFill>
          <a:ln>
            <a:noFill/>
          </a:ln>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defRPr/>
            </a:pPr>
            <a:endParaRPr lang="en-US" sz="1600" kern="0">
              <a:solidFill>
                <a:prstClr val="black">
                  <a:lumMod val="75000"/>
                  <a:lumOff val="25000"/>
                </a:prstClr>
              </a:solidFill>
              <a:latin typeface="Arial Narrow" panose="020B0606020202030204" pitchFamily="34" charset="0"/>
              <a:ea typeface="MS PGothic" pitchFamily="34" charset="-128"/>
              <a:cs typeface="Arial" charset="0"/>
            </a:endParaRPr>
          </a:p>
        </p:txBody>
      </p:sp>
      <p:sp>
        <p:nvSpPr>
          <p:cNvPr id="335" name="Rectangle 138">
            <a:extLst>
              <a:ext uri="{FF2B5EF4-FFF2-40B4-BE49-F238E27FC236}">
                <a16:creationId xmlns:a16="http://schemas.microsoft.com/office/drawing/2014/main" id="{3C4E554B-DECE-4723-8D9E-F6FF66FBC68A}"/>
              </a:ext>
            </a:extLst>
          </p:cNvPr>
          <p:cNvSpPr>
            <a:spLocks noChangeArrowheads="1"/>
          </p:cNvSpPr>
          <p:nvPr/>
        </p:nvSpPr>
        <p:spPr bwMode="auto">
          <a:xfrm>
            <a:off x="7613760" y="2644238"/>
            <a:ext cx="9050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kern="0" dirty="0">
                <a:solidFill>
                  <a:prstClr val="black">
                    <a:lumMod val="75000"/>
                    <a:lumOff val="25000"/>
                  </a:prstClr>
                </a:solidFill>
                <a:latin typeface="Arial Narrow" panose="020B0606020202030204" pitchFamily="34" charset="0"/>
                <a:ea typeface="MS PGothic" pitchFamily="34" charset="-128"/>
              </a:rPr>
              <a:t>ZOL</a:t>
            </a:r>
          </a:p>
          <a:p>
            <a:pPr defTabSz="914400" fontAlgn="base">
              <a:spcBef>
                <a:spcPct val="0"/>
              </a:spcBef>
              <a:spcAft>
                <a:spcPct val="0"/>
              </a:spcAft>
              <a:defRPr/>
            </a:pPr>
            <a:r>
              <a:rPr lang="en-US" altLang="en-US" sz="1200" kern="0" dirty="0">
                <a:solidFill>
                  <a:prstClr val="black">
                    <a:lumMod val="75000"/>
                    <a:lumOff val="25000"/>
                  </a:prstClr>
                </a:solidFill>
                <a:latin typeface="Arial Narrow" panose="020B0606020202030204" pitchFamily="34" charset="0"/>
                <a:ea typeface="MS PGothic" pitchFamily="34" charset="-128"/>
              </a:rPr>
              <a:t> N = 322</a:t>
            </a:r>
          </a:p>
        </p:txBody>
      </p:sp>
      <p:sp>
        <p:nvSpPr>
          <p:cNvPr id="336" name="Rectangle 139">
            <a:extLst>
              <a:ext uri="{FF2B5EF4-FFF2-40B4-BE49-F238E27FC236}">
                <a16:creationId xmlns:a16="http://schemas.microsoft.com/office/drawing/2014/main" id="{3B6737B0-96F7-4F13-9747-375E27326B93}"/>
              </a:ext>
            </a:extLst>
          </p:cNvPr>
          <p:cNvSpPr>
            <a:spLocks noChangeArrowheads="1"/>
          </p:cNvSpPr>
          <p:nvPr/>
        </p:nvSpPr>
        <p:spPr bwMode="auto">
          <a:xfrm>
            <a:off x="7631832" y="3173999"/>
            <a:ext cx="447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defTabSz="914400" fontAlgn="base">
              <a:spcBef>
                <a:spcPct val="0"/>
              </a:spcBef>
              <a:spcAft>
                <a:spcPct val="0"/>
              </a:spcAft>
              <a:defRPr/>
            </a:pPr>
            <a:r>
              <a:rPr lang="en-US" altLang="en-US" sz="1200" kern="0" dirty="0" err="1">
                <a:solidFill>
                  <a:prstClr val="black">
                    <a:lumMod val="75000"/>
                    <a:lumOff val="25000"/>
                  </a:prstClr>
                </a:solidFill>
                <a:latin typeface="Arial Narrow" panose="020B0606020202030204" pitchFamily="34" charset="0"/>
                <a:ea typeface="MS PGothic" pitchFamily="34" charset="-128"/>
              </a:rPr>
              <a:t>DMAb</a:t>
            </a:r>
            <a:endParaRPr lang="en-US" altLang="en-US" sz="1200" kern="0" dirty="0">
              <a:solidFill>
                <a:prstClr val="black">
                  <a:lumMod val="75000"/>
                  <a:lumOff val="25000"/>
                </a:prstClr>
              </a:solidFill>
              <a:latin typeface="Arial Narrow" panose="020B0606020202030204" pitchFamily="34" charset="0"/>
              <a:ea typeface="MS PGothic" pitchFamily="34" charset="-128"/>
            </a:endParaRPr>
          </a:p>
          <a:p>
            <a:pPr defTabSz="914400" fontAlgn="base">
              <a:spcBef>
                <a:spcPct val="0"/>
              </a:spcBef>
              <a:spcAft>
                <a:spcPct val="0"/>
              </a:spcAft>
              <a:defRPr/>
            </a:pPr>
            <a:r>
              <a:rPr lang="en-US" altLang="en-US" sz="1200" kern="0" dirty="0">
                <a:solidFill>
                  <a:prstClr val="black">
                    <a:lumMod val="75000"/>
                    <a:lumOff val="25000"/>
                  </a:prstClr>
                </a:solidFill>
                <a:latin typeface="Arial Narrow" panose="020B0606020202030204" pitchFamily="34" charset="0"/>
                <a:ea typeface="MS PGothic" pitchFamily="34" charset="-128"/>
              </a:rPr>
              <a:t>N = 321</a:t>
            </a:r>
          </a:p>
        </p:txBody>
      </p:sp>
      <p:sp>
        <p:nvSpPr>
          <p:cNvPr id="337" name="Line 140">
            <a:extLst>
              <a:ext uri="{FF2B5EF4-FFF2-40B4-BE49-F238E27FC236}">
                <a16:creationId xmlns:a16="http://schemas.microsoft.com/office/drawing/2014/main" id="{3A8E1DC0-286B-45D9-B9CB-DE7EB9D88C61}"/>
              </a:ext>
            </a:extLst>
          </p:cNvPr>
          <p:cNvSpPr>
            <a:spLocks noChangeShapeType="1"/>
          </p:cNvSpPr>
          <p:nvPr/>
        </p:nvSpPr>
        <p:spPr bwMode="auto">
          <a:xfrm>
            <a:off x="3532428" y="3129210"/>
            <a:ext cx="0" cy="112308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38" name="Line 141">
            <a:extLst>
              <a:ext uri="{FF2B5EF4-FFF2-40B4-BE49-F238E27FC236}">
                <a16:creationId xmlns:a16="http://schemas.microsoft.com/office/drawing/2014/main" id="{B640CC52-46C0-4C7B-9F27-39CD7A05C24B}"/>
              </a:ext>
            </a:extLst>
          </p:cNvPr>
          <p:cNvSpPr>
            <a:spLocks noChangeShapeType="1"/>
          </p:cNvSpPr>
          <p:nvPr/>
        </p:nvSpPr>
        <p:spPr bwMode="auto">
          <a:xfrm>
            <a:off x="3529476" y="3129210"/>
            <a:ext cx="795453"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39" name="Line 142">
            <a:extLst>
              <a:ext uri="{FF2B5EF4-FFF2-40B4-BE49-F238E27FC236}">
                <a16:creationId xmlns:a16="http://schemas.microsoft.com/office/drawing/2014/main" id="{07B41DD2-9B90-49CE-8946-D653C801FF82}"/>
              </a:ext>
            </a:extLst>
          </p:cNvPr>
          <p:cNvSpPr>
            <a:spLocks noChangeShapeType="1"/>
          </p:cNvSpPr>
          <p:nvPr/>
        </p:nvSpPr>
        <p:spPr bwMode="auto">
          <a:xfrm>
            <a:off x="4324929" y="3129210"/>
            <a:ext cx="0" cy="10183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40" name="Line 143">
            <a:extLst>
              <a:ext uri="{FF2B5EF4-FFF2-40B4-BE49-F238E27FC236}">
                <a16:creationId xmlns:a16="http://schemas.microsoft.com/office/drawing/2014/main" id="{C7BDF90D-704A-4A6E-9F87-6DE4B504CD3A}"/>
              </a:ext>
            </a:extLst>
          </p:cNvPr>
          <p:cNvSpPr>
            <a:spLocks noChangeShapeType="1"/>
          </p:cNvSpPr>
          <p:nvPr/>
        </p:nvSpPr>
        <p:spPr bwMode="auto">
          <a:xfrm>
            <a:off x="1751144" y="2122718"/>
            <a:ext cx="0" cy="1540729"/>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41" name="Line 144">
            <a:extLst>
              <a:ext uri="{FF2B5EF4-FFF2-40B4-BE49-F238E27FC236}">
                <a16:creationId xmlns:a16="http://schemas.microsoft.com/office/drawing/2014/main" id="{7F68E961-65EA-4895-A01B-64C600105A4A}"/>
              </a:ext>
            </a:extLst>
          </p:cNvPr>
          <p:cNvSpPr>
            <a:spLocks noChangeShapeType="1"/>
          </p:cNvSpPr>
          <p:nvPr/>
        </p:nvSpPr>
        <p:spPr bwMode="auto">
          <a:xfrm>
            <a:off x="1751144" y="2122718"/>
            <a:ext cx="768889"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42" name="Line 145">
            <a:extLst>
              <a:ext uri="{FF2B5EF4-FFF2-40B4-BE49-F238E27FC236}">
                <a16:creationId xmlns:a16="http://schemas.microsoft.com/office/drawing/2014/main" id="{2B942927-83CC-4D73-958F-4A9FF99B5E1A}"/>
              </a:ext>
            </a:extLst>
          </p:cNvPr>
          <p:cNvSpPr>
            <a:spLocks noChangeShapeType="1"/>
          </p:cNvSpPr>
          <p:nvPr/>
        </p:nvSpPr>
        <p:spPr bwMode="auto">
          <a:xfrm>
            <a:off x="2520033" y="2122718"/>
            <a:ext cx="0" cy="138725"/>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43" name="Line 146">
            <a:extLst>
              <a:ext uri="{FF2B5EF4-FFF2-40B4-BE49-F238E27FC236}">
                <a16:creationId xmlns:a16="http://schemas.microsoft.com/office/drawing/2014/main" id="{0216B394-DD06-4CD9-8BDC-1CD5C74D8BB8}"/>
              </a:ext>
            </a:extLst>
          </p:cNvPr>
          <p:cNvSpPr>
            <a:spLocks noChangeShapeType="1"/>
          </p:cNvSpPr>
          <p:nvPr/>
        </p:nvSpPr>
        <p:spPr bwMode="auto">
          <a:xfrm>
            <a:off x="5334372" y="3545384"/>
            <a:ext cx="0" cy="1092088"/>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44" name="Line 147">
            <a:extLst>
              <a:ext uri="{FF2B5EF4-FFF2-40B4-BE49-F238E27FC236}">
                <a16:creationId xmlns:a16="http://schemas.microsoft.com/office/drawing/2014/main" id="{B882B661-1843-4496-9421-B906B5311DC6}"/>
              </a:ext>
            </a:extLst>
          </p:cNvPr>
          <p:cNvSpPr>
            <a:spLocks noChangeShapeType="1"/>
          </p:cNvSpPr>
          <p:nvPr/>
        </p:nvSpPr>
        <p:spPr bwMode="auto">
          <a:xfrm>
            <a:off x="5329945" y="3546860"/>
            <a:ext cx="793977"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45" name="Line 148">
            <a:extLst>
              <a:ext uri="{FF2B5EF4-FFF2-40B4-BE49-F238E27FC236}">
                <a16:creationId xmlns:a16="http://schemas.microsoft.com/office/drawing/2014/main" id="{7DD4F8C2-15F0-4BA4-9656-E48CE104C02A}"/>
              </a:ext>
            </a:extLst>
          </p:cNvPr>
          <p:cNvSpPr>
            <a:spLocks noChangeShapeType="1"/>
          </p:cNvSpPr>
          <p:nvPr/>
        </p:nvSpPr>
        <p:spPr bwMode="auto">
          <a:xfrm>
            <a:off x="6123922" y="3545384"/>
            <a:ext cx="0" cy="100354"/>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46" name="Line 149">
            <a:extLst>
              <a:ext uri="{FF2B5EF4-FFF2-40B4-BE49-F238E27FC236}">
                <a16:creationId xmlns:a16="http://schemas.microsoft.com/office/drawing/2014/main" id="{CB21481D-2240-4B4C-979E-16C6D58D4338}"/>
              </a:ext>
            </a:extLst>
          </p:cNvPr>
          <p:cNvSpPr>
            <a:spLocks noChangeShapeType="1"/>
          </p:cNvSpPr>
          <p:nvPr/>
        </p:nvSpPr>
        <p:spPr bwMode="auto">
          <a:xfrm>
            <a:off x="7117131" y="4056008"/>
            <a:ext cx="0" cy="537189"/>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47" name="Line 150">
            <a:extLst>
              <a:ext uri="{FF2B5EF4-FFF2-40B4-BE49-F238E27FC236}">
                <a16:creationId xmlns:a16="http://schemas.microsoft.com/office/drawing/2014/main" id="{780CE285-753F-4AAC-87B6-CFF59956ABE8}"/>
              </a:ext>
            </a:extLst>
          </p:cNvPr>
          <p:cNvSpPr>
            <a:spLocks noChangeShapeType="1"/>
          </p:cNvSpPr>
          <p:nvPr/>
        </p:nvSpPr>
        <p:spPr bwMode="auto">
          <a:xfrm>
            <a:off x="7117131" y="4056008"/>
            <a:ext cx="780696" cy="0"/>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48" name="Rectangle 151">
            <a:extLst>
              <a:ext uri="{FF2B5EF4-FFF2-40B4-BE49-F238E27FC236}">
                <a16:creationId xmlns:a16="http://schemas.microsoft.com/office/drawing/2014/main" id="{26534224-FD87-498E-BF19-2CF323948BD7}"/>
              </a:ext>
            </a:extLst>
          </p:cNvPr>
          <p:cNvSpPr>
            <a:spLocks noChangeArrowheads="1"/>
          </p:cNvSpPr>
          <p:nvPr/>
        </p:nvSpPr>
        <p:spPr bwMode="auto">
          <a:xfrm>
            <a:off x="1975240" y="1925001"/>
            <a:ext cx="3350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200" b="1" kern="0" dirty="0">
                <a:solidFill>
                  <a:prstClr val="black">
                    <a:lumMod val="75000"/>
                    <a:lumOff val="25000"/>
                  </a:prstClr>
                </a:solidFill>
                <a:latin typeface="Arial Narrow" panose="020B0606020202030204" pitchFamily="34" charset="0"/>
                <a:ea typeface="MS PGothic" pitchFamily="34" charset="-128"/>
              </a:rPr>
              <a:t>2.1%</a:t>
            </a:r>
            <a:r>
              <a:rPr lang="en-US" altLang="en-US" sz="1200" b="1" kern="0" baseline="30000" dirty="0">
                <a:solidFill>
                  <a:prstClr val="black">
                    <a:lumMod val="75000"/>
                    <a:lumOff val="25000"/>
                  </a:prstClr>
                </a:solidFill>
                <a:latin typeface="Arial Narrow" panose="020B0606020202030204" pitchFamily="34" charset="0"/>
                <a:ea typeface="MS PGothic" pitchFamily="34" charset="-128"/>
              </a:rPr>
              <a:t>a</a:t>
            </a:r>
            <a:endParaRPr lang="en-US" altLang="en-US" sz="1200" kern="0" baseline="30000" dirty="0">
              <a:solidFill>
                <a:prstClr val="black">
                  <a:lumMod val="75000"/>
                  <a:lumOff val="25000"/>
                </a:prstClr>
              </a:solidFill>
              <a:latin typeface="Arial Narrow" panose="020B0606020202030204" pitchFamily="34" charset="0"/>
              <a:ea typeface="MS PGothic" pitchFamily="34" charset="-128"/>
            </a:endParaRPr>
          </a:p>
        </p:txBody>
      </p:sp>
      <p:sp>
        <p:nvSpPr>
          <p:cNvPr id="349" name="Rectangle 152">
            <a:extLst>
              <a:ext uri="{FF2B5EF4-FFF2-40B4-BE49-F238E27FC236}">
                <a16:creationId xmlns:a16="http://schemas.microsoft.com/office/drawing/2014/main" id="{AD992AF9-C5B1-4D98-B189-94F10E8E10A5}"/>
              </a:ext>
            </a:extLst>
          </p:cNvPr>
          <p:cNvSpPr>
            <a:spLocks noChangeArrowheads="1"/>
          </p:cNvSpPr>
          <p:nvPr/>
        </p:nvSpPr>
        <p:spPr bwMode="auto">
          <a:xfrm>
            <a:off x="3796370" y="2925590"/>
            <a:ext cx="3350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200" b="1" kern="0" dirty="0">
                <a:solidFill>
                  <a:prstClr val="black">
                    <a:lumMod val="75000"/>
                    <a:lumOff val="25000"/>
                  </a:prstClr>
                </a:solidFill>
                <a:latin typeface="Arial Narrow" panose="020B0606020202030204" pitchFamily="34" charset="0"/>
                <a:ea typeface="MS PGothic" pitchFamily="34" charset="-128"/>
              </a:rPr>
              <a:t>1.4%</a:t>
            </a:r>
            <a:r>
              <a:rPr lang="en-US" altLang="en-US" sz="1200" b="1" kern="0" baseline="30000" dirty="0">
                <a:solidFill>
                  <a:prstClr val="black">
                    <a:lumMod val="75000"/>
                    <a:lumOff val="25000"/>
                  </a:prstClr>
                </a:solidFill>
                <a:latin typeface="Arial Narrow" panose="020B0606020202030204" pitchFamily="34" charset="0"/>
                <a:ea typeface="MS PGothic" pitchFamily="34" charset="-128"/>
              </a:rPr>
              <a:t>a</a:t>
            </a:r>
            <a:endParaRPr lang="en-US" altLang="en-US" sz="1200" kern="0" baseline="30000" dirty="0">
              <a:solidFill>
                <a:prstClr val="black">
                  <a:lumMod val="75000"/>
                  <a:lumOff val="25000"/>
                </a:prstClr>
              </a:solidFill>
              <a:latin typeface="Arial Narrow" panose="020B0606020202030204" pitchFamily="34" charset="0"/>
              <a:ea typeface="MS PGothic" pitchFamily="34" charset="-128"/>
            </a:endParaRPr>
          </a:p>
        </p:txBody>
      </p:sp>
      <p:sp>
        <p:nvSpPr>
          <p:cNvPr id="350" name="Rectangle 153">
            <a:extLst>
              <a:ext uri="{FF2B5EF4-FFF2-40B4-BE49-F238E27FC236}">
                <a16:creationId xmlns:a16="http://schemas.microsoft.com/office/drawing/2014/main" id="{FA5E7E43-1ECC-4E4C-BE48-18732343EC4A}"/>
              </a:ext>
            </a:extLst>
          </p:cNvPr>
          <p:cNvSpPr>
            <a:spLocks noChangeArrowheads="1"/>
          </p:cNvSpPr>
          <p:nvPr/>
        </p:nvSpPr>
        <p:spPr bwMode="auto">
          <a:xfrm>
            <a:off x="5604217" y="3338813"/>
            <a:ext cx="3350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200" b="1" kern="0" dirty="0">
                <a:solidFill>
                  <a:prstClr val="black">
                    <a:lumMod val="75000"/>
                    <a:lumOff val="25000"/>
                  </a:prstClr>
                </a:solidFill>
                <a:latin typeface="Arial Narrow" panose="020B0606020202030204" pitchFamily="34" charset="0"/>
                <a:ea typeface="MS PGothic" pitchFamily="34" charset="-128"/>
              </a:rPr>
              <a:t>1.2%</a:t>
            </a:r>
            <a:r>
              <a:rPr lang="en-US" altLang="en-US" sz="1200" b="1" kern="0" baseline="30000" dirty="0">
                <a:solidFill>
                  <a:prstClr val="black">
                    <a:lumMod val="75000"/>
                    <a:lumOff val="25000"/>
                  </a:prstClr>
                </a:solidFill>
                <a:latin typeface="Arial Narrow" panose="020B0606020202030204" pitchFamily="34" charset="0"/>
                <a:ea typeface="MS PGothic" pitchFamily="34" charset="-128"/>
              </a:rPr>
              <a:t>a</a:t>
            </a:r>
            <a:endParaRPr lang="en-US" altLang="en-US" sz="1200" kern="0" baseline="30000" dirty="0">
              <a:solidFill>
                <a:prstClr val="black">
                  <a:lumMod val="75000"/>
                  <a:lumOff val="25000"/>
                </a:prstClr>
              </a:solidFill>
              <a:latin typeface="Arial Narrow" panose="020B0606020202030204" pitchFamily="34" charset="0"/>
              <a:ea typeface="MS PGothic" pitchFamily="34" charset="-128"/>
            </a:endParaRPr>
          </a:p>
        </p:txBody>
      </p:sp>
      <p:sp>
        <p:nvSpPr>
          <p:cNvPr id="351" name="Rectangle 154">
            <a:extLst>
              <a:ext uri="{FF2B5EF4-FFF2-40B4-BE49-F238E27FC236}">
                <a16:creationId xmlns:a16="http://schemas.microsoft.com/office/drawing/2014/main" id="{2A0A4C37-D2EC-430B-9EED-E1AB380804D8}"/>
              </a:ext>
            </a:extLst>
          </p:cNvPr>
          <p:cNvSpPr>
            <a:spLocks noChangeArrowheads="1"/>
          </p:cNvSpPr>
          <p:nvPr/>
        </p:nvSpPr>
        <p:spPr bwMode="auto">
          <a:xfrm>
            <a:off x="7374980" y="3847961"/>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200" b="1" kern="0" dirty="0">
                <a:solidFill>
                  <a:prstClr val="black">
                    <a:lumMod val="75000"/>
                    <a:lumOff val="25000"/>
                  </a:prstClr>
                </a:solidFill>
                <a:latin typeface="Arial Narrow" panose="020B0606020202030204" pitchFamily="34" charset="0"/>
                <a:ea typeface="MS PGothic" pitchFamily="34" charset="-128"/>
              </a:rPr>
              <a:t>0.6%</a:t>
            </a:r>
            <a:r>
              <a:rPr lang="en-US" altLang="en-US" sz="1200" b="1" kern="0" baseline="30000" dirty="0">
                <a:solidFill>
                  <a:prstClr val="black">
                    <a:lumMod val="75000"/>
                    <a:lumOff val="25000"/>
                  </a:prstClr>
                </a:solidFill>
                <a:latin typeface="Arial Narrow" panose="020B0606020202030204" pitchFamily="34" charset="0"/>
                <a:ea typeface="MS PGothic" pitchFamily="34" charset="-128"/>
              </a:rPr>
              <a:t>b</a:t>
            </a:r>
            <a:endParaRPr lang="en-US" altLang="en-US" sz="1200" kern="0" baseline="30000" dirty="0">
              <a:solidFill>
                <a:prstClr val="black">
                  <a:lumMod val="75000"/>
                  <a:lumOff val="25000"/>
                </a:prstClr>
              </a:solidFill>
              <a:latin typeface="Arial Narrow" panose="020B0606020202030204" pitchFamily="34" charset="0"/>
              <a:ea typeface="MS PGothic" pitchFamily="34" charset="-128"/>
            </a:endParaRPr>
          </a:p>
        </p:txBody>
      </p:sp>
      <p:sp>
        <p:nvSpPr>
          <p:cNvPr id="352" name="Line 155">
            <a:extLst>
              <a:ext uri="{FF2B5EF4-FFF2-40B4-BE49-F238E27FC236}">
                <a16:creationId xmlns:a16="http://schemas.microsoft.com/office/drawing/2014/main" id="{AA717B16-8A31-4E64-BCC6-9D88726207F0}"/>
              </a:ext>
            </a:extLst>
          </p:cNvPr>
          <p:cNvSpPr>
            <a:spLocks noChangeShapeType="1"/>
          </p:cNvSpPr>
          <p:nvPr/>
        </p:nvSpPr>
        <p:spPr bwMode="auto">
          <a:xfrm>
            <a:off x="7906681" y="4047154"/>
            <a:ext cx="0" cy="98879"/>
          </a:xfrm>
          <a:prstGeom prst="line">
            <a:avLst/>
          </a:prstGeom>
          <a:noFill/>
          <a:ln w="12700" cap="flat">
            <a:solidFill>
              <a:sysClr val="windowText" lastClr="000000">
                <a:lumMod val="65000"/>
                <a:lumOff val="35000"/>
              </a:sys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
        <p:nvSpPr>
          <p:cNvPr id="353" name="Rectangle 131">
            <a:extLst>
              <a:ext uri="{FF2B5EF4-FFF2-40B4-BE49-F238E27FC236}">
                <a16:creationId xmlns:a16="http://schemas.microsoft.com/office/drawing/2014/main" id="{6457E32F-29AA-4006-B553-79A6684EA9F0}"/>
              </a:ext>
            </a:extLst>
          </p:cNvPr>
          <p:cNvSpPr>
            <a:spLocks noChangeArrowheads="1"/>
          </p:cNvSpPr>
          <p:nvPr/>
        </p:nvSpPr>
        <p:spPr bwMode="auto">
          <a:xfrm rot="16200000">
            <a:off x="-151204" y="3654084"/>
            <a:ext cx="1667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defTabSz="914400" fontAlgn="base">
              <a:spcBef>
                <a:spcPct val="0"/>
              </a:spcBef>
              <a:spcAft>
                <a:spcPct val="0"/>
              </a:spcAft>
              <a:defRPr/>
            </a:pPr>
            <a:r>
              <a:rPr lang="en-US" altLang="en-US" sz="1200" b="1" kern="0" dirty="0">
                <a:solidFill>
                  <a:prstClr val="black">
                    <a:lumMod val="75000"/>
                    <a:lumOff val="25000"/>
                  </a:prstClr>
                </a:solidFill>
                <a:latin typeface="Arial Narrow" panose="020B0606020202030204" pitchFamily="34" charset="0"/>
                <a:ea typeface="MS PGothic" pitchFamily="34" charset="-128"/>
              </a:rPr>
              <a:t>Percentage change in BMD </a:t>
            </a:r>
          </a:p>
          <a:p>
            <a:pPr algn="ctr" defTabSz="914400" fontAlgn="base">
              <a:spcBef>
                <a:spcPct val="0"/>
              </a:spcBef>
              <a:spcAft>
                <a:spcPct val="0"/>
              </a:spcAft>
              <a:defRPr/>
            </a:pPr>
            <a:r>
              <a:rPr lang="en-US" altLang="en-US" sz="1200" b="1" kern="0" dirty="0">
                <a:solidFill>
                  <a:prstClr val="black">
                    <a:lumMod val="75000"/>
                    <a:lumOff val="25000"/>
                  </a:prstClr>
                </a:solidFill>
                <a:latin typeface="Arial Narrow" panose="020B0606020202030204" pitchFamily="34" charset="0"/>
                <a:ea typeface="MS PGothic" pitchFamily="34" charset="-128"/>
              </a:rPr>
              <a:t>from b</a:t>
            </a:r>
            <a:r>
              <a:rPr lang="en-US" altLang="en-US" sz="1200" b="1" kern="0" dirty="0" err="1">
                <a:solidFill>
                  <a:prstClr val="black">
                    <a:lumMod val="75000"/>
                    <a:lumOff val="25000"/>
                  </a:prstClr>
                </a:solidFill>
                <a:latin typeface="Arial Narrow" panose="020B0606020202030204" pitchFamily="34" charset="0"/>
                <a:ea typeface="MS PGothic" pitchFamily="34" charset="-128"/>
              </a:rPr>
              <a:t>aseline</a:t>
            </a:r>
            <a:endParaRPr lang="en-US" altLang="en-US" sz="1200" kern="0" dirty="0">
              <a:solidFill>
                <a:prstClr val="black">
                  <a:lumMod val="75000"/>
                  <a:lumOff val="25000"/>
                </a:prstClr>
              </a:solidFill>
              <a:latin typeface="Arial Narrow" panose="020B0606020202030204" pitchFamily="34" charset="0"/>
              <a:ea typeface="MS PGothic" pitchFamily="34" charset="-128"/>
            </a:endParaRPr>
          </a:p>
        </p:txBody>
      </p:sp>
      <p:sp>
        <p:nvSpPr>
          <p:cNvPr id="354" name="Line 124">
            <a:extLst>
              <a:ext uri="{FF2B5EF4-FFF2-40B4-BE49-F238E27FC236}">
                <a16:creationId xmlns:a16="http://schemas.microsoft.com/office/drawing/2014/main" id="{423D26B9-C95F-49A9-88CC-7E1A482D7FF3}"/>
              </a:ext>
            </a:extLst>
          </p:cNvPr>
          <p:cNvSpPr>
            <a:spLocks noChangeShapeType="1"/>
          </p:cNvSpPr>
          <p:nvPr/>
        </p:nvSpPr>
        <p:spPr bwMode="auto">
          <a:xfrm>
            <a:off x="1230189" y="4959194"/>
            <a:ext cx="7191545" cy="0"/>
          </a:xfrm>
          <a:prstGeom prst="line">
            <a:avLst/>
          </a:prstGeom>
          <a:noFill/>
          <a:ln w="19050" cap="flat" cmpd="sng" algn="ctr">
            <a:solidFill>
              <a:sysClr val="windowText" lastClr="000000">
                <a:lumMod val="75000"/>
                <a:lumOff val="25000"/>
              </a:sysClr>
            </a:solidFill>
            <a:prstDash val="solid"/>
          </a:ln>
          <a:effectLs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a typeface="MS PGothic" pitchFamily="34" charset="-128"/>
              <a:cs typeface="Arial" charset="0"/>
            </a:endParaRPr>
          </a:p>
        </p:txBody>
      </p:sp>
    </p:spTree>
    <p:extLst>
      <p:ext uri="{BB962C8B-B14F-4D97-AF65-F5344CB8AC3E}">
        <p14:creationId xmlns:p14="http://schemas.microsoft.com/office/powerpoint/2010/main" val="3909608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4556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Fracture Incidence Decreases Significantly with OP Therapy Initiation in Real World Setting</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372648"/>
            <a:ext cx="9144000" cy="5087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440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*Relative to first 3 months after initiation.</a:t>
            </a:r>
          </a:p>
          <a:p>
            <a:r>
              <a:rPr lang="en-CA" sz="1000" dirty="0">
                <a:solidFill>
                  <a:srgbClr val="000000"/>
                </a:solidFill>
                <a:latin typeface="Arial Narrow" panose="020B0606020202030204" pitchFamily="34" charset="0"/>
              </a:rPr>
              <a:t>Yusuf, A.A., et al. </a:t>
            </a:r>
            <a:r>
              <a:rPr lang="en-CA" sz="1000" i="1" dirty="0">
                <a:solidFill>
                  <a:srgbClr val="000000"/>
                </a:solidFill>
                <a:latin typeface="Arial Narrow" panose="020B0606020202030204" pitchFamily="34" charset="0"/>
              </a:rPr>
              <a:t>Arch </a:t>
            </a:r>
            <a:r>
              <a:rPr lang="en-CA" sz="1000" i="1" dirty="0" err="1">
                <a:solidFill>
                  <a:srgbClr val="000000"/>
                </a:solidFill>
                <a:latin typeface="Arial Narrow" panose="020B0606020202030204" pitchFamily="34" charset="0"/>
              </a:rPr>
              <a:t>Osteoporos</a:t>
            </a:r>
            <a:r>
              <a:rPr lang="en-CA" sz="1000" dirty="0">
                <a:solidFill>
                  <a:srgbClr val="000000"/>
                </a:solidFill>
                <a:latin typeface="Arial Narrow" panose="020B0606020202030204" pitchFamily="34" charset="0"/>
              </a:rPr>
              <a:t>. 2018;13(1):33. </a:t>
            </a:r>
          </a:p>
        </p:txBody>
      </p:sp>
      <p:sp>
        <p:nvSpPr>
          <p:cNvPr id="62" name="Rectangle 26">
            <a:extLst>
              <a:ext uri="{FF2B5EF4-FFF2-40B4-BE49-F238E27FC236}">
                <a16:creationId xmlns:a16="http://schemas.microsoft.com/office/drawing/2014/main" id="{C3FEC365-4B4C-472B-AA21-1921B670F4B5}"/>
              </a:ext>
            </a:extLst>
          </p:cNvPr>
          <p:cNvSpPr>
            <a:spLocks noChangeArrowheads="1"/>
          </p:cNvSpPr>
          <p:nvPr/>
        </p:nvSpPr>
        <p:spPr bwMode="auto">
          <a:xfrm>
            <a:off x="722376" y="1553655"/>
            <a:ext cx="80310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0" algn="ctr" defTabSz="914400" eaLnBrk="1" hangingPunct="1">
              <a:defRPr/>
            </a:pPr>
            <a:r>
              <a:rPr lang="en-CA" altLang="en-US" sz="2000" b="1" kern="0" dirty="0">
                <a:solidFill>
                  <a:prstClr val="black">
                    <a:lumMod val="75000"/>
                    <a:lumOff val="25000"/>
                  </a:prstClr>
                </a:solidFill>
                <a:latin typeface="Arial Narrow" panose="020B0606020202030204" pitchFamily="34" charset="0"/>
              </a:rPr>
              <a:t>Clinical vertebral fractures reduced over 12 months in PMO</a:t>
            </a:r>
          </a:p>
        </p:txBody>
      </p:sp>
      <p:cxnSp>
        <p:nvCxnSpPr>
          <p:cNvPr id="34" name="Straight Connector 33">
            <a:extLst>
              <a:ext uri="{FF2B5EF4-FFF2-40B4-BE49-F238E27FC236}">
                <a16:creationId xmlns:a16="http://schemas.microsoft.com/office/drawing/2014/main" id="{E0482133-3542-416E-8FE2-33F954C0E125}"/>
              </a:ext>
            </a:extLst>
          </p:cNvPr>
          <p:cNvCxnSpPr/>
          <p:nvPr/>
        </p:nvCxnSpPr>
        <p:spPr>
          <a:xfrm>
            <a:off x="2170176" y="4962144"/>
            <a:ext cx="5571744"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B0E6AD77-65EE-4A7A-8EA3-4FD7F91642E7}"/>
              </a:ext>
            </a:extLst>
          </p:cNvPr>
          <p:cNvSpPr/>
          <p:nvPr/>
        </p:nvSpPr>
        <p:spPr>
          <a:xfrm>
            <a:off x="2785485" y="2276047"/>
            <a:ext cx="4572000" cy="738664"/>
          </a:xfrm>
          <a:prstGeom prst="rect">
            <a:avLst/>
          </a:prstGeom>
        </p:spPr>
        <p:txBody>
          <a:bodyPr>
            <a:spAutoFit/>
          </a:bodyPr>
          <a:lstStyle/>
          <a:p>
            <a:r>
              <a:rPr lang="en-CA" sz="1050" dirty="0">
                <a:solidFill>
                  <a:schemeClr val="tx1">
                    <a:lumMod val="75000"/>
                    <a:lumOff val="25000"/>
                  </a:schemeClr>
                </a:solidFill>
                <a:latin typeface="Arial Narrow" panose="020B0606020202030204" pitchFamily="34" charset="0"/>
              </a:rPr>
              <a:t>*Denosumab (51%; 95% CI 42 – 59%)</a:t>
            </a:r>
          </a:p>
          <a:p>
            <a:r>
              <a:rPr lang="en-CA" sz="1050" dirty="0">
                <a:solidFill>
                  <a:schemeClr val="tx1">
                    <a:lumMod val="75000"/>
                    <a:lumOff val="25000"/>
                  </a:schemeClr>
                </a:solidFill>
                <a:latin typeface="Arial Narrow" panose="020B0606020202030204" pitchFamily="34" charset="0"/>
              </a:rPr>
              <a:t>Zoledronic acid (25%; 95% CI 17 – 32%)</a:t>
            </a:r>
          </a:p>
          <a:p>
            <a:r>
              <a:rPr lang="en-CA" sz="1050" dirty="0">
                <a:solidFill>
                  <a:schemeClr val="tx1">
                    <a:lumMod val="75000"/>
                    <a:lumOff val="25000"/>
                  </a:schemeClr>
                </a:solidFill>
                <a:latin typeface="Arial Narrow" panose="020B0606020202030204" pitchFamily="34" charset="0"/>
              </a:rPr>
              <a:t>Oral bisphosphonates (23%; 95% CI 20 – 26%)</a:t>
            </a:r>
          </a:p>
          <a:p>
            <a:r>
              <a:rPr lang="en-CA" sz="1050" dirty="0">
                <a:solidFill>
                  <a:schemeClr val="tx1">
                    <a:lumMod val="75000"/>
                    <a:lumOff val="25000"/>
                  </a:schemeClr>
                </a:solidFill>
                <a:latin typeface="Arial Narrow" panose="020B0606020202030204" pitchFamily="34" charset="0"/>
              </a:rPr>
              <a:t>Teriparatide (64%; 95% CI 58 – 69%)</a:t>
            </a:r>
          </a:p>
        </p:txBody>
      </p:sp>
      <p:cxnSp>
        <p:nvCxnSpPr>
          <p:cNvPr id="64" name="Straight Connector 63">
            <a:extLst>
              <a:ext uri="{FF2B5EF4-FFF2-40B4-BE49-F238E27FC236}">
                <a16:creationId xmlns:a16="http://schemas.microsoft.com/office/drawing/2014/main" id="{5F83B465-8A84-4198-BC34-F57C08B7CA9C}"/>
              </a:ext>
            </a:extLst>
          </p:cNvPr>
          <p:cNvCxnSpPr/>
          <p:nvPr/>
        </p:nvCxnSpPr>
        <p:spPr>
          <a:xfrm>
            <a:off x="2170176" y="5882640"/>
            <a:ext cx="5571744"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05477C2C-97BE-4A36-831B-96FAB48E88D4}"/>
              </a:ext>
            </a:extLst>
          </p:cNvPr>
          <p:cNvCxnSpPr/>
          <p:nvPr/>
        </p:nvCxnSpPr>
        <p:spPr>
          <a:xfrm>
            <a:off x="2170176" y="4041648"/>
            <a:ext cx="5571744"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934F6C6-C34A-4D26-A432-08D18C89040D}"/>
              </a:ext>
            </a:extLst>
          </p:cNvPr>
          <p:cNvCxnSpPr/>
          <p:nvPr/>
        </p:nvCxnSpPr>
        <p:spPr>
          <a:xfrm>
            <a:off x="2170176" y="3113836"/>
            <a:ext cx="5571744"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104C95F3-D831-4F2B-A78A-40876F250E0B}"/>
              </a:ext>
            </a:extLst>
          </p:cNvPr>
          <p:cNvSpPr txBox="1"/>
          <p:nvPr/>
        </p:nvSpPr>
        <p:spPr>
          <a:xfrm>
            <a:off x="1341501" y="2975336"/>
            <a:ext cx="749808" cy="276999"/>
          </a:xfrm>
          <a:prstGeom prst="rect">
            <a:avLst/>
          </a:prstGeom>
          <a:noFill/>
        </p:spPr>
        <p:txBody>
          <a:bodyPr wrap="square" rtlCol="0">
            <a:spAutoFit/>
          </a:bodyPr>
          <a:lstStyle/>
          <a:p>
            <a:pPr algn="r"/>
            <a:r>
              <a:rPr lang="en-CA" sz="1200" dirty="0">
                <a:solidFill>
                  <a:schemeClr val="tx1">
                    <a:lumMod val="75000"/>
                    <a:lumOff val="25000"/>
                  </a:schemeClr>
                </a:solidFill>
                <a:latin typeface="Arial Narrow" panose="020B0606020202030204" pitchFamily="34" charset="0"/>
              </a:rPr>
              <a:t>15</a:t>
            </a:r>
          </a:p>
        </p:txBody>
      </p:sp>
      <p:sp>
        <p:nvSpPr>
          <p:cNvPr id="68" name="TextBox 67">
            <a:extLst>
              <a:ext uri="{FF2B5EF4-FFF2-40B4-BE49-F238E27FC236}">
                <a16:creationId xmlns:a16="http://schemas.microsoft.com/office/drawing/2014/main" id="{92801F34-B1B1-46BD-B845-422FC514FDF1}"/>
              </a:ext>
            </a:extLst>
          </p:cNvPr>
          <p:cNvSpPr txBox="1"/>
          <p:nvPr/>
        </p:nvSpPr>
        <p:spPr>
          <a:xfrm>
            <a:off x="1341501" y="3889168"/>
            <a:ext cx="749808" cy="276999"/>
          </a:xfrm>
          <a:prstGeom prst="rect">
            <a:avLst/>
          </a:prstGeom>
          <a:noFill/>
        </p:spPr>
        <p:txBody>
          <a:bodyPr wrap="square" rtlCol="0">
            <a:spAutoFit/>
          </a:bodyPr>
          <a:lstStyle/>
          <a:p>
            <a:pPr algn="r"/>
            <a:r>
              <a:rPr lang="en-CA" sz="1200" dirty="0">
                <a:solidFill>
                  <a:schemeClr val="tx1">
                    <a:lumMod val="75000"/>
                    <a:lumOff val="25000"/>
                  </a:schemeClr>
                </a:solidFill>
                <a:latin typeface="Arial Narrow" panose="020B0606020202030204" pitchFamily="34" charset="0"/>
              </a:rPr>
              <a:t>10</a:t>
            </a:r>
          </a:p>
        </p:txBody>
      </p:sp>
      <p:sp>
        <p:nvSpPr>
          <p:cNvPr id="69" name="TextBox 68">
            <a:extLst>
              <a:ext uri="{FF2B5EF4-FFF2-40B4-BE49-F238E27FC236}">
                <a16:creationId xmlns:a16="http://schemas.microsoft.com/office/drawing/2014/main" id="{B36CD664-82E0-4436-B3D2-67E890672122}"/>
              </a:ext>
            </a:extLst>
          </p:cNvPr>
          <p:cNvSpPr txBox="1"/>
          <p:nvPr/>
        </p:nvSpPr>
        <p:spPr>
          <a:xfrm>
            <a:off x="1341501" y="4809016"/>
            <a:ext cx="749808" cy="276999"/>
          </a:xfrm>
          <a:prstGeom prst="rect">
            <a:avLst/>
          </a:prstGeom>
          <a:noFill/>
        </p:spPr>
        <p:txBody>
          <a:bodyPr wrap="square" rtlCol="0">
            <a:spAutoFit/>
          </a:bodyPr>
          <a:lstStyle/>
          <a:p>
            <a:pPr algn="r"/>
            <a:r>
              <a:rPr lang="en-CA" sz="1200" dirty="0">
                <a:solidFill>
                  <a:schemeClr val="tx1">
                    <a:lumMod val="75000"/>
                    <a:lumOff val="25000"/>
                  </a:schemeClr>
                </a:solidFill>
                <a:latin typeface="Arial Narrow" panose="020B0606020202030204" pitchFamily="34" charset="0"/>
              </a:rPr>
              <a:t>5</a:t>
            </a:r>
          </a:p>
        </p:txBody>
      </p:sp>
      <p:sp>
        <p:nvSpPr>
          <p:cNvPr id="70" name="TextBox 69">
            <a:extLst>
              <a:ext uri="{FF2B5EF4-FFF2-40B4-BE49-F238E27FC236}">
                <a16:creationId xmlns:a16="http://schemas.microsoft.com/office/drawing/2014/main" id="{B65895FF-0BB8-42E5-9B94-69BBC8DF15B5}"/>
              </a:ext>
            </a:extLst>
          </p:cNvPr>
          <p:cNvSpPr txBox="1"/>
          <p:nvPr/>
        </p:nvSpPr>
        <p:spPr>
          <a:xfrm>
            <a:off x="1341501" y="5734232"/>
            <a:ext cx="749808" cy="276999"/>
          </a:xfrm>
          <a:prstGeom prst="rect">
            <a:avLst/>
          </a:prstGeom>
          <a:noFill/>
        </p:spPr>
        <p:txBody>
          <a:bodyPr wrap="square" rtlCol="0">
            <a:spAutoFit/>
          </a:bodyPr>
          <a:lstStyle/>
          <a:p>
            <a:pPr algn="r"/>
            <a:r>
              <a:rPr lang="en-CA" sz="1200" dirty="0">
                <a:solidFill>
                  <a:schemeClr val="tx1">
                    <a:lumMod val="75000"/>
                    <a:lumOff val="25000"/>
                  </a:schemeClr>
                </a:solidFill>
                <a:latin typeface="Arial Narrow" panose="020B0606020202030204" pitchFamily="34" charset="0"/>
              </a:rPr>
              <a:t>0</a:t>
            </a:r>
          </a:p>
        </p:txBody>
      </p:sp>
      <p:sp>
        <p:nvSpPr>
          <p:cNvPr id="71" name="TextBox 70">
            <a:extLst>
              <a:ext uri="{FF2B5EF4-FFF2-40B4-BE49-F238E27FC236}">
                <a16:creationId xmlns:a16="http://schemas.microsoft.com/office/drawing/2014/main" id="{F4888FB6-9EF1-48BC-AE0D-6D9BE7845A1D}"/>
              </a:ext>
            </a:extLst>
          </p:cNvPr>
          <p:cNvSpPr txBox="1"/>
          <p:nvPr/>
        </p:nvSpPr>
        <p:spPr>
          <a:xfrm rot="16200000">
            <a:off x="-34425" y="4403547"/>
            <a:ext cx="3316104" cy="276999"/>
          </a:xfrm>
          <a:prstGeom prst="rect">
            <a:avLst/>
          </a:prstGeom>
          <a:noFill/>
        </p:spPr>
        <p:txBody>
          <a:bodyPr wrap="square" rtlCol="0">
            <a:spAutoFit/>
          </a:bodyPr>
          <a:lstStyle/>
          <a:p>
            <a:pPr algn="ctr"/>
            <a:r>
              <a:rPr lang="en-CA" sz="1200" dirty="0">
                <a:solidFill>
                  <a:schemeClr val="tx1">
                    <a:lumMod val="75000"/>
                    <a:lumOff val="25000"/>
                  </a:schemeClr>
                </a:solidFill>
                <a:latin typeface="Arial Narrow" panose="020B0606020202030204" pitchFamily="34" charset="0"/>
              </a:rPr>
              <a:t>Fracture incidence per 100 patient-years</a:t>
            </a:r>
          </a:p>
        </p:txBody>
      </p:sp>
      <p:sp>
        <p:nvSpPr>
          <p:cNvPr id="72" name="TextBox 71">
            <a:extLst>
              <a:ext uri="{FF2B5EF4-FFF2-40B4-BE49-F238E27FC236}">
                <a16:creationId xmlns:a16="http://schemas.microsoft.com/office/drawing/2014/main" id="{2E8A999D-050E-4868-9DE1-A2E5B191AC3A}"/>
              </a:ext>
            </a:extLst>
          </p:cNvPr>
          <p:cNvSpPr txBox="1"/>
          <p:nvPr/>
        </p:nvSpPr>
        <p:spPr>
          <a:xfrm>
            <a:off x="2052065" y="5934329"/>
            <a:ext cx="1249301" cy="230832"/>
          </a:xfrm>
          <a:prstGeom prst="rect">
            <a:avLst/>
          </a:prstGeom>
          <a:noFill/>
        </p:spPr>
        <p:txBody>
          <a:bodyPr wrap="square" rtlCol="0">
            <a:spAutoFit/>
          </a:bodyPr>
          <a:lstStyle/>
          <a:p>
            <a:pPr algn="ctr"/>
            <a:r>
              <a:rPr lang="en-CA" sz="900" dirty="0">
                <a:solidFill>
                  <a:schemeClr val="tx1">
                    <a:lumMod val="75000"/>
                    <a:lumOff val="25000"/>
                  </a:schemeClr>
                </a:solidFill>
                <a:latin typeface="Arial Narrow" panose="020B0606020202030204" pitchFamily="34" charset="0"/>
              </a:rPr>
              <a:t>Denosumab</a:t>
            </a:r>
          </a:p>
        </p:txBody>
      </p:sp>
      <p:sp>
        <p:nvSpPr>
          <p:cNvPr id="73" name="TextBox 72">
            <a:extLst>
              <a:ext uri="{FF2B5EF4-FFF2-40B4-BE49-F238E27FC236}">
                <a16:creationId xmlns:a16="http://schemas.microsoft.com/office/drawing/2014/main" id="{0601B3B3-9133-4B17-AF76-9E46089C3A05}"/>
              </a:ext>
            </a:extLst>
          </p:cNvPr>
          <p:cNvSpPr txBox="1"/>
          <p:nvPr/>
        </p:nvSpPr>
        <p:spPr>
          <a:xfrm>
            <a:off x="3207386" y="5934329"/>
            <a:ext cx="1249301" cy="230832"/>
          </a:xfrm>
          <a:prstGeom prst="rect">
            <a:avLst/>
          </a:prstGeom>
          <a:noFill/>
        </p:spPr>
        <p:txBody>
          <a:bodyPr wrap="square" rtlCol="0">
            <a:spAutoFit/>
          </a:bodyPr>
          <a:lstStyle/>
          <a:p>
            <a:pPr algn="ctr"/>
            <a:r>
              <a:rPr lang="en-CA" sz="900" dirty="0">
                <a:solidFill>
                  <a:schemeClr val="tx1">
                    <a:lumMod val="75000"/>
                    <a:lumOff val="25000"/>
                  </a:schemeClr>
                </a:solidFill>
                <a:latin typeface="Arial Narrow" panose="020B0606020202030204" pitchFamily="34" charset="0"/>
              </a:rPr>
              <a:t>Zoledronic Acid</a:t>
            </a:r>
          </a:p>
        </p:txBody>
      </p:sp>
      <p:sp>
        <p:nvSpPr>
          <p:cNvPr id="74" name="TextBox 73">
            <a:extLst>
              <a:ext uri="{FF2B5EF4-FFF2-40B4-BE49-F238E27FC236}">
                <a16:creationId xmlns:a16="http://schemas.microsoft.com/office/drawing/2014/main" id="{86BC2064-60F7-4986-8CD0-403189EC60C7}"/>
              </a:ext>
            </a:extLst>
          </p:cNvPr>
          <p:cNvSpPr txBox="1"/>
          <p:nvPr/>
        </p:nvSpPr>
        <p:spPr>
          <a:xfrm>
            <a:off x="4323463" y="5934329"/>
            <a:ext cx="1249301" cy="230832"/>
          </a:xfrm>
          <a:prstGeom prst="rect">
            <a:avLst/>
          </a:prstGeom>
          <a:noFill/>
        </p:spPr>
        <p:txBody>
          <a:bodyPr wrap="square" rtlCol="0">
            <a:spAutoFit/>
          </a:bodyPr>
          <a:lstStyle/>
          <a:p>
            <a:pPr algn="ctr"/>
            <a:r>
              <a:rPr lang="en-CA" sz="900" dirty="0">
                <a:solidFill>
                  <a:schemeClr val="tx1">
                    <a:lumMod val="75000"/>
                    <a:lumOff val="25000"/>
                  </a:schemeClr>
                </a:solidFill>
                <a:latin typeface="Arial Narrow" panose="020B0606020202030204" pitchFamily="34" charset="0"/>
              </a:rPr>
              <a:t>Bisphosphonates</a:t>
            </a:r>
          </a:p>
        </p:txBody>
      </p:sp>
      <p:sp>
        <p:nvSpPr>
          <p:cNvPr id="75" name="TextBox 74">
            <a:extLst>
              <a:ext uri="{FF2B5EF4-FFF2-40B4-BE49-F238E27FC236}">
                <a16:creationId xmlns:a16="http://schemas.microsoft.com/office/drawing/2014/main" id="{7E1626AA-F10C-444C-A377-83FD97966C3F}"/>
              </a:ext>
            </a:extLst>
          </p:cNvPr>
          <p:cNvSpPr txBox="1"/>
          <p:nvPr/>
        </p:nvSpPr>
        <p:spPr>
          <a:xfrm>
            <a:off x="5478784" y="5934329"/>
            <a:ext cx="1249301" cy="230832"/>
          </a:xfrm>
          <a:prstGeom prst="rect">
            <a:avLst/>
          </a:prstGeom>
          <a:noFill/>
        </p:spPr>
        <p:txBody>
          <a:bodyPr wrap="square" rtlCol="0">
            <a:spAutoFit/>
          </a:bodyPr>
          <a:lstStyle/>
          <a:p>
            <a:pPr algn="ctr"/>
            <a:r>
              <a:rPr lang="en-CA" sz="900" dirty="0" err="1">
                <a:solidFill>
                  <a:schemeClr val="tx1">
                    <a:lumMod val="75000"/>
                    <a:lumOff val="25000"/>
                  </a:schemeClr>
                </a:solidFill>
                <a:latin typeface="Arial Narrow" panose="020B0606020202030204" pitchFamily="34" charset="0"/>
              </a:rPr>
              <a:t>Raloxfine</a:t>
            </a:r>
            <a:endParaRPr lang="en-CA" sz="900" dirty="0">
              <a:solidFill>
                <a:schemeClr val="tx1">
                  <a:lumMod val="75000"/>
                  <a:lumOff val="25000"/>
                </a:schemeClr>
              </a:solidFill>
              <a:latin typeface="Arial Narrow" panose="020B0606020202030204" pitchFamily="34" charset="0"/>
            </a:endParaRPr>
          </a:p>
        </p:txBody>
      </p:sp>
      <p:sp>
        <p:nvSpPr>
          <p:cNvPr id="76" name="TextBox 75">
            <a:extLst>
              <a:ext uri="{FF2B5EF4-FFF2-40B4-BE49-F238E27FC236}">
                <a16:creationId xmlns:a16="http://schemas.microsoft.com/office/drawing/2014/main" id="{5A5F1E73-145F-436C-AA44-C21D4EB07858}"/>
              </a:ext>
            </a:extLst>
          </p:cNvPr>
          <p:cNvSpPr txBox="1"/>
          <p:nvPr/>
        </p:nvSpPr>
        <p:spPr>
          <a:xfrm>
            <a:off x="6628572" y="5934329"/>
            <a:ext cx="1249301" cy="230832"/>
          </a:xfrm>
          <a:prstGeom prst="rect">
            <a:avLst/>
          </a:prstGeom>
          <a:noFill/>
        </p:spPr>
        <p:txBody>
          <a:bodyPr wrap="square" rtlCol="0">
            <a:spAutoFit/>
          </a:bodyPr>
          <a:lstStyle/>
          <a:p>
            <a:pPr algn="ctr"/>
            <a:r>
              <a:rPr lang="en-CA" sz="900" dirty="0">
                <a:solidFill>
                  <a:schemeClr val="tx1">
                    <a:lumMod val="75000"/>
                    <a:lumOff val="25000"/>
                  </a:schemeClr>
                </a:solidFill>
                <a:latin typeface="Arial Narrow" panose="020B0606020202030204" pitchFamily="34" charset="0"/>
              </a:rPr>
              <a:t>Teriparatide</a:t>
            </a:r>
          </a:p>
        </p:txBody>
      </p:sp>
      <p:sp>
        <p:nvSpPr>
          <p:cNvPr id="77" name="Rectangle 76">
            <a:extLst>
              <a:ext uri="{FF2B5EF4-FFF2-40B4-BE49-F238E27FC236}">
                <a16:creationId xmlns:a16="http://schemas.microsoft.com/office/drawing/2014/main" id="{DF7348EF-99C1-4565-B631-F379BA312069}"/>
              </a:ext>
            </a:extLst>
          </p:cNvPr>
          <p:cNvSpPr/>
          <p:nvPr/>
        </p:nvSpPr>
        <p:spPr>
          <a:xfrm>
            <a:off x="2379388" y="4366260"/>
            <a:ext cx="277000" cy="1516380"/>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78" name="Rectangle 77">
            <a:extLst>
              <a:ext uri="{FF2B5EF4-FFF2-40B4-BE49-F238E27FC236}">
                <a16:creationId xmlns:a16="http://schemas.microsoft.com/office/drawing/2014/main" id="{D0E0A163-F5BF-4ABA-B14C-11FA70907AD0}"/>
              </a:ext>
            </a:extLst>
          </p:cNvPr>
          <p:cNvSpPr/>
          <p:nvPr/>
        </p:nvSpPr>
        <p:spPr>
          <a:xfrm>
            <a:off x="2722020" y="4848324"/>
            <a:ext cx="277000" cy="1034316"/>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79" name="Rectangle 78">
            <a:extLst>
              <a:ext uri="{FF2B5EF4-FFF2-40B4-BE49-F238E27FC236}">
                <a16:creationId xmlns:a16="http://schemas.microsoft.com/office/drawing/2014/main" id="{9D9E98B8-6144-46B3-8954-F82B10635BA2}"/>
              </a:ext>
            </a:extLst>
          </p:cNvPr>
          <p:cNvSpPr/>
          <p:nvPr/>
        </p:nvSpPr>
        <p:spPr>
          <a:xfrm>
            <a:off x="3502762" y="4366260"/>
            <a:ext cx="277000" cy="1516380"/>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80" name="Rectangle 79">
            <a:extLst>
              <a:ext uri="{FF2B5EF4-FFF2-40B4-BE49-F238E27FC236}">
                <a16:creationId xmlns:a16="http://schemas.microsoft.com/office/drawing/2014/main" id="{D38D78D1-58D4-4305-9FC2-4D0B172B8ED3}"/>
              </a:ext>
            </a:extLst>
          </p:cNvPr>
          <p:cNvSpPr/>
          <p:nvPr/>
        </p:nvSpPr>
        <p:spPr>
          <a:xfrm>
            <a:off x="3845394" y="4754885"/>
            <a:ext cx="277000" cy="1127755"/>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81" name="Rectangle 80">
            <a:extLst>
              <a:ext uri="{FF2B5EF4-FFF2-40B4-BE49-F238E27FC236}">
                <a16:creationId xmlns:a16="http://schemas.microsoft.com/office/drawing/2014/main" id="{6A49C5C6-3455-4FB8-82CA-84FB91E681BB}"/>
              </a:ext>
            </a:extLst>
          </p:cNvPr>
          <p:cNvSpPr/>
          <p:nvPr/>
        </p:nvSpPr>
        <p:spPr>
          <a:xfrm>
            <a:off x="4619167" y="4734560"/>
            <a:ext cx="277000" cy="1148079"/>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82" name="Rectangle 81">
            <a:extLst>
              <a:ext uri="{FF2B5EF4-FFF2-40B4-BE49-F238E27FC236}">
                <a16:creationId xmlns:a16="http://schemas.microsoft.com/office/drawing/2014/main" id="{FC850A24-68CA-438D-81ED-F572E8BE063E}"/>
              </a:ext>
            </a:extLst>
          </p:cNvPr>
          <p:cNvSpPr/>
          <p:nvPr/>
        </p:nvSpPr>
        <p:spPr>
          <a:xfrm>
            <a:off x="4961799" y="4871725"/>
            <a:ext cx="277000" cy="1010915"/>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83" name="Rectangle 82">
            <a:extLst>
              <a:ext uri="{FF2B5EF4-FFF2-40B4-BE49-F238E27FC236}">
                <a16:creationId xmlns:a16="http://schemas.microsoft.com/office/drawing/2014/main" id="{8439288F-3B35-4127-965F-261A98AA4F41}"/>
              </a:ext>
            </a:extLst>
          </p:cNvPr>
          <p:cNvSpPr/>
          <p:nvPr/>
        </p:nvSpPr>
        <p:spPr>
          <a:xfrm>
            <a:off x="5735572" y="5075965"/>
            <a:ext cx="277000" cy="806674"/>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84" name="Rectangle 83">
            <a:extLst>
              <a:ext uri="{FF2B5EF4-FFF2-40B4-BE49-F238E27FC236}">
                <a16:creationId xmlns:a16="http://schemas.microsoft.com/office/drawing/2014/main" id="{45DD939B-91D6-4940-A528-D6771556AEFE}"/>
              </a:ext>
            </a:extLst>
          </p:cNvPr>
          <p:cNvSpPr/>
          <p:nvPr/>
        </p:nvSpPr>
        <p:spPr>
          <a:xfrm>
            <a:off x="6078204" y="5075965"/>
            <a:ext cx="277000" cy="806675"/>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85" name="Rectangle 84">
            <a:extLst>
              <a:ext uri="{FF2B5EF4-FFF2-40B4-BE49-F238E27FC236}">
                <a16:creationId xmlns:a16="http://schemas.microsoft.com/office/drawing/2014/main" id="{B40A3A8F-09D3-42A6-B3A9-933E3F7C2C74}"/>
              </a:ext>
            </a:extLst>
          </p:cNvPr>
          <p:cNvSpPr/>
          <p:nvPr/>
        </p:nvSpPr>
        <p:spPr>
          <a:xfrm>
            <a:off x="6863523" y="3295101"/>
            <a:ext cx="277000" cy="2587538"/>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86" name="Rectangle 85">
            <a:extLst>
              <a:ext uri="{FF2B5EF4-FFF2-40B4-BE49-F238E27FC236}">
                <a16:creationId xmlns:a16="http://schemas.microsoft.com/office/drawing/2014/main" id="{547F5A00-64AD-48BD-9160-39D0C52CE23F}"/>
              </a:ext>
            </a:extLst>
          </p:cNvPr>
          <p:cNvSpPr/>
          <p:nvPr/>
        </p:nvSpPr>
        <p:spPr>
          <a:xfrm>
            <a:off x="7206155" y="4410321"/>
            <a:ext cx="277000" cy="1472319"/>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87" name="TextBox 86">
            <a:extLst>
              <a:ext uri="{FF2B5EF4-FFF2-40B4-BE49-F238E27FC236}">
                <a16:creationId xmlns:a16="http://schemas.microsoft.com/office/drawing/2014/main" id="{E2297475-C556-44D8-A081-92BDF651A8B5}"/>
              </a:ext>
            </a:extLst>
          </p:cNvPr>
          <p:cNvSpPr txBox="1"/>
          <p:nvPr/>
        </p:nvSpPr>
        <p:spPr>
          <a:xfrm>
            <a:off x="2779394" y="3404166"/>
            <a:ext cx="2844102" cy="261610"/>
          </a:xfrm>
          <a:prstGeom prst="rect">
            <a:avLst/>
          </a:prstGeom>
          <a:noFill/>
        </p:spPr>
        <p:txBody>
          <a:bodyPr wrap="square" rtlCol="0">
            <a:spAutoFit/>
          </a:bodyPr>
          <a:lstStyle/>
          <a:p>
            <a:r>
              <a:rPr lang="en-CA" sz="1100" dirty="0">
                <a:solidFill>
                  <a:schemeClr val="tx1">
                    <a:lumMod val="75000"/>
                    <a:lumOff val="25000"/>
                  </a:schemeClr>
                </a:solidFill>
                <a:latin typeface="Arial Narrow" panose="020B0606020202030204" pitchFamily="34" charset="0"/>
              </a:rPr>
              <a:t>3-month early treatment period</a:t>
            </a:r>
          </a:p>
        </p:txBody>
      </p:sp>
      <p:sp>
        <p:nvSpPr>
          <p:cNvPr id="88" name="TextBox 87">
            <a:extLst>
              <a:ext uri="{FF2B5EF4-FFF2-40B4-BE49-F238E27FC236}">
                <a16:creationId xmlns:a16="http://schemas.microsoft.com/office/drawing/2014/main" id="{0906359D-D01C-4EE7-B5E8-770B1AD78D5F}"/>
              </a:ext>
            </a:extLst>
          </p:cNvPr>
          <p:cNvSpPr txBox="1"/>
          <p:nvPr/>
        </p:nvSpPr>
        <p:spPr>
          <a:xfrm>
            <a:off x="2779394" y="3618259"/>
            <a:ext cx="3298810" cy="261610"/>
          </a:xfrm>
          <a:prstGeom prst="rect">
            <a:avLst/>
          </a:prstGeom>
          <a:noFill/>
        </p:spPr>
        <p:txBody>
          <a:bodyPr wrap="square" rtlCol="0">
            <a:spAutoFit/>
          </a:bodyPr>
          <a:lstStyle/>
          <a:p>
            <a:r>
              <a:rPr lang="en-CA" sz="1100" dirty="0">
                <a:solidFill>
                  <a:schemeClr val="tx1">
                    <a:lumMod val="75000"/>
                    <a:lumOff val="25000"/>
                  </a:schemeClr>
                </a:solidFill>
                <a:latin typeface="Arial Narrow" panose="020B0606020202030204" pitchFamily="34" charset="0"/>
              </a:rPr>
              <a:t>Subsequent 12-month on-treatment period</a:t>
            </a:r>
          </a:p>
        </p:txBody>
      </p:sp>
      <p:sp>
        <p:nvSpPr>
          <p:cNvPr id="89" name="Rectangle 88">
            <a:extLst>
              <a:ext uri="{FF2B5EF4-FFF2-40B4-BE49-F238E27FC236}">
                <a16:creationId xmlns:a16="http://schemas.microsoft.com/office/drawing/2014/main" id="{8A5599E0-7A59-4C2C-9FF7-E1D7BAC83F24}"/>
              </a:ext>
            </a:extLst>
          </p:cNvPr>
          <p:cNvSpPr/>
          <p:nvPr/>
        </p:nvSpPr>
        <p:spPr>
          <a:xfrm>
            <a:off x="2656388" y="3470817"/>
            <a:ext cx="164828" cy="140822"/>
          </a:xfrm>
          <a:prstGeom prst="rect">
            <a:avLst/>
          </a:prstGeom>
          <a:solidFill>
            <a:srgbClr val="5548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latin typeface="Arial Narrow" panose="020B0606020202030204" pitchFamily="34" charset="0"/>
            </a:endParaRPr>
          </a:p>
        </p:txBody>
      </p:sp>
      <p:sp>
        <p:nvSpPr>
          <p:cNvPr id="90" name="Rectangle 89">
            <a:extLst>
              <a:ext uri="{FF2B5EF4-FFF2-40B4-BE49-F238E27FC236}">
                <a16:creationId xmlns:a16="http://schemas.microsoft.com/office/drawing/2014/main" id="{31A8A7DD-B4F0-4FD2-B983-3C2335A77483}"/>
              </a:ext>
            </a:extLst>
          </p:cNvPr>
          <p:cNvSpPr/>
          <p:nvPr/>
        </p:nvSpPr>
        <p:spPr>
          <a:xfrm>
            <a:off x="2656388" y="3694480"/>
            <a:ext cx="164828" cy="140822"/>
          </a:xfrm>
          <a:prstGeom prst="rect">
            <a:avLst/>
          </a:prstGeom>
          <a:solidFill>
            <a:srgbClr val="D28EBF"/>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latin typeface="Arial Narrow" panose="020B0606020202030204" pitchFamily="34" charset="0"/>
            </a:endParaRPr>
          </a:p>
        </p:txBody>
      </p:sp>
      <p:sp>
        <p:nvSpPr>
          <p:cNvPr id="91" name="TextBox 90">
            <a:extLst>
              <a:ext uri="{FF2B5EF4-FFF2-40B4-BE49-F238E27FC236}">
                <a16:creationId xmlns:a16="http://schemas.microsoft.com/office/drawing/2014/main" id="{4F50308F-B924-43ED-982E-7C132F344B69}"/>
              </a:ext>
            </a:extLst>
          </p:cNvPr>
          <p:cNvSpPr txBox="1"/>
          <p:nvPr/>
        </p:nvSpPr>
        <p:spPr>
          <a:xfrm>
            <a:off x="1412305" y="2434446"/>
            <a:ext cx="1753564" cy="276999"/>
          </a:xfrm>
          <a:prstGeom prst="rect">
            <a:avLst/>
          </a:prstGeom>
          <a:noFill/>
        </p:spPr>
        <p:txBody>
          <a:bodyPr wrap="square" rtlCol="0">
            <a:spAutoFit/>
          </a:bodyPr>
          <a:lstStyle/>
          <a:p>
            <a:r>
              <a:rPr lang="en-CA" sz="1200" b="1" dirty="0">
                <a:solidFill>
                  <a:schemeClr val="tx1">
                    <a:lumMod val="75000"/>
                    <a:lumOff val="25000"/>
                  </a:schemeClr>
                </a:solidFill>
                <a:latin typeface="Arial Narrow" panose="020B0606020202030204" pitchFamily="34" charset="0"/>
              </a:rPr>
              <a:t>Any Fracture</a:t>
            </a:r>
          </a:p>
        </p:txBody>
      </p:sp>
    </p:spTree>
    <p:extLst>
      <p:ext uri="{BB962C8B-B14F-4D97-AF65-F5344CB8AC3E}">
        <p14:creationId xmlns:p14="http://schemas.microsoft.com/office/powerpoint/2010/main" val="608095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942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608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Safety of Osteoporosis Therapy</a:t>
            </a:r>
            <a:br>
              <a:rPr lang="en-CA" sz="3600" dirty="0">
                <a:solidFill>
                  <a:srgbClr val="725F73"/>
                </a:solidFill>
                <a:latin typeface="Arial Narrow" panose="020B0606020202030204" pitchFamily="34" charset="0"/>
              </a:rPr>
            </a:b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9456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a:lnSpc>
                <a:spcPct val="110000"/>
              </a:lnSpc>
            </a:pPr>
            <a:r>
              <a:rPr lang="en-US" sz="900" dirty="0">
                <a:solidFill>
                  <a:schemeClr val="tx1">
                    <a:lumMod val="95000"/>
                    <a:lumOff val="5000"/>
                  </a:schemeClr>
                </a:solidFill>
                <a:latin typeface="Arial Narrow" panose="020B0606020202030204" pitchFamily="34" charset="0"/>
              </a:rPr>
              <a:t>†</a:t>
            </a:r>
            <a:r>
              <a:rPr lang="en-CA" sz="900" dirty="0">
                <a:solidFill>
                  <a:schemeClr val="tx1">
                    <a:lumMod val="95000"/>
                    <a:lumOff val="5000"/>
                  </a:schemeClr>
                </a:solidFill>
                <a:latin typeface="Arial Narrow" panose="020B0606020202030204" pitchFamily="34" charset="0"/>
              </a:rPr>
              <a:t>Exposure-adjusted subject incidences of AEs (Rates per 100 subject-years).</a:t>
            </a:r>
          </a:p>
          <a:p>
            <a:pPr marL="114300">
              <a:lnSpc>
                <a:spcPct val="110000"/>
              </a:lnSpc>
            </a:pPr>
            <a:r>
              <a:rPr lang="da-DK" sz="900" dirty="0">
                <a:solidFill>
                  <a:schemeClr val="tx1">
                    <a:lumMod val="95000"/>
                    <a:lumOff val="5000"/>
                  </a:schemeClr>
                </a:solidFill>
                <a:latin typeface="Arial Narrow" panose="020B0606020202030204" pitchFamily="34" charset="0"/>
              </a:rPr>
              <a:t>1. Actonel</a:t>
            </a:r>
            <a:r>
              <a:rPr lang="en-CA" sz="900" baseline="30000" dirty="0">
                <a:solidFill>
                  <a:schemeClr val="tx1">
                    <a:lumMod val="95000"/>
                    <a:lumOff val="5000"/>
                  </a:schemeClr>
                </a:solidFill>
                <a:latin typeface="Arial Narrow" panose="020B0606020202030204" pitchFamily="34" charset="0"/>
              </a:rPr>
              <a:t> ® </a:t>
            </a:r>
            <a:r>
              <a:rPr lang="en-CA" sz="900" dirty="0">
                <a:solidFill>
                  <a:schemeClr val="tx1">
                    <a:lumMod val="95000"/>
                    <a:lumOff val="5000"/>
                  </a:schemeClr>
                </a:solidFill>
                <a:latin typeface="Arial Narrow" panose="020B0606020202030204" pitchFamily="34" charset="0"/>
              </a:rPr>
              <a:t>/Actonel DRTM</a:t>
            </a:r>
            <a:r>
              <a:rPr lang="en-CA" sz="900" baseline="30000" dirty="0">
                <a:solidFill>
                  <a:schemeClr val="tx1">
                    <a:lumMod val="95000"/>
                    <a:lumOff val="5000"/>
                  </a:schemeClr>
                </a:solidFill>
                <a:latin typeface="Arial Narrow" panose="020B0606020202030204" pitchFamily="34" charset="0"/>
              </a:rPr>
              <a:t> ®</a:t>
            </a:r>
            <a:r>
              <a:rPr lang="en-CA" sz="900" dirty="0">
                <a:solidFill>
                  <a:schemeClr val="tx1">
                    <a:lumMod val="95000"/>
                    <a:lumOff val="5000"/>
                  </a:schemeClr>
                </a:solidFill>
                <a:latin typeface="Arial Narrow" panose="020B0606020202030204" pitchFamily="34" charset="0"/>
              </a:rPr>
              <a:t> Product Monograph. Allergan Pharma Co. Aug. 3, 2017; 2. </a:t>
            </a:r>
            <a:r>
              <a:rPr lang="da-DK" sz="900" dirty="0">
                <a:solidFill>
                  <a:schemeClr val="tx1">
                    <a:lumMod val="95000"/>
                    <a:lumOff val="5000"/>
                  </a:schemeClr>
                </a:solidFill>
                <a:latin typeface="Arial Narrow" panose="020B0606020202030204" pitchFamily="34" charset="0"/>
              </a:rPr>
              <a:t>Aclasta</a:t>
            </a:r>
            <a:r>
              <a:rPr lang="en-CA" sz="900" baseline="30000" dirty="0">
                <a:solidFill>
                  <a:schemeClr val="tx1">
                    <a:lumMod val="95000"/>
                    <a:lumOff val="5000"/>
                  </a:schemeClr>
                </a:solidFill>
                <a:latin typeface="Arial Narrow" panose="020B0606020202030204" pitchFamily="34" charset="0"/>
              </a:rPr>
              <a:t>®</a:t>
            </a:r>
            <a:r>
              <a:rPr lang="en-CA" sz="900" dirty="0">
                <a:solidFill>
                  <a:schemeClr val="tx1">
                    <a:lumMod val="95000"/>
                    <a:lumOff val="5000"/>
                  </a:schemeClr>
                </a:solidFill>
                <a:latin typeface="Arial Narrow" panose="020B0606020202030204" pitchFamily="34" charset="0"/>
              </a:rPr>
              <a:t> Product Monograph. Novartis Pharmaceuticals Canada Inc. April 10, 2017; </a:t>
            </a:r>
            <a:r>
              <a:rPr lang="da-DK" sz="900" dirty="0">
                <a:solidFill>
                  <a:schemeClr val="tx1">
                    <a:lumMod val="95000"/>
                    <a:lumOff val="5000"/>
                  </a:schemeClr>
                </a:solidFill>
                <a:latin typeface="Arial Narrow" panose="020B0606020202030204" pitchFamily="34" charset="0"/>
              </a:rPr>
              <a:t> 3. </a:t>
            </a:r>
            <a:r>
              <a:rPr lang="en-CA" sz="900" dirty="0">
                <a:solidFill>
                  <a:schemeClr val="tx1">
                    <a:lumMod val="95000"/>
                    <a:lumOff val="5000"/>
                  </a:schemeClr>
                </a:solidFill>
                <a:latin typeface="Arial Narrow" panose="020B0606020202030204" pitchFamily="34" charset="0"/>
              </a:rPr>
              <a:t>Prolia</a:t>
            </a:r>
            <a:r>
              <a:rPr lang="en-CA" sz="900" baseline="30000" dirty="0">
                <a:solidFill>
                  <a:schemeClr val="tx1">
                    <a:lumMod val="95000"/>
                    <a:lumOff val="5000"/>
                  </a:schemeClr>
                </a:solidFill>
                <a:latin typeface="Arial Narrow" panose="020B0606020202030204" pitchFamily="34" charset="0"/>
              </a:rPr>
              <a:t>®</a:t>
            </a:r>
            <a:r>
              <a:rPr lang="en-CA" sz="900" dirty="0">
                <a:solidFill>
                  <a:schemeClr val="tx1">
                    <a:lumMod val="95000"/>
                    <a:lumOff val="5000"/>
                  </a:schemeClr>
                </a:solidFill>
                <a:latin typeface="Arial Narrow" panose="020B0606020202030204" pitchFamily="34" charset="0"/>
              </a:rPr>
              <a:t> Product Monograph. Amgen Canada Inc. June 20, 2016; 4. </a:t>
            </a:r>
            <a:r>
              <a:rPr lang="en-CA" sz="900" dirty="0" err="1">
                <a:solidFill>
                  <a:schemeClr val="tx1">
                    <a:lumMod val="95000"/>
                    <a:lumOff val="5000"/>
                  </a:schemeClr>
                </a:solidFill>
                <a:latin typeface="Arial Narrow" panose="020B0606020202030204" pitchFamily="34" charset="0"/>
              </a:rPr>
              <a:t>Forteo</a:t>
            </a:r>
            <a:r>
              <a:rPr lang="en-CA" sz="900" baseline="30000" dirty="0">
                <a:solidFill>
                  <a:schemeClr val="tx1">
                    <a:lumMod val="95000"/>
                    <a:lumOff val="5000"/>
                  </a:schemeClr>
                </a:solidFill>
                <a:latin typeface="Arial Narrow" panose="020B0606020202030204" pitchFamily="34" charset="0"/>
              </a:rPr>
              <a:t>®</a:t>
            </a:r>
            <a:r>
              <a:rPr lang="en-CA" sz="900" dirty="0">
                <a:solidFill>
                  <a:schemeClr val="tx1">
                    <a:lumMod val="95000"/>
                    <a:lumOff val="5000"/>
                  </a:schemeClr>
                </a:solidFill>
                <a:latin typeface="Arial Narrow" panose="020B0606020202030204" pitchFamily="34" charset="0"/>
              </a:rPr>
              <a:t> (teriparatide injection) Product Monograph. Eli Lilly Canada Inc. Feb 9, 2010.</a:t>
            </a:r>
          </a:p>
        </p:txBody>
      </p:sp>
      <p:graphicFrame>
        <p:nvGraphicFramePr>
          <p:cNvPr id="9" name="Table 8">
            <a:extLst>
              <a:ext uri="{FF2B5EF4-FFF2-40B4-BE49-F238E27FC236}">
                <a16:creationId xmlns:a16="http://schemas.microsoft.com/office/drawing/2014/main" id="{530930E1-0204-4A46-BEA4-DF8C070FB4E6}"/>
              </a:ext>
            </a:extLst>
          </p:cNvPr>
          <p:cNvGraphicFramePr>
            <a:graphicFrameLocks noGrp="1"/>
          </p:cNvGraphicFramePr>
          <p:nvPr>
            <p:extLst>
              <p:ext uri="{D42A27DB-BD31-4B8C-83A1-F6EECF244321}">
                <p14:modId xmlns:p14="http://schemas.microsoft.com/office/powerpoint/2010/main" val="671519583"/>
              </p:ext>
            </p:extLst>
          </p:nvPr>
        </p:nvGraphicFramePr>
        <p:xfrm>
          <a:off x="392339" y="1047691"/>
          <a:ext cx="8595360" cy="5077735"/>
        </p:xfrm>
        <a:graphic>
          <a:graphicData uri="http://schemas.openxmlformats.org/drawingml/2006/table">
            <a:tbl>
              <a:tblPr/>
              <a:tblGrid>
                <a:gridCol w="2011680">
                  <a:extLst>
                    <a:ext uri="{9D8B030D-6E8A-4147-A177-3AD203B41FA5}">
                      <a16:colId xmlns:a16="http://schemas.microsoft.com/office/drawing/2014/main" val="2874337281"/>
                    </a:ext>
                  </a:extLst>
                </a:gridCol>
                <a:gridCol w="1645920">
                  <a:extLst>
                    <a:ext uri="{9D8B030D-6E8A-4147-A177-3AD203B41FA5}">
                      <a16:colId xmlns:a16="http://schemas.microsoft.com/office/drawing/2014/main" val="382640138"/>
                    </a:ext>
                  </a:extLst>
                </a:gridCol>
                <a:gridCol w="1645920">
                  <a:extLst>
                    <a:ext uri="{9D8B030D-6E8A-4147-A177-3AD203B41FA5}">
                      <a16:colId xmlns:a16="http://schemas.microsoft.com/office/drawing/2014/main" val="2476488955"/>
                    </a:ext>
                  </a:extLst>
                </a:gridCol>
                <a:gridCol w="1645920">
                  <a:extLst>
                    <a:ext uri="{9D8B030D-6E8A-4147-A177-3AD203B41FA5}">
                      <a16:colId xmlns:a16="http://schemas.microsoft.com/office/drawing/2014/main" val="3404722306"/>
                    </a:ext>
                  </a:extLst>
                </a:gridCol>
                <a:gridCol w="1645920">
                  <a:extLst>
                    <a:ext uri="{9D8B030D-6E8A-4147-A177-3AD203B41FA5}">
                      <a16:colId xmlns:a16="http://schemas.microsoft.com/office/drawing/2014/main" val="1762968188"/>
                    </a:ext>
                  </a:extLst>
                </a:gridCol>
              </a:tblGrid>
              <a:tr h="613756">
                <a:tc rowSpan="3">
                  <a:txBody>
                    <a:bodyPr/>
                    <a:lstStyle/>
                    <a:p>
                      <a:pPr algn="l" fontAlgn="ctr"/>
                      <a:r>
                        <a:rPr lang="en-US" sz="1500" b="0" i="0" u="none" strike="noStrike" dirty="0">
                          <a:solidFill>
                            <a:srgbClr val="000000"/>
                          </a:solidFill>
                          <a:effectLst/>
                          <a:latin typeface="Arial" panose="020B0604020202020204" pitchFamily="34" charset="0"/>
                        </a:rPr>
                        <a:t> </a:t>
                      </a:r>
                    </a:p>
                  </a:txBody>
                  <a:tcPr marL="5300" marR="5300" marT="5300" marB="0" anchor="ctr">
                    <a:lnL>
                      <a:noFill/>
                    </a:lnL>
                    <a:lnR w="12700" cap="flat" cmpd="sng" algn="ctr">
                      <a:solidFill>
                        <a:schemeClr val="bg1">
                          <a:lumMod val="75000"/>
                        </a:schemeClr>
                      </a:solidFill>
                      <a:prstDash val="solid"/>
                      <a:round/>
                      <a:headEnd type="none" w="med" len="med"/>
                      <a:tailEnd type="none" w="med" len="med"/>
                    </a:lnR>
                    <a:lnT>
                      <a:noFill/>
                    </a:lnT>
                    <a:lnB w="1270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algn="ctr" rtl="0" fontAlgn="ctr"/>
                      <a:r>
                        <a:rPr lang="en-US" sz="1400" b="1" i="0" u="none" strike="noStrike" dirty="0">
                          <a:solidFill>
                            <a:srgbClr val="FFFFFF"/>
                          </a:solidFill>
                          <a:effectLst/>
                          <a:latin typeface="Arial Narrow" panose="020B0606020202030204" pitchFamily="34" charset="0"/>
                        </a:rPr>
                        <a:t>Antiresorptive 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tc hMerge="1">
                  <a:txBody>
                    <a:bodyPr/>
                    <a:lstStyle/>
                    <a:p>
                      <a:endParaRPr lang="en-US"/>
                    </a:p>
                  </a:txBody>
                  <a:tcPr>
                    <a:lnL w="12700" cmpd="sng">
                      <a:noFill/>
                      <a:prstDash val="solid"/>
                    </a:lnL>
                  </a:tcPr>
                </a:tc>
                <a:tc hMerge="1">
                  <a:txBody>
                    <a:bodyPr/>
                    <a:lstStyle/>
                    <a:p>
                      <a:endParaRPr lang="en-US"/>
                    </a:p>
                  </a:txBody>
                  <a:tcPr/>
                </a:tc>
                <a:tc>
                  <a:txBody>
                    <a:bodyPr/>
                    <a:lstStyle/>
                    <a:p>
                      <a:pPr algn="ctr" rtl="0" fontAlgn="ctr"/>
                      <a:r>
                        <a:rPr lang="en-US" sz="1200" b="1" i="0" u="none" strike="noStrike" dirty="0">
                          <a:solidFill>
                            <a:srgbClr val="FFFFFF"/>
                          </a:solidFill>
                          <a:effectLst/>
                          <a:latin typeface="Arial Narrow" panose="020B0606020202030204" pitchFamily="34" charset="0"/>
                        </a:rPr>
                        <a:t>Bone Formation </a:t>
                      </a:r>
                    </a:p>
                    <a:p>
                      <a:pPr algn="ctr" rtl="0" fontAlgn="ctr"/>
                      <a:r>
                        <a:rPr lang="en-US" sz="1200" b="1" i="0" u="none" strike="noStrike" dirty="0">
                          <a:solidFill>
                            <a:srgbClr val="FFFFFF"/>
                          </a:solidFill>
                          <a:effectLst/>
                          <a:latin typeface="Arial Narrow" panose="020B0606020202030204" pitchFamily="34" charset="0"/>
                        </a:rPr>
                        <a:t>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extLst>
                  <a:ext uri="{0D108BD9-81ED-4DB2-BD59-A6C34878D82A}">
                    <a16:rowId xmlns:a16="http://schemas.microsoft.com/office/drawing/2014/main" val="965114403"/>
                  </a:ext>
                </a:extLst>
              </a:tr>
              <a:tr h="257739">
                <a:tc vMerge="1">
                  <a:txBody>
                    <a:bodyPr/>
                    <a:lstStyle/>
                    <a:p>
                      <a:endParaRPr lang="en-US"/>
                    </a:p>
                  </a:txBody>
                  <a:tcPr/>
                </a:tc>
                <a:tc gridSpan="2">
                  <a:txBody>
                    <a:bodyPr/>
                    <a:lstStyle/>
                    <a:p>
                      <a:pPr algn="ctr" rtl="0" fontAlgn="ctr"/>
                      <a:r>
                        <a:rPr lang="en-US" sz="14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endParaRPr lang="en-US"/>
                    </a:p>
                  </a:txBody>
                  <a:tcPr>
                    <a:lnL w="12700" cmpd="sng">
                      <a:noFill/>
                      <a:prstDash val="solid"/>
                    </a:ln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Denosumab</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(8 </a:t>
                      </a:r>
                      <a:r>
                        <a:rPr kumimoji="0" lang="en-US" sz="12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yrs</a:t>
                      </a: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Teriparatide </a:t>
                      </a:r>
                      <a:r>
                        <a:rPr kumimoji="0" lang="en-US" sz="12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(up to 2 </a:t>
                      </a:r>
                      <a:r>
                        <a:rPr kumimoji="0" lang="en-US" sz="12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yrs</a:t>
                      </a:r>
                      <a:r>
                        <a:rPr kumimoji="0" lang="en-US"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solidFill>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Risedronate</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(2 </a:t>
                      </a:r>
                      <a:r>
                        <a:rPr kumimoji="0" lang="en-CA" sz="1200" b="1" i="0" u="none" strike="noStrike" cap="none" normalizeH="0" baseline="0" dirty="0" err="1">
                          <a:ln>
                            <a:noFill/>
                          </a:ln>
                          <a:solidFill>
                            <a:schemeClr val="bg1"/>
                          </a:solidFill>
                          <a:effectLst/>
                          <a:latin typeface="Arial Narrow" panose="020B0606020202030204" pitchFamily="34" charset="0"/>
                          <a:cs typeface="Helvetica" panose="020B0604020202020204" pitchFamily="34" charset="0"/>
                        </a:rPr>
                        <a:t>yrs</a:t>
                      </a: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 exposure)</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Zoledronic acid</a:t>
                      </a:r>
                      <a:r>
                        <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(3 </a:t>
                      </a:r>
                      <a:r>
                        <a:rPr kumimoji="0" lang="en-CA" sz="1200" b="1" i="0" u="none" strike="noStrike" cap="none" normalizeH="0" baseline="0" dirty="0" err="1">
                          <a:ln>
                            <a:noFill/>
                          </a:ln>
                          <a:solidFill>
                            <a:schemeClr val="bg1"/>
                          </a:solidFill>
                          <a:effectLst/>
                          <a:latin typeface="Arial Narrow" panose="020B0606020202030204" pitchFamily="34" charset="0"/>
                          <a:cs typeface="Helvetica" panose="020B0604020202020204" pitchFamily="34" charset="0"/>
                        </a:rPr>
                        <a:t>yrs</a:t>
                      </a:r>
                      <a:r>
                        <a:rPr kumimoji="0" lang="en-CA" sz="12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rPr>
                        <a:t> exposure)</a:t>
                      </a:r>
                      <a:endParaRPr kumimoji="0" lang="en-CA" sz="1200" b="1" i="0" u="none" strike="noStrike" cap="none" normalizeH="0" baseline="30000" dirty="0">
                        <a:ln>
                          <a:noFill/>
                        </a:ln>
                        <a:solidFill>
                          <a:schemeClr val="bg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7693CC"/>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8650940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Serious AEs</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CA" sz="1200" dirty="0">
                          <a:latin typeface="Arial Narrow" panose="020B0606020202030204" pitchFamily="34" charset="0"/>
                        </a:rPr>
                        <a:t>Distribution of severe adverse events was similar across treatment groups. Actonel vs placebo</a:t>
                      </a:r>
                      <a:endPar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29.2% zoledronic acid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30.1%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25.8% denosumab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25.1% placebo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Denosumab: n=1004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Placebo: n= 972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lumMod val="75000"/>
                            <a:lumOff val="25000"/>
                          </a:schemeClr>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9B9D">
                        <a:alpha val="60000"/>
                      </a:srgbClr>
                    </a:solidFill>
                  </a:tcPr>
                </a:tc>
                <a:extLst>
                  <a:ext uri="{0D108BD9-81ED-4DB2-BD59-A6C34878D82A}">
                    <a16:rowId xmlns:a16="http://schemas.microsoft.com/office/drawing/2014/main" val="81756907"/>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AEs leading to treatment discontinuation</a:t>
                      </a:r>
                      <a:endParaRPr kumimoji="0" lang="en-CA" sz="14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lvl="0" defTabSz="914400" fontAlgn="base">
                        <a:spcBef>
                          <a:spcPct val="0"/>
                        </a:spcBef>
                        <a:spcAft>
                          <a:spcPct val="0"/>
                        </a:spcAft>
                      </a:pPr>
                      <a:r>
                        <a:rPr lang="en-CA" sz="1200" dirty="0">
                          <a:latin typeface="Arial Narrow" panose="020B0606020202030204" pitchFamily="34" charset="0"/>
                          <a:cs typeface="Helvetica" panose="020B0604020202020204" pitchFamily="34" charset="0"/>
                        </a:rPr>
                        <a:t>5.5% Risedronate vs</a:t>
                      </a:r>
                    </a:p>
                    <a:p>
                      <a:pPr lvl="0" defTabSz="914400" fontAlgn="base">
                        <a:spcBef>
                          <a:spcPct val="0"/>
                        </a:spcBef>
                        <a:spcAft>
                          <a:spcPct val="0"/>
                        </a:spcAft>
                      </a:pPr>
                      <a:r>
                        <a:rPr lang="en-CA" sz="1200" dirty="0">
                          <a:latin typeface="Arial Narrow" panose="020B0606020202030204" pitchFamily="34" charset="0"/>
                          <a:cs typeface="Helvetica" panose="020B0604020202020204" pitchFamily="34" charset="0"/>
                        </a:rPr>
                        <a:t>6.0%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2.1% zoledronic acid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1.8%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4.9% denosumab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5.2% placebo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Denosumab: n=192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Placebo: n= 202</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7.1% Teriparatide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5.6% placebo</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extLst>
                  <a:ext uri="{0D108BD9-81ED-4DB2-BD59-A6C34878D82A}">
                    <a16:rowId xmlns:a16="http://schemas.microsoft.com/office/drawing/2014/main" val="3408704026"/>
                  </a:ext>
                </a:extLst>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Rate of Specific AEs</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GI adverse events</a:t>
                      </a:r>
                    </a:p>
                    <a:p>
                      <a:pPr marL="0" marR="0" lvl="0" indent="0" algn="l" defTabSz="914400" rtl="0" eaLnBrk="1" fontAlgn="base" latinLnBrk="0" hangingPunct="1">
                        <a:lnSpc>
                          <a:spcPct val="100000"/>
                        </a:lnSpc>
                        <a:spcBef>
                          <a:spcPct val="0"/>
                        </a:spcBef>
                        <a:spcAft>
                          <a:spcPct val="0"/>
                        </a:spcAft>
                        <a:buClrTx/>
                        <a:buSzTx/>
                        <a:buFontTx/>
                        <a:buNone/>
                        <a:tabLst/>
                      </a:pPr>
                      <a:r>
                        <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38.8% Actonel DR vs 34.9% Actonel </a:t>
                      </a:r>
                    </a:p>
                    <a:p>
                      <a:pPr marL="0" marR="0" lvl="0" indent="0" algn="l" defTabSz="914400" rtl="0" eaLnBrk="1" fontAlgn="base" latinLnBrk="0" hangingPunct="1">
                        <a:lnSpc>
                          <a:spcPct val="100000"/>
                        </a:lnSpc>
                        <a:spcBef>
                          <a:spcPct val="0"/>
                        </a:spcBef>
                        <a:spcAft>
                          <a:spcPct val="0"/>
                        </a:spcAft>
                        <a:buClrTx/>
                        <a:buSzTx/>
                        <a:buFontTx/>
                        <a:buNone/>
                        <a:tabLst/>
                      </a:pPr>
                      <a:r>
                        <a:rPr lang="en-CA" sz="1200" dirty="0">
                          <a:latin typeface="Arial Narrow" panose="020B0606020202030204" pitchFamily="34" charset="0"/>
                        </a:rPr>
                        <a:t>Abdominal pain, vomiting, and upper abdominal pain: rate with ACTONEL DR (6.2%, 4.9%, 3.6%) vs ACTONEL 5mg (3.3%, 3.3%, 2.6%)</a:t>
                      </a:r>
                      <a:r>
                        <a:rPr kumimoji="0" lang="en-CA" sz="12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 </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Atrial fibrillation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1.3% zoledronic acid vs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0.6% placebo</a:t>
                      </a: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Osteoarthritis, atrial fibrillation and pneumonia: rate with denosumab (1.6%, 0.9%, 0.9%)  vs placebo (2.0%, 0.9%, 0.9%)   </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098DA">
                        <a:alpha val="6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Helvetica" panose="020B0604020202020204" pitchFamily="34" charset="0"/>
                        </a:rPr>
                        <a:t>Dizziness, nausea, arthralgia, asthenia and headache: rate with teriparatide (8.0%, 8.5%, 10.1%, 8.7%, 7.5%) vs placebo (5.4%, 6.7%, 8.4%, 6.8%, 7.4%)</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extLst>
                  <a:ext uri="{0D108BD9-81ED-4DB2-BD59-A6C34878D82A}">
                    <a16:rowId xmlns:a16="http://schemas.microsoft.com/office/drawing/2014/main" val="1641725522"/>
                  </a:ext>
                </a:extLst>
              </a:tr>
            </a:tbl>
          </a:graphicData>
        </a:graphic>
      </p:graphicFrame>
    </p:spTree>
    <p:extLst>
      <p:ext uri="{BB962C8B-B14F-4D97-AF65-F5344CB8AC3E}">
        <p14:creationId xmlns:p14="http://schemas.microsoft.com/office/powerpoint/2010/main" val="4082611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Risedronate Delayed Release Formulation</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2120" y="1561698"/>
            <a:ext cx="8229600" cy="47149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2800" b="1" dirty="0">
                <a:solidFill>
                  <a:sysClr val="windowText" lastClr="000000">
                    <a:lumMod val="75000"/>
                    <a:lumOff val="25000"/>
                  </a:sysClr>
                </a:solidFill>
                <a:latin typeface="Arial Narrow" panose="020B0606020202030204" pitchFamily="34" charset="0"/>
              </a:rPr>
              <a:t>Other oral BPs require patients to follow strict dosing instructions:</a:t>
            </a:r>
            <a:r>
              <a:rPr lang="en-CA" sz="2800" b="1" baseline="30000" dirty="0">
                <a:solidFill>
                  <a:sysClr val="windowText" lastClr="000000">
                    <a:lumMod val="75000"/>
                    <a:lumOff val="25000"/>
                  </a:sysClr>
                </a:solidFill>
                <a:latin typeface="Arial Narrow" panose="020B0606020202030204" pitchFamily="34" charset="0"/>
              </a:rPr>
              <a:t>1,2</a:t>
            </a:r>
          </a:p>
          <a:p>
            <a:pPr marL="966788" lvl="1" indent="-509588">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Take on empty stomach</a:t>
            </a:r>
          </a:p>
          <a:p>
            <a:pPr marL="966788" lvl="1" indent="-509588">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30-60 min before food, drink, or other medication</a:t>
            </a:r>
          </a:p>
          <a:p>
            <a:pPr marL="966788" lvl="1" indent="-509588">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Remain upright for 30 min post-dose</a:t>
            </a:r>
          </a:p>
          <a:p>
            <a:pPr marL="396875" lvl="0" indent="-396875">
              <a:buClr>
                <a:srgbClr val="554856"/>
              </a:buClr>
              <a:buFont typeface="Wingdings" panose="05000000000000000000" pitchFamily="2" charset="2"/>
              <a:buChar char="§"/>
            </a:pPr>
            <a:r>
              <a:rPr lang="en-CA" sz="2800" b="1" dirty="0">
                <a:solidFill>
                  <a:sysClr val="windowText" lastClr="000000">
                    <a:lumMod val="75000"/>
                    <a:lumOff val="25000"/>
                  </a:sysClr>
                </a:solidFill>
                <a:latin typeface="Arial Narrow" panose="020B0606020202030204" pitchFamily="34" charset="0"/>
              </a:rPr>
              <a:t>New, DR formulation eliminates the restriction to take prior to food/drink</a:t>
            </a:r>
            <a:r>
              <a:rPr lang="en-CA" sz="2800" b="1" baseline="30000" dirty="0">
                <a:solidFill>
                  <a:sysClr val="windowText" lastClr="000000">
                    <a:lumMod val="75000"/>
                    <a:lumOff val="25000"/>
                  </a:sysClr>
                </a:solidFill>
                <a:latin typeface="Arial Narrow" panose="020B0606020202030204" pitchFamily="34" charset="0"/>
              </a:rPr>
              <a:t>1,3</a:t>
            </a:r>
          </a:p>
          <a:p>
            <a:pPr marL="966788" lvl="1" indent="-509588">
              <a:buClr>
                <a:srgbClr val="725F73"/>
              </a:buClr>
              <a:buFont typeface="Lato" panose="020F0502020204030203" pitchFamily="34" charset="0"/>
              <a:buChar char="→"/>
            </a:pPr>
            <a:r>
              <a:rPr lang="en-CA" sz="2400" dirty="0">
                <a:solidFill>
                  <a:sysClr val="windowText" lastClr="000000">
                    <a:lumMod val="75000"/>
                    <a:lumOff val="25000"/>
                  </a:sysClr>
                </a:solidFill>
                <a:latin typeface="Arial Narrow" panose="020B0606020202030204" pitchFamily="34" charset="0"/>
              </a:rPr>
              <a:t>Maintains requirement to remain upright post-dose and to avoid calcium supplements and antacids at time of dosing persists1</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0160" y="6142338"/>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defTabSz="914400">
              <a:buClrTx/>
              <a:defRPr/>
            </a:pPr>
            <a:r>
              <a:rPr lang="en-CA" sz="900" dirty="0">
                <a:solidFill>
                  <a:srgbClr val="000000"/>
                </a:solidFill>
                <a:latin typeface="Arial Narrow" panose="020B0606020202030204" pitchFamily="34" charset="0"/>
              </a:rPr>
              <a:t>DR, delayed release.</a:t>
            </a:r>
          </a:p>
          <a:p>
            <a:pPr marL="291600" lvl="0" indent="-291600" defTabSz="914400" eaLnBrk="0" fontAlgn="base" hangingPunct="0">
              <a:spcAft>
                <a:spcPct val="0"/>
              </a:spcAft>
              <a:buClrTx/>
              <a:buFontTx/>
              <a:buAutoNum type="arabicPeriod"/>
              <a:defRPr/>
            </a:pPr>
            <a:r>
              <a:rPr lang="en-CA" sz="900" dirty="0">
                <a:solidFill>
                  <a:srgbClr val="000000"/>
                </a:solidFill>
                <a:latin typeface="Arial Narrow" panose="020B0606020202030204" pitchFamily="34" charset="0"/>
              </a:rPr>
              <a:t>Actonel</a:t>
            </a:r>
            <a:r>
              <a:rPr lang="en-CA" sz="900" baseline="30000" dirty="0">
                <a:solidFill>
                  <a:srgbClr val="000000"/>
                </a:solidFill>
                <a:latin typeface="Arial Narrow" panose="020B0606020202030204" pitchFamily="34" charset="0"/>
              </a:rPr>
              <a:t>®</a:t>
            </a:r>
            <a:r>
              <a:rPr lang="en-CA" sz="900" dirty="0">
                <a:solidFill>
                  <a:srgbClr val="000000"/>
                </a:solidFill>
                <a:latin typeface="Arial Narrow" panose="020B0606020202030204" pitchFamily="34" charset="0"/>
              </a:rPr>
              <a:t> and Actonel DR</a:t>
            </a:r>
            <a:r>
              <a:rPr lang="en-CA" sz="900" baseline="30000" dirty="0">
                <a:solidFill>
                  <a:srgbClr val="000000"/>
                </a:solidFill>
                <a:latin typeface="Arial Narrow" panose="020B0606020202030204" pitchFamily="34" charset="0"/>
              </a:rPr>
              <a:t>®</a:t>
            </a:r>
            <a:r>
              <a:rPr lang="en-CA" sz="900" dirty="0">
                <a:solidFill>
                  <a:srgbClr val="000000"/>
                </a:solidFill>
                <a:latin typeface="Arial Narrow" panose="020B0606020202030204" pitchFamily="34" charset="0"/>
              </a:rPr>
              <a:t> Product Monograph, July 2011.   </a:t>
            </a:r>
          </a:p>
          <a:p>
            <a:pPr marL="291600" lvl="0" indent="-291600" defTabSz="914400" eaLnBrk="0" fontAlgn="base" hangingPunct="0">
              <a:spcAft>
                <a:spcPct val="0"/>
              </a:spcAft>
              <a:buClrTx/>
              <a:buFontTx/>
              <a:buAutoNum type="arabicPeriod"/>
              <a:defRPr/>
            </a:pPr>
            <a:r>
              <a:rPr lang="en-CA" sz="900" dirty="0" err="1">
                <a:solidFill>
                  <a:srgbClr val="000000"/>
                </a:solidFill>
                <a:latin typeface="Arial Narrow" panose="020B0606020202030204" pitchFamily="34" charset="0"/>
              </a:rPr>
              <a:t>Fosavance</a:t>
            </a:r>
            <a:r>
              <a:rPr lang="en-CA" sz="900" baseline="30000" dirty="0">
                <a:solidFill>
                  <a:srgbClr val="000000"/>
                </a:solidFill>
                <a:latin typeface="Arial Narrow" panose="020B0606020202030204" pitchFamily="34" charset="0"/>
              </a:rPr>
              <a:t>®</a:t>
            </a:r>
            <a:r>
              <a:rPr lang="en-CA" sz="900" dirty="0">
                <a:solidFill>
                  <a:srgbClr val="000000"/>
                </a:solidFill>
                <a:latin typeface="Arial Narrow" panose="020B0606020202030204" pitchFamily="34" charset="0"/>
              </a:rPr>
              <a:t> Product Monograph,  September 2010.   </a:t>
            </a:r>
          </a:p>
          <a:p>
            <a:pPr marL="291600" lvl="0" indent="-291600">
              <a:buClrTx/>
              <a:buFontTx/>
              <a:buAutoNum type="arabicPeriod"/>
              <a:defRPr/>
            </a:pPr>
            <a:r>
              <a:rPr lang="en-CA" sz="900" dirty="0">
                <a:solidFill>
                  <a:srgbClr val="000000"/>
                </a:solidFill>
                <a:latin typeface="Arial Narrow" panose="020B0606020202030204" pitchFamily="34" charset="0"/>
              </a:rPr>
              <a:t>McClung, M.R., et al. </a:t>
            </a:r>
            <a:r>
              <a:rPr lang="en-CA" sz="900" i="1" dirty="0" err="1">
                <a:solidFill>
                  <a:srgbClr val="000000"/>
                </a:solidFill>
                <a:latin typeface="Arial Narrow" panose="020B0606020202030204" pitchFamily="34" charset="0"/>
              </a:rPr>
              <a:t>Osteoporos</a:t>
            </a:r>
            <a:r>
              <a:rPr lang="en-CA" sz="900" dirty="0">
                <a:solidFill>
                  <a:srgbClr val="000000"/>
                </a:solidFill>
                <a:latin typeface="Arial Narrow" panose="020B0606020202030204" pitchFamily="34" charset="0"/>
              </a:rPr>
              <a:t> Int. 2012;23(1):267-76.</a:t>
            </a:r>
          </a:p>
        </p:txBody>
      </p:sp>
    </p:spTree>
    <p:extLst>
      <p:ext uri="{BB962C8B-B14F-4D97-AF65-F5344CB8AC3E}">
        <p14:creationId xmlns:p14="http://schemas.microsoft.com/office/powerpoint/2010/main" val="2991292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942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608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Risedronate Delayed Release Formulation</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371169"/>
            <a:ext cx="8229600" cy="369587"/>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defTabSz="914400">
              <a:buClrTx/>
              <a:defRPr/>
            </a:pPr>
            <a:r>
              <a:rPr lang="en-CA" sz="1000" dirty="0">
                <a:solidFill>
                  <a:srgbClr val="000000"/>
                </a:solidFill>
                <a:latin typeface="Arial Narrow" panose="020B0606020202030204" pitchFamily="34" charset="0"/>
              </a:rPr>
              <a:t>AEs, adverse events; IR, immediate release; GI, gastrointestinal.   </a:t>
            </a:r>
          </a:p>
          <a:p>
            <a:pPr lvl="0" defTabSz="914400">
              <a:buClrTx/>
              <a:defRPr/>
            </a:pPr>
            <a:r>
              <a:rPr lang="en-CA" sz="1000" dirty="0">
                <a:solidFill>
                  <a:srgbClr val="000000"/>
                </a:solidFill>
                <a:latin typeface="Arial Narrow" panose="020B0606020202030204" pitchFamily="34" charset="0"/>
              </a:rPr>
              <a:t>McClung, M.R., et al. </a:t>
            </a:r>
            <a:r>
              <a:rPr lang="en-CA" sz="1000" i="1" dirty="0" err="1">
                <a:solidFill>
                  <a:srgbClr val="000000"/>
                </a:solidFill>
                <a:latin typeface="Arial Narrow" panose="020B0606020202030204" pitchFamily="34" charset="0"/>
              </a:rPr>
              <a:t>Osteoporos</a:t>
            </a:r>
            <a:r>
              <a:rPr lang="en-CA" sz="1000" i="1" dirty="0">
                <a:solidFill>
                  <a:srgbClr val="000000"/>
                </a:solidFill>
                <a:latin typeface="Arial Narrow" panose="020B0606020202030204" pitchFamily="34" charset="0"/>
              </a:rPr>
              <a:t> Int</a:t>
            </a:r>
            <a:r>
              <a:rPr lang="en-CA" sz="1000" dirty="0">
                <a:solidFill>
                  <a:srgbClr val="000000"/>
                </a:solidFill>
                <a:latin typeface="Arial Narrow" panose="020B0606020202030204" pitchFamily="34" charset="0"/>
              </a:rPr>
              <a:t>. 2012, 23(1):267-76.</a:t>
            </a:r>
          </a:p>
        </p:txBody>
      </p:sp>
      <p:sp>
        <p:nvSpPr>
          <p:cNvPr id="11" name="Content Placeholder 3">
            <a:extLst>
              <a:ext uri="{FF2B5EF4-FFF2-40B4-BE49-F238E27FC236}">
                <a16:creationId xmlns:a16="http://schemas.microsoft.com/office/drawing/2014/main" id="{15B8A3DA-8D1C-4EFF-92A2-066B547EED8E}"/>
              </a:ext>
            </a:extLst>
          </p:cNvPr>
          <p:cNvSpPr txBox="1">
            <a:spLocks/>
          </p:cNvSpPr>
          <p:nvPr/>
        </p:nvSpPr>
        <p:spPr>
          <a:xfrm>
            <a:off x="304800" y="1103798"/>
            <a:ext cx="8559800" cy="110600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indent="-396875">
              <a:buClr>
                <a:srgbClr val="554856"/>
              </a:buClr>
              <a:buFont typeface="Wingdings" panose="05000000000000000000" pitchFamily="2" charset="2"/>
              <a:buChar char="§"/>
            </a:pPr>
            <a:r>
              <a:rPr lang="en-CA" b="1" dirty="0">
                <a:solidFill>
                  <a:sysClr val="windowText" lastClr="000000">
                    <a:lumMod val="75000"/>
                    <a:lumOff val="25000"/>
                  </a:sysClr>
                </a:solidFill>
                <a:latin typeface="Arial Narrow" panose="020B0606020202030204" pitchFamily="34" charset="0"/>
              </a:rPr>
              <a:t>Frequency of GI AEs in a clinical trial was consistent with that shown in previous studies of daily, weekly &amp; monthly risedronate</a:t>
            </a: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0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graphicFrame>
        <p:nvGraphicFramePr>
          <p:cNvPr id="13" name="Table 12">
            <a:extLst>
              <a:ext uri="{FF2B5EF4-FFF2-40B4-BE49-F238E27FC236}">
                <a16:creationId xmlns:a16="http://schemas.microsoft.com/office/drawing/2014/main" id="{1852311F-F91E-4FEB-A5F7-52F59102161F}"/>
              </a:ext>
            </a:extLst>
          </p:cNvPr>
          <p:cNvGraphicFramePr>
            <a:graphicFrameLocks noGrp="1"/>
          </p:cNvGraphicFramePr>
          <p:nvPr>
            <p:extLst>
              <p:ext uri="{D42A27DB-BD31-4B8C-83A1-F6EECF244321}">
                <p14:modId xmlns:p14="http://schemas.microsoft.com/office/powerpoint/2010/main" val="3111310311"/>
              </p:ext>
            </p:extLst>
          </p:nvPr>
        </p:nvGraphicFramePr>
        <p:xfrm>
          <a:off x="462756" y="2209800"/>
          <a:ext cx="8243887" cy="3327400"/>
        </p:xfrm>
        <a:graphic>
          <a:graphicData uri="http://schemas.openxmlformats.org/drawingml/2006/table">
            <a:tbl>
              <a:tblPr firstRow="1" bandRow="1">
                <a:effectLst>
                  <a:outerShdw blurRad="50800" dist="38100" algn="l" rotWithShape="0">
                    <a:prstClr val="black">
                      <a:alpha val="40000"/>
                    </a:prstClr>
                  </a:outerShdw>
                </a:effectLst>
              </a:tblPr>
              <a:tblGrid>
                <a:gridCol w="3805849">
                  <a:extLst>
                    <a:ext uri="{9D8B030D-6E8A-4147-A177-3AD203B41FA5}">
                      <a16:colId xmlns:a16="http://schemas.microsoft.com/office/drawing/2014/main" val="20000"/>
                    </a:ext>
                  </a:extLst>
                </a:gridCol>
                <a:gridCol w="2219019">
                  <a:extLst>
                    <a:ext uri="{9D8B030D-6E8A-4147-A177-3AD203B41FA5}">
                      <a16:colId xmlns:a16="http://schemas.microsoft.com/office/drawing/2014/main" val="20001"/>
                    </a:ext>
                  </a:extLst>
                </a:gridCol>
                <a:gridCol w="2219019">
                  <a:extLst>
                    <a:ext uri="{9D8B030D-6E8A-4147-A177-3AD203B41FA5}">
                      <a16:colId xmlns:a16="http://schemas.microsoft.com/office/drawing/2014/main" val="20002"/>
                    </a:ext>
                  </a:extLst>
                </a:gridCol>
              </a:tblGrid>
              <a:tr h="370840">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r>
                        <a:rPr lang="en-CA" sz="1400" b="1" dirty="0">
                          <a:solidFill>
                            <a:schemeClr val="tx1"/>
                          </a:solidFill>
                          <a:latin typeface="Arial Narrow" panose="020B0606020202030204" pitchFamily="34" charset="0"/>
                        </a:rPr>
                        <a:t>Summary of AEs in the Phase III Clinical Trial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28EBF"/>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algn="ctr"/>
                      <a:r>
                        <a:rPr lang="en-CA" sz="1400" b="1" dirty="0">
                          <a:solidFill>
                            <a:schemeClr val="tx1"/>
                          </a:solidFill>
                          <a:latin typeface="Arial Narrow" panose="020B0606020202030204" pitchFamily="34" charset="0"/>
                        </a:rPr>
                        <a:t>5 mg IR daily, </a:t>
                      </a:r>
                    </a:p>
                    <a:p>
                      <a:pPr algn="ctr"/>
                      <a:r>
                        <a:rPr lang="en-CA" sz="1400" b="1" dirty="0">
                          <a:solidFill>
                            <a:schemeClr val="tx1"/>
                          </a:solidFill>
                          <a:latin typeface="Arial Narrow" panose="020B0606020202030204" pitchFamily="34" charset="0"/>
                        </a:rPr>
                        <a:t>before breakfast </a:t>
                      </a:r>
                    </a:p>
                    <a:p>
                      <a:pPr algn="ctr"/>
                      <a:r>
                        <a:rPr lang="en-CA" sz="1400" b="1" dirty="0">
                          <a:solidFill>
                            <a:schemeClr val="tx1"/>
                          </a:solidFill>
                          <a:latin typeface="Arial Narrow" panose="020B0606020202030204" pitchFamily="34" charset="0"/>
                        </a:rPr>
                        <a:t>(N=307)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28EBF"/>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algn="ctr"/>
                      <a:r>
                        <a:rPr lang="en-CA" sz="1400" b="1" dirty="0">
                          <a:solidFill>
                            <a:schemeClr val="tx1"/>
                          </a:solidFill>
                          <a:latin typeface="Arial Narrow" panose="020B0606020202030204" pitchFamily="34" charset="0"/>
                        </a:rPr>
                        <a:t>35 mg DR weekly, </a:t>
                      </a:r>
                    </a:p>
                    <a:p>
                      <a:pPr algn="ctr"/>
                      <a:r>
                        <a:rPr lang="en-CA" sz="1400" b="1" dirty="0">
                          <a:solidFill>
                            <a:schemeClr val="tx1"/>
                          </a:solidFill>
                          <a:latin typeface="Arial Narrow" panose="020B0606020202030204" pitchFamily="34" charset="0"/>
                        </a:rPr>
                        <a:t>following breakfast</a:t>
                      </a:r>
                      <a:r>
                        <a:rPr lang="en-CA" sz="1400" b="1" baseline="0" dirty="0">
                          <a:solidFill>
                            <a:schemeClr val="tx1"/>
                          </a:solidFill>
                          <a:latin typeface="Arial Narrow" panose="020B0606020202030204" pitchFamily="34" charset="0"/>
                        </a:rPr>
                        <a:t> </a:t>
                      </a:r>
                    </a:p>
                    <a:p>
                      <a:pPr algn="ctr"/>
                      <a:r>
                        <a:rPr lang="en-CA" sz="1400" b="1" dirty="0">
                          <a:solidFill>
                            <a:schemeClr val="tx1"/>
                          </a:solidFill>
                          <a:latin typeface="Arial Narrow" panose="020B0606020202030204" pitchFamily="34" charset="0"/>
                        </a:rPr>
                        <a:t>(N=307)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28EBF"/>
                    </a:solidFill>
                  </a:tcPr>
                </a:tc>
                <a:extLst>
                  <a:ext uri="{0D108BD9-81ED-4DB2-BD59-A6C34878D82A}">
                    <a16:rowId xmlns:a16="http://schemas.microsoft.com/office/drawing/2014/main" val="10000"/>
                  </a:ext>
                </a:extLst>
              </a:tr>
              <a:tr h="370840">
                <a:tc gridSpan="3">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400" b="0" dirty="0">
                          <a:solidFill>
                            <a:schemeClr val="bg1"/>
                          </a:solidFill>
                          <a:latin typeface="Arial Narrow" panose="020B0606020202030204" pitchFamily="34" charset="0"/>
                        </a:rPr>
                        <a:t>Most common AE associated with withdrawal</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hMerge="1">
                  <a:txBody>
                    <a:bodyPr/>
                    <a:lstStyle/>
                    <a:p>
                      <a:pPr algn="ctr" fontAlgn="t"/>
                      <a:endParaRPr lang="en-CA" sz="1200" b="0" dirty="0">
                        <a:effectLst/>
                        <a:latin typeface="inherit"/>
                      </a:endParaRPr>
                    </a:p>
                  </a:txBody>
                  <a:tcPr marT="47625" marB="47625">
                    <a:solidFill>
                      <a:schemeClr val="bg1">
                        <a:lumMod val="75000"/>
                      </a:schemeClr>
                    </a:solidFill>
                  </a:tcPr>
                </a:tc>
                <a:tc hMerge="1">
                  <a:txBody>
                    <a:bodyPr/>
                    <a:lstStyle/>
                    <a:p>
                      <a:pPr algn="ctr"/>
                      <a:endParaRPr lang="en-CA" sz="1200"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3175" indent="0">
                        <a:buFont typeface="Arial" pitchFamily="34" charset="0"/>
                        <a:buNone/>
                      </a:pPr>
                      <a:r>
                        <a:rPr lang="en-CA" sz="1400" dirty="0">
                          <a:solidFill>
                            <a:schemeClr val="tx1">
                              <a:lumMod val="95000"/>
                              <a:lumOff val="5000"/>
                            </a:schemeClr>
                          </a:solidFill>
                          <a:latin typeface="Arial Narrow" panose="020B0606020202030204" pitchFamily="34" charset="0"/>
                        </a:rPr>
                        <a:t>GI Disorder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11 (3.6)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17 (5.5)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extLst>
                  <a:ext uri="{0D108BD9-81ED-4DB2-BD59-A6C34878D82A}">
                    <a16:rowId xmlns:a16="http://schemas.microsoft.com/office/drawing/2014/main" val="10002"/>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Upper GI Tract AEs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45 (14.7)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48</a:t>
                      </a:r>
                      <a:r>
                        <a:rPr lang="en-CA" sz="1400" baseline="0" dirty="0">
                          <a:solidFill>
                            <a:schemeClr val="tx1">
                              <a:lumMod val="95000"/>
                              <a:lumOff val="5000"/>
                            </a:schemeClr>
                          </a:solidFill>
                          <a:latin typeface="Arial Narrow" panose="020B0606020202030204" pitchFamily="34" charset="0"/>
                        </a:rPr>
                        <a:t> (15.6)</a:t>
                      </a:r>
                      <a:endParaRPr lang="en-CA" sz="1400" dirty="0">
                        <a:solidFill>
                          <a:schemeClr val="tx1">
                            <a:lumMod val="95000"/>
                            <a:lumOff val="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extLst>
                  <a:ext uri="{0D108BD9-81ED-4DB2-BD59-A6C34878D82A}">
                    <a16:rowId xmlns:a16="http://schemas.microsoft.com/office/drawing/2014/main" val="10003"/>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Diarrhea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15 (4.9)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27 (8.8)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extLst>
                  <a:ext uri="{0D108BD9-81ED-4DB2-BD59-A6C34878D82A}">
                    <a16:rowId xmlns:a16="http://schemas.microsoft.com/office/drawing/2014/main" val="10004"/>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Abdominal Pain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9 (2.9)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16 (5.2)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extLst>
                  <a:ext uri="{0D108BD9-81ED-4DB2-BD59-A6C34878D82A}">
                    <a16:rowId xmlns:a16="http://schemas.microsoft.com/office/drawing/2014/main" val="10005"/>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Upper Abdominal Pain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7 (2.3)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9 (2.9)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30196"/>
                      </a:srgbClr>
                    </a:solidFill>
                  </a:tcPr>
                </a:tc>
                <a:extLst>
                  <a:ext uri="{0D108BD9-81ED-4DB2-BD59-A6C34878D82A}">
                    <a16:rowId xmlns:a16="http://schemas.microsoft.com/office/drawing/2014/main" val="10006"/>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buFont typeface="Arial" pitchFamily="34" charset="0"/>
                        <a:buNone/>
                      </a:pPr>
                      <a:r>
                        <a:rPr lang="en-CA" sz="1400" dirty="0">
                          <a:solidFill>
                            <a:schemeClr val="tx1">
                              <a:lumMod val="95000"/>
                              <a:lumOff val="5000"/>
                            </a:schemeClr>
                          </a:solidFill>
                          <a:latin typeface="Arial Narrow" panose="020B0606020202030204" pitchFamily="34" charset="0"/>
                        </a:rPr>
                        <a:t>Constipation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9 (2.9)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algn="ctr">
                        <a:buFont typeface="Arial" pitchFamily="34" charset="0"/>
                        <a:buNone/>
                      </a:pPr>
                      <a:r>
                        <a:rPr lang="en-CA" sz="1400" dirty="0">
                          <a:solidFill>
                            <a:schemeClr val="tx1">
                              <a:lumMod val="95000"/>
                              <a:lumOff val="5000"/>
                            </a:schemeClr>
                          </a:solidFill>
                          <a:latin typeface="Arial Narrow" panose="020B0606020202030204" pitchFamily="34" charset="0"/>
                        </a:rPr>
                        <a:t>15 (4.9)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28EBF">
                        <a:alpha val="50196"/>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73426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CFDFDB-C55F-4ADA-9866-9E3C0A0D4933}"/>
              </a:ext>
            </a:extLst>
          </p:cNvPr>
          <p:cNvSpPr/>
          <p:nvPr/>
        </p:nvSpPr>
        <p:spPr>
          <a:xfrm>
            <a:off x="0" y="6774914"/>
            <a:ext cx="9144000" cy="106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2" name="Rectangle 1">
            <a:extLst>
              <a:ext uri="{FF2B5EF4-FFF2-40B4-BE49-F238E27FC236}">
                <a16:creationId xmlns:a16="http://schemas.microsoft.com/office/drawing/2014/main" id="{55010D92-732B-4721-81BC-6342B1C2838D}"/>
              </a:ext>
            </a:extLst>
          </p:cNvPr>
          <p:cNvSpPr/>
          <p:nvPr/>
        </p:nvSpPr>
        <p:spPr>
          <a:xfrm>
            <a:off x="0" y="2"/>
            <a:ext cx="9144000" cy="637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58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3600" dirty="0">
                <a:solidFill>
                  <a:srgbClr val="725F73"/>
                </a:solidFill>
                <a:latin typeface="Arial Narrow" panose="020B0606020202030204" pitchFamily="34" charset="0"/>
              </a:rPr>
              <a:t>Reimbursement</a:t>
            </a:r>
            <a:endParaRPr lang="en-US" sz="3200" baseline="30000" dirty="0">
              <a:solidFill>
                <a:srgbClr val="725F73"/>
              </a:solidFill>
              <a:latin typeface="Arial Narrow" panose="020B0606020202030204" pitchFamily="34" charset="0"/>
            </a:endParaRPr>
          </a:p>
        </p:txBody>
      </p:sp>
      <p:pic>
        <p:nvPicPr>
          <p:cNvPr id="9" name="Picture 8">
            <a:extLst>
              <a:ext uri="{FF2B5EF4-FFF2-40B4-BE49-F238E27FC236}">
                <a16:creationId xmlns:a16="http://schemas.microsoft.com/office/drawing/2014/main" id="{F9D6ED3F-007E-439E-99FB-A9BF47BBFD03}"/>
              </a:ext>
            </a:extLst>
          </p:cNvPr>
          <p:cNvPicPr>
            <a:picLocks noChangeAspect="1"/>
          </p:cNvPicPr>
          <p:nvPr/>
        </p:nvPicPr>
        <p:blipFill>
          <a:blip r:embed="rId3"/>
          <a:stretch>
            <a:fillRect/>
          </a:stretch>
        </p:blipFill>
        <p:spPr>
          <a:xfrm>
            <a:off x="876300" y="706262"/>
            <a:ext cx="7856223" cy="6050138"/>
          </a:xfrm>
          <a:prstGeom prst="rect">
            <a:avLst/>
          </a:prstGeom>
        </p:spPr>
      </p:pic>
    </p:spTree>
    <p:extLst>
      <p:ext uri="{BB962C8B-B14F-4D97-AF65-F5344CB8AC3E}">
        <p14:creationId xmlns:p14="http://schemas.microsoft.com/office/powerpoint/2010/main" val="5337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descr="A person wearing a white shirt&#10;&#10;Description generated with very high confidence">
            <a:extLst>
              <a:ext uri="{FF2B5EF4-FFF2-40B4-BE49-F238E27FC236}">
                <a16:creationId xmlns:a16="http://schemas.microsoft.com/office/drawing/2014/main" id="{AAC4F536-73EE-4EAF-A8C9-74D40F5E3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3862" y="539401"/>
            <a:ext cx="1570414" cy="2714296"/>
          </a:xfrm>
          <a:prstGeom prst="rect">
            <a:avLst/>
          </a:prstGeom>
        </p:spPr>
      </p:pic>
      <p:sp>
        <p:nvSpPr>
          <p:cNvPr id="229" name="Rounded Rectangle 1">
            <a:extLst>
              <a:ext uri="{FF2B5EF4-FFF2-40B4-BE49-F238E27FC236}">
                <a16:creationId xmlns:a16="http://schemas.microsoft.com/office/drawing/2014/main" id="{29381AD2-0FFE-4909-91C4-11CE68332FC9}"/>
              </a:ext>
            </a:extLst>
          </p:cNvPr>
          <p:cNvSpPr/>
          <p:nvPr/>
        </p:nvSpPr>
        <p:spPr>
          <a:xfrm>
            <a:off x="3623539" y="2632036"/>
            <a:ext cx="5520462" cy="3047404"/>
          </a:xfrm>
          <a:prstGeom prst="rect">
            <a:avLst/>
          </a:prstGeom>
          <a:solidFill>
            <a:srgbClr val="C4D0E9"/>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high confidence">
            <a:extLst>
              <a:ext uri="{FF2B5EF4-FFF2-40B4-BE49-F238E27FC236}">
                <a16:creationId xmlns:a16="http://schemas.microsoft.com/office/drawing/2014/main" id="{CAE33BD6-B485-4305-B019-43BC103A59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483" y="964558"/>
            <a:ext cx="4442380" cy="5923174"/>
          </a:xfrm>
          <a:prstGeom prst="rect">
            <a:avLst/>
          </a:prstGeom>
        </p:spPr>
      </p:pic>
      <p:sp>
        <p:nvSpPr>
          <p:cNvPr id="150" name="circle"/>
          <p:cNvSpPr>
            <a:spLocks noChangeArrowheads="1"/>
          </p:cNvSpPr>
          <p:nvPr/>
        </p:nvSpPr>
        <p:spPr bwMode="auto">
          <a:xfrm rot="21363514">
            <a:off x="450093" y="2420543"/>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0" name="circle">
            <a:extLst>
              <a:ext uri="{FF2B5EF4-FFF2-40B4-BE49-F238E27FC236}">
                <a16:creationId xmlns:a16="http://schemas.microsoft.com/office/drawing/2014/main" id="{C91730CE-C2EB-4025-BAD1-BBB3FAFBA505}"/>
              </a:ext>
            </a:extLst>
          </p:cNvPr>
          <p:cNvSpPr>
            <a:spLocks noChangeArrowheads="1"/>
          </p:cNvSpPr>
          <p:nvPr/>
        </p:nvSpPr>
        <p:spPr bwMode="auto">
          <a:xfrm rot="21363514">
            <a:off x="450093" y="3355352"/>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1" name="circle">
            <a:extLst>
              <a:ext uri="{FF2B5EF4-FFF2-40B4-BE49-F238E27FC236}">
                <a16:creationId xmlns:a16="http://schemas.microsoft.com/office/drawing/2014/main" id="{98A50F9F-C750-4004-8A24-1F1807EA27EA}"/>
              </a:ext>
            </a:extLst>
          </p:cNvPr>
          <p:cNvSpPr>
            <a:spLocks noChangeArrowheads="1"/>
          </p:cNvSpPr>
          <p:nvPr/>
        </p:nvSpPr>
        <p:spPr bwMode="auto">
          <a:xfrm rot="21363514">
            <a:off x="450093" y="4290161"/>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2" name="circle">
            <a:extLst>
              <a:ext uri="{FF2B5EF4-FFF2-40B4-BE49-F238E27FC236}">
                <a16:creationId xmlns:a16="http://schemas.microsoft.com/office/drawing/2014/main" id="{EEBF916E-58D6-43E3-9363-8779C16C030B}"/>
              </a:ext>
            </a:extLst>
          </p:cNvPr>
          <p:cNvSpPr>
            <a:spLocks noChangeArrowheads="1"/>
          </p:cNvSpPr>
          <p:nvPr/>
        </p:nvSpPr>
        <p:spPr bwMode="auto">
          <a:xfrm rot="21363514">
            <a:off x="450093" y="5224970"/>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pic>
        <p:nvPicPr>
          <p:cNvPr id="166" name="Picture 165">
            <a:extLst>
              <a:ext uri="{FF2B5EF4-FFF2-40B4-BE49-F238E27FC236}">
                <a16:creationId xmlns:a16="http://schemas.microsoft.com/office/drawing/2014/main" id="{9A930CFB-D577-430D-8DCA-3C309AA0BB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312" y="2597141"/>
            <a:ext cx="365760" cy="365760"/>
          </a:xfrm>
          <a:prstGeom prst="rect">
            <a:avLst/>
          </a:prstGeom>
        </p:spPr>
      </p:pic>
      <p:pic>
        <p:nvPicPr>
          <p:cNvPr id="167" name="Picture 14" descr="Image result for stethoscope icons png">
            <a:extLst>
              <a:ext uri="{FF2B5EF4-FFF2-40B4-BE49-F238E27FC236}">
                <a16:creationId xmlns:a16="http://schemas.microsoft.com/office/drawing/2014/main" id="{E17D3B77-EE52-4B1A-B529-B17612603C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27" y="3469241"/>
            <a:ext cx="457200"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168" name="Picture 167" descr="A close up of a logo&#10;&#10;Description generated with high confidence">
            <a:extLst>
              <a:ext uri="{FF2B5EF4-FFF2-40B4-BE49-F238E27FC236}">
                <a16:creationId xmlns:a16="http://schemas.microsoft.com/office/drawing/2014/main" id="{D0C9B3B8-D12C-459D-B48C-1AFAF9F64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202" y="4461746"/>
            <a:ext cx="365760" cy="365760"/>
          </a:xfrm>
          <a:prstGeom prst="rect">
            <a:avLst/>
          </a:prstGeom>
        </p:spPr>
      </p:pic>
      <p:pic>
        <p:nvPicPr>
          <p:cNvPr id="169" name="Picture 168">
            <a:extLst>
              <a:ext uri="{FF2B5EF4-FFF2-40B4-BE49-F238E27FC236}">
                <a16:creationId xmlns:a16="http://schemas.microsoft.com/office/drawing/2014/main" id="{04C5952F-D8B8-4970-985E-3A09E463C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98" y="5378678"/>
            <a:ext cx="457200" cy="457200"/>
          </a:xfrm>
          <a:prstGeom prst="rect">
            <a:avLst/>
          </a:prstGeom>
        </p:spPr>
      </p:pic>
      <p:sp>
        <p:nvSpPr>
          <p:cNvPr id="174" name="TextBox 173">
            <a:extLst>
              <a:ext uri="{FF2B5EF4-FFF2-40B4-BE49-F238E27FC236}">
                <a16:creationId xmlns:a16="http://schemas.microsoft.com/office/drawing/2014/main" id="{5DB42922-C68A-4C0E-BB83-75D125E62980}"/>
              </a:ext>
            </a:extLst>
          </p:cNvPr>
          <p:cNvSpPr txBox="1"/>
          <p:nvPr/>
        </p:nvSpPr>
        <p:spPr>
          <a:xfrm>
            <a:off x="1201288" y="2372957"/>
            <a:ext cx="2602289" cy="73866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Type 2 Diabetes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Non Smoker</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Mother had a hip fracture at 80</a:t>
            </a:r>
          </a:p>
        </p:txBody>
      </p:sp>
      <p:sp>
        <p:nvSpPr>
          <p:cNvPr id="175" name="TextBox 174">
            <a:extLst>
              <a:ext uri="{FF2B5EF4-FFF2-40B4-BE49-F238E27FC236}">
                <a16:creationId xmlns:a16="http://schemas.microsoft.com/office/drawing/2014/main" id="{D9103C84-40D2-4542-B046-6E70A2DCD630}"/>
              </a:ext>
            </a:extLst>
          </p:cNvPr>
          <p:cNvSpPr txBox="1"/>
          <p:nvPr/>
        </p:nvSpPr>
        <p:spPr>
          <a:xfrm>
            <a:off x="1215302" y="3050351"/>
            <a:ext cx="2602289"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BP: 127/81 </a:t>
            </a:r>
            <a:r>
              <a:rPr kumimoji="0" lang="en-CA" sz="1400" b="0" i="0" u="none" strike="noStrike" kern="1200" cap="none" spc="0" normalizeH="0" baseline="0" noProof="0" dirty="0" err="1">
                <a:ln>
                  <a:noFill/>
                </a:ln>
                <a:solidFill>
                  <a:prstClr val="black">
                    <a:lumMod val="65000"/>
                    <a:lumOff val="35000"/>
                  </a:prstClr>
                </a:solidFill>
                <a:effectLst/>
                <a:uLnTx/>
                <a:uFillTx/>
                <a:latin typeface="Arial Narrow" panose="020B0606020202030204" pitchFamily="34" charset="0"/>
                <a:ea typeface="+mn-ea"/>
                <a:cs typeface="+mn-cs"/>
              </a:rPr>
              <a:t>mmHG</a:t>
            </a: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nl-NL"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Ht: 165 cm; Wt: 84 kg</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BMI: 31 kg/m</a:t>
            </a:r>
            <a:r>
              <a:rPr kumimoji="0" lang="en-CA" sz="1400" b="0" i="0" u="none" strike="noStrike" kern="1200" cap="none" spc="0" normalizeH="0" baseline="30000" noProof="0" dirty="0">
                <a:ln>
                  <a:noFill/>
                </a:ln>
                <a:solidFill>
                  <a:prstClr val="black">
                    <a:lumMod val="65000"/>
                    <a:lumOff val="35000"/>
                  </a:prstClr>
                </a:solidFill>
                <a:effectLst/>
                <a:uLnTx/>
                <a:uFillTx/>
                <a:latin typeface="Arial Narrow" panose="020B0606020202030204" pitchFamily="34" charset="0"/>
                <a:ea typeface="+mn-ea"/>
                <a:cs typeface="+mn-cs"/>
              </a:rPr>
              <a:t>2</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Femoral Next T-score: -2.8</a:t>
            </a:r>
          </a:p>
        </p:txBody>
      </p:sp>
      <p:sp>
        <p:nvSpPr>
          <p:cNvPr id="176" name="TextBox 175">
            <a:extLst>
              <a:ext uri="{FF2B5EF4-FFF2-40B4-BE49-F238E27FC236}">
                <a16:creationId xmlns:a16="http://schemas.microsoft.com/office/drawing/2014/main" id="{F335A14A-C100-468A-AE8B-93B4D69412A5}"/>
              </a:ext>
            </a:extLst>
          </p:cNvPr>
          <p:cNvSpPr txBox="1"/>
          <p:nvPr/>
        </p:nvSpPr>
        <p:spPr>
          <a:xfrm>
            <a:off x="1224313" y="4241216"/>
            <a:ext cx="2205974"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A1C: 7.8%</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nl-NL"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CrCl: 34 mL/min</a:t>
            </a:r>
          </a:p>
        </p:txBody>
      </p:sp>
      <p:sp>
        <p:nvSpPr>
          <p:cNvPr id="177" name="TextBox 176">
            <a:extLst>
              <a:ext uri="{FF2B5EF4-FFF2-40B4-BE49-F238E27FC236}">
                <a16:creationId xmlns:a16="http://schemas.microsoft.com/office/drawing/2014/main" id="{512AA70B-A6C4-436A-8E80-F8C81A059E44}"/>
              </a:ext>
            </a:extLst>
          </p:cNvPr>
          <p:cNvSpPr txBox="1"/>
          <p:nvPr/>
        </p:nvSpPr>
        <p:spPr>
          <a:xfrm>
            <a:off x="1189464" y="5135159"/>
            <a:ext cx="2205974"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Metformin 1500 mg/day, Sitagliptin 100 mg OD</a:t>
            </a:r>
            <a:endParaRPr kumimoji="0" lang="nl-NL"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p:txBody>
      </p:sp>
      <p:sp>
        <p:nvSpPr>
          <p:cNvPr id="178" name="Rectangle 2">
            <a:extLst>
              <a:ext uri="{FF2B5EF4-FFF2-40B4-BE49-F238E27FC236}">
                <a16:creationId xmlns:a16="http://schemas.microsoft.com/office/drawing/2014/main" id="{17125BAB-A78B-40D4-A74E-A724082624BC}"/>
              </a:ext>
            </a:extLst>
          </p:cNvPr>
          <p:cNvSpPr/>
          <p:nvPr/>
        </p:nvSpPr>
        <p:spPr>
          <a:xfrm>
            <a:off x="-8965" y="1"/>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1 - Interactivity</a:t>
            </a:r>
            <a:endParaRPr kumimoji="0" lang="en-US"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5" name="Rectangle 234">
            <a:extLst>
              <a:ext uri="{FF2B5EF4-FFF2-40B4-BE49-F238E27FC236}">
                <a16:creationId xmlns:a16="http://schemas.microsoft.com/office/drawing/2014/main" id="{A890137B-E6E7-468C-80E1-8BFAC91945AD}"/>
              </a:ext>
            </a:extLst>
          </p:cNvPr>
          <p:cNvSpPr/>
          <p:nvPr/>
        </p:nvSpPr>
        <p:spPr>
          <a:xfrm>
            <a:off x="5114104" y="4584964"/>
            <a:ext cx="3940995" cy="830997"/>
          </a:xfrm>
          <a:prstGeom prst="rect">
            <a:avLst/>
          </a:prstGeom>
        </p:spPr>
        <p:txBody>
          <a:bodyPr wrap="square">
            <a:spAutoFit/>
          </a:bodyPr>
          <a:lstStyle/>
          <a:p>
            <a:pPr lvl="0"/>
            <a:r>
              <a:rPr lang="en-CA" sz="2400" b="1" dirty="0">
                <a:solidFill>
                  <a:prstClr val="black">
                    <a:lumMod val="75000"/>
                    <a:lumOff val="25000"/>
                  </a:prstClr>
                </a:solidFill>
                <a:latin typeface="Arial Narrow" panose="020B0606020202030204" pitchFamily="34" charset="0"/>
              </a:rPr>
              <a:t>What therapy would you start Joy on?</a:t>
            </a:r>
          </a:p>
        </p:txBody>
      </p:sp>
      <p:sp>
        <p:nvSpPr>
          <p:cNvPr id="237" name="Rectangle 236">
            <a:extLst>
              <a:ext uri="{FF2B5EF4-FFF2-40B4-BE49-F238E27FC236}">
                <a16:creationId xmlns:a16="http://schemas.microsoft.com/office/drawing/2014/main" id="{46AF3FFD-4EBA-43A7-9893-951799E9BA13}"/>
              </a:ext>
            </a:extLst>
          </p:cNvPr>
          <p:cNvSpPr/>
          <p:nvPr/>
        </p:nvSpPr>
        <p:spPr>
          <a:xfrm>
            <a:off x="5114105" y="2915276"/>
            <a:ext cx="4121548" cy="830997"/>
          </a:xfrm>
          <a:prstGeom prst="rect">
            <a:avLst/>
          </a:prstGeom>
        </p:spPr>
        <p:txBody>
          <a:bodyPr wrap="square">
            <a:spAutoFit/>
          </a:bodyPr>
          <a:lstStyle/>
          <a:p>
            <a:pPr lvl="0"/>
            <a:r>
              <a:rPr lang="en-CA" sz="2400" b="1" dirty="0">
                <a:solidFill>
                  <a:prstClr val="black">
                    <a:lumMod val="75000"/>
                    <a:lumOff val="25000"/>
                  </a:prstClr>
                </a:solidFill>
                <a:latin typeface="Arial Narrow" panose="020B0606020202030204" pitchFamily="34" charset="0"/>
              </a:rPr>
              <a:t>What factor(s) would guide your treatment decision for Joy?</a:t>
            </a:r>
          </a:p>
        </p:txBody>
      </p:sp>
      <p:sp>
        <p:nvSpPr>
          <p:cNvPr id="239" name="TextBox 238">
            <a:extLst>
              <a:ext uri="{FF2B5EF4-FFF2-40B4-BE49-F238E27FC236}">
                <a16:creationId xmlns:a16="http://schemas.microsoft.com/office/drawing/2014/main" id="{B0765F10-2B59-44E6-A50D-D6F0F4E79F04}"/>
              </a:ext>
            </a:extLst>
          </p:cNvPr>
          <p:cNvSpPr txBox="1"/>
          <p:nvPr/>
        </p:nvSpPr>
        <p:spPr>
          <a:xfrm>
            <a:off x="6953711" y="311952"/>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Joy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68 </a:t>
            </a:r>
            <a:r>
              <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3" name="Picture 2" descr="A picture containing indoor, wall, lamp, object&#10;&#10;Description generated with very high confidence">
            <a:extLst>
              <a:ext uri="{FF2B5EF4-FFF2-40B4-BE49-F238E27FC236}">
                <a16:creationId xmlns:a16="http://schemas.microsoft.com/office/drawing/2014/main" id="{D28EB919-BEA4-4792-9708-83895E5AE5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9928" y="2923177"/>
            <a:ext cx="1021765" cy="958416"/>
          </a:xfrm>
          <a:prstGeom prst="rect">
            <a:avLst/>
          </a:prstGeom>
        </p:spPr>
      </p:pic>
      <p:pic>
        <p:nvPicPr>
          <p:cNvPr id="8" name="Picture 7" descr="A close up of a sign&#10;&#10;Description generated with very high confidence">
            <a:extLst>
              <a:ext uri="{FF2B5EF4-FFF2-40B4-BE49-F238E27FC236}">
                <a16:creationId xmlns:a16="http://schemas.microsoft.com/office/drawing/2014/main" id="{3067256C-F9BD-4AD6-AD46-1F1E28D61A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1495" y="4270966"/>
            <a:ext cx="681588" cy="1535109"/>
          </a:xfrm>
          <a:prstGeom prst="rect">
            <a:avLst/>
          </a:prstGeom>
        </p:spPr>
      </p:pic>
    </p:spTree>
    <p:extLst>
      <p:ext uri="{BB962C8B-B14F-4D97-AF65-F5344CB8AC3E}">
        <p14:creationId xmlns:p14="http://schemas.microsoft.com/office/powerpoint/2010/main" val="281226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P spid="176" grpId="0"/>
      <p:bldP spid="177" grpId="0"/>
      <p:bldP spid="235"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E2E01F-54CE-4C1D-8607-36C615BE0106}"/>
              </a:ext>
            </a:extLst>
          </p:cNvPr>
          <p:cNvPicPr>
            <a:picLocks noChangeAspect="1"/>
          </p:cNvPicPr>
          <p:nvPr/>
        </p:nvPicPr>
        <p:blipFill>
          <a:blip r:embed="rId3"/>
          <a:stretch>
            <a:fillRect/>
          </a:stretch>
        </p:blipFill>
        <p:spPr>
          <a:xfrm>
            <a:off x="17978" y="1855567"/>
            <a:ext cx="9144000" cy="4634866"/>
          </a:xfrm>
          <a:prstGeom prst="rect">
            <a:avLst/>
          </a:prstGeom>
        </p:spPr>
      </p:pic>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144000" cy="1107996"/>
          </a:xfrm>
        </p:spPr>
        <p:txBody>
          <a:bodyPr/>
          <a:lstStyle/>
          <a:p>
            <a:pPr algn="ctr">
              <a:lnSpc>
                <a:spcPct val="100000"/>
              </a:lnSpc>
            </a:pPr>
            <a:r>
              <a:rPr lang="en-CA" sz="3600" dirty="0">
                <a:solidFill>
                  <a:srgbClr val="725F73"/>
                </a:solidFill>
                <a:latin typeface="Arial Narrow" panose="020B0606020202030204" pitchFamily="34" charset="0"/>
              </a:rPr>
              <a:t>Expert Recommendations for Patient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NAÏVE TO TREATMENT</a:t>
            </a: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225" name="Group 224">
            <a:extLst>
              <a:ext uri="{FF2B5EF4-FFF2-40B4-BE49-F238E27FC236}">
                <a16:creationId xmlns:a16="http://schemas.microsoft.com/office/drawing/2014/main" id="{41329738-CDF2-4B2D-852C-0C50F2F99766}"/>
              </a:ext>
            </a:extLst>
          </p:cNvPr>
          <p:cNvGrpSpPr/>
          <p:nvPr/>
        </p:nvGrpSpPr>
        <p:grpSpPr>
          <a:xfrm>
            <a:off x="0" y="1123860"/>
            <a:ext cx="9161978" cy="646331"/>
            <a:chOff x="-17978" y="3099844"/>
            <a:chExt cx="9161978" cy="646331"/>
          </a:xfrm>
        </p:grpSpPr>
        <p:sp>
          <p:nvSpPr>
            <p:cNvPr id="226" name="Rectangle 225">
              <a:extLst>
                <a:ext uri="{FF2B5EF4-FFF2-40B4-BE49-F238E27FC236}">
                  <a16:creationId xmlns:a16="http://schemas.microsoft.com/office/drawing/2014/main" id="{B4D8AEAC-0466-4BE8-B057-9CB5A5CEE4C5}"/>
                </a:ext>
              </a:extLst>
            </p:cNvPr>
            <p:cNvSpPr/>
            <p:nvPr/>
          </p:nvSpPr>
          <p:spPr>
            <a:xfrm>
              <a:off x="0" y="3181945"/>
              <a:ext cx="9144000" cy="511681"/>
            </a:xfrm>
            <a:prstGeom prst="rect">
              <a:avLst/>
            </a:prstGeom>
            <a:solidFill>
              <a:srgbClr val="554856">
                <a:alpha val="87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ectangle 226">
              <a:extLst>
                <a:ext uri="{FF2B5EF4-FFF2-40B4-BE49-F238E27FC236}">
                  <a16:creationId xmlns:a16="http://schemas.microsoft.com/office/drawing/2014/main" id="{1BE4C614-B79F-437E-B49A-171152A48FDE}"/>
                </a:ext>
              </a:extLst>
            </p:cNvPr>
            <p:cNvSpPr/>
            <p:nvPr/>
          </p:nvSpPr>
          <p:spPr>
            <a:xfrm>
              <a:off x="678983" y="3208629"/>
              <a:ext cx="83809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WHAT THERAPY WOULD YOU START JOY ON?</a:t>
              </a:r>
            </a:p>
          </p:txBody>
        </p:sp>
        <p:sp>
          <p:nvSpPr>
            <p:cNvPr id="228" name="Rectangle 227">
              <a:extLst>
                <a:ext uri="{FF2B5EF4-FFF2-40B4-BE49-F238E27FC236}">
                  <a16:creationId xmlns:a16="http://schemas.microsoft.com/office/drawing/2014/main" id="{1B53D22F-ABCC-4AEB-8D31-41E451CF5190}"/>
                </a:ext>
              </a:extLst>
            </p:cNvPr>
            <p:cNvSpPr/>
            <p:nvPr/>
          </p:nvSpPr>
          <p:spPr>
            <a:xfrm>
              <a:off x="-17978" y="3099844"/>
              <a:ext cx="16520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Q:</a:t>
              </a:r>
            </a:p>
          </p:txBody>
        </p:sp>
      </p:grpSp>
    </p:spTree>
    <p:extLst>
      <p:ext uri="{BB962C8B-B14F-4D97-AF65-F5344CB8AC3E}">
        <p14:creationId xmlns:p14="http://schemas.microsoft.com/office/powerpoint/2010/main" val="163072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Discussion: Clinical Takeaways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2120" y="1688698"/>
            <a:ext cx="8229600" cy="47149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lvl="1" indent="-228600">
              <a:spcAft>
                <a:spcPts val="600"/>
              </a:spcAft>
              <a:buClr>
                <a:srgbClr val="554856"/>
              </a:buClr>
              <a:buFont typeface="+mj-lt"/>
              <a:buAutoNum type="arabicPeriod"/>
            </a:pPr>
            <a:r>
              <a:rPr lang="en-US" b="1" dirty="0">
                <a:solidFill>
                  <a:srgbClr val="554856"/>
                </a:solidFill>
                <a:latin typeface="Arial Narrow" panose="020B0606020202030204" pitchFamily="34" charset="0"/>
              </a:rPr>
              <a:t>Case finding: </a:t>
            </a:r>
            <a:r>
              <a:rPr lang="en-US" dirty="0">
                <a:latin typeface="Arial Narrow" panose="020B0606020202030204" pitchFamily="34" charset="0"/>
              </a:rPr>
              <a:t>We need to be holistic in our approach to osteoporosis and identifying those are risk. Hx review, fracture hx, other medications, risk of falling, overview of our understanding of our patient and the potential issues of follow up, adherence and fitness are all important factors in understanding the specific risk and the options for treatment.</a:t>
            </a:r>
          </a:p>
          <a:p>
            <a:pPr marL="228600" lvl="1" indent="-228600">
              <a:spcAft>
                <a:spcPts val="600"/>
              </a:spcAft>
              <a:buClr>
                <a:srgbClr val="554856"/>
              </a:buClr>
              <a:buFont typeface="+mj-lt"/>
              <a:buAutoNum type="arabicPeriod"/>
            </a:pPr>
            <a:r>
              <a:rPr lang="en-US" b="1" dirty="0">
                <a:solidFill>
                  <a:srgbClr val="554856"/>
                </a:solidFill>
                <a:latin typeface="Arial Narrow" panose="020B0606020202030204" pitchFamily="34" charset="0"/>
              </a:rPr>
              <a:t>BMD is a measure of bone density, not bone quality:</a:t>
            </a:r>
            <a:r>
              <a:rPr lang="en-US" dirty="0">
                <a:solidFill>
                  <a:srgbClr val="554856"/>
                </a:solidFill>
                <a:latin typeface="Arial Narrow" panose="020B0606020202030204" pitchFamily="34" charset="0"/>
              </a:rPr>
              <a:t> </a:t>
            </a:r>
            <a:r>
              <a:rPr lang="en-US" dirty="0">
                <a:latin typeface="Arial Narrow" panose="020B0606020202030204" pitchFamily="34" charset="0"/>
              </a:rPr>
              <a:t>So the need to review the entire picture is paramount as we understand the impact of the data, both from </a:t>
            </a:r>
            <a:r>
              <a:rPr lang="en-US" dirty="0" err="1">
                <a:latin typeface="Arial Narrow" panose="020B0606020202030204" pitchFamily="34" charset="0"/>
              </a:rPr>
              <a:t>CaMOS</a:t>
            </a:r>
            <a:r>
              <a:rPr lang="en-US" dirty="0">
                <a:latin typeface="Arial Narrow" panose="020B0606020202030204" pitchFamily="34" charset="0"/>
              </a:rPr>
              <a:t> and from Dr. </a:t>
            </a:r>
            <a:r>
              <a:rPr lang="en-US" dirty="0" err="1">
                <a:latin typeface="Arial Narrow" panose="020B0606020202030204" pitchFamily="34" charset="0"/>
              </a:rPr>
              <a:t>Siris</a:t>
            </a:r>
            <a:r>
              <a:rPr lang="en-US" dirty="0">
                <a:latin typeface="Arial Narrow" panose="020B0606020202030204" pitchFamily="34" charset="0"/>
              </a:rPr>
              <a:t>, and the need to be focused on fracture risk, not merely BMD.</a:t>
            </a:r>
          </a:p>
          <a:p>
            <a:pPr marL="228600" lvl="1" indent="-228600">
              <a:spcAft>
                <a:spcPts val="600"/>
              </a:spcAft>
              <a:buClr>
                <a:srgbClr val="554856"/>
              </a:buClr>
              <a:buFont typeface="+mj-lt"/>
              <a:buAutoNum type="arabicPeriod"/>
            </a:pPr>
            <a:r>
              <a:rPr lang="en-US" b="1" dirty="0">
                <a:solidFill>
                  <a:srgbClr val="554856"/>
                </a:solidFill>
                <a:latin typeface="Arial Narrow" panose="020B0606020202030204" pitchFamily="34" charset="0"/>
              </a:rPr>
              <a:t>OP risk factors:</a:t>
            </a:r>
            <a:r>
              <a:rPr lang="en-US" dirty="0">
                <a:solidFill>
                  <a:srgbClr val="554856"/>
                </a:solidFill>
                <a:latin typeface="Arial Narrow" panose="020B0606020202030204" pitchFamily="34" charset="0"/>
              </a:rPr>
              <a:t> </a:t>
            </a:r>
            <a:r>
              <a:rPr lang="en-US" dirty="0">
                <a:latin typeface="Arial Narrow" panose="020B0606020202030204" pitchFamily="34" charset="0"/>
              </a:rPr>
              <a:t>Including the new information on medications and other diseases, such as Parkinson’s, MS etc., all speak to the need for family medicine to be in the forefront of case finding and reviewing our patient population. Aim is to avoid long-term care, chronic disability and loss of independence, keeping our older population active and in the community. It is in our hands.</a:t>
            </a: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pic>
        <p:nvPicPr>
          <p:cNvPr id="3" name="Picture 2" descr="A picture containing indoor&#10;&#10;Description generated with very high confidence">
            <a:extLst>
              <a:ext uri="{FF2B5EF4-FFF2-40B4-BE49-F238E27FC236}">
                <a16:creationId xmlns:a16="http://schemas.microsoft.com/office/drawing/2014/main" id="{3995EADE-68D5-438C-AA04-4AE81ED44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967" y="183866"/>
            <a:ext cx="1388754" cy="1741176"/>
          </a:xfrm>
          <a:prstGeom prst="rect">
            <a:avLst/>
          </a:prstGeom>
        </p:spPr>
      </p:pic>
    </p:spTree>
    <p:extLst>
      <p:ext uri="{BB962C8B-B14F-4D97-AF65-F5344CB8AC3E}">
        <p14:creationId xmlns:p14="http://schemas.microsoft.com/office/powerpoint/2010/main" val="279974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1323439"/>
          </a:xfrm>
          <a:prstGeom prst="rect">
            <a:avLst/>
          </a:prstGeom>
        </p:spPr>
        <p:txBody>
          <a:bodyPr wrap="square">
            <a:spAutoFit/>
          </a:bodyPr>
          <a:lstStyle/>
          <a:p>
            <a:pPr lvl="0" defTabSz="342991">
              <a:defRPr/>
            </a:pPr>
            <a:r>
              <a:rPr lang="en-US" sz="4000" b="1" dirty="0">
                <a:solidFill>
                  <a:srgbClr val="725F73"/>
                </a:solidFill>
                <a:latin typeface="Arial Narrow" panose="020B0606020202030204" pitchFamily="34" charset="0"/>
              </a:rPr>
              <a:t>Program Development</a:t>
            </a:r>
            <a:br>
              <a:rPr lang="en-US" sz="4000" b="1" dirty="0">
                <a:solidFill>
                  <a:srgbClr val="725F73"/>
                </a:solidFill>
                <a:latin typeface="Arial Narrow" panose="020B0606020202030204" pitchFamily="34" charset="0"/>
              </a:rPr>
            </a:br>
            <a:endParaRPr lang="en-US" sz="4000" b="1" dirty="0">
              <a:solidFill>
                <a:srgbClr val="725F73"/>
              </a:solidFill>
              <a:latin typeface="Arial Narrow" panose="020B0606020202030204" pitchFamily="34" charset="0"/>
            </a:endParaRPr>
          </a:p>
        </p:txBody>
      </p:sp>
      <p:sp>
        <p:nvSpPr>
          <p:cNvPr id="8" name="Content Placeholder 2">
            <a:extLst>
              <a:ext uri="{FF2B5EF4-FFF2-40B4-BE49-F238E27FC236}">
                <a16:creationId xmlns:a16="http://schemas.microsoft.com/office/drawing/2014/main" id="{78BE1D20-2F42-4A48-AA20-E596A681B0A6}"/>
              </a:ext>
            </a:extLst>
          </p:cNvPr>
          <p:cNvSpPr txBox="1">
            <a:spLocks/>
          </p:cNvSpPr>
          <p:nvPr/>
        </p:nvSpPr>
        <p:spPr>
          <a:xfrm>
            <a:off x="1294804" y="1778639"/>
            <a:ext cx="7823832" cy="18895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b="1" dirty="0">
                <a:solidFill>
                  <a:schemeClr val="tx1">
                    <a:lumMod val="65000"/>
                    <a:lumOff val="35000"/>
                  </a:schemeClr>
                </a:solidFill>
                <a:latin typeface="Arial Narrow" panose="020B0606020202030204" pitchFamily="34" charset="0"/>
                <a:ea typeface="Calibri"/>
                <a:cs typeface="Lato"/>
              </a:rPr>
              <a:t>This program was planned by the Canadian Centre for Professional Development in Health and Medicine, a not-for-profit academic organization to achieve scientific integrity, objectivity, and balance. </a:t>
            </a:r>
          </a:p>
        </p:txBody>
      </p:sp>
      <p:sp>
        <p:nvSpPr>
          <p:cNvPr id="9" name="Rectangle 8">
            <a:extLst>
              <a:ext uri="{FF2B5EF4-FFF2-40B4-BE49-F238E27FC236}">
                <a16:creationId xmlns:a16="http://schemas.microsoft.com/office/drawing/2014/main" id="{2222A966-2407-4BC0-9BB8-226134272E1E}"/>
              </a:ext>
            </a:extLst>
          </p:cNvPr>
          <p:cNvSpPr/>
          <p:nvPr/>
        </p:nvSpPr>
        <p:spPr>
          <a:xfrm>
            <a:off x="1269440" y="5296529"/>
            <a:ext cx="7849196" cy="338554"/>
          </a:xfrm>
          <a:prstGeom prst="rect">
            <a:avLst/>
          </a:prstGeom>
        </p:spPr>
        <p:txBody>
          <a:bodyPr wrap="square">
            <a:spAutoFit/>
          </a:bodyPr>
          <a:lstStyle/>
          <a:p>
            <a:pPr algn="ctr"/>
            <a:r>
              <a:rPr lang="en-CA" sz="1600" b="1" dirty="0">
                <a:solidFill>
                  <a:srgbClr val="746175"/>
                </a:solidFill>
                <a:latin typeface="Arial Narrow" panose="020B0606020202030204" pitchFamily="34" charset="0"/>
                <a:cs typeface="Lato"/>
              </a:rPr>
              <a:t>This program has received an educational grant and in-kind support from Amgen Canada</a:t>
            </a:r>
          </a:p>
        </p:txBody>
      </p:sp>
      <p:pic>
        <p:nvPicPr>
          <p:cNvPr id="3" name="Picture 2" descr="A screenshot of a cell phone&#10;&#10;Description generated with high confidence">
            <a:extLst>
              <a:ext uri="{FF2B5EF4-FFF2-40B4-BE49-F238E27FC236}">
                <a16:creationId xmlns:a16="http://schemas.microsoft.com/office/drawing/2014/main" id="{8BE4F3E8-91C4-4582-9375-95A7075E60D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3678546" y="3569214"/>
            <a:ext cx="3056348" cy="1685904"/>
          </a:xfrm>
          <a:prstGeom prst="rect">
            <a:avLst/>
          </a:prstGeom>
        </p:spPr>
      </p:pic>
    </p:spTree>
    <p:extLst>
      <p:ext uri="{BB962C8B-B14F-4D97-AF65-F5344CB8AC3E}">
        <p14:creationId xmlns:p14="http://schemas.microsoft.com/office/powerpoint/2010/main" val="2036039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498598"/>
          </a:xfrm>
        </p:spPr>
        <p:txBody>
          <a:bodyPr/>
          <a:lstStyle/>
          <a:p>
            <a:pPr algn="ctr"/>
            <a:r>
              <a:rPr lang="en-CA" sz="3600" dirty="0">
                <a:solidFill>
                  <a:srgbClr val="725F73"/>
                </a:solidFill>
                <a:latin typeface="Arial Narrow" panose="020B0606020202030204" pitchFamily="34" charset="0"/>
              </a:rPr>
              <a:t> Program Modules</a:t>
            </a:r>
            <a:endParaRPr lang="en-US" sz="3600" dirty="0">
              <a:solidFill>
                <a:srgbClr val="725F73"/>
              </a:solidFill>
              <a:latin typeface="Arial Narrow" panose="020B0606020202030204" pitchFamily="34" charset="0"/>
            </a:endParaRPr>
          </a:p>
        </p:txBody>
      </p:sp>
      <p:pic>
        <p:nvPicPr>
          <p:cNvPr id="2" name="Picture 1">
            <a:hlinkClick r:id="rId3" action="ppaction://hlinksldjump"/>
            <a:extLst>
              <a:ext uri="{FF2B5EF4-FFF2-40B4-BE49-F238E27FC236}">
                <a16:creationId xmlns:a16="http://schemas.microsoft.com/office/drawing/2014/main" id="{998DED7B-68C6-41FB-8390-12649ABD6F86}"/>
              </a:ext>
            </a:extLst>
          </p:cNvPr>
          <p:cNvPicPr>
            <a:picLocks noChangeAspect="1"/>
          </p:cNvPicPr>
          <p:nvPr/>
        </p:nvPicPr>
        <p:blipFill>
          <a:blip r:embed="rId4"/>
          <a:stretch>
            <a:fillRect/>
          </a:stretch>
        </p:blipFill>
        <p:spPr>
          <a:xfrm>
            <a:off x="239279" y="1775652"/>
            <a:ext cx="1627583" cy="3840480"/>
          </a:xfrm>
          <a:prstGeom prst="rect">
            <a:avLst/>
          </a:prstGeom>
        </p:spPr>
      </p:pic>
      <p:pic>
        <p:nvPicPr>
          <p:cNvPr id="3" name="Picture 2">
            <a:hlinkClick r:id="rId5" action="ppaction://hlinksldjump"/>
            <a:extLst>
              <a:ext uri="{FF2B5EF4-FFF2-40B4-BE49-F238E27FC236}">
                <a16:creationId xmlns:a16="http://schemas.microsoft.com/office/drawing/2014/main" id="{6407FCA6-25B2-4F7E-9B27-B3724E8F3D6D}"/>
              </a:ext>
            </a:extLst>
          </p:cNvPr>
          <p:cNvPicPr>
            <a:picLocks noChangeAspect="1"/>
          </p:cNvPicPr>
          <p:nvPr/>
        </p:nvPicPr>
        <p:blipFill>
          <a:blip r:embed="rId6"/>
          <a:stretch>
            <a:fillRect/>
          </a:stretch>
        </p:blipFill>
        <p:spPr>
          <a:xfrm>
            <a:off x="2025601" y="1729932"/>
            <a:ext cx="1628702" cy="3886200"/>
          </a:xfrm>
          <a:prstGeom prst="rect">
            <a:avLst/>
          </a:prstGeom>
        </p:spPr>
      </p:pic>
      <p:pic>
        <p:nvPicPr>
          <p:cNvPr id="5" name="Picture 4">
            <a:hlinkClick r:id="rId7" action="ppaction://hlinksldjump"/>
            <a:extLst>
              <a:ext uri="{FF2B5EF4-FFF2-40B4-BE49-F238E27FC236}">
                <a16:creationId xmlns:a16="http://schemas.microsoft.com/office/drawing/2014/main" id="{2275D611-4CF8-4F89-95BE-A81EA71644FD}"/>
              </a:ext>
            </a:extLst>
          </p:cNvPr>
          <p:cNvPicPr>
            <a:picLocks noChangeAspect="1"/>
          </p:cNvPicPr>
          <p:nvPr/>
        </p:nvPicPr>
        <p:blipFill>
          <a:blip r:embed="rId8"/>
          <a:stretch>
            <a:fillRect/>
          </a:stretch>
        </p:blipFill>
        <p:spPr>
          <a:xfrm>
            <a:off x="3638187" y="1363771"/>
            <a:ext cx="1957841" cy="4264189"/>
          </a:xfrm>
          <a:prstGeom prst="rect">
            <a:avLst/>
          </a:prstGeom>
        </p:spPr>
      </p:pic>
      <p:pic>
        <p:nvPicPr>
          <p:cNvPr id="6" name="Picture 5">
            <a:hlinkClick r:id="rId9" action="ppaction://hlinksldjump"/>
            <a:extLst>
              <a:ext uri="{FF2B5EF4-FFF2-40B4-BE49-F238E27FC236}">
                <a16:creationId xmlns:a16="http://schemas.microsoft.com/office/drawing/2014/main" id="{CB312734-9105-4F37-924D-C73577EA4D21}"/>
              </a:ext>
            </a:extLst>
          </p:cNvPr>
          <p:cNvPicPr>
            <a:picLocks noChangeAspect="1"/>
          </p:cNvPicPr>
          <p:nvPr/>
        </p:nvPicPr>
        <p:blipFill>
          <a:blip r:embed="rId10"/>
          <a:stretch>
            <a:fillRect/>
          </a:stretch>
        </p:blipFill>
        <p:spPr>
          <a:xfrm>
            <a:off x="5492865" y="1547052"/>
            <a:ext cx="1766306" cy="4069080"/>
          </a:xfrm>
          <a:prstGeom prst="rect">
            <a:avLst/>
          </a:prstGeom>
        </p:spPr>
      </p:pic>
      <p:pic>
        <p:nvPicPr>
          <p:cNvPr id="7" name="Picture 6">
            <a:hlinkClick r:id="rId11" action="ppaction://hlinksldjump"/>
            <a:extLst>
              <a:ext uri="{FF2B5EF4-FFF2-40B4-BE49-F238E27FC236}">
                <a16:creationId xmlns:a16="http://schemas.microsoft.com/office/drawing/2014/main" id="{251B15E3-0A1D-4F1A-9D08-E5B6DFF62950}"/>
              </a:ext>
            </a:extLst>
          </p:cNvPr>
          <p:cNvPicPr>
            <a:picLocks noChangeAspect="1"/>
          </p:cNvPicPr>
          <p:nvPr/>
        </p:nvPicPr>
        <p:blipFill>
          <a:blip r:embed="rId12"/>
          <a:stretch>
            <a:fillRect/>
          </a:stretch>
        </p:blipFill>
        <p:spPr>
          <a:xfrm>
            <a:off x="6974098" y="1878920"/>
            <a:ext cx="2321563" cy="3749040"/>
          </a:xfrm>
          <a:prstGeom prst="rect">
            <a:avLst/>
          </a:prstGeom>
        </p:spPr>
      </p:pic>
    </p:spTree>
    <p:extLst>
      <p:ext uri="{BB962C8B-B14F-4D97-AF65-F5344CB8AC3E}">
        <p14:creationId xmlns:p14="http://schemas.microsoft.com/office/powerpoint/2010/main" val="2500651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bird, outdoor, flock, standing&#10;&#10;Description generated with high confidence">
            <a:extLst>
              <a:ext uri="{FF2B5EF4-FFF2-40B4-BE49-F238E27FC236}">
                <a16:creationId xmlns:a16="http://schemas.microsoft.com/office/drawing/2014/main" id="{10C105EF-0FEE-4B17-832C-097A02A4AEC8}"/>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863789" y="2036308"/>
            <a:ext cx="5328038" cy="3552025"/>
          </a:xfrm>
          <a:prstGeom prst="rect">
            <a:avLst/>
          </a:prstGeom>
          <a:ln>
            <a:noFill/>
          </a:ln>
          <a:effectLst>
            <a:softEdge rad="112500"/>
          </a:effectLst>
        </p:spPr>
      </p:pic>
      <p:sp>
        <p:nvSpPr>
          <p:cNvPr id="17" name="Rectangle 16">
            <a:extLst>
              <a:ext uri="{FF2B5EF4-FFF2-40B4-BE49-F238E27FC236}">
                <a16:creationId xmlns:a16="http://schemas.microsoft.com/office/drawing/2014/main" id="{7B0F1157-3614-4301-883D-1148B3A5731A}"/>
              </a:ext>
            </a:extLst>
          </p:cNvPr>
          <p:cNvSpPr/>
          <p:nvPr/>
        </p:nvSpPr>
        <p:spPr>
          <a:xfrm>
            <a:off x="-10786" y="2105894"/>
            <a:ext cx="9154786" cy="3552025"/>
          </a:xfrm>
          <a:prstGeom prst="rect">
            <a:avLst/>
          </a:prstGeom>
          <a:solidFill>
            <a:srgbClr val="98AED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Arial Narrow" panose="020B0606020202030204" pitchFamily="34" charset="0"/>
              </a:rPr>
              <a:t>Case 2</a:t>
            </a:r>
          </a:p>
        </p:txBody>
      </p:sp>
      <p:cxnSp>
        <p:nvCxnSpPr>
          <p:cNvPr id="83" name="Straight Connector 82">
            <a:extLst>
              <a:ext uri="{FF2B5EF4-FFF2-40B4-BE49-F238E27FC236}">
                <a16:creationId xmlns:a16="http://schemas.microsoft.com/office/drawing/2014/main" id="{E00DEA20-1A8F-44C4-A63E-B803CB4C9F3E}"/>
              </a:ext>
            </a:extLst>
          </p:cNvPr>
          <p:cNvCxnSpPr/>
          <p:nvPr/>
        </p:nvCxnSpPr>
        <p:spPr>
          <a:xfrm flipV="1">
            <a:off x="0" y="2013441"/>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6EF07-0B42-44A3-B846-CC842A5B0060}"/>
              </a:ext>
            </a:extLst>
          </p:cNvPr>
          <p:cNvCxnSpPr/>
          <p:nvPr/>
        </p:nvCxnSpPr>
        <p:spPr>
          <a:xfrm flipV="1">
            <a:off x="1973" y="5733160"/>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992ADC5-DB2F-40AC-868D-F17F77D44A22}"/>
              </a:ext>
            </a:extLst>
          </p:cNvPr>
          <p:cNvSpPr txBox="1"/>
          <p:nvPr/>
        </p:nvSpPr>
        <p:spPr>
          <a:xfrm>
            <a:off x="3924222" y="2783220"/>
            <a:ext cx="5267605" cy="1754326"/>
          </a:xfrm>
          <a:prstGeom prst="rect">
            <a:avLst/>
          </a:prstGeom>
          <a:noFill/>
        </p:spPr>
        <p:txBody>
          <a:bodyPr wrap="square" rtlCol="0">
            <a:spAutoFit/>
          </a:bodyPr>
          <a:lstStyle/>
          <a:p>
            <a:pPr algn="ctr" defTabSz="914400"/>
            <a:r>
              <a:rPr lang="en-CA" sz="3600" b="1" dirty="0">
                <a:ln w="10160">
                  <a:solidFill>
                    <a:schemeClr val="bg2">
                      <a:lumMod val="50000"/>
                    </a:schemeClr>
                  </a:solidFill>
                  <a:prstDash val="solid"/>
                </a:ln>
                <a:solidFill>
                  <a:prstClr val="white"/>
                </a:solidFill>
                <a:latin typeface="Arial Narrow" panose="020B0606020202030204" pitchFamily="34" charset="0"/>
              </a:rPr>
              <a:t>Risk Assessment &amp; Management of Male OP Patients</a:t>
            </a:r>
          </a:p>
        </p:txBody>
      </p:sp>
      <p:sp>
        <p:nvSpPr>
          <p:cNvPr id="88" name="TextBox 87">
            <a:extLst>
              <a:ext uri="{FF2B5EF4-FFF2-40B4-BE49-F238E27FC236}">
                <a16:creationId xmlns:a16="http://schemas.microsoft.com/office/drawing/2014/main" id="{80A7DED6-22C0-4746-9E06-04919BC09F1F}"/>
              </a:ext>
            </a:extLst>
          </p:cNvPr>
          <p:cNvSpPr txBox="1"/>
          <p:nvPr/>
        </p:nvSpPr>
        <p:spPr>
          <a:xfrm>
            <a:off x="940816" y="2083028"/>
            <a:ext cx="2761130" cy="646331"/>
          </a:xfrm>
          <a:prstGeom prst="rect">
            <a:avLst/>
          </a:prstGeom>
          <a:noFill/>
        </p:spPr>
        <p:txBody>
          <a:bodyPr wrap="square" rtlCol="0">
            <a:spAutoFit/>
          </a:bodyPr>
          <a:lstStyle/>
          <a:p>
            <a:pPr algn="ctr"/>
            <a:r>
              <a:rPr lang="en-CA" sz="3600" b="1" dirty="0">
                <a:ln w="10160">
                  <a:solidFill>
                    <a:schemeClr val="bg2">
                      <a:lumMod val="50000"/>
                    </a:schemeClr>
                  </a:solidFill>
                  <a:prstDash val="solid"/>
                </a:ln>
                <a:solidFill>
                  <a:prstClr val="white"/>
                </a:solidFill>
                <a:latin typeface="Arial Narrow" panose="020B0606020202030204" pitchFamily="34" charset="0"/>
              </a:rPr>
              <a:t>James</a:t>
            </a: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endParaRPr>
          </a:p>
        </p:txBody>
      </p:sp>
      <p:pic>
        <p:nvPicPr>
          <p:cNvPr id="6" name="Picture 5" descr="A person standing posing for the camera&#10;&#10;Description generated with very high confidence">
            <a:extLst>
              <a:ext uri="{FF2B5EF4-FFF2-40B4-BE49-F238E27FC236}">
                <a16:creationId xmlns:a16="http://schemas.microsoft.com/office/drawing/2014/main" id="{89F62ABC-D783-4B92-98B8-5D9E1CC11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0" y="2100041"/>
            <a:ext cx="1316764" cy="3500992"/>
          </a:xfrm>
          <a:prstGeom prst="rect">
            <a:avLst/>
          </a:prstGeom>
        </p:spPr>
      </p:pic>
    </p:spTree>
    <p:extLst>
      <p:ext uri="{BB962C8B-B14F-4D97-AF65-F5344CB8AC3E}">
        <p14:creationId xmlns:p14="http://schemas.microsoft.com/office/powerpoint/2010/main" val="3504748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Learning Objectives</a:t>
            </a:r>
          </a:p>
        </p:txBody>
      </p:sp>
      <p:sp>
        <p:nvSpPr>
          <p:cNvPr id="117" name="TextBox 116">
            <a:extLst>
              <a:ext uri="{FF2B5EF4-FFF2-40B4-BE49-F238E27FC236}">
                <a16:creationId xmlns:a16="http://schemas.microsoft.com/office/drawing/2014/main" id="{75828735-6A6C-422A-BCBD-6161328141B0}"/>
              </a:ext>
            </a:extLst>
          </p:cNvPr>
          <p:cNvSpPr txBox="1"/>
          <p:nvPr/>
        </p:nvSpPr>
        <p:spPr>
          <a:xfrm>
            <a:off x="1888834" y="2704596"/>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01</a:t>
            </a:r>
          </a:p>
        </p:txBody>
      </p:sp>
      <p:sp>
        <p:nvSpPr>
          <p:cNvPr id="120" name="TextBox 119">
            <a:extLst>
              <a:ext uri="{FF2B5EF4-FFF2-40B4-BE49-F238E27FC236}">
                <a16:creationId xmlns:a16="http://schemas.microsoft.com/office/drawing/2014/main" id="{51DB10B1-6FF6-4F5D-BE2C-A42FE9059AA5}"/>
              </a:ext>
            </a:extLst>
          </p:cNvPr>
          <p:cNvSpPr txBox="1"/>
          <p:nvPr/>
        </p:nvSpPr>
        <p:spPr>
          <a:xfrm>
            <a:off x="1888834" y="3690037"/>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02</a:t>
            </a:r>
          </a:p>
        </p:txBody>
      </p:sp>
      <p:sp>
        <p:nvSpPr>
          <p:cNvPr id="123" name="TextBox 122">
            <a:extLst>
              <a:ext uri="{FF2B5EF4-FFF2-40B4-BE49-F238E27FC236}">
                <a16:creationId xmlns:a16="http://schemas.microsoft.com/office/drawing/2014/main" id="{DE6EA2BC-5103-49A3-ACA2-3726E0B533C9}"/>
              </a:ext>
            </a:extLst>
          </p:cNvPr>
          <p:cNvSpPr txBox="1"/>
          <p:nvPr/>
        </p:nvSpPr>
        <p:spPr>
          <a:xfrm>
            <a:off x="1888834" y="4694528"/>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03</a:t>
            </a:r>
          </a:p>
        </p:txBody>
      </p:sp>
      <p:cxnSp>
        <p:nvCxnSpPr>
          <p:cNvPr id="130" name="Straight Connector 129">
            <a:extLst>
              <a:ext uri="{FF2B5EF4-FFF2-40B4-BE49-F238E27FC236}">
                <a16:creationId xmlns:a16="http://schemas.microsoft.com/office/drawing/2014/main" id="{651E77A9-E6FE-4FE8-B079-245D6C824651}"/>
              </a:ext>
            </a:extLst>
          </p:cNvPr>
          <p:cNvCxnSpPr/>
          <p:nvPr/>
        </p:nvCxnSpPr>
        <p:spPr>
          <a:xfrm>
            <a:off x="1752600" y="3659535"/>
            <a:ext cx="6858000" cy="0"/>
          </a:xfrm>
          <a:prstGeom prst="line">
            <a:avLst/>
          </a:prstGeom>
          <a:noFill/>
          <a:ln w="9525" cap="flat" cmpd="sng" algn="ctr">
            <a:solidFill>
              <a:srgbClr val="C4D0E9"/>
            </a:solidFill>
            <a:prstDash val="solid"/>
          </a:ln>
          <a:effectLst/>
        </p:spPr>
      </p:cxnSp>
      <p:cxnSp>
        <p:nvCxnSpPr>
          <p:cNvPr id="131" name="Straight Connector 130">
            <a:extLst>
              <a:ext uri="{FF2B5EF4-FFF2-40B4-BE49-F238E27FC236}">
                <a16:creationId xmlns:a16="http://schemas.microsoft.com/office/drawing/2014/main" id="{C8BC0455-8C81-42E5-B5D5-3C92F15877B4}"/>
              </a:ext>
            </a:extLst>
          </p:cNvPr>
          <p:cNvCxnSpPr/>
          <p:nvPr/>
        </p:nvCxnSpPr>
        <p:spPr>
          <a:xfrm>
            <a:off x="1752600" y="4657063"/>
            <a:ext cx="6858000" cy="0"/>
          </a:xfrm>
          <a:prstGeom prst="line">
            <a:avLst/>
          </a:prstGeom>
          <a:noFill/>
          <a:ln w="9525" cap="flat" cmpd="sng" algn="ctr">
            <a:solidFill>
              <a:srgbClr val="C4D0E9"/>
            </a:solidFill>
            <a:prstDash val="solid"/>
          </a:ln>
          <a:effectLst/>
        </p:spPr>
      </p:cxnSp>
      <p:sp>
        <p:nvSpPr>
          <p:cNvPr id="137" name="Rectangle 136">
            <a:extLst>
              <a:ext uri="{FF2B5EF4-FFF2-40B4-BE49-F238E27FC236}">
                <a16:creationId xmlns:a16="http://schemas.microsoft.com/office/drawing/2014/main" id="{E705A5CE-1702-4712-A839-ADE72DE6D9BA}"/>
              </a:ext>
            </a:extLst>
          </p:cNvPr>
          <p:cNvSpPr/>
          <p:nvPr/>
        </p:nvSpPr>
        <p:spPr>
          <a:xfrm>
            <a:off x="1447800" y="1386880"/>
            <a:ext cx="7361663" cy="954107"/>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Upon completion of this case based session, participants will be able to:</a:t>
            </a:r>
          </a:p>
        </p:txBody>
      </p:sp>
      <p:sp>
        <p:nvSpPr>
          <p:cNvPr id="2" name="Rectangle 1">
            <a:extLst>
              <a:ext uri="{FF2B5EF4-FFF2-40B4-BE49-F238E27FC236}">
                <a16:creationId xmlns:a16="http://schemas.microsoft.com/office/drawing/2014/main" id="{ED41DD4D-33EA-46A8-835E-5FCF007069C9}"/>
              </a:ext>
            </a:extLst>
          </p:cNvPr>
          <p:cNvSpPr/>
          <p:nvPr/>
        </p:nvSpPr>
        <p:spPr>
          <a:xfrm>
            <a:off x="2842631" y="2849899"/>
            <a:ext cx="5767969" cy="646331"/>
          </a:xfrm>
          <a:prstGeom prst="rect">
            <a:avLst/>
          </a:prstGeom>
        </p:spPr>
        <p:txBody>
          <a:bodyPr wrap="square">
            <a:spAutoFit/>
          </a:bodyPr>
          <a:lstStyle/>
          <a:p>
            <a:pPr lvl="0">
              <a:spcBef>
                <a:spcPts val="1000"/>
              </a:spcBef>
            </a:pPr>
            <a:r>
              <a:rPr lang="en-CA" b="1" dirty="0">
                <a:solidFill>
                  <a:prstClr val="black">
                    <a:lumMod val="75000"/>
                    <a:lumOff val="25000"/>
                  </a:prstClr>
                </a:solidFill>
                <a:latin typeface="Arial Narrow" panose="020B0606020202030204" pitchFamily="34" charset="0"/>
              </a:rPr>
              <a:t>Identify social, clinical and diagnostic risk factors which further increase the risk of fractures specific to male patients </a:t>
            </a:r>
          </a:p>
        </p:txBody>
      </p:sp>
      <p:sp>
        <p:nvSpPr>
          <p:cNvPr id="12" name="Rectangle 11">
            <a:extLst>
              <a:ext uri="{FF2B5EF4-FFF2-40B4-BE49-F238E27FC236}">
                <a16:creationId xmlns:a16="http://schemas.microsoft.com/office/drawing/2014/main" id="{93741287-30AE-4059-B9A9-ED0215710D03}"/>
              </a:ext>
            </a:extLst>
          </p:cNvPr>
          <p:cNvSpPr/>
          <p:nvPr/>
        </p:nvSpPr>
        <p:spPr>
          <a:xfrm>
            <a:off x="2842630" y="3709475"/>
            <a:ext cx="5767969" cy="923330"/>
          </a:xfrm>
          <a:prstGeom prst="rect">
            <a:avLst/>
          </a:prstGeom>
        </p:spPr>
        <p:txBody>
          <a:bodyPr wrap="square">
            <a:spAutoFit/>
          </a:bodyPr>
          <a:lstStyle/>
          <a:p>
            <a:pPr lvl="0">
              <a:spcBef>
                <a:spcPts val="1000"/>
              </a:spcBef>
            </a:pPr>
            <a:r>
              <a:rPr lang="en-CA" b="1" dirty="0">
                <a:solidFill>
                  <a:prstClr val="black">
                    <a:lumMod val="75000"/>
                    <a:lumOff val="25000"/>
                  </a:prstClr>
                </a:solidFill>
                <a:latin typeface="Arial Narrow" panose="020B0606020202030204" pitchFamily="34" charset="0"/>
              </a:rPr>
              <a:t>Apply evidence based, guidelines and expert recommended management protocols to prevent future fractures in male patients </a:t>
            </a:r>
          </a:p>
        </p:txBody>
      </p:sp>
      <p:sp>
        <p:nvSpPr>
          <p:cNvPr id="13" name="Rectangle 12">
            <a:extLst>
              <a:ext uri="{FF2B5EF4-FFF2-40B4-BE49-F238E27FC236}">
                <a16:creationId xmlns:a16="http://schemas.microsoft.com/office/drawing/2014/main" id="{BE979E83-D202-4344-9242-0537A83AAF9B}"/>
              </a:ext>
            </a:extLst>
          </p:cNvPr>
          <p:cNvSpPr/>
          <p:nvPr/>
        </p:nvSpPr>
        <p:spPr>
          <a:xfrm>
            <a:off x="2842630" y="4707369"/>
            <a:ext cx="5767969" cy="923330"/>
          </a:xfrm>
          <a:prstGeom prst="rect">
            <a:avLst/>
          </a:prstGeom>
        </p:spPr>
        <p:txBody>
          <a:bodyPr wrap="square">
            <a:spAutoFit/>
          </a:bodyPr>
          <a:lstStyle/>
          <a:p>
            <a:pPr lvl="0">
              <a:spcBef>
                <a:spcPts val="1000"/>
              </a:spcBef>
            </a:pPr>
            <a:r>
              <a:rPr lang="en-CA" b="1" dirty="0">
                <a:solidFill>
                  <a:prstClr val="black">
                    <a:lumMod val="75000"/>
                    <a:lumOff val="25000"/>
                  </a:prstClr>
                </a:solidFill>
                <a:latin typeface="Arial Narrow" panose="020B0606020202030204" pitchFamily="34" charset="0"/>
              </a:rPr>
              <a:t>Assess patients’ on treatment for occurrence of side effects and select appropriate therapies based on the patient characteristics </a:t>
            </a:r>
          </a:p>
        </p:txBody>
      </p:sp>
    </p:spTree>
    <p:extLst>
      <p:ext uri="{BB962C8B-B14F-4D97-AF65-F5344CB8AC3E}">
        <p14:creationId xmlns:p14="http://schemas.microsoft.com/office/powerpoint/2010/main" val="3402289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Case 2</a:t>
            </a:r>
          </a:p>
        </p:txBody>
      </p:sp>
      <p:sp>
        <p:nvSpPr>
          <p:cNvPr id="12" name="TextBox 11">
            <a:extLst>
              <a:ext uri="{FF2B5EF4-FFF2-40B4-BE49-F238E27FC236}">
                <a16:creationId xmlns:a16="http://schemas.microsoft.com/office/drawing/2014/main" id="{1278E18F-F9F1-46F2-A718-26E84D536D7A}"/>
              </a:ext>
            </a:extLst>
          </p:cNvPr>
          <p:cNvSpPr txBox="1"/>
          <p:nvPr/>
        </p:nvSpPr>
        <p:spPr>
          <a:xfrm>
            <a:off x="1030247" y="879663"/>
            <a:ext cx="2761130" cy="861774"/>
          </a:xfrm>
          <a:prstGeom prst="rect">
            <a:avLst/>
          </a:prstGeom>
          <a:noFill/>
        </p:spPr>
        <p:txBody>
          <a:bodyPr wrap="square" rtlCol="0">
            <a:spAutoFit/>
          </a:bodyPr>
          <a:lstStyle/>
          <a:p>
            <a:pPr algn="ctr"/>
            <a:r>
              <a:rPr lang="en-US" sz="3200" dirty="0">
                <a:ln w="0"/>
                <a:effectLst>
                  <a:outerShdw blurRad="38100" dist="19050" dir="2700000" algn="tl" rotWithShape="0">
                    <a:schemeClr val="dk1">
                      <a:alpha val="40000"/>
                    </a:schemeClr>
                  </a:outerShdw>
                </a:effectLst>
                <a:latin typeface="Arial Narrow" panose="020B0606020202030204" pitchFamily="34" charset="0"/>
              </a:rPr>
              <a:t>James</a:t>
            </a:r>
          </a:p>
          <a:p>
            <a:pPr algn="ctr"/>
            <a:r>
              <a:rPr lang="en-CA" dirty="0">
                <a:ln w="0"/>
                <a:effectLst>
                  <a:outerShdw blurRad="38100" dist="19050" dir="2700000" algn="tl" rotWithShape="0">
                    <a:schemeClr val="dk1">
                      <a:alpha val="40000"/>
                    </a:schemeClr>
                  </a:outerShdw>
                </a:effectLst>
                <a:latin typeface="Arial Narrow" panose="020B0606020202030204" pitchFamily="34" charset="0"/>
              </a:rPr>
              <a:t>75 </a:t>
            </a:r>
            <a:r>
              <a:rPr lang="en-US" dirty="0">
                <a:ln w="0"/>
                <a:effectLst>
                  <a:outerShdw blurRad="38100" dist="19050" dir="2700000" algn="tl" rotWithShape="0">
                    <a:schemeClr val="dk1">
                      <a:alpha val="40000"/>
                    </a:schemeClr>
                  </a:outerShdw>
                </a:effectLst>
                <a:latin typeface="Arial Narrow" panose="020B0606020202030204" pitchFamily="34" charset="0"/>
              </a:rPr>
              <a:t>years old </a:t>
            </a:r>
          </a:p>
        </p:txBody>
      </p:sp>
      <p:sp>
        <p:nvSpPr>
          <p:cNvPr id="10" name="Rectangle 9">
            <a:extLst>
              <a:ext uri="{FF2B5EF4-FFF2-40B4-BE49-F238E27FC236}">
                <a16:creationId xmlns:a16="http://schemas.microsoft.com/office/drawing/2014/main" id="{4ADE56F9-16BA-45DF-9CEE-DAD3E967029E}"/>
              </a:ext>
            </a:extLst>
          </p:cNvPr>
          <p:cNvSpPr/>
          <p:nvPr/>
        </p:nvSpPr>
        <p:spPr>
          <a:xfrm>
            <a:off x="0"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endParaRPr>
          </a:p>
        </p:txBody>
      </p:sp>
      <p:sp>
        <p:nvSpPr>
          <p:cNvPr id="15" name="Rectangle 14">
            <a:extLst>
              <a:ext uri="{FF2B5EF4-FFF2-40B4-BE49-F238E27FC236}">
                <a16:creationId xmlns:a16="http://schemas.microsoft.com/office/drawing/2014/main" id="{8B41A6B5-ECAA-4EB7-80CF-9BBC42BD0A7F}"/>
              </a:ext>
            </a:extLst>
          </p:cNvPr>
          <p:cNvSpPr/>
          <p:nvPr/>
        </p:nvSpPr>
        <p:spPr>
          <a:xfrm>
            <a:off x="3791377" y="1255851"/>
            <a:ext cx="5214071" cy="446884"/>
          </a:xfrm>
          <a:prstGeom prst="rect">
            <a:avLst/>
          </a:prstGeom>
          <a:solidFill>
            <a:srgbClr val="98AED9">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James’ History</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6" name="Rectangle 15">
            <a:extLst>
              <a:ext uri="{FF2B5EF4-FFF2-40B4-BE49-F238E27FC236}">
                <a16:creationId xmlns:a16="http://schemas.microsoft.com/office/drawing/2014/main" id="{5516615A-6D68-4C36-BEF0-C4B7E4FBB922}"/>
              </a:ext>
            </a:extLst>
          </p:cNvPr>
          <p:cNvSpPr/>
          <p:nvPr/>
        </p:nvSpPr>
        <p:spPr>
          <a:xfrm>
            <a:off x="3791377" y="1661232"/>
            <a:ext cx="5214071" cy="979797"/>
          </a:xfrm>
          <a:prstGeom prst="rect">
            <a:avLst/>
          </a:prstGeom>
          <a:solidFill>
            <a:srgbClr val="7E99D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B2B3C45F-729E-464F-8096-8AF4A5FBD690}"/>
              </a:ext>
            </a:extLst>
          </p:cNvPr>
          <p:cNvSpPr/>
          <p:nvPr/>
        </p:nvSpPr>
        <p:spPr>
          <a:xfrm>
            <a:off x="3974577" y="1782055"/>
            <a:ext cx="1039860" cy="768293"/>
          </a:xfrm>
          <a:prstGeom prst="rect">
            <a:avLst/>
          </a:prstGeom>
          <a:solidFill>
            <a:sysClr val="window" lastClr="FFFFFF">
              <a:lumMod val="95000"/>
            </a:sysClr>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18" name="Picture 17">
            <a:extLst>
              <a:ext uri="{FF2B5EF4-FFF2-40B4-BE49-F238E27FC236}">
                <a16:creationId xmlns:a16="http://schemas.microsoft.com/office/drawing/2014/main" id="{793DC10E-4FDF-47F3-8946-E8BD662A10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5204" y="1857524"/>
            <a:ext cx="544716" cy="544716"/>
          </a:xfrm>
          <a:prstGeom prst="rect">
            <a:avLst/>
          </a:prstGeom>
        </p:spPr>
      </p:pic>
      <p:sp>
        <p:nvSpPr>
          <p:cNvPr id="19" name="TextBox 18">
            <a:extLst>
              <a:ext uri="{FF2B5EF4-FFF2-40B4-BE49-F238E27FC236}">
                <a16:creationId xmlns:a16="http://schemas.microsoft.com/office/drawing/2014/main" id="{81BF5514-0B76-435C-BDD7-BC3AA11FACE8}"/>
              </a:ext>
            </a:extLst>
          </p:cNvPr>
          <p:cNvSpPr txBox="1"/>
          <p:nvPr/>
        </p:nvSpPr>
        <p:spPr>
          <a:xfrm>
            <a:off x="5153807" y="1713914"/>
            <a:ext cx="3851641" cy="83099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Follow-up visit post recent hip fracture </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History of COPD</a:t>
            </a:r>
            <a:endParaRPr lang="en-CA" sz="1600" dirty="0">
              <a:solidFill>
                <a:prstClr val="white"/>
              </a:solidFill>
              <a:latin typeface="Arial Narrow" panose="020B060602020203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Previous</a:t>
            </a:r>
            <a:r>
              <a:rPr kumimoji="0" lang="en-CA" sz="1600" b="0" i="0" u="none" strike="noStrike" kern="1200" cap="none" spc="0" normalizeH="0" noProof="0" dirty="0">
                <a:ln>
                  <a:noFill/>
                </a:ln>
                <a:solidFill>
                  <a:prstClr val="white"/>
                </a:solidFill>
                <a:effectLst/>
                <a:uLnTx/>
                <a:uFillTx/>
                <a:latin typeface="Arial Narrow" panose="020B0606020202030204" pitchFamily="34" charset="0"/>
                <a:ea typeface="+mn-ea"/>
                <a:cs typeface="+mn-cs"/>
              </a:rPr>
              <a:t> smoker </a:t>
            </a:r>
            <a:endPar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0" name="Rectangle 19">
            <a:extLst>
              <a:ext uri="{FF2B5EF4-FFF2-40B4-BE49-F238E27FC236}">
                <a16:creationId xmlns:a16="http://schemas.microsoft.com/office/drawing/2014/main" id="{D3588CD2-2C92-41ED-AA12-AD7EA8A669FB}"/>
              </a:ext>
            </a:extLst>
          </p:cNvPr>
          <p:cNvSpPr/>
          <p:nvPr/>
        </p:nvSpPr>
        <p:spPr>
          <a:xfrm>
            <a:off x="3782843" y="2902892"/>
            <a:ext cx="5214071" cy="446884"/>
          </a:xfrm>
          <a:prstGeom prst="rect">
            <a:avLst/>
          </a:prstGeom>
          <a:solidFill>
            <a:srgbClr val="7E99D0">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Physical Exam &amp; Tests</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1" name="Rectangle 20">
            <a:extLst>
              <a:ext uri="{FF2B5EF4-FFF2-40B4-BE49-F238E27FC236}">
                <a16:creationId xmlns:a16="http://schemas.microsoft.com/office/drawing/2014/main" id="{77DD5BFB-29ED-48AA-B2FF-55B23568F62D}"/>
              </a:ext>
            </a:extLst>
          </p:cNvPr>
          <p:cNvSpPr/>
          <p:nvPr/>
        </p:nvSpPr>
        <p:spPr>
          <a:xfrm>
            <a:off x="3782843" y="3308274"/>
            <a:ext cx="5214071" cy="1111538"/>
          </a:xfrm>
          <a:prstGeom prst="rect">
            <a:avLst/>
          </a:prstGeom>
          <a:solidFill>
            <a:srgbClr val="7E99D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A1D00C31-92C5-4E12-9577-BCAE18FFA9B6}"/>
              </a:ext>
            </a:extLst>
          </p:cNvPr>
          <p:cNvSpPr txBox="1"/>
          <p:nvPr/>
        </p:nvSpPr>
        <p:spPr>
          <a:xfrm>
            <a:off x="5145273" y="3462555"/>
            <a:ext cx="3851641" cy="83099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Noted height loss </a:t>
            </a:r>
          </a:p>
          <a:p>
            <a:pPr marL="285750" lvl="0" indent="-285750">
              <a:buFont typeface="Agency FB" panose="020B0503020202020204" pitchFamily="34" charset="0"/>
              <a:buChar char="•"/>
              <a:defRPr/>
            </a:pPr>
            <a:r>
              <a:rPr lang="en-CA" sz="1600" dirty="0">
                <a:solidFill>
                  <a:prstClr val="white"/>
                </a:solidFill>
                <a:latin typeface="Arial Narrow" panose="020B0606020202030204" pitchFamily="34" charset="0"/>
              </a:rPr>
              <a:t>Esophageal abnormalities due to GERD</a:t>
            </a:r>
          </a:p>
          <a:p>
            <a:pPr marL="285750" lvl="0" indent="-285750">
              <a:buFont typeface="Agency FB" panose="020B0503020202020204" pitchFamily="34" charset="0"/>
              <a:buChar char="•"/>
              <a:defRPr/>
            </a:pPr>
            <a:r>
              <a:rPr lang="en-CA" sz="1600" dirty="0">
                <a:solidFill>
                  <a:prstClr val="white"/>
                </a:solidFill>
                <a:latin typeface="Arial Narrow" panose="020B0606020202030204" pitchFamily="34" charset="0"/>
              </a:rPr>
              <a:t>Femoral Neck T-score: -2.4</a:t>
            </a:r>
          </a:p>
        </p:txBody>
      </p:sp>
      <p:sp>
        <p:nvSpPr>
          <p:cNvPr id="26" name="Rectangle 25">
            <a:extLst>
              <a:ext uri="{FF2B5EF4-FFF2-40B4-BE49-F238E27FC236}">
                <a16:creationId xmlns:a16="http://schemas.microsoft.com/office/drawing/2014/main" id="{97B71FD1-4134-4B7D-B25E-B395E5C52A5C}"/>
              </a:ext>
            </a:extLst>
          </p:cNvPr>
          <p:cNvSpPr/>
          <p:nvPr/>
        </p:nvSpPr>
        <p:spPr>
          <a:xfrm>
            <a:off x="3791377" y="4679049"/>
            <a:ext cx="5214071" cy="446884"/>
          </a:xfrm>
          <a:prstGeom prst="rect">
            <a:avLst/>
          </a:prstGeom>
          <a:solidFill>
            <a:srgbClr val="7E99D0">
              <a:alpha val="30196"/>
            </a:srgb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rPr>
              <a:t>Medications</a:t>
            </a:r>
            <a:endParaRPr kumimoji="0" lang="en-US" sz="18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7" name="Rectangle 26">
            <a:extLst>
              <a:ext uri="{FF2B5EF4-FFF2-40B4-BE49-F238E27FC236}">
                <a16:creationId xmlns:a16="http://schemas.microsoft.com/office/drawing/2014/main" id="{7150E74B-3988-4D35-B7A1-FE7017B48929}"/>
              </a:ext>
            </a:extLst>
          </p:cNvPr>
          <p:cNvSpPr/>
          <p:nvPr/>
        </p:nvSpPr>
        <p:spPr>
          <a:xfrm>
            <a:off x="3791377" y="5084431"/>
            <a:ext cx="5214071" cy="847162"/>
          </a:xfrm>
          <a:prstGeom prst="rect">
            <a:avLst/>
          </a:prstGeom>
          <a:solidFill>
            <a:srgbClr val="7E99D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19DF3EBC-2FC1-478F-8B8A-7848FD65AAEC}"/>
              </a:ext>
            </a:extLst>
          </p:cNvPr>
          <p:cNvSpPr txBox="1"/>
          <p:nvPr/>
        </p:nvSpPr>
        <p:spPr>
          <a:xfrm>
            <a:off x="5252241" y="5119559"/>
            <a:ext cx="3851641" cy="83099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LABA/LAMA</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lang="en-CA" sz="1600" dirty="0">
                <a:solidFill>
                  <a:prstClr val="white"/>
                </a:solidFill>
                <a:latin typeface="Arial Narrow" panose="020B0606020202030204" pitchFamily="34" charset="0"/>
              </a:rPr>
              <a:t>Statin</a:t>
            </a:r>
          </a:p>
          <a:p>
            <a:pPr marL="285750" marR="0" lvl="0" indent="-285750" algn="l" defTabSz="457200" rtl="0" eaLnBrk="1" fontAlgn="auto" latinLnBrk="0" hangingPunct="1">
              <a:lnSpc>
                <a:spcPct val="100000"/>
              </a:lnSpc>
              <a:spcBef>
                <a:spcPts val="0"/>
              </a:spcBef>
              <a:spcAft>
                <a:spcPts val="0"/>
              </a:spcAft>
              <a:buClrTx/>
              <a:buSzTx/>
              <a:buFont typeface="Agency FB" panose="020B0503020202020204" pitchFamily="34" charset="0"/>
              <a:buChar char="•"/>
              <a:tabLst/>
              <a:defRPr/>
            </a:pPr>
            <a:r>
              <a:rPr kumimoji="0" lang="en-CA" sz="1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PPI</a:t>
            </a:r>
          </a:p>
        </p:txBody>
      </p:sp>
      <p:sp>
        <p:nvSpPr>
          <p:cNvPr id="29" name="Rectangle 28">
            <a:extLst>
              <a:ext uri="{FF2B5EF4-FFF2-40B4-BE49-F238E27FC236}">
                <a16:creationId xmlns:a16="http://schemas.microsoft.com/office/drawing/2014/main" id="{BBBD926D-7B9A-4EEF-9A60-AC92048B6D73}"/>
              </a:ext>
            </a:extLst>
          </p:cNvPr>
          <p:cNvSpPr/>
          <p:nvPr/>
        </p:nvSpPr>
        <p:spPr>
          <a:xfrm>
            <a:off x="3977938" y="3457911"/>
            <a:ext cx="1039860" cy="876395"/>
          </a:xfrm>
          <a:prstGeom prst="rect">
            <a:avLst/>
          </a:prstGeom>
          <a:solidFill>
            <a:sysClr val="window" lastClr="FFFFFF">
              <a:lumMod val="95000"/>
            </a:sysClr>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30" name="Picture 14" descr="Image result for stethoscope icons png">
            <a:extLst>
              <a:ext uri="{FF2B5EF4-FFF2-40B4-BE49-F238E27FC236}">
                <a16:creationId xmlns:a16="http://schemas.microsoft.com/office/drawing/2014/main" id="{4109CDD3-9499-43A1-B946-B83634A893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4729" y="3551957"/>
            <a:ext cx="706383" cy="70638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4229EF6-00E7-4D52-A55E-B95EB3A7082F}"/>
              </a:ext>
            </a:extLst>
          </p:cNvPr>
          <p:cNvSpPr/>
          <p:nvPr/>
        </p:nvSpPr>
        <p:spPr>
          <a:xfrm>
            <a:off x="3983111" y="5153377"/>
            <a:ext cx="1039860" cy="719103"/>
          </a:xfrm>
          <a:prstGeom prst="rect">
            <a:avLst/>
          </a:prstGeom>
          <a:solidFill>
            <a:sysClr val="window" lastClr="FFFFFF">
              <a:lumMod val="95000"/>
            </a:sysClr>
          </a:solidFill>
          <a:ln w="12700" cap="flat" cmpd="sng" algn="ctr">
            <a:noFill/>
            <a:prstDash val="solid"/>
            <a:miter lim="800000"/>
          </a:ln>
          <a:effectLst>
            <a:innerShdw blurRad="63500" dist="38100" dir="18900000">
              <a:prstClr val="black">
                <a:alpha val="32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Arial" pitchFamily="34" charset="0"/>
              <a:ea typeface="+mn-ea"/>
              <a:cs typeface="Arial" pitchFamily="34" charset="0"/>
            </a:endParaRPr>
          </a:p>
        </p:txBody>
      </p:sp>
      <p:pic>
        <p:nvPicPr>
          <p:cNvPr id="34" name="Picture 33">
            <a:extLst>
              <a:ext uri="{FF2B5EF4-FFF2-40B4-BE49-F238E27FC236}">
                <a16:creationId xmlns:a16="http://schemas.microsoft.com/office/drawing/2014/main" id="{1AF8865E-FD97-44E5-8C13-DEBA15AE1F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5671" y="5184553"/>
            <a:ext cx="617678" cy="617678"/>
          </a:xfrm>
          <a:prstGeom prst="rect">
            <a:avLst/>
          </a:prstGeom>
        </p:spPr>
      </p:pic>
      <p:pic>
        <p:nvPicPr>
          <p:cNvPr id="35" name="Picture 34" descr="A person standing posing for the camera&#10;&#10;Description generated with very high confidence">
            <a:extLst>
              <a:ext uri="{FF2B5EF4-FFF2-40B4-BE49-F238E27FC236}">
                <a16:creationId xmlns:a16="http://schemas.microsoft.com/office/drawing/2014/main" id="{DB341481-15DA-4100-90C0-8B31261175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86" y="893633"/>
            <a:ext cx="2188379" cy="5818428"/>
          </a:xfrm>
          <a:prstGeom prst="rect">
            <a:avLst/>
          </a:prstGeom>
        </p:spPr>
      </p:pic>
    </p:spTree>
    <p:extLst>
      <p:ext uri="{BB962C8B-B14F-4D97-AF65-F5344CB8AC3E}">
        <p14:creationId xmlns:p14="http://schemas.microsoft.com/office/powerpoint/2010/main" val="11314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p:bldP spid="20" grpId="0" animBg="1"/>
      <p:bldP spid="21" grpId="0" animBg="1"/>
      <p:bldP spid="22" grpId="0"/>
      <p:bldP spid="26" grpId="0" animBg="1"/>
      <p:bldP spid="27" grpId="0" animBg="1"/>
      <p:bldP spid="28" grpId="0"/>
      <p:bldP spid="29" grpId="0" animBg="1"/>
      <p:bldP spid="3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260109"/>
            <a:ext cx="9144000" cy="5978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F93482"/>
              </a:buClr>
            </a:pPr>
            <a:r>
              <a:rPr lang="en-US" sz="900" baseline="30000" dirty="0">
                <a:solidFill>
                  <a:srgbClr val="000000"/>
                </a:solidFill>
                <a:latin typeface="Arial Narrow" panose="020B0606020202030204" pitchFamily="34" charset="0"/>
                <a:cs typeface="Verdana"/>
              </a:rPr>
              <a:t>†</a:t>
            </a:r>
            <a:r>
              <a:rPr lang="en-US" sz="900" dirty="0">
                <a:solidFill>
                  <a:srgbClr val="000000"/>
                </a:solidFill>
                <a:latin typeface="Arial Narrow" panose="020B0606020202030204" pitchFamily="34" charset="0"/>
                <a:cs typeface="Verdana"/>
              </a:rPr>
              <a:t>≥3 months in the prior year of a prednisone equivalent dose ≥ 7.5mg daily.</a:t>
            </a:r>
            <a:endParaRPr lang="en-CA" sz="900" dirty="0">
              <a:solidFill>
                <a:srgbClr val="000000"/>
              </a:solidFill>
              <a:latin typeface="Arial Narrow" panose="020B0606020202030204" pitchFamily="34" charset="0"/>
              <a:cs typeface="Verdana"/>
            </a:endParaRPr>
          </a:p>
          <a:p>
            <a:pPr lvl="0">
              <a:buClr>
                <a:srgbClr val="F93482"/>
              </a:buClr>
            </a:pPr>
            <a:r>
              <a:rPr lang="en-CA" sz="900" dirty="0">
                <a:solidFill>
                  <a:srgbClr val="000000"/>
                </a:solidFill>
                <a:latin typeface="Arial Narrow" panose="020B0606020202030204" pitchFamily="34" charset="0"/>
                <a:cs typeface="Verdana"/>
              </a:rPr>
              <a:t>1. Osteoporosis Canada  2016;  2. Melton LJ, 3rd, et al. </a:t>
            </a:r>
            <a:r>
              <a:rPr lang="en-CA" sz="900" i="1" dirty="0">
                <a:solidFill>
                  <a:srgbClr val="000000"/>
                </a:solidFill>
                <a:latin typeface="Arial Narrow" panose="020B0606020202030204" pitchFamily="34" charset="0"/>
                <a:cs typeface="Verdana"/>
              </a:rPr>
              <a:t>J Bone Miner Res</a:t>
            </a:r>
            <a:r>
              <a:rPr lang="en-CA" sz="900" dirty="0">
                <a:solidFill>
                  <a:srgbClr val="000000"/>
                </a:solidFill>
                <a:latin typeface="Arial Narrow" panose="020B0606020202030204" pitchFamily="34" charset="0"/>
                <a:cs typeface="Verdana"/>
              </a:rPr>
              <a:t>. 1992; 7:1005; 3. </a:t>
            </a:r>
            <a:r>
              <a:rPr lang="en-CA" sz="900" dirty="0" err="1">
                <a:solidFill>
                  <a:srgbClr val="000000"/>
                </a:solidFill>
                <a:latin typeface="Arial Narrow" panose="020B0606020202030204" pitchFamily="34" charset="0"/>
                <a:cs typeface="Verdana"/>
              </a:rPr>
              <a:t>Hasserius</a:t>
            </a:r>
            <a:r>
              <a:rPr lang="en-CA" sz="900" dirty="0">
                <a:solidFill>
                  <a:srgbClr val="000000"/>
                </a:solidFill>
                <a:latin typeface="Arial Narrow" panose="020B0606020202030204" pitchFamily="34" charset="0"/>
                <a:cs typeface="Verdana"/>
              </a:rPr>
              <a:t> R, et al</a:t>
            </a:r>
            <a:r>
              <a:rPr lang="en-CA" sz="900" i="1" dirty="0">
                <a:solidFill>
                  <a:srgbClr val="000000"/>
                </a:solidFill>
                <a:latin typeface="Arial Narrow" panose="020B0606020202030204" pitchFamily="34" charset="0"/>
                <a:cs typeface="Verdana"/>
              </a:rPr>
              <a:t>. </a:t>
            </a:r>
            <a:r>
              <a:rPr lang="en-CA" sz="900" i="1" dirty="0" err="1">
                <a:solidFill>
                  <a:srgbClr val="000000"/>
                </a:solidFill>
                <a:latin typeface="Arial Narrow" panose="020B0606020202030204" pitchFamily="34" charset="0"/>
                <a:cs typeface="Verdana"/>
              </a:rPr>
              <a:t>Osteoporos</a:t>
            </a:r>
            <a:r>
              <a:rPr lang="en-CA" sz="900" i="1" dirty="0">
                <a:solidFill>
                  <a:srgbClr val="000000"/>
                </a:solidFill>
                <a:latin typeface="Arial Narrow" panose="020B0606020202030204" pitchFamily="34" charset="0"/>
                <a:cs typeface="Verdana"/>
              </a:rPr>
              <a:t> Int</a:t>
            </a:r>
            <a:r>
              <a:rPr lang="en-CA" sz="900" dirty="0">
                <a:solidFill>
                  <a:srgbClr val="000000"/>
                </a:solidFill>
                <a:latin typeface="Arial Narrow" panose="020B0606020202030204" pitchFamily="34" charset="0"/>
                <a:cs typeface="Verdana"/>
              </a:rPr>
              <a:t>. 2003;14:61; 4.IOF 2017; 5. Seeman E. </a:t>
            </a:r>
            <a:r>
              <a:rPr lang="en-CA" sz="900" i="1" dirty="0">
                <a:solidFill>
                  <a:srgbClr val="000000"/>
                </a:solidFill>
                <a:latin typeface="Arial Narrow" panose="020B0606020202030204" pitchFamily="34" charset="0"/>
                <a:cs typeface="Verdana"/>
              </a:rPr>
              <a:t>Am J Med</a:t>
            </a:r>
            <a:r>
              <a:rPr lang="en-CA" sz="900" dirty="0">
                <a:solidFill>
                  <a:srgbClr val="000000"/>
                </a:solidFill>
                <a:latin typeface="Arial Narrow" panose="020B0606020202030204" pitchFamily="34" charset="0"/>
                <a:cs typeface="Verdana"/>
              </a:rPr>
              <a:t>. 1995; 98:76S–88S; 6. Gruber-</a:t>
            </a:r>
            <a:r>
              <a:rPr lang="en-CA" sz="900" dirty="0" err="1">
                <a:solidFill>
                  <a:srgbClr val="000000"/>
                </a:solidFill>
                <a:latin typeface="Arial Narrow" panose="020B0606020202030204" pitchFamily="34" charset="0"/>
                <a:cs typeface="Verdana"/>
              </a:rPr>
              <a:t>Baldini</a:t>
            </a:r>
            <a:r>
              <a:rPr lang="en-CA" sz="900" dirty="0">
                <a:solidFill>
                  <a:srgbClr val="000000"/>
                </a:solidFill>
                <a:latin typeface="Arial Narrow" panose="020B0606020202030204" pitchFamily="34" charset="0"/>
                <a:cs typeface="Verdana"/>
              </a:rPr>
              <a:t> et al. </a:t>
            </a:r>
            <a:r>
              <a:rPr lang="en-CA" sz="900" i="1" dirty="0">
                <a:solidFill>
                  <a:srgbClr val="000000"/>
                </a:solidFill>
                <a:latin typeface="Arial Narrow" panose="020B0606020202030204" pitchFamily="34" charset="0"/>
                <a:cs typeface="Verdana"/>
              </a:rPr>
              <a:t>J Am </a:t>
            </a:r>
            <a:r>
              <a:rPr lang="en-CA" sz="900" i="1" dirty="0" err="1">
                <a:solidFill>
                  <a:srgbClr val="000000"/>
                </a:solidFill>
                <a:latin typeface="Arial Narrow" panose="020B0606020202030204" pitchFamily="34" charset="0"/>
                <a:cs typeface="Verdana"/>
              </a:rPr>
              <a:t>Geriatr</a:t>
            </a:r>
            <a:r>
              <a:rPr lang="en-CA" sz="900" i="1" dirty="0">
                <a:solidFill>
                  <a:srgbClr val="000000"/>
                </a:solidFill>
                <a:latin typeface="Arial Narrow" panose="020B0606020202030204" pitchFamily="34" charset="0"/>
                <a:cs typeface="Verdana"/>
              </a:rPr>
              <a:t> Soc</a:t>
            </a:r>
            <a:r>
              <a:rPr lang="en-CA" sz="900" dirty="0">
                <a:solidFill>
                  <a:srgbClr val="000000"/>
                </a:solidFill>
                <a:latin typeface="Arial Narrow" panose="020B0606020202030204" pitchFamily="34" charset="0"/>
                <a:cs typeface="Verdana"/>
              </a:rPr>
              <a:t>. 2017;65(3):e64-e69; 7. </a:t>
            </a:r>
            <a:r>
              <a:rPr lang="en-US" sz="900" dirty="0" err="1">
                <a:solidFill>
                  <a:srgbClr val="000000"/>
                </a:solidFill>
                <a:latin typeface="Arial Narrow" panose="020B0606020202030204" pitchFamily="34" charset="0"/>
                <a:cs typeface="Verdana"/>
              </a:rPr>
              <a:t>Papaioannou</a:t>
            </a:r>
            <a:r>
              <a:rPr lang="en-US" sz="900" dirty="0">
                <a:solidFill>
                  <a:srgbClr val="000000"/>
                </a:solidFill>
                <a:latin typeface="Arial Narrow" panose="020B0606020202030204" pitchFamily="34" charset="0"/>
                <a:cs typeface="Verdana"/>
              </a:rPr>
              <a:t>, A., et al. </a:t>
            </a:r>
            <a:r>
              <a:rPr lang="en-US" sz="900" i="1" dirty="0">
                <a:solidFill>
                  <a:srgbClr val="000000"/>
                </a:solidFill>
                <a:latin typeface="Arial Narrow" panose="020B0606020202030204" pitchFamily="34" charset="0"/>
                <a:cs typeface="Verdana"/>
              </a:rPr>
              <a:t>CMAJ</a:t>
            </a:r>
            <a:r>
              <a:rPr lang="en-US" sz="900" dirty="0">
                <a:solidFill>
                  <a:srgbClr val="000000"/>
                </a:solidFill>
                <a:latin typeface="Arial Narrow" panose="020B0606020202030204" pitchFamily="34" charset="0"/>
                <a:cs typeface="Verdana"/>
              </a:rPr>
              <a:t>. 2010; 182:1864-1873. </a:t>
            </a:r>
            <a:r>
              <a:rPr lang="en-CA" sz="900" dirty="0">
                <a:solidFill>
                  <a:srgbClr val="000000"/>
                </a:solidFill>
                <a:latin typeface="Arial Narrow" panose="020B0606020202030204" pitchFamily="34" charset="0"/>
                <a:cs typeface="Verdana"/>
              </a:rPr>
              <a:t>8. Adachi JD, et al</a:t>
            </a:r>
            <a:r>
              <a:rPr lang="en-CA" sz="900" i="1" dirty="0">
                <a:solidFill>
                  <a:srgbClr val="000000"/>
                </a:solidFill>
                <a:latin typeface="Arial Narrow" panose="020B0606020202030204" pitchFamily="34" charset="0"/>
                <a:cs typeface="Verdana"/>
              </a:rPr>
              <a:t>. </a:t>
            </a:r>
            <a:r>
              <a:rPr lang="en-CA" sz="900" i="1" dirty="0" err="1">
                <a:solidFill>
                  <a:srgbClr val="000000"/>
                </a:solidFill>
                <a:latin typeface="Arial Narrow" panose="020B0606020202030204" pitchFamily="34" charset="0"/>
                <a:cs typeface="Verdana"/>
              </a:rPr>
              <a:t>Osteoporos</a:t>
            </a:r>
            <a:r>
              <a:rPr lang="en-CA" sz="900" i="1" dirty="0">
                <a:solidFill>
                  <a:srgbClr val="000000"/>
                </a:solidFill>
                <a:latin typeface="Arial Narrow" panose="020B0606020202030204" pitchFamily="34" charset="0"/>
                <a:cs typeface="Verdana"/>
              </a:rPr>
              <a:t> Int</a:t>
            </a:r>
            <a:r>
              <a:rPr lang="en-CA" sz="900" dirty="0">
                <a:solidFill>
                  <a:srgbClr val="000000"/>
                </a:solidFill>
                <a:latin typeface="Arial Narrow" panose="020B0606020202030204" pitchFamily="34" charset="0"/>
                <a:cs typeface="Verdana"/>
              </a:rPr>
              <a:t>. 2001;12:903.</a:t>
            </a:r>
          </a:p>
        </p:txBody>
      </p:sp>
      <p:sp>
        <p:nvSpPr>
          <p:cNvPr id="440" name="Rectangle 439"/>
          <p:cNvSpPr/>
          <p:nvPr/>
        </p:nvSpPr>
        <p:spPr>
          <a:xfrm>
            <a:off x="0" y="1"/>
            <a:ext cx="9144000" cy="802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152400"/>
            <a:ext cx="9058939" cy="1075591"/>
          </a:xfrm>
        </p:spPr>
        <p:txBody>
          <a:bodyPr/>
          <a:lstStyle/>
          <a:p>
            <a:pPr algn="ctr"/>
            <a:r>
              <a:rPr lang="en-CA" sz="4000" dirty="0">
                <a:solidFill>
                  <a:srgbClr val="725F73"/>
                </a:solidFill>
                <a:latin typeface="Arial Narrow" panose="020B0606020202030204" pitchFamily="34" charset="0"/>
              </a:rPr>
              <a:t>Men and Osteoporosis</a:t>
            </a:r>
            <a:br>
              <a:rPr lang="en-CA" sz="4000" dirty="0">
                <a:solidFill>
                  <a:srgbClr val="725F73"/>
                </a:solidFill>
                <a:latin typeface="Arial Narrow" panose="020B0606020202030204" pitchFamily="34" charset="0"/>
              </a:rPr>
            </a:br>
            <a:endParaRPr lang="en-US" sz="40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40" name="Content Placeholder 2">
            <a:extLst>
              <a:ext uri="{FF2B5EF4-FFF2-40B4-BE49-F238E27FC236}">
                <a16:creationId xmlns:a16="http://schemas.microsoft.com/office/drawing/2014/main" id="{BFB819B5-B0E8-45E7-8684-51A983995B8B}"/>
              </a:ext>
            </a:extLst>
          </p:cNvPr>
          <p:cNvSpPr txBox="1">
            <a:spLocks/>
          </p:cNvSpPr>
          <p:nvPr/>
        </p:nvSpPr>
        <p:spPr>
          <a:xfrm>
            <a:off x="191769" y="894080"/>
            <a:ext cx="8801100"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342900">
              <a:lnSpc>
                <a:spcPct val="100000"/>
              </a:lnSpc>
              <a:spcBef>
                <a:spcPts val="600"/>
              </a:spcBef>
              <a:buClr>
                <a:srgbClr val="725F73"/>
              </a:buClr>
              <a:buFont typeface="Wingdings" panose="05000000000000000000" pitchFamily="2" charset="2"/>
              <a:buChar char="§"/>
            </a:pPr>
            <a:r>
              <a:rPr lang="en-CA" sz="1800" dirty="0">
                <a:solidFill>
                  <a:schemeClr val="tx1">
                    <a:lumMod val="65000"/>
                    <a:lumOff val="35000"/>
                  </a:schemeClr>
                </a:solidFill>
                <a:latin typeface="Arial Narrow" panose="020B0606020202030204" pitchFamily="34" charset="0"/>
              </a:rPr>
              <a:t>1 in 5 men will suffer from an osteoporotic fracture during their lifetime</a:t>
            </a:r>
          </a:p>
          <a:p>
            <a:pPr marL="514350" indent="-342900">
              <a:lnSpc>
                <a:spcPct val="100000"/>
              </a:lnSpc>
              <a:spcBef>
                <a:spcPts val="600"/>
              </a:spcBef>
              <a:buClr>
                <a:srgbClr val="725F73"/>
              </a:buClr>
              <a:buFont typeface="Wingdings" panose="05000000000000000000" pitchFamily="2" charset="2"/>
              <a:buChar char="§"/>
            </a:pPr>
            <a:r>
              <a:rPr lang="en-CA" sz="1800" dirty="0">
                <a:solidFill>
                  <a:schemeClr val="tx1">
                    <a:lumMod val="65000"/>
                    <a:lumOff val="35000"/>
                  </a:schemeClr>
                </a:solidFill>
                <a:latin typeface="Arial Narrow" panose="020B0606020202030204" pitchFamily="34" charset="0"/>
              </a:rPr>
              <a:t>&gt;25% of all hip fractures occur in men</a:t>
            </a:r>
            <a:r>
              <a:rPr lang="en-CA" sz="1800" baseline="30000" dirty="0">
                <a:solidFill>
                  <a:schemeClr val="tx1">
                    <a:lumMod val="65000"/>
                    <a:lumOff val="35000"/>
                  </a:schemeClr>
                </a:solidFill>
                <a:latin typeface="Arial Narrow" panose="020B0606020202030204" pitchFamily="34" charset="0"/>
              </a:rPr>
              <a:t>1 </a:t>
            </a:r>
          </a:p>
          <a:p>
            <a:pPr marL="514350" indent="-342900">
              <a:lnSpc>
                <a:spcPct val="100000"/>
              </a:lnSpc>
              <a:spcBef>
                <a:spcPts val="600"/>
              </a:spcBef>
              <a:buClr>
                <a:srgbClr val="725F73"/>
              </a:buClr>
              <a:buFont typeface="Wingdings" panose="05000000000000000000" pitchFamily="2" charset="2"/>
              <a:buChar char="§"/>
            </a:pPr>
            <a:r>
              <a:rPr lang="en-CA" sz="1800" dirty="0">
                <a:solidFill>
                  <a:schemeClr val="tx1">
                    <a:lumMod val="65000"/>
                    <a:lumOff val="35000"/>
                  </a:schemeClr>
                </a:solidFill>
                <a:latin typeface="Arial Narrow" panose="020B0606020202030204" pitchFamily="34" charset="0"/>
              </a:rPr>
              <a:t>Lifetime risk of experiencing an osteoporotic fracture in men over the age of 50 is 30%</a:t>
            </a:r>
            <a:r>
              <a:rPr lang="en-CA" sz="1800" baseline="30000" dirty="0">
                <a:solidFill>
                  <a:schemeClr val="tx1">
                    <a:lumMod val="65000"/>
                    <a:lumOff val="35000"/>
                  </a:schemeClr>
                </a:solidFill>
                <a:latin typeface="Arial Narrow" panose="020B0606020202030204" pitchFamily="34" charset="0"/>
              </a:rPr>
              <a:t>2</a:t>
            </a:r>
            <a:r>
              <a:rPr lang="en-CA" sz="1800" dirty="0">
                <a:solidFill>
                  <a:schemeClr val="tx1">
                    <a:lumMod val="65000"/>
                    <a:lumOff val="35000"/>
                  </a:schemeClr>
                </a:solidFill>
                <a:latin typeface="Arial Narrow" panose="020B0606020202030204" pitchFamily="34" charset="0"/>
              </a:rPr>
              <a:t>, similar to the lifetime risk of developing prostate cancer</a:t>
            </a:r>
            <a:r>
              <a:rPr lang="en-CA" sz="1800" baseline="30000" dirty="0">
                <a:solidFill>
                  <a:schemeClr val="tx1">
                    <a:lumMod val="65000"/>
                    <a:lumOff val="35000"/>
                  </a:schemeClr>
                </a:solidFill>
                <a:latin typeface="Arial Narrow" panose="020B0606020202030204" pitchFamily="34" charset="0"/>
              </a:rPr>
              <a:t>3</a:t>
            </a:r>
          </a:p>
          <a:p>
            <a:pPr marL="514350" indent="-342900">
              <a:lnSpc>
                <a:spcPct val="100000"/>
              </a:lnSpc>
              <a:spcBef>
                <a:spcPts val="600"/>
              </a:spcBef>
              <a:buClr>
                <a:srgbClr val="725F73"/>
              </a:buClr>
              <a:buFont typeface="Wingdings" panose="05000000000000000000" pitchFamily="2" charset="2"/>
              <a:buChar char="§"/>
            </a:pPr>
            <a:r>
              <a:rPr lang="en-CA" sz="1800" dirty="0">
                <a:solidFill>
                  <a:schemeClr val="tx1">
                    <a:lumMod val="65000"/>
                    <a:lumOff val="35000"/>
                  </a:schemeClr>
                </a:solidFill>
                <a:latin typeface="Arial Narrow" panose="020B0606020202030204" pitchFamily="34" charset="0"/>
              </a:rPr>
              <a:t>Men have the SAME risk factors for fracture as women</a:t>
            </a:r>
          </a:p>
          <a:p>
            <a:pPr marL="514350" indent="-342900">
              <a:lnSpc>
                <a:spcPct val="100000"/>
              </a:lnSpc>
              <a:spcBef>
                <a:spcPts val="600"/>
              </a:spcBef>
              <a:buClr>
                <a:srgbClr val="725F73"/>
              </a:buClr>
              <a:buFont typeface="Wingdings" panose="05000000000000000000" pitchFamily="2" charset="2"/>
              <a:buChar char="§"/>
            </a:pPr>
            <a:r>
              <a:rPr lang="en-CA" sz="1800" dirty="0">
                <a:solidFill>
                  <a:schemeClr val="tx1">
                    <a:lumMod val="65000"/>
                    <a:lumOff val="35000"/>
                  </a:schemeClr>
                </a:solidFill>
                <a:latin typeface="Arial Narrow" panose="020B0606020202030204" pitchFamily="34" charset="0"/>
              </a:rPr>
              <a:t>By age 65, men catch up to women and lose bone mass at the same rate</a:t>
            </a:r>
            <a:r>
              <a:rPr lang="en-CA" sz="1800" baseline="30000" dirty="0">
                <a:solidFill>
                  <a:schemeClr val="tx1">
                    <a:lumMod val="65000"/>
                    <a:lumOff val="35000"/>
                  </a:schemeClr>
                </a:solidFill>
                <a:latin typeface="Arial Narrow" panose="020B0606020202030204" pitchFamily="34" charset="0"/>
              </a:rPr>
              <a:t>4</a:t>
            </a:r>
          </a:p>
          <a:p>
            <a:pPr marL="514350" indent="-342900">
              <a:lnSpc>
                <a:spcPct val="100000"/>
              </a:lnSpc>
              <a:spcBef>
                <a:spcPts val="600"/>
              </a:spcBef>
              <a:buClr>
                <a:srgbClr val="725F73"/>
              </a:buClr>
              <a:buFont typeface="Wingdings" panose="05000000000000000000" pitchFamily="2" charset="2"/>
              <a:buChar char="§"/>
            </a:pPr>
            <a:r>
              <a:rPr lang="en-CA" sz="1800" dirty="0">
                <a:solidFill>
                  <a:schemeClr val="tx1">
                    <a:lumMod val="65000"/>
                    <a:lumOff val="35000"/>
                  </a:schemeClr>
                </a:solidFill>
                <a:latin typeface="Arial Narrow" panose="020B0606020202030204" pitchFamily="34" charset="0"/>
              </a:rPr>
              <a:t>It is estimated that by 2025, the total number of hip fractures in men will be similar to the current number reported in women</a:t>
            </a:r>
            <a:r>
              <a:rPr lang="en-CA" sz="1800" baseline="30000" dirty="0">
                <a:solidFill>
                  <a:schemeClr val="tx1">
                    <a:lumMod val="65000"/>
                    <a:lumOff val="35000"/>
                  </a:schemeClr>
                </a:solidFill>
                <a:latin typeface="Arial Narrow" panose="020B0606020202030204" pitchFamily="34" charset="0"/>
              </a:rPr>
              <a:t>5</a:t>
            </a:r>
          </a:p>
          <a:p>
            <a:pPr marL="514350" indent="-342900">
              <a:lnSpc>
                <a:spcPct val="100000"/>
              </a:lnSpc>
              <a:spcBef>
                <a:spcPts val="600"/>
              </a:spcBef>
              <a:buClr>
                <a:srgbClr val="725F73"/>
              </a:buClr>
              <a:buFont typeface="Wingdings" panose="05000000000000000000" pitchFamily="2" charset="2"/>
              <a:buChar char="§"/>
            </a:pPr>
            <a:r>
              <a:rPr lang="en-CA" sz="1800" dirty="0">
                <a:solidFill>
                  <a:schemeClr val="tx1">
                    <a:lumMod val="65000"/>
                    <a:lumOff val="35000"/>
                  </a:schemeClr>
                </a:solidFill>
                <a:latin typeface="Arial Narrow" panose="020B0606020202030204" pitchFamily="34" charset="0"/>
              </a:rPr>
              <a:t>Compared to women, men who fracture a hip have an increased risk of mortality, and more comorbid diseases, despite their younger age at the time of fracture</a:t>
            </a:r>
            <a:r>
              <a:rPr lang="en-CA" sz="1800" baseline="30000" dirty="0">
                <a:solidFill>
                  <a:schemeClr val="tx1">
                    <a:lumMod val="65000"/>
                    <a:lumOff val="35000"/>
                  </a:schemeClr>
                </a:solidFill>
                <a:latin typeface="Arial Narrow" panose="020B0606020202030204" pitchFamily="34" charset="0"/>
              </a:rPr>
              <a:t>6</a:t>
            </a:r>
          </a:p>
          <a:p>
            <a:pPr marL="514350" indent="-342900">
              <a:lnSpc>
                <a:spcPct val="100000"/>
              </a:lnSpc>
              <a:spcBef>
                <a:spcPts val="600"/>
              </a:spcBef>
              <a:buClr>
                <a:srgbClr val="725F73"/>
              </a:buClr>
              <a:buFont typeface="Wingdings" panose="05000000000000000000" pitchFamily="2" charset="2"/>
              <a:buChar char="§"/>
            </a:pPr>
            <a:r>
              <a:rPr lang="en-CA" sz="1800" b="1" dirty="0">
                <a:solidFill>
                  <a:srgbClr val="554856"/>
                </a:solidFill>
                <a:latin typeface="Arial Narrow" panose="020B0606020202030204" pitchFamily="34" charset="0"/>
              </a:rPr>
              <a:t>Fracture risk increases with:</a:t>
            </a:r>
            <a:r>
              <a:rPr lang="en-CA" sz="1800" b="1" baseline="30000" dirty="0">
                <a:solidFill>
                  <a:srgbClr val="554856"/>
                </a:solidFill>
                <a:latin typeface="Arial Narrow" panose="020B0606020202030204" pitchFamily="34" charset="0"/>
              </a:rPr>
              <a:t>7</a:t>
            </a:r>
          </a:p>
          <a:p>
            <a:pPr marL="857250" lvl="1" indent="-342900">
              <a:lnSpc>
                <a:spcPct val="100000"/>
              </a:lnSpc>
              <a:spcBef>
                <a:spcPts val="600"/>
              </a:spcBef>
              <a:buClr>
                <a:srgbClr val="725F73"/>
              </a:buClr>
              <a:buFont typeface="Arial Narrow" panose="020B0606020202030204" pitchFamily="34" charset="0"/>
              <a:buChar char="→"/>
            </a:pPr>
            <a:r>
              <a:rPr lang="en-CA" sz="1600" dirty="0">
                <a:solidFill>
                  <a:schemeClr val="tx1">
                    <a:lumMod val="65000"/>
                    <a:lumOff val="35000"/>
                  </a:schemeClr>
                </a:solidFill>
                <a:latin typeface="Arial Narrow" panose="020B0606020202030204" pitchFamily="34" charset="0"/>
              </a:rPr>
              <a:t>Parental history of fracture (especially hip)</a:t>
            </a:r>
          </a:p>
          <a:p>
            <a:pPr marL="857250" lvl="1" indent="-342900">
              <a:lnSpc>
                <a:spcPct val="100000"/>
              </a:lnSpc>
              <a:spcBef>
                <a:spcPts val="600"/>
              </a:spcBef>
              <a:buClr>
                <a:srgbClr val="725F73"/>
              </a:buClr>
              <a:buFont typeface="Arial Narrow" panose="020B0606020202030204" pitchFamily="34" charset="0"/>
              <a:buChar char="→"/>
            </a:pPr>
            <a:r>
              <a:rPr lang="en-CA" sz="1600" dirty="0">
                <a:solidFill>
                  <a:schemeClr val="tx1">
                    <a:lumMod val="65000"/>
                    <a:lumOff val="35000"/>
                  </a:schemeClr>
                </a:solidFill>
                <a:latin typeface="Arial Narrow" panose="020B0606020202030204" pitchFamily="34" charset="0"/>
              </a:rPr>
              <a:t>Systemic glucocorticoid use (≥3 months)</a:t>
            </a:r>
            <a:r>
              <a:rPr lang="en-CA" sz="1600" baseline="30000" dirty="0">
                <a:solidFill>
                  <a:schemeClr val="tx1">
                    <a:lumMod val="65000"/>
                    <a:lumOff val="35000"/>
                  </a:schemeClr>
                </a:solidFill>
                <a:latin typeface="Arial Narrow" panose="020B0606020202030204" pitchFamily="34" charset="0"/>
              </a:rPr>
              <a:t>†</a:t>
            </a:r>
          </a:p>
          <a:p>
            <a:pPr marL="857250" lvl="1" indent="-342900">
              <a:lnSpc>
                <a:spcPct val="100000"/>
              </a:lnSpc>
              <a:spcBef>
                <a:spcPts val="600"/>
              </a:spcBef>
              <a:buClr>
                <a:srgbClr val="725F73"/>
              </a:buClr>
              <a:buFont typeface="Arial Narrow" panose="020B0606020202030204" pitchFamily="34" charset="0"/>
              <a:buChar char="→"/>
            </a:pPr>
            <a:r>
              <a:rPr lang="en-CA" sz="1600" dirty="0">
                <a:solidFill>
                  <a:schemeClr val="tx1">
                    <a:lumMod val="65000"/>
                    <a:lumOff val="35000"/>
                  </a:schemeClr>
                </a:solidFill>
                <a:latin typeface="Arial Narrow" panose="020B0606020202030204" pitchFamily="34" charset="0"/>
              </a:rPr>
              <a:t>Rheumatoid arthritis, or other secondary causes of osteoporosis</a:t>
            </a:r>
          </a:p>
          <a:p>
            <a:endParaRPr lang="en-CA" sz="1400" dirty="0"/>
          </a:p>
          <a:p>
            <a:endParaRPr lang="en-CA" sz="1400" dirty="0"/>
          </a:p>
        </p:txBody>
      </p:sp>
      <p:grpSp>
        <p:nvGrpSpPr>
          <p:cNvPr id="44" name="Group 43">
            <a:extLst>
              <a:ext uri="{FF2B5EF4-FFF2-40B4-BE49-F238E27FC236}">
                <a16:creationId xmlns:a16="http://schemas.microsoft.com/office/drawing/2014/main" id="{2193C87C-2D71-4BF6-AA90-C379BACD0B59}"/>
              </a:ext>
            </a:extLst>
          </p:cNvPr>
          <p:cNvGrpSpPr/>
          <p:nvPr/>
        </p:nvGrpSpPr>
        <p:grpSpPr>
          <a:xfrm>
            <a:off x="-21268" y="5557519"/>
            <a:ext cx="9144000" cy="597893"/>
            <a:chOff x="548640" y="5357499"/>
            <a:chExt cx="8229600" cy="547628"/>
          </a:xfrm>
        </p:grpSpPr>
        <p:sp>
          <p:nvSpPr>
            <p:cNvPr id="45" name="Rectangle 44">
              <a:extLst>
                <a:ext uri="{FF2B5EF4-FFF2-40B4-BE49-F238E27FC236}">
                  <a16:creationId xmlns:a16="http://schemas.microsoft.com/office/drawing/2014/main" id="{703DBA06-209F-4E2F-A6BF-1D7F38316338}"/>
                </a:ext>
              </a:extLst>
            </p:cNvPr>
            <p:cNvSpPr/>
            <p:nvPr/>
          </p:nvSpPr>
          <p:spPr>
            <a:xfrm>
              <a:off x="548640" y="5357499"/>
              <a:ext cx="8229600" cy="547628"/>
            </a:xfrm>
            <a:prstGeom prst="rect">
              <a:avLst/>
            </a:prstGeom>
            <a:gradFill rotWithShape="1">
              <a:gsLst>
                <a:gs pos="0">
                  <a:srgbClr val="C8B7B7"/>
                </a:gs>
                <a:gs pos="100000">
                  <a:srgbClr val="907A91"/>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3CD3F1CD-EEC2-40F8-88F5-050101DB63B4}"/>
                </a:ext>
              </a:extLst>
            </p:cNvPr>
            <p:cNvSpPr/>
            <p:nvPr/>
          </p:nvSpPr>
          <p:spPr>
            <a:xfrm>
              <a:off x="693419" y="5387895"/>
              <a:ext cx="7940040" cy="486835"/>
            </a:xfrm>
            <a:prstGeom prst="rect">
              <a:avLst/>
            </a:prstGeom>
          </p:spPr>
          <p:txBody>
            <a:bodyPr wrap="square" anchor="ctr">
              <a:spAutoFit/>
            </a:bodyPr>
            <a:lstStyle/>
            <a:p>
              <a:pPr lvl="0" algn="ctr" defTabSz="914400">
                <a:defRPr/>
              </a:pPr>
              <a:r>
                <a:rPr lang="en-CA" b="1" kern="0" dirty="0">
                  <a:solidFill>
                    <a:schemeClr val="tx1">
                      <a:lumMod val="95000"/>
                      <a:lumOff val="5000"/>
                    </a:schemeClr>
                  </a:solidFill>
                  <a:latin typeface="Arial Narrow" panose="020B0606020202030204" pitchFamily="34" charset="0"/>
                </a:rPr>
                <a:t>Men generally have higher rates of fracture related mortality – 37% of men who suffer a hip fracture will die within the year following that fractured hip.</a:t>
              </a:r>
              <a:r>
                <a:rPr lang="en-CA" b="1" kern="0" baseline="30000" dirty="0">
                  <a:solidFill>
                    <a:schemeClr val="tx1">
                      <a:lumMod val="95000"/>
                      <a:lumOff val="5000"/>
                    </a:schemeClr>
                  </a:solidFill>
                  <a:latin typeface="Arial Narrow" panose="020B0606020202030204" pitchFamily="34" charset="0"/>
                </a:rPr>
                <a:t>1,8</a:t>
              </a:r>
            </a:p>
          </p:txBody>
        </p:sp>
      </p:grpSp>
    </p:spTree>
    <p:extLst>
      <p:ext uri="{BB962C8B-B14F-4D97-AF65-F5344CB8AC3E}">
        <p14:creationId xmlns:p14="http://schemas.microsoft.com/office/powerpoint/2010/main" val="263387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Effect transition="in" filter="fade">
                                      <p:cBhvr>
                                        <p:cTn id="4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4356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4556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High Imminent Vertebral Fracture Risk</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with COPD </a:t>
            </a:r>
            <a:r>
              <a:rPr lang="en-CA" sz="3600" u="sng" dirty="0">
                <a:solidFill>
                  <a:srgbClr val="725F73"/>
                </a:solidFill>
                <a:latin typeface="Arial Narrow" panose="020B0606020202030204" pitchFamily="34" charset="0"/>
              </a:rPr>
              <a:t>AND</a:t>
            </a:r>
            <a:r>
              <a:rPr lang="en-CA" sz="3600" dirty="0">
                <a:solidFill>
                  <a:srgbClr val="725F73"/>
                </a:solidFill>
                <a:latin typeface="Arial Narrow" panose="020B0606020202030204" pitchFamily="34" charset="0"/>
              </a:rPr>
              <a:t> Previous Vertebral Fracture</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372648"/>
            <a:ext cx="9144000" cy="5087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1440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van Dort, M.J., et al. </a:t>
            </a:r>
            <a:r>
              <a:rPr lang="en-CA" sz="1000" i="1" dirty="0">
                <a:solidFill>
                  <a:srgbClr val="000000"/>
                </a:solidFill>
                <a:latin typeface="Arial Narrow" panose="020B0606020202030204" pitchFamily="34" charset="0"/>
              </a:rPr>
              <a:t>J Bone Mineral Res</a:t>
            </a:r>
            <a:r>
              <a:rPr lang="en-CA" sz="1000" dirty="0">
                <a:solidFill>
                  <a:srgbClr val="000000"/>
                </a:solidFill>
                <a:latin typeface="Arial Narrow" panose="020B0606020202030204" pitchFamily="34" charset="0"/>
              </a:rPr>
              <a:t>. 2018. In press.</a:t>
            </a:r>
          </a:p>
          <a:p>
            <a:r>
              <a:rPr lang="en-CA" sz="1000" dirty="0">
                <a:solidFill>
                  <a:srgbClr val="000000"/>
                </a:solidFill>
                <a:latin typeface="Arial Narrow" panose="020B0606020202030204" pitchFamily="34" charset="0"/>
              </a:rPr>
              <a:t> </a:t>
            </a:r>
          </a:p>
        </p:txBody>
      </p:sp>
      <p:sp>
        <p:nvSpPr>
          <p:cNvPr id="158" name="Rectangle 157">
            <a:extLst>
              <a:ext uri="{FF2B5EF4-FFF2-40B4-BE49-F238E27FC236}">
                <a16:creationId xmlns:a16="http://schemas.microsoft.com/office/drawing/2014/main" id="{93891235-9072-4D5A-8B44-9BD6804A3EC8}"/>
              </a:ext>
            </a:extLst>
          </p:cNvPr>
          <p:cNvSpPr/>
          <p:nvPr/>
        </p:nvSpPr>
        <p:spPr>
          <a:xfrm>
            <a:off x="1154544" y="1882215"/>
            <a:ext cx="2901350" cy="523220"/>
          </a:xfrm>
          <a:prstGeom prst="rect">
            <a:avLst/>
          </a:prstGeom>
          <a:noFill/>
          <a:ln>
            <a:noFill/>
          </a:ln>
        </p:spPr>
        <p:txBody>
          <a:bodyPr wrap="square">
            <a:spAutoFit/>
          </a:bodyPr>
          <a:lstStyle/>
          <a:p>
            <a:pPr algn="ctr"/>
            <a:r>
              <a:rPr lang="en-CA" sz="1400" b="1" dirty="0">
                <a:solidFill>
                  <a:srgbClr val="554856"/>
                </a:solidFill>
                <a:latin typeface="Arial Narrow" panose="020B0606020202030204" pitchFamily="34" charset="0"/>
              </a:rPr>
              <a:t>Incidence of Vertebral Fractures </a:t>
            </a:r>
          </a:p>
          <a:p>
            <a:pPr algn="ctr"/>
            <a:r>
              <a:rPr lang="en-CA" sz="1400" b="1" dirty="0">
                <a:solidFill>
                  <a:srgbClr val="554856"/>
                </a:solidFill>
                <a:latin typeface="Arial Narrow" panose="020B0606020202030204" pitchFamily="34" charset="0"/>
              </a:rPr>
              <a:t>by baseline vertebral fracture (y/n)</a:t>
            </a:r>
          </a:p>
        </p:txBody>
      </p:sp>
      <p:sp>
        <p:nvSpPr>
          <p:cNvPr id="159" name="Rectangle 158">
            <a:extLst>
              <a:ext uri="{FF2B5EF4-FFF2-40B4-BE49-F238E27FC236}">
                <a16:creationId xmlns:a16="http://schemas.microsoft.com/office/drawing/2014/main" id="{2C9009DD-3A5F-43C1-B225-576516FF88D8}"/>
              </a:ext>
            </a:extLst>
          </p:cNvPr>
          <p:cNvSpPr/>
          <p:nvPr/>
        </p:nvSpPr>
        <p:spPr>
          <a:xfrm>
            <a:off x="4765799" y="1951460"/>
            <a:ext cx="3663906" cy="523220"/>
          </a:xfrm>
          <a:prstGeom prst="rect">
            <a:avLst/>
          </a:prstGeom>
          <a:noFill/>
          <a:ln>
            <a:noFill/>
          </a:ln>
        </p:spPr>
        <p:txBody>
          <a:bodyPr wrap="square">
            <a:spAutoFit/>
          </a:bodyPr>
          <a:lstStyle/>
          <a:p>
            <a:pPr algn="ctr"/>
            <a:r>
              <a:rPr lang="en-CA" sz="1400" b="1" dirty="0">
                <a:solidFill>
                  <a:srgbClr val="554856"/>
                </a:solidFill>
                <a:latin typeface="Arial Narrow" panose="020B0606020202030204" pitchFamily="34" charset="0"/>
              </a:rPr>
              <a:t>Incidence of Vertebral Fractures </a:t>
            </a:r>
          </a:p>
          <a:p>
            <a:pPr algn="ctr"/>
            <a:r>
              <a:rPr lang="en-CA" sz="1400" b="1" dirty="0">
                <a:solidFill>
                  <a:srgbClr val="554856"/>
                </a:solidFill>
                <a:latin typeface="Arial Narrow" panose="020B0606020202030204" pitchFamily="34" charset="0"/>
              </a:rPr>
              <a:t>by number of vertebral fracture at baseline</a:t>
            </a:r>
          </a:p>
        </p:txBody>
      </p:sp>
      <p:cxnSp>
        <p:nvCxnSpPr>
          <p:cNvPr id="160" name="Straight Connector 159">
            <a:extLst>
              <a:ext uri="{FF2B5EF4-FFF2-40B4-BE49-F238E27FC236}">
                <a16:creationId xmlns:a16="http://schemas.microsoft.com/office/drawing/2014/main" id="{AB64639B-000C-4EAF-A9C5-1FB9A00CCF55}"/>
              </a:ext>
            </a:extLst>
          </p:cNvPr>
          <p:cNvCxnSpPr>
            <a:cxnSpLocks/>
          </p:cNvCxnSpPr>
          <p:nvPr/>
        </p:nvCxnSpPr>
        <p:spPr>
          <a:xfrm>
            <a:off x="1462723" y="2474680"/>
            <a:ext cx="0" cy="2698581"/>
          </a:xfrm>
          <a:prstGeom prst="line">
            <a:avLst/>
          </a:prstGeom>
          <a:noFill/>
          <a:ln w="19050" cap="flat" cmpd="sng" algn="ctr">
            <a:solidFill>
              <a:sysClr val="windowText" lastClr="000000">
                <a:lumMod val="75000"/>
                <a:lumOff val="25000"/>
              </a:sysClr>
            </a:solidFill>
            <a:prstDash val="solid"/>
          </a:ln>
          <a:effectLst/>
        </p:spPr>
      </p:cxnSp>
      <p:grpSp>
        <p:nvGrpSpPr>
          <p:cNvPr id="161" name="Group 160">
            <a:extLst>
              <a:ext uri="{FF2B5EF4-FFF2-40B4-BE49-F238E27FC236}">
                <a16:creationId xmlns:a16="http://schemas.microsoft.com/office/drawing/2014/main" id="{1C65C617-03E6-48C9-91A7-C73072C13867}"/>
              </a:ext>
            </a:extLst>
          </p:cNvPr>
          <p:cNvGrpSpPr/>
          <p:nvPr/>
        </p:nvGrpSpPr>
        <p:grpSpPr>
          <a:xfrm>
            <a:off x="892933" y="2393236"/>
            <a:ext cx="569790" cy="261610"/>
            <a:chOff x="892933" y="2637795"/>
            <a:chExt cx="569790" cy="261610"/>
          </a:xfrm>
        </p:grpSpPr>
        <p:sp>
          <p:nvSpPr>
            <p:cNvPr id="162" name="TextBox 161">
              <a:extLst>
                <a:ext uri="{FF2B5EF4-FFF2-40B4-BE49-F238E27FC236}">
                  <a16:creationId xmlns:a16="http://schemas.microsoft.com/office/drawing/2014/main" id="{4E2951F8-7E51-432B-B83A-19329436C954}"/>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100</a:t>
              </a:r>
            </a:p>
          </p:txBody>
        </p:sp>
        <p:cxnSp>
          <p:nvCxnSpPr>
            <p:cNvPr id="163" name="Straight Connector 162">
              <a:extLst>
                <a:ext uri="{FF2B5EF4-FFF2-40B4-BE49-F238E27FC236}">
                  <a16:creationId xmlns:a16="http://schemas.microsoft.com/office/drawing/2014/main" id="{A7768350-E773-4EA7-8B75-BC10BC54966F}"/>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64" name="Group 163">
            <a:extLst>
              <a:ext uri="{FF2B5EF4-FFF2-40B4-BE49-F238E27FC236}">
                <a16:creationId xmlns:a16="http://schemas.microsoft.com/office/drawing/2014/main" id="{3D467D47-3D12-4E33-B444-BBE13A138257}"/>
              </a:ext>
            </a:extLst>
          </p:cNvPr>
          <p:cNvGrpSpPr/>
          <p:nvPr/>
        </p:nvGrpSpPr>
        <p:grpSpPr>
          <a:xfrm>
            <a:off x="892933" y="2913306"/>
            <a:ext cx="569790" cy="261610"/>
            <a:chOff x="892933" y="2637795"/>
            <a:chExt cx="569790" cy="261610"/>
          </a:xfrm>
        </p:grpSpPr>
        <p:sp>
          <p:nvSpPr>
            <p:cNvPr id="165" name="TextBox 164">
              <a:extLst>
                <a:ext uri="{FF2B5EF4-FFF2-40B4-BE49-F238E27FC236}">
                  <a16:creationId xmlns:a16="http://schemas.microsoft.com/office/drawing/2014/main" id="{1154B1C3-DB19-4AE9-A9EA-9A067A915410}"/>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80</a:t>
              </a:r>
            </a:p>
          </p:txBody>
        </p:sp>
        <p:cxnSp>
          <p:nvCxnSpPr>
            <p:cNvPr id="166" name="Straight Connector 165">
              <a:extLst>
                <a:ext uri="{FF2B5EF4-FFF2-40B4-BE49-F238E27FC236}">
                  <a16:creationId xmlns:a16="http://schemas.microsoft.com/office/drawing/2014/main" id="{8241618A-84CD-4F30-9508-4A054818453D}"/>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67" name="Group 166">
            <a:extLst>
              <a:ext uri="{FF2B5EF4-FFF2-40B4-BE49-F238E27FC236}">
                <a16:creationId xmlns:a16="http://schemas.microsoft.com/office/drawing/2014/main" id="{43B0773B-D4A0-4F22-939E-086BECBC6420}"/>
              </a:ext>
            </a:extLst>
          </p:cNvPr>
          <p:cNvGrpSpPr/>
          <p:nvPr/>
        </p:nvGrpSpPr>
        <p:grpSpPr>
          <a:xfrm>
            <a:off x="892933" y="3437608"/>
            <a:ext cx="569790" cy="261610"/>
            <a:chOff x="892933" y="2637795"/>
            <a:chExt cx="569790" cy="261610"/>
          </a:xfrm>
        </p:grpSpPr>
        <p:sp>
          <p:nvSpPr>
            <p:cNvPr id="168" name="TextBox 167">
              <a:extLst>
                <a:ext uri="{FF2B5EF4-FFF2-40B4-BE49-F238E27FC236}">
                  <a16:creationId xmlns:a16="http://schemas.microsoft.com/office/drawing/2014/main" id="{E57F7806-DB09-4637-84D9-8428D1553881}"/>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60</a:t>
              </a:r>
            </a:p>
          </p:txBody>
        </p:sp>
        <p:cxnSp>
          <p:nvCxnSpPr>
            <p:cNvPr id="169" name="Straight Connector 168">
              <a:extLst>
                <a:ext uri="{FF2B5EF4-FFF2-40B4-BE49-F238E27FC236}">
                  <a16:creationId xmlns:a16="http://schemas.microsoft.com/office/drawing/2014/main" id="{A2DBD83B-C704-490F-94F1-5A52F2BAA322}"/>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70" name="Group 169">
            <a:extLst>
              <a:ext uri="{FF2B5EF4-FFF2-40B4-BE49-F238E27FC236}">
                <a16:creationId xmlns:a16="http://schemas.microsoft.com/office/drawing/2014/main" id="{96737908-FCE3-49D6-A159-5189DAC1907C}"/>
              </a:ext>
            </a:extLst>
          </p:cNvPr>
          <p:cNvGrpSpPr/>
          <p:nvPr/>
        </p:nvGrpSpPr>
        <p:grpSpPr>
          <a:xfrm>
            <a:off x="892933" y="3957904"/>
            <a:ext cx="569790" cy="261610"/>
            <a:chOff x="892933" y="2637795"/>
            <a:chExt cx="569790" cy="261610"/>
          </a:xfrm>
        </p:grpSpPr>
        <p:sp>
          <p:nvSpPr>
            <p:cNvPr id="171" name="TextBox 170">
              <a:extLst>
                <a:ext uri="{FF2B5EF4-FFF2-40B4-BE49-F238E27FC236}">
                  <a16:creationId xmlns:a16="http://schemas.microsoft.com/office/drawing/2014/main" id="{81015881-AB3F-4666-9725-421BD10BEE07}"/>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40</a:t>
              </a:r>
            </a:p>
          </p:txBody>
        </p:sp>
        <p:cxnSp>
          <p:nvCxnSpPr>
            <p:cNvPr id="172" name="Straight Connector 171">
              <a:extLst>
                <a:ext uri="{FF2B5EF4-FFF2-40B4-BE49-F238E27FC236}">
                  <a16:creationId xmlns:a16="http://schemas.microsoft.com/office/drawing/2014/main" id="{4C31804C-EAC5-449A-8896-459BE8CCAE11}"/>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73" name="Group 172">
            <a:extLst>
              <a:ext uri="{FF2B5EF4-FFF2-40B4-BE49-F238E27FC236}">
                <a16:creationId xmlns:a16="http://schemas.microsoft.com/office/drawing/2014/main" id="{6BFAB115-2A92-428B-9C62-F52C3E12C265}"/>
              </a:ext>
            </a:extLst>
          </p:cNvPr>
          <p:cNvGrpSpPr/>
          <p:nvPr/>
        </p:nvGrpSpPr>
        <p:grpSpPr>
          <a:xfrm>
            <a:off x="892933" y="4486762"/>
            <a:ext cx="569790" cy="261610"/>
            <a:chOff x="892933" y="2637795"/>
            <a:chExt cx="569790" cy="261610"/>
          </a:xfrm>
        </p:grpSpPr>
        <p:sp>
          <p:nvSpPr>
            <p:cNvPr id="174" name="TextBox 173">
              <a:extLst>
                <a:ext uri="{FF2B5EF4-FFF2-40B4-BE49-F238E27FC236}">
                  <a16:creationId xmlns:a16="http://schemas.microsoft.com/office/drawing/2014/main" id="{BE957623-E64C-4B6D-B10A-50169A114905}"/>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20</a:t>
              </a:r>
            </a:p>
          </p:txBody>
        </p:sp>
        <p:cxnSp>
          <p:nvCxnSpPr>
            <p:cNvPr id="175" name="Straight Connector 174">
              <a:extLst>
                <a:ext uri="{FF2B5EF4-FFF2-40B4-BE49-F238E27FC236}">
                  <a16:creationId xmlns:a16="http://schemas.microsoft.com/office/drawing/2014/main" id="{D5AF3806-BB5C-457D-A15D-574F409FB2EE}"/>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76" name="Group 175">
            <a:extLst>
              <a:ext uri="{FF2B5EF4-FFF2-40B4-BE49-F238E27FC236}">
                <a16:creationId xmlns:a16="http://schemas.microsoft.com/office/drawing/2014/main" id="{1F0480B2-F457-4F65-851C-46285E6287CE}"/>
              </a:ext>
            </a:extLst>
          </p:cNvPr>
          <p:cNvGrpSpPr/>
          <p:nvPr/>
        </p:nvGrpSpPr>
        <p:grpSpPr>
          <a:xfrm>
            <a:off x="892933" y="5007829"/>
            <a:ext cx="569790" cy="261610"/>
            <a:chOff x="892933" y="2637795"/>
            <a:chExt cx="569790" cy="261610"/>
          </a:xfrm>
        </p:grpSpPr>
        <p:sp>
          <p:nvSpPr>
            <p:cNvPr id="177" name="TextBox 176">
              <a:extLst>
                <a:ext uri="{FF2B5EF4-FFF2-40B4-BE49-F238E27FC236}">
                  <a16:creationId xmlns:a16="http://schemas.microsoft.com/office/drawing/2014/main" id="{9BBA6C45-4991-420E-B878-5FDF532FD074}"/>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0</a:t>
              </a:r>
            </a:p>
          </p:txBody>
        </p:sp>
        <p:cxnSp>
          <p:nvCxnSpPr>
            <p:cNvPr id="178" name="Straight Connector 177">
              <a:extLst>
                <a:ext uri="{FF2B5EF4-FFF2-40B4-BE49-F238E27FC236}">
                  <a16:creationId xmlns:a16="http://schemas.microsoft.com/office/drawing/2014/main" id="{A2A55BA6-0788-4BB7-975C-EBBD498BE5B6}"/>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cxnSp>
        <p:nvCxnSpPr>
          <p:cNvPr id="179" name="Straight Connector 178">
            <a:extLst>
              <a:ext uri="{FF2B5EF4-FFF2-40B4-BE49-F238E27FC236}">
                <a16:creationId xmlns:a16="http://schemas.microsoft.com/office/drawing/2014/main" id="{13360DE3-D4AB-4694-9550-7D95346DFA24}"/>
              </a:ext>
            </a:extLst>
          </p:cNvPr>
          <p:cNvCxnSpPr/>
          <p:nvPr/>
        </p:nvCxnSpPr>
        <p:spPr>
          <a:xfrm>
            <a:off x="2595687" y="5144984"/>
            <a:ext cx="0" cy="69245"/>
          </a:xfrm>
          <a:prstGeom prst="line">
            <a:avLst/>
          </a:prstGeom>
          <a:noFill/>
          <a:ln w="19050" cap="flat" cmpd="sng" algn="ctr">
            <a:solidFill>
              <a:sysClr val="windowText" lastClr="000000">
                <a:lumMod val="75000"/>
                <a:lumOff val="25000"/>
              </a:sysClr>
            </a:solidFill>
            <a:prstDash val="solid"/>
          </a:ln>
          <a:effectLst/>
        </p:spPr>
      </p:cxnSp>
      <p:cxnSp>
        <p:nvCxnSpPr>
          <p:cNvPr id="180" name="Straight Connector 179">
            <a:extLst>
              <a:ext uri="{FF2B5EF4-FFF2-40B4-BE49-F238E27FC236}">
                <a16:creationId xmlns:a16="http://schemas.microsoft.com/office/drawing/2014/main" id="{0196C8C8-AF29-45D9-8709-B8E059F610B5}"/>
              </a:ext>
            </a:extLst>
          </p:cNvPr>
          <p:cNvCxnSpPr/>
          <p:nvPr/>
        </p:nvCxnSpPr>
        <p:spPr>
          <a:xfrm>
            <a:off x="1847975" y="5144984"/>
            <a:ext cx="0" cy="69245"/>
          </a:xfrm>
          <a:prstGeom prst="line">
            <a:avLst/>
          </a:prstGeom>
          <a:noFill/>
          <a:ln w="19050" cap="flat" cmpd="sng" algn="ctr">
            <a:solidFill>
              <a:sysClr val="windowText" lastClr="000000">
                <a:lumMod val="75000"/>
                <a:lumOff val="25000"/>
              </a:sysClr>
            </a:solidFill>
            <a:prstDash val="solid"/>
          </a:ln>
          <a:effectLst/>
        </p:spPr>
      </p:cxnSp>
      <p:sp>
        <p:nvSpPr>
          <p:cNvPr id="181" name="TextBox 180">
            <a:extLst>
              <a:ext uri="{FF2B5EF4-FFF2-40B4-BE49-F238E27FC236}">
                <a16:creationId xmlns:a16="http://schemas.microsoft.com/office/drawing/2014/main" id="{8E2169AE-76B4-4C8A-99F8-790046E5312E}"/>
              </a:ext>
            </a:extLst>
          </p:cNvPr>
          <p:cNvSpPr txBox="1"/>
          <p:nvPr/>
        </p:nvSpPr>
        <p:spPr>
          <a:xfrm>
            <a:off x="1439863" y="5141983"/>
            <a:ext cx="846132"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One year</a:t>
            </a:r>
          </a:p>
        </p:txBody>
      </p:sp>
      <p:sp>
        <p:nvSpPr>
          <p:cNvPr id="182" name="TextBox 181">
            <a:extLst>
              <a:ext uri="{FF2B5EF4-FFF2-40B4-BE49-F238E27FC236}">
                <a16:creationId xmlns:a16="http://schemas.microsoft.com/office/drawing/2014/main" id="{ADC71A14-27B5-4626-9064-CE5A1D51C592}"/>
              </a:ext>
            </a:extLst>
          </p:cNvPr>
          <p:cNvSpPr txBox="1"/>
          <p:nvPr/>
        </p:nvSpPr>
        <p:spPr>
          <a:xfrm>
            <a:off x="2149768" y="5141983"/>
            <a:ext cx="996359"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Three year</a:t>
            </a:r>
          </a:p>
        </p:txBody>
      </p:sp>
      <p:sp>
        <p:nvSpPr>
          <p:cNvPr id="183" name="TextBox 182">
            <a:extLst>
              <a:ext uri="{FF2B5EF4-FFF2-40B4-BE49-F238E27FC236}">
                <a16:creationId xmlns:a16="http://schemas.microsoft.com/office/drawing/2014/main" id="{B0D9A113-A58C-47EB-A0A8-0EF640C6217A}"/>
              </a:ext>
            </a:extLst>
          </p:cNvPr>
          <p:cNvSpPr txBox="1"/>
          <p:nvPr/>
        </p:nvSpPr>
        <p:spPr>
          <a:xfrm rot="16200000">
            <a:off x="-546784" y="3610647"/>
            <a:ext cx="2866159"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Subjects (%) with incident VFs</a:t>
            </a:r>
          </a:p>
        </p:txBody>
      </p:sp>
      <p:cxnSp>
        <p:nvCxnSpPr>
          <p:cNvPr id="184" name="Straight Connector 183">
            <a:extLst>
              <a:ext uri="{FF2B5EF4-FFF2-40B4-BE49-F238E27FC236}">
                <a16:creationId xmlns:a16="http://schemas.microsoft.com/office/drawing/2014/main" id="{36AF9FF4-2B00-4731-A450-9F7C58655880}"/>
              </a:ext>
            </a:extLst>
          </p:cNvPr>
          <p:cNvCxnSpPr>
            <a:cxnSpLocks/>
          </p:cNvCxnSpPr>
          <p:nvPr/>
        </p:nvCxnSpPr>
        <p:spPr>
          <a:xfrm>
            <a:off x="5073977" y="2540581"/>
            <a:ext cx="0" cy="2698581"/>
          </a:xfrm>
          <a:prstGeom prst="line">
            <a:avLst/>
          </a:prstGeom>
          <a:noFill/>
          <a:ln w="19050" cap="flat" cmpd="sng" algn="ctr">
            <a:solidFill>
              <a:sysClr val="windowText" lastClr="000000">
                <a:lumMod val="75000"/>
                <a:lumOff val="25000"/>
              </a:sysClr>
            </a:solidFill>
            <a:prstDash val="solid"/>
          </a:ln>
          <a:effectLst/>
        </p:spPr>
      </p:cxnSp>
      <p:grpSp>
        <p:nvGrpSpPr>
          <p:cNvPr id="185" name="Group 184">
            <a:extLst>
              <a:ext uri="{FF2B5EF4-FFF2-40B4-BE49-F238E27FC236}">
                <a16:creationId xmlns:a16="http://schemas.microsoft.com/office/drawing/2014/main" id="{55CF0D89-8FAB-491E-8847-D2FC2D2FF022}"/>
              </a:ext>
            </a:extLst>
          </p:cNvPr>
          <p:cNvGrpSpPr/>
          <p:nvPr/>
        </p:nvGrpSpPr>
        <p:grpSpPr>
          <a:xfrm>
            <a:off x="4504187" y="2459137"/>
            <a:ext cx="569790" cy="261610"/>
            <a:chOff x="892933" y="2637795"/>
            <a:chExt cx="569790" cy="261610"/>
          </a:xfrm>
        </p:grpSpPr>
        <p:sp>
          <p:nvSpPr>
            <p:cNvPr id="186" name="TextBox 185">
              <a:extLst>
                <a:ext uri="{FF2B5EF4-FFF2-40B4-BE49-F238E27FC236}">
                  <a16:creationId xmlns:a16="http://schemas.microsoft.com/office/drawing/2014/main" id="{6B2F2C97-B02C-4845-AECF-CBF56124A48A}"/>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100</a:t>
              </a:r>
            </a:p>
          </p:txBody>
        </p:sp>
        <p:cxnSp>
          <p:nvCxnSpPr>
            <p:cNvPr id="187" name="Straight Connector 186">
              <a:extLst>
                <a:ext uri="{FF2B5EF4-FFF2-40B4-BE49-F238E27FC236}">
                  <a16:creationId xmlns:a16="http://schemas.microsoft.com/office/drawing/2014/main" id="{C4E6FDAB-6940-4A16-857C-08F727909A23}"/>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88" name="Group 187">
            <a:extLst>
              <a:ext uri="{FF2B5EF4-FFF2-40B4-BE49-F238E27FC236}">
                <a16:creationId xmlns:a16="http://schemas.microsoft.com/office/drawing/2014/main" id="{6778B574-30CC-48D9-8885-9781AA525FC1}"/>
              </a:ext>
            </a:extLst>
          </p:cNvPr>
          <p:cNvGrpSpPr/>
          <p:nvPr/>
        </p:nvGrpSpPr>
        <p:grpSpPr>
          <a:xfrm>
            <a:off x="4504187" y="2979207"/>
            <a:ext cx="569790" cy="261610"/>
            <a:chOff x="892933" y="2637795"/>
            <a:chExt cx="569790" cy="261610"/>
          </a:xfrm>
        </p:grpSpPr>
        <p:sp>
          <p:nvSpPr>
            <p:cNvPr id="189" name="TextBox 188">
              <a:extLst>
                <a:ext uri="{FF2B5EF4-FFF2-40B4-BE49-F238E27FC236}">
                  <a16:creationId xmlns:a16="http://schemas.microsoft.com/office/drawing/2014/main" id="{CCDCBF45-53A1-4F51-9E17-99F865063127}"/>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80</a:t>
              </a:r>
            </a:p>
          </p:txBody>
        </p:sp>
        <p:cxnSp>
          <p:nvCxnSpPr>
            <p:cNvPr id="190" name="Straight Connector 189">
              <a:extLst>
                <a:ext uri="{FF2B5EF4-FFF2-40B4-BE49-F238E27FC236}">
                  <a16:creationId xmlns:a16="http://schemas.microsoft.com/office/drawing/2014/main" id="{7B983699-2CB3-4365-9644-889FFF2D19B0}"/>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91" name="Group 190">
            <a:extLst>
              <a:ext uri="{FF2B5EF4-FFF2-40B4-BE49-F238E27FC236}">
                <a16:creationId xmlns:a16="http://schemas.microsoft.com/office/drawing/2014/main" id="{0B42D6FA-F981-4C5C-B4E8-410FF554D10D}"/>
              </a:ext>
            </a:extLst>
          </p:cNvPr>
          <p:cNvGrpSpPr/>
          <p:nvPr/>
        </p:nvGrpSpPr>
        <p:grpSpPr>
          <a:xfrm>
            <a:off x="4504187" y="3503509"/>
            <a:ext cx="569790" cy="261610"/>
            <a:chOff x="892933" y="2637795"/>
            <a:chExt cx="569790" cy="261610"/>
          </a:xfrm>
        </p:grpSpPr>
        <p:sp>
          <p:nvSpPr>
            <p:cNvPr id="192" name="TextBox 191">
              <a:extLst>
                <a:ext uri="{FF2B5EF4-FFF2-40B4-BE49-F238E27FC236}">
                  <a16:creationId xmlns:a16="http://schemas.microsoft.com/office/drawing/2014/main" id="{1593FC9B-64EB-4F10-B093-842711FA1372}"/>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60</a:t>
              </a:r>
            </a:p>
          </p:txBody>
        </p:sp>
        <p:cxnSp>
          <p:nvCxnSpPr>
            <p:cNvPr id="193" name="Straight Connector 192">
              <a:extLst>
                <a:ext uri="{FF2B5EF4-FFF2-40B4-BE49-F238E27FC236}">
                  <a16:creationId xmlns:a16="http://schemas.microsoft.com/office/drawing/2014/main" id="{0A4628D9-E776-41EF-AD21-E871D7ABF815}"/>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94" name="Group 193">
            <a:extLst>
              <a:ext uri="{FF2B5EF4-FFF2-40B4-BE49-F238E27FC236}">
                <a16:creationId xmlns:a16="http://schemas.microsoft.com/office/drawing/2014/main" id="{6946FDAC-A40B-4175-A0CA-76967DC78B12}"/>
              </a:ext>
            </a:extLst>
          </p:cNvPr>
          <p:cNvGrpSpPr/>
          <p:nvPr/>
        </p:nvGrpSpPr>
        <p:grpSpPr>
          <a:xfrm>
            <a:off x="4504187" y="4023805"/>
            <a:ext cx="569790" cy="261610"/>
            <a:chOff x="892933" y="2637795"/>
            <a:chExt cx="569790" cy="261610"/>
          </a:xfrm>
        </p:grpSpPr>
        <p:sp>
          <p:nvSpPr>
            <p:cNvPr id="195" name="TextBox 194">
              <a:extLst>
                <a:ext uri="{FF2B5EF4-FFF2-40B4-BE49-F238E27FC236}">
                  <a16:creationId xmlns:a16="http://schemas.microsoft.com/office/drawing/2014/main" id="{B58CDAE6-A6F8-48EE-95FC-2DB091A4C633}"/>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40</a:t>
              </a:r>
            </a:p>
          </p:txBody>
        </p:sp>
        <p:cxnSp>
          <p:nvCxnSpPr>
            <p:cNvPr id="196" name="Straight Connector 195">
              <a:extLst>
                <a:ext uri="{FF2B5EF4-FFF2-40B4-BE49-F238E27FC236}">
                  <a16:creationId xmlns:a16="http://schemas.microsoft.com/office/drawing/2014/main" id="{156250D1-2249-4683-AF33-00E2E603128C}"/>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197" name="Group 196">
            <a:extLst>
              <a:ext uri="{FF2B5EF4-FFF2-40B4-BE49-F238E27FC236}">
                <a16:creationId xmlns:a16="http://schemas.microsoft.com/office/drawing/2014/main" id="{034E1899-E0E8-464D-90D3-E517A2B37476}"/>
              </a:ext>
            </a:extLst>
          </p:cNvPr>
          <p:cNvGrpSpPr/>
          <p:nvPr/>
        </p:nvGrpSpPr>
        <p:grpSpPr>
          <a:xfrm>
            <a:off x="4504187" y="4552663"/>
            <a:ext cx="569790" cy="261610"/>
            <a:chOff x="892933" y="2637795"/>
            <a:chExt cx="569790" cy="261610"/>
          </a:xfrm>
        </p:grpSpPr>
        <p:sp>
          <p:nvSpPr>
            <p:cNvPr id="198" name="TextBox 197">
              <a:extLst>
                <a:ext uri="{FF2B5EF4-FFF2-40B4-BE49-F238E27FC236}">
                  <a16:creationId xmlns:a16="http://schemas.microsoft.com/office/drawing/2014/main" id="{3215A776-5859-4B41-894B-FB20FEA8A973}"/>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20</a:t>
              </a:r>
            </a:p>
          </p:txBody>
        </p:sp>
        <p:cxnSp>
          <p:nvCxnSpPr>
            <p:cNvPr id="199" name="Straight Connector 198">
              <a:extLst>
                <a:ext uri="{FF2B5EF4-FFF2-40B4-BE49-F238E27FC236}">
                  <a16:creationId xmlns:a16="http://schemas.microsoft.com/office/drawing/2014/main" id="{D9A34B1C-BF1B-4BCE-B421-C7EADB1DA2A8}"/>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grpSp>
        <p:nvGrpSpPr>
          <p:cNvPr id="200" name="Group 199">
            <a:extLst>
              <a:ext uri="{FF2B5EF4-FFF2-40B4-BE49-F238E27FC236}">
                <a16:creationId xmlns:a16="http://schemas.microsoft.com/office/drawing/2014/main" id="{E4D960FF-7A38-408F-9C54-F0EFBAA97963}"/>
              </a:ext>
            </a:extLst>
          </p:cNvPr>
          <p:cNvGrpSpPr/>
          <p:nvPr/>
        </p:nvGrpSpPr>
        <p:grpSpPr>
          <a:xfrm>
            <a:off x="4504187" y="5073730"/>
            <a:ext cx="569790" cy="261610"/>
            <a:chOff x="892933" y="2637795"/>
            <a:chExt cx="569790" cy="261610"/>
          </a:xfrm>
        </p:grpSpPr>
        <p:sp>
          <p:nvSpPr>
            <p:cNvPr id="201" name="TextBox 200">
              <a:extLst>
                <a:ext uri="{FF2B5EF4-FFF2-40B4-BE49-F238E27FC236}">
                  <a16:creationId xmlns:a16="http://schemas.microsoft.com/office/drawing/2014/main" id="{BFB5308D-D617-4D83-8E7F-0C757E75E9F6}"/>
                </a:ext>
              </a:extLst>
            </p:cNvPr>
            <p:cNvSpPr txBox="1"/>
            <p:nvPr/>
          </p:nvSpPr>
          <p:spPr>
            <a:xfrm>
              <a:off x="892933" y="2637795"/>
              <a:ext cx="545923"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0</a:t>
              </a:r>
            </a:p>
          </p:txBody>
        </p:sp>
        <p:cxnSp>
          <p:nvCxnSpPr>
            <p:cNvPr id="202" name="Straight Connector 201">
              <a:extLst>
                <a:ext uri="{FF2B5EF4-FFF2-40B4-BE49-F238E27FC236}">
                  <a16:creationId xmlns:a16="http://schemas.microsoft.com/office/drawing/2014/main" id="{61986B50-05BD-4E28-B652-EA78DD61B6CD}"/>
                </a:ext>
              </a:extLst>
            </p:cNvPr>
            <p:cNvCxnSpPr>
              <a:cxnSpLocks/>
            </p:cNvCxnSpPr>
            <p:nvPr/>
          </p:nvCxnSpPr>
          <p:spPr>
            <a:xfrm flipH="1">
              <a:off x="1393825" y="2774950"/>
              <a:ext cx="68898" cy="0"/>
            </a:xfrm>
            <a:prstGeom prst="line">
              <a:avLst/>
            </a:prstGeom>
            <a:noFill/>
            <a:ln w="19050" cap="flat" cmpd="sng" algn="ctr">
              <a:solidFill>
                <a:sysClr val="windowText" lastClr="000000">
                  <a:lumMod val="75000"/>
                  <a:lumOff val="25000"/>
                </a:sysClr>
              </a:solidFill>
              <a:prstDash val="solid"/>
            </a:ln>
            <a:effectLst/>
          </p:spPr>
        </p:cxnSp>
      </p:grpSp>
      <p:cxnSp>
        <p:nvCxnSpPr>
          <p:cNvPr id="203" name="Straight Connector 202">
            <a:extLst>
              <a:ext uri="{FF2B5EF4-FFF2-40B4-BE49-F238E27FC236}">
                <a16:creationId xmlns:a16="http://schemas.microsoft.com/office/drawing/2014/main" id="{330D741C-F891-43F4-9A5B-D2C754D4AA3F}"/>
              </a:ext>
            </a:extLst>
          </p:cNvPr>
          <p:cNvCxnSpPr/>
          <p:nvPr/>
        </p:nvCxnSpPr>
        <p:spPr>
          <a:xfrm>
            <a:off x="6756216" y="5210885"/>
            <a:ext cx="0" cy="69245"/>
          </a:xfrm>
          <a:prstGeom prst="line">
            <a:avLst/>
          </a:prstGeom>
          <a:noFill/>
          <a:ln w="19050" cap="flat" cmpd="sng" algn="ctr">
            <a:solidFill>
              <a:sysClr val="windowText" lastClr="000000">
                <a:lumMod val="75000"/>
                <a:lumOff val="25000"/>
              </a:sysClr>
            </a:solidFill>
            <a:prstDash val="solid"/>
          </a:ln>
          <a:effectLst/>
        </p:spPr>
      </p:cxnSp>
      <p:cxnSp>
        <p:nvCxnSpPr>
          <p:cNvPr id="204" name="Straight Connector 203">
            <a:extLst>
              <a:ext uri="{FF2B5EF4-FFF2-40B4-BE49-F238E27FC236}">
                <a16:creationId xmlns:a16="http://schemas.microsoft.com/office/drawing/2014/main" id="{D282EB4C-F534-4A57-A382-185871107658}"/>
              </a:ext>
            </a:extLst>
          </p:cNvPr>
          <p:cNvCxnSpPr/>
          <p:nvPr/>
        </p:nvCxnSpPr>
        <p:spPr>
          <a:xfrm>
            <a:off x="5624329" y="5210885"/>
            <a:ext cx="0" cy="69245"/>
          </a:xfrm>
          <a:prstGeom prst="line">
            <a:avLst/>
          </a:prstGeom>
          <a:noFill/>
          <a:ln w="19050" cap="flat" cmpd="sng" algn="ctr">
            <a:solidFill>
              <a:sysClr val="windowText" lastClr="000000">
                <a:lumMod val="75000"/>
                <a:lumOff val="25000"/>
              </a:sysClr>
            </a:solidFill>
            <a:prstDash val="solid"/>
          </a:ln>
          <a:effectLst/>
        </p:spPr>
      </p:cxnSp>
      <p:sp>
        <p:nvSpPr>
          <p:cNvPr id="205" name="TextBox 204">
            <a:extLst>
              <a:ext uri="{FF2B5EF4-FFF2-40B4-BE49-F238E27FC236}">
                <a16:creationId xmlns:a16="http://schemas.microsoft.com/office/drawing/2014/main" id="{943D5446-2A2B-488C-86E5-A26249E09ED8}"/>
              </a:ext>
            </a:extLst>
          </p:cNvPr>
          <p:cNvSpPr txBox="1"/>
          <p:nvPr/>
        </p:nvSpPr>
        <p:spPr>
          <a:xfrm>
            <a:off x="5201263" y="5207884"/>
            <a:ext cx="846132"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One year</a:t>
            </a:r>
          </a:p>
        </p:txBody>
      </p:sp>
      <p:sp>
        <p:nvSpPr>
          <p:cNvPr id="206" name="TextBox 205">
            <a:extLst>
              <a:ext uri="{FF2B5EF4-FFF2-40B4-BE49-F238E27FC236}">
                <a16:creationId xmlns:a16="http://schemas.microsoft.com/office/drawing/2014/main" id="{6FE198BA-3354-41E9-B2C1-F1B3575DEEEC}"/>
              </a:ext>
            </a:extLst>
          </p:cNvPr>
          <p:cNvSpPr txBox="1"/>
          <p:nvPr/>
        </p:nvSpPr>
        <p:spPr>
          <a:xfrm>
            <a:off x="6298253" y="5207884"/>
            <a:ext cx="996359"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Three year</a:t>
            </a:r>
          </a:p>
        </p:txBody>
      </p:sp>
      <p:sp>
        <p:nvSpPr>
          <p:cNvPr id="207" name="TextBox 206">
            <a:extLst>
              <a:ext uri="{FF2B5EF4-FFF2-40B4-BE49-F238E27FC236}">
                <a16:creationId xmlns:a16="http://schemas.microsoft.com/office/drawing/2014/main" id="{7796E3C4-0775-4610-99E0-C49A0B587B84}"/>
              </a:ext>
            </a:extLst>
          </p:cNvPr>
          <p:cNvSpPr txBox="1"/>
          <p:nvPr/>
        </p:nvSpPr>
        <p:spPr>
          <a:xfrm rot="16200000">
            <a:off x="3064470" y="3676548"/>
            <a:ext cx="2866159"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Subjects (%) with incident VFs</a:t>
            </a:r>
          </a:p>
        </p:txBody>
      </p:sp>
      <p:sp>
        <p:nvSpPr>
          <p:cNvPr id="208" name="Rectangle 207">
            <a:extLst>
              <a:ext uri="{FF2B5EF4-FFF2-40B4-BE49-F238E27FC236}">
                <a16:creationId xmlns:a16="http://schemas.microsoft.com/office/drawing/2014/main" id="{18667AE9-65B0-462F-BD6C-BCE40F454AA2}"/>
              </a:ext>
            </a:extLst>
          </p:cNvPr>
          <p:cNvSpPr/>
          <p:nvPr/>
        </p:nvSpPr>
        <p:spPr>
          <a:xfrm>
            <a:off x="1587500" y="5007829"/>
            <a:ext cx="259467" cy="137155"/>
          </a:xfrm>
          <a:prstGeom prst="rect">
            <a:avLst/>
          </a:prstGeom>
          <a:solidFill>
            <a:srgbClr val="A098D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09" name="Rectangle 208">
            <a:extLst>
              <a:ext uri="{FF2B5EF4-FFF2-40B4-BE49-F238E27FC236}">
                <a16:creationId xmlns:a16="http://schemas.microsoft.com/office/drawing/2014/main" id="{18251C7D-A7A5-4FEF-A849-CBEB684BD8BD}"/>
              </a:ext>
            </a:extLst>
          </p:cNvPr>
          <p:cNvSpPr/>
          <p:nvPr/>
        </p:nvSpPr>
        <p:spPr>
          <a:xfrm>
            <a:off x="1841956" y="4394117"/>
            <a:ext cx="259467" cy="750867"/>
          </a:xfrm>
          <a:prstGeom prst="rect">
            <a:avLst/>
          </a:prstGeom>
          <a:solidFill>
            <a:srgbClr val="F79B9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10" name="Rectangle 209">
            <a:extLst>
              <a:ext uri="{FF2B5EF4-FFF2-40B4-BE49-F238E27FC236}">
                <a16:creationId xmlns:a16="http://schemas.microsoft.com/office/drawing/2014/main" id="{42704626-100E-4AD1-B09C-27643C9991AD}"/>
              </a:ext>
            </a:extLst>
          </p:cNvPr>
          <p:cNvSpPr/>
          <p:nvPr/>
        </p:nvSpPr>
        <p:spPr>
          <a:xfrm>
            <a:off x="2342756" y="4748373"/>
            <a:ext cx="259467" cy="396612"/>
          </a:xfrm>
          <a:prstGeom prst="rect">
            <a:avLst/>
          </a:prstGeom>
          <a:solidFill>
            <a:srgbClr val="A098D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11" name="Rectangle 210">
            <a:extLst>
              <a:ext uri="{FF2B5EF4-FFF2-40B4-BE49-F238E27FC236}">
                <a16:creationId xmlns:a16="http://schemas.microsoft.com/office/drawing/2014/main" id="{16DC3623-BF21-43BA-A6B0-0CDABE40B461}"/>
              </a:ext>
            </a:extLst>
          </p:cNvPr>
          <p:cNvSpPr/>
          <p:nvPr/>
        </p:nvSpPr>
        <p:spPr>
          <a:xfrm>
            <a:off x="2597212" y="3606717"/>
            <a:ext cx="259467" cy="1538268"/>
          </a:xfrm>
          <a:prstGeom prst="rect">
            <a:avLst/>
          </a:prstGeom>
          <a:solidFill>
            <a:srgbClr val="F79B9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cxnSp>
        <p:nvCxnSpPr>
          <p:cNvPr id="212" name="Straight Connector 211">
            <a:extLst>
              <a:ext uri="{FF2B5EF4-FFF2-40B4-BE49-F238E27FC236}">
                <a16:creationId xmlns:a16="http://schemas.microsoft.com/office/drawing/2014/main" id="{A4F5BABD-F2B6-4FA0-83C9-213B494B2C4A}"/>
              </a:ext>
            </a:extLst>
          </p:cNvPr>
          <p:cNvCxnSpPr>
            <a:cxnSpLocks/>
          </p:cNvCxnSpPr>
          <p:nvPr/>
        </p:nvCxnSpPr>
        <p:spPr>
          <a:xfrm>
            <a:off x="1438856" y="5144984"/>
            <a:ext cx="1571044" cy="6350"/>
          </a:xfrm>
          <a:prstGeom prst="line">
            <a:avLst/>
          </a:prstGeom>
          <a:noFill/>
          <a:ln w="19050" cap="flat" cmpd="sng" algn="ctr">
            <a:solidFill>
              <a:sysClr val="windowText" lastClr="000000">
                <a:lumMod val="75000"/>
                <a:lumOff val="25000"/>
              </a:sysClr>
            </a:solidFill>
            <a:prstDash val="solid"/>
          </a:ln>
          <a:effectLst/>
        </p:spPr>
      </p:cxnSp>
      <p:sp>
        <p:nvSpPr>
          <p:cNvPr id="213" name="TextBox 212">
            <a:extLst>
              <a:ext uri="{FF2B5EF4-FFF2-40B4-BE49-F238E27FC236}">
                <a16:creationId xmlns:a16="http://schemas.microsoft.com/office/drawing/2014/main" id="{D715222A-23F6-4527-A2EC-AF26FD1EDE10}"/>
              </a:ext>
            </a:extLst>
          </p:cNvPr>
          <p:cNvSpPr txBox="1"/>
          <p:nvPr/>
        </p:nvSpPr>
        <p:spPr>
          <a:xfrm>
            <a:off x="1542600" y="3896921"/>
            <a:ext cx="633277" cy="430887"/>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HR 5.1</a:t>
            </a:r>
          </a:p>
          <a:p>
            <a:pPr algn="ctr"/>
            <a:r>
              <a:rPr lang="en-CA" sz="1100" dirty="0">
                <a:solidFill>
                  <a:prstClr val="black">
                    <a:lumMod val="75000"/>
                    <a:lumOff val="25000"/>
                  </a:prstClr>
                </a:solidFill>
                <a:latin typeface="Arial Narrow" panose="020B0606020202030204" pitchFamily="34" charset="0"/>
              </a:rPr>
              <a:t>(3.6-7.4)</a:t>
            </a:r>
          </a:p>
        </p:txBody>
      </p:sp>
      <p:sp>
        <p:nvSpPr>
          <p:cNvPr id="214" name="TextBox 213">
            <a:extLst>
              <a:ext uri="{FF2B5EF4-FFF2-40B4-BE49-F238E27FC236}">
                <a16:creationId xmlns:a16="http://schemas.microsoft.com/office/drawing/2014/main" id="{23AA2B34-9F43-476C-80EF-A27D3607A108}"/>
              </a:ext>
            </a:extLst>
          </p:cNvPr>
          <p:cNvSpPr txBox="1"/>
          <p:nvPr/>
        </p:nvSpPr>
        <p:spPr>
          <a:xfrm>
            <a:off x="2283085" y="3153301"/>
            <a:ext cx="675063" cy="430887"/>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HR 3.6</a:t>
            </a:r>
          </a:p>
          <a:p>
            <a:pPr algn="ctr"/>
            <a:r>
              <a:rPr lang="en-CA" sz="1100" dirty="0">
                <a:solidFill>
                  <a:prstClr val="black">
                    <a:lumMod val="75000"/>
                    <a:lumOff val="25000"/>
                  </a:prstClr>
                </a:solidFill>
                <a:latin typeface="Arial Narrow" panose="020B0606020202030204" pitchFamily="34" charset="0"/>
              </a:rPr>
              <a:t>(2.9-4.6)</a:t>
            </a:r>
          </a:p>
        </p:txBody>
      </p:sp>
      <p:sp>
        <p:nvSpPr>
          <p:cNvPr id="215" name="TextBox 214">
            <a:extLst>
              <a:ext uri="{FF2B5EF4-FFF2-40B4-BE49-F238E27FC236}">
                <a16:creationId xmlns:a16="http://schemas.microsoft.com/office/drawing/2014/main" id="{CA8C7BDA-2567-4332-B31D-054A7F02E643}"/>
              </a:ext>
            </a:extLst>
          </p:cNvPr>
          <p:cNvSpPr txBox="1"/>
          <p:nvPr/>
        </p:nvSpPr>
        <p:spPr>
          <a:xfrm>
            <a:off x="2911994" y="4485521"/>
            <a:ext cx="1035534" cy="261610"/>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VFs at baseline:</a:t>
            </a:r>
          </a:p>
        </p:txBody>
      </p:sp>
      <p:sp>
        <p:nvSpPr>
          <p:cNvPr id="216" name="Rectangle 215">
            <a:extLst>
              <a:ext uri="{FF2B5EF4-FFF2-40B4-BE49-F238E27FC236}">
                <a16:creationId xmlns:a16="http://schemas.microsoft.com/office/drawing/2014/main" id="{FAD2016F-8FF6-4C74-BC77-92CECEDF661F}"/>
              </a:ext>
            </a:extLst>
          </p:cNvPr>
          <p:cNvSpPr/>
          <p:nvPr/>
        </p:nvSpPr>
        <p:spPr>
          <a:xfrm flipV="1">
            <a:off x="3027289" y="4763238"/>
            <a:ext cx="151240" cy="112446"/>
          </a:xfrm>
          <a:prstGeom prst="rect">
            <a:avLst/>
          </a:prstGeom>
          <a:solidFill>
            <a:srgbClr val="A098D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17" name="Rectangle 216">
            <a:extLst>
              <a:ext uri="{FF2B5EF4-FFF2-40B4-BE49-F238E27FC236}">
                <a16:creationId xmlns:a16="http://schemas.microsoft.com/office/drawing/2014/main" id="{B4BF7D50-7F4B-40AC-AAF3-4DCA5EFACC18}"/>
              </a:ext>
            </a:extLst>
          </p:cNvPr>
          <p:cNvSpPr/>
          <p:nvPr/>
        </p:nvSpPr>
        <p:spPr>
          <a:xfrm flipV="1">
            <a:off x="3027289" y="4908453"/>
            <a:ext cx="151240" cy="112446"/>
          </a:xfrm>
          <a:prstGeom prst="rect">
            <a:avLst/>
          </a:prstGeom>
          <a:solidFill>
            <a:srgbClr val="F79B9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18" name="TextBox 217">
            <a:extLst>
              <a:ext uri="{FF2B5EF4-FFF2-40B4-BE49-F238E27FC236}">
                <a16:creationId xmlns:a16="http://schemas.microsoft.com/office/drawing/2014/main" id="{52AEE2DF-882C-4AFF-BE91-F4AE43AD826B}"/>
              </a:ext>
            </a:extLst>
          </p:cNvPr>
          <p:cNvSpPr txBox="1"/>
          <p:nvPr/>
        </p:nvSpPr>
        <p:spPr>
          <a:xfrm>
            <a:off x="3146127" y="4678699"/>
            <a:ext cx="390307"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No</a:t>
            </a:r>
          </a:p>
        </p:txBody>
      </p:sp>
      <p:sp>
        <p:nvSpPr>
          <p:cNvPr id="219" name="TextBox 218">
            <a:extLst>
              <a:ext uri="{FF2B5EF4-FFF2-40B4-BE49-F238E27FC236}">
                <a16:creationId xmlns:a16="http://schemas.microsoft.com/office/drawing/2014/main" id="{D11DD107-E3EF-49ED-AC49-D78F9462FD3F}"/>
              </a:ext>
            </a:extLst>
          </p:cNvPr>
          <p:cNvSpPr txBox="1"/>
          <p:nvPr/>
        </p:nvSpPr>
        <p:spPr>
          <a:xfrm>
            <a:off x="3146127" y="4838670"/>
            <a:ext cx="495789"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Yes</a:t>
            </a:r>
          </a:p>
        </p:txBody>
      </p:sp>
      <p:sp>
        <p:nvSpPr>
          <p:cNvPr id="220" name="TextBox 219">
            <a:extLst>
              <a:ext uri="{FF2B5EF4-FFF2-40B4-BE49-F238E27FC236}">
                <a16:creationId xmlns:a16="http://schemas.microsoft.com/office/drawing/2014/main" id="{7F29DC52-6162-4BA4-9111-D01BE76E6682}"/>
              </a:ext>
            </a:extLst>
          </p:cNvPr>
          <p:cNvSpPr txBox="1"/>
          <p:nvPr/>
        </p:nvSpPr>
        <p:spPr>
          <a:xfrm>
            <a:off x="7236869" y="4329414"/>
            <a:ext cx="1429865"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VFs at baseline:</a:t>
            </a:r>
          </a:p>
        </p:txBody>
      </p:sp>
      <p:sp>
        <p:nvSpPr>
          <p:cNvPr id="221" name="Rectangle 220">
            <a:extLst>
              <a:ext uri="{FF2B5EF4-FFF2-40B4-BE49-F238E27FC236}">
                <a16:creationId xmlns:a16="http://schemas.microsoft.com/office/drawing/2014/main" id="{B3CE5437-28D9-472B-82C0-98EE6A4B6201}"/>
              </a:ext>
            </a:extLst>
          </p:cNvPr>
          <p:cNvSpPr/>
          <p:nvPr/>
        </p:nvSpPr>
        <p:spPr>
          <a:xfrm flipV="1">
            <a:off x="7341550" y="4589921"/>
            <a:ext cx="151240" cy="112446"/>
          </a:xfrm>
          <a:prstGeom prst="rect">
            <a:avLst/>
          </a:prstGeom>
          <a:solidFill>
            <a:srgbClr val="A098DA"/>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22" name="TextBox 221">
            <a:extLst>
              <a:ext uri="{FF2B5EF4-FFF2-40B4-BE49-F238E27FC236}">
                <a16:creationId xmlns:a16="http://schemas.microsoft.com/office/drawing/2014/main" id="{0B2B8CC0-9ADC-45D2-A2F9-063F4DF7FC60}"/>
              </a:ext>
            </a:extLst>
          </p:cNvPr>
          <p:cNvSpPr txBox="1"/>
          <p:nvPr/>
        </p:nvSpPr>
        <p:spPr>
          <a:xfrm>
            <a:off x="7460388" y="4505382"/>
            <a:ext cx="735234"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No VFs</a:t>
            </a:r>
          </a:p>
        </p:txBody>
      </p:sp>
      <p:sp>
        <p:nvSpPr>
          <p:cNvPr id="223" name="Rectangle 222">
            <a:extLst>
              <a:ext uri="{FF2B5EF4-FFF2-40B4-BE49-F238E27FC236}">
                <a16:creationId xmlns:a16="http://schemas.microsoft.com/office/drawing/2014/main" id="{3EE67297-CA50-4F7B-BF37-9E9081DA4013}"/>
              </a:ext>
            </a:extLst>
          </p:cNvPr>
          <p:cNvSpPr/>
          <p:nvPr/>
        </p:nvSpPr>
        <p:spPr>
          <a:xfrm flipV="1">
            <a:off x="7341550" y="4758051"/>
            <a:ext cx="151240" cy="112446"/>
          </a:xfrm>
          <a:prstGeom prst="rect">
            <a:avLst/>
          </a:prstGeom>
          <a:solidFill>
            <a:srgbClr val="55485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24" name="TextBox 223">
            <a:extLst>
              <a:ext uri="{FF2B5EF4-FFF2-40B4-BE49-F238E27FC236}">
                <a16:creationId xmlns:a16="http://schemas.microsoft.com/office/drawing/2014/main" id="{ACCB6CC8-D5AE-419D-B4E6-210A9529FFC5}"/>
              </a:ext>
            </a:extLst>
          </p:cNvPr>
          <p:cNvSpPr txBox="1"/>
          <p:nvPr/>
        </p:nvSpPr>
        <p:spPr>
          <a:xfrm>
            <a:off x="7460388" y="4673512"/>
            <a:ext cx="665387"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1 VF</a:t>
            </a:r>
          </a:p>
        </p:txBody>
      </p:sp>
      <p:sp>
        <p:nvSpPr>
          <p:cNvPr id="225" name="Rectangle 224">
            <a:extLst>
              <a:ext uri="{FF2B5EF4-FFF2-40B4-BE49-F238E27FC236}">
                <a16:creationId xmlns:a16="http://schemas.microsoft.com/office/drawing/2014/main" id="{693F7157-6854-47C1-A5B1-D190A49C36C7}"/>
              </a:ext>
            </a:extLst>
          </p:cNvPr>
          <p:cNvSpPr/>
          <p:nvPr/>
        </p:nvSpPr>
        <p:spPr>
          <a:xfrm flipV="1">
            <a:off x="7341550" y="4915366"/>
            <a:ext cx="151240" cy="112446"/>
          </a:xfrm>
          <a:prstGeom prst="rect">
            <a:avLst/>
          </a:prstGeom>
          <a:solidFill>
            <a:srgbClr val="C369A9"/>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26" name="TextBox 225">
            <a:extLst>
              <a:ext uri="{FF2B5EF4-FFF2-40B4-BE49-F238E27FC236}">
                <a16:creationId xmlns:a16="http://schemas.microsoft.com/office/drawing/2014/main" id="{C11DDDCE-DB8C-4947-9DFC-6FA332781919}"/>
              </a:ext>
            </a:extLst>
          </p:cNvPr>
          <p:cNvSpPr txBox="1"/>
          <p:nvPr/>
        </p:nvSpPr>
        <p:spPr>
          <a:xfrm>
            <a:off x="7460388" y="4830827"/>
            <a:ext cx="601885"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 VF</a:t>
            </a:r>
          </a:p>
        </p:txBody>
      </p:sp>
      <p:sp>
        <p:nvSpPr>
          <p:cNvPr id="227" name="TextBox 226">
            <a:extLst>
              <a:ext uri="{FF2B5EF4-FFF2-40B4-BE49-F238E27FC236}">
                <a16:creationId xmlns:a16="http://schemas.microsoft.com/office/drawing/2014/main" id="{E66D410E-7343-4F3A-B8D8-E7D4CF0D4053}"/>
              </a:ext>
            </a:extLst>
          </p:cNvPr>
          <p:cNvSpPr txBox="1"/>
          <p:nvPr/>
        </p:nvSpPr>
        <p:spPr>
          <a:xfrm>
            <a:off x="7220220" y="5021982"/>
            <a:ext cx="1738570" cy="261610"/>
          </a:xfrm>
          <a:prstGeom prst="rect">
            <a:avLst/>
          </a:prstGeom>
          <a:noFill/>
        </p:spPr>
        <p:txBody>
          <a:bodyPr wrap="square" rtlCol="0">
            <a:spAutoFit/>
          </a:bodyPr>
          <a:lstStyle/>
          <a:p>
            <a:r>
              <a:rPr lang="en-CA" sz="1100" dirty="0">
                <a:solidFill>
                  <a:prstClr val="black">
                    <a:lumMod val="75000"/>
                    <a:lumOff val="25000"/>
                  </a:prstClr>
                </a:solidFill>
                <a:latin typeface="Arial Narrow" panose="020B0606020202030204" pitchFamily="34" charset="0"/>
              </a:rPr>
              <a:t>**p for trend &lt;0.001</a:t>
            </a:r>
          </a:p>
        </p:txBody>
      </p:sp>
      <p:sp>
        <p:nvSpPr>
          <p:cNvPr id="228" name="Rectangle 227">
            <a:extLst>
              <a:ext uri="{FF2B5EF4-FFF2-40B4-BE49-F238E27FC236}">
                <a16:creationId xmlns:a16="http://schemas.microsoft.com/office/drawing/2014/main" id="{C93F7A9B-58D7-4508-9D05-6267C88017F2}"/>
              </a:ext>
            </a:extLst>
          </p:cNvPr>
          <p:cNvSpPr/>
          <p:nvPr/>
        </p:nvSpPr>
        <p:spPr>
          <a:xfrm>
            <a:off x="5240966" y="5080682"/>
            <a:ext cx="259467" cy="130204"/>
          </a:xfrm>
          <a:prstGeom prst="rect">
            <a:avLst/>
          </a:prstGeom>
          <a:solidFill>
            <a:srgbClr val="A098D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29" name="Rectangle 228">
            <a:extLst>
              <a:ext uri="{FF2B5EF4-FFF2-40B4-BE49-F238E27FC236}">
                <a16:creationId xmlns:a16="http://schemas.microsoft.com/office/drawing/2014/main" id="{F7F3C49E-087E-4CAC-ACEA-AEFB40E53302}"/>
              </a:ext>
            </a:extLst>
          </p:cNvPr>
          <p:cNvSpPr/>
          <p:nvPr/>
        </p:nvSpPr>
        <p:spPr>
          <a:xfrm>
            <a:off x="5495422" y="4631466"/>
            <a:ext cx="259467" cy="579419"/>
          </a:xfrm>
          <a:prstGeom prst="rect">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30" name="Rectangle 229">
            <a:extLst>
              <a:ext uri="{FF2B5EF4-FFF2-40B4-BE49-F238E27FC236}">
                <a16:creationId xmlns:a16="http://schemas.microsoft.com/office/drawing/2014/main" id="{13417445-2A8E-4C1A-818C-79247EC536C5}"/>
              </a:ext>
            </a:extLst>
          </p:cNvPr>
          <p:cNvSpPr/>
          <p:nvPr/>
        </p:nvSpPr>
        <p:spPr>
          <a:xfrm>
            <a:off x="5754165" y="4202842"/>
            <a:ext cx="259467" cy="1008043"/>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31" name="TextBox 230">
            <a:extLst>
              <a:ext uri="{FF2B5EF4-FFF2-40B4-BE49-F238E27FC236}">
                <a16:creationId xmlns:a16="http://schemas.microsoft.com/office/drawing/2014/main" id="{D241CCC7-13CC-49CB-AD07-60B0F27E7781}"/>
              </a:ext>
            </a:extLst>
          </p:cNvPr>
          <p:cNvSpPr txBox="1"/>
          <p:nvPr/>
        </p:nvSpPr>
        <p:spPr>
          <a:xfrm>
            <a:off x="5001621" y="4218750"/>
            <a:ext cx="846128" cy="430887"/>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HR 3.9</a:t>
            </a:r>
          </a:p>
          <a:p>
            <a:pPr algn="ctr"/>
            <a:r>
              <a:rPr lang="en-CA" sz="1100" dirty="0">
                <a:solidFill>
                  <a:prstClr val="black">
                    <a:lumMod val="75000"/>
                    <a:lumOff val="25000"/>
                  </a:prstClr>
                </a:solidFill>
                <a:latin typeface="Arial Narrow" panose="020B0606020202030204" pitchFamily="34" charset="0"/>
              </a:rPr>
              <a:t>(2.4-6.2)</a:t>
            </a:r>
          </a:p>
        </p:txBody>
      </p:sp>
      <p:sp>
        <p:nvSpPr>
          <p:cNvPr id="232" name="TextBox 231">
            <a:extLst>
              <a:ext uri="{FF2B5EF4-FFF2-40B4-BE49-F238E27FC236}">
                <a16:creationId xmlns:a16="http://schemas.microsoft.com/office/drawing/2014/main" id="{33639661-EECF-486C-87CA-DB15F022817D}"/>
              </a:ext>
            </a:extLst>
          </p:cNvPr>
          <p:cNvSpPr txBox="1"/>
          <p:nvPr/>
        </p:nvSpPr>
        <p:spPr>
          <a:xfrm>
            <a:off x="5381629" y="3818664"/>
            <a:ext cx="963083" cy="430887"/>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HR 6.7</a:t>
            </a:r>
          </a:p>
          <a:p>
            <a:pPr algn="ctr"/>
            <a:r>
              <a:rPr lang="en-CA" sz="1100" dirty="0">
                <a:solidFill>
                  <a:prstClr val="black">
                    <a:lumMod val="75000"/>
                    <a:lumOff val="25000"/>
                  </a:prstClr>
                </a:solidFill>
                <a:latin typeface="Arial Narrow" panose="020B0606020202030204" pitchFamily="34" charset="0"/>
              </a:rPr>
              <a:t>(4.4-10.1)</a:t>
            </a:r>
          </a:p>
        </p:txBody>
      </p:sp>
      <p:sp>
        <p:nvSpPr>
          <p:cNvPr id="233" name="TextBox 232">
            <a:extLst>
              <a:ext uri="{FF2B5EF4-FFF2-40B4-BE49-F238E27FC236}">
                <a16:creationId xmlns:a16="http://schemas.microsoft.com/office/drawing/2014/main" id="{A5300692-A4FA-45E2-8781-AAD8EC0161E0}"/>
              </a:ext>
            </a:extLst>
          </p:cNvPr>
          <p:cNvSpPr txBox="1"/>
          <p:nvPr/>
        </p:nvSpPr>
        <p:spPr>
          <a:xfrm>
            <a:off x="6128590" y="3472879"/>
            <a:ext cx="846128" cy="430887"/>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HR 3.1</a:t>
            </a:r>
          </a:p>
          <a:p>
            <a:pPr algn="ctr"/>
            <a:r>
              <a:rPr lang="en-CA" sz="1100" dirty="0">
                <a:solidFill>
                  <a:prstClr val="black">
                    <a:lumMod val="75000"/>
                    <a:lumOff val="25000"/>
                  </a:prstClr>
                </a:solidFill>
                <a:latin typeface="Arial Narrow" panose="020B0606020202030204" pitchFamily="34" charset="0"/>
              </a:rPr>
              <a:t>(2.3-4.2)</a:t>
            </a:r>
          </a:p>
        </p:txBody>
      </p:sp>
      <p:sp>
        <p:nvSpPr>
          <p:cNvPr id="234" name="TextBox 233">
            <a:extLst>
              <a:ext uri="{FF2B5EF4-FFF2-40B4-BE49-F238E27FC236}">
                <a16:creationId xmlns:a16="http://schemas.microsoft.com/office/drawing/2014/main" id="{B9360B4D-5AE2-4F84-B387-5ABE6DA2624B}"/>
              </a:ext>
            </a:extLst>
          </p:cNvPr>
          <p:cNvSpPr txBox="1"/>
          <p:nvPr/>
        </p:nvSpPr>
        <p:spPr>
          <a:xfrm>
            <a:off x="6501392" y="2993713"/>
            <a:ext cx="963083" cy="430887"/>
          </a:xfrm>
          <a:prstGeom prst="rect">
            <a:avLst/>
          </a:prstGeom>
          <a:noFill/>
        </p:spPr>
        <p:txBody>
          <a:bodyPr wrap="square" rtlCol="0">
            <a:spAutoFit/>
          </a:bodyPr>
          <a:lstStyle/>
          <a:p>
            <a:pPr algn="ctr"/>
            <a:r>
              <a:rPr lang="en-CA" sz="1100" dirty="0">
                <a:solidFill>
                  <a:prstClr val="black">
                    <a:lumMod val="75000"/>
                    <a:lumOff val="25000"/>
                  </a:prstClr>
                </a:solidFill>
                <a:latin typeface="Arial Narrow" panose="020B0606020202030204" pitchFamily="34" charset="0"/>
              </a:rPr>
              <a:t>HR 4.2</a:t>
            </a:r>
          </a:p>
          <a:p>
            <a:pPr algn="ctr"/>
            <a:r>
              <a:rPr lang="en-CA" sz="1100" dirty="0">
                <a:solidFill>
                  <a:prstClr val="black">
                    <a:lumMod val="75000"/>
                    <a:lumOff val="25000"/>
                  </a:prstClr>
                </a:solidFill>
                <a:latin typeface="Arial Narrow" panose="020B0606020202030204" pitchFamily="34" charset="0"/>
              </a:rPr>
              <a:t>(3.2-5.6)</a:t>
            </a:r>
          </a:p>
        </p:txBody>
      </p:sp>
      <p:sp>
        <p:nvSpPr>
          <p:cNvPr id="235" name="Rectangle 234">
            <a:extLst>
              <a:ext uri="{FF2B5EF4-FFF2-40B4-BE49-F238E27FC236}">
                <a16:creationId xmlns:a16="http://schemas.microsoft.com/office/drawing/2014/main" id="{D00A61C7-DDB2-4AE3-BEC5-0CC7686E4E88}"/>
              </a:ext>
            </a:extLst>
          </p:cNvPr>
          <p:cNvSpPr/>
          <p:nvPr/>
        </p:nvSpPr>
        <p:spPr>
          <a:xfrm>
            <a:off x="6363624" y="4814273"/>
            <a:ext cx="259467" cy="396613"/>
          </a:xfrm>
          <a:prstGeom prst="rect">
            <a:avLst/>
          </a:prstGeom>
          <a:solidFill>
            <a:srgbClr val="A098D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36" name="Rectangle 235">
            <a:extLst>
              <a:ext uri="{FF2B5EF4-FFF2-40B4-BE49-F238E27FC236}">
                <a16:creationId xmlns:a16="http://schemas.microsoft.com/office/drawing/2014/main" id="{9B85006A-5457-4872-90B1-AF7F2A6E8C63}"/>
              </a:ext>
            </a:extLst>
          </p:cNvPr>
          <p:cNvSpPr/>
          <p:nvPr/>
        </p:nvSpPr>
        <p:spPr>
          <a:xfrm>
            <a:off x="6618080" y="3877732"/>
            <a:ext cx="259467" cy="1333153"/>
          </a:xfrm>
          <a:prstGeom prst="rect">
            <a:avLst/>
          </a:prstGeom>
          <a:solidFill>
            <a:srgbClr val="55485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37" name="Rectangle 236">
            <a:extLst>
              <a:ext uri="{FF2B5EF4-FFF2-40B4-BE49-F238E27FC236}">
                <a16:creationId xmlns:a16="http://schemas.microsoft.com/office/drawing/2014/main" id="{EBC7321B-BB3A-44D8-B15B-BBACC941CEE5}"/>
              </a:ext>
            </a:extLst>
          </p:cNvPr>
          <p:cNvSpPr/>
          <p:nvPr/>
        </p:nvSpPr>
        <p:spPr>
          <a:xfrm>
            <a:off x="6876823" y="3424600"/>
            <a:ext cx="259467" cy="1786285"/>
          </a:xfrm>
          <a:prstGeom prst="rect">
            <a:avLst/>
          </a:prstGeom>
          <a:solidFill>
            <a:srgbClr val="C369A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grpSp>
        <p:nvGrpSpPr>
          <p:cNvPr id="238" name="Group 237">
            <a:extLst>
              <a:ext uri="{FF2B5EF4-FFF2-40B4-BE49-F238E27FC236}">
                <a16:creationId xmlns:a16="http://schemas.microsoft.com/office/drawing/2014/main" id="{3D4AE656-B4AE-4204-911A-3DF315972064}"/>
              </a:ext>
            </a:extLst>
          </p:cNvPr>
          <p:cNvGrpSpPr/>
          <p:nvPr/>
        </p:nvGrpSpPr>
        <p:grpSpPr>
          <a:xfrm>
            <a:off x="5280812" y="3672618"/>
            <a:ext cx="634436" cy="85358"/>
            <a:chOff x="5123236" y="3851276"/>
            <a:chExt cx="634436" cy="85358"/>
          </a:xfrm>
        </p:grpSpPr>
        <p:cxnSp>
          <p:nvCxnSpPr>
            <p:cNvPr id="239" name="Straight Connector 238">
              <a:extLst>
                <a:ext uri="{FF2B5EF4-FFF2-40B4-BE49-F238E27FC236}">
                  <a16:creationId xmlns:a16="http://schemas.microsoft.com/office/drawing/2014/main" id="{484F0EB7-004D-4CA7-BEF8-74D39EFB1C98}"/>
                </a:ext>
              </a:extLst>
            </p:cNvPr>
            <p:cNvCxnSpPr/>
            <p:nvPr/>
          </p:nvCxnSpPr>
          <p:spPr>
            <a:xfrm>
              <a:off x="5123236" y="3860597"/>
              <a:ext cx="634436" cy="0"/>
            </a:xfrm>
            <a:prstGeom prst="line">
              <a:avLst/>
            </a:prstGeom>
            <a:noFill/>
            <a:ln w="19050" cap="flat" cmpd="sng" algn="ctr">
              <a:solidFill>
                <a:sysClr val="windowText" lastClr="000000">
                  <a:lumMod val="75000"/>
                  <a:lumOff val="25000"/>
                </a:sysClr>
              </a:solidFill>
              <a:prstDash val="solid"/>
            </a:ln>
            <a:effectLst/>
          </p:spPr>
        </p:cxnSp>
        <p:cxnSp>
          <p:nvCxnSpPr>
            <p:cNvPr id="240" name="Straight Connector 239">
              <a:extLst>
                <a:ext uri="{FF2B5EF4-FFF2-40B4-BE49-F238E27FC236}">
                  <a16:creationId xmlns:a16="http://schemas.microsoft.com/office/drawing/2014/main" id="{8812471B-F267-4B2F-BB2F-7D063B65305D}"/>
                </a:ext>
              </a:extLst>
            </p:cNvPr>
            <p:cNvCxnSpPr/>
            <p:nvPr/>
          </p:nvCxnSpPr>
          <p:spPr>
            <a:xfrm>
              <a:off x="5127998" y="3853454"/>
              <a:ext cx="0" cy="83180"/>
            </a:xfrm>
            <a:prstGeom prst="line">
              <a:avLst/>
            </a:prstGeom>
            <a:noFill/>
            <a:ln w="19050" cap="flat" cmpd="sng" algn="ctr">
              <a:solidFill>
                <a:sysClr val="windowText" lastClr="000000">
                  <a:lumMod val="75000"/>
                  <a:lumOff val="25000"/>
                </a:sysClr>
              </a:solidFill>
              <a:prstDash val="solid"/>
            </a:ln>
            <a:effectLst/>
          </p:spPr>
        </p:cxnSp>
        <p:cxnSp>
          <p:nvCxnSpPr>
            <p:cNvPr id="241" name="Straight Connector 240">
              <a:extLst>
                <a:ext uri="{FF2B5EF4-FFF2-40B4-BE49-F238E27FC236}">
                  <a16:creationId xmlns:a16="http://schemas.microsoft.com/office/drawing/2014/main" id="{0925E921-CFFF-472E-A648-A68BC61113C1}"/>
                </a:ext>
              </a:extLst>
            </p:cNvPr>
            <p:cNvCxnSpPr/>
            <p:nvPr/>
          </p:nvCxnSpPr>
          <p:spPr>
            <a:xfrm>
              <a:off x="5745576" y="3851276"/>
              <a:ext cx="0" cy="83180"/>
            </a:xfrm>
            <a:prstGeom prst="line">
              <a:avLst/>
            </a:prstGeom>
            <a:noFill/>
            <a:ln w="19050" cap="flat" cmpd="sng" algn="ctr">
              <a:solidFill>
                <a:sysClr val="windowText" lastClr="000000">
                  <a:lumMod val="75000"/>
                  <a:lumOff val="25000"/>
                </a:sysClr>
              </a:solidFill>
              <a:prstDash val="solid"/>
            </a:ln>
            <a:effectLst/>
          </p:spPr>
        </p:cxnSp>
      </p:grpSp>
      <p:sp>
        <p:nvSpPr>
          <p:cNvPr id="242" name="TextBox 241">
            <a:extLst>
              <a:ext uri="{FF2B5EF4-FFF2-40B4-BE49-F238E27FC236}">
                <a16:creationId xmlns:a16="http://schemas.microsoft.com/office/drawing/2014/main" id="{348063B4-7C2C-477B-88AD-CA596D721A29}"/>
              </a:ext>
            </a:extLst>
          </p:cNvPr>
          <p:cNvSpPr txBox="1"/>
          <p:nvPr/>
        </p:nvSpPr>
        <p:spPr>
          <a:xfrm>
            <a:off x="5364695" y="3514709"/>
            <a:ext cx="420543" cy="246221"/>
          </a:xfrm>
          <a:prstGeom prst="rect">
            <a:avLst/>
          </a:prstGeom>
          <a:noFill/>
        </p:spPr>
        <p:txBody>
          <a:bodyPr wrap="square" rtlCol="0">
            <a:spAutoFit/>
          </a:bodyPr>
          <a:lstStyle/>
          <a:p>
            <a:pPr algn="ctr"/>
            <a:r>
              <a:rPr lang="en-CA" sz="1000" dirty="0">
                <a:solidFill>
                  <a:prstClr val="black">
                    <a:lumMod val="75000"/>
                    <a:lumOff val="25000"/>
                  </a:prstClr>
                </a:solidFill>
                <a:latin typeface="Arial Narrow" panose="020B0606020202030204" pitchFamily="34" charset="0"/>
              </a:rPr>
              <a:t>**</a:t>
            </a:r>
          </a:p>
        </p:txBody>
      </p:sp>
      <p:grpSp>
        <p:nvGrpSpPr>
          <p:cNvPr id="243" name="Group 242">
            <a:extLst>
              <a:ext uri="{FF2B5EF4-FFF2-40B4-BE49-F238E27FC236}">
                <a16:creationId xmlns:a16="http://schemas.microsoft.com/office/drawing/2014/main" id="{5ED382DE-D55E-47B0-8C6A-613EAB4F83E3}"/>
              </a:ext>
            </a:extLst>
          </p:cNvPr>
          <p:cNvGrpSpPr/>
          <p:nvPr/>
        </p:nvGrpSpPr>
        <p:grpSpPr>
          <a:xfrm>
            <a:off x="6438998" y="2912206"/>
            <a:ext cx="634436" cy="85358"/>
            <a:chOff x="5123236" y="3851276"/>
            <a:chExt cx="634436" cy="85358"/>
          </a:xfrm>
        </p:grpSpPr>
        <p:cxnSp>
          <p:nvCxnSpPr>
            <p:cNvPr id="244" name="Straight Connector 243">
              <a:extLst>
                <a:ext uri="{FF2B5EF4-FFF2-40B4-BE49-F238E27FC236}">
                  <a16:creationId xmlns:a16="http://schemas.microsoft.com/office/drawing/2014/main" id="{52805B0F-6152-4E38-BEA6-F509D1F43AFA}"/>
                </a:ext>
              </a:extLst>
            </p:cNvPr>
            <p:cNvCxnSpPr/>
            <p:nvPr/>
          </p:nvCxnSpPr>
          <p:spPr>
            <a:xfrm>
              <a:off x="5123236" y="3860597"/>
              <a:ext cx="634436" cy="0"/>
            </a:xfrm>
            <a:prstGeom prst="line">
              <a:avLst/>
            </a:prstGeom>
            <a:noFill/>
            <a:ln w="19050" cap="flat" cmpd="sng" algn="ctr">
              <a:solidFill>
                <a:sysClr val="windowText" lastClr="000000">
                  <a:lumMod val="75000"/>
                  <a:lumOff val="25000"/>
                </a:sysClr>
              </a:solidFill>
              <a:prstDash val="solid"/>
            </a:ln>
            <a:effectLst/>
          </p:spPr>
        </p:cxnSp>
        <p:cxnSp>
          <p:nvCxnSpPr>
            <p:cNvPr id="245" name="Straight Connector 244">
              <a:extLst>
                <a:ext uri="{FF2B5EF4-FFF2-40B4-BE49-F238E27FC236}">
                  <a16:creationId xmlns:a16="http://schemas.microsoft.com/office/drawing/2014/main" id="{8D615BD3-01F2-4C14-9A9E-B471A60137CB}"/>
                </a:ext>
              </a:extLst>
            </p:cNvPr>
            <p:cNvCxnSpPr/>
            <p:nvPr/>
          </p:nvCxnSpPr>
          <p:spPr>
            <a:xfrm>
              <a:off x="5127998" y="3853454"/>
              <a:ext cx="0" cy="83180"/>
            </a:xfrm>
            <a:prstGeom prst="line">
              <a:avLst/>
            </a:prstGeom>
            <a:noFill/>
            <a:ln w="19050" cap="flat" cmpd="sng" algn="ctr">
              <a:solidFill>
                <a:sysClr val="windowText" lastClr="000000">
                  <a:lumMod val="75000"/>
                  <a:lumOff val="25000"/>
                </a:sysClr>
              </a:solidFill>
              <a:prstDash val="solid"/>
            </a:ln>
            <a:effectLst/>
          </p:spPr>
        </p:cxnSp>
        <p:cxnSp>
          <p:nvCxnSpPr>
            <p:cNvPr id="246" name="Straight Connector 245">
              <a:extLst>
                <a:ext uri="{FF2B5EF4-FFF2-40B4-BE49-F238E27FC236}">
                  <a16:creationId xmlns:a16="http://schemas.microsoft.com/office/drawing/2014/main" id="{987BE393-F2AE-4175-B346-F4D7B3A01A1F}"/>
                </a:ext>
              </a:extLst>
            </p:cNvPr>
            <p:cNvCxnSpPr/>
            <p:nvPr/>
          </p:nvCxnSpPr>
          <p:spPr>
            <a:xfrm>
              <a:off x="5745576" y="3851276"/>
              <a:ext cx="0" cy="83180"/>
            </a:xfrm>
            <a:prstGeom prst="line">
              <a:avLst/>
            </a:prstGeom>
            <a:noFill/>
            <a:ln w="19050" cap="flat" cmpd="sng" algn="ctr">
              <a:solidFill>
                <a:sysClr val="windowText" lastClr="000000">
                  <a:lumMod val="75000"/>
                  <a:lumOff val="25000"/>
                </a:sysClr>
              </a:solidFill>
              <a:prstDash val="solid"/>
            </a:ln>
            <a:effectLst/>
          </p:spPr>
        </p:cxnSp>
      </p:grpSp>
      <p:sp>
        <p:nvSpPr>
          <p:cNvPr id="247" name="TextBox 246">
            <a:extLst>
              <a:ext uri="{FF2B5EF4-FFF2-40B4-BE49-F238E27FC236}">
                <a16:creationId xmlns:a16="http://schemas.microsoft.com/office/drawing/2014/main" id="{4A9387B4-38B7-4E24-8810-EC6E30D9383C}"/>
              </a:ext>
            </a:extLst>
          </p:cNvPr>
          <p:cNvSpPr txBox="1"/>
          <p:nvPr/>
        </p:nvSpPr>
        <p:spPr>
          <a:xfrm>
            <a:off x="6522881" y="2754297"/>
            <a:ext cx="420543" cy="246221"/>
          </a:xfrm>
          <a:prstGeom prst="rect">
            <a:avLst/>
          </a:prstGeom>
          <a:noFill/>
        </p:spPr>
        <p:txBody>
          <a:bodyPr wrap="square" rtlCol="0">
            <a:spAutoFit/>
          </a:bodyPr>
          <a:lstStyle/>
          <a:p>
            <a:pPr algn="ctr"/>
            <a:r>
              <a:rPr lang="en-CA" sz="1000" dirty="0">
                <a:solidFill>
                  <a:prstClr val="black">
                    <a:lumMod val="75000"/>
                    <a:lumOff val="25000"/>
                  </a:prstClr>
                </a:solidFill>
                <a:latin typeface="Arial Narrow" panose="020B0606020202030204" pitchFamily="34" charset="0"/>
              </a:rPr>
              <a:t>**</a:t>
            </a:r>
          </a:p>
        </p:txBody>
      </p:sp>
      <p:cxnSp>
        <p:nvCxnSpPr>
          <p:cNvPr id="248" name="Straight Connector 247">
            <a:extLst>
              <a:ext uri="{FF2B5EF4-FFF2-40B4-BE49-F238E27FC236}">
                <a16:creationId xmlns:a16="http://schemas.microsoft.com/office/drawing/2014/main" id="{BD891F17-EF9D-46A3-A4FC-A0300EE4B7FD}"/>
              </a:ext>
            </a:extLst>
          </p:cNvPr>
          <p:cNvCxnSpPr>
            <a:cxnSpLocks/>
          </p:cNvCxnSpPr>
          <p:nvPr/>
        </p:nvCxnSpPr>
        <p:spPr>
          <a:xfrm>
            <a:off x="5050110" y="5210885"/>
            <a:ext cx="2282966" cy="0"/>
          </a:xfrm>
          <a:prstGeom prst="line">
            <a:avLst/>
          </a:prstGeom>
          <a:noFill/>
          <a:ln w="19050" cap="flat" cmpd="sng" algn="ctr">
            <a:solidFill>
              <a:sysClr val="windowText" lastClr="000000">
                <a:lumMod val="75000"/>
                <a:lumOff val="25000"/>
              </a:sysClr>
            </a:solidFill>
            <a:prstDash val="solid"/>
          </a:ln>
          <a:effectLst/>
        </p:spPr>
      </p:cxnSp>
      <p:sp>
        <p:nvSpPr>
          <p:cNvPr id="249" name="Rectangle 248">
            <a:extLst>
              <a:ext uri="{FF2B5EF4-FFF2-40B4-BE49-F238E27FC236}">
                <a16:creationId xmlns:a16="http://schemas.microsoft.com/office/drawing/2014/main" id="{3A09493D-E00B-4272-83A2-1F1AE702A918}"/>
              </a:ext>
            </a:extLst>
          </p:cNvPr>
          <p:cNvSpPr/>
          <p:nvPr/>
        </p:nvSpPr>
        <p:spPr>
          <a:xfrm>
            <a:off x="755490" y="5718050"/>
            <a:ext cx="7783158" cy="553998"/>
          </a:xfrm>
          <a:prstGeom prst="rect">
            <a:avLst/>
          </a:prstGeom>
        </p:spPr>
        <p:txBody>
          <a:bodyPr wrap="square">
            <a:spAutoFit/>
          </a:bodyPr>
          <a:lstStyle/>
          <a:p>
            <a:r>
              <a:rPr lang="en-CA" sz="1000" dirty="0">
                <a:solidFill>
                  <a:schemeClr val="tx1">
                    <a:lumMod val="75000"/>
                    <a:lumOff val="25000"/>
                  </a:schemeClr>
                </a:solidFill>
                <a:latin typeface="Arial Narrow" panose="020B0606020202030204" pitchFamily="34" charset="0"/>
                <a:cs typeface="Verdana"/>
              </a:rPr>
              <a:t>Incidence of vertebral fractures (VFs) and adjusted hazard ratios within 1 and within 3 years.</a:t>
            </a:r>
          </a:p>
          <a:p>
            <a:r>
              <a:rPr lang="en-CA" sz="1000" dirty="0">
                <a:solidFill>
                  <a:schemeClr val="tx1">
                    <a:lumMod val="75000"/>
                    <a:lumOff val="25000"/>
                  </a:schemeClr>
                </a:solidFill>
                <a:latin typeface="Arial Narrow" panose="020B0606020202030204" pitchFamily="34" charset="0"/>
                <a:cs typeface="Verdana"/>
              </a:rPr>
              <a:t>ECLIPSE (Evaluation of COPD Longitudinally to Identify Predictive Surrogate Endpoints) study is a non-</a:t>
            </a:r>
            <a:r>
              <a:rPr lang="en-CA" sz="1000" dirty="0" err="1">
                <a:solidFill>
                  <a:schemeClr val="tx1">
                    <a:lumMod val="75000"/>
                    <a:lumOff val="25000"/>
                  </a:schemeClr>
                </a:solidFill>
                <a:latin typeface="Arial Narrow" panose="020B0606020202030204" pitchFamily="34" charset="0"/>
                <a:cs typeface="Verdana"/>
              </a:rPr>
              <a:t>interventional,observational</a:t>
            </a:r>
            <a:r>
              <a:rPr lang="en-CA" sz="1000" dirty="0">
                <a:solidFill>
                  <a:schemeClr val="tx1">
                    <a:lumMod val="75000"/>
                    <a:lumOff val="25000"/>
                  </a:schemeClr>
                </a:solidFill>
                <a:latin typeface="Arial Narrow" panose="020B0606020202030204" pitchFamily="34" charset="0"/>
                <a:cs typeface="Verdana"/>
              </a:rPr>
              <a:t>, multicenter study searching for underlying mechanisms of disease progression in conjunction with COPD.</a:t>
            </a:r>
          </a:p>
        </p:txBody>
      </p:sp>
    </p:spTree>
    <p:extLst>
      <p:ext uri="{BB962C8B-B14F-4D97-AF65-F5344CB8AC3E}">
        <p14:creationId xmlns:p14="http://schemas.microsoft.com/office/powerpoint/2010/main" val="3141326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wearing a suit and tie&#10;&#10;Description generated with very high confidence">
            <a:extLst>
              <a:ext uri="{FF2B5EF4-FFF2-40B4-BE49-F238E27FC236}">
                <a16:creationId xmlns:a16="http://schemas.microsoft.com/office/drawing/2014/main" id="{5F1F8E16-0275-438F-BD28-23368CB591F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735" y="-355600"/>
            <a:ext cx="4023360" cy="6035040"/>
          </a:xfrm>
          <a:prstGeom prst="rect">
            <a:avLst/>
          </a:prstGeom>
        </p:spPr>
      </p:pic>
      <p:sp>
        <p:nvSpPr>
          <p:cNvPr id="229" name="Rounded Rectangle 1">
            <a:extLst>
              <a:ext uri="{FF2B5EF4-FFF2-40B4-BE49-F238E27FC236}">
                <a16:creationId xmlns:a16="http://schemas.microsoft.com/office/drawing/2014/main" id="{29381AD2-0FFE-4909-91C4-11CE68332FC9}"/>
              </a:ext>
            </a:extLst>
          </p:cNvPr>
          <p:cNvSpPr/>
          <p:nvPr/>
        </p:nvSpPr>
        <p:spPr>
          <a:xfrm>
            <a:off x="3623539" y="2632036"/>
            <a:ext cx="5520462" cy="3047404"/>
          </a:xfrm>
          <a:prstGeom prst="rect">
            <a:avLst/>
          </a:prstGeom>
          <a:solidFill>
            <a:srgbClr val="C4D0E9"/>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high confidence">
            <a:extLst>
              <a:ext uri="{FF2B5EF4-FFF2-40B4-BE49-F238E27FC236}">
                <a16:creationId xmlns:a16="http://schemas.microsoft.com/office/drawing/2014/main" id="{CAE33BD6-B485-4305-B019-43BC103A59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483" y="964558"/>
            <a:ext cx="4442380" cy="5923174"/>
          </a:xfrm>
          <a:prstGeom prst="rect">
            <a:avLst/>
          </a:prstGeom>
        </p:spPr>
      </p:pic>
      <p:sp>
        <p:nvSpPr>
          <p:cNvPr id="150" name="circle"/>
          <p:cNvSpPr>
            <a:spLocks noChangeArrowheads="1"/>
          </p:cNvSpPr>
          <p:nvPr/>
        </p:nvSpPr>
        <p:spPr bwMode="auto">
          <a:xfrm rot="21363514">
            <a:off x="450093" y="2569401"/>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0" name="circle">
            <a:extLst>
              <a:ext uri="{FF2B5EF4-FFF2-40B4-BE49-F238E27FC236}">
                <a16:creationId xmlns:a16="http://schemas.microsoft.com/office/drawing/2014/main" id="{C91730CE-C2EB-4025-BAD1-BBB3FAFBA505}"/>
              </a:ext>
            </a:extLst>
          </p:cNvPr>
          <p:cNvSpPr>
            <a:spLocks noChangeArrowheads="1"/>
          </p:cNvSpPr>
          <p:nvPr/>
        </p:nvSpPr>
        <p:spPr bwMode="auto">
          <a:xfrm rot="21363514">
            <a:off x="496636" y="3870913"/>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2" name="circle">
            <a:extLst>
              <a:ext uri="{FF2B5EF4-FFF2-40B4-BE49-F238E27FC236}">
                <a16:creationId xmlns:a16="http://schemas.microsoft.com/office/drawing/2014/main" id="{EEBF916E-58D6-43E3-9363-8779C16C030B}"/>
              </a:ext>
            </a:extLst>
          </p:cNvPr>
          <p:cNvSpPr>
            <a:spLocks noChangeArrowheads="1"/>
          </p:cNvSpPr>
          <p:nvPr/>
        </p:nvSpPr>
        <p:spPr bwMode="auto">
          <a:xfrm rot="21363514">
            <a:off x="481992" y="5118640"/>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pic>
        <p:nvPicPr>
          <p:cNvPr id="166" name="Picture 165">
            <a:extLst>
              <a:ext uri="{FF2B5EF4-FFF2-40B4-BE49-F238E27FC236}">
                <a16:creationId xmlns:a16="http://schemas.microsoft.com/office/drawing/2014/main" id="{9A930CFB-D577-430D-8DCA-3C309AA0BB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312" y="2745999"/>
            <a:ext cx="365760" cy="365760"/>
          </a:xfrm>
          <a:prstGeom prst="rect">
            <a:avLst/>
          </a:prstGeom>
        </p:spPr>
      </p:pic>
      <p:pic>
        <p:nvPicPr>
          <p:cNvPr id="167" name="Picture 14" descr="Image result for stethoscope icons png">
            <a:extLst>
              <a:ext uri="{FF2B5EF4-FFF2-40B4-BE49-F238E27FC236}">
                <a16:creationId xmlns:a16="http://schemas.microsoft.com/office/drawing/2014/main" id="{E17D3B77-EE52-4B1A-B529-B17612603C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370" y="3984802"/>
            <a:ext cx="457200"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168">
            <a:extLst>
              <a:ext uri="{FF2B5EF4-FFF2-40B4-BE49-F238E27FC236}">
                <a16:creationId xmlns:a16="http://schemas.microsoft.com/office/drawing/2014/main" id="{04C5952F-D8B8-4970-985E-3A09E463C5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097" y="5272348"/>
            <a:ext cx="457200" cy="457200"/>
          </a:xfrm>
          <a:prstGeom prst="rect">
            <a:avLst/>
          </a:prstGeom>
        </p:spPr>
      </p:pic>
      <p:sp>
        <p:nvSpPr>
          <p:cNvPr id="174" name="TextBox 173">
            <a:extLst>
              <a:ext uri="{FF2B5EF4-FFF2-40B4-BE49-F238E27FC236}">
                <a16:creationId xmlns:a16="http://schemas.microsoft.com/office/drawing/2014/main" id="{5DB42922-C68A-4C0E-BB83-75D125E62980}"/>
              </a:ext>
            </a:extLst>
          </p:cNvPr>
          <p:cNvSpPr txBox="1"/>
          <p:nvPr/>
        </p:nvSpPr>
        <p:spPr>
          <a:xfrm>
            <a:off x="1207522" y="2467088"/>
            <a:ext cx="2602289" cy="954107"/>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Follow-up visit post recent hip fracture </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History of COPD</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Previous smoker </a:t>
            </a:r>
          </a:p>
        </p:txBody>
      </p:sp>
      <p:sp>
        <p:nvSpPr>
          <p:cNvPr id="175" name="TextBox 174">
            <a:extLst>
              <a:ext uri="{FF2B5EF4-FFF2-40B4-BE49-F238E27FC236}">
                <a16:creationId xmlns:a16="http://schemas.microsoft.com/office/drawing/2014/main" id="{D9103C84-40D2-4542-B046-6E70A2DCD630}"/>
              </a:ext>
            </a:extLst>
          </p:cNvPr>
          <p:cNvSpPr txBox="1"/>
          <p:nvPr/>
        </p:nvSpPr>
        <p:spPr>
          <a:xfrm>
            <a:off x="1277216" y="3570962"/>
            <a:ext cx="2307464"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Noted height loss </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Esophageal abnormalities due to GERD</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Femoral Neck T-score: -2.4</a:t>
            </a:r>
          </a:p>
        </p:txBody>
      </p:sp>
      <p:sp>
        <p:nvSpPr>
          <p:cNvPr id="177" name="TextBox 176">
            <a:extLst>
              <a:ext uri="{FF2B5EF4-FFF2-40B4-BE49-F238E27FC236}">
                <a16:creationId xmlns:a16="http://schemas.microsoft.com/office/drawing/2014/main" id="{512AA70B-A6C4-436A-8E80-F8C81A059E44}"/>
              </a:ext>
            </a:extLst>
          </p:cNvPr>
          <p:cNvSpPr txBox="1"/>
          <p:nvPr/>
        </p:nvSpPr>
        <p:spPr>
          <a:xfrm>
            <a:off x="1332383" y="4948817"/>
            <a:ext cx="220597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LABA/LAMA</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Statin</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PPI</a:t>
            </a:r>
          </a:p>
        </p:txBody>
      </p:sp>
      <p:sp>
        <p:nvSpPr>
          <p:cNvPr id="178" name="Rectangle 2">
            <a:extLst>
              <a:ext uri="{FF2B5EF4-FFF2-40B4-BE49-F238E27FC236}">
                <a16:creationId xmlns:a16="http://schemas.microsoft.com/office/drawing/2014/main" id="{17125BAB-A78B-40D4-A74E-A724082624BC}"/>
              </a:ext>
            </a:extLst>
          </p:cNvPr>
          <p:cNvSpPr/>
          <p:nvPr/>
        </p:nvSpPr>
        <p:spPr>
          <a:xfrm>
            <a:off x="-8965" y="1"/>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a:t>
            </a:r>
            <a:r>
              <a:rPr lang="en-CA" sz="3200" b="1" dirty="0">
                <a:solidFill>
                  <a:srgbClr val="FFFFFF"/>
                </a:solidFill>
                <a:latin typeface="Arial Narrow" panose="020B0606020202030204" pitchFamily="34" charset="0"/>
              </a:rPr>
              <a:t>2</a:t>
            </a: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 - Interactivity</a:t>
            </a:r>
            <a:endParaRPr kumimoji="0" lang="en-US"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5" name="Rectangle 234">
            <a:extLst>
              <a:ext uri="{FF2B5EF4-FFF2-40B4-BE49-F238E27FC236}">
                <a16:creationId xmlns:a16="http://schemas.microsoft.com/office/drawing/2014/main" id="{A890137B-E6E7-468C-80E1-8BFAC91945AD}"/>
              </a:ext>
            </a:extLst>
          </p:cNvPr>
          <p:cNvSpPr/>
          <p:nvPr/>
        </p:nvSpPr>
        <p:spPr>
          <a:xfrm>
            <a:off x="5294136" y="4441351"/>
            <a:ext cx="3751702"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Would you initiate therapy for James?</a:t>
            </a:r>
          </a:p>
        </p:txBody>
      </p:sp>
      <p:sp>
        <p:nvSpPr>
          <p:cNvPr id="237" name="Rectangle 236">
            <a:extLst>
              <a:ext uri="{FF2B5EF4-FFF2-40B4-BE49-F238E27FC236}">
                <a16:creationId xmlns:a16="http://schemas.microsoft.com/office/drawing/2014/main" id="{46AF3FFD-4EBA-43A7-9893-951799E9BA13}"/>
              </a:ext>
            </a:extLst>
          </p:cNvPr>
          <p:cNvSpPr/>
          <p:nvPr/>
        </p:nvSpPr>
        <p:spPr>
          <a:xfrm>
            <a:off x="5262476" y="2905807"/>
            <a:ext cx="3815022" cy="1200329"/>
          </a:xfrm>
          <a:prstGeom prst="rect">
            <a:avLst/>
          </a:prstGeom>
        </p:spPr>
        <p:txBody>
          <a:bodyPr wrap="square">
            <a:spAutoFit/>
          </a:bodyPr>
          <a:lstStyle/>
          <a:p>
            <a:pPr lvl="0"/>
            <a:r>
              <a:rPr lang="en-CA" sz="2400" b="1" dirty="0">
                <a:solidFill>
                  <a:prstClr val="black">
                    <a:lumMod val="75000"/>
                    <a:lumOff val="25000"/>
                  </a:prstClr>
                </a:solidFill>
                <a:latin typeface="Arial Narrow" panose="020B0606020202030204" pitchFamily="34" charset="0"/>
              </a:rPr>
              <a:t>What factors would guide your decision to initiate OP therapy for James?</a:t>
            </a:r>
          </a:p>
        </p:txBody>
      </p:sp>
      <p:sp>
        <p:nvSpPr>
          <p:cNvPr id="239" name="TextBox 238">
            <a:extLst>
              <a:ext uri="{FF2B5EF4-FFF2-40B4-BE49-F238E27FC236}">
                <a16:creationId xmlns:a16="http://schemas.microsoft.com/office/drawing/2014/main" id="{B0765F10-2B59-44E6-A50D-D6F0F4E79F04}"/>
              </a:ext>
            </a:extLst>
          </p:cNvPr>
          <p:cNvSpPr txBox="1"/>
          <p:nvPr/>
        </p:nvSpPr>
        <p:spPr>
          <a:xfrm>
            <a:off x="6953711" y="311952"/>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James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75 </a:t>
            </a:r>
            <a:r>
              <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3" name="Picture 2" descr="A picture containing indoor, wall, lamp, object&#10;&#10;Description generated with very high confidence">
            <a:extLst>
              <a:ext uri="{FF2B5EF4-FFF2-40B4-BE49-F238E27FC236}">
                <a16:creationId xmlns:a16="http://schemas.microsoft.com/office/drawing/2014/main" id="{D28EB919-BEA4-4792-9708-83895E5AE5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261" y="3056146"/>
            <a:ext cx="1021765" cy="958416"/>
          </a:xfrm>
          <a:prstGeom prst="rect">
            <a:avLst/>
          </a:prstGeom>
        </p:spPr>
      </p:pic>
      <p:pic>
        <p:nvPicPr>
          <p:cNvPr id="8" name="Picture 7" descr="A close up of a sign&#10;&#10;Description generated with very high confidence">
            <a:extLst>
              <a:ext uri="{FF2B5EF4-FFF2-40B4-BE49-F238E27FC236}">
                <a16:creationId xmlns:a16="http://schemas.microsoft.com/office/drawing/2014/main" id="{3067256C-F9BD-4AD6-AD46-1F1E28D61AC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39148" y="4194439"/>
            <a:ext cx="681588" cy="1535109"/>
          </a:xfrm>
          <a:prstGeom prst="rect">
            <a:avLst/>
          </a:prstGeom>
        </p:spPr>
      </p:pic>
    </p:spTree>
    <p:extLst>
      <p:ext uri="{BB962C8B-B14F-4D97-AF65-F5344CB8AC3E}">
        <p14:creationId xmlns:p14="http://schemas.microsoft.com/office/powerpoint/2010/main" val="65442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P spid="177" grpId="0"/>
      <p:bldP spid="235"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79BC17-F8CB-4F3F-B8B1-DF143731FE36}"/>
              </a:ext>
            </a:extLst>
          </p:cNvPr>
          <p:cNvPicPr>
            <a:picLocks noChangeAspect="1"/>
          </p:cNvPicPr>
          <p:nvPr/>
        </p:nvPicPr>
        <p:blipFill>
          <a:blip r:embed="rId3"/>
          <a:stretch>
            <a:fillRect/>
          </a:stretch>
        </p:blipFill>
        <p:spPr>
          <a:xfrm>
            <a:off x="159539" y="1768433"/>
            <a:ext cx="8839612" cy="5060443"/>
          </a:xfrm>
          <a:prstGeom prst="rect">
            <a:avLst/>
          </a:prstGeom>
        </p:spPr>
      </p:pic>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144000" cy="1107996"/>
          </a:xfrm>
        </p:spPr>
        <p:txBody>
          <a:bodyPr/>
          <a:lstStyle/>
          <a:p>
            <a:pPr algn="ctr">
              <a:lnSpc>
                <a:spcPct val="100000"/>
              </a:lnSpc>
            </a:pPr>
            <a:r>
              <a:rPr lang="en-CA" sz="3600" dirty="0">
                <a:solidFill>
                  <a:srgbClr val="725F73"/>
                </a:solidFill>
                <a:latin typeface="Arial Narrow" panose="020B0606020202030204" pitchFamily="34" charset="0"/>
              </a:rPr>
              <a:t>Expert Recommendations for</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MALE OP PATIENT</a:t>
            </a: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225" name="Group 224">
            <a:extLst>
              <a:ext uri="{FF2B5EF4-FFF2-40B4-BE49-F238E27FC236}">
                <a16:creationId xmlns:a16="http://schemas.microsoft.com/office/drawing/2014/main" id="{41329738-CDF2-4B2D-852C-0C50F2F99766}"/>
              </a:ext>
            </a:extLst>
          </p:cNvPr>
          <p:cNvGrpSpPr/>
          <p:nvPr/>
        </p:nvGrpSpPr>
        <p:grpSpPr>
          <a:xfrm>
            <a:off x="0" y="1123860"/>
            <a:ext cx="9161978" cy="646331"/>
            <a:chOff x="-17978" y="3099844"/>
            <a:chExt cx="9161978" cy="646331"/>
          </a:xfrm>
        </p:grpSpPr>
        <p:sp>
          <p:nvSpPr>
            <p:cNvPr id="226" name="Rectangle 225">
              <a:extLst>
                <a:ext uri="{FF2B5EF4-FFF2-40B4-BE49-F238E27FC236}">
                  <a16:creationId xmlns:a16="http://schemas.microsoft.com/office/drawing/2014/main" id="{B4D8AEAC-0466-4BE8-B057-9CB5A5CEE4C5}"/>
                </a:ext>
              </a:extLst>
            </p:cNvPr>
            <p:cNvSpPr/>
            <p:nvPr/>
          </p:nvSpPr>
          <p:spPr>
            <a:xfrm>
              <a:off x="0" y="3181945"/>
              <a:ext cx="9144000" cy="511681"/>
            </a:xfrm>
            <a:prstGeom prst="rect">
              <a:avLst/>
            </a:prstGeom>
            <a:solidFill>
              <a:srgbClr val="554856">
                <a:alpha val="87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ectangle 226">
              <a:extLst>
                <a:ext uri="{FF2B5EF4-FFF2-40B4-BE49-F238E27FC236}">
                  <a16:creationId xmlns:a16="http://schemas.microsoft.com/office/drawing/2014/main" id="{1BE4C614-B79F-437E-B49A-171152A48FDE}"/>
                </a:ext>
              </a:extLst>
            </p:cNvPr>
            <p:cNvSpPr/>
            <p:nvPr/>
          </p:nvSpPr>
          <p:spPr>
            <a:xfrm>
              <a:off x="678983" y="3208629"/>
              <a:ext cx="83809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WOULD YOU INITIATE THERAPY FOR JAMES?</a:t>
              </a:r>
            </a:p>
          </p:txBody>
        </p:sp>
        <p:sp>
          <p:nvSpPr>
            <p:cNvPr id="228" name="Rectangle 227">
              <a:extLst>
                <a:ext uri="{FF2B5EF4-FFF2-40B4-BE49-F238E27FC236}">
                  <a16:creationId xmlns:a16="http://schemas.microsoft.com/office/drawing/2014/main" id="{1B53D22F-ABCC-4AEB-8D31-41E451CF5190}"/>
                </a:ext>
              </a:extLst>
            </p:cNvPr>
            <p:cNvSpPr/>
            <p:nvPr/>
          </p:nvSpPr>
          <p:spPr>
            <a:xfrm>
              <a:off x="-17978" y="3099844"/>
              <a:ext cx="16520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Q:</a:t>
              </a:r>
            </a:p>
          </p:txBody>
        </p:sp>
      </p:grpSp>
    </p:spTree>
    <p:extLst>
      <p:ext uri="{BB962C8B-B14F-4D97-AF65-F5344CB8AC3E}">
        <p14:creationId xmlns:p14="http://schemas.microsoft.com/office/powerpoint/2010/main" val="397727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8C2C7C6-C8FA-4988-893B-8AB79BA68962}"/>
              </a:ext>
            </a:extLst>
          </p:cNvPr>
          <p:cNvSpPr/>
          <p:nvPr/>
        </p:nvSpPr>
        <p:spPr bwMode="auto">
          <a:xfrm>
            <a:off x="751840" y="3276569"/>
            <a:ext cx="3613099" cy="540000"/>
          </a:xfrm>
          <a:prstGeom prst="rect">
            <a:avLst/>
          </a:prstGeom>
          <a:solidFill>
            <a:srgbClr val="C4D0E9"/>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Age</a:t>
            </a:r>
            <a:r>
              <a:rPr kumimoji="0" lang="en-US" sz="20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rPr>
              <a:t>5</a:t>
            </a:r>
            <a:endParaRPr kumimoji="0" lang="el-GR" sz="20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endParaRPr>
          </a:p>
        </p:txBody>
      </p:sp>
      <p:sp>
        <p:nvSpPr>
          <p:cNvPr id="30" name="Rectangle 29">
            <a:extLst>
              <a:ext uri="{FF2B5EF4-FFF2-40B4-BE49-F238E27FC236}">
                <a16:creationId xmlns:a16="http://schemas.microsoft.com/office/drawing/2014/main" id="{AB7AD41D-8BD4-408D-B3FB-4142ACBDF1D2}"/>
              </a:ext>
            </a:extLst>
          </p:cNvPr>
          <p:cNvSpPr/>
          <p:nvPr/>
        </p:nvSpPr>
        <p:spPr bwMode="auto">
          <a:xfrm>
            <a:off x="751841" y="3908220"/>
            <a:ext cx="3613098" cy="540000"/>
          </a:xfrm>
          <a:prstGeom prst="rect">
            <a:avLst/>
          </a:prstGeom>
          <a:solidFill>
            <a:srgbClr val="C4D0E9"/>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Low BMD</a:t>
            </a:r>
            <a:r>
              <a:rPr kumimoji="0" lang="en-US" sz="20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rPr>
              <a:t>5</a:t>
            </a:r>
            <a:endParaRPr kumimoji="0" lang="el-GR" sz="20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845A2B02-E42C-4074-8182-F8F164084442}"/>
              </a:ext>
            </a:extLst>
          </p:cNvPr>
          <p:cNvSpPr txBox="1"/>
          <p:nvPr/>
        </p:nvSpPr>
        <p:spPr>
          <a:xfrm>
            <a:off x="751838" y="4539871"/>
            <a:ext cx="3613099" cy="584775"/>
          </a:xfrm>
          <a:prstGeom prst="rect">
            <a:avLst/>
          </a:prstGeom>
          <a:solidFill>
            <a:srgbClr val="C4D0E9"/>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Other genetic / nonmodifiable</a:t>
            </a:r>
            <a:b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b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risk factors</a:t>
            </a:r>
            <a:r>
              <a:rPr kumimoji="0" lang="en-GB" sz="16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rPr>
              <a:t>5,6</a:t>
            </a:r>
          </a:p>
        </p:txBody>
      </p:sp>
      <p:sp>
        <p:nvSpPr>
          <p:cNvPr id="32" name="TextBox 31">
            <a:extLst>
              <a:ext uri="{FF2B5EF4-FFF2-40B4-BE49-F238E27FC236}">
                <a16:creationId xmlns:a16="http://schemas.microsoft.com/office/drawing/2014/main" id="{43F6B74E-AAF3-41B2-9341-8A80A00597DE}"/>
              </a:ext>
            </a:extLst>
          </p:cNvPr>
          <p:cNvSpPr txBox="1"/>
          <p:nvPr/>
        </p:nvSpPr>
        <p:spPr>
          <a:xfrm>
            <a:off x="751839" y="5216299"/>
            <a:ext cx="3613100" cy="584775"/>
          </a:xfrm>
          <a:prstGeom prst="rect">
            <a:avLst/>
          </a:prstGeom>
          <a:solidFill>
            <a:srgbClr val="C4D0E9"/>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Other potentially modifiable</a:t>
            </a:r>
            <a:b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br>
            <a:r>
              <a:rPr kumimoji="0" lang="en-GB" sz="1600" b="0" i="0" u="none" strike="noStrike" kern="0" cap="none" spc="0" normalizeH="0" baseline="0" noProof="0" dirty="0">
                <a:ln>
                  <a:noFill/>
                </a:ln>
                <a:solidFill>
                  <a:srgbClr val="000000"/>
                </a:solidFill>
                <a:effectLst/>
                <a:uLnTx/>
                <a:uFillTx/>
                <a:latin typeface="Arial Narrow" panose="020B0606020202030204" pitchFamily="34" charset="0"/>
                <a:ea typeface="+mn-ea"/>
                <a:cs typeface="+mn-cs"/>
              </a:rPr>
              <a:t>risk factors</a:t>
            </a:r>
            <a:r>
              <a:rPr kumimoji="0" lang="en-GB" sz="1600" b="0" i="0" u="none" strike="noStrike" kern="0" cap="none" spc="0" normalizeH="0" baseline="30000" noProof="0" dirty="0">
                <a:ln>
                  <a:noFill/>
                </a:ln>
                <a:solidFill>
                  <a:srgbClr val="000000"/>
                </a:solidFill>
                <a:effectLst/>
                <a:uLnTx/>
                <a:uFillTx/>
                <a:latin typeface="Arial Narrow" panose="020B0606020202030204" pitchFamily="34" charset="0"/>
                <a:ea typeface="+mn-ea"/>
                <a:cs typeface="+mn-cs"/>
              </a:rPr>
              <a:t>5</a:t>
            </a:r>
          </a:p>
        </p:txBody>
      </p:sp>
      <p:sp>
        <p:nvSpPr>
          <p:cNvPr id="28" name="Rectangle 27">
            <a:extLst>
              <a:ext uri="{FF2B5EF4-FFF2-40B4-BE49-F238E27FC236}">
                <a16:creationId xmlns:a16="http://schemas.microsoft.com/office/drawing/2014/main" id="{F8D0D8E1-1063-46B6-8C3B-A9D962C28F5F}"/>
              </a:ext>
            </a:extLst>
          </p:cNvPr>
          <p:cNvSpPr/>
          <p:nvPr/>
        </p:nvSpPr>
        <p:spPr bwMode="auto">
          <a:xfrm>
            <a:off x="751840" y="1519628"/>
            <a:ext cx="3613099" cy="1662031"/>
          </a:xfrm>
          <a:prstGeom prst="rect">
            <a:avLst/>
          </a:prstGeom>
          <a:solidFill>
            <a:srgbClr val="725F73"/>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8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Prior fracture</a:t>
            </a:r>
            <a:r>
              <a:rPr kumimoji="0" lang="en-GB" sz="2800" b="0" i="0" u="none" strike="noStrike" kern="0" cap="none" spc="0" normalizeH="0" baseline="30000" noProof="0" dirty="0">
                <a:ln>
                  <a:noFill/>
                </a:ln>
                <a:solidFill>
                  <a:srgbClr val="FFFFFF"/>
                </a:solidFill>
                <a:effectLst/>
                <a:uLnTx/>
                <a:uFillTx/>
                <a:latin typeface="Arial Narrow" panose="020B0606020202030204" pitchFamily="34" charset="0"/>
                <a:ea typeface="+mn-ea"/>
                <a:cs typeface="+mn-cs"/>
              </a:rPr>
              <a:t>1-5</a:t>
            </a:r>
          </a:p>
        </p:txBody>
      </p:sp>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BMD=bone mineral density; BMI=body mass index; COPD=chronic obstructive pulmonary disease; RA=rheumatoid arthritis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Bone</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2004;35:375-382. 2.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Lancet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2002;359:1929-1936. 3. Black DM,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1999;14:821-828. 4.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Eisman</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US"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2012;27:2039-2046.  </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5. </a:t>
            </a:r>
            <a:r>
              <a:rPr kumimoji="0" lang="en-GB"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Cosman</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F, et al. </a:t>
            </a:r>
            <a:r>
              <a:rPr kumimoji="0" lang="en-GB"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GB"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 </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2014;25:2359-2381. 6. US Department of Health and Human Services. Bone health and osteoporosis: a report of the surgeon general. 2004. Rockville, MD.</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0640" y="50800"/>
            <a:ext cx="9058939" cy="997196"/>
          </a:xfrm>
        </p:spPr>
        <p:txBody>
          <a:bodyPr/>
          <a:lstStyle/>
          <a:p>
            <a:pPr algn="ctr"/>
            <a:r>
              <a:rPr lang="en-CA" sz="3600" dirty="0">
                <a:solidFill>
                  <a:srgbClr val="725F73"/>
                </a:solidFill>
                <a:latin typeface="Arial Narrow" panose="020B0606020202030204" pitchFamily="34" charset="0"/>
              </a:rPr>
              <a:t>Several Factors Contribute to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Long-Term Fracture Risk</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25" name="TextBox 24">
            <a:extLst>
              <a:ext uri="{FF2B5EF4-FFF2-40B4-BE49-F238E27FC236}">
                <a16:creationId xmlns:a16="http://schemas.microsoft.com/office/drawing/2014/main" id="{8761DC32-A60A-4873-8452-8B8BDE8F274C}"/>
              </a:ext>
            </a:extLst>
          </p:cNvPr>
          <p:cNvSpPr txBox="1"/>
          <p:nvPr/>
        </p:nvSpPr>
        <p:spPr>
          <a:xfrm rot="16200000">
            <a:off x="-1481890" y="3485008"/>
            <a:ext cx="4278188" cy="353943"/>
          </a:xfrm>
          <a:prstGeom prst="rect">
            <a:avLst/>
          </a:prstGeom>
          <a:solidFill>
            <a:srgbClr val="554856"/>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rPr>
              <a:t>Risk Factors for Future Fracture</a:t>
            </a:r>
          </a:p>
        </p:txBody>
      </p:sp>
      <p:sp>
        <p:nvSpPr>
          <p:cNvPr id="42" name="TextBox 41">
            <a:extLst>
              <a:ext uri="{FF2B5EF4-FFF2-40B4-BE49-F238E27FC236}">
                <a16:creationId xmlns:a16="http://schemas.microsoft.com/office/drawing/2014/main" id="{6DE5E19C-B139-419F-9BA8-E602323889DE}"/>
              </a:ext>
            </a:extLst>
          </p:cNvPr>
          <p:cNvSpPr txBox="1"/>
          <p:nvPr/>
        </p:nvSpPr>
        <p:spPr>
          <a:xfrm>
            <a:off x="5937018" y="2212807"/>
            <a:ext cx="2926505" cy="1511183"/>
          </a:xfrm>
          <a:prstGeom prst="rect">
            <a:avLst/>
          </a:prstGeom>
          <a:noFill/>
        </p:spPr>
        <p:txBody>
          <a:bodyPr wrap="square" lIns="0" tIns="0" rIns="0" bIns="0" rtlCol="0">
            <a:spAutoFit/>
          </a:bodyPr>
          <a:lstStyle/>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Female sex</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Asian or white ethnicity</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Family history of hip fracture or osteoporosis</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Small frame</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Certain comorbid conditions (e.g., RA, COPD, Parkinson’s)</a:t>
            </a:r>
          </a:p>
        </p:txBody>
      </p:sp>
      <p:sp>
        <p:nvSpPr>
          <p:cNvPr id="43" name="TextBox 42">
            <a:extLst>
              <a:ext uri="{FF2B5EF4-FFF2-40B4-BE49-F238E27FC236}">
                <a16:creationId xmlns:a16="http://schemas.microsoft.com/office/drawing/2014/main" id="{2AD0664B-4398-4449-AF1E-175C90212A61}"/>
              </a:ext>
            </a:extLst>
          </p:cNvPr>
          <p:cNvSpPr txBox="1"/>
          <p:nvPr/>
        </p:nvSpPr>
        <p:spPr>
          <a:xfrm>
            <a:off x="5937019" y="3910962"/>
            <a:ext cx="3022201" cy="2208297"/>
          </a:xfrm>
          <a:prstGeom prst="rect">
            <a:avLst/>
          </a:prstGeom>
          <a:noFill/>
        </p:spPr>
        <p:txBody>
          <a:bodyPr wrap="square" lIns="0" tIns="0" rIns="0" bIns="0" rtlCol="0">
            <a:spAutoFit/>
          </a:bodyPr>
          <a:lstStyle/>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Low BMI</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Calcium/vitamin D deficiency</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Estrogen deficiency</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Inadequate physical activity </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Excessive alcohol intake</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Tobacco smoking</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Frequent falling and other </a:t>
            </a:r>
            <a:b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fall-related risk factors</a:t>
            </a:r>
          </a:p>
          <a:p>
            <a:pPr marL="285750"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Use of certain medications </a:t>
            </a:r>
            <a:b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r>
              <a:rPr kumimoji="0" lang="en-GB" sz="1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(e.g., glucocorticoids)</a:t>
            </a:r>
          </a:p>
        </p:txBody>
      </p:sp>
      <p:sp>
        <p:nvSpPr>
          <p:cNvPr id="47" name="TextBox 46">
            <a:extLst>
              <a:ext uri="{FF2B5EF4-FFF2-40B4-BE49-F238E27FC236}">
                <a16:creationId xmlns:a16="http://schemas.microsoft.com/office/drawing/2014/main" id="{A07C1CEC-E9BD-4B50-BF49-D5CE64816CDB}"/>
              </a:ext>
            </a:extLst>
          </p:cNvPr>
          <p:cNvSpPr txBox="1"/>
          <p:nvPr/>
        </p:nvSpPr>
        <p:spPr>
          <a:xfrm>
            <a:off x="5841323" y="1442877"/>
            <a:ext cx="3022201" cy="426271"/>
          </a:xfrm>
          <a:prstGeom prst="rect">
            <a:avLst/>
          </a:prstGeom>
          <a:noFill/>
        </p:spPr>
        <p:txBody>
          <a:bodyPr wrap="square" lIns="0" tIns="0" rIns="0" bIns="0" rtlCol="0">
            <a:spAutoFit/>
          </a:bodyPr>
          <a:lstStyle/>
          <a:p>
            <a:pPr marL="373063"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Recent fracture</a:t>
            </a:r>
          </a:p>
          <a:p>
            <a:pPr marL="373063" marR="0" lvl="0" indent="-285750" algn="l" defTabSz="457200" rtl="0" eaLnBrk="1" fontAlgn="auto" latinLnBrk="0" hangingPunct="1">
              <a:lnSpc>
                <a:spcPct val="90000"/>
              </a:lnSpc>
              <a:spcBef>
                <a:spcPts val="300"/>
              </a:spcBef>
              <a:spcAft>
                <a:spcPts val="0"/>
              </a:spcAft>
              <a:buClr>
                <a:srgbClr val="98AED9"/>
              </a:buClr>
              <a:buSzTx/>
              <a:buFont typeface="Wingdings" panose="05000000000000000000" pitchFamily="2" charset="2"/>
              <a:buChar char="§"/>
              <a:tabLst/>
              <a:defRPr/>
            </a:pPr>
            <a:r>
              <a:rPr kumimoji="0" lang="en-GB"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Any history of fracture</a:t>
            </a:r>
          </a:p>
        </p:txBody>
      </p:sp>
      <p:cxnSp>
        <p:nvCxnSpPr>
          <p:cNvPr id="48" name="Elbow Connector 35">
            <a:extLst>
              <a:ext uri="{FF2B5EF4-FFF2-40B4-BE49-F238E27FC236}">
                <a16:creationId xmlns:a16="http://schemas.microsoft.com/office/drawing/2014/main" id="{B199F7E8-15AF-450B-BB7D-9B53A9042FF2}"/>
              </a:ext>
            </a:extLst>
          </p:cNvPr>
          <p:cNvCxnSpPr>
            <a:cxnSpLocks/>
            <a:endCxn id="50" idx="1"/>
          </p:cNvCxnSpPr>
          <p:nvPr/>
        </p:nvCxnSpPr>
        <p:spPr bwMode="auto">
          <a:xfrm flipV="1">
            <a:off x="4364939" y="1670230"/>
            <a:ext cx="1350857" cy="691047"/>
          </a:xfrm>
          <a:prstGeom prst="bentConnector3">
            <a:avLst>
              <a:gd name="adj1" fmla="val 50000"/>
            </a:avLst>
          </a:prstGeom>
          <a:solidFill>
            <a:schemeClr val="bg1"/>
          </a:solidFill>
          <a:ln w="19050" cap="flat" cmpd="sng" algn="ctr">
            <a:solidFill>
              <a:srgbClr val="725F73"/>
            </a:solidFill>
            <a:prstDash val="solid"/>
            <a:round/>
            <a:headEnd type="none" w="med" len="med"/>
            <a:tailEnd type="triangle" w="med" len="med"/>
          </a:ln>
          <a:effectLst/>
        </p:spPr>
      </p:cxnSp>
      <p:cxnSp>
        <p:nvCxnSpPr>
          <p:cNvPr id="49" name="Elbow Connector 36">
            <a:extLst>
              <a:ext uri="{FF2B5EF4-FFF2-40B4-BE49-F238E27FC236}">
                <a16:creationId xmlns:a16="http://schemas.microsoft.com/office/drawing/2014/main" id="{FA090438-25A8-4F62-8ADC-134AC3AAE9FD}"/>
              </a:ext>
            </a:extLst>
          </p:cNvPr>
          <p:cNvCxnSpPr>
            <a:cxnSpLocks/>
            <a:endCxn id="51" idx="1"/>
          </p:cNvCxnSpPr>
          <p:nvPr/>
        </p:nvCxnSpPr>
        <p:spPr bwMode="auto">
          <a:xfrm flipV="1">
            <a:off x="4364937" y="2952560"/>
            <a:ext cx="1350693" cy="1879699"/>
          </a:xfrm>
          <a:prstGeom prst="bentConnector3">
            <a:avLst>
              <a:gd name="adj1" fmla="val 50000"/>
            </a:avLst>
          </a:prstGeom>
          <a:solidFill>
            <a:schemeClr val="bg1"/>
          </a:solidFill>
          <a:ln w="19050" cap="flat" cmpd="sng" algn="ctr">
            <a:solidFill>
              <a:srgbClr val="725F73"/>
            </a:solidFill>
            <a:prstDash val="solid"/>
            <a:round/>
            <a:headEnd type="none" w="med" len="med"/>
            <a:tailEnd type="triangle" w="med" len="med"/>
          </a:ln>
          <a:effectLst/>
        </p:spPr>
      </p:cxnSp>
      <p:sp>
        <p:nvSpPr>
          <p:cNvPr id="50" name="Left Brace 49">
            <a:extLst>
              <a:ext uri="{FF2B5EF4-FFF2-40B4-BE49-F238E27FC236}">
                <a16:creationId xmlns:a16="http://schemas.microsoft.com/office/drawing/2014/main" id="{8946AFC0-41B8-4CD4-A200-3010A03A019A}"/>
              </a:ext>
            </a:extLst>
          </p:cNvPr>
          <p:cNvSpPr/>
          <p:nvPr/>
        </p:nvSpPr>
        <p:spPr bwMode="auto">
          <a:xfrm>
            <a:off x="5715796" y="1408620"/>
            <a:ext cx="145105" cy="523220"/>
          </a:xfrm>
          <a:prstGeom prst="leftBrace">
            <a:avLst>
              <a:gd name="adj1" fmla="val 0"/>
              <a:gd name="adj2" fmla="val 50000"/>
            </a:avLst>
          </a:prstGeom>
          <a:noFill/>
          <a:ln w="19050" cap="flat" cmpd="sng" algn="ctr">
            <a:solidFill>
              <a:srgbClr val="725F7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l-GR" sz="1000" b="0" i="0" u="none" strike="noStrike" kern="1200" cap="none" spc="0" normalizeH="0" baseline="0" noProof="0">
              <a:ln>
                <a:noFill/>
              </a:ln>
              <a:solidFill>
                <a:srgbClr val="000000"/>
              </a:solidFill>
              <a:effectLst/>
              <a:uLnTx/>
              <a:uFillTx/>
              <a:latin typeface="Roboto"/>
              <a:ea typeface="+mn-ea"/>
              <a:cs typeface="+mn-cs"/>
            </a:endParaRPr>
          </a:p>
        </p:txBody>
      </p:sp>
      <p:sp>
        <p:nvSpPr>
          <p:cNvPr id="51" name="Left Brace 50">
            <a:extLst>
              <a:ext uri="{FF2B5EF4-FFF2-40B4-BE49-F238E27FC236}">
                <a16:creationId xmlns:a16="http://schemas.microsoft.com/office/drawing/2014/main" id="{C8D5963F-5A73-4E48-9E88-F0C4730C90AB}"/>
              </a:ext>
            </a:extLst>
          </p:cNvPr>
          <p:cNvSpPr/>
          <p:nvPr/>
        </p:nvSpPr>
        <p:spPr bwMode="auto">
          <a:xfrm>
            <a:off x="5715630" y="2233949"/>
            <a:ext cx="135135" cy="1437222"/>
          </a:xfrm>
          <a:prstGeom prst="leftBrace">
            <a:avLst>
              <a:gd name="adj1" fmla="val 0"/>
              <a:gd name="adj2" fmla="val 50000"/>
            </a:avLst>
          </a:prstGeom>
          <a:noFill/>
          <a:ln w="19050" cap="flat" cmpd="sng" algn="ctr">
            <a:solidFill>
              <a:srgbClr val="725F7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l-GR" sz="1000" b="0" i="0" u="none" strike="noStrike" kern="1200" cap="none" spc="0" normalizeH="0" baseline="0" noProof="0">
              <a:ln>
                <a:noFill/>
              </a:ln>
              <a:solidFill>
                <a:srgbClr val="000000"/>
              </a:solidFill>
              <a:effectLst/>
              <a:uLnTx/>
              <a:uFillTx/>
              <a:latin typeface="Roboto"/>
              <a:ea typeface="+mn-ea"/>
              <a:cs typeface="+mn-cs"/>
            </a:endParaRPr>
          </a:p>
        </p:txBody>
      </p:sp>
      <p:cxnSp>
        <p:nvCxnSpPr>
          <p:cNvPr id="52" name="Elbow Connector 39">
            <a:extLst>
              <a:ext uri="{FF2B5EF4-FFF2-40B4-BE49-F238E27FC236}">
                <a16:creationId xmlns:a16="http://schemas.microsoft.com/office/drawing/2014/main" id="{8A89C1F7-C2D7-433B-A4F9-AEBFE3A4DA78}"/>
              </a:ext>
            </a:extLst>
          </p:cNvPr>
          <p:cNvCxnSpPr>
            <a:cxnSpLocks/>
            <a:endCxn id="53" idx="1"/>
          </p:cNvCxnSpPr>
          <p:nvPr/>
        </p:nvCxnSpPr>
        <p:spPr bwMode="auto">
          <a:xfrm flipV="1">
            <a:off x="4364938" y="4979827"/>
            <a:ext cx="1360828" cy="557736"/>
          </a:xfrm>
          <a:prstGeom prst="bentConnector3">
            <a:avLst>
              <a:gd name="adj1" fmla="val 50000"/>
            </a:avLst>
          </a:prstGeom>
          <a:solidFill>
            <a:schemeClr val="bg1"/>
          </a:solidFill>
          <a:ln w="19050" cap="flat" cmpd="sng" algn="ctr">
            <a:solidFill>
              <a:srgbClr val="725F73"/>
            </a:solidFill>
            <a:prstDash val="solid"/>
            <a:round/>
            <a:headEnd type="none" w="med" len="med"/>
            <a:tailEnd type="triangle" w="med" len="med"/>
          </a:ln>
          <a:effectLst/>
        </p:spPr>
      </p:cxnSp>
      <p:sp>
        <p:nvSpPr>
          <p:cNvPr id="53" name="Left Brace 52">
            <a:extLst>
              <a:ext uri="{FF2B5EF4-FFF2-40B4-BE49-F238E27FC236}">
                <a16:creationId xmlns:a16="http://schemas.microsoft.com/office/drawing/2014/main" id="{F9631178-A685-4231-B8CF-BC864E7DD094}"/>
              </a:ext>
            </a:extLst>
          </p:cNvPr>
          <p:cNvSpPr/>
          <p:nvPr/>
        </p:nvSpPr>
        <p:spPr bwMode="auto">
          <a:xfrm>
            <a:off x="5725766" y="3937095"/>
            <a:ext cx="135135" cy="2085463"/>
          </a:xfrm>
          <a:prstGeom prst="leftBrace">
            <a:avLst>
              <a:gd name="adj1" fmla="val 0"/>
              <a:gd name="adj2" fmla="val 50000"/>
            </a:avLst>
          </a:prstGeom>
          <a:noFill/>
          <a:ln w="19050" cap="flat" cmpd="sng" algn="ctr">
            <a:solidFill>
              <a:srgbClr val="725F7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l-GR" sz="10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78421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28" grpId="0" animBg="1"/>
      <p:bldP spid="42" grpId="0"/>
      <p:bldP spid="43" grpId="0"/>
      <p:bldP spid="47" grpId="0"/>
      <p:bldP spid="50" grpId="0" animBg="1"/>
      <p:bldP spid="51" grpId="0" animBg="1"/>
      <p:bldP spid="53"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347637"/>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0"/>
              </a:spcAft>
            </a:pPr>
            <a:r>
              <a:rPr lang="en-GB" sz="900" dirty="0">
                <a:solidFill>
                  <a:srgbClr val="000000"/>
                </a:solidFill>
                <a:latin typeface="Arial Narrow" panose="020B0606020202030204" pitchFamily="34" charset="0"/>
              </a:rPr>
              <a:t>*Fragility fracture includes all bones, except skull and face, patella, hands and feet, cervical spine.</a:t>
            </a:r>
          </a:p>
          <a:p>
            <a:r>
              <a:rPr lang="en-GB" sz="900" dirty="0">
                <a:solidFill>
                  <a:srgbClr val="000000"/>
                </a:solidFill>
                <a:latin typeface="Arial Narrow" panose="020B0606020202030204" pitchFamily="34" charset="0"/>
              </a:rPr>
              <a:t>1. Osteoporosis Canada 2016. Checklist for Risk of Broken Bones and Osteoporosis. Accessed July 8th 2016. http://www.osteoporosis.ca/osteoporosis-and-you/diagnosis/risk-factors/. 2. Bessette, L., et al. </a:t>
            </a:r>
            <a:r>
              <a:rPr lang="en-GB" sz="900" dirty="0" err="1">
                <a:solidFill>
                  <a:srgbClr val="000000"/>
                </a:solidFill>
                <a:latin typeface="Arial Narrow" panose="020B0606020202030204" pitchFamily="34" charset="0"/>
              </a:rPr>
              <a:t>Contemp</a:t>
            </a:r>
            <a:r>
              <a:rPr lang="en-GB" sz="900" dirty="0">
                <a:solidFill>
                  <a:srgbClr val="000000"/>
                </a:solidFill>
                <a:latin typeface="Arial Narrow" panose="020B0606020202030204" pitchFamily="34" charset="0"/>
              </a:rPr>
              <a:t> Clin Trials. 2008;29:194-210. 3. Brown, J.P., et al. J Bone Miner Res. 2007;23(</a:t>
            </a:r>
            <a:r>
              <a:rPr lang="en-GB" sz="900" dirty="0" err="1">
                <a:solidFill>
                  <a:srgbClr val="000000"/>
                </a:solidFill>
                <a:latin typeface="Arial Narrow" panose="020B0606020202030204" pitchFamily="34" charset="0"/>
              </a:rPr>
              <a:t>Suppl</a:t>
            </a:r>
            <a:r>
              <a:rPr lang="en-GB" sz="900" dirty="0">
                <a:solidFill>
                  <a:srgbClr val="000000"/>
                </a:solidFill>
                <a:latin typeface="Arial Narrow" panose="020B0606020202030204" pitchFamily="34" charset="0"/>
              </a:rPr>
              <a:t> 1):M350. </a:t>
            </a:r>
            <a:r>
              <a:rPr lang="en-CA" sz="900" dirty="0">
                <a:solidFill>
                  <a:srgbClr val="000000"/>
                </a:solidFill>
                <a:latin typeface="Arial Narrow" panose="020B0606020202030204" pitchFamily="34" charset="0"/>
              </a:rPr>
              <a:t>4. De Vries et al. </a:t>
            </a:r>
            <a:r>
              <a:rPr lang="en-CA" sz="900" i="1" dirty="0">
                <a:solidFill>
                  <a:srgbClr val="000000"/>
                </a:solidFill>
                <a:latin typeface="Arial Narrow" panose="020B0606020202030204" pitchFamily="34" charset="0"/>
              </a:rPr>
              <a:t>Arthritis Rheum</a:t>
            </a:r>
            <a:r>
              <a:rPr lang="en-CA" sz="900" dirty="0">
                <a:solidFill>
                  <a:srgbClr val="000000"/>
                </a:solidFill>
                <a:latin typeface="Arial Narrow" panose="020B0606020202030204" pitchFamily="34" charset="0"/>
              </a:rPr>
              <a:t>. 2007 Jan;56(1):208-14.</a:t>
            </a:r>
            <a:endParaRPr lang="en-US" sz="900" dirty="0">
              <a:solidFill>
                <a:srgbClr val="000000"/>
              </a:solidFill>
              <a:latin typeface="Arial Narrow" panose="020B0606020202030204" pitchFamily="34" charset="0"/>
            </a:endParaRPr>
          </a:p>
        </p:txBody>
      </p:sp>
      <p:sp>
        <p:nvSpPr>
          <p:cNvPr id="440" name="Rectangle 439"/>
          <p:cNvSpPr/>
          <p:nvPr/>
        </p:nvSpPr>
        <p:spPr>
          <a:xfrm>
            <a:off x="0" y="2"/>
            <a:ext cx="9144000" cy="9569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168104"/>
            <a:ext cx="9058939" cy="498598"/>
          </a:xfrm>
        </p:spPr>
        <p:txBody>
          <a:bodyPr/>
          <a:lstStyle/>
          <a:p>
            <a:pPr algn="ctr"/>
            <a:r>
              <a:rPr lang="en-CA" sz="3600" dirty="0">
                <a:solidFill>
                  <a:srgbClr val="725F73"/>
                </a:solidFill>
                <a:latin typeface="Arial Narrow" panose="020B0606020202030204" pitchFamily="34" charset="0"/>
              </a:rPr>
              <a:t>Checklist for Fracture and OP Risk Factors</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31" name="Rectangle 30">
            <a:extLst>
              <a:ext uri="{FF2B5EF4-FFF2-40B4-BE49-F238E27FC236}">
                <a16:creationId xmlns:a16="http://schemas.microsoft.com/office/drawing/2014/main" id="{71779441-E620-43D6-AFF8-4BBE71951CA0}"/>
              </a:ext>
            </a:extLst>
          </p:cNvPr>
          <p:cNvSpPr/>
          <p:nvPr/>
        </p:nvSpPr>
        <p:spPr>
          <a:xfrm>
            <a:off x="306675" y="4680702"/>
            <a:ext cx="8506548" cy="1600438"/>
          </a:xfrm>
          <a:prstGeom prst="rect">
            <a:avLst/>
          </a:prstGeom>
        </p:spPr>
        <p:txBody>
          <a:bodyPr wrap="square">
            <a:spAutoFit/>
          </a:bodyPr>
          <a:lstStyle/>
          <a:p>
            <a:r>
              <a:rPr lang="en-CA" sz="1400" b="1" dirty="0">
                <a:solidFill>
                  <a:schemeClr val="tx1">
                    <a:lumMod val="75000"/>
                    <a:lumOff val="25000"/>
                  </a:schemeClr>
                </a:solidFill>
                <a:latin typeface="Arial Narrow" panose="020B0606020202030204" pitchFamily="34" charset="0"/>
              </a:rPr>
              <a:t>DEFINITION OF A FRAGILITY FRACTURE:</a:t>
            </a:r>
            <a:r>
              <a:rPr lang="en-CA" sz="1400" b="1" baseline="30000" dirty="0">
                <a:solidFill>
                  <a:schemeClr val="tx1">
                    <a:lumMod val="75000"/>
                    <a:lumOff val="25000"/>
                  </a:schemeClr>
                </a:solidFill>
                <a:latin typeface="Arial Narrow" panose="020B0606020202030204" pitchFamily="34" charset="0"/>
              </a:rPr>
              <a:t>* </a:t>
            </a:r>
            <a:r>
              <a:rPr lang="en-CA" sz="1400" dirty="0">
                <a:solidFill>
                  <a:schemeClr val="tx1">
                    <a:lumMod val="75000"/>
                    <a:lumOff val="25000"/>
                  </a:schemeClr>
                </a:solidFill>
                <a:latin typeface="Arial Narrow" panose="020B0606020202030204" pitchFamily="34" charset="0"/>
              </a:rPr>
              <a:t>A fracture that occurs </a:t>
            </a:r>
            <a:r>
              <a:rPr lang="en-CA" sz="1400" b="1" i="1" dirty="0">
                <a:solidFill>
                  <a:schemeClr val="tx1">
                    <a:lumMod val="75000"/>
                    <a:lumOff val="25000"/>
                  </a:schemeClr>
                </a:solidFill>
                <a:latin typeface="Arial Narrow" panose="020B0606020202030204" pitchFamily="34" charset="0"/>
              </a:rPr>
              <a:t>spontaneously</a:t>
            </a:r>
            <a:r>
              <a:rPr lang="en-CA" sz="1400" dirty="0">
                <a:solidFill>
                  <a:schemeClr val="tx1">
                    <a:lumMod val="75000"/>
                    <a:lumOff val="25000"/>
                  </a:schemeClr>
                </a:solidFill>
                <a:latin typeface="Arial Narrow" panose="020B0606020202030204" pitchFamily="34" charset="0"/>
              </a:rPr>
              <a:t> or following a </a:t>
            </a:r>
            <a:r>
              <a:rPr lang="en-CA" sz="1400" b="1" i="1" dirty="0">
                <a:solidFill>
                  <a:schemeClr val="tx1">
                    <a:lumMod val="75000"/>
                    <a:lumOff val="25000"/>
                  </a:schemeClr>
                </a:solidFill>
                <a:latin typeface="Arial Narrow" panose="020B0606020202030204" pitchFamily="34" charset="0"/>
              </a:rPr>
              <a:t>minor trauma </a:t>
            </a:r>
            <a:r>
              <a:rPr lang="en-CA" sz="1400" dirty="0">
                <a:solidFill>
                  <a:schemeClr val="tx1">
                    <a:lumMod val="75000"/>
                    <a:lumOff val="25000"/>
                  </a:schemeClr>
                </a:solidFill>
                <a:latin typeface="Arial Narrow" panose="020B0606020202030204" pitchFamily="34" charset="0"/>
              </a:rPr>
              <a:t>such as:</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from a standing height (i.e. on the ice)</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from a sitting position</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from a supine position </a:t>
            </a:r>
            <a:br>
              <a:rPr lang="en-CA" sz="1400" dirty="0">
                <a:solidFill>
                  <a:schemeClr val="tx1">
                    <a:lumMod val="75000"/>
                    <a:lumOff val="25000"/>
                  </a:schemeClr>
                </a:solidFill>
                <a:latin typeface="Arial Narrow" panose="020B0606020202030204" pitchFamily="34" charset="0"/>
              </a:rPr>
            </a:br>
            <a:r>
              <a:rPr lang="en-CA" sz="1400" dirty="0">
                <a:solidFill>
                  <a:schemeClr val="tx1">
                    <a:lumMod val="75000"/>
                    <a:lumOff val="25000"/>
                  </a:schemeClr>
                </a:solidFill>
                <a:latin typeface="Arial Narrow" panose="020B0606020202030204" pitchFamily="34" charset="0"/>
              </a:rPr>
              <a:t>(bed or reclining deck chair &lt; 1 metre high)</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Fall after having missed 1 to 3 steps in a staircase</a:t>
            </a:r>
          </a:p>
          <a:p>
            <a:pPr marL="285750" lvl="1" indent="-285750">
              <a:buClr>
                <a:srgbClr val="554856"/>
              </a:buClr>
              <a:buFont typeface="Wingdings" panose="05000000000000000000" pitchFamily="2" charset="2"/>
              <a:buChar char="§"/>
            </a:pPr>
            <a:r>
              <a:rPr lang="en-CA" sz="1400" dirty="0">
                <a:solidFill>
                  <a:schemeClr val="tx1">
                    <a:lumMod val="75000"/>
                    <a:lumOff val="25000"/>
                  </a:schemeClr>
                </a:solidFill>
                <a:latin typeface="Arial Narrow" panose="020B0606020202030204" pitchFamily="34" charset="0"/>
              </a:rPr>
              <a:t>After a movement outside of the typical plane of motion or coughing</a:t>
            </a:r>
            <a:endParaRPr lang="en-US" sz="1400" dirty="0">
              <a:solidFill>
                <a:schemeClr val="tx1">
                  <a:lumMod val="75000"/>
                  <a:lumOff val="25000"/>
                </a:schemeClr>
              </a:solidFill>
              <a:latin typeface="Arial Narrow" panose="020B0606020202030204" pitchFamily="34" charset="0"/>
            </a:endParaRPr>
          </a:p>
        </p:txBody>
      </p:sp>
      <p:pic>
        <p:nvPicPr>
          <p:cNvPr id="2" name="Picture 1">
            <a:extLst>
              <a:ext uri="{FF2B5EF4-FFF2-40B4-BE49-F238E27FC236}">
                <a16:creationId xmlns:a16="http://schemas.microsoft.com/office/drawing/2014/main" id="{B0F5189B-3BF9-45FA-9DE6-695C780E7373}"/>
              </a:ext>
            </a:extLst>
          </p:cNvPr>
          <p:cNvPicPr>
            <a:picLocks noChangeAspect="1"/>
          </p:cNvPicPr>
          <p:nvPr/>
        </p:nvPicPr>
        <p:blipFill>
          <a:blip r:embed="rId3"/>
          <a:stretch>
            <a:fillRect/>
          </a:stretch>
        </p:blipFill>
        <p:spPr>
          <a:xfrm>
            <a:off x="601336" y="1023427"/>
            <a:ext cx="2425744" cy="365727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0E7D975-453C-4599-8E84-0FA9704A74D6}"/>
              </a:ext>
            </a:extLst>
          </p:cNvPr>
          <p:cNvPicPr>
            <a:picLocks noChangeAspect="1"/>
          </p:cNvPicPr>
          <p:nvPr/>
        </p:nvPicPr>
        <p:blipFill>
          <a:blip r:embed="rId4"/>
          <a:stretch>
            <a:fillRect/>
          </a:stretch>
        </p:blipFill>
        <p:spPr>
          <a:xfrm>
            <a:off x="3476735" y="1023426"/>
            <a:ext cx="2413158" cy="36572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3AA8A38-3CD7-4A55-8F1F-FA4DAC42DFF3}"/>
              </a:ext>
            </a:extLst>
          </p:cNvPr>
          <p:cNvPicPr>
            <a:picLocks noChangeAspect="1"/>
          </p:cNvPicPr>
          <p:nvPr/>
        </p:nvPicPr>
        <p:blipFill>
          <a:blip r:embed="rId5"/>
          <a:stretch>
            <a:fillRect/>
          </a:stretch>
        </p:blipFill>
        <p:spPr>
          <a:xfrm>
            <a:off x="6221953" y="1023426"/>
            <a:ext cx="2439971" cy="3657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59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40" name="Rectangle 439"/>
          <p:cNvSpPr/>
          <p:nvPr/>
        </p:nvSpPr>
        <p:spPr>
          <a:xfrm>
            <a:off x="0" y="1"/>
            <a:ext cx="9144000" cy="184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345013"/>
            <a:ext cx="8365331" cy="498598"/>
          </a:xfrm>
        </p:spPr>
        <p:txBody>
          <a:bodyPr/>
          <a:lstStyle/>
          <a:p>
            <a:r>
              <a:rPr lang="da-DK" sz="3600" dirty="0">
                <a:solidFill>
                  <a:srgbClr val="725F73"/>
                </a:solidFill>
                <a:latin typeface="Arial Narrow" panose="020B0606020202030204" pitchFamily="34" charset="0"/>
              </a:rPr>
              <a:t>Learning Objectives</a:t>
            </a:r>
            <a:endParaRPr lang="en-US" sz="1800" dirty="0">
              <a:solidFill>
                <a:srgbClr val="725F73"/>
              </a:solidFill>
              <a:latin typeface="Arial Narrow" panose="020B0606020202030204" pitchFamily="34" charset="0"/>
            </a:endParaRPr>
          </a:p>
        </p:txBody>
      </p:sp>
      <p:sp>
        <p:nvSpPr>
          <p:cNvPr id="876" name="Content Placeholder 2">
            <a:extLst>
              <a:ext uri="{FF2B5EF4-FFF2-40B4-BE49-F238E27FC236}">
                <a16:creationId xmlns:a16="http://schemas.microsoft.com/office/drawing/2014/main" id="{60113FD3-CFFF-4B65-A1AD-AAA95E8BB0A9}"/>
              </a:ext>
            </a:extLst>
          </p:cNvPr>
          <p:cNvSpPr txBox="1">
            <a:spLocks/>
          </p:cNvSpPr>
          <p:nvPr/>
        </p:nvSpPr>
        <p:spPr>
          <a:xfrm>
            <a:off x="437274" y="1298179"/>
            <a:ext cx="8365331" cy="470925"/>
          </a:xfrm>
          <a:prstGeom prst="rect">
            <a:avLst/>
          </a:prstGeom>
        </p:spPr>
        <p:txBody>
          <a:bodyPr vert="horz" lIns="68580" tIns="34290" rIns="68580" bIns="3429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a:spcAft>
                <a:spcPts val="750"/>
              </a:spcAft>
              <a:buClr>
                <a:srgbClr val="F93482"/>
              </a:buClr>
              <a:buNone/>
              <a:defRPr/>
            </a:pPr>
            <a:r>
              <a:rPr lang="en-CA" b="1" dirty="0">
                <a:solidFill>
                  <a:schemeClr val="tx1">
                    <a:lumMod val="65000"/>
                    <a:lumOff val="35000"/>
                  </a:schemeClr>
                </a:solidFill>
                <a:latin typeface="Arial Narrow" panose="020B0606020202030204" pitchFamily="34" charset="0"/>
              </a:rPr>
              <a:t>Upon completion of this session, participants will be better able to:</a:t>
            </a:r>
          </a:p>
          <a:p>
            <a:pPr marL="137160" indent="-137160" defTabSz="342900">
              <a:spcBef>
                <a:spcPts val="750"/>
              </a:spcBef>
              <a:spcAft>
                <a:spcPts val="750"/>
              </a:spcAft>
              <a:buClr>
                <a:srgbClr val="E975FF"/>
              </a:buClr>
            </a:pPr>
            <a:endParaRPr lang="en-CA" sz="2100" dirty="0">
              <a:solidFill>
                <a:prstClr val="black">
                  <a:lumMod val="85000"/>
                  <a:lumOff val="15000"/>
                </a:prstClr>
              </a:solidFill>
              <a:latin typeface="Arial Narrow" panose="020B0606020202030204" pitchFamily="34" charset="0"/>
            </a:endParaRPr>
          </a:p>
          <a:p>
            <a:pPr marL="0" indent="0" defTabSz="342900">
              <a:spcAft>
                <a:spcPts val="750"/>
              </a:spcAft>
              <a:buClr>
                <a:srgbClr val="F93482"/>
              </a:buClr>
              <a:buNone/>
              <a:defRPr/>
            </a:pPr>
            <a:endParaRPr lang="en-CA" dirty="0">
              <a:solidFill>
                <a:prstClr val="black">
                  <a:lumMod val="85000"/>
                  <a:lumOff val="15000"/>
                </a:prstClr>
              </a:solidFill>
              <a:latin typeface="Arial Narrow" panose="020B0606020202030204" pitchFamily="34" charset="0"/>
            </a:endParaRPr>
          </a:p>
          <a:p>
            <a:pPr marL="137160" indent="-137160" defTabSz="342900">
              <a:spcAft>
                <a:spcPts val="750"/>
              </a:spcAft>
              <a:buClr>
                <a:srgbClr val="F93482"/>
              </a:buClr>
              <a:defRPr/>
            </a:pPr>
            <a:endParaRPr lang="en-CA" dirty="0">
              <a:solidFill>
                <a:prstClr val="black">
                  <a:lumMod val="85000"/>
                  <a:lumOff val="15000"/>
                </a:prstClr>
              </a:solidFill>
              <a:latin typeface="Arial Narrow" panose="020B0606020202030204" pitchFamily="34" charset="0"/>
            </a:endParaRPr>
          </a:p>
          <a:p>
            <a:pPr marL="137160" indent="-137160" defTabSz="342900">
              <a:spcAft>
                <a:spcPts val="750"/>
              </a:spcAft>
              <a:buClr>
                <a:srgbClr val="F93482"/>
              </a:buClr>
              <a:defRPr/>
            </a:pPr>
            <a:endParaRPr lang="en-CA" dirty="0">
              <a:solidFill>
                <a:prstClr val="black">
                  <a:lumMod val="85000"/>
                  <a:lumOff val="15000"/>
                </a:prstClr>
              </a:solidFill>
              <a:latin typeface="Arial Narrow" panose="020B0606020202030204" pitchFamily="34" charset="0"/>
            </a:endParaRPr>
          </a:p>
        </p:txBody>
      </p:sp>
      <p:sp>
        <p:nvSpPr>
          <p:cNvPr id="877" name="TextBox 876">
            <a:extLst>
              <a:ext uri="{FF2B5EF4-FFF2-40B4-BE49-F238E27FC236}">
                <a16:creationId xmlns:a16="http://schemas.microsoft.com/office/drawing/2014/main" id="{935E37C5-49A1-4D82-B9CF-BD4ACCA1B81F}"/>
              </a:ext>
            </a:extLst>
          </p:cNvPr>
          <p:cNvSpPr txBox="1"/>
          <p:nvPr/>
        </p:nvSpPr>
        <p:spPr>
          <a:xfrm>
            <a:off x="1484055" y="2210799"/>
            <a:ext cx="6934429" cy="992579"/>
          </a:xfrm>
          <a:prstGeom prst="rect">
            <a:avLst/>
          </a:prstGeom>
          <a:noFill/>
        </p:spPr>
        <p:txBody>
          <a:bodyPr wrap="square" rtlCol="0">
            <a:spAutoFit/>
          </a:bodyPr>
          <a:lstStyle/>
          <a:p>
            <a:pPr defTabSz="685800">
              <a:spcBef>
                <a:spcPts val="750"/>
              </a:spcBef>
              <a:buClr>
                <a:srgbClr val="E975FF"/>
              </a:buClr>
            </a:pPr>
            <a:r>
              <a:rPr lang="en-CA" sz="1950" dirty="0">
                <a:solidFill>
                  <a:prstClr val="black">
                    <a:lumMod val="85000"/>
                    <a:lumOff val="15000"/>
                  </a:prstClr>
                </a:solidFill>
                <a:latin typeface="Arial Narrow" panose="020B0606020202030204" pitchFamily="34" charset="0"/>
              </a:rPr>
              <a:t>Perform risk assessments and screening for all patients at high risk for stress fracture, including all patients who are treatment naïve or currently on therapy </a:t>
            </a:r>
          </a:p>
        </p:txBody>
      </p:sp>
      <p:sp>
        <p:nvSpPr>
          <p:cNvPr id="878" name="TextBox 877">
            <a:extLst>
              <a:ext uri="{FF2B5EF4-FFF2-40B4-BE49-F238E27FC236}">
                <a16:creationId xmlns:a16="http://schemas.microsoft.com/office/drawing/2014/main" id="{5EB453B0-8C7B-498F-BE4E-6AF5ACEA2058}"/>
              </a:ext>
            </a:extLst>
          </p:cNvPr>
          <p:cNvSpPr txBox="1"/>
          <p:nvPr/>
        </p:nvSpPr>
        <p:spPr>
          <a:xfrm>
            <a:off x="1529154" y="3546238"/>
            <a:ext cx="6889330" cy="692497"/>
          </a:xfrm>
          <a:prstGeom prst="rect">
            <a:avLst/>
          </a:prstGeom>
          <a:noFill/>
        </p:spPr>
        <p:txBody>
          <a:bodyPr wrap="square" rtlCol="0">
            <a:spAutoFit/>
          </a:bodyPr>
          <a:lstStyle/>
          <a:p>
            <a:pPr defTabSz="685800">
              <a:spcBef>
                <a:spcPts val="750"/>
              </a:spcBef>
              <a:buClr>
                <a:srgbClr val="E975FF"/>
              </a:buClr>
            </a:pPr>
            <a:r>
              <a:rPr lang="en-CA" sz="1950" dirty="0">
                <a:solidFill>
                  <a:prstClr val="black">
                    <a:lumMod val="85000"/>
                    <a:lumOff val="15000"/>
                  </a:prstClr>
                </a:solidFill>
                <a:latin typeface="Arial Narrow" panose="020B0606020202030204" pitchFamily="34" charset="0"/>
              </a:rPr>
              <a:t>Translate scientific and clinical evidence into the management and treatment of all high risk patients in primary care practice </a:t>
            </a:r>
          </a:p>
        </p:txBody>
      </p:sp>
      <p:grpSp>
        <p:nvGrpSpPr>
          <p:cNvPr id="879" name="Group 878">
            <a:extLst>
              <a:ext uri="{FF2B5EF4-FFF2-40B4-BE49-F238E27FC236}">
                <a16:creationId xmlns:a16="http://schemas.microsoft.com/office/drawing/2014/main" id="{0C2E6217-B7D4-40AB-AB25-A7C66CA2FB11}"/>
              </a:ext>
            </a:extLst>
          </p:cNvPr>
          <p:cNvGrpSpPr/>
          <p:nvPr/>
        </p:nvGrpSpPr>
        <p:grpSpPr>
          <a:xfrm>
            <a:off x="437274" y="2045933"/>
            <a:ext cx="1028428" cy="1126664"/>
            <a:chOff x="1555554" y="3067005"/>
            <a:chExt cx="1371237" cy="1502218"/>
          </a:xfrm>
        </p:grpSpPr>
        <p:grpSp>
          <p:nvGrpSpPr>
            <p:cNvPr id="880" name="Group 879">
              <a:extLst>
                <a:ext uri="{FF2B5EF4-FFF2-40B4-BE49-F238E27FC236}">
                  <a16:creationId xmlns:a16="http://schemas.microsoft.com/office/drawing/2014/main" id="{EB5FAEAC-3220-40E4-9E84-BF0A7A812670}"/>
                </a:ext>
              </a:extLst>
            </p:cNvPr>
            <p:cNvGrpSpPr/>
            <p:nvPr/>
          </p:nvGrpSpPr>
          <p:grpSpPr>
            <a:xfrm>
              <a:off x="1555554" y="3067005"/>
              <a:ext cx="1371237" cy="1502218"/>
              <a:chOff x="3220641" y="1097618"/>
              <a:chExt cx="2702719" cy="2960884"/>
            </a:xfrm>
          </p:grpSpPr>
          <p:sp>
            <p:nvSpPr>
              <p:cNvPr id="882" name="Freeform 23">
                <a:extLst>
                  <a:ext uri="{FF2B5EF4-FFF2-40B4-BE49-F238E27FC236}">
                    <a16:creationId xmlns:a16="http://schemas.microsoft.com/office/drawing/2014/main" id="{F42B9254-68CD-468D-A53E-53C698BE3161}"/>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98AED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defTabSz="514350">
                  <a:defRPr/>
                </a:pPr>
                <a:endParaRPr lang="en-US" sz="1050" kern="0" dirty="0">
                  <a:solidFill>
                    <a:prstClr val="black"/>
                  </a:solidFill>
                  <a:latin typeface="Century Gothic" panose="020F0302020204030204"/>
                </a:endParaRPr>
              </a:p>
            </p:txBody>
          </p:sp>
          <p:sp>
            <p:nvSpPr>
              <p:cNvPr id="883" name="Freeform 24">
                <a:extLst>
                  <a:ext uri="{FF2B5EF4-FFF2-40B4-BE49-F238E27FC236}">
                    <a16:creationId xmlns:a16="http://schemas.microsoft.com/office/drawing/2014/main" id="{9DA270D9-8DB9-4323-8959-61086DA9E0F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C4D0E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defTabSz="514350">
                  <a:defRPr/>
                </a:pPr>
                <a:endParaRPr lang="en-US" sz="1050" kern="0">
                  <a:solidFill>
                    <a:prstClr val="black"/>
                  </a:solidFill>
                  <a:latin typeface="Century Gothic" panose="020F0302020204030204"/>
                </a:endParaRPr>
              </a:p>
            </p:txBody>
          </p:sp>
          <p:sp>
            <p:nvSpPr>
              <p:cNvPr id="884" name="Freeform 25">
                <a:extLst>
                  <a:ext uri="{FF2B5EF4-FFF2-40B4-BE49-F238E27FC236}">
                    <a16:creationId xmlns:a16="http://schemas.microsoft.com/office/drawing/2014/main" id="{4ABE1000-9C43-40AD-A385-AD0FFD4FA86E}"/>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C8B7B7"/>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defTabSz="514350">
                  <a:defRPr/>
                </a:pPr>
                <a:endParaRPr lang="en-US" sz="1050" kern="0">
                  <a:solidFill>
                    <a:prstClr val="black"/>
                  </a:solidFill>
                  <a:latin typeface="Century Gothic" panose="020F0302020204030204"/>
                </a:endParaRPr>
              </a:p>
            </p:txBody>
          </p:sp>
          <p:sp>
            <p:nvSpPr>
              <p:cNvPr id="885" name="Freeform 26">
                <a:extLst>
                  <a:ext uri="{FF2B5EF4-FFF2-40B4-BE49-F238E27FC236}">
                    <a16:creationId xmlns:a16="http://schemas.microsoft.com/office/drawing/2014/main" id="{FE7C27B2-AC9E-4383-B3AA-85E742502F37}"/>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907A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defTabSz="514350">
                  <a:defRPr/>
                </a:pPr>
                <a:endParaRPr lang="en-US" sz="1050" kern="0" dirty="0">
                  <a:solidFill>
                    <a:prstClr val="black"/>
                  </a:solidFill>
                  <a:latin typeface="Century Gothic" panose="020F0302020204030204"/>
                </a:endParaRPr>
              </a:p>
            </p:txBody>
          </p:sp>
          <p:sp>
            <p:nvSpPr>
              <p:cNvPr id="886" name="Freeform 5">
                <a:extLst>
                  <a:ext uri="{FF2B5EF4-FFF2-40B4-BE49-F238E27FC236}">
                    <a16:creationId xmlns:a16="http://schemas.microsoft.com/office/drawing/2014/main" id="{807FA315-FBB2-4534-B88F-D84D336182BD}"/>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50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defTabSz="514350">
                  <a:defRPr/>
                </a:pPr>
                <a:endParaRPr lang="en-US" sz="1050" kern="0">
                  <a:solidFill>
                    <a:prstClr val="black"/>
                  </a:solidFill>
                  <a:latin typeface="Century Gothic" panose="020F0302020204030204"/>
                </a:endParaRPr>
              </a:p>
            </p:txBody>
          </p:sp>
          <p:sp>
            <p:nvSpPr>
              <p:cNvPr id="887" name="Freeform 6">
                <a:extLst>
                  <a:ext uri="{FF2B5EF4-FFF2-40B4-BE49-F238E27FC236}">
                    <a16:creationId xmlns:a16="http://schemas.microsoft.com/office/drawing/2014/main" id="{83A73DF3-DA4B-438D-8BAA-DDA73E42A37F}"/>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a:extLst/>
            </p:spPr>
            <p:txBody>
              <a:bodyPr vert="horz" wrap="square" lIns="51435" tIns="25718" rIns="51435" bIns="25718" numCol="1" anchor="t" anchorCtr="0" compatLnSpc="1">
                <a:prstTxWarp prst="textNoShape">
                  <a:avLst/>
                </a:prstTxWarp>
                <a:normAutofit/>
              </a:bodyPr>
              <a:lstStyle/>
              <a:p>
                <a:pPr defTabSz="514350">
                  <a:defRPr/>
                </a:pPr>
                <a:endParaRPr lang="en-US" sz="1050" kern="0" dirty="0">
                  <a:solidFill>
                    <a:prstClr val="black"/>
                  </a:solidFill>
                  <a:latin typeface="Century Gothic" panose="020F0302020204030204"/>
                </a:endParaRPr>
              </a:p>
            </p:txBody>
          </p:sp>
          <p:sp>
            <p:nvSpPr>
              <p:cNvPr id="888" name="Line 11">
                <a:extLst>
                  <a:ext uri="{FF2B5EF4-FFF2-40B4-BE49-F238E27FC236}">
                    <a16:creationId xmlns:a16="http://schemas.microsoft.com/office/drawing/2014/main" id="{FE6B4947-C024-4A74-8172-CF7712A1426D}"/>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defTabSz="514350"/>
                <a:endParaRPr lang="en-US" sz="1050">
                  <a:solidFill>
                    <a:prstClr val="black"/>
                  </a:solidFill>
                  <a:latin typeface="Century Gothic" panose="020F0302020204030204"/>
                </a:endParaRPr>
              </a:p>
            </p:txBody>
          </p:sp>
          <p:sp>
            <p:nvSpPr>
              <p:cNvPr id="889" name="Line 12">
                <a:extLst>
                  <a:ext uri="{FF2B5EF4-FFF2-40B4-BE49-F238E27FC236}">
                    <a16:creationId xmlns:a16="http://schemas.microsoft.com/office/drawing/2014/main" id="{D06C1604-2316-46C3-97C7-2C6411526787}"/>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defTabSz="514350"/>
                <a:endParaRPr lang="en-US" sz="1050">
                  <a:solidFill>
                    <a:prstClr val="black"/>
                  </a:solidFill>
                  <a:latin typeface="Century Gothic" panose="020F0302020204030204"/>
                </a:endParaRPr>
              </a:p>
            </p:txBody>
          </p:sp>
        </p:grpSp>
        <p:pic>
          <p:nvPicPr>
            <p:cNvPr id="881" name="Graphic 880" descr="Pencil">
              <a:extLst>
                <a:ext uri="{FF2B5EF4-FFF2-40B4-BE49-F238E27FC236}">
                  <a16:creationId xmlns:a16="http://schemas.microsoft.com/office/drawing/2014/main" id="{EB8EBA62-EC97-4FBB-A276-53A478695B1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6241" y="3585353"/>
              <a:ext cx="470860" cy="470860"/>
            </a:xfrm>
            <a:prstGeom prst="rect">
              <a:avLst/>
            </a:prstGeom>
          </p:spPr>
        </p:pic>
      </p:grpSp>
      <p:sp>
        <p:nvSpPr>
          <p:cNvPr id="912" name="TextBox 911">
            <a:extLst>
              <a:ext uri="{FF2B5EF4-FFF2-40B4-BE49-F238E27FC236}">
                <a16:creationId xmlns:a16="http://schemas.microsoft.com/office/drawing/2014/main" id="{81D4A7E1-4E6B-4BA1-84B8-06D819767C28}"/>
              </a:ext>
            </a:extLst>
          </p:cNvPr>
          <p:cNvSpPr txBox="1"/>
          <p:nvPr/>
        </p:nvSpPr>
        <p:spPr>
          <a:xfrm>
            <a:off x="1529154" y="4776216"/>
            <a:ext cx="6889330" cy="992579"/>
          </a:xfrm>
          <a:prstGeom prst="rect">
            <a:avLst/>
          </a:prstGeom>
          <a:noFill/>
        </p:spPr>
        <p:txBody>
          <a:bodyPr wrap="square" rtlCol="0">
            <a:spAutoFit/>
          </a:bodyPr>
          <a:lstStyle/>
          <a:p>
            <a:pPr defTabSz="685800">
              <a:spcBef>
                <a:spcPts val="750"/>
              </a:spcBef>
              <a:buClr>
                <a:srgbClr val="E975FF"/>
              </a:buClr>
            </a:pPr>
            <a:r>
              <a:rPr lang="en-CA" sz="1950" dirty="0">
                <a:solidFill>
                  <a:prstClr val="black">
                    <a:lumMod val="85000"/>
                    <a:lumOff val="15000"/>
                  </a:prstClr>
                </a:solidFill>
                <a:latin typeface="Arial Narrow" panose="020B0606020202030204" pitchFamily="34" charset="0"/>
              </a:rPr>
              <a:t>Integrate expert recommendations and practical strategies for future assessment, treatment and management of all patients at high risk for stress fracture</a:t>
            </a:r>
          </a:p>
        </p:txBody>
      </p:sp>
      <p:grpSp>
        <p:nvGrpSpPr>
          <p:cNvPr id="45" name="Group 44">
            <a:extLst>
              <a:ext uri="{FF2B5EF4-FFF2-40B4-BE49-F238E27FC236}">
                <a16:creationId xmlns:a16="http://schemas.microsoft.com/office/drawing/2014/main" id="{7775DD7A-7734-4255-883D-3143655E2E16}"/>
              </a:ext>
            </a:extLst>
          </p:cNvPr>
          <p:cNvGrpSpPr/>
          <p:nvPr/>
        </p:nvGrpSpPr>
        <p:grpSpPr>
          <a:xfrm>
            <a:off x="437274" y="3346480"/>
            <a:ext cx="1028428" cy="1126664"/>
            <a:chOff x="1555554" y="3067005"/>
            <a:chExt cx="1371237" cy="1502218"/>
          </a:xfrm>
        </p:grpSpPr>
        <p:grpSp>
          <p:nvGrpSpPr>
            <p:cNvPr id="46" name="Group 45">
              <a:extLst>
                <a:ext uri="{FF2B5EF4-FFF2-40B4-BE49-F238E27FC236}">
                  <a16:creationId xmlns:a16="http://schemas.microsoft.com/office/drawing/2014/main" id="{BBE93D60-D780-4083-8DC6-B144E83B96DE}"/>
                </a:ext>
              </a:extLst>
            </p:cNvPr>
            <p:cNvGrpSpPr/>
            <p:nvPr/>
          </p:nvGrpSpPr>
          <p:grpSpPr>
            <a:xfrm>
              <a:off x="1555554" y="3067005"/>
              <a:ext cx="1371237" cy="1502218"/>
              <a:chOff x="3220641" y="1097618"/>
              <a:chExt cx="2702719" cy="2960884"/>
            </a:xfrm>
          </p:grpSpPr>
          <p:sp>
            <p:nvSpPr>
              <p:cNvPr id="48" name="Freeform 23">
                <a:extLst>
                  <a:ext uri="{FF2B5EF4-FFF2-40B4-BE49-F238E27FC236}">
                    <a16:creationId xmlns:a16="http://schemas.microsoft.com/office/drawing/2014/main" id="{E4427DAD-3061-41BC-809E-12DF4E7A85BE}"/>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98AED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defTabSz="514350">
                  <a:defRPr/>
                </a:pPr>
                <a:endParaRPr lang="en-US" sz="1050" kern="0" dirty="0">
                  <a:solidFill>
                    <a:prstClr val="black"/>
                  </a:solidFill>
                  <a:latin typeface="Century Gothic" panose="020F0302020204030204"/>
                </a:endParaRPr>
              </a:p>
            </p:txBody>
          </p:sp>
          <p:sp>
            <p:nvSpPr>
              <p:cNvPr id="49" name="Freeform 24">
                <a:extLst>
                  <a:ext uri="{FF2B5EF4-FFF2-40B4-BE49-F238E27FC236}">
                    <a16:creationId xmlns:a16="http://schemas.microsoft.com/office/drawing/2014/main" id="{352F6AE2-E909-4C67-95AB-7933F44DBE0F}"/>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C4D0E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defTabSz="514350">
                  <a:defRPr/>
                </a:pPr>
                <a:endParaRPr lang="en-US" sz="1050" kern="0">
                  <a:solidFill>
                    <a:prstClr val="black"/>
                  </a:solidFill>
                  <a:latin typeface="Century Gothic" panose="020F0302020204030204"/>
                </a:endParaRPr>
              </a:p>
            </p:txBody>
          </p:sp>
          <p:sp>
            <p:nvSpPr>
              <p:cNvPr id="50" name="Freeform 25">
                <a:extLst>
                  <a:ext uri="{FF2B5EF4-FFF2-40B4-BE49-F238E27FC236}">
                    <a16:creationId xmlns:a16="http://schemas.microsoft.com/office/drawing/2014/main" id="{7F416131-65B8-488A-B0E3-2A717900EFA2}"/>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C8B7B7"/>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defTabSz="514350">
                  <a:defRPr/>
                </a:pPr>
                <a:endParaRPr lang="en-US" sz="1050" kern="0">
                  <a:solidFill>
                    <a:prstClr val="black"/>
                  </a:solidFill>
                  <a:latin typeface="Century Gothic" panose="020F0302020204030204"/>
                </a:endParaRPr>
              </a:p>
            </p:txBody>
          </p:sp>
          <p:sp>
            <p:nvSpPr>
              <p:cNvPr id="51" name="Freeform 26">
                <a:extLst>
                  <a:ext uri="{FF2B5EF4-FFF2-40B4-BE49-F238E27FC236}">
                    <a16:creationId xmlns:a16="http://schemas.microsoft.com/office/drawing/2014/main" id="{B93EDD30-8FEB-4C46-9AED-9C61DB7454E2}"/>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907A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defTabSz="514350">
                  <a:defRPr/>
                </a:pPr>
                <a:endParaRPr lang="en-US" sz="1050" kern="0" dirty="0">
                  <a:solidFill>
                    <a:prstClr val="black"/>
                  </a:solidFill>
                  <a:latin typeface="Century Gothic" panose="020F0302020204030204"/>
                </a:endParaRPr>
              </a:p>
            </p:txBody>
          </p:sp>
          <p:sp>
            <p:nvSpPr>
              <p:cNvPr id="52" name="Freeform 5">
                <a:extLst>
                  <a:ext uri="{FF2B5EF4-FFF2-40B4-BE49-F238E27FC236}">
                    <a16:creationId xmlns:a16="http://schemas.microsoft.com/office/drawing/2014/main" id="{F1B76E84-B126-4258-AB0C-F91184AF2207}"/>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50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defTabSz="514350">
                  <a:defRPr/>
                </a:pPr>
                <a:endParaRPr lang="en-US" sz="1050" kern="0">
                  <a:solidFill>
                    <a:prstClr val="black"/>
                  </a:solidFill>
                  <a:latin typeface="Century Gothic" panose="020F0302020204030204"/>
                </a:endParaRPr>
              </a:p>
            </p:txBody>
          </p:sp>
          <p:sp>
            <p:nvSpPr>
              <p:cNvPr id="53" name="Freeform 6">
                <a:extLst>
                  <a:ext uri="{FF2B5EF4-FFF2-40B4-BE49-F238E27FC236}">
                    <a16:creationId xmlns:a16="http://schemas.microsoft.com/office/drawing/2014/main" id="{34D4A609-B0EC-41A4-89D8-A3A808584AE2}"/>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a:extLst/>
            </p:spPr>
            <p:txBody>
              <a:bodyPr vert="horz" wrap="square" lIns="51435" tIns="25718" rIns="51435" bIns="25718" numCol="1" anchor="t" anchorCtr="0" compatLnSpc="1">
                <a:prstTxWarp prst="textNoShape">
                  <a:avLst/>
                </a:prstTxWarp>
                <a:normAutofit/>
              </a:bodyPr>
              <a:lstStyle/>
              <a:p>
                <a:pPr defTabSz="514350">
                  <a:defRPr/>
                </a:pPr>
                <a:endParaRPr lang="en-US" sz="1050" kern="0" dirty="0">
                  <a:solidFill>
                    <a:prstClr val="black"/>
                  </a:solidFill>
                  <a:latin typeface="Century Gothic" panose="020F0302020204030204"/>
                </a:endParaRPr>
              </a:p>
            </p:txBody>
          </p:sp>
          <p:sp>
            <p:nvSpPr>
              <p:cNvPr id="54" name="Line 11">
                <a:extLst>
                  <a:ext uri="{FF2B5EF4-FFF2-40B4-BE49-F238E27FC236}">
                    <a16:creationId xmlns:a16="http://schemas.microsoft.com/office/drawing/2014/main" id="{27A5306F-24DB-4925-B2FB-DA03A0E626F8}"/>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defTabSz="514350"/>
                <a:endParaRPr lang="en-US" sz="1050">
                  <a:solidFill>
                    <a:prstClr val="black"/>
                  </a:solidFill>
                  <a:latin typeface="Century Gothic" panose="020F0302020204030204"/>
                </a:endParaRPr>
              </a:p>
            </p:txBody>
          </p:sp>
          <p:sp>
            <p:nvSpPr>
              <p:cNvPr id="55" name="Line 12">
                <a:extLst>
                  <a:ext uri="{FF2B5EF4-FFF2-40B4-BE49-F238E27FC236}">
                    <a16:creationId xmlns:a16="http://schemas.microsoft.com/office/drawing/2014/main" id="{6D5765BB-C8AB-45BE-9D63-FCDAB3D2AFE4}"/>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defTabSz="514350"/>
                <a:endParaRPr lang="en-US" sz="1050">
                  <a:solidFill>
                    <a:prstClr val="black"/>
                  </a:solidFill>
                  <a:latin typeface="Century Gothic" panose="020F0302020204030204"/>
                </a:endParaRPr>
              </a:p>
            </p:txBody>
          </p:sp>
        </p:grpSp>
        <p:pic>
          <p:nvPicPr>
            <p:cNvPr id="47" name="Graphic 46" descr="Pencil">
              <a:extLst>
                <a:ext uri="{FF2B5EF4-FFF2-40B4-BE49-F238E27FC236}">
                  <a16:creationId xmlns:a16="http://schemas.microsoft.com/office/drawing/2014/main" id="{434CC5CE-18BE-4A9A-A354-9E1DB9B04B0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6241" y="3585353"/>
              <a:ext cx="470860" cy="470860"/>
            </a:xfrm>
            <a:prstGeom prst="rect">
              <a:avLst/>
            </a:prstGeom>
          </p:spPr>
        </p:pic>
      </p:grpSp>
      <p:grpSp>
        <p:nvGrpSpPr>
          <p:cNvPr id="56" name="Group 55">
            <a:extLst>
              <a:ext uri="{FF2B5EF4-FFF2-40B4-BE49-F238E27FC236}">
                <a16:creationId xmlns:a16="http://schemas.microsoft.com/office/drawing/2014/main" id="{1CF8DFFE-A50A-49C3-8431-115B65747ED4}"/>
              </a:ext>
            </a:extLst>
          </p:cNvPr>
          <p:cNvGrpSpPr/>
          <p:nvPr/>
        </p:nvGrpSpPr>
        <p:grpSpPr>
          <a:xfrm>
            <a:off x="437274" y="4728952"/>
            <a:ext cx="1028428" cy="1126664"/>
            <a:chOff x="1555554" y="3067005"/>
            <a:chExt cx="1371237" cy="1502218"/>
          </a:xfrm>
        </p:grpSpPr>
        <p:grpSp>
          <p:nvGrpSpPr>
            <p:cNvPr id="57" name="Group 56">
              <a:extLst>
                <a:ext uri="{FF2B5EF4-FFF2-40B4-BE49-F238E27FC236}">
                  <a16:creationId xmlns:a16="http://schemas.microsoft.com/office/drawing/2014/main" id="{615E88FB-9233-4936-8C3D-1B86EE53DA44}"/>
                </a:ext>
              </a:extLst>
            </p:cNvPr>
            <p:cNvGrpSpPr/>
            <p:nvPr/>
          </p:nvGrpSpPr>
          <p:grpSpPr>
            <a:xfrm>
              <a:off x="1555554" y="3067005"/>
              <a:ext cx="1371237" cy="1502218"/>
              <a:chOff x="3220641" y="1097618"/>
              <a:chExt cx="2702719" cy="2960884"/>
            </a:xfrm>
          </p:grpSpPr>
          <p:sp>
            <p:nvSpPr>
              <p:cNvPr id="59" name="Freeform 23">
                <a:extLst>
                  <a:ext uri="{FF2B5EF4-FFF2-40B4-BE49-F238E27FC236}">
                    <a16:creationId xmlns:a16="http://schemas.microsoft.com/office/drawing/2014/main" id="{A5E77F0A-744E-4123-AD02-2CD9060A0D82}"/>
                  </a:ext>
                </a:extLst>
              </p:cNvPr>
              <p:cNvSpPr>
                <a:spLocks/>
              </p:cNvSpPr>
              <p:nvPr/>
            </p:nvSpPr>
            <p:spPr bwMode="auto">
              <a:xfrm rot="2316036">
                <a:off x="4424907" y="1582191"/>
                <a:ext cx="1498453" cy="402622"/>
              </a:xfrm>
              <a:custGeom>
                <a:avLst/>
                <a:gdLst>
                  <a:gd name="T0" fmla="*/ 801 w 851"/>
                  <a:gd name="T1" fmla="*/ 205 h 226"/>
                  <a:gd name="T2" fmla="*/ 851 w 851"/>
                  <a:gd name="T3" fmla="*/ 140 h 226"/>
                  <a:gd name="T4" fmla="*/ 440 w 851"/>
                  <a:gd name="T5" fmla="*/ 0 h 226"/>
                  <a:gd name="T6" fmla="*/ 0 w 851"/>
                  <a:gd name="T7" fmla="*/ 163 h 226"/>
                  <a:gd name="T8" fmla="*/ 54 w 851"/>
                  <a:gd name="T9" fmla="*/ 226 h 226"/>
                  <a:gd name="T10" fmla="*/ 440 w 851"/>
                  <a:gd name="T11" fmla="*/ 82 h 226"/>
                  <a:gd name="T12" fmla="*/ 801 w 851"/>
                  <a:gd name="T13" fmla="*/ 205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801" y="205"/>
                    </a:moveTo>
                    <a:cubicBezTo>
                      <a:pt x="851" y="140"/>
                      <a:pt x="851" y="140"/>
                      <a:pt x="851" y="140"/>
                    </a:cubicBezTo>
                    <a:cubicBezTo>
                      <a:pt x="737" y="52"/>
                      <a:pt x="595" y="0"/>
                      <a:pt x="440" y="0"/>
                    </a:cubicBezTo>
                    <a:cubicBezTo>
                      <a:pt x="272" y="0"/>
                      <a:pt x="118" y="61"/>
                      <a:pt x="0" y="163"/>
                    </a:cubicBezTo>
                    <a:cubicBezTo>
                      <a:pt x="54" y="226"/>
                      <a:pt x="54" y="226"/>
                      <a:pt x="54" y="226"/>
                    </a:cubicBezTo>
                    <a:cubicBezTo>
                      <a:pt x="157" y="136"/>
                      <a:pt x="292" y="82"/>
                      <a:pt x="440" y="82"/>
                    </a:cubicBezTo>
                    <a:cubicBezTo>
                      <a:pt x="576" y="82"/>
                      <a:pt x="701" y="128"/>
                      <a:pt x="801" y="205"/>
                    </a:cubicBezTo>
                    <a:close/>
                  </a:path>
                </a:pathLst>
              </a:custGeom>
              <a:solidFill>
                <a:srgbClr val="98AED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defTabSz="514350">
                  <a:defRPr/>
                </a:pPr>
                <a:endParaRPr lang="en-US" sz="1050" kern="0" dirty="0">
                  <a:solidFill>
                    <a:prstClr val="black"/>
                  </a:solidFill>
                  <a:latin typeface="Century Gothic" panose="020F0302020204030204"/>
                </a:endParaRPr>
              </a:p>
            </p:txBody>
          </p:sp>
          <p:sp>
            <p:nvSpPr>
              <p:cNvPr id="60" name="Freeform 24">
                <a:extLst>
                  <a:ext uri="{FF2B5EF4-FFF2-40B4-BE49-F238E27FC236}">
                    <a16:creationId xmlns:a16="http://schemas.microsoft.com/office/drawing/2014/main" id="{AD572477-8CBC-43A3-BA55-0609DE0CCD83}"/>
                  </a:ext>
                </a:extLst>
              </p:cNvPr>
              <p:cNvSpPr>
                <a:spLocks/>
              </p:cNvSpPr>
              <p:nvPr/>
            </p:nvSpPr>
            <p:spPr bwMode="auto">
              <a:xfrm rot="2316036">
                <a:off x="3573215" y="1097618"/>
                <a:ext cx="549666" cy="1857311"/>
              </a:xfrm>
              <a:custGeom>
                <a:avLst/>
                <a:gdLst>
                  <a:gd name="T0" fmla="*/ 82 w 312"/>
                  <a:gd name="T1" fmla="*/ 510 h 1043"/>
                  <a:gd name="T2" fmla="*/ 287 w 312"/>
                  <a:gd name="T3" fmla="*/ 63 h 1043"/>
                  <a:gd name="T4" fmla="*/ 233 w 312"/>
                  <a:gd name="T5" fmla="*/ 0 h 1043"/>
                  <a:gd name="T6" fmla="*/ 0 w 312"/>
                  <a:gd name="T7" fmla="*/ 510 h 1043"/>
                  <a:gd name="T8" fmla="*/ 262 w 312"/>
                  <a:gd name="T9" fmla="*/ 1043 h 1043"/>
                  <a:gd name="T10" fmla="*/ 312 w 312"/>
                  <a:gd name="T11" fmla="*/ 978 h 1043"/>
                  <a:gd name="T12" fmla="*/ 82 w 312"/>
                  <a:gd name="T13" fmla="*/ 51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82" y="510"/>
                    </a:moveTo>
                    <a:cubicBezTo>
                      <a:pt x="82" y="331"/>
                      <a:pt x="161" y="171"/>
                      <a:pt x="287" y="63"/>
                    </a:cubicBezTo>
                    <a:cubicBezTo>
                      <a:pt x="233" y="0"/>
                      <a:pt x="233" y="0"/>
                      <a:pt x="233" y="0"/>
                    </a:cubicBezTo>
                    <a:cubicBezTo>
                      <a:pt x="90" y="124"/>
                      <a:pt x="0" y="306"/>
                      <a:pt x="0" y="510"/>
                    </a:cubicBezTo>
                    <a:cubicBezTo>
                      <a:pt x="0" y="727"/>
                      <a:pt x="102" y="920"/>
                      <a:pt x="262" y="1043"/>
                    </a:cubicBezTo>
                    <a:cubicBezTo>
                      <a:pt x="312" y="978"/>
                      <a:pt x="312" y="978"/>
                      <a:pt x="312" y="978"/>
                    </a:cubicBezTo>
                    <a:cubicBezTo>
                      <a:pt x="172" y="870"/>
                      <a:pt x="82" y="700"/>
                      <a:pt x="82" y="510"/>
                    </a:cubicBezTo>
                    <a:close/>
                  </a:path>
                </a:pathLst>
              </a:custGeom>
              <a:solidFill>
                <a:srgbClr val="C4D0E9"/>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defTabSz="514350">
                  <a:defRPr/>
                </a:pPr>
                <a:endParaRPr lang="en-US" sz="1050" kern="0">
                  <a:solidFill>
                    <a:prstClr val="black"/>
                  </a:solidFill>
                  <a:latin typeface="Century Gothic" panose="020F0302020204030204"/>
                </a:endParaRPr>
              </a:p>
            </p:txBody>
          </p:sp>
          <p:sp>
            <p:nvSpPr>
              <p:cNvPr id="61" name="Freeform 25">
                <a:extLst>
                  <a:ext uri="{FF2B5EF4-FFF2-40B4-BE49-F238E27FC236}">
                    <a16:creationId xmlns:a16="http://schemas.microsoft.com/office/drawing/2014/main" id="{810CF703-4115-4A9D-AF83-BD876935F9AB}"/>
                  </a:ext>
                </a:extLst>
              </p:cNvPr>
              <p:cNvSpPr>
                <a:spLocks/>
              </p:cNvSpPr>
              <p:nvPr/>
            </p:nvSpPr>
            <p:spPr bwMode="auto">
              <a:xfrm rot="2316036">
                <a:off x="3220641" y="3172087"/>
                <a:ext cx="1498453" cy="402622"/>
              </a:xfrm>
              <a:custGeom>
                <a:avLst/>
                <a:gdLst>
                  <a:gd name="T0" fmla="*/ 411 w 851"/>
                  <a:gd name="T1" fmla="*/ 144 h 226"/>
                  <a:gd name="T2" fmla="*/ 50 w 851"/>
                  <a:gd name="T3" fmla="*/ 21 h 226"/>
                  <a:gd name="T4" fmla="*/ 0 w 851"/>
                  <a:gd name="T5" fmla="*/ 86 h 226"/>
                  <a:gd name="T6" fmla="*/ 411 w 851"/>
                  <a:gd name="T7" fmla="*/ 226 h 226"/>
                  <a:gd name="T8" fmla="*/ 851 w 851"/>
                  <a:gd name="T9" fmla="*/ 63 h 226"/>
                  <a:gd name="T10" fmla="*/ 797 w 851"/>
                  <a:gd name="T11" fmla="*/ 0 h 226"/>
                  <a:gd name="T12" fmla="*/ 411 w 851"/>
                  <a:gd name="T13" fmla="*/ 144 h 226"/>
                </a:gdLst>
                <a:ahLst/>
                <a:cxnLst>
                  <a:cxn ang="0">
                    <a:pos x="T0" y="T1"/>
                  </a:cxn>
                  <a:cxn ang="0">
                    <a:pos x="T2" y="T3"/>
                  </a:cxn>
                  <a:cxn ang="0">
                    <a:pos x="T4" y="T5"/>
                  </a:cxn>
                  <a:cxn ang="0">
                    <a:pos x="T6" y="T7"/>
                  </a:cxn>
                  <a:cxn ang="0">
                    <a:pos x="T8" y="T9"/>
                  </a:cxn>
                  <a:cxn ang="0">
                    <a:pos x="T10" y="T11"/>
                  </a:cxn>
                  <a:cxn ang="0">
                    <a:pos x="T12" y="T13"/>
                  </a:cxn>
                </a:cxnLst>
                <a:rect l="0" t="0" r="r" b="b"/>
                <a:pathLst>
                  <a:path w="851" h="226">
                    <a:moveTo>
                      <a:pt x="411" y="144"/>
                    </a:moveTo>
                    <a:cubicBezTo>
                      <a:pt x="275" y="144"/>
                      <a:pt x="150" y="98"/>
                      <a:pt x="50" y="21"/>
                    </a:cubicBezTo>
                    <a:cubicBezTo>
                      <a:pt x="0" y="86"/>
                      <a:pt x="0" y="86"/>
                      <a:pt x="0" y="86"/>
                    </a:cubicBezTo>
                    <a:cubicBezTo>
                      <a:pt x="113" y="174"/>
                      <a:pt x="256" y="226"/>
                      <a:pt x="411" y="226"/>
                    </a:cubicBezTo>
                    <a:cubicBezTo>
                      <a:pt x="579" y="226"/>
                      <a:pt x="733" y="164"/>
                      <a:pt x="851" y="63"/>
                    </a:cubicBezTo>
                    <a:cubicBezTo>
                      <a:pt x="797" y="0"/>
                      <a:pt x="797" y="0"/>
                      <a:pt x="797" y="0"/>
                    </a:cubicBezTo>
                    <a:cubicBezTo>
                      <a:pt x="693" y="90"/>
                      <a:pt x="558" y="144"/>
                      <a:pt x="411" y="144"/>
                    </a:cubicBezTo>
                    <a:close/>
                  </a:path>
                </a:pathLst>
              </a:custGeom>
              <a:solidFill>
                <a:srgbClr val="C8B7B7"/>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fontScale="77500" lnSpcReduction="20000"/>
              </a:bodyPr>
              <a:lstStyle/>
              <a:p>
                <a:pPr defTabSz="514350">
                  <a:defRPr/>
                </a:pPr>
                <a:endParaRPr lang="en-US" sz="1050" kern="0">
                  <a:solidFill>
                    <a:prstClr val="black"/>
                  </a:solidFill>
                  <a:latin typeface="Century Gothic" panose="020F0302020204030204"/>
                </a:endParaRPr>
              </a:p>
            </p:txBody>
          </p:sp>
          <p:sp>
            <p:nvSpPr>
              <p:cNvPr id="62" name="Freeform 26">
                <a:extLst>
                  <a:ext uri="{FF2B5EF4-FFF2-40B4-BE49-F238E27FC236}">
                    <a16:creationId xmlns:a16="http://schemas.microsoft.com/office/drawing/2014/main" id="{B87A3841-0D1D-4AB6-8EEE-D48BF84C151D}"/>
                  </a:ext>
                </a:extLst>
              </p:cNvPr>
              <p:cNvSpPr>
                <a:spLocks/>
              </p:cNvSpPr>
              <p:nvPr/>
            </p:nvSpPr>
            <p:spPr bwMode="auto">
              <a:xfrm rot="2316036">
                <a:off x="5021392" y="2202066"/>
                <a:ext cx="549666" cy="1856436"/>
              </a:xfrm>
              <a:custGeom>
                <a:avLst/>
                <a:gdLst>
                  <a:gd name="T0" fmla="*/ 50 w 312"/>
                  <a:gd name="T1" fmla="*/ 0 h 1043"/>
                  <a:gd name="T2" fmla="*/ 0 w 312"/>
                  <a:gd name="T3" fmla="*/ 65 h 1043"/>
                  <a:gd name="T4" fmla="*/ 230 w 312"/>
                  <a:gd name="T5" fmla="*/ 533 h 1043"/>
                  <a:gd name="T6" fmla="*/ 25 w 312"/>
                  <a:gd name="T7" fmla="*/ 980 h 1043"/>
                  <a:gd name="T8" fmla="*/ 79 w 312"/>
                  <a:gd name="T9" fmla="*/ 1043 h 1043"/>
                  <a:gd name="T10" fmla="*/ 312 w 312"/>
                  <a:gd name="T11" fmla="*/ 533 h 1043"/>
                  <a:gd name="T12" fmla="*/ 50 w 312"/>
                  <a:gd name="T13" fmla="*/ 0 h 1043"/>
                </a:gdLst>
                <a:ahLst/>
                <a:cxnLst>
                  <a:cxn ang="0">
                    <a:pos x="T0" y="T1"/>
                  </a:cxn>
                  <a:cxn ang="0">
                    <a:pos x="T2" y="T3"/>
                  </a:cxn>
                  <a:cxn ang="0">
                    <a:pos x="T4" y="T5"/>
                  </a:cxn>
                  <a:cxn ang="0">
                    <a:pos x="T6" y="T7"/>
                  </a:cxn>
                  <a:cxn ang="0">
                    <a:pos x="T8" y="T9"/>
                  </a:cxn>
                  <a:cxn ang="0">
                    <a:pos x="T10" y="T11"/>
                  </a:cxn>
                  <a:cxn ang="0">
                    <a:pos x="T12" y="T13"/>
                  </a:cxn>
                </a:cxnLst>
                <a:rect l="0" t="0" r="r" b="b"/>
                <a:pathLst>
                  <a:path w="312" h="1043">
                    <a:moveTo>
                      <a:pt x="50" y="0"/>
                    </a:moveTo>
                    <a:cubicBezTo>
                      <a:pt x="0" y="65"/>
                      <a:pt x="0" y="65"/>
                      <a:pt x="0" y="65"/>
                    </a:cubicBezTo>
                    <a:cubicBezTo>
                      <a:pt x="140" y="173"/>
                      <a:pt x="230" y="343"/>
                      <a:pt x="230" y="533"/>
                    </a:cubicBezTo>
                    <a:cubicBezTo>
                      <a:pt x="230" y="712"/>
                      <a:pt x="150" y="872"/>
                      <a:pt x="25" y="980"/>
                    </a:cubicBezTo>
                    <a:cubicBezTo>
                      <a:pt x="79" y="1043"/>
                      <a:pt x="79" y="1043"/>
                      <a:pt x="79" y="1043"/>
                    </a:cubicBezTo>
                    <a:cubicBezTo>
                      <a:pt x="221" y="919"/>
                      <a:pt x="312" y="737"/>
                      <a:pt x="312" y="533"/>
                    </a:cubicBezTo>
                    <a:cubicBezTo>
                      <a:pt x="312" y="316"/>
                      <a:pt x="209" y="123"/>
                      <a:pt x="50" y="0"/>
                    </a:cubicBezTo>
                    <a:close/>
                  </a:path>
                </a:pathLst>
              </a:custGeom>
              <a:solidFill>
                <a:srgbClr val="907A91"/>
              </a:solidFill>
              <a:ln>
                <a:noFill/>
              </a:ln>
              <a:effectLst>
                <a:outerShdw blurRad="1079500" dist="50800" dir="4800000" sx="106000" sy="106000" algn="ctr" rotWithShape="0">
                  <a:srgbClr val="000000">
                    <a:alpha val="45000"/>
                  </a:srgbClr>
                </a:outerShdw>
              </a:effectLst>
            </p:spPr>
            <p:txBody>
              <a:bodyPr vert="horz" wrap="square" lIns="51435" tIns="25718" rIns="51435" bIns="25718" numCol="1" anchor="t" anchorCtr="0" compatLnSpc="1">
                <a:prstTxWarp prst="textNoShape">
                  <a:avLst/>
                </a:prstTxWarp>
                <a:normAutofit/>
              </a:bodyPr>
              <a:lstStyle/>
              <a:p>
                <a:pPr defTabSz="514350">
                  <a:defRPr/>
                </a:pPr>
                <a:endParaRPr lang="en-US" sz="1050" kern="0" dirty="0">
                  <a:solidFill>
                    <a:prstClr val="black"/>
                  </a:solidFill>
                  <a:latin typeface="Century Gothic" panose="020F0302020204030204"/>
                </a:endParaRPr>
              </a:p>
            </p:txBody>
          </p:sp>
          <p:sp>
            <p:nvSpPr>
              <p:cNvPr id="63" name="Freeform 5">
                <a:extLst>
                  <a:ext uri="{FF2B5EF4-FFF2-40B4-BE49-F238E27FC236}">
                    <a16:creationId xmlns:a16="http://schemas.microsoft.com/office/drawing/2014/main" id="{7589C582-9061-4D48-94ED-E9D5BBC2829A}"/>
                  </a:ext>
                </a:extLst>
              </p:cNvPr>
              <p:cNvSpPr>
                <a:spLocks noEditPoints="1"/>
              </p:cNvSpPr>
              <p:nvPr/>
            </p:nvSpPr>
            <p:spPr bwMode="auto">
              <a:xfrm>
                <a:off x="3621821" y="1624748"/>
                <a:ext cx="1893538" cy="1914899"/>
              </a:xfrm>
              <a:custGeom>
                <a:avLst/>
                <a:gdLst>
                  <a:gd name="T0" fmla="*/ 807 w 1613"/>
                  <a:gd name="T1" fmla="*/ 0 h 1613"/>
                  <a:gd name="T2" fmla="*/ 1613 w 1613"/>
                  <a:gd name="T3" fmla="*/ 807 h 1613"/>
                  <a:gd name="T4" fmla="*/ 807 w 1613"/>
                  <a:gd name="T5" fmla="*/ 1613 h 1613"/>
                  <a:gd name="T6" fmla="*/ 0 w 1613"/>
                  <a:gd name="T7" fmla="*/ 807 h 1613"/>
                  <a:gd name="T8" fmla="*/ 807 w 1613"/>
                  <a:gd name="T9" fmla="*/ 0 h 1613"/>
                  <a:gd name="T10" fmla="*/ 807 w 1613"/>
                  <a:gd name="T11" fmla="*/ 0 h 1613"/>
                  <a:gd name="T12" fmla="*/ 807 w 1613"/>
                  <a:gd name="T13" fmla="*/ 0 h 1613"/>
                </a:gdLst>
                <a:ahLst/>
                <a:cxnLst>
                  <a:cxn ang="0">
                    <a:pos x="T0" y="T1"/>
                  </a:cxn>
                  <a:cxn ang="0">
                    <a:pos x="T2" y="T3"/>
                  </a:cxn>
                  <a:cxn ang="0">
                    <a:pos x="T4" y="T5"/>
                  </a:cxn>
                  <a:cxn ang="0">
                    <a:pos x="T6" y="T7"/>
                  </a:cxn>
                  <a:cxn ang="0">
                    <a:pos x="T8" y="T9"/>
                  </a:cxn>
                  <a:cxn ang="0">
                    <a:pos x="T10" y="T11"/>
                  </a:cxn>
                  <a:cxn ang="0">
                    <a:pos x="T12" y="T13"/>
                  </a:cxn>
                </a:cxnLst>
                <a:rect l="0" t="0" r="r" b="b"/>
                <a:pathLst>
                  <a:path w="1613" h="1613">
                    <a:moveTo>
                      <a:pt x="807" y="0"/>
                    </a:moveTo>
                    <a:cubicBezTo>
                      <a:pt x="1251" y="0"/>
                      <a:pt x="1613" y="362"/>
                      <a:pt x="1613" y="807"/>
                    </a:cubicBezTo>
                    <a:cubicBezTo>
                      <a:pt x="1613" y="1251"/>
                      <a:pt x="1251" y="1613"/>
                      <a:pt x="807" y="1613"/>
                    </a:cubicBezTo>
                    <a:cubicBezTo>
                      <a:pt x="362" y="1613"/>
                      <a:pt x="0" y="1253"/>
                      <a:pt x="0" y="807"/>
                    </a:cubicBezTo>
                    <a:cubicBezTo>
                      <a:pt x="0" y="362"/>
                      <a:pt x="362" y="0"/>
                      <a:pt x="807" y="0"/>
                    </a:cubicBezTo>
                    <a:close/>
                    <a:moveTo>
                      <a:pt x="807" y="0"/>
                    </a:moveTo>
                    <a:cubicBezTo>
                      <a:pt x="807" y="0"/>
                      <a:pt x="807" y="0"/>
                      <a:pt x="807" y="0"/>
                    </a:cubicBezTo>
                  </a:path>
                </a:pathLst>
              </a:custGeom>
              <a:solidFill>
                <a:schemeClr val="bg2">
                  <a:lumMod val="50000"/>
                </a:schemeClr>
              </a:solidFill>
              <a:ln w="9525">
                <a:noFill/>
                <a:round/>
                <a:headEnd/>
                <a:tailEnd/>
              </a:ln>
            </p:spPr>
            <p:txBody>
              <a:bodyPr vert="horz" wrap="square" lIns="51435" tIns="25718" rIns="51435" bIns="25718" numCol="1" anchor="t" anchorCtr="0" compatLnSpc="1">
                <a:prstTxWarp prst="textNoShape">
                  <a:avLst/>
                </a:prstTxWarp>
                <a:normAutofit/>
              </a:bodyPr>
              <a:lstStyle/>
              <a:p>
                <a:pPr defTabSz="514350">
                  <a:defRPr/>
                </a:pPr>
                <a:endParaRPr lang="en-US" sz="1050" kern="0">
                  <a:solidFill>
                    <a:prstClr val="black"/>
                  </a:solidFill>
                  <a:latin typeface="Century Gothic" panose="020F0302020204030204"/>
                </a:endParaRPr>
              </a:p>
            </p:txBody>
          </p:sp>
          <p:sp>
            <p:nvSpPr>
              <p:cNvPr id="64" name="Freeform 6">
                <a:extLst>
                  <a:ext uri="{FF2B5EF4-FFF2-40B4-BE49-F238E27FC236}">
                    <a16:creationId xmlns:a16="http://schemas.microsoft.com/office/drawing/2014/main" id="{C04F1677-F915-4C8A-B8BF-1471A51027E3}"/>
                  </a:ext>
                </a:extLst>
              </p:cNvPr>
              <p:cNvSpPr>
                <a:spLocks noEditPoints="1"/>
              </p:cNvSpPr>
              <p:nvPr/>
            </p:nvSpPr>
            <p:spPr bwMode="auto">
              <a:xfrm>
                <a:off x="3785026" y="1789664"/>
                <a:ext cx="1568834" cy="1585922"/>
              </a:xfrm>
              <a:custGeom>
                <a:avLst/>
                <a:gdLst>
                  <a:gd name="T0" fmla="*/ 668 w 1336"/>
                  <a:gd name="T1" fmla="*/ 0 h 1336"/>
                  <a:gd name="T2" fmla="*/ 1336 w 1336"/>
                  <a:gd name="T3" fmla="*/ 668 h 1336"/>
                  <a:gd name="T4" fmla="*/ 668 w 1336"/>
                  <a:gd name="T5" fmla="*/ 1336 h 1336"/>
                  <a:gd name="T6" fmla="*/ 0 w 1336"/>
                  <a:gd name="T7" fmla="*/ 668 h 1336"/>
                  <a:gd name="T8" fmla="*/ 668 w 1336"/>
                  <a:gd name="T9" fmla="*/ 0 h 1336"/>
                  <a:gd name="T10" fmla="*/ 668 w 1336"/>
                  <a:gd name="T11" fmla="*/ 0 h 1336"/>
                  <a:gd name="T12" fmla="*/ 668 w 1336"/>
                  <a:gd name="T13" fmla="*/ 0 h 1336"/>
                </a:gdLst>
                <a:ahLst/>
                <a:cxnLst>
                  <a:cxn ang="0">
                    <a:pos x="T0" y="T1"/>
                  </a:cxn>
                  <a:cxn ang="0">
                    <a:pos x="T2" y="T3"/>
                  </a:cxn>
                  <a:cxn ang="0">
                    <a:pos x="T4" y="T5"/>
                  </a:cxn>
                  <a:cxn ang="0">
                    <a:pos x="T6" y="T7"/>
                  </a:cxn>
                  <a:cxn ang="0">
                    <a:pos x="T8" y="T9"/>
                  </a:cxn>
                  <a:cxn ang="0">
                    <a:pos x="T10" y="T11"/>
                  </a:cxn>
                  <a:cxn ang="0">
                    <a:pos x="T12" y="T13"/>
                  </a:cxn>
                </a:cxnLst>
                <a:rect l="0" t="0" r="r" b="b"/>
                <a:pathLst>
                  <a:path w="1336" h="1336">
                    <a:moveTo>
                      <a:pt x="668" y="0"/>
                    </a:moveTo>
                    <a:cubicBezTo>
                      <a:pt x="1037" y="0"/>
                      <a:pt x="1336" y="298"/>
                      <a:pt x="1336" y="668"/>
                    </a:cubicBezTo>
                    <a:cubicBezTo>
                      <a:pt x="1336" y="1037"/>
                      <a:pt x="1037" y="1336"/>
                      <a:pt x="668" y="1336"/>
                    </a:cubicBezTo>
                    <a:cubicBezTo>
                      <a:pt x="298" y="1336"/>
                      <a:pt x="0" y="1037"/>
                      <a:pt x="0" y="668"/>
                    </a:cubicBezTo>
                    <a:cubicBezTo>
                      <a:pt x="0" y="298"/>
                      <a:pt x="298" y="0"/>
                      <a:pt x="668" y="0"/>
                    </a:cubicBezTo>
                    <a:close/>
                    <a:moveTo>
                      <a:pt x="668" y="0"/>
                    </a:moveTo>
                    <a:cubicBezTo>
                      <a:pt x="668" y="0"/>
                      <a:pt x="668" y="0"/>
                      <a:pt x="668" y="0"/>
                    </a:cubicBezTo>
                  </a:path>
                </a:pathLst>
              </a:custGeom>
              <a:solidFill>
                <a:sysClr val="window" lastClr="FFFFFF">
                  <a:lumMod val="95000"/>
                </a:sysClr>
              </a:solidFill>
              <a:ln>
                <a:noFill/>
              </a:ln>
              <a:extLst/>
            </p:spPr>
            <p:txBody>
              <a:bodyPr vert="horz" wrap="square" lIns="51435" tIns="25718" rIns="51435" bIns="25718" numCol="1" anchor="t" anchorCtr="0" compatLnSpc="1">
                <a:prstTxWarp prst="textNoShape">
                  <a:avLst/>
                </a:prstTxWarp>
                <a:normAutofit/>
              </a:bodyPr>
              <a:lstStyle/>
              <a:p>
                <a:pPr defTabSz="514350">
                  <a:defRPr/>
                </a:pPr>
                <a:endParaRPr lang="en-US" sz="1050" kern="0" dirty="0">
                  <a:solidFill>
                    <a:prstClr val="black"/>
                  </a:solidFill>
                  <a:latin typeface="Century Gothic" panose="020F0302020204030204"/>
                </a:endParaRPr>
              </a:p>
            </p:txBody>
          </p:sp>
          <p:sp>
            <p:nvSpPr>
              <p:cNvPr id="65" name="Line 11">
                <a:extLst>
                  <a:ext uri="{FF2B5EF4-FFF2-40B4-BE49-F238E27FC236}">
                    <a16:creationId xmlns:a16="http://schemas.microsoft.com/office/drawing/2014/main" id="{08BA0CFA-CF6B-475A-8883-EE5405113272}"/>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defTabSz="514350"/>
                <a:endParaRPr lang="en-US" sz="1050">
                  <a:solidFill>
                    <a:prstClr val="black"/>
                  </a:solidFill>
                  <a:latin typeface="Century Gothic" panose="020F0302020204030204"/>
                </a:endParaRPr>
              </a:p>
            </p:txBody>
          </p:sp>
          <p:sp>
            <p:nvSpPr>
              <p:cNvPr id="66" name="Line 12">
                <a:extLst>
                  <a:ext uri="{FF2B5EF4-FFF2-40B4-BE49-F238E27FC236}">
                    <a16:creationId xmlns:a16="http://schemas.microsoft.com/office/drawing/2014/main" id="{7E4F087D-B293-4BE1-8884-4789EA56021F}"/>
                  </a:ext>
                </a:extLst>
              </p:cNvPr>
              <p:cNvSpPr>
                <a:spLocks noChangeShapeType="1"/>
              </p:cNvSpPr>
              <p:nvPr/>
            </p:nvSpPr>
            <p:spPr bwMode="auto">
              <a:xfrm>
                <a:off x="4569443" y="178966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normAutofit fontScale="25000" lnSpcReduction="20000"/>
              </a:bodyPr>
              <a:lstStyle/>
              <a:p>
                <a:pPr defTabSz="514350"/>
                <a:endParaRPr lang="en-US" sz="1050">
                  <a:solidFill>
                    <a:prstClr val="black"/>
                  </a:solidFill>
                  <a:latin typeface="Century Gothic" panose="020F0302020204030204"/>
                </a:endParaRPr>
              </a:p>
            </p:txBody>
          </p:sp>
        </p:grpSp>
        <p:pic>
          <p:nvPicPr>
            <p:cNvPr id="58" name="Graphic 57" descr="Pencil">
              <a:extLst>
                <a:ext uri="{FF2B5EF4-FFF2-40B4-BE49-F238E27FC236}">
                  <a16:creationId xmlns:a16="http://schemas.microsoft.com/office/drawing/2014/main" id="{8A079525-7F23-4457-AB2B-A9D47E51EE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6241" y="3585353"/>
              <a:ext cx="470860" cy="470860"/>
            </a:xfrm>
            <a:prstGeom prst="rect">
              <a:avLst/>
            </a:prstGeom>
          </p:spPr>
        </p:pic>
      </p:grpSp>
    </p:spTree>
    <p:extLst>
      <p:ext uri="{BB962C8B-B14F-4D97-AF65-F5344CB8AC3E}">
        <p14:creationId xmlns:p14="http://schemas.microsoft.com/office/powerpoint/2010/main" val="240234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Adapted from: </a:t>
            </a: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&amp; </a:t>
            </a:r>
            <a:r>
              <a:rPr kumimoji="0" lang="en-US" alt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Johnell</a:t>
            </a:r>
            <a:r>
              <a:rPr kumimoji="0" lang="en-US"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O. </a:t>
            </a:r>
            <a:r>
              <a:rPr kumimoji="0" lang="en-CA" alt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Endocrinol Invest</a:t>
            </a:r>
            <a:r>
              <a:rPr kumimoji="0" lang="en-CA" alt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1999;22(8):583-8.</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0479" y="263763"/>
            <a:ext cx="9058939" cy="498598"/>
          </a:xfrm>
        </p:spPr>
        <p:txBody>
          <a:bodyPr/>
          <a:lstStyle/>
          <a:p>
            <a:pPr algn="ctr"/>
            <a:r>
              <a:rPr lang="en-CA" sz="3600" dirty="0">
                <a:solidFill>
                  <a:srgbClr val="725F73"/>
                </a:solidFill>
                <a:latin typeface="Arial Narrow" panose="020B0606020202030204" pitchFamily="34" charset="0"/>
              </a:rPr>
              <a:t>Fragility Fracture Increases Risk of Hip Fracture</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41" name="Right Arrow 89">
            <a:extLst>
              <a:ext uri="{FF2B5EF4-FFF2-40B4-BE49-F238E27FC236}">
                <a16:creationId xmlns:a16="http://schemas.microsoft.com/office/drawing/2014/main" id="{6DA2B3E8-A1A3-4357-87A1-FC7805D688FA}"/>
              </a:ext>
            </a:extLst>
          </p:cNvPr>
          <p:cNvSpPr/>
          <p:nvPr/>
        </p:nvSpPr>
        <p:spPr>
          <a:xfrm rot="5400000">
            <a:off x="2134892" y="3737755"/>
            <a:ext cx="901180"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2" name="Right Arrow 88">
            <a:extLst>
              <a:ext uri="{FF2B5EF4-FFF2-40B4-BE49-F238E27FC236}">
                <a16:creationId xmlns:a16="http://schemas.microsoft.com/office/drawing/2014/main" id="{E8C2FEA2-49C7-48BB-A9A2-E53CD40FDD1B}"/>
              </a:ext>
            </a:extLst>
          </p:cNvPr>
          <p:cNvSpPr/>
          <p:nvPr/>
        </p:nvSpPr>
        <p:spPr>
          <a:xfrm rot="5400000">
            <a:off x="2941178" y="3617560"/>
            <a:ext cx="675700"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3" name="Right Arrow 87">
            <a:extLst>
              <a:ext uri="{FF2B5EF4-FFF2-40B4-BE49-F238E27FC236}">
                <a16:creationId xmlns:a16="http://schemas.microsoft.com/office/drawing/2014/main" id="{48D79CCD-6171-4EE3-A4E2-B200B5823408}"/>
              </a:ext>
            </a:extLst>
          </p:cNvPr>
          <p:cNvSpPr/>
          <p:nvPr/>
        </p:nvSpPr>
        <p:spPr>
          <a:xfrm>
            <a:off x="3485319" y="3420847"/>
            <a:ext cx="675700"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4" name="Right Arrow 86">
            <a:extLst>
              <a:ext uri="{FF2B5EF4-FFF2-40B4-BE49-F238E27FC236}">
                <a16:creationId xmlns:a16="http://schemas.microsoft.com/office/drawing/2014/main" id="{EBC4C619-96DE-4F1A-A5A6-A78ACE011F03}"/>
              </a:ext>
            </a:extLst>
          </p:cNvPr>
          <p:cNvSpPr/>
          <p:nvPr/>
        </p:nvSpPr>
        <p:spPr>
          <a:xfrm rot="2292489">
            <a:off x="1259377" y="4635186"/>
            <a:ext cx="640942"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5" name="Rectangle 44">
            <a:extLst>
              <a:ext uri="{FF2B5EF4-FFF2-40B4-BE49-F238E27FC236}">
                <a16:creationId xmlns:a16="http://schemas.microsoft.com/office/drawing/2014/main" id="{7E761228-5AE9-44C0-9A95-9F1C8C72839D}"/>
              </a:ext>
            </a:extLst>
          </p:cNvPr>
          <p:cNvSpPr/>
          <p:nvPr/>
        </p:nvSpPr>
        <p:spPr>
          <a:xfrm>
            <a:off x="989433" y="4196527"/>
            <a:ext cx="1297665" cy="501759"/>
          </a:xfrm>
          <a:prstGeom prst="rect">
            <a:avLst/>
          </a:prstGeom>
          <a:solidFill>
            <a:sysClr val="window" lastClr="FFFFFF"/>
          </a:solidFill>
          <a:ln w="38100"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0A7D083D-FBA1-4E6F-A63E-DA4411AC2BFE}"/>
              </a:ext>
            </a:extLst>
          </p:cNvPr>
          <p:cNvSpPr/>
          <p:nvPr/>
        </p:nvSpPr>
        <p:spPr>
          <a:xfrm>
            <a:off x="1000092" y="3266980"/>
            <a:ext cx="2711557" cy="558128"/>
          </a:xfrm>
          <a:prstGeom prst="rect">
            <a:avLst/>
          </a:prstGeom>
          <a:solidFill>
            <a:sysClr val="window" lastClr="FFFFFF"/>
          </a:solidFill>
          <a:ln w="38100"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7" name="Rectangle 46">
            <a:extLst>
              <a:ext uri="{FF2B5EF4-FFF2-40B4-BE49-F238E27FC236}">
                <a16:creationId xmlns:a16="http://schemas.microsoft.com/office/drawing/2014/main" id="{8DF8EB78-B562-41DA-9A2B-D8E59AD791DD}"/>
              </a:ext>
            </a:extLst>
          </p:cNvPr>
          <p:cNvSpPr/>
          <p:nvPr/>
        </p:nvSpPr>
        <p:spPr>
          <a:xfrm>
            <a:off x="2680643" y="2462999"/>
            <a:ext cx="1320653" cy="501759"/>
          </a:xfrm>
          <a:prstGeom prst="rect">
            <a:avLst/>
          </a:prstGeom>
          <a:solidFill>
            <a:sysClr val="window" lastClr="FFFFFF"/>
          </a:solidFill>
          <a:ln w="38100"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8" name="Rectangle 47">
            <a:extLst>
              <a:ext uri="{FF2B5EF4-FFF2-40B4-BE49-F238E27FC236}">
                <a16:creationId xmlns:a16="http://schemas.microsoft.com/office/drawing/2014/main" id="{26C1C805-D2CC-4FC9-9F67-7D6B230F0681}"/>
              </a:ext>
            </a:extLst>
          </p:cNvPr>
          <p:cNvSpPr/>
          <p:nvPr/>
        </p:nvSpPr>
        <p:spPr>
          <a:xfrm>
            <a:off x="7017078" y="4473595"/>
            <a:ext cx="1422665" cy="1072065"/>
          </a:xfrm>
          <a:prstGeom prst="rect">
            <a:avLst/>
          </a:prstGeom>
          <a:noFill/>
          <a:ln w="57150" cap="flat" cmpd="sng" algn="ctr">
            <a:solidFill>
              <a:srgbClr val="98AED9"/>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49" name="Freeform 57">
            <a:extLst>
              <a:ext uri="{FF2B5EF4-FFF2-40B4-BE49-F238E27FC236}">
                <a16:creationId xmlns:a16="http://schemas.microsoft.com/office/drawing/2014/main" id="{9F56F243-895A-45D0-930E-7482BC1A758F}"/>
              </a:ext>
            </a:extLst>
          </p:cNvPr>
          <p:cNvSpPr/>
          <p:nvPr/>
        </p:nvSpPr>
        <p:spPr>
          <a:xfrm>
            <a:off x="4907732" y="2139521"/>
            <a:ext cx="1336912" cy="2829191"/>
          </a:xfrm>
          <a:custGeom>
            <a:avLst/>
            <a:gdLst>
              <a:gd name="connsiteX0" fmla="*/ 24384 w 1335024"/>
              <a:gd name="connsiteY0" fmla="*/ 2798064 h 2798064"/>
              <a:gd name="connsiteX1" fmla="*/ 24384 w 1335024"/>
              <a:gd name="connsiteY1" fmla="*/ 2798064 h 2798064"/>
              <a:gd name="connsiteX2" fmla="*/ 0 w 1335024"/>
              <a:gd name="connsiteY2" fmla="*/ 0 h 2798064"/>
              <a:gd name="connsiteX3" fmla="*/ 54864 w 1335024"/>
              <a:gd name="connsiteY3" fmla="*/ 201168 h 2798064"/>
              <a:gd name="connsiteX4" fmla="*/ 121920 w 1335024"/>
              <a:gd name="connsiteY4" fmla="*/ 408432 h 2798064"/>
              <a:gd name="connsiteX5" fmla="*/ 237744 w 1335024"/>
              <a:gd name="connsiteY5" fmla="*/ 481584 h 2798064"/>
              <a:gd name="connsiteX6" fmla="*/ 353568 w 1335024"/>
              <a:gd name="connsiteY6" fmla="*/ 560832 h 2798064"/>
              <a:gd name="connsiteX7" fmla="*/ 573024 w 1335024"/>
              <a:gd name="connsiteY7" fmla="*/ 646176 h 2798064"/>
              <a:gd name="connsiteX8" fmla="*/ 774192 w 1335024"/>
              <a:gd name="connsiteY8" fmla="*/ 688848 h 2798064"/>
              <a:gd name="connsiteX9" fmla="*/ 944880 w 1335024"/>
              <a:gd name="connsiteY9" fmla="*/ 713232 h 2798064"/>
              <a:gd name="connsiteX10" fmla="*/ 1097280 w 1335024"/>
              <a:gd name="connsiteY10" fmla="*/ 652272 h 2798064"/>
              <a:gd name="connsiteX11" fmla="*/ 1328928 w 1335024"/>
              <a:gd name="connsiteY11" fmla="*/ 542544 h 2798064"/>
              <a:gd name="connsiteX12" fmla="*/ 1335024 w 1335024"/>
              <a:gd name="connsiteY12" fmla="*/ 2182368 h 2798064"/>
              <a:gd name="connsiteX13" fmla="*/ 871728 w 1335024"/>
              <a:gd name="connsiteY13" fmla="*/ 2456688 h 2798064"/>
              <a:gd name="connsiteX14" fmla="*/ 475488 w 1335024"/>
              <a:gd name="connsiteY14" fmla="*/ 2621280 h 2798064"/>
              <a:gd name="connsiteX15" fmla="*/ 24384 w 1335024"/>
              <a:gd name="connsiteY15" fmla="*/ 2798064 h 2798064"/>
              <a:gd name="connsiteX0" fmla="*/ 37339 w 1347979"/>
              <a:gd name="connsiteY0" fmla="*/ 2798064 h 2798064"/>
              <a:gd name="connsiteX1" fmla="*/ 37339 w 1347979"/>
              <a:gd name="connsiteY1" fmla="*/ 2798064 h 2798064"/>
              <a:gd name="connsiteX2" fmla="*/ 1 w 1347979"/>
              <a:gd name="connsiteY2" fmla="*/ 2745105 h 2798064"/>
              <a:gd name="connsiteX3" fmla="*/ 12955 w 1347979"/>
              <a:gd name="connsiteY3" fmla="*/ 0 h 2798064"/>
              <a:gd name="connsiteX4" fmla="*/ 67819 w 1347979"/>
              <a:gd name="connsiteY4" fmla="*/ 201168 h 2798064"/>
              <a:gd name="connsiteX5" fmla="*/ 134875 w 1347979"/>
              <a:gd name="connsiteY5" fmla="*/ 408432 h 2798064"/>
              <a:gd name="connsiteX6" fmla="*/ 250699 w 1347979"/>
              <a:gd name="connsiteY6" fmla="*/ 481584 h 2798064"/>
              <a:gd name="connsiteX7" fmla="*/ 366523 w 1347979"/>
              <a:gd name="connsiteY7" fmla="*/ 560832 h 2798064"/>
              <a:gd name="connsiteX8" fmla="*/ 585979 w 1347979"/>
              <a:gd name="connsiteY8" fmla="*/ 646176 h 2798064"/>
              <a:gd name="connsiteX9" fmla="*/ 787147 w 1347979"/>
              <a:gd name="connsiteY9" fmla="*/ 688848 h 2798064"/>
              <a:gd name="connsiteX10" fmla="*/ 957835 w 1347979"/>
              <a:gd name="connsiteY10" fmla="*/ 713232 h 2798064"/>
              <a:gd name="connsiteX11" fmla="*/ 1110235 w 1347979"/>
              <a:gd name="connsiteY11" fmla="*/ 652272 h 2798064"/>
              <a:gd name="connsiteX12" fmla="*/ 1341883 w 1347979"/>
              <a:gd name="connsiteY12" fmla="*/ 542544 h 2798064"/>
              <a:gd name="connsiteX13" fmla="*/ 1347979 w 1347979"/>
              <a:gd name="connsiteY13" fmla="*/ 2182368 h 2798064"/>
              <a:gd name="connsiteX14" fmla="*/ 884683 w 1347979"/>
              <a:gd name="connsiteY14" fmla="*/ 2456688 h 2798064"/>
              <a:gd name="connsiteX15" fmla="*/ 488443 w 1347979"/>
              <a:gd name="connsiteY15" fmla="*/ 2621280 h 2798064"/>
              <a:gd name="connsiteX16" fmla="*/ 37339 w 1347979"/>
              <a:gd name="connsiteY16" fmla="*/ 2798064 h 2798064"/>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7835 w 1347979"/>
              <a:gd name="connsiteY10" fmla="*/ 713232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55830 w 1347979"/>
              <a:gd name="connsiteY5" fmla="*/ 40081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42263 w 1348359"/>
              <a:gd name="connsiteY12" fmla="*/ 550164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34643 w 1348359"/>
              <a:gd name="connsiteY12" fmla="*/ 536829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34643"/>
              <a:gd name="connsiteY0" fmla="*/ 2815209 h 2815209"/>
              <a:gd name="connsiteX1" fmla="*/ 37719 w 1334643"/>
              <a:gd name="connsiteY1" fmla="*/ 2805684 h 2815209"/>
              <a:gd name="connsiteX2" fmla="*/ 381 w 1334643"/>
              <a:gd name="connsiteY2" fmla="*/ 2752725 h 2815209"/>
              <a:gd name="connsiteX3" fmla="*/ 0 w 1334643"/>
              <a:gd name="connsiteY3" fmla="*/ 0 h 2815209"/>
              <a:gd name="connsiteX4" fmla="*/ 68199 w 1334643"/>
              <a:gd name="connsiteY4" fmla="*/ 208788 h 2815209"/>
              <a:gd name="connsiteX5" fmla="*/ 156210 w 1334643"/>
              <a:gd name="connsiteY5" fmla="*/ 408432 h 2815209"/>
              <a:gd name="connsiteX6" fmla="*/ 251079 w 1334643"/>
              <a:gd name="connsiteY6" fmla="*/ 489204 h 2815209"/>
              <a:gd name="connsiteX7" fmla="*/ 366903 w 1334643"/>
              <a:gd name="connsiteY7" fmla="*/ 568452 h 2815209"/>
              <a:gd name="connsiteX8" fmla="*/ 586359 w 1334643"/>
              <a:gd name="connsiteY8" fmla="*/ 653796 h 2815209"/>
              <a:gd name="connsiteX9" fmla="*/ 787527 w 1334643"/>
              <a:gd name="connsiteY9" fmla="*/ 696468 h 2815209"/>
              <a:gd name="connsiteX10" fmla="*/ 950595 w 1334643"/>
              <a:gd name="connsiteY10" fmla="*/ 696087 h 2815209"/>
              <a:gd name="connsiteX11" fmla="*/ 1110615 w 1334643"/>
              <a:gd name="connsiteY11" fmla="*/ 659892 h 2815209"/>
              <a:gd name="connsiteX12" fmla="*/ 1334643 w 1334643"/>
              <a:gd name="connsiteY12" fmla="*/ 536829 h 2815209"/>
              <a:gd name="connsiteX13" fmla="*/ 1331214 w 1334643"/>
              <a:gd name="connsiteY13" fmla="*/ 2203323 h 2815209"/>
              <a:gd name="connsiteX14" fmla="*/ 885063 w 1334643"/>
              <a:gd name="connsiteY14" fmla="*/ 2464308 h 2815209"/>
              <a:gd name="connsiteX15" fmla="*/ 488823 w 1334643"/>
              <a:gd name="connsiteY15" fmla="*/ 2628900 h 2815209"/>
              <a:gd name="connsiteX16" fmla="*/ 22479 w 1334643"/>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22479 w 1335024"/>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198501 w 1335024"/>
              <a:gd name="connsiteY16" fmla="*/ 2758440 h 2815209"/>
              <a:gd name="connsiteX17" fmla="*/ 22479 w 1335024"/>
              <a:gd name="connsiteY17" fmla="*/ 2815209 h 2815209"/>
              <a:gd name="connsiteX0" fmla="*/ 24367 w 1336912"/>
              <a:gd name="connsiteY0" fmla="*/ 2815209 h 2829191"/>
              <a:gd name="connsiteX1" fmla="*/ 1507 w 1336912"/>
              <a:gd name="connsiteY1" fmla="*/ 2826639 h 2829191"/>
              <a:gd name="connsiteX2" fmla="*/ 2269 w 1336912"/>
              <a:gd name="connsiteY2" fmla="*/ 2752725 h 2829191"/>
              <a:gd name="connsiteX3" fmla="*/ 1888 w 1336912"/>
              <a:gd name="connsiteY3" fmla="*/ 0 h 2829191"/>
              <a:gd name="connsiteX4" fmla="*/ 70087 w 1336912"/>
              <a:gd name="connsiteY4" fmla="*/ 208788 h 2829191"/>
              <a:gd name="connsiteX5" fmla="*/ 158098 w 1336912"/>
              <a:gd name="connsiteY5" fmla="*/ 408432 h 2829191"/>
              <a:gd name="connsiteX6" fmla="*/ 252967 w 1336912"/>
              <a:gd name="connsiteY6" fmla="*/ 489204 h 2829191"/>
              <a:gd name="connsiteX7" fmla="*/ 368791 w 1336912"/>
              <a:gd name="connsiteY7" fmla="*/ 568452 h 2829191"/>
              <a:gd name="connsiteX8" fmla="*/ 588247 w 1336912"/>
              <a:gd name="connsiteY8" fmla="*/ 653796 h 2829191"/>
              <a:gd name="connsiteX9" fmla="*/ 789415 w 1336912"/>
              <a:gd name="connsiteY9" fmla="*/ 696468 h 2829191"/>
              <a:gd name="connsiteX10" fmla="*/ 952483 w 1336912"/>
              <a:gd name="connsiteY10" fmla="*/ 696087 h 2829191"/>
              <a:gd name="connsiteX11" fmla="*/ 1112503 w 1336912"/>
              <a:gd name="connsiteY11" fmla="*/ 659892 h 2829191"/>
              <a:gd name="connsiteX12" fmla="*/ 1336531 w 1336912"/>
              <a:gd name="connsiteY12" fmla="*/ 536829 h 2829191"/>
              <a:gd name="connsiteX13" fmla="*/ 1336912 w 1336912"/>
              <a:gd name="connsiteY13" fmla="*/ 2214753 h 2829191"/>
              <a:gd name="connsiteX14" fmla="*/ 886951 w 1336912"/>
              <a:gd name="connsiteY14" fmla="*/ 2464308 h 2829191"/>
              <a:gd name="connsiteX15" fmla="*/ 490711 w 1336912"/>
              <a:gd name="connsiteY15" fmla="*/ 2628900 h 2829191"/>
              <a:gd name="connsiteX16" fmla="*/ 200389 w 1336912"/>
              <a:gd name="connsiteY16" fmla="*/ 2758440 h 2829191"/>
              <a:gd name="connsiteX17" fmla="*/ 24367 w 1336912"/>
              <a:gd name="connsiteY17" fmla="*/ 2815209 h 282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6912" h="2829191">
                <a:moveTo>
                  <a:pt x="24367" y="2815209"/>
                </a:moveTo>
                <a:cubicBezTo>
                  <a:pt x="29447" y="2812034"/>
                  <a:pt x="5190" y="2837053"/>
                  <a:pt x="1507" y="2826639"/>
                </a:cubicBezTo>
                <a:cubicBezTo>
                  <a:pt x="-2176" y="2816225"/>
                  <a:pt x="2015" y="2772918"/>
                  <a:pt x="2269" y="2752725"/>
                </a:cubicBezTo>
                <a:lnTo>
                  <a:pt x="1888" y="0"/>
                </a:lnTo>
                <a:lnTo>
                  <a:pt x="70087" y="208788"/>
                </a:lnTo>
                <a:lnTo>
                  <a:pt x="158098" y="408432"/>
                </a:lnTo>
                <a:lnTo>
                  <a:pt x="252967" y="489204"/>
                </a:lnTo>
                <a:lnTo>
                  <a:pt x="368791" y="568452"/>
                </a:lnTo>
                <a:lnTo>
                  <a:pt x="588247" y="653796"/>
                </a:lnTo>
                <a:lnTo>
                  <a:pt x="789415" y="696468"/>
                </a:lnTo>
                <a:lnTo>
                  <a:pt x="952483" y="696087"/>
                </a:lnTo>
                <a:lnTo>
                  <a:pt x="1112503" y="659892"/>
                </a:lnTo>
                <a:lnTo>
                  <a:pt x="1336531" y="536829"/>
                </a:lnTo>
                <a:lnTo>
                  <a:pt x="1336912" y="2214753"/>
                </a:lnTo>
                <a:lnTo>
                  <a:pt x="886951" y="2464308"/>
                </a:lnTo>
                <a:lnTo>
                  <a:pt x="490711" y="2628900"/>
                </a:lnTo>
                <a:cubicBezTo>
                  <a:pt x="390762" y="2670175"/>
                  <a:pt x="300338" y="2717165"/>
                  <a:pt x="200389" y="2758440"/>
                </a:cubicBezTo>
                <a:lnTo>
                  <a:pt x="24367" y="2815209"/>
                </a:lnTo>
                <a:close/>
              </a:path>
            </a:pathLst>
          </a:cu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0" name="Freeform 56">
            <a:extLst>
              <a:ext uri="{FF2B5EF4-FFF2-40B4-BE49-F238E27FC236}">
                <a16:creationId xmlns:a16="http://schemas.microsoft.com/office/drawing/2014/main" id="{D1B5122A-5EC9-4F56-B169-AFF42015D942}"/>
              </a:ext>
            </a:extLst>
          </p:cNvPr>
          <p:cNvSpPr/>
          <p:nvPr/>
        </p:nvSpPr>
        <p:spPr>
          <a:xfrm>
            <a:off x="2547801" y="3469211"/>
            <a:ext cx="2385060" cy="2032635"/>
          </a:xfrm>
          <a:custGeom>
            <a:avLst/>
            <a:gdLst>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41910 w 2385060"/>
              <a:gd name="connsiteY13" fmla="*/ 933450 h 2030730"/>
              <a:gd name="connsiteX14" fmla="*/ 26670 w 2385060"/>
              <a:gd name="connsiteY14" fmla="*/ 1261110 h 2030730"/>
              <a:gd name="connsiteX15" fmla="*/ 72390 w 2385060"/>
              <a:gd name="connsiteY15" fmla="*/ 1432560 h 2030730"/>
              <a:gd name="connsiteX16" fmla="*/ 118110 w 2385060"/>
              <a:gd name="connsiteY16" fmla="*/ 1604010 h 2030730"/>
              <a:gd name="connsiteX17" fmla="*/ 247650 w 2385060"/>
              <a:gd name="connsiteY17" fmla="*/ 1809750 h 2030730"/>
              <a:gd name="connsiteX18" fmla="*/ 350520 w 2385060"/>
              <a:gd name="connsiteY18" fmla="*/ 1969770 h 2030730"/>
              <a:gd name="connsiteX19" fmla="*/ 735330 w 2385060"/>
              <a:gd name="connsiteY19" fmla="*/ 1878330 h 2030730"/>
              <a:gd name="connsiteX20" fmla="*/ 720090 w 2385060"/>
              <a:gd name="connsiteY20" fmla="*/ 708660 h 2030730"/>
              <a:gd name="connsiteX21" fmla="*/ 742950 w 2385060"/>
              <a:gd name="connsiteY21" fmla="*/ 895350 h 2030730"/>
              <a:gd name="connsiteX22" fmla="*/ 826770 w 2385060"/>
              <a:gd name="connsiteY22" fmla="*/ 1093470 h 2030730"/>
              <a:gd name="connsiteX23" fmla="*/ 891540 w 2385060"/>
              <a:gd name="connsiteY23" fmla="*/ 1234440 h 2030730"/>
              <a:gd name="connsiteX24" fmla="*/ 975360 w 2385060"/>
              <a:gd name="connsiteY24" fmla="*/ 1341120 h 2030730"/>
              <a:gd name="connsiteX25" fmla="*/ 1082040 w 2385060"/>
              <a:gd name="connsiteY25" fmla="*/ 1432560 h 2030730"/>
              <a:gd name="connsiteX26" fmla="*/ 1150620 w 2385060"/>
              <a:gd name="connsiteY26" fmla="*/ 1478280 h 2030730"/>
              <a:gd name="connsiteX27" fmla="*/ 1238250 w 2385060"/>
              <a:gd name="connsiteY27" fmla="*/ 1432560 h 2030730"/>
              <a:gd name="connsiteX28" fmla="*/ 1424940 w 2385060"/>
              <a:gd name="connsiteY28" fmla="*/ 1352550 h 2030730"/>
              <a:gd name="connsiteX29" fmla="*/ 1524000 w 2385060"/>
              <a:gd name="connsiteY29" fmla="*/ 1322070 h 2030730"/>
              <a:gd name="connsiteX30" fmla="*/ 1714500 w 2385060"/>
              <a:gd name="connsiteY30" fmla="*/ 1257300 h 2030730"/>
              <a:gd name="connsiteX31" fmla="*/ 1706880 w 2385060"/>
              <a:gd name="connsiteY31" fmla="*/ 0 h 2030730"/>
              <a:gd name="connsiteX32" fmla="*/ 1741170 w 2385060"/>
              <a:gd name="connsiteY32" fmla="*/ 182880 h 2030730"/>
              <a:gd name="connsiteX33" fmla="*/ 1764030 w 2385060"/>
              <a:gd name="connsiteY33" fmla="*/ 320040 h 2030730"/>
              <a:gd name="connsiteX34" fmla="*/ 1813560 w 2385060"/>
              <a:gd name="connsiteY34" fmla="*/ 426720 h 2030730"/>
              <a:gd name="connsiteX35" fmla="*/ 1874520 w 2385060"/>
              <a:gd name="connsiteY35" fmla="*/ 556260 h 2030730"/>
              <a:gd name="connsiteX36" fmla="*/ 1965960 w 2385060"/>
              <a:gd name="connsiteY36" fmla="*/ 666750 h 2030730"/>
              <a:gd name="connsiteX37" fmla="*/ 2080260 w 2385060"/>
              <a:gd name="connsiteY37" fmla="*/ 765810 h 2030730"/>
              <a:gd name="connsiteX38" fmla="*/ 2190750 w 2385060"/>
              <a:gd name="connsiteY38" fmla="*/ 838200 h 2030730"/>
              <a:gd name="connsiteX39" fmla="*/ 2308860 w 2385060"/>
              <a:gd name="connsiteY39" fmla="*/ 906780 h 2030730"/>
              <a:gd name="connsiteX40" fmla="*/ 2373630 w 2385060"/>
              <a:gd name="connsiteY40"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44780 w 2385060"/>
              <a:gd name="connsiteY15" fmla="*/ 1602105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0520 w 2385060"/>
              <a:gd name="connsiteY17" fmla="*/ 1969770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6765 w 2385060"/>
              <a:gd name="connsiteY6" fmla="*/ 190500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85060" h="2032635">
                <a:moveTo>
                  <a:pt x="2373630" y="941070"/>
                </a:moveTo>
                <a:lnTo>
                  <a:pt x="2385060" y="1482090"/>
                </a:lnTo>
                <a:lnTo>
                  <a:pt x="2137410" y="1573530"/>
                </a:lnTo>
                <a:lnTo>
                  <a:pt x="1824990" y="1649730"/>
                </a:lnTo>
                <a:lnTo>
                  <a:pt x="1459230" y="1744980"/>
                </a:lnTo>
                <a:lnTo>
                  <a:pt x="1059180" y="1859280"/>
                </a:lnTo>
                <a:lnTo>
                  <a:pt x="786765" y="1905000"/>
                </a:lnTo>
                <a:lnTo>
                  <a:pt x="480060" y="1958340"/>
                </a:lnTo>
                <a:lnTo>
                  <a:pt x="361950" y="1988820"/>
                </a:lnTo>
                <a:lnTo>
                  <a:pt x="7620" y="2032635"/>
                </a:lnTo>
                <a:lnTo>
                  <a:pt x="7620" y="1882140"/>
                </a:lnTo>
                <a:lnTo>
                  <a:pt x="0" y="1417320"/>
                </a:lnTo>
                <a:lnTo>
                  <a:pt x="19050" y="933450"/>
                </a:lnTo>
                <a:lnTo>
                  <a:pt x="26670" y="1261110"/>
                </a:lnTo>
                <a:cubicBezTo>
                  <a:pt x="41910" y="1318260"/>
                  <a:pt x="52705" y="1375728"/>
                  <a:pt x="72390" y="1432560"/>
                </a:cubicBezTo>
                <a:cubicBezTo>
                  <a:pt x="92075" y="1489392"/>
                  <a:pt x="120650" y="1545590"/>
                  <a:pt x="144780" y="1602105"/>
                </a:cubicBezTo>
                <a:lnTo>
                  <a:pt x="247650" y="1809750"/>
                </a:lnTo>
                <a:lnTo>
                  <a:pt x="356235" y="1964055"/>
                </a:lnTo>
                <a:lnTo>
                  <a:pt x="725805" y="1885950"/>
                </a:lnTo>
                <a:lnTo>
                  <a:pt x="720090" y="708660"/>
                </a:lnTo>
                <a:lnTo>
                  <a:pt x="742950" y="895350"/>
                </a:lnTo>
                <a:lnTo>
                  <a:pt x="826770" y="1093470"/>
                </a:lnTo>
                <a:lnTo>
                  <a:pt x="891540" y="1234440"/>
                </a:lnTo>
                <a:lnTo>
                  <a:pt x="975360" y="1341120"/>
                </a:lnTo>
                <a:lnTo>
                  <a:pt x="1082040" y="1432560"/>
                </a:lnTo>
                <a:lnTo>
                  <a:pt x="1150620" y="1478280"/>
                </a:lnTo>
                <a:lnTo>
                  <a:pt x="1238250" y="1432560"/>
                </a:lnTo>
                <a:lnTo>
                  <a:pt x="1424940" y="1352550"/>
                </a:lnTo>
                <a:lnTo>
                  <a:pt x="1524000" y="1322070"/>
                </a:lnTo>
                <a:lnTo>
                  <a:pt x="1714500" y="1257300"/>
                </a:lnTo>
                <a:lnTo>
                  <a:pt x="1706880" y="0"/>
                </a:lnTo>
                <a:lnTo>
                  <a:pt x="1741170" y="182880"/>
                </a:lnTo>
                <a:lnTo>
                  <a:pt x="1764030" y="320040"/>
                </a:lnTo>
                <a:lnTo>
                  <a:pt x="1813560" y="426720"/>
                </a:lnTo>
                <a:lnTo>
                  <a:pt x="1874520" y="556260"/>
                </a:lnTo>
                <a:lnTo>
                  <a:pt x="1965960" y="666750"/>
                </a:lnTo>
                <a:lnTo>
                  <a:pt x="2080260" y="765810"/>
                </a:lnTo>
                <a:lnTo>
                  <a:pt x="2190750" y="838200"/>
                </a:lnTo>
                <a:lnTo>
                  <a:pt x="2308860" y="906780"/>
                </a:lnTo>
                <a:lnTo>
                  <a:pt x="2373630" y="941070"/>
                </a:lnTo>
                <a:close/>
              </a:path>
            </a:pathLst>
          </a:cu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1" name="Freeform 54">
            <a:extLst>
              <a:ext uri="{FF2B5EF4-FFF2-40B4-BE49-F238E27FC236}">
                <a16:creationId xmlns:a16="http://schemas.microsoft.com/office/drawing/2014/main" id="{15FA2E74-DA5F-4555-80EC-3E7D7F6A51D0}"/>
              </a:ext>
            </a:extLst>
          </p:cNvPr>
          <p:cNvSpPr/>
          <p:nvPr/>
        </p:nvSpPr>
        <p:spPr>
          <a:xfrm>
            <a:off x="895531" y="4890341"/>
            <a:ext cx="1691640" cy="655320"/>
          </a:xfrm>
          <a:custGeom>
            <a:avLst/>
            <a:gdLst>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092200 w 1666240"/>
              <a:gd name="connsiteY10" fmla="*/ 492760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2997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76400"/>
              <a:gd name="connsiteY0" fmla="*/ 609600 h 655320"/>
              <a:gd name="connsiteX1" fmla="*/ 584200 w 1676400"/>
              <a:gd name="connsiteY1" fmla="*/ 655320 h 655320"/>
              <a:gd name="connsiteX2" fmla="*/ 797560 w 1676400"/>
              <a:gd name="connsiteY2" fmla="*/ 655320 h 655320"/>
              <a:gd name="connsiteX3" fmla="*/ 1031240 w 1676400"/>
              <a:gd name="connsiteY3" fmla="*/ 655320 h 655320"/>
              <a:gd name="connsiteX4" fmla="*/ 1173480 w 1676400"/>
              <a:gd name="connsiteY4" fmla="*/ 645160 h 655320"/>
              <a:gd name="connsiteX5" fmla="*/ 1518920 w 1676400"/>
              <a:gd name="connsiteY5" fmla="*/ 614680 h 655320"/>
              <a:gd name="connsiteX6" fmla="*/ 1676400 w 1676400"/>
              <a:gd name="connsiteY6" fmla="*/ 604520 h 655320"/>
              <a:gd name="connsiteX7" fmla="*/ 1495425 w 1676400"/>
              <a:gd name="connsiteY7" fmla="*/ 603885 h 655320"/>
              <a:gd name="connsiteX8" fmla="*/ 1325880 w 1676400"/>
              <a:gd name="connsiteY8" fmla="*/ 610870 h 655320"/>
              <a:gd name="connsiteX9" fmla="*/ 1183640 w 1676400"/>
              <a:gd name="connsiteY9" fmla="*/ 614680 h 655320"/>
              <a:gd name="connsiteX10" fmla="*/ 1117600 w 1676400"/>
              <a:gd name="connsiteY10" fmla="*/ 494665 h 655320"/>
              <a:gd name="connsiteX11" fmla="*/ 1071880 w 1676400"/>
              <a:gd name="connsiteY11" fmla="*/ 350520 h 655320"/>
              <a:gd name="connsiteX12" fmla="*/ 1040130 w 1676400"/>
              <a:gd name="connsiteY12" fmla="*/ 228600 h 655320"/>
              <a:gd name="connsiteX13" fmla="*/ 1021080 w 1676400"/>
              <a:gd name="connsiteY13" fmla="*/ 0 h 655320"/>
              <a:gd name="connsiteX14" fmla="*/ 1018540 w 1676400"/>
              <a:gd name="connsiteY14" fmla="*/ 446405 h 655320"/>
              <a:gd name="connsiteX15" fmla="*/ 1010920 w 1676400"/>
              <a:gd name="connsiteY15" fmla="*/ 629920 h 655320"/>
              <a:gd name="connsiteX16" fmla="*/ 660400 w 1676400"/>
              <a:gd name="connsiteY16" fmla="*/ 619760 h 655320"/>
              <a:gd name="connsiteX17" fmla="*/ 400050 w 1676400"/>
              <a:gd name="connsiteY17" fmla="*/ 629285 h 655320"/>
              <a:gd name="connsiteX18" fmla="*/ 127000 w 1676400"/>
              <a:gd name="connsiteY18" fmla="*/ 619760 h 655320"/>
              <a:gd name="connsiteX0" fmla="*/ 0 w 1691640"/>
              <a:gd name="connsiteY0" fmla="*/ 607060 h 655320"/>
              <a:gd name="connsiteX1" fmla="*/ 599440 w 1691640"/>
              <a:gd name="connsiteY1" fmla="*/ 655320 h 655320"/>
              <a:gd name="connsiteX2" fmla="*/ 812800 w 1691640"/>
              <a:gd name="connsiteY2" fmla="*/ 655320 h 655320"/>
              <a:gd name="connsiteX3" fmla="*/ 1046480 w 1691640"/>
              <a:gd name="connsiteY3" fmla="*/ 655320 h 655320"/>
              <a:gd name="connsiteX4" fmla="*/ 1188720 w 1691640"/>
              <a:gd name="connsiteY4" fmla="*/ 645160 h 655320"/>
              <a:gd name="connsiteX5" fmla="*/ 1534160 w 1691640"/>
              <a:gd name="connsiteY5" fmla="*/ 614680 h 655320"/>
              <a:gd name="connsiteX6" fmla="*/ 1691640 w 1691640"/>
              <a:gd name="connsiteY6" fmla="*/ 604520 h 655320"/>
              <a:gd name="connsiteX7" fmla="*/ 1510665 w 1691640"/>
              <a:gd name="connsiteY7" fmla="*/ 603885 h 655320"/>
              <a:gd name="connsiteX8" fmla="*/ 1341120 w 1691640"/>
              <a:gd name="connsiteY8" fmla="*/ 610870 h 655320"/>
              <a:gd name="connsiteX9" fmla="*/ 1198880 w 1691640"/>
              <a:gd name="connsiteY9" fmla="*/ 614680 h 655320"/>
              <a:gd name="connsiteX10" fmla="*/ 1132840 w 1691640"/>
              <a:gd name="connsiteY10" fmla="*/ 494665 h 655320"/>
              <a:gd name="connsiteX11" fmla="*/ 1087120 w 1691640"/>
              <a:gd name="connsiteY11" fmla="*/ 350520 h 655320"/>
              <a:gd name="connsiteX12" fmla="*/ 1055370 w 1691640"/>
              <a:gd name="connsiteY12" fmla="*/ 228600 h 655320"/>
              <a:gd name="connsiteX13" fmla="*/ 1036320 w 1691640"/>
              <a:gd name="connsiteY13" fmla="*/ 0 h 655320"/>
              <a:gd name="connsiteX14" fmla="*/ 1033780 w 1691640"/>
              <a:gd name="connsiteY14" fmla="*/ 446405 h 655320"/>
              <a:gd name="connsiteX15" fmla="*/ 1026160 w 1691640"/>
              <a:gd name="connsiteY15" fmla="*/ 629920 h 655320"/>
              <a:gd name="connsiteX16" fmla="*/ 675640 w 1691640"/>
              <a:gd name="connsiteY16" fmla="*/ 619760 h 655320"/>
              <a:gd name="connsiteX17" fmla="*/ 415290 w 1691640"/>
              <a:gd name="connsiteY17" fmla="*/ 629285 h 655320"/>
              <a:gd name="connsiteX18" fmla="*/ 142240 w 1691640"/>
              <a:gd name="connsiteY18" fmla="*/ 619760 h 65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1640" h="655320">
                <a:moveTo>
                  <a:pt x="0" y="607060"/>
                </a:moveTo>
                <a:lnTo>
                  <a:pt x="599440" y="655320"/>
                </a:lnTo>
                <a:lnTo>
                  <a:pt x="812800" y="655320"/>
                </a:lnTo>
                <a:lnTo>
                  <a:pt x="1046480" y="655320"/>
                </a:lnTo>
                <a:lnTo>
                  <a:pt x="1188720" y="645160"/>
                </a:lnTo>
                <a:lnTo>
                  <a:pt x="1534160" y="614680"/>
                </a:lnTo>
                <a:lnTo>
                  <a:pt x="1691640" y="604520"/>
                </a:lnTo>
                <a:lnTo>
                  <a:pt x="1510665" y="603885"/>
                </a:lnTo>
                <a:lnTo>
                  <a:pt x="1341120" y="610870"/>
                </a:lnTo>
                <a:lnTo>
                  <a:pt x="1198880" y="614680"/>
                </a:lnTo>
                <a:lnTo>
                  <a:pt x="1132840" y="494665"/>
                </a:lnTo>
                <a:lnTo>
                  <a:pt x="1087120" y="350520"/>
                </a:lnTo>
                <a:lnTo>
                  <a:pt x="1055370" y="228600"/>
                </a:lnTo>
                <a:lnTo>
                  <a:pt x="1036320" y="0"/>
                </a:lnTo>
                <a:cubicBezTo>
                  <a:pt x="1038013" y="145627"/>
                  <a:pt x="1032087" y="300778"/>
                  <a:pt x="1033780" y="446405"/>
                </a:cubicBezTo>
                <a:lnTo>
                  <a:pt x="1026160" y="629920"/>
                </a:lnTo>
                <a:lnTo>
                  <a:pt x="675640" y="619760"/>
                </a:lnTo>
                <a:lnTo>
                  <a:pt x="415290" y="629285"/>
                </a:lnTo>
                <a:lnTo>
                  <a:pt x="142240" y="619760"/>
                </a:lnTo>
              </a:path>
            </a:pathLst>
          </a:cu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2" name="Freeform 53">
            <a:extLst>
              <a:ext uri="{FF2B5EF4-FFF2-40B4-BE49-F238E27FC236}">
                <a16:creationId xmlns:a16="http://schemas.microsoft.com/office/drawing/2014/main" id="{C6801C08-62B6-4D7A-8A43-FB01DCCCFE54}"/>
              </a:ext>
            </a:extLst>
          </p:cNvPr>
          <p:cNvSpPr/>
          <p:nvPr/>
        </p:nvSpPr>
        <p:spPr>
          <a:xfrm>
            <a:off x="903151" y="4351861"/>
            <a:ext cx="5346700" cy="1351280"/>
          </a:xfrm>
          <a:custGeom>
            <a:avLst/>
            <a:gdLst>
              <a:gd name="connsiteX0" fmla="*/ 5379720 w 5394960"/>
              <a:gd name="connsiteY0" fmla="*/ 0 h 1346200"/>
              <a:gd name="connsiteX1" fmla="*/ 5394960 w 5394960"/>
              <a:gd name="connsiteY1" fmla="*/ 1346200 h 1346200"/>
              <a:gd name="connsiteX2" fmla="*/ 0 w 5394960"/>
              <a:gd name="connsiteY2" fmla="*/ 1341120 h 1346200"/>
              <a:gd name="connsiteX3" fmla="*/ 35560 w 5394960"/>
              <a:gd name="connsiteY3" fmla="*/ 1158240 h 1346200"/>
              <a:gd name="connsiteX4" fmla="*/ 452120 w 5394960"/>
              <a:gd name="connsiteY4" fmla="*/ 1188720 h 1346200"/>
              <a:gd name="connsiteX5" fmla="*/ 858520 w 5394960"/>
              <a:gd name="connsiteY5" fmla="*/ 1203960 h 1346200"/>
              <a:gd name="connsiteX6" fmla="*/ 1325880 w 5394960"/>
              <a:gd name="connsiteY6" fmla="*/ 1178560 h 1346200"/>
              <a:gd name="connsiteX7" fmla="*/ 1747520 w 5394960"/>
              <a:gd name="connsiteY7" fmla="*/ 1148080 h 1346200"/>
              <a:gd name="connsiteX8" fmla="*/ 2123440 w 5394960"/>
              <a:gd name="connsiteY8" fmla="*/ 1092200 h 1346200"/>
              <a:gd name="connsiteX9" fmla="*/ 2773680 w 5394960"/>
              <a:gd name="connsiteY9" fmla="*/ 960120 h 1346200"/>
              <a:gd name="connsiteX10" fmla="*/ 3708400 w 5394960"/>
              <a:gd name="connsiteY10" fmla="*/ 721360 h 1346200"/>
              <a:gd name="connsiteX11" fmla="*/ 4226560 w 5394960"/>
              <a:gd name="connsiteY11" fmla="*/ 553720 h 1346200"/>
              <a:gd name="connsiteX12" fmla="*/ 4607560 w 5394960"/>
              <a:gd name="connsiteY12" fmla="*/ 381000 h 1346200"/>
              <a:gd name="connsiteX13" fmla="*/ 4927600 w 5394960"/>
              <a:gd name="connsiteY13" fmla="*/ 233680 h 1346200"/>
              <a:gd name="connsiteX14" fmla="*/ 5181600 w 5394960"/>
              <a:gd name="connsiteY14" fmla="*/ 106680 h 1346200"/>
              <a:gd name="connsiteX15" fmla="*/ 5379720 w 5394960"/>
              <a:gd name="connsiteY15" fmla="*/ 0 h 1346200"/>
              <a:gd name="connsiteX0" fmla="*/ 5379720 w 5379720"/>
              <a:gd name="connsiteY0" fmla="*/ 0 h 1351280"/>
              <a:gd name="connsiteX1" fmla="*/ 5369560 w 5379720"/>
              <a:gd name="connsiteY1" fmla="*/ 1351280 h 1351280"/>
              <a:gd name="connsiteX2" fmla="*/ 0 w 5379720"/>
              <a:gd name="connsiteY2" fmla="*/ 1341120 h 1351280"/>
              <a:gd name="connsiteX3" fmla="*/ 35560 w 5379720"/>
              <a:gd name="connsiteY3" fmla="*/ 1158240 h 1351280"/>
              <a:gd name="connsiteX4" fmla="*/ 452120 w 5379720"/>
              <a:gd name="connsiteY4" fmla="*/ 1188720 h 1351280"/>
              <a:gd name="connsiteX5" fmla="*/ 858520 w 5379720"/>
              <a:gd name="connsiteY5" fmla="*/ 1203960 h 1351280"/>
              <a:gd name="connsiteX6" fmla="*/ 1325880 w 5379720"/>
              <a:gd name="connsiteY6" fmla="*/ 1178560 h 1351280"/>
              <a:gd name="connsiteX7" fmla="*/ 1747520 w 5379720"/>
              <a:gd name="connsiteY7" fmla="*/ 1148080 h 1351280"/>
              <a:gd name="connsiteX8" fmla="*/ 2123440 w 5379720"/>
              <a:gd name="connsiteY8" fmla="*/ 1092200 h 1351280"/>
              <a:gd name="connsiteX9" fmla="*/ 2773680 w 5379720"/>
              <a:gd name="connsiteY9" fmla="*/ 960120 h 1351280"/>
              <a:gd name="connsiteX10" fmla="*/ 3708400 w 5379720"/>
              <a:gd name="connsiteY10" fmla="*/ 721360 h 1351280"/>
              <a:gd name="connsiteX11" fmla="*/ 4226560 w 5379720"/>
              <a:gd name="connsiteY11" fmla="*/ 553720 h 1351280"/>
              <a:gd name="connsiteX12" fmla="*/ 4607560 w 5379720"/>
              <a:gd name="connsiteY12" fmla="*/ 381000 h 1351280"/>
              <a:gd name="connsiteX13" fmla="*/ 4927600 w 5379720"/>
              <a:gd name="connsiteY13" fmla="*/ 233680 h 1351280"/>
              <a:gd name="connsiteX14" fmla="*/ 5181600 w 5379720"/>
              <a:gd name="connsiteY14" fmla="*/ 106680 h 1351280"/>
              <a:gd name="connsiteX15" fmla="*/ 5379720 w 5379720"/>
              <a:gd name="connsiteY15" fmla="*/ 0 h 1351280"/>
              <a:gd name="connsiteX0" fmla="*/ 5349240 w 5349240"/>
              <a:gd name="connsiteY0" fmla="*/ 0 h 1351280"/>
              <a:gd name="connsiteX1" fmla="*/ 5339080 w 5349240"/>
              <a:gd name="connsiteY1" fmla="*/ 1351280 h 1351280"/>
              <a:gd name="connsiteX2" fmla="*/ 0 w 5349240"/>
              <a:gd name="connsiteY2" fmla="*/ 1341120 h 1351280"/>
              <a:gd name="connsiteX3" fmla="*/ 5080 w 5349240"/>
              <a:gd name="connsiteY3" fmla="*/ 1158240 h 1351280"/>
              <a:gd name="connsiteX4" fmla="*/ 421640 w 5349240"/>
              <a:gd name="connsiteY4" fmla="*/ 1188720 h 1351280"/>
              <a:gd name="connsiteX5" fmla="*/ 828040 w 5349240"/>
              <a:gd name="connsiteY5" fmla="*/ 1203960 h 1351280"/>
              <a:gd name="connsiteX6" fmla="*/ 1295400 w 5349240"/>
              <a:gd name="connsiteY6" fmla="*/ 1178560 h 1351280"/>
              <a:gd name="connsiteX7" fmla="*/ 1717040 w 5349240"/>
              <a:gd name="connsiteY7" fmla="*/ 1148080 h 1351280"/>
              <a:gd name="connsiteX8" fmla="*/ 2092960 w 5349240"/>
              <a:gd name="connsiteY8" fmla="*/ 1092200 h 1351280"/>
              <a:gd name="connsiteX9" fmla="*/ 2743200 w 5349240"/>
              <a:gd name="connsiteY9" fmla="*/ 960120 h 1351280"/>
              <a:gd name="connsiteX10" fmla="*/ 3677920 w 5349240"/>
              <a:gd name="connsiteY10" fmla="*/ 721360 h 1351280"/>
              <a:gd name="connsiteX11" fmla="*/ 4196080 w 5349240"/>
              <a:gd name="connsiteY11" fmla="*/ 553720 h 1351280"/>
              <a:gd name="connsiteX12" fmla="*/ 4577080 w 5349240"/>
              <a:gd name="connsiteY12" fmla="*/ 381000 h 1351280"/>
              <a:gd name="connsiteX13" fmla="*/ 4897120 w 5349240"/>
              <a:gd name="connsiteY13" fmla="*/ 233680 h 1351280"/>
              <a:gd name="connsiteX14" fmla="*/ 5151120 w 5349240"/>
              <a:gd name="connsiteY14" fmla="*/ 106680 h 1351280"/>
              <a:gd name="connsiteX15" fmla="*/ 5349240 w 5349240"/>
              <a:gd name="connsiteY15" fmla="*/ 0 h 1351280"/>
              <a:gd name="connsiteX0" fmla="*/ 5346700 w 5346700"/>
              <a:gd name="connsiteY0" fmla="*/ 0 h 1351280"/>
              <a:gd name="connsiteX1" fmla="*/ 5336540 w 5346700"/>
              <a:gd name="connsiteY1" fmla="*/ 1351280 h 1351280"/>
              <a:gd name="connsiteX2" fmla="*/ 0 w 5346700"/>
              <a:gd name="connsiteY2" fmla="*/ 1351280 h 1351280"/>
              <a:gd name="connsiteX3" fmla="*/ 2540 w 5346700"/>
              <a:gd name="connsiteY3" fmla="*/ 1158240 h 1351280"/>
              <a:gd name="connsiteX4" fmla="*/ 419100 w 5346700"/>
              <a:gd name="connsiteY4" fmla="*/ 1188720 h 1351280"/>
              <a:gd name="connsiteX5" fmla="*/ 825500 w 5346700"/>
              <a:gd name="connsiteY5" fmla="*/ 1203960 h 1351280"/>
              <a:gd name="connsiteX6" fmla="*/ 1292860 w 5346700"/>
              <a:gd name="connsiteY6" fmla="*/ 1178560 h 1351280"/>
              <a:gd name="connsiteX7" fmla="*/ 1714500 w 5346700"/>
              <a:gd name="connsiteY7" fmla="*/ 1148080 h 1351280"/>
              <a:gd name="connsiteX8" fmla="*/ 2090420 w 5346700"/>
              <a:gd name="connsiteY8" fmla="*/ 1092200 h 1351280"/>
              <a:gd name="connsiteX9" fmla="*/ 2740660 w 5346700"/>
              <a:gd name="connsiteY9" fmla="*/ 960120 h 1351280"/>
              <a:gd name="connsiteX10" fmla="*/ 3675380 w 5346700"/>
              <a:gd name="connsiteY10" fmla="*/ 721360 h 1351280"/>
              <a:gd name="connsiteX11" fmla="*/ 4193540 w 5346700"/>
              <a:gd name="connsiteY11" fmla="*/ 553720 h 1351280"/>
              <a:gd name="connsiteX12" fmla="*/ 4574540 w 5346700"/>
              <a:gd name="connsiteY12" fmla="*/ 381000 h 1351280"/>
              <a:gd name="connsiteX13" fmla="*/ 4894580 w 5346700"/>
              <a:gd name="connsiteY13" fmla="*/ 233680 h 1351280"/>
              <a:gd name="connsiteX14" fmla="*/ 5148580 w 5346700"/>
              <a:gd name="connsiteY14" fmla="*/ 106680 h 1351280"/>
              <a:gd name="connsiteX15" fmla="*/ 5346700 w 5346700"/>
              <a:gd name="connsiteY15"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46700" h="1351280">
                <a:moveTo>
                  <a:pt x="5346700" y="0"/>
                </a:moveTo>
                <a:cubicBezTo>
                  <a:pt x="5343313" y="450427"/>
                  <a:pt x="5339927" y="900853"/>
                  <a:pt x="5336540" y="1351280"/>
                </a:cubicBezTo>
                <a:lnTo>
                  <a:pt x="0" y="1351280"/>
                </a:lnTo>
                <a:cubicBezTo>
                  <a:pt x="847" y="1286933"/>
                  <a:pt x="1693" y="1222587"/>
                  <a:pt x="2540" y="1158240"/>
                </a:cubicBezTo>
                <a:lnTo>
                  <a:pt x="419100" y="1188720"/>
                </a:lnTo>
                <a:lnTo>
                  <a:pt x="825500" y="1203960"/>
                </a:lnTo>
                <a:lnTo>
                  <a:pt x="1292860" y="1178560"/>
                </a:lnTo>
                <a:lnTo>
                  <a:pt x="1714500" y="1148080"/>
                </a:lnTo>
                <a:lnTo>
                  <a:pt x="2090420" y="1092200"/>
                </a:lnTo>
                <a:lnTo>
                  <a:pt x="2740660" y="960120"/>
                </a:lnTo>
                <a:lnTo>
                  <a:pt x="3675380" y="721360"/>
                </a:lnTo>
                <a:lnTo>
                  <a:pt x="4193540" y="553720"/>
                </a:lnTo>
                <a:lnTo>
                  <a:pt x="4574540" y="381000"/>
                </a:lnTo>
                <a:lnTo>
                  <a:pt x="4894580" y="233680"/>
                </a:lnTo>
                <a:lnTo>
                  <a:pt x="5148580" y="106680"/>
                </a:lnTo>
                <a:lnTo>
                  <a:pt x="5346700" y="0"/>
                </a:lnTo>
                <a:close/>
              </a:path>
            </a:pathLst>
          </a:custGeom>
          <a:solidFill>
            <a:srgbClr val="98AED9"/>
          </a:solidFill>
          <a:ln w="9525" cap="flat" cmpd="sng" algn="ctr">
            <a:solidFill>
              <a:srgbClr val="98AED9"/>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53" name="TextBox 52">
            <a:extLst>
              <a:ext uri="{FF2B5EF4-FFF2-40B4-BE49-F238E27FC236}">
                <a16:creationId xmlns:a16="http://schemas.microsoft.com/office/drawing/2014/main" id="{52AC2059-C8B1-4D70-9898-27F8B6DBA912}"/>
              </a:ext>
            </a:extLst>
          </p:cNvPr>
          <p:cNvSpPr txBox="1"/>
          <p:nvPr/>
        </p:nvSpPr>
        <p:spPr>
          <a:xfrm>
            <a:off x="815267"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50</a:t>
            </a:r>
          </a:p>
        </p:txBody>
      </p:sp>
      <p:sp>
        <p:nvSpPr>
          <p:cNvPr id="54" name="TextBox 53">
            <a:extLst>
              <a:ext uri="{FF2B5EF4-FFF2-40B4-BE49-F238E27FC236}">
                <a16:creationId xmlns:a16="http://schemas.microsoft.com/office/drawing/2014/main" id="{D5A5B1CC-7D97-4435-8084-A39FD12E927F}"/>
              </a:ext>
            </a:extLst>
          </p:cNvPr>
          <p:cNvSpPr txBox="1"/>
          <p:nvPr/>
        </p:nvSpPr>
        <p:spPr>
          <a:xfrm>
            <a:off x="2058851"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60</a:t>
            </a:r>
          </a:p>
        </p:txBody>
      </p:sp>
      <p:sp>
        <p:nvSpPr>
          <p:cNvPr id="55" name="TextBox 54">
            <a:extLst>
              <a:ext uri="{FF2B5EF4-FFF2-40B4-BE49-F238E27FC236}">
                <a16:creationId xmlns:a16="http://schemas.microsoft.com/office/drawing/2014/main" id="{2AA1A4C9-1295-4D0A-90F4-C748E1982967}"/>
              </a:ext>
            </a:extLst>
          </p:cNvPr>
          <p:cNvSpPr txBox="1"/>
          <p:nvPr/>
        </p:nvSpPr>
        <p:spPr>
          <a:xfrm>
            <a:off x="3302435"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70</a:t>
            </a:r>
          </a:p>
        </p:txBody>
      </p:sp>
      <p:sp>
        <p:nvSpPr>
          <p:cNvPr id="56" name="TextBox 55">
            <a:extLst>
              <a:ext uri="{FF2B5EF4-FFF2-40B4-BE49-F238E27FC236}">
                <a16:creationId xmlns:a16="http://schemas.microsoft.com/office/drawing/2014/main" id="{492D7EF3-E1AD-48AE-89A0-5888AE507893}"/>
              </a:ext>
            </a:extLst>
          </p:cNvPr>
          <p:cNvSpPr txBox="1"/>
          <p:nvPr/>
        </p:nvSpPr>
        <p:spPr>
          <a:xfrm>
            <a:off x="4546019"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80</a:t>
            </a:r>
          </a:p>
        </p:txBody>
      </p:sp>
      <p:sp>
        <p:nvSpPr>
          <p:cNvPr id="57" name="TextBox 56">
            <a:extLst>
              <a:ext uri="{FF2B5EF4-FFF2-40B4-BE49-F238E27FC236}">
                <a16:creationId xmlns:a16="http://schemas.microsoft.com/office/drawing/2014/main" id="{91F49186-6F49-49AE-9576-CD6A4583B903}"/>
              </a:ext>
            </a:extLst>
          </p:cNvPr>
          <p:cNvSpPr txBox="1"/>
          <p:nvPr/>
        </p:nvSpPr>
        <p:spPr>
          <a:xfrm>
            <a:off x="5739050" y="5723969"/>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90</a:t>
            </a:r>
          </a:p>
        </p:txBody>
      </p:sp>
      <p:sp>
        <p:nvSpPr>
          <p:cNvPr id="58" name="TextBox 57">
            <a:extLst>
              <a:ext uri="{FF2B5EF4-FFF2-40B4-BE49-F238E27FC236}">
                <a16:creationId xmlns:a16="http://schemas.microsoft.com/office/drawing/2014/main" id="{79742FA6-80AB-44CC-9A39-19BA3F6BA483}"/>
              </a:ext>
            </a:extLst>
          </p:cNvPr>
          <p:cNvSpPr txBox="1"/>
          <p:nvPr/>
        </p:nvSpPr>
        <p:spPr>
          <a:xfrm>
            <a:off x="6196250" y="5721762"/>
            <a:ext cx="62179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a:t>
            </a:r>
          </a:p>
        </p:txBody>
      </p:sp>
      <p:sp>
        <p:nvSpPr>
          <p:cNvPr id="59" name="Rectangle 9">
            <a:extLst>
              <a:ext uri="{FF2B5EF4-FFF2-40B4-BE49-F238E27FC236}">
                <a16:creationId xmlns:a16="http://schemas.microsoft.com/office/drawing/2014/main" id="{E6277457-9791-4647-9EC1-662B4CFBE375}"/>
              </a:ext>
            </a:extLst>
          </p:cNvPr>
          <p:cNvSpPr>
            <a:spLocks noChangeArrowheads="1"/>
          </p:cNvSpPr>
          <p:nvPr/>
        </p:nvSpPr>
        <p:spPr bwMode="auto">
          <a:xfrm>
            <a:off x="856300" y="2108316"/>
            <a:ext cx="11716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CA" altLang="en-US" sz="2000" b="1" i="0" u="none" strike="noStrike" kern="0" cap="none" spc="0" normalizeH="0" baseline="0" noProof="0" dirty="0">
                <a:ln>
                  <a:noFill/>
                </a:ln>
                <a:solidFill>
                  <a:srgbClr val="323232"/>
                </a:solidFill>
                <a:effectLst/>
                <a:uLnTx/>
                <a:uFillTx/>
                <a:latin typeface="Arial Narrow" panose="020B0606020202030204" pitchFamily="34" charset="0"/>
                <a:ea typeface="ヒラギノ角ゴ Pro W3" charset="-128"/>
                <a:cs typeface="+mn-cs"/>
              </a:rPr>
              <a:t>Morbidity</a:t>
            </a:r>
            <a:endParaRPr kumimoji="0" lang="en-CA" altLang="en-US" sz="2000" b="0" i="0" u="none" strike="noStrike" kern="0" cap="none" spc="0" normalizeH="0" baseline="0" noProof="0" dirty="0">
              <a:ln>
                <a:noFill/>
              </a:ln>
              <a:solidFill>
                <a:srgbClr val="323232"/>
              </a:solidFill>
              <a:effectLst/>
              <a:uLnTx/>
              <a:uFillTx/>
              <a:latin typeface="Arial Narrow" panose="020B0606020202030204" pitchFamily="34" charset="0"/>
              <a:ea typeface="ヒラギノ角ゴ Pro W3" charset="-128"/>
              <a:cs typeface="+mn-cs"/>
            </a:endParaRPr>
          </a:p>
        </p:txBody>
      </p:sp>
      <p:sp>
        <p:nvSpPr>
          <p:cNvPr id="60" name="TextBox 59">
            <a:extLst>
              <a:ext uri="{FF2B5EF4-FFF2-40B4-BE49-F238E27FC236}">
                <a16:creationId xmlns:a16="http://schemas.microsoft.com/office/drawing/2014/main" id="{A9D22C28-33E5-4A0F-968E-9F88AB6F2BCA}"/>
              </a:ext>
            </a:extLst>
          </p:cNvPr>
          <p:cNvSpPr txBox="1"/>
          <p:nvPr/>
        </p:nvSpPr>
        <p:spPr>
          <a:xfrm>
            <a:off x="2712066" y="2529868"/>
            <a:ext cx="16256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Hip fracture</a:t>
            </a:r>
          </a:p>
        </p:txBody>
      </p:sp>
      <p:sp>
        <p:nvSpPr>
          <p:cNvPr id="61" name="TextBox 60">
            <a:extLst>
              <a:ext uri="{FF2B5EF4-FFF2-40B4-BE49-F238E27FC236}">
                <a16:creationId xmlns:a16="http://schemas.microsoft.com/office/drawing/2014/main" id="{731288B2-6D1A-44C3-8E0E-0BFA627122CC}"/>
              </a:ext>
            </a:extLst>
          </p:cNvPr>
          <p:cNvSpPr txBox="1"/>
          <p:nvPr/>
        </p:nvSpPr>
        <p:spPr>
          <a:xfrm>
            <a:off x="1054390" y="3257781"/>
            <a:ext cx="265726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Fragility fractures: wrist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humerus</a:t>
            </a: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 pelvis, vertebrae</a:t>
            </a:r>
            <a:endParaRPr kumimoji="0" lang="en-US" sz="14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62" name="TextBox 61">
            <a:extLst>
              <a:ext uri="{FF2B5EF4-FFF2-40B4-BE49-F238E27FC236}">
                <a16:creationId xmlns:a16="http://schemas.microsoft.com/office/drawing/2014/main" id="{542593C2-3B6F-487C-9C70-AF87705912D5}"/>
              </a:ext>
            </a:extLst>
          </p:cNvPr>
          <p:cNvSpPr txBox="1"/>
          <p:nvPr/>
        </p:nvSpPr>
        <p:spPr>
          <a:xfrm>
            <a:off x="931553" y="4283231"/>
            <a:ext cx="148899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Wrist fracture</a:t>
            </a:r>
          </a:p>
        </p:txBody>
      </p:sp>
      <p:sp>
        <p:nvSpPr>
          <p:cNvPr id="63" name="Left-Right Arrow 72">
            <a:extLst>
              <a:ext uri="{FF2B5EF4-FFF2-40B4-BE49-F238E27FC236}">
                <a16:creationId xmlns:a16="http://schemas.microsoft.com/office/drawing/2014/main" id="{81160768-32FC-44F5-ADD4-D9DD786E371C}"/>
              </a:ext>
            </a:extLst>
          </p:cNvPr>
          <p:cNvSpPr/>
          <p:nvPr/>
        </p:nvSpPr>
        <p:spPr>
          <a:xfrm rot="16200000">
            <a:off x="5931837" y="4740232"/>
            <a:ext cx="1403255" cy="512402"/>
          </a:xfrm>
          <a:prstGeom prst="leftRightArrow">
            <a:avLst/>
          </a:prstGeom>
          <a:solidFill>
            <a:srgbClr val="98AED9"/>
          </a:solidFill>
          <a:ln w="9525" cap="flat" cmpd="sng" algn="ctr">
            <a:solidFill>
              <a:srgbClr val="98AED9"/>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4" name="TextBox 63">
            <a:extLst>
              <a:ext uri="{FF2B5EF4-FFF2-40B4-BE49-F238E27FC236}">
                <a16:creationId xmlns:a16="http://schemas.microsoft.com/office/drawing/2014/main" id="{BD9079C2-135B-4796-9F0F-1CA82E8B2648}"/>
              </a:ext>
            </a:extLst>
          </p:cNvPr>
          <p:cNvSpPr txBox="1"/>
          <p:nvPr/>
        </p:nvSpPr>
        <p:spPr>
          <a:xfrm>
            <a:off x="7042066" y="4594334"/>
            <a:ext cx="14226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Morbidity attributable to ageing alone</a:t>
            </a:r>
          </a:p>
        </p:txBody>
      </p:sp>
      <p:sp>
        <p:nvSpPr>
          <p:cNvPr id="65" name="Left-Right Arrow 74">
            <a:extLst>
              <a:ext uri="{FF2B5EF4-FFF2-40B4-BE49-F238E27FC236}">
                <a16:creationId xmlns:a16="http://schemas.microsoft.com/office/drawing/2014/main" id="{AB524B00-7555-4133-B221-37300814AD36}"/>
              </a:ext>
            </a:extLst>
          </p:cNvPr>
          <p:cNvSpPr/>
          <p:nvPr/>
        </p:nvSpPr>
        <p:spPr>
          <a:xfrm rot="16200000">
            <a:off x="5846065" y="3216820"/>
            <a:ext cx="1574800" cy="512402"/>
          </a:xfrm>
          <a:prstGeom prst="leftRightArrow">
            <a:avLst/>
          </a:prstGeom>
          <a:solidFill>
            <a:srgbClr val="F58B8E"/>
          </a:solidFill>
          <a:ln w="9525" cap="flat" cmpd="sng" algn="ctr">
            <a:solidFill>
              <a:srgbClr val="F58B8E"/>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6" name="Rectangle 65">
            <a:extLst>
              <a:ext uri="{FF2B5EF4-FFF2-40B4-BE49-F238E27FC236}">
                <a16:creationId xmlns:a16="http://schemas.microsoft.com/office/drawing/2014/main" id="{0891689B-2254-4ED3-91EC-75F10309A7A3}"/>
              </a:ext>
            </a:extLst>
          </p:cNvPr>
          <p:cNvSpPr/>
          <p:nvPr/>
        </p:nvSpPr>
        <p:spPr>
          <a:xfrm>
            <a:off x="903151" y="2075260"/>
            <a:ext cx="5346700" cy="3615182"/>
          </a:xfrm>
          <a:prstGeom prst="rect">
            <a:avLst/>
          </a:prstGeom>
          <a:noFill/>
          <a:ln w="28575" cap="flat" cmpd="sng" algn="ctr">
            <a:solidFill>
              <a:sysClr val="windowText" lastClr="000000">
                <a:lumMod val="75000"/>
                <a:lumOff val="25000"/>
              </a:sys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7" name="Rectangle 66">
            <a:extLst>
              <a:ext uri="{FF2B5EF4-FFF2-40B4-BE49-F238E27FC236}">
                <a16:creationId xmlns:a16="http://schemas.microsoft.com/office/drawing/2014/main" id="{7C64D24B-CF17-4570-A5FB-233CF92FFDB1}"/>
              </a:ext>
            </a:extLst>
          </p:cNvPr>
          <p:cNvSpPr/>
          <p:nvPr/>
        </p:nvSpPr>
        <p:spPr>
          <a:xfrm>
            <a:off x="7017078" y="2882929"/>
            <a:ext cx="1422665" cy="1243453"/>
          </a:xfrm>
          <a:prstGeom prst="rect">
            <a:avLst/>
          </a:prstGeom>
          <a:solidFill>
            <a:sysClr val="window" lastClr="FFFFFF"/>
          </a:solidFill>
          <a:ln w="57150"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
        <p:nvSpPr>
          <p:cNvPr id="68" name="TextBox 67">
            <a:extLst>
              <a:ext uri="{FF2B5EF4-FFF2-40B4-BE49-F238E27FC236}">
                <a16:creationId xmlns:a16="http://schemas.microsoft.com/office/drawing/2014/main" id="{85AC8D32-AD4A-4D3A-AFF7-F58BF1A83A63}"/>
              </a:ext>
            </a:extLst>
          </p:cNvPr>
          <p:cNvSpPr txBox="1"/>
          <p:nvPr/>
        </p:nvSpPr>
        <p:spPr>
          <a:xfrm>
            <a:off x="7042066" y="2959710"/>
            <a:ext cx="142266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Narrow" panose="020B0606020202030204" pitchFamily="34" charset="0"/>
                <a:ea typeface="ＭＳ Ｐゴシック" panose="020B0600070205080204" pitchFamily="34" charset="-128"/>
                <a:cs typeface="Arial" pitchFamily="34" charset="0"/>
              </a:rPr>
              <a:t>Excess morbidity associated with fracture event</a:t>
            </a:r>
          </a:p>
        </p:txBody>
      </p:sp>
      <p:sp>
        <p:nvSpPr>
          <p:cNvPr id="69" name="Right Arrow 83">
            <a:extLst>
              <a:ext uri="{FF2B5EF4-FFF2-40B4-BE49-F238E27FC236}">
                <a16:creationId xmlns:a16="http://schemas.microsoft.com/office/drawing/2014/main" id="{E06017AD-2FEE-44B1-A79A-549CD8689BE6}"/>
              </a:ext>
            </a:extLst>
          </p:cNvPr>
          <p:cNvSpPr/>
          <p:nvPr/>
        </p:nvSpPr>
        <p:spPr>
          <a:xfrm>
            <a:off x="4001296" y="2520814"/>
            <a:ext cx="811799" cy="341942"/>
          </a:xfrm>
          <a:prstGeom prst="rightArrow">
            <a:avLst/>
          </a:prstGeom>
          <a:solidFill>
            <a:srgbClr val="F58B8E"/>
          </a:solidFill>
          <a:ln w="9525" cap="flat" cmpd="sng" algn="ctr">
            <a:solidFill>
              <a:srgbClr val="F58B8E"/>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10297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9" grpId="0" animBg="1"/>
      <p:bldP spid="50" grpId="0" animBg="1"/>
      <p:bldP spid="51" grpId="0" animBg="1"/>
      <p:bldP spid="60" grpId="0"/>
      <p:bldP spid="61" grpId="0"/>
      <p:bldP spid="62" grpId="0"/>
      <p:bldP spid="6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Davison, S.K., et al. </a:t>
            </a:r>
            <a:r>
              <a:rPr kumimoji="0" 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Semin</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Arthritis Rheum</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2006;36:22-31.;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Mosekilde</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Technol Health Care</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1998;6:287-297.; Seeman, E.,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 Bone Miner Res</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2010;25:1886-1894. Image courtesy of David Dempster.</a:t>
            </a:r>
          </a:p>
        </p:txBody>
      </p:sp>
      <p:sp>
        <p:nvSpPr>
          <p:cNvPr id="440" name="Rectangle 439"/>
          <p:cNvSpPr/>
          <p:nvPr/>
        </p:nvSpPr>
        <p:spPr>
          <a:xfrm>
            <a:off x="0" y="1"/>
            <a:ext cx="9144000" cy="1363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63798" y="142539"/>
            <a:ext cx="9058939" cy="1052596"/>
          </a:xfrm>
        </p:spPr>
        <p:txBody>
          <a:bodyPr/>
          <a:lstStyle/>
          <a:p>
            <a:pPr algn="ctr"/>
            <a:r>
              <a:rPr lang="en-CA" sz="4000" dirty="0">
                <a:solidFill>
                  <a:srgbClr val="725F73"/>
                </a:solidFill>
                <a:latin typeface="Arial Narrow" panose="020B0606020202030204" pitchFamily="34" charset="0"/>
              </a:rPr>
              <a:t>AGE: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The Impact of Aging and Osteoporosis on Bone</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78" name="Chevron 15">
            <a:extLst>
              <a:ext uri="{FF2B5EF4-FFF2-40B4-BE49-F238E27FC236}">
                <a16:creationId xmlns:a16="http://schemas.microsoft.com/office/drawing/2014/main" id="{7A548D81-B677-4AA5-9F74-29EB0D825FAE}"/>
              </a:ext>
            </a:extLst>
          </p:cNvPr>
          <p:cNvSpPr/>
          <p:nvPr/>
        </p:nvSpPr>
        <p:spPr>
          <a:xfrm>
            <a:off x="571051" y="1931437"/>
            <a:ext cx="3629608" cy="3722439"/>
          </a:xfrm>
          <a:prstGeom prst="chevron">
            <a:avLst/>
          </a:prstGeom>
          <a:gradFill rotWithShape="1">
            <a:gsLst>
              <a:gs pos="0">
                <a:srgbClr val="7693CC"/>
              </a:gs>
              <a:gs pos="100000">
                <a:srgbClr val="C8B7B7"/>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79" name="Chevron 16">
            <a:extLst>
              <a:ext uri="{FF2B5EF4-FFF2-40B4-BE49-F238E27FC236}">
                <a16:creationId xmlns:a16="http://schemas.microsoft.com/office/drawing/2014/main" id="{DDFD42C2-F7BD-423B-BF28-AFAB797E2E26}"/>
              </a:ext>
            </a:extLst>
          </p:cNvPr>
          <p:cNvSpPr/>
          <p:nvPr/>
        </p:nvSpPr>
        <p:spPr>
          <a:xfrm>
            <a:off x="2844800" y="1931437"/>
            <a:ext cx="3629608" cy="3722439"/>
          </a:xfrm>
          <a:prstGeom prst="chevron">
            <a:avLst/>
          </a:prstGeom>
          <a:gradFill rotWithShape="1">
            <a:gsLst>
              <a:gs pos="0">
                <a:srgbClr val="7693CC"/>
              </a:gs>
              <a:gs pos="100000">
                <a:srgbClr val="C8B7B7"/>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80" name="Chevron 17">
            <a:extLst>
              <a:ext uri="{FF2B5EF4-FFF2-40B4-BE49-F238E27FC236}">
                <a16:creationId xmlns:a16="http://schemas.microsoft.com/office/drawing/2014/main" id="{9F7AD984-C2E7-448D-8EE4-F1B123DDD1CD}"/>
              </a:ext>
            </a:extLst>
          </p:cNvPr>
          <p:cNvSpPr/>
          <p:nvPr/>
        </p:nvSpPr>
        <p:spPr>
          <a:xfrm>
            <a:off x="5085985" y="1931437"/>
            <a:ext cx="3629608" cy="3722439"/>
          </a:xfrm>
          <a:prstGeom prst="chevron">
            <a:avLst/>
          </a:prstGeom>
          <a:gradFill rotWithShape="1">
            <a:gsLst>
              <a:gs pos="0">
                <a:srgbClr val="725F73"/>
              </a:gs>
              <a:gs pos="100000">
                <a:srgbClr val="C4D0E9"/>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Verdana"/>
              <a:ea typeface="+mn-ea"/>
              <a:cs typeface="+mn-cs"/>
            </a:endParaRPr>
          </a:p>
        </p:txBody>
      </p:sp>
      <p:sp>
        <p:nvSpPr>
          <p:cNvPr id="81" name="Rectangle 80">
            <a:extLst>
              <a:ext uri="{FF2B5EF4-FFF2-40B4-BE49-F238E27FC236}">
                <a16:creationId xmlns:a16="http://schemas.microsoft.com/office/drawing/2014/main" id="{2FAFC528-44A7-4C27-824B-61FA6AC7F511}"/>
              </a:ext>
            </a:extLst>
          </p:cNvPr>
          <p:cNvSpPr/>
          <p:nvPr/>
        </p:nvSpPr>
        <p:spPr>
          <a:xfrm>
            <a:off x="450953" y="1749413"/>
            <a:ext cx="8275273" cy="4055023"/>
          </a:xfrm>
          <a:prstGeom prst="rect">
            <a:avLst/>
          </a:prstGeom>
          <a:solidFill>
            <a:schemeClr val="bg1">
              <a:lumMod val="95000"/>
              <a:alpha val="3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pic>
        <p:nvPicPr>
          <p:cNvPr id="82" name="Picture 81" descr="bone_1a.jpg">
            <a:extLst>
              <a:ext uri="{FF2B5EF4-FFF2-40B4-BE49-F238E27FC236}">
                <a16:creationId xmlns:a16="http://schemas.microsoft.com/office/drawing/2014/main" id="{CCDB1609-17F5-4E32-B489-2E709F56706F}"/>
              </a:ext>
            </a:extLst>
          </p:cNvPr>
          <p:cNvPicPr>
            <a:picLocks noChangeAspect="1"/>
          </p:cNvPicPr>
          <p:nvPr/>
        </p:nvPicPr>
        <p:blipFill>
          <a:blip r:embed="rId3">
            <a:grayscl/>
          </a:blip>
          <a:stretch>
            <a:fillRect/>
          </a:stretch>
        </p:blipFill>
        <p:spPr>
          <a:xfrm>
            <a:off x="998683" y="2469079"/>
            <a:ext cx="1593367" cy="1447800"/>
          </a:xfrm>
          <a:prstGeom prst="rect">
            <a:avLst/>
          </a:prstGeom>
        </p:spPr>
      </p:pic>
      <p:pic>
        <p:nvPicPr>
          <p:cNvPr id="83" name="Picture 82" descr="bone_1b.jpg">
            <a:extLst>
              <a:ext uri="{FF2B5EF4-FFF2-40B4-BE49-F238E27FC236}">
                <a16:creationId xmlns:a16="http://schemas.microsoft.com/office/drawing/2014/main" id="{DF695F4F-6C2C-4BDA-A2F2-F6B7413B2C5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170440" y="2474980"/>
            <a:ext cx="1589433" cy="1435997"/>
          </a:xfrm>
          <a:prstGeom prst="rect">
            <a:avLst/>
          </a:prstGeom>
        </p:spPr>
      </p:pic>
      <p:pic>
        <p:nvPicPr>
          <p:cNvPr id="84" name="Picture 83" descr="bone_2a.jpg">
            <a:extLst>
              <a:ext uri="{FF2B5EF4-FFF2-40B4-BE49-F238E27FC236}">
                <a16:creationId xmlns:a16="http://schemas.microsoft.com/office/drawing/2014/main" id="{432AAA4B-1AB5-469A-A619-65A066FEF437}"/>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000167" y="4066415"/>
            <a:ext cx="1589433" cy="1428129"/>
          </a:xfrm>
          <a:prstGeom prst="rect">
            <a:avLst/>
          </a:prstGeom>
        </p:spPr>
      </p:pic>
      <p:pic>
        <p:nvPicPr>
          <p:cNvPr id="85" name="Picture 84" descr="bone_2b.jpg">
            <a:extLst>
              <a:ext uri="{FF2B5EF4-FFF2-40B4-BE49-F238E27FC236}">
                <a16:creationId xmlns:a16="http://schemas.microsoft.com/office/drawing/2014/main" id="{51B10974-836F-4271-AE1F-97573B7956C8}"/>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139967" y="4066415"/>
            <a:ext cx="1577630" cy="1428129"/>
          </a:xfrm>
          <a:prstGeom prst="rect">
            <a:avLst/>
          </a:prstGeom>
        </p:spPr>
      </p:pic>
      <p:sp>
        <p:nvSpPr>
          <p:cNvPr id="86" name="TextBox 85">
            <a:extLst>
              <a:ext uri="{FF2B5EF4-FFF2-40B4-BE49-F238E27FC236}">
                <a16:creationId xmlns:a16="http://schemas.microsoft.com/office/drawing/2014/main" id="{8EAE9A60-E3FE-4D4B-97EC-C311C6FB7509}"/>
              </a:ext>
            </a:extLst>
          </p:cNvPr>
          <p:cNvSpPr txBox="1"/>
          <p:nvPr/>
        </p:nvSpPr>
        <p:spPr>
          <a:xfrm>
            <a:off x="949379" y="2007414"/>
            <a:ext cx="159188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Young</a:t>
            </a:r>
          </a:p>
        </p:txBody>
      </p:sp>
      <p:sp>
        <p:nvSpPr>
          <p:cNvPr id="87" name="TextBox 86">
            <a:extLst>
              <a:ext uri="{FF2B5EF4-FFF2-40B4-BE49-F238E27FC236}">
                <a16:creationId xmlns:a16="http://schemas.microsoft.com/office/drawing/2014/main" id="{A72D0BCE-9C1A-4011-9377-DB7E0868EF4D}"/>
              </a:ext>
            </a:extLst>
          </p:cNvPr>
          <p:cNvSpPr txBox="1"/>
          <p:nvPr/>
        </p:nvSpPr>
        <p:spPr>
          <a:xfrm>
            <a:off x="6072736" y="2033205"/>
            <a:ext cx="17848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Elderly/OP</a:t>
            </a:r>
          </a:p>
        </p:txBody>
      </p:sp>
      <p:sp>
        <p:nvSpPr>
          <p:cNvPr id="88" name="TextBox 87">
            <a:extLst>
              <a:ext uri="{FF2B5EF4-FFF2-40B4-BE49-F238E27FC236}">
                <a16:creationId xmlns:a16="http://schemas.microsoft.com/office/drawing/2014/main" id="{9839A541-0E9A-4E16-8E9A-2B8FC22A010E}"/>
              </a:ext>
            </a:extLst>
          </p:cNvPr>
          <p:cNvSpPr txBox="1"/>
          <p:nvPr/>
        </p:nvSpPr>
        <p:spPr>
          <a:xfrm>
            <a:off x="2742159" y="2494870"/>
            <a:ext cx="3293534" cy="989587"/>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457200" rtl="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Trabecular thickness decreases with age </a:t>
            </a:r>
          </a:p>
          <a:p>
            <a:pPr marL="0" marR="0" lvl="0" indent="0" algn="l" defTabSz="457200" rtl="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04DFC4EE-322F-4705-A8FC-3017C0AE9C1C}"/>
              </a:ext>
            </a:extLst>
          </p:cNvPr>
          <p:cNvSpPr txBox="1"/>
          <p:nvPr/>
        </p:nvSpPr>
        <p:spPr>
          <a:xfrm>
            <a:off x="2784492" y="3450869"/>
            <a:ext cx="3225801" cy="989587"/>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457200" rtl="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Cortical porosity increases with age</a:t>
            </a:r>
          </a:p>
          <a:p>
            <a:pPr marL="0" marR="0" lvl="0" indent="0" algn="l" defTabSz="457200" rtl="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55825057-C2D2-4B85-B7CC-E233B3B3C9B9}"/>
              </a:ext>
            </a:extLst>
          </p:cNvPr>
          <p:cNvSpPr txBox="1"/>
          <p:nvPr/>
        </p:nvSpPr>
        <p:spPr>
          <a:xfrm>
            <a:off x="2767559" y="4389193"/>
            <a:ext cx="3242733" cy="977191"/>
          </a:xfrm>
          <a:prstGeom prst="rect">
            <a:avLst/>
          </a:prstGeom>
          <a:noFill/>
          <a:scene3d>
            <a:camera prst="orthographicFront"/>
            <a:lightRig rig="threePt" dir="t"/>
          </a:scene3d>
          <a:sp3d>
            <a:bevelT w="165100" prst="coolSlant"/>
          </a:sp3d>
        </p:spPr>
        <p:txBody>
          <a:bodyPr wrap="square" rtlCol="0">
            <a:spAutoFit/>
          </a:bodyPr>
          <a:lstStyle/>
          <a:p>
            <a:pPr marL="0" marR="0" lvl="0" indent="0" algn="ctr" defTabSz="457200" rtl="0" eaLnBrk="1" fontAlgn="auto" latinLnBrk="0" hangingPunct="1">
              <a:lnSpc>
                <a:spcPts val="228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The result is a decrease in bone strength</a:t>
            </a:r>
          </a:p>
          <a:p>
            <a:pPr marL="0" marR="0" lvl="0" indent="0" algn="l" defTabSz="457200" rtl="0" eaLnBrk="1" fontAlgn="auto" latinLnBrk="0" hangingPunct="1">
              <a:lnSpc>
                <a:spcPts val="2280"/>
              </a:lnSpc>
              <a:spcBef>
                <a:spcPts val="0"/>
              </a:spcBef>
              <a:spcAft>
                <a:spcPts val="0"/>
              </a:spcAft>
              <a:buClrTx/>
              <a:buSzTx/>
              <a:buFontTx/>
              <a:buNone/>
              <a:tabLst/>
              <a:defRPr/>
            </a:pPr>
            <a:endParaRPr kumimoji="0" lang="en-CA" sz="2000" b="1"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Tree>
    <p:extLst>
      <p:ext uri="{BB962C8B-B14F-4D97-AF65-F5344CB8AC3E}">
        <p14:creationId xmlns:p14="http://schemas.microsoft.com/office/powerpoint/2010/main" val="39135655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a:solidFill>
                  <a:srgbClr val="000000"/>
                </a:solidFill>
                <a:latin typeface="Arial Narrow" panose="020B0606020202030204" pitchFamily="34" charset="0"/>
              </a:rPr>
              <a:t>Adapted from: </a:t>
            </a:r>
            <a:r>
              <a:rPr lang="en-GB" sz="1000" dirty="0" err="1">
                <a:solidFill>
                  <a:srgbClr val="000000"/>
                </a:solidFill>
                <a:latin typeface="Arial Narrow" panose="020B0606020202030204" pitchFamily="34" charset="0"/>
              </a:rPr>
              <a:t>Siris</a:t>
            </a:r>
            <a:r>
              <a:rPr lang="en-GB" sz="1000" dirty="0">
                <a:solidFill>
                  <a:srgbClr val="000000"/>
                </a:solidFill>
                <a:latin typeface="Arial Narrow" panose="020B0606020202030204" pitchFamily="34" charset="0"/>
              </a:rPr>
              <a:t>, E.S., et al. </a:t>
            </a:r>
            <a:r>
              <a:rPr lang="en-GB" sz="1000" i="1" dirty="0">
                <a:solidFill>
                  <a:srgbClr val="000000"/>
                </a:solidFill>
                <a:latin typeface="Arial Narrow" panose="020B0606020202030204" pitchFamily="34" charset="0"/>
              </a:rPr>
              <a:t>JAMA</a:t>
            </a:r>
            <a:r>
              <a:rPr lang="en-GB" sz="1000" dirty="0">
                <a:solidFill>
                  <a:srgbClr val="000000"/>
                </a:solidFill>
                <a:latin typeface="Arial Narrow" panose="020B0606020202030204" pitchFamily="34" charset="0"/>
              </a:rPr>
              <a:t>. 2001;286:2815-22. </a:t>
            </a:r>
          </a:p>
        </p:txBody>
      </p:sp>
      <p:sp>
        <p:nvSpPr>
          <p:cNvPr id="440" name="Rectangle 439"/>
          <p:cNvSpPr/>
          <p:nvPr/>
        </p:nvSpPr>
        <p:spPr>
          <a:xfrm>
            <a:off x="0" y="1"/>
            <a:ext cx="9144000" cy="1363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59119" y="224446"/>
            <a:ext cx="9058939" cy="941796"/>
          </a:xfrm>
        </p:spPr>
        <p:txBody>
          <a:bodyPr/>
          <a:lstStyle/>
          <a:p>
            <a:pPr algn="ctr"/>
            <a:r>
              <a:rPr lang="en-CA" sz="3600" dirty="0">
                <a:solidFill>
                  <a:srgbClr val="725F73"/>
                </a:solidFill>
                <a:latin typeface="Arial Narrow" panose="020B0606020202030204" pitchFamily="34" charset="0"/>
              </a:rPr>
              <a:t>BMD Alone is Not an Indicator of Fracture Risk</a:t>
            </a:r>
            <a:br>
              <a:rPr lang="en-CA" sz="3600" dirty="0">
                <a:solidFill>
                  <a:srgbClr val="725F73"/>
                </a:solidFill>
                <a:latin typeface="Arial Narrow" panose="020B0606020202030204" pitchFamily="34" charset="0"/>
              </a:rPr>
            </a:br>
            <a:r>
              <a:rPr lang="en-CA" sz="3200" dirty="0">
                <a:solidFill>
                  <a:srgbClr val="7693CC"/>
                </a:solidFill>
                <a:latin typeface="Arial Narrow" panose="020B0606020202030204" pitchFamily="34" charset="0"/>
              </a:rPr>
              <a:t>BMD vs. Osteoporotic Fracture Rates/Number</a:t>
            </a:r>
            <a:endParaRPr lang="en-US" sz="3200" baseline="300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123" name="Group 95">
            <a:extLst>
              <a:ext uri="{FF2B5EF4-FFF2-40B4-BE49-F238E27FC236}">
                <a16:creationId xmlns:a16="http://schemas.microsoft.com/office/drawing/2014/main" id="{C90D5156-1FA5-431E-9EBF-B0C303B9D4A0}"/>
              </a:ext>
            </a:extLst>
          </p:cNvPr>
          <p:cNvGrpSpPr>
            <a:grpSpLocks noChangeAspect="1"/>
          </p:cNvGrpSpPr>
          <p:nvPr/>
        </p:nvGrpSpPr>
        <p:grpSpPr bwMode="auto">
          <a:xfrm>
            <a:off x="1704975" y="2327629"/>
            <a:ext cx="5789613" cy="3016250"/>
            <a:chOff x="871" y="1439"/>
            <a:chExt cx="4082" cy="2127"/>
          </a:xfrm>
          <a:solidFill>
            <a:srgbClr val="A098DA"/>
          </a:solidFill>
        </p:grpSpPr>
        <p:sp>
          <p:nvSpPr>
            <p:cNvPr id="124" name="Rectangle 100">
              <a:extLst>
                <a:ext uri="{FF2B5EF4-FFF2-40B4-BE49-F238E27FC236}">
                  <a16:creationId xmlns:a16="http://schemas.microsoft.com/office/drawing/2014/main" id="{CA43A3EF-C83A-444C-9FA4-F5020ADCD755}"/>
                </a:ext>
              </a:extLst>
            </p:cNvPr>
            <p:cNvSpPr>
              <a:spLocks noChangeArrowheads="1"/>
            </p:cNvSpPr>
            <p:nvPr/>
          </p:nvSpPr>
          <p:spPr bwMode="blackWhite">
            <a:xfrm>
              <a:off x="1018" y="1457"/>
              <a:ext cx="159" cy="137"/>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25" name="Text Box 101">
              <a:extLst>
                <a:ext uri="{FF2B5EF4-FFF2-40B4-BE49-F238E27FC236}">
                  <a16:creationId xmlns:a16="http://schemas.microsoft.com/office/drawing/2014/main" id="{574DB43F-EB9D-4C24-9017-95582DFC03DC}"/>
                </a:ext>
              </a:extLst>
            </p:cNvPr>
            <p:cNvSpPr txBox="1">
              <a:spLocks noChangeArrowheads="1"/>
            </p:cNvSpPr>
            <p:nvPr/>
          </p:nvSpPr>
          <p:spPr bwMode="auto">
            <a:xfrm>
              <a:off x="1318" y="1439"/>
              <a:ext cx="723" cy="174"/>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CA" altLang="en-US" sz="1600" b="0" i="0" u="none" strike="noStrike" kern="0" cap="none" spc="0" normalizeH="0" baseline="0" noProof="0" dirty="0">
                  <a:ln>
                    <a:noFill/>
                  </a:ln>
                  <a:solidFill>
                    <a:srgbClr val="000000"/>
                  </a:solidFill>
                  <a:effectLst/>
                  <a:uLnTx/>
                  <a:uFillTx/>
                  <a:latin typeface="Arial Narrow" panose="020B0606020202030204" pitchFamily="34" charset="0"/>
                </a:rPr>
                <a:t>Fracture Rate</a:t>
              </a:r>
            </a:p>
          </p:txBody>
        </p:sp>
        <p:sp>
          <p:nvSpPr>
            <p:cNvPr id="126" name="Rectangle 10">
              <a:extLst>
                <a:ext uri="{FF2B5EF4-FFF2-40B4-BE49-F238E27FC236}">
                  <a16:creationId xmlns:a16="http://schemas.microsoft.com/office/drawing/2014/main" id="{A5F5CD72-E7AD-4168-9194-566285B017E0}"/>
                </a:ext>
              </a:extLst>
            </p:cNvPr>
            <p:cNvSpPr>
              <a:spLocks noChangeArrowheads="1"/>
            </p:cNvSpPr>
            <p:nvPr/>
          </p:nvSpPr>
          <p:spPr bwMode="blackWhite">
            <a:xfrm>
              <a:off x="4749" y="1908"/>
              <a:ext cx="204" cy="1658"/>
            </a:xfrm>
            <a:prstGeom prst="rect">
              <a:avLst/>
            </a:prstGeom>
            <a:grpFill/>
            <a:ln w="19050">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27" name="Rectangle 13">
              <a:extLst>
                <a:ext uri="{FF2B5EF4-FFF2-40B4-BE49-F238E27FC236}">
                  <a16:creationId xmlns:a16="http://schemas.microsoft.com/office/drawing/2014/main" id="{C4D820D7-0467-4CAF-B0F8-EE3F74C26EB5}"/>
                </a:ext>
              </a:extLst>
            </p:cNvPr>
            <p:cNvSpPr>
              <a:spLocks noChangeArrowheads="1"/>
            </p:cNvSpPr>
            <p:nvPr/>
          </p:nvSpPr>
          <p:spPr bwMode="blackWhite">
            <a:xfrm>
              <a:off x="4363" y="1989"/>
              <a:ext cx="204" cy="1577"/>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28" name="Rectangle 16">
              <a:extLst>
                <a:ext uri="{FF2B5EF4-FFF2-40B4-BE49-F238E27FC236}">
                  <a16:creationId xmlns:a16="http://schemas.microsoft.com/office/drawing/2014/main" id="{BBF1CF51-E737-4056-9448-B5B960D87145}"/>
                </a:ext>
              </a:extLst>
            </p:cNvPr>
            <p:cNvSpPr>
              <a:spLocks noChangeArrowheads="1"/>
            </p:cNvSpPr>
            <p:nvPr/>
          </p:nvSpPr>
          <p:spPr bwMode="blackWhite">
            <a:xfrm>
              <a:off x="3978" y="2312"/>
              <a:ext cx="204" cy="1254"/>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29" name="Rectangle 19">
              <a:extLst>
                <a:ext uri="{FF2B5EF4-FFF2-40B4-BE49-F238E27FC236}">
                  <a16:creationId xmlns:a16="http://schemas.microsoft.com/office/drawing/2014/main" id="{59D38840-CFC6-4982-BB6B-9C8A794F27EE}"/>
                </a:ext>
              </a:extLst>
            </p:cNvPr>
            <p:cNvSpPr>
              <a:spLocks noChangeArrowheads="1"/>
            </p:cNvSpPr>
            <p:nvPr/>
          </p:nvSpPr>
          <p:spPr bwMode="blackWhite">
            <a:xfrm>
              <a:off x="3570" y="2676"/>
              <a:ext cx="206" cy="890"/>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0" name="Rectangle 22">
              <a:extLst>
                <a:ext uri="{FF2B5EF4-FFF2-40B4-BE49-F238E27FC236}">
                  <a16:creationId xmlns:a16="http://schemas.microsoft.com/office/drawing/2014/main" id="{3B6330B9-371F-4C39-BB13-A624452E2BAA}"/>
                </a:ext>
              </a:extLst>
            </p:cNvPr>
            <p:cNvSpPr>
              <a:spLocks noChangeArrowheads="1"/>
            </p:cNvSpPr>
            <p:nvPr/>
          </p:nvSpPr>
          <p:spPr bwMode="blackWhite">
            <a:xfrm>
              <a:off x="3185" y="2919"/>
              <a:ext cx="206" cy="647"/>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1" name="Rectangle 25">
              <a:extLst>
                <a:ext uri="{FF2B5EF4-FFF2-40B4-BE49-F238E27FC236}">
                  <a16:creationId xmlns:a16="http://schemas.microsoft.com/office/drawing/2014/main" id="{77973DEF-7940-4A73-BC00-4F0CEBC0C72F}"/>
                </a:ext>
              </a:extLst>
            </p:cNvPr>
            <p:cNvSpPr>
              <a:spLocks noChangeArrowheads="1"/>
            </p:cNvSpPr>
            <p:nvPr/>
          </p:nvSpPr>
          <p:spPr bwMode="blackWhite">
            <a:xfrm>
              <a:off x="2798" y="3081"/>
              <a:ext cx="204" cy="485"/>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2" name="Rectangle 28">
              <a:extLst>
                <a:ext uri="{FF2B5EF4-FFF2-40B4-BE49-F238E27FC236}">
                  <a16:creationId xmlns:a16="http://schemas.microsoft.com/office/drawing/2014/main" id="{B9BA96A9-7849-4401-B707-AD7D84B38A97}"/>
                </a:ext>
              </a:extLst>
            </p:cNvPr>
            <p:cNvSpPr>
              <a:spLocks noChangeArrowheads="1"/>
            </p:cNvSpPr>
            <p:nvPr/>
          </p:nvSpPr>
          <p:spPr bwMode="blackWhite">
            <a:xfrm>
              <a:off x="2413" y="3202"/>
              <a:ext cx="204" cy="364"/>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3" name="Rectangle 31">
              <a:extLst>
                <a:ext uri="{FF2B5EF4-FFF2-40B4-BE49-F238E27FC236}">
                  <a16:creationId xmlns:a16="http://schemas.microsoft.com/office/drawing/2014/main" id="{D220801E-E6E1-4457-B281-C6D3C0E6CFD7}"/>
                </a:ext>
              </a:extLst>
            </p:cNvPr>
            <p:cNvSpPr>
              <a:spLocks noChangeArrowheads="1"/>
            </p:cNvSpPr>
            <p:nvPr/>
          </p:nvSpPr>
          <p:spPr bwMode="blackWhite">
            <a:xfrm>
              <a:off x="2027" y="3283"/>
              <a:ext cx="204" cy="283"/>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4" name="Rectangle 34">
              <a:extLst>
                <a:ext uri="{FF2B5EF4-FFF2-40B4-BE49-F238E27FC236}">
                  <a16:creationId xmlns:a16="http://schemas.microsoft.com/office/drawing/2014/main" id="{78F486C3-15AE-4278-AE13-34BDBE022A1D}"/>
                </a:ext>
              </a:extLst>
            </p:cNvPr>
            <p:cNvSpPr>
              <a:spLocks noChangeArrowheads="1"/>
            </p:cNvSpPr>
            <p:nvPr/>
          </p:nvSpPr>
          <p:spPr bwMode="blackWhite">
            <a:xfrm>
              <a:off x="1642" y="3323"/>
              <a:ext cx="204" cy="243"/>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5" name="Rectangle 37">
              <a:extLst>
                <a:ext uri="{FF2B5EF4-FFF2-40B4-BE49-F238E27FC236}">
                  <a16:creationId xmlns:a16="http://schemas.microsoft.com/office/drawing/2014/main" id="{22A90334-54B3-463B-9711-B8929E0E4439}"/>
                </a:ext>
              </a:extLst>
            </p:cNvPr>
            <p:cNvSpPr>
              <a:spLocks noChangeArrowheads="1"/>
            </p:cNvSpPr>
            <p:nvPr/>
          </p:nvSpPr>
          <p:spPr bwMode="blackWhite">
            <a:xfrm>
              <a:off x="1256" y="3364"/>
              <a:ext cx="204" cy="202"/>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sp>
          <p:nvSpPr>
            <p:cNvPr id="136" name="Rectangle 40">
              <a:extLst>
                <a:ext uri="{FF2B5EF4-FFF2-40B4-BE49-F238E27FC236}">
                  <a16:creationId xmlns:a16="http://schemas.microsoft.com/office/drawing/2014/main" id="{4EA58731-87FE-4240-8A6D-FD6FF88E4D23}"/>
                </a:ext>
              </a:extLst>
            </p:cNvPr>
            <p:cNvSpPr>
              <a:spLocks noChangeArrowheads="1"/>
            </p:cNvSpPr>
            <p:nvPr/>
          </p:nvSpPr>
          <p:spPr bwMode="blackWhite">
            <a:xfrm>
              <a:off x="871" y="3404"/>
              <a:ext cx="204" cy="162"/>
            </a:xfrm>
            <a:prstGeom prst="rect">
              <a:avLst/>
            </a:prstGeom>
            <a:grp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3600" b="0" i="0" u="none" strike="noStrike" kern="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cs typeface="Arial" pitchFamily="34" charset="0"/>
              </a:endParaRPr>
            </a:p>
          </p:txBody>
        </p:sp>
      </p:grpSp>
      <p:grpSp>
        <p:nvGrpSpPr>
          <p:cNvPr id="137" name="Group 100">
            <a:extLst>
              <a:ext uri="{FF2B5EF4-FFF2-40B4-BE49-F238E27FC236}">
                <a16:creationId xmlns:a16="http://schemas.microsoft.com/office/drawing/2014/main" id="{9B3EDF9F-9E23-4A77-A5F7-3B6448A1017B}"/>
              </a:ext>
            </a:extLst>
          </p:cNvPr>
          <p:cNvGrpSpPr>
            <a:grpSpLocks noChangeAspect="1"/>
          </p:cNvGrpSpPr>
          <p:nvPr/>
        </p:nvGrpSpPr>
        <p:grpSpPr bwMode="auto">
          <a:xfrm>
            <a:off x="600331" y="1946629"/>
            <a:ext cx="874457" cy="3513156"/>
            <a:chOff x="327627" y="1925638"/>
            <a:chExt cx="959837" cy="3854276"/>
          </a:xfrm>
        </p:grpSpPr>
        <p:grpSp>
          <p:nvGrpSpPr>
            <p:cNvPr id="138" name="Group 96">
              <a:extLst>
                <a:ext uri="{FF2B5EF4-FFF2-40B4-BE49-F238E27FC236}">
                  <a16:creationId xmlns:a16="http://schemas.microsoft.com/office/drawing/2014/main" id="{F3A536A7-696C-4106-9B97-9ED6274BB47A}"/>
                </a:ext>
              </a:extLst>
            </p:cNvPr>
            <p:cNvGrpSpPr>
              <a:grpSpLocks/>
            </p:cNvGrpSpPr>
            <p:nvPr/>
          </p:nvGrpSpPr>
          <p:grpSpPr bwMode="auto">
            <a:xfrm>
              <a:off x="327627" y="1925638"/>
              <a:ext cx="959837" cy="3854276"/>
              <a:chOff x="327627" y="1925638"/>
              <a:chExt cx="959837" cy="3854276"/>
            </a:xfrm>
          </p:grpSpPr>
          <p:sp>
            <p:nvSpPr>
              <p:cNvPr id="140" name="Text Box 61">
                <a:extLst>
                  <a:ext uri="{FF2B5EF4-FFF2-40B4-BE49-F238E27FC236}">
                    <a16:creationId xmlns:a16="http://schemas.microsoft.com/office/drawing/2014/main" id="{D888F688-C706-400D-989B-26DF830857DB}"/>
                  </a:ext>
                </a:extLst>
              </p:cNvPr>
              <p:cNvSpPr txBox="1">
                <a:spLocks noChangeArrowheads="1"/>
              </p:cNvSpPr>
              <p:nvPr/>
            </p:nvSpPr>
            <p:spPr bwMode="blackWhite">
              <a:xfrm rot="16200000">
                <a:off x="-1015389" y="3798696"/>
                <a:ext cx="2956293" cy="27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600" b="0" i="0" u="none" strike="noStrike" kern="0" cap="none" spc="0" normalizeH="0" baseline="0" noProof="0" dirty="0">
                    <a:ln>
                      <a:noFill/>
                    </a:ln>
                    <a:solidFill>
                      <a:srgbClr val="000000"/>
                    </a:solidFill>
                    <a:effectLst/>
                    <a:uLnTx/>
                    <a:uFillTx/>
                    <a:latin typeface="Arial Narrow" panose="020B0606020202030204" pitchFamily="34" charset="0"/>
                  </a:rPr>
                  <a:t>Fracture rate per 1000 person-years</a:t>
                </a:r>
              </a:p>
            </p:txBody>
          </p:sp>
          <p:sp>
            <p:nvSpPr>
              <p:cNvPr id="141" name="Text Box 44">
                <a:extLst>
                  <a:ext uri="{FF2B5EF4-FFF2-40B4-BE49-F238E27FC236}">
                    <a16:creationId xmlns:a16="http://schemas.microsoft.com/office/drawing/2014/main" id="{11E66BB9-4CD5-449C-A806-7CBD7EE98D43}"/>
                  </a:ext>
                </a:extLst>
              </p:cNvPr>
              <p:cNvSpPr txBox="1">
                <a:spLocks noChangeArrowheads="1"/>
              </p:cNvSpPr>
              <p:nvPr/>
            </p:nvSpPr>
            <p:spPr bwMode="blackWhite">
              <a:xfrm>
                <a:off x="963531" y="1925638"/>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60</a:t>
                </a:r>
              </a:p>
            </p:txBody>
          </p:sp>
          <p:sp>
            <p:nvSpPr>
              <p:cNvPr id="142" name="Text Box 45">
                <a:extLst>
                  <a:ext uri="{FF2B5EF4-FFF2-40B4-BE49-F238E27FC236}">
                    <a16:creationId xmlns:a16="http://schemas.microsoft.com/office/drawing/2014/main" id="{3E52AB5B-0E5E-4916-810E-60842814519A}"/>
                  </a:ext>
                </a:extLst>
              </p:cNvPr>
              <p:cNvSpPr txBox="1">
                <a:spLocks noChangeArrowheads="1"/>
              </p:cNvSpPr>
              <p:nvPr/>
            </p:nvSpPr>
            <p:spPr bwMode="blackWhite">
              <a:xfrm>
                <a:off x="963531" y="2528888"/>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50</a:t>
                </a:r>
              </a:p>
            </p:txBody>
          </p:sp>
          <p:sp>
            <p:nvSpPr>
              <p:cNvPr id="143" name="Text Box 46">
                <a:extLst>
                  <a:ext uri="{FF2B5EF4-FFF2-40B4-BE49-F238E27FC236}">
                    <a16:creationId xmlns:a16="http://schemas.microsoft.com/office/drawing/2014/main" id="{5CA1809E-A0EA-45A9-A4D0-A528B97E2C93}"/>
                  </a:ext>
                </a:extLst>
              </p:cNvPr>
              <p:cNvSpPr txBox="1">
                <a:spLocks noChangeArrowheads="1"/>
              </p:cNvSpPr>
              <p:nvPr/>
            </p:nvSpPr>
            <p:spPr bwMode="blackWhite">
              <a:xfrm>
                <a:off x="963531" y="3135313"/>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40</a:t>
                </a:r>
              </a:p>
            </p:txBody>
          </p:sp>
          <p:sp>
            <p:nvSpPr>
              <p:cNvPr id="144" name="Text Box 47">
                <a:extLst>
                  <a:ext uri="{FF2B5EF4-FFF2-40B4-BE49-F238E27FC236}">
                    <a16:creationId xmlns:a16="http://schemas.microsoft.com/office/drawing/2014/main" id="{75A3991B-6901-4581-8A9A-CC935856F080}"/>
                  </a:ext>
                </a:extLst>
              </p:cNvPr>
              <p:cNvSpPr txBox="1">
                <a:spLocks noChangeArrowheads="1"/>
              </p:cNvSpPr>
              <p:nvPr/>
            </p:nvSpPr>
            <p:spPr bwMode="blackWhite">
              <a:xfrm>
                <a:off x="963531" y="3735388"/>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30</a:t>
                </a:r>
              </a:p>
            </p:txBody>
          </p:sp>
          <p:sp>
            <p:nvSpPr>
              <p:cNvPr id="145" name="Text Box 48">
                <a:extLst>
                  <a:ext uri="{FF2B5EF4-FFF2-40B4-BE49-F238E27FC236}">
                    <a16:creationId xmlns:a16="http://schemas.microsoft.com/office/drawing/2014/main" id="{F60071A8-5E1B-4503-975E-F8CFA0EF3D9D}"/>
                  </a:ext>
                </a:extLst>
              </p:cNvPr>
              <p:cNvSpPr txBox="1">
                <a:spLocks noChangeArrowheads="1"/>
              </p:cNvSpPr>
              <p:nvPr/>
            </p:nvSpPr>
            <p:spPr bwMode="blackWhite">
              <a:xfrm>
                <a:off x="963531" y="4338638"/>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20</a:t>
                </a:r>
              </a:p>
            </p:txBody>
          </p:sp>
          <p:sp>
            <p:nvSpPr>
              <p:cNvPr id="146" name="Text Box 49">
                <a:extLst>
                  <a:ext uri="{FF2B5EF4-FFF2-40B4-BE49-F238E27FC236}">
                    <a16:creationId xmlns:a16="http://schemas.microsoft.com/office/drawing/2014/main" id="{F66BD0C7-5214-4008-A127-3EFBE33F9622}"/>
                  </a:ext>
                </a:extLst>
              </p:cNvPr>
              <p:cNvSpPr txBox="1">
                <a:spLocks noChangeArrowheads="1"/>
              </p:cNvSpPr>
              <p:nvPr/>
            </p:nvSpPr>
            <p:spPr bwMode="blackWhite">
              <a:xfrm>
                <a:off x="963531" y="4940301"/>
                <a:ext cx="179470"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10</a:t>
                </a:r>
              </a:p>
            </p:txBody>
          </p:sp>
          <p:sp>
            <p:nvSpPr>
              <p:cNvPr id="147" name="Text Box 50">
                <a:extLst>
                  <a:ext uri="{FF2B5EF4-FFF2-40B4-BE49-F238E27FC236}">
                    <a16:creationId xmlns:a16="http://schemas.microsoft.com/office/drawing/2014/main" id="{0B7ADAEC-7828-4DF2-BF76-4322EDE9662C}"/>
                  </a:ext>
                </a:extLst>
              </p:cNvPr>
              <p:cNvSpPr txBox="1">
                <a:spLocks noChangeArrowheads="1"/>
              </p:cNvSpPr>
              <p:nvPr/>
            </p:nvSpPr>
            <p:spPr bwMode="blackWhite">
              <a:xfrm>
                <a:off x="1053264" y="5543551"/>
                <a:ext cx="89736" cy="23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0</a:t>
                </a:r>
              </a:p>
            </p:txBody>
          </p:sp>
          <p:sp>
            <p:nvSpPr>
              <p:cNvPr id="148" name="Line 7">
                <a:extLst>
                  <a:ext uri="{FF2B5EF4-FFF2-40B4-BE49-F238E27FC236}">
                    <a16:creationId xmlns:a16="http://schemas.microsoft.com/office/drawing/2014/main" id="{91EB5DB6-7EEE-4DC3-8359-0ED3E97C0B29}"/>
                  </a:ext>
                </a:extLst>
              </p:cNvPr>
              <p:cNvSpPr>
                <a:spLocks noChangeShapeType="1"/>
              </p:cNvSpPr>
              <p:nvPr/>
            </p:nvSpPr>
            <p:spPr bwMode="blackWhite">
              <a:xfrm>
                <a:off x="1284286" y="2009458"/>
                <a:ext cx="0" cy="365040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49" name="Line 79">
                <a:extLst>
                  <a:ext uri="{FF2B5EF4-FFF2-40B4-BE49-F238E27FC236}">
                    <a16:creationId xmlns:a16="http://schemas.microsoft.com/office/drawing/2014/main" id="{B1422331-5909-47A5-9684-AB2D94CB7212}"/>
                  </a:ext>
                </a:extLst>
              </p:cNvPr>
              <p:cNvSpPr>
                <a:spLocks noChangeShapeType="1"/>
              </p:cNvSpPr>
              <p:nvPr/>
            </p:nvSpPr>
            <p:spPr bwMode="blackWhite">
              <a:xfrm flipH="1">
                <a:off x="1184189" y="2025650"/>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50" name="Line 80">
                <a:extLst>
                  <a:ext uri="{FF2B5EF4-FFF2-40B4-BE49-F238E27FC236}">
                    <a16:creationId xmlns:a16="http://schemas.microsoft.com/office/drawing/2014/main" id="{FF76F71E-A632-43B7-B5C7-04E3E5965AD9}"/>
                  </a:ext>
                </a:extLst>
              </p:cNvPr>
              <p:cNvSpPr>
                <a:spLocks noChangeShapeType="1"/>
              </p:cNvSpPr>
              <p:nvPr/>
            </p:nvSpPr>
            <p:spPr bwMode="blackWhite">
              <a:xfrm flipH="1">
                <a:off x="1196900" y="2633663"/>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51" name="Line 81">
                <a:extLst>
                  <a:ext uri="{FF2B5EF4-FFF2-40B4-BE49-F238E27FC236}">
                    <a16:creationId xmlns:a16="http://schemas.microsoft.com/office/drawing/2014/main" id="{C3DD8B20-20A1-4B79-AC49-B889425741F3}"/>
                  </a:ext>
                </a:extLst>
              </p:cNvPr>
              <p:cNvSpPr>
                <a:spLocks noChangeShapeType="1"/>
              </p:cNvSpPr>
              <p:nvPr/>
            </p:nvSpPr>
            <p:spPr bwMode="blackWhite">
              <a:xfrm flipH="1">
                <a:off x="1196900" y="3236913"/>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52" name="Line 82">
                <a:extLst>
                  <a:ext uri="{FF2B5EF4-FFF2-40B4-BE49-F238E27FC236}">
                    <a16:creationId xmlns:a16="http://schemas.microsoft.com/office/drawing/2014/main" id="{F049E504-23F8-4385-B6BE-C4856711051D}"/>
                  </a:ext>
                </a:extLst>
              </p:cNvPr>
              <p:cNvSpPr>
                <a:spLocks noChangeShapeType="1"/>
              </p:cNvSpPr>
              <p:nvPr/>
            </p:nvSpPr>
            <p:spPr bwMode="blackWhite">
              <a:xfrm flipH="1">
                <a:off x="1196900" y="3840163"/>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53" name="Line 83">
                <a:extLst>
                  <a:ext uri="{FF2B5EF4-FFF2-40B4-BE49-F238E27FC236}">
                    <a16:creationId xmlns:a16="http://schemas.microsoft.com/office/drawing/2014/main" id="{E97C22E2-647C-4531-99DF-7BA5E7CC0C95}"/>
                  </a:ext>
                </a:extLst>
              </p:cNvPr>
              <p:cNvSpPr>
                <a:spLocks noChangeShapeType="1"/>
              </p:cNvSpPr>
              <p:nvPr/>
            </p:nvSpPr>
            <p:spPr bwMode="blackWhite">
              <a:xfrm flipH="1">
                <a:off x="1196900" y="4441826"/>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54" name="Line 84">
                <a:extLst>
                  <a:ext uri="{FF2B5EF4-FFF2-40B4-BE49-F238E27FC236}">
                    <a16:creationId xmlns:a16="http://schemas.microsoft.com/office/drawing/2014/main" id="{C3CEE874-8A4B-4FA2-90E2-78B41EC37687}"/>
                  </a:ext>
                </a:extLst>
              </p:cNvPr>
              <p:cNvSpPr>
                <a:spLocks noChangeShapeType="1"/>
              </p:cNvSpPr>
              <p:nvPr/>
            </p:nvSpPr>
            <p:spPr bwMode="blackWhite">
              <a:xfrm flipH="1">
                <a:off x="1196900" y="5045076"/>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grpSp>
        <p:sp>
          <p:nvSpPr>
            <p:cNvPr id="139" name="Line 85">
              <a:extLst>
                <a:ext uri="{FF2B5EF4-FFF2-40B4-BE49-F238E27FC236}">
                  <a16:creationId xmlns:a16="http://schemas.microsoft.com/office/drawing/2014/main" id="{00094D5D-389D-4FB1-8FA0-7F940B0216A9}"/>
                </a:ext>
              </a:extLst>
            </p:cNvPr>
            <p:cNvSpPr>
              <a:spLocks noChangeShapeType="1"/>
            </p:cNvSpPr>
            <p:nvPr/>
          </p:nvSpPr>
          <p:spPr bwMode="blackWhite">
            <a:xfrm flipH="1">
              <a:off x="1196900" y="5654676"/>
              <a:ext cx="90564"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grpSp>
      <p:grpSp>
        <p:nvGrpSpPr>
          <p:cNvPr id="155" name="Group 98">
            <a:extLst>
              <a:ext uri="{FF2B5EF4-FFF2-40B4-BE49-F238E27FC236}">
                <a16:creationId xmlns:a16="http://schemas.microsoft.com/office/drawing/2014/main" id="{DDDFD636-50FE-43B1-9F49-FA1F906FC54B}"/>
              </a:ext>
            </a:extLst>
          </p:cNvPr>
          <p:cNvGrpSpPr>
            <a:grpSpLocks noChangeAspect="1"/>
          </p:cNvGrpSpPr>
          <p:nvPr/>
        </p:nvGrpSpPr>
        <p:grpSpPr bwMode="auto">
          <a:xfrm>
            <a:off x="1484313" y="5339116"/>
            <a:ext cx="6086475" cy="746293"/>
            <a:chOff x="1284289" y="5654675"/>
            <a:chExt cx="6743700" cy="826828"/>
          </a:xfrm>
        </p:grpSpPr>
        <p:sp>
          <p:nvSpPr>
            <p:cNvPr id="156" name="Text Box 6">
              <a:extLst>
                <a:ext uri="{FF2B5EF4-FFF2-40B4-BE49-F238E27FC236}">
                  <a16:creationId xmlns:a16="http://schemas.microsoft.com/office/drawing/2014/main" id="{96773169-D757-49C8-B256-824D3920ABA3}"/>
                </a:ext>
              </a:extLst>
            </p:cNvPr>
            <p:cNvSpPr txBox="1">
              <a:spLocks noChangeArrowheads="1"/>
            </p:cNvSpPr>
            <p:nvPr/>
          </p:nvSpPr>
          <p:spPr bwMode="blackWhite">
            <a:xfrm>
              <a:off x="4049145" y="6208712"/>
              <a:ext cx="1191761" cy="27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600" b="0" i="0" u="none" strike="noStrike" kern="0" cap="none" spc="0" normalizeH="0" baseline="0" noProof="0">
                  <a:ln>
                    <a:noFill/>
                  </a:ln>
                  <a:solidFill>
                    <a:srgbClr val="000000"/>
                  </a:solidFill>
                  <a:effectLst/>
                  <a:uLnTx/>
                  <a:uFillTx/>
                  <a:latin typeface="Arial Narrow" panose="020B0606020202030204" pitchFamily="34" charset="0"/>
                </a:rPr>
                <a:t>BMD T-scores</a:t>
              </a:r>
            </a:p>
          </p:txBody>
        </p:sp>
        <p:sp>
          <p:nvSpPr>
            <p:cNvPr id="157" name="Text Box 63">
              <a:extLst>
                <a:ext uri="{FF2B5EF4-FFF2-40B4-BE49-F238E27FC236}">
                  <a16:creationId xmlns:a16="http://schemas.microsoft.com/office/drawing/2014/main" id="{E3EF17A3-646C-41E9-B0FD-66B7DE5223AE}"/>
                </a:ext>
              </a:extLst>
            </p:cNvPr>
            <p:cNvSpPr txBox="1">
              <a:spLocks noChangeArrowheads="1"/>
            </p:cNvSpPr>
            <p:nvPr/>
          </p:nvSpPr>
          <p:spPr bwMode="blackWhite">
            <a:xfrm>
              <a:off x="1446584" y="5702301"/>
              <a:ext cx="277071" cy="20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rPr>
                <a:t>&gt;1.0</a:t>
              </a:r>
            </a:p>
          </p:txBody>
        </p:sp>
        <p:sp>
          <p:nvSpPr>
            <p:cNvPr id="158" name="Text Box 64">
              <a:extLst>
                <a:ext uri="{FF2B5EF4-FFF2-40B4-BE49-F238E27FC236}">
                  <a16:creationId xmlns:a16="http://schemas.microsoft.com/office/drawing/2014/main" id="{81531041-39AD-49B0-A919-4513F1A4A132}"/>
                </a:ext>
              </a:extLst>
            </p:cNvPr>
            <p:cNvSpPr txBox="1">
              <a:spLocks noChangeArrowheads="1"/>
            </p:cNvSpPr>
            <p:nvPr/>
          </p:nvSpPr>
          <p:spPr bwMode="blackWhite">
            <a:xfrm>
              <a:off x="1999838" y="5702301"/>
              <a:ext cx="351668"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1.0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to 0.5</a:t>
              </a:r>
            </a:p>
          </p:txBody>
        </p:sp>
        <p:sp>
          <p:nvSpPr>
            <p:cNvPr id="159" name="Text Box 65">
              <a:extLst>
                <a:ext uri="{FF2B5EF4-FFF2-40B4-BE49-F238E27FC236}">
                  <a16:creationId xmlns:a16="http://schemas.microsoft.com/office/drawing/2014/main" id="{DBE345D0-B92D-4A29-9F09-FF7874D115BE}"/>
                </a:ext>
              </a:extLst>
            </p:cNvPr>
            <p:cNvSpPr txBox="1">
              <a:spLocks noChangeArrowheads="1"/>
            </p:cNvSpPr>
            <p:nvPr/>
          </p:nvSpPr>
          <p:spPr bwMode="blackWhite">
            <a:xfrm>
              <a:off x="2625312" y="5702301"/>
              <a:ext cx="351668"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0.5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to 0.0</a:t>
              </a:r>
            </a:p>
          </p:txBody>
        </p:sp>
        <p:sp>
          <p:nvSpPr>
            <p:cNvPr id="160" name="Text Box 66">
              <a:extLst>
                <a:ext uri="{FF2B5EF4-FFF2-40B4-BE49-F238E27FC236}">
                  <a16:creationId xmlns:a16="http://schemas.microsoft.com/office/drawing/2014/main" id="{2867B023-E881-4068-838F-EFBD0934C1E1}"/>
                </a:ext>
              </a:extLst>
            </p:cNvPr>
            <p:cNvSpPr txBox="1">
              <a:spLocks noChangeArrowheads="1"/>
            </p:cNvSpPr>
            <p:nvPr/>
          </p:nvSpPr>
          <p:spPr bwMode="blackWhite">
            <a:xfrm>
              <a:off x="3193456"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0.0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to –0.5</a:t>
              </a:r>
            </a:p>
          </p:txBody>
        </p:sp>
        <p:sp>
          <p:nvSpPr>
            <p:cNvPr id="161" name="Text Box 67">
              <a:extLst>
                <a:ext uri="{FF2B5EF4-FFF2-40B4-BE49-F238E27FC236}">
                  <a16:creationId xmlns:a16="http://schemas.microsoft.com/office/drawing/2014/main" id="{7DA99CF3-FC6F-41BB-A4E6-948E50FC302E}"/>
                </a:ext>
              </a:extLst>
            </p:cNvPr>
            <p:cNvSpPr txBox="1">
              <a:spLocks noChangeArrowheads="1"/>
            </p:cNvSpPr>
            <p:nvPr/>
          </p:nvSpPr>
          <p:spPr bwMode="blackWhite">
            <a:xfrm>
              <a:off x="3818137"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–0.5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to –1.0</a:t>
              </a:r>
            </a:p>
          </p:txBody>
        </p:sp>
        <p:sp>
          <p:nvSpPr>
            <p:cNvPr id="162" name="Text Box 68">
              <a:extLst>
                <a:ext uri="{FF2B5EF4-FFF2-40B4-BE49-F238E27FC236}">
                  <a16:creationId xmlns:a16="http://schemas.microsoft.com/office/drawing/2014/main" id="{AD834954-6E76-431B-B4F8-6D1519FC42B2}"/>
                </a:ext>
              </a:extLst>
            </p:cNvPr>
            <p:cNvSpPr txBox="1">
              <a:spLocks noChangeArrowheads="1"/>
            </p:cNvSpPr>
            <p:nvPr/>
          </p:nvSpPr>
          <p:spPr bwMode="blackWhite">
            <a:xfrm>
              <a:off x="4422975"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–1.0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to –1.5</a:t>
              </a:r>
            </a:p>
          </p:txBody>
        </p:sp>
        <p:sp>
          <p:nvSpPr>
            <p:cNvPr id="163" name="Text Box 69">
              <a:extLst>
                <a:ext uri="{FF2B5EF4-FFF2-40B4-BE49-F238E27FC236}">
                  <a16:creationId xmlns:a16="http://schemas.microsoft.com/office/drawing/2014/main" id="{EBB5A2DA-EF6B-4710-8CFF-4A4AB5A5E7F1}"/>
                </a:ext>
              </a:extLst>
            </p:cNvPr>
            <p:cNvSpPr txBox="1">
              <a:spLocks noChangeArrowheads="1"/>
            </p:cNvSpPr>
            <p:nvPr/>
          </p:nvSpPr>
          <p:spPr bwMode="blackWhite">
            <a:xfrm>
              <a:off x="5027812"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–1.5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to –2.0</a:t>
              </a:r>
            </a:p>
          </p:txBody>
        </p:sp>
        <p:sp>
          <p:nvSpPr>
            <p:cNvPr id="164" name="Text Box 70">
              <a:extLst>
                <a:ext uri="{FF2B5EF4-FFF2-40B4-BE49-F238E27FC236}">
                  <a16:creationId xmlns:a16="http://schemas.microsoft.com/office/drawing/2014/main" id="{1F85E5C0-4C5D-42B1-AF91-7C6D3E10C701}"/>
                </a:ext>
              </a:extLst>
            </p:cNvPr>
            <p:cNvSpPr txBox="1">
              <a:spLocks noChangeArrowheads="1"/>
            </p:cNvSpPr>
            <p:nvPr/>
          </p:nvSpPr>
          <p:spPr bwMode="blackWhite">
            <a:xfrm>
              <a:off x="5656462"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–2.0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to –2.5</a:t>
              </a:r>
            </a:p>
          </p:txBody>
        </p:sp>
        <p:sp>
          <p:nvSpPr>
            <p:cNvPr id="165" name="Text Box 71">
              <a:extLst>
                <a:ext uri="{FF2B5EF4-FFF2-40B4-BE49-F238E27FC236}">
                  <a16:creationId xmlns:a16="http://schemas.microsoft.com/office/drawing/2014/main" id="{8BC21EC1-6771-4131-86C9-0E894F560462}"/>
                </a:ext>
              </a:extLst>
            </p:cNvPr>
            <p:cNvSpPr txBox="1">
              <a:spLocks noChangeArrowheads="1"/>
            </p:cNvSpPr>
            <p:nvPr/>
          </p:nvSpPr>
          <p:spPr bwMode="blackWhite">
            <a:xfrm>
              <a:off x="6294637"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–2.5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to –3.0</a:t>
              </a:r>
            </a:p>
          </p:txBody>
        </p:sp>
        <p:sp>
          <p:nvSpPr>
            <p:cNvPr id="166" name="Text Box 72">
              <a:extLst>
                <a:ext uri="{FF2B5EF4-FFF2-40B4-BE49-F238E27FC236}">
                  <a16:creationId xmlns:a16="http://schemas.microsoft.com/office/drawing/2014/main" id="{DB2B4BBC-4A69-4F17-9C4A-D1A1054585C1}"/>
                </a:ext>
              </a:extLst>
            </p:cNvPr>
            <p:cNvSpPr txBox="1">
              <a:spLocks noChangeArrowheads="1"/>
            </p:cNvSpPr>
            <p:nvPr/>
          </p:nvSpPr>
          <p:spPr bwMode="blackWhite">
            <a:xfrm>
              <a:off x="6885187" y="5702301"/>
              <a:ext cx="429816" cy="40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–3.0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to –3.5</a:t>
              </a:r>
            </a:p>
          </p:txBody>
        </p:sp>
        <p:sp>
          <p:nvSpPr>
            <p:cNvPr id="167" name="Text Box 73">
              <a:extLst>
                <a:ext uri="{FF2B5EF4-FFF2-40B4-BE49-F238E27FC236}">
                  <a16:creationId xmlns:a16="http://schemas.microsoft.com/office/drawing/2014/main" id="{7AFB2C6A-2040-4904-A891-ED9B9ADA2745}"/>
                </a:ext>
              </a:extLst>
            </p:cNvPr>
            <p:cNvSpPr txBox="1">
              <a:spLocks noChangeArrowheads="1"/>
            </p:cNvSpPr>
            <p:nvPr/>
          </p:nvSpPr>
          <p:spPr bwMode="blackWhite">
            <a:xfrm>
              <a:off x="7549061" y="5702301"/>
              <a:ext cx="394294" cy="20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200" b="0" i="0" u="none" strike="noStrike" kern="0" cap="none" spc="0" normalizeH="0" baseline="0" noProof="0">
                  <a:ln>
                    <a:noFill/>
                  </a:ln>
                  <a:solidFill>
                    <a:srgbClr val="000000"/>
                  </a:solidFill>
                  <a:effectLst/>
                  <a:uLnTx/>
                  <a:uFillTx/>
                  <a:latin typeface="Arial Narrow" panose="020B0606020202030204" pitchFamily="34" charset="0"/>
                </a:rPr>
                <a:t>&lt; –3.5</a:t>
              </a:r>
            </a:p>
          </p:txBody>
        </p:sp>
        <p:sp>
          <p:nvSpPr>
            <p:cNvPr id="168" name="Line 43">
              <a:extLst>
                <a:ext uri="{FF2B5EF4-FFF2-40B4-BE49-F238E27FC236}">
                  <a16:creationId xmlns:a16="http://schemas.microsoft.com/office/drawing/2014/main" id="{28CAE068-626F-4AB8-AFC4-48B0BA09ACE1}"/>
                </a:ext>
              </a:extLst>
            </p:cNvPr>
            <p:cNvSpPr>
              <a:spLocks noChangeShapeType="1"/>
            </p:cNvSpPr>
            <p:nvPr/>
          </p:nvSpPr>
          <p:spPr bwMode="blackWhite">
            <a:xfrm>
              <a:off x="1284289" y="5654675"/>
              <a:ext cx="674370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grpSp>
      <p:grpSp>
        <p:nvGrpSpPr>
          <p:cNvPr id="169" name="Group 97">
            <a:extLst>
              <a:ext uri="{FF2B5EF4-FFF2-40B4-BE49-F238E27FC236}">
                <a16:creationId xmlns:a16="http://schemas.microsoft.com/office/drawing/2014/main" id="{337E244E-9812-49ED-8840-353724ABBA36}"/>
              </a:ext>
            </a:extLst>
          </p:cNvPr>
          <p:cNvGrpSpPr>
            <a:grpSpLocks noChangeAspect="1"/>
          </p:cNvGrpSpPr>
          <p:nvPr/>
        </p:nvGrpSpPr>
        <p:grpSpPr bwMode="auto">
          <a:xfrm>
            <a:off x="7570791" y="2022829"/>
            <a:ext cx="754956" cy="3417643"/>
            <a:chOff x="8023226" y="1881188"/>
            <a:chExt cx="861150" cy="3901990"/>
          </a:xfrm>
        </p:grpSpPr>
        <p:sp>
          <p:nvSpPr>
            <p:cNvPr id="170" name="Text Box 62">
              <a:extLst>
                <a:ext uri="{FF2B5EF4-FFF2-40B4-BE49-F238E27FC236}">
                  <a16:creationId xmlns:a16="http://schemas.microsoft.com/office/drawing/2014/main" id="{94AC1A18-6BA3-47C7-9C69-B701108A31D7}"/>
                </a:ext>
              </a:extLst>
            </p:cNvPr>
            <p:cNvSpPr txBox="1">
              <a:spLocks noChangeArrowheads="1"/>
            </p:cNvSpPr>
            <p:nvPr/>
          </p:nvSpPr>
          <p:spPr bwMode="blackWhite">
            <a:xfrm rot="16200000">
              <a:off x="8030179" y="3599724"/>
              <a:ext cx="1427540" cy="28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600" b="0" i="0" u="none" strike="noStrike" kern="0" cap="none" spc="0" normalizeH="0" baseline="0" noProof="0">
                  <a:ln>
                    <a:noFill/>
                  </a:ln>
                  <a:solidFill>
                    <a:srgbClr val="000000"/>
                  </a:solidFill>
                  <a:effectLst/>
                  <a:uLnTx/>
                  <a:uFillTx/>
                  <a:latin typeface="Arial Narrow" panose="020B0606020202030204" pitchFamily="34" charset="0"/>
                </a:rPr>
                <a:t>No. of  Fractures</a:t>
              </a:r>
            </a:p>
          </p:txBody>
        </p:sp>
        <p:sp>
          <p:nvSpPr>
            <p:cNvPr id="171" name="Text Box 51">
              <a:extLst>
                <a:ext uri="{FF2B5EF4-FFF2-40B4-BE49-F238E27FC236}">
                  <a16:creationId xmlns:a16="http://schemas.microsoft.com/office/drawing/2014/main" id="{E35EBADB-BAE7-420B-BC27-87AC638B6F7D}"/>
                </a:ext>
              </a:extLst>
            </p:cNvPr>
            <p:cNvSpPr txBox="1">
              <a:spLocks noChangeArrowheads="1"/>
            </p:cNvSpPr>
            <p:nvPr/>
          </p:nvSpPr>
          <p:spPr bwMode="blackWhite">
            <a:xfrm>
              <a:off x="8208784" y="1881188"/>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450</a:t>
              </a:r>
            </a:p>
          </p:txBody>
        </p:sp>
        <p:sp>
          <p:nvSpPr>
            <p:cNvPr id="172" name="Text Box 52">
              <a:extLst>
                <a:ext uri="{FF2B5EF4-FFF2-40B4-BE49-F238E27FC236}">
                  <a16:creationId xmlns:a16="http://schemas.microsoft.com/office/drawing/2014/main" id="{F07D9977-08E1-43E4-A263-93FFEE3C9468}"/>
                </a:ext>
              </a:extLst>
            </p:cNvPr>
            <p:cNvSpPr txBox="1">
              <a:spLocks noChangeArrowheads="1"/>
            </p:cNvSpPr>
            <p:nvPr/>
          </p:nvSpPr>
          <p:spPr bwMode="blackWhite">
            <a:xfrm>
              <a:off x="8208784" y="2724152"/>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350</a:t>
              </a:r>
            </a:p>
          </p:txBody>
        </p:sp>
        <p:sp>
          <p:nvSpPr>
            <p:cNvPr id="173" name="Text Box 53">
              <a:extLst>
                <a:ext uri="{FF2B5EF4-FFF2-40B4-BE49-F238E27FC236}">
                  <a16:creationId xmlns:a16="http://schemas.microsoft.com/office/drawing/2014/main" id="{90D70517-FDBE-4852-90A1-EABD8C591C6A}"/>
                </a:ext>
              </a:extLst>
            </p:cNvPr>
            <p:cNvSpPr txBox="1">
              <a:spLocks noChangeArrowheads="1"/>
            </p:cNvSpPr>
            <p:nvPr/>
          </p:nvSpPr>
          <p:spPr bwMode="blackWhite">
            <a:xfrm>
              <a:off x="8208784" y="3128963"/>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300</a:t>
              </a:r>
            </a:p>
          </p:txBody>
        </p:sp>
        <p:sp>
          <p:nvSpPr>
            <p:cNvPr id="174" name="Text Box 54">
              <a:extLst>
                <a:ext uri="{FF2B5EF4-FFF2-40B4-BE49-F238E27FC236}">
                  <a16:creationId xmlns:a16="http://schemas.microsoft.com/office/drawing/2014/main" id="{73EFEADF-F5B1-4E94-9193-8AA6E3F47A63}"/>
                </a:ext>
              </a:extLst>
            </p:cNvPr>
            <p:cNvSpPr txBox="1">
              <a:spLocks noChangeArrowheads="1"/>
            </p:cNvSpPr>
            <p:nvPr/>
          </p:nvSpPr>
          <p:spPr bwMode="blackWhite">
            <a:xfrm>
              <a:off x="8208784" y="3530601"/>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250</a:t>
              </a:r>
            </a:p>
          </p:txBody>
        </p:sp>
        <p:sp>
          <p:nvSpPr>
            <p:cNvPr id="175" name="Text Box 55">
              <a:extLst>
                <a:ext uri="{FF2B5EF4-FFF2-40B4-BE49-F238E27FC236}">
                  <a16:creationId xmlns:a16="http://schemas.microsoft.com/office/drawing/2014/main" id="{41704C8A-590F-4B81-AED0-44D7C4DD5592}"/>
                </a:ext>
              </a:extLst>
            </p:cNvPr>
            <p:cNvSpPr txBox="1">
              <a:spLocks noChangeArrowheads="1"/>
            </p:cNvSpPr>
            <p:nvPr/>
          </p:nvSpPr>
          <p:spPr bwMode="blackWhite">
            <a:xfrm>
              <a:off x="8208784" y="3933826"/>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200</a:t>
              </a:r>
            </a:p>
          </p:txBody>
        </p:sp>
        <p:sp>
          <p:nvSpPr>
            <p:cNvPr id="176" name="Text Box 56">
              <a:extLst>
                <a:ext uri="{FF2B5EF4-FFF2-40B4-BE49-F238E27FC236}">
                  <a16:creationId xmlns:a16="http://schemas.microsoft.com/office/drawing/2014/main" id="{4D3C1E2B-AEED-4CD9-8E54-203ED57A29C5}"/>
                </a:ext>
              </a:extLst>
            </p:cNvPr>
            <p:cNvSpPr txBox="1">
              <a:spLocks noChangeArrowheads="1"/>
            </p:cNvSpPr>
            <p:nvPr/>
          </p:nvSpPr>
          <p:spPr bwMode="blackWhite">
            <a:xfrm>
              <a:off x="8208784" y="4735513"/>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100</a:t>
              </a:r>
            </a:p>
          </p:txBody>
        </p:sp>
        <p:sp>
          <p:nvSpPr>
            <p:cNvPr id="177" name="Text Box 57">
              <a:extLst>
                <a:ext uri="{FF2B5EF4-FFF2-40B4-BE49-F238E27FC236}">
                  <a16:creationId xmlns:a16="http://schemas.microsoft.com/office/drawing/2014/main" id="{F3C1EDAC-333D-4E7B-A6C4-BD0707ED6AC6}"/>
                </a:ext>
              </a:extLst>
            </p:cNvPr>
            <p:cNvSpPr txBox="1">
              <a:spLocks noChangeArrowheads="1"/>
            </p:cNvSpPr>
            <p:nvPr/>
          </p:nvSpPr>
          <p:spPr bwMode="blackWhite">
            <a:xfrm>
              <a:off x="8203612" y="5537201"/>
              <a:ext cx="93253"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0</a:t>
              </a:r>
            </a:p>
          </p:txBody>
        </p:sp>
        <p:sp>
          <p:nvSpPr>
            <p:cNvPr id="178" name="Text Box 58">
              <a:extLst>
                <a:ext uri="{FF2B5EF4-FFF2-40B4-BE49-F238E27FC236}">
                  <a16:creationId xmlns:a16="http://schemas.microsoft.com/office/drawing/2014/main" id="{4C46BE92-4045-480C-9B33-AC326518C950}"/>
                </a:ext>
              </a:extLst>
            </p:cNvPr>
            <p:cNvSpPr txBox="1">
              <a:spLocks noChangeArrowheads="1"/>
            </p:cNvSpPr>
            <p:nvPr/>
          </p:nvSpPr>
          <p:spPr bwMode="blackWhite">
            <a:xfrm>
              <a:off x="8208784" y="4337051"/>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150</a:t>
              </a:r>
            </a:p>
          </p:txBody>
        </p:sp>
        <p:sp>
          <p:nvSpPr>
            <p:cNvPr id="179" name="Text Box 59">
              <a:extLst>
                <a:ext uri="{FF2B5EF4-FFF2-40B4-BE49-F238E27FC236}">
                  <a16:creationId xmlns:a16="http://schemas.microsoft.com/office/drawing/2014/main" id="{CC1C2AA3-DEC4-44FE-812E-22A93E270E76}"/>
                </a:ext>
              </a:extLst>
            </p:cNvPr>
            <p:cNvSpPr txBox="1">
              <a:spLocks noChangeArrowheads="1"/>
            </p:cNvSpPr>
            <p:nvPr/>
          </p:nvSpPr>
          <p:spPr bwMode="blackWhite">
            <a:xfrm>
              <a:off x="8206199" y="5141913"/>
              <a:ext cx="186505"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50</a:t>
              </a:r>
            </a:p>
          </p:txBody>
        </p:sp>
        <p:sp>
          <p:nvSpPr>
            <p:cNvPr id="180" name="Text Box 60">
              <a:extLst>
                <a:ext uri="{FF2B5EF4-FFF2-40B4-BE49-F238E27FC236}">
                  <a16:creationId xmlns:a16="http://schemas.microsoft.com/office/drawing/2014/main" id="{BAA0018A-B9D3-4A9E-B35A-9E0CB9539673}"/>
                </a:ext>
              </a:extLst>
            </p:cNvPr>
            <p:cNvSpPr txBox="1">
              <a:spLocks noChangeArrowheads="1"/>
            </p:cNvSpPr>
            <p:nvPr/>
          </p:nvSpPr>
          <p:spPr bwMode="blackWhite">
            <a:xfrm>
              <a:off x="8208784" y="2320926"/>
              <a:ext cx="279758" cy="24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CA" altLang="en-US" sz="1400" b="0" i="0" u="none" strike="noStrike" kern="0" cap="none" spc="0" normalizeH="0" baseline="0" noProof="0">
                  <a:ln>
                    <a:noFill/>
                  </a:ln>
                  <a:solidFill>
                    <a:srgbClr val="000000"/>
                  </a:solidFill>
                  <a:effectLst/>
                  <a:uLnTx/>
                  <a:uFillTx/>
                  <a:latin typeface="Arial Narrow" panose="020B0606020202030204" pitchFamily="34" charset="0"/>
                </a:rPr>
                <a:t>400</a:t>
              </a:r>
            </a:p>
          </p:txBody>
        </p:sp>
        <p:sp>
          <p:nvSpPr>
            <p:cNvPr id="181" name="Line 8">
              <a:extLst>
                <a:ext uri="{FF2B5EF4-FFF2-40B4-BE49-F238E27FC236}">
                  <a16:creationId xmlns:a16="http://schemas.microsoft.com/office/drawing/2014/main" id="{7D257E94-780A-4FA8-A4DE-1A25BD566C33}"/>
                </a:ext>
              </a:extLst>
            </p:cNvPr>
            <p:cNvSpPr>
              <a:spLocks noChangeShapeType="1"/>
            </p:cNvSpPr>
            <p:nvPr/>
          </p:nvSpPr>
          <p:spPr bwMode="blackWhite">
            <a:xfrm>
              <a:off x="8027989" y="1995488"/>
              <a:ext cx="0" cy="36591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82" name="Line 86">
              <a:extLst>
                <a:ext uri="{FF2B5EF4-FFF2-40B4-BE49-F238E27FC236}">
                  <a16:creationId xmlns:a16="http://schemas.microsoft.com/office/drawing/2014/main" id="{62A325A0-D241-4DAB-B2C0-35A0675C2CCB}"/>
                </a:ext>
              </a:extLst>
            </p:cNvPr>
            <p:cNvSpPr>
              <a:spLocks noChangeShapeType="1"/>
            </p:cNvSpPr>
            <p:nvPr/>
          </p:nvSpPr>
          <p:spPr bwMode="blackWhite">
            <a:xfrm flipH="1">
              <a:off x="8023226" y="1989138"/>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83" name="Line 87">
              <a:extLst>
                <a:ext uri="{FF2B5EF4-FFF2-40B4-BE49-F238E27FC236}">
                  <a16:creationId xmlns:a16="http://schemas.microsoft.com/office/drawing/2014/main" id="{52A4F4C3-BCD9-4222-9A80-500264A84BDB}"/>
                </a:ext>
              </a:extLst>
            </p:cNvPr>
            <p:cNvSpPr>
              <a:spLocks noChangeShapeType="1"/>
            </p:cNvSpPr>
            <p:nvPr/>
          </p:nvSpPr>
          <p:spPr bwMode="blackWhite">
            <a:xfrm flipH="1">
              <a:off x="8023226" y="2432050"/>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84" name="Line 88">
              <a:extLst>
                <a:ext uri="{FF2B5EF4-FFF2-40B4-BE49-F238E27FC236}">
                  <a16:creationId xmlns:a16="http://schemas.microsoft.com/office/drawing/2014/main" id="{47DEEE8C-8CE2-4CF9-9DDD-6E9D3A581925}"/>
                </a:ext>
              </a:extLst>
            </p:cNvPr>
            <p:cNvSpPr>
              <a:spLocks noChangeShapeType="1"/>
            </p:cNvSpPr>
            <p:nvPr/>
          </p:nvSpPr>
          <p:spPr bwMode="blackWhite">
            <a:xfrm flipH="1">
              <a:off x="8023226" y="2833688"/>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85" name="Line 89">
              <a:extLst>
                <a:ext uri="{FF2B5EF4-FFF2-40B4-BE49-F238E27FC236}">
                  <a16:creationId xmlns:a16="http://schemas.microsoft.com/office/drawing/2014/main" id="{8AB60C51-17EB-4E2C-B66C-31A8AB04AB55}"/>
                </a:ext>
              </a:extLst>
            </p:cNvPr>
            <p:cNvSpPr>
              <a:spLocks noChangeShapeType="1"/>
            </p:cNvSpPr>
            <p:nvPr/>
          </p:nvSpPr>
          <p:spPr bwMode="blackWhite">
            <a:xfrm flipH="1">
              <a:off x="8023226" y="3236913"/>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86" name="Line 90">
              <a:extLst>
                <a:ext uri="{FF2B5EF4-FFF2-40B4-BE49-F238E27FC236}">
                  <a16:creationId xmlns:a16="http://schemas.microsoft.com/office/drawing/2014/main" id="{7A2E52A9-A918-47C3-AD05-60A24AE792A1}"/>
                </a:ext>
              </a:extLst>
            </p:cNvPr>
            <p:cNvSpPr>
              <a:spLocks noChangeShapeType="1"/>
            </p:cNvSpPr>
            <p:nvPr/>
          </p:nvSpPr>
          <p:spPr bwMode="blackWhite">
            <a:xfrm flipH="1">
              <a:off x="8023226" y="3638550"/>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87" name="Line 91">
              <a:extLst>
                <a:ext uri="{FF2B5EF4-FFF2-40B4-BE49-F238E27FC236}">
                  <a16:creationId xmlns:a16="http://schemas.microsoft.com/office/drawing/2014/main" id="{D3D38A41-C58C-4373-8090-07FFF35FE817}"/>
                </a:ext>
              </a:extLst>
            </p:cNvPr>
            <p:cNvSpPr>
              <a:spLocks noChangeShapeType="1"/>
            </p:cNvSpPr>
            <p:nvPr/>
          </p:nvSpPr>
          <p:spPr bwMode="blackWhite">
            <a:xfrm flipH="1">
              <a:off x="8023226" y="4040189"/>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88" name="Line 92">
              <a:extLst>
                <a:ext uri="{FF2B5EF4-FFF2-40B4-BE49-F238E27FC236}">
                  <a16:creationId xmlns:a16="http://schemas.microsoft.com/office/drawing/2014/main" id="{199FB9D1-F64E-4D57-B92E-D832F71941FB}"/>
                </a:ext>
              </a:extLst>
            </p:cNvPr>
            <p:cNvSpPr>
              <a:spLocks noChangeShapeType="1"/>
            </p:cNvSpPr>
            <p:nvPr/>
          </p:nvSpPr>
          <p:spPr bwMode="blackWhite">
            <a:xfrm flipH="1">
              <a:off x="8023226" y="4441826"/>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89" name="Line 93">
              <a:extLst>
                <a:ext uri="{FF2B5EF4-FFF2-40B4-BE49-F238E27FC236}">
                  <a16:creationId xmlns:a16="http://schemas.microsoft.com/office/drawing/2014/main" id="{D4550F74-CA1B-4D0E-A6A8-87330729052E}"/>
                </a:ext>
              </a:extLst>
            </p:cNvPr>
            <p:cNvSpPr>
              <a:spLocks noChangeShapeType="1"/>
            </p:cNvSpPr>
            <p:nvPr/>
          </p:nvSpPr>
          <p:spPr bwMode="blackWhite">
            <a:xfrm flipH="1">
              <a:off x="8023226" y="4843464"/>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90" name="Line 94">
              <a:extLst>
                <a:ext uri="{FF2B5EF4-FFF2-40B4-BE49-F238E27FC236}">
                  <a16:creationId xmlns:a16="http://schemas.microsoft.com/office/drawing/2014/main" id="{804109AB-FD77-4CCF-85EA-004B196C885F}"/>
                </a:ext>
              </a:extLst>
            </p:cNvPr>
            <p:cNvSpPr>
              <a:spLocks noChangeShapeType="1"/>
            </p:cNvSpPr>
            <p:nvPr/>
          </p:nvSpPr>
          <p:spPr bwMode="blackWhite">
            <a:xfrm flipH="1">
              <a:off x="8023226" y="5245101"/>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sp>
          <p:nvSpPr>
            <p:cNvPr id="191" name="Line 95">
              <a:extLst>
                <a:ext uri="{FF2B5EF4-FFF2-40B4-BE49-F238E27FC236}">
                  <a16:creationId xmlns:a16="http://schemas.microsoft.com/office/drawing/2014/main" id="{7E8E6E0D-815F-4B33-BD7F-48CD7F3A3F6B}"/>
                </a:ext>
              </a:extLst>
            </p:cNvPr>
            <p:cNvSpPr>
              <a:spLocks noChangeShapeType="1"/>
            </p:cNvSpPr>
            <p:nvPr/>
          </p:nvSpPr>
          <p:spPr bwMode="blackWhite">
            <a:xfrm flipH="1">
              <a:off x="8023226" y="5648326"/>
              <a:ext cx="90488"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rial Narrow" panose="020B0606020202030204" pitchFamily="34" charset="0"/>
                <a:ea typeface="ＭＳ Ｐゴシック" panose="020B0600070205080204" pitchFamily="34" charset="-128"/>
              </a:endParaRPr>
            </a:p>
          </p:txBody>
        </p:sp>
      </p:grpSp>
      <p:sp>
        <p:nvSpPr>
          <p:cNvPr id="193" name="Rectangle 11">
            <a:extLst>
              <a:ext uri="{FF2B5EF4-FFF2-40B4-BE49-F238E27FC236}">
                <a16:creationId xmlns:a16="http://schemas.microsoft.com/office/drawing/2014/main" id="{6BFAD91D-545D-408E-9E0E-2EC9201BDB55}"/>
              </a:ext>
            </a:extLst>
          </p:cNvPr>
          <p:cNvSpPr>
            <a:spLocks noChangeAspect="1" noChangeArrowheads="1"/>
          </p:cNvSpPr>
          <p:nvPr/>
        </p:nvSpPr>
        <p:spPr bwMode="blackWhite">
          <a:xfrm>
            <a:off x="7265988" y="4835879"/>
            <a:ext cx="200025" cy="477838"/>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194" name="Rectangle 14">
            <a:extLst>
              <a:ext uri="{FF2B5EF4-FFF2-40B4-BE49-F238E27FC236}">
                <a16:creationId xmlns:a16="http://schemas.microsoft.com/office/drawing/2014/main" id="{18F0F895-12BA-45B3-A05A-07867D22F5E0}"/>
              </a:ext>
            </a:extLst>
          </p:cNvPr>
          <p:cNvSpPr>
            <a:spLocks noChangeAspect="1" noChangeArrowheads="1"/>
          </p:cNvSpPr>
          <p:nvPr/>
        </p:nvSpPr>
        <p:spPr bwMode="blackWhite">
          <a:xfrm>
            <a:off x="6691313" y="4491392"/>
            <a:ext cx="196850" cy="823912"/>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195" name="Rectangle 17">
            <a:extLst>
              <a:ext uri="{FF2B5EF4-FFF2-40B4-BE49-F238E27FC236}">
                <a16:creationId xmlns:a16="http://schemas.microsoft.com/office/drawing/2014/main" id="{6FE98458-4DBD-409A-BB8F-9F64A0487D1A}"/>
              </a:ext>
            </a:extLst>
          </p:cNvPr>
          <p:cNvSpPr>
            <a:spLocks noChangeAspect="1" noChangeArrowheads="1"/>
          </p:cNvSpPr>
          <p:nvPr/>
        </p:nvSpPr>
        <p:spPr bwMode="blackWhite">
          <a:xfrm>
            <a:off x="6157913" y="3623029"/>
            <a:ext cx="195262" cy="1692275"/>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196" name="Rectangle 20">
            <a:extLst>
              <a:ext uri="{FF2B5EF4-FFF2-40B4-BE49-F238E27FC236}">
                <a16:creationId xmlns:a16="http://schemas.microsoft.com/office/drawing/2014/main" id="{42E6A05D-2264-4EAF-8ECC-9E241FD59061}"/>
              </a:ext>
            </a:extLst>
          </p:cNvPr>
          <p:cNvSpPr>
            <a:spLocks noChangeAspect="1" noChangeArrowheads="1"/>
          </p:cNvSpPr>
          <p:nvPr/>
        </p:nvSpPr>
        <p:spPr bwMode="blackWhite">
          <a:xfrm>
            <a:off x="5589588" y="2814992"/>
            <a:ext cx="196850" cy="2509837"/>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197" name="Rectangle 23">
            <a:extLst>
              <a:ext uri="{FF2B5EF4-FFF2-40B4-BE49-F238E27FC236}">
                <a16:creationId xmlns:a16="http://schemas.microsoft.com/office/drawing/2014/main" id="{9CE12DEB-13F1-4702-B925-C134A9CF8AD9}"/>
              </a:ext>
            </a:extLst>
          </p:cNvPr>
          <p:cNvSpPr>
            <a:spLocks noChangeAspect="1" noChangeArrowheads="1"/>
          </p:cNvSpPr>
          <p:nvPr/>
        </p:nvSpPr>
        <p:spPr bwMode="blackWhite">
          <a:xfrm>
            <a:off x="5056188" y="2327629"/>
            <a:ext cx="198437" cy="3005138"/>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198" name="Rectangle 26">
            <a:extLst>
              <a:ext uri="{FF2B5EF4-FFF2-40B4-BE49-F238E27FC236}">
                <a16:creationId xmlns:a16="http://schemas.microsoft.com/office/drawing/2014/main" id="{177C7E92-80CF-445B-B0AD-5980417488DE}"/>
              </a:ext>
            </a:extLst>
          </p:cNvPr>
          <p:cNvSpPr>
            <a:spLocks noChangeAspect="1" noChangeArrowheads="1"/>
          </p:cNvSpPr>
          <p:nvPr/>
        </p:nvSpPr>
        <p:spPr bwMode="blackWhite">
          <a:xfrm>
            <a:off x="4481513" y="2403829"/>
            <a:ext cx="195262" cy="2917825"/>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199" name="Rectangle 29">
            <a:extLst>
              <a:ext uri="{FF2B5EF4-FFF2-40B4-BE49-F238E27FC236}">
                <a16:creationId xmlns:a16="http://schemas.microsoft.com/office/drawing/2014/main" id="{52C956BD-A676-45E7-A02B-3B105D07EC0B}"/>
              </a:ext>
            </a:extLst>
          </p:cNvPr>
          <p:cNvSpPr>
            <a:spLocks noChangeAspect="1" noChangeArrowheads="1"/>
          </p:cNvSpPr>
          <p:nvPr/>
        </p:nvSpPr>
        <p:spPr bwMode="blackWhite">
          <a:xfrm>
            <a:off x="3948113" y="3046767"/>
            <a:ext cx="195262" cy="2274887"/>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200" name="Rectangle 32">
            <a:extLst>
              <a:ext uri="{FF2B5EF4-FFF2-40B4-BE49-F238E27FC236}">
                <a16:creationId xmlns:a16="http://schemas.microsoft.com/office/drawing/2014/main" id="{FD31ACE2-0CBB-4A0C-829C-A50D7B06B62C}"/>
              </a:ext>
            </a:extLst>
          </p:cNvPr>
          <p:cNvSpPr>
            <a:spLocks noChangeAspect="1" noChangeArrowheads="1"/>
          </p:cNvSpPr>
          <p:nvPr/>
        </p:nvSpPr>
        <p:spPr bwMode="blackWhite">
          <a:xfrm>
            <a:off x="3416300" y="3851629"/>
            <a:ext cx="190500" cy="1471613"/>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201" name="Rectangle 35">
            <a:extLst>
              <a:ext uri="{FF2B5EF4-FFF2-40B4-BE49-F238E27FC236}">
                <a16:creationId xmlns:a16="http://schemas.microsoft.com/office/drawing/2014/main" id="{808A1E47-5007-40C8-B1D1-12A5C444B03A}"/>
              </a:ext>
            </a:extLst>
          </p:cNvPr>
          <p:cNvSpPr>
            <a:spLocks noChangeAspect="1" noChangeArrowheads="1"/>
          </p:cNvSpPr>
          <p:nvPr/>
        </p:nvSpPr>
        <p:spPr bwMode="blackWhite">
          <a:xfrm>
            <a:off x="2846388" y="4461229"/>
            <a:ext cx="193675" cy="866775"/>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202" name="Rectangle 38">
            <a:extLst>
              <a:ext uri="{FF2B5EF4-FFF2-40B4-BE49-F238E27FC236}">
                <a16:creationId xmlns:a16="http://schemas.microsoft.com/office/drawing/2014/main" id="{5C3DEFA2-0DA8-4BF2-8667-B11D4CF69768}"/>
              </a:ext>
            </a:extLst>
          </p:cNvPr>
          <p:cNvSpPr>
            <a:spLocks noChangeAspect="1" noChangeArrowheads="1"/>
          </p:cNvSpPr>
          <p:nvPr/>
        </p:nvSpPr>
        <p:spPr bwMode="blackWhite">
          <a:xfrm>
            <a:off x="2312988" y="4956529"/>
            <a:ext cx="198437" cy="354013"/>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203" name="Rectangle 41">
            <a:extLst>
              <a:ext uri="{FF2B5EF4-FFF2-40B4-BE49-F238E27FC236}">
                <a16:creationId xmlns:a16="http://schemas.microsoft.com/office/drawing/2014/main" id="{8BBC9ECC-2D5F-4AAA-8833-FC30C2FB6286}"/>
              </a:ext>
            </a:extLst>
          </p:cNvPr>
          <p:cNvSpPr>
            <a:spLocks noChangeAspect="1" noChangeArrowheads="1"/>
          </p:cNvSpPr>
          <p:nvPr/>
        </p:nvSpPr>
        <p:spPr bwMode="blackWhite">
          <a:xfrm>
            <a:off x="1738313" y="5058129"/>
            <a:ext cx="187325" cy="279400"/>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204" name="Rectangle 4">
            <a:extLst>
              <a:ext uri="{FF2B5EF4-FFF2-40B4-BE49-F238E27FC236}">
                <a16:creationId xmlns:a16="http://schemas.microsoft.com/office/drawing/2014/main" id="{EC6406E2-AF11-42C7-92F9-B9F601947789}"/>
              </a:ext>
            </a:extLst>
          </p:cNvPr>
          <p:cNvSpPr>
            <a:spLocks noChangeAspect="1" noChangeArrowheads="1"/>
          </p:cNvSpPr>
          <p:nvPr/>
        </p:nvSpPr>
        <p:spPr bwMode="blackWhite">
          <a:xfrm>
            <a:off x="1908175" y="2632429"/>
            <a:ext cx="239713" cy="204788"/>
          </a:xfrm>
          <a:prstGeom prst="rect">
            <a:avLst/>
          </a:prstGeom>
          <a:solidFill>
            <a:srgbClr val="F79B9D"/>
          </a:solidFill>
          <a:ln w="19050">
            <a:noFill/>
            <a:miter lim="800000"/>
            <a:headEnd/>
            <a:tailEnd/>
          </a:ln>
        </p:spPr>
        <p:txBody>
          <a:bodyPr wrap="none" anchor="ctr"/>
          <a:lstStyle/>
          <a:p>
            <a:pPr algn="ctr" defTabSz="914400">
              <a:defRPr/>
            </a:pPr>
            <a:endParaRPr lang="en-US" sz="3600">
              <a:solidFill>
                <a:srgbClr val="FFFFFF"/>
              </a:solidFill>
              <a:latin typeface="Arial Narrow" panose="020B0606020202030204" pitchFamily="34" charset="0"/>
              <a:ea typeface="ＭＳ Ｐゴシック" panose="020B0600070205080204" pitchFamily="34" charset="-128"/>
              <a:cs typeface="Arial" pitchFamily="34" charset="0"/>
            </a:endParaRPr>
          </a:p>
        </p:txBody>
      </p:sp>
      <p:sp>
        <p:nvSpPr>
          <p:cNvPr id="205" name="Text Box 101">
            <a:extLst>
              <a:ext uri="{FF2B5EF4-FFF2-40B4-BE49-F238E27FC236}">
                <a16:creationId xmlns:a16="http://schemas.microsoft.com/office/drawing/2014/main" id="{30FE81A9-E08E-40F0-A5B1-F052063A1705}"/>
              </a:ext>
            </a:extLst>
          </p:cNvPr>
          <p:cNvSpPr txBox="1">
            <a:spLocks noChangeArrowheads="1"/>
          </p:cNvSpPr>
          <p:nvPr/>
        </p:nvSpPr>
        <p:spPr bwMode="auto">
          <a:xfrm>
            <a:off x="2342091" y="2641954"/>
            <a:ext cx="12038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CA" altLang="en-US" sz="1600" b="0" i="0" u="none" strike="noStrike" kern="0" cap="none" spc="0" normalizeH="0" baseline="0" noProof="0">
                <a:ln>
                  <a:noFill/>
                </a:ln>
                <a:solidFill>
                  <a:srgbClr val="000000"/>
                </a:solidFill>
                <a:effectLst/>
                <a:uLnTx/>
                <a:uFillTx/>
                <a:latin typeface="Arial Narrow" panose="020B0606020202030204" pitchFamily="34" charset="0"/>
              </a:rPr>
              <a:t>No of Fractures </a:t>
            </a:r>
          </a:p>
        </p:txBody>
      </p:sp>
      <p:sp>
        <p:nvSpPr>
          <p:cNvPr id="206" name="Freeform 42">
            <a:extLst>
              <a:ext uri="{FF2B5EF4-FFF2-40B4-BE49-F238E27FC236}">
                <a16:creationId xmlns:a16="http://schemas.microsoft.com/office/drawing/2014/main" id="{6DC46581-E173-49A2-8DEA-2D556D63DE33}"/>
              </a:ext>
            </a:extLst>
          </p:cNvPr>
          <p:cNvSpPr>
            <a:spLocks noChangeAspect="1"/>
          </p:cNvSpPr>
          <p:nvPr/>
        </p:nvSpPr>
        <p:spPr bwMode="auto">
          <a:xfrm>
            <a:off x="2011363" y="2556229"/>
            <a:ext cx="5635625" cy="2371725"/>
          </a:xfrm>
          <a:custGeom>
            <a:avLst/>
            <a:gdLst>
              <a:gd name="T0" fmla="*/ 0 w 4368"/>
              <a:gd name="T1" fmla="*/ 2147483647 h 2072"/>
              <a:gd name="T2" fmla="*/ 2147483647 w 4368"/>
              <a:gd name="T3" fmla="*/ 2147483647 h 2072"/>
              <a:gd name="T4" fmla="*/ 2147483647 w 4368"/>
              <a:gd name="T5" fmla="*/ 2147483647 h 2072"/>
              <a:gd name="T6" fmla="*/ 2147483647 w 4368"/>
              <a:gd name="T7" fmla="*/ 2147483647 h 2072"/>
              <a:gd name="T8" fmla="*/ 2147483647 w 4368"/>
              <a:gd name="T9" fmla="*/ 2147483647 h 2072"/>
              <a:gd name="T10" fmla="*/ 2147483647 w 4368"/>
              <a:gd name="T11" fmla="*/ 2147483647 h 2072"/>
              <a:gd name="T12" fmla="*/ 2147483647 w 4368"/>
              <a:gd name="T13" fmla="*/ 2147483647 h 2072"/>
              <a:gd name="T14" fmla="*/ 2147483647 w 4368"/>
              <a:gd name="T15" fmla="*/ 2147483647 h 2072"/>
              <a:gd name="T16" fmla="*/ 2147483647 w 4368"/>
              <a:gd name="T17" fmla="*/ 2147483647 h 2072"/>
              <a:gd name="T18" fmla="*/ 2147483647 w 4368"/>
              <a:gd name="T19" fmla="*/ 2147483647 h 2072"/>
              <a:gd name="T20" fmla="*/ 2147483647 w 4368"/>
              <a:gd name="T21" fmla="*/ 2147483647 h 20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68"/>
              <a:gd name="T34" fmla="*/ 0 h 2072"/>
              <a:gd name="T35" fmla="*/ 4368 w 4368"/>
              <a:gd name="T36" fmla="*/ 2072 h 20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68" h="2072">
                <a:moveTo>
                  <a:pt x="0" y="1688"/>
                </a:moveTo>
                <a:cubicBezTo>
                  <a:pt x="144" y="1688"/>
                  <a:pt x="288" y="1688"/>
                  <a:pt x="432" y="1592"/>
                </a:cubicBezTo>
                <a:cubicBezTo>
                  <a:pt x="576" y="1496"/>
                  <a:pt x="720" y="1296"/>
                  <a:pt x="864" y="1112"/>
                </a:cubicBezTo>
                <a:cubicBezTo>
                  <a:pt x="1008" y="928"/>
                  <a:pt x="1152" y="664"/>
                  <a:pt x="1296" y="488"/>
                </a:cubicBezTo>
                <a:cubicBezTo>
                  <a:pt x="1440" y="312"/>
                  <a:pt x="1584" y="112"/>
                  <a:pt x="1728" y="56"/>
                </a:cubicBezTo>
                <a:cubicBezTo>
                  <a:pt x="1872" y="0"/>
                  <a:pt x="2008" y="48"/>
                  <a:pt x="2160" y="152"/>
                </a:cubicBezTo>
                <a:cubicBezTo>
                  <a:pt x="2312" y="256"/>
                  <a:pt x="2488" y="488"/>
                  <a:pt x="2640" y="680"/>
                </a:cubicBezTo>
                <a:cubicBezTo>
                  <a:pt x="2792" y="872"/>
                  <a:pt x="2928" y="1128"/>
                  <a:pt x="3072" y="1304"/>
                </a:cubicBezTo>
                <a:cubicBezTo>
                  <a:pt x="3216" y="1480"/>
                  <a:pt x="3360" y="1624"/>
                  <a:pt x="3504" y="1736"/>
                </a:cubicBezTo>
                <a:cubicBezTo>
                  <a:pt x="3648" y="1848"/>
                  <a:pt x="3792" y="1920"/>
                  <a:pt x="3936" y="1976"/>
                </a:cubicBezTo>
                <a:cubicBezTo>
                  <a:pt x="4080" y="2032"/>
                  <a:pt x="4296" y="2056"/>
                  <a:pt x="4368" y="2072"/>
                </a:cubicBezTo>
              </a:path>
            </a:pathLst>
          </a:custGeom>
          <a:noFill/>
          <a:ln w="63500" cap="rnd">
            <a:solidFill>
              <a:srgbClr val="554856"/>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207" name="Oval 188">
            <a:extLst>
              <a:ext uri="{FF2B5EF4-FFF2-40B4-BE49-F238E27FC236}">
                <a16:creationId xmlns:a16="http://schemas.microsoft.com/office/drawing/2014/main" id="{9E9F3406-6A3E-400D-ABFF-144B8C66C8AB}"/>
              </a:ext>
            </a:extLst>
          </p:cNvPr>
          <p:cNvSpPr>
            <a:spLocks noChangeArrowheads="1"/>
          </p:cNvSpPr>
          <p:nvPr/>
        </p:nvSpPr>
        <p:spPr bwMode="auto">
          <a:xfrm>
            <a:off x="1993900" y="2099029"/>
            <a:ext cx="90488" cy="90488"/>
          </a:xfrm>
          <a:prstGeom prst="ellipse">
            <a:avLst/>
          </a:prstGeom>
          <a:solidFill>
            <a:srgbClr val="0000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defTabSz="457200"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GB" altLang="en-US" sz="3600" b="0" i="0"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208" name="Text Box 97">
            <a:extLst>
              <a:ext uri="{FF2B5EF4-FFF2-40B4-BE49-F238E27FC236}">
                <a16:creationId xmlns:a16="http://schemas.microsoft.com/office/drawing/2014/main" id="{D82D72B0-F518-4A24-B0F5-9ADE1F6071F3}"/>
              </a:ext>
            </a:extLst>
          </p:cNvPr>
          <p:cNvSpPr txBox="1">
            <a:spLocks noChangeArrowheads="1"/>
          </p:cNvSpPr>
          <p:nvPr/>
        </p:nvSpPr>
        <p:spPr bwMode="auto">
          <a:xfrm>
            <a:off x="2373717" y="2022829"/>
            <a:ext cx="12295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
                <a:srgbClr val="000000"/>
              </a:buClr>
              <a:buSzPct val="150000"/>
              <a:buFontTx/>
              <a:buNone/>
              <a:tabLst/>
              <a:defRPr/>
            </a:pPr>
            <a:r>
              <a:rPr kumimoji="0" lang="en-CA" altLang="en-US" sz="1600" b="0" i="0" u="none" strike="noStrike" kern="0" cap="none" spc="0" normalizeH="0" baseline="0" noProof="0">
                <a:ln>
                  <a:noFill/>
                </a:ln>
                <a:solidFill>
                  <a:srgbClr val="000000"/>
                </a:solidFill>
                <a:effectLst/>
                <a:uLnTx/>
                <a:uFillTx/>
                <a:latin typeface="Arial Narrow" panose="020B0606020202030204" pitchFamily="34" charset="0"/>
              </a:rPr>
              <a:t>BMD distribution</a:t>
            </a:r>
          </a:p>
        </p:txBody>
      </p:sp>
    </p:spTree>
    <p:extLst>
      <p:ext uri="{BB962C8B-B14F-4D97-AF65-F5344CB8AC3E}">
        <p14:creationId xmlns:p14="http://schemas.microsoft.com/office/powerpoint/2010/main" val="26938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en-US" sz="1000" dirty="0">
                <a:solidFill>
                  <a:srgbClr val="000000"/>
                </a:solidFill>
                <a:latin typeface="Arial Narrow" panose="020B0606020202030204" pitchFamily="34" charset="0"/>
              </a:rPr>
              <a:t>1. </a:t>
            </a:r>
            <a:r>
              <a:rPr lang="en-US" altLang="en-US" sz="1000" dirty="0" err="1">
                <a:solidFill>
                  <a:srgbClr val="000000"/>
                </a:solidFill>
                <a:latin typeface="Arial Narrow" panose="020B0606020202030204" pitchFamily="34" charset="0"/>
              </a:rPr>
              <a:t>Papaioannou</a:t>
            </a:r>
            <a:r>
              <a:rPr lang="en-US" altLang="en-US" sz="1000" dirty="0">
                <a:solidFill>
                  <a:srgbClr val="000000"/>
                </a:solidFill>
                <a:latin typeface="Arial Narrow" panose="020B0606020202030204" pitchFamily="34" charset="0"/>
              </a:rPr>
              <a:t>,  A., et al. </a:t>
            </a:r>
            <a:r>
              <a:rPr lang="en-US" altLang="en-US" sz="1000" i="1" dirty="0">
                <a:solidFill>
                  <a:srgbClr val="000000"/>
                </a:solidFill>
                <a:latin typeface="Arial Narrow" panose="020B0606020202030204" pitchFamily="34" charset="0"/>
              </a:rPr>
              <a:t>CMAJ</a:t>
            </a:r>
            <a:r>
              <a:rPr lang="en-US" altLang="en-US" sz="1000" dirty="0">
                <a:solidFill>
                  <a:srgbClr val="000000"/>
                </a:solidFill>
                <a:latin typeface="Arial Narrow" panose="020B0606020202030204" pitchFamily="34" charset="0"/>
              </a:rPr>
              <a:t>. 2010;182:1864-1873.; 2. Steering Group Communications Feb 9th 2012.</a:t>
            </a:r>
          </a:p>
        </p:txBody>
      </p:sp>
      <p:sp>
        <p:nvSpPr>
          <p:cNvPr id="440" name="Rectangle 439"/>
          <p:cNvSpPr/>
          <p:nvPr/>
        </p:nvSpPr>
        <p:spPr>
          <a:xfrm>
            <a:off x="0" y="2"/>
            <a:ext cx="9144000" cy="1121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64237"/>
            <a:ext cx="9058939" cy="1052596"/>
          </a:xfrm>
        </p:spPr>
        <p:txBody>
          <a:bodyPr/>
          <a:lstStyle/>
          <a:p>
            <a:pPr algn="ctr"/>
            <a:r>
              <a:rPr lang="en-CA" sz="4000" dirty="0">
                <a:solidFill>
                  <a:srgbClr val="725F73"/>
                </a:solidFill>
                <a:latin typeface="Arial Narrow" panose="020B0606020202030204" pitchFamily="34" charset="0"/>
              </a:rPr>
              <a:t>When to do a BMD</a:t>
            </a:r>
            <a:r>
              <a:rPr lang="en-CA" sz="4000" baseline="30000" dirty="0">
                <a:solidFill>
                  <a:srgbClr val="725F73"/>
                </a:solidFill>
                <a:latin typeface="Arial Narrow" panose="020B0606020202030204" pitchFamily="34" charset="0"/>
              </a:rPr>
              <a:t>1</a:t>
            </a:r>
            <a:br>
              <a:rPr lang="en-CA" sz="4000" baseline="30000" dirty="0">
                <a:solidFill>
                  <a:srgbClr val="725F73"/>
                </a:solidFill>
                <a:latin typeface="Arial Narrow" panose="020B0606020202030204" pitchFamily="34" charset="0"/>
              </a:rPr>
            </a:br>
            <a:r>
              <a:rPr lang="en-CA" sz="3600" dirty="0">
                <a:solidFill>
                  <a:srgbClr val="7693CC"/>
                </a:solidFill>
                <a:latin typeface="Arial Narrow" panose="020B0606020202030204" pitchFamily="34" charset="0"/>
              </a:rPr>
              <a:t>In Women and Men</a:t>
            </a:r>
            <a:endParaRPr lang="en-US" sz="3600" dirty="0">
              <a:solidFill>
                <a:srgbClr val="7693CC"/>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aphicFrame>
        <p:nvGraphicFramePr>
          <p:cNvPr id="109" name="Content Placeholder 8">
            <a:extLst>
              <a:ext uri="{FF2B5EF4-FFF2-40B4-BE49-F238E27FC236}">
                <a16:creationId xmlns:a16="http://schemas.microsoft.com/office/drawing/2014/main" id="{D49A8EEB-1FD1-411A-AFC0-3CCA09B04A2C}"/>
              </a:ext>
            </a:extLst>
          </p:cNvPr>
          <p:cNvGraphicFramePr>
            <a:graphicFrameLocks/>
          </p:cNvGraphicFramePr>
          <p:nvPr>
            <p:extLst>
              <p:ext uri="{D42A27DB-BD31-4B8C-83A1-F6EECF244321}">
                <p14:modId xmlns:p14="http://schemas.microsoft.com/office/powerpoint/2010/main" val="2571427274"/>
              </p:ext>
            </p:extLst>
          </p:nvPr>
        </p:nvGraphicFramePr>
        <p:xfrm>
          <a:off x="304800" y="1406676"/>
          <a:ext cx="8667749" cy="2560320"/>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2284360">
                  <a:extLst>
                    <a:ext uri="{9D8B030D-6E8A-4147-A177-3AD203B41FA5}">
                      <a16:colId xmlns:a16="http://schemas.microsoft.com/office/drawing/2014/main" val="20000"/>
                    </a:ext>
                  </a:extLst>
                </a:gridCol>
                <a:gridCol w="3789170">
                  <a:extLst>
                    <a:ext uri="{9D8B030D-6E8A-4147-A177-3AD203B41FA5}">
                      <a16:colId xmlns:a16="http://schemas.microsoft.com/office/drawing/2014/main" val="20001"/>
                    </a:ext>
                  </a:extLst>
                </a:gridCol>
                <a:gridCol w="2594219">
                  <a:extLst>
                    <a:ext uri="{9D8B030D-6E8A-4147-A177-3AD203B41FA5}">
                      <a16:colId xmlns:a16="http://schemas.microsoft.com/office/drawing/2014/main" val="20002"/>
                    </a:ext>
                  </a:extLst>
                </a:gridCol>
              </a:tblGrid>
              <a:tr h="548640">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 65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50-64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tc>
                  <a:txBody>
                    <a:bodyPr/>
                    <a:lstStyle>
                      <a:lvl1pPr marL="0" algn="l" defTabSz="685800" rtl="0" eaLnBrk="1" latinLnBrk="0" hangingPunct="1">
                        <a:defRPr sz="1350" b="1" kern="1200">
                          <a:solidFill>
                            <a:schemeClr val="lt1"/>
                          </a:solidFill>
                          <a:latin typeface="Verdana"/>
                        </a:defRPr>
                      </a:lvl1pPr>
                      <a:lvl2pPr marL="342900" algn="l" defTabSz="685800" rtl="0" eaLnBrk="1" latinLnBrk="0" hangingPunct="1">
                        <a:defRPr sz="1350" b="1" kern="1200">
                          <a:solidFill>
                            <a:schemeClr val="lt1"/>
                          </a:solidFill>
                          <a:latin typeface="Verdana"/>
                        </a:defRPr>
                      </a:lvl2pPr>
                      <a:lvl3pPr marL="685800" algn="l" defTabSz="685800" rtl="0" eaLnBrk="1" latinLnBrk="0" hangingPunct="1">
                        <a:defRPr sz="1350" b="1" kern="1200">
                          <a:solidFill>
                            <a:schemeClr val="lt1"/>
                          </a:solidFill>
                          <a:latin typeface="Verdana"/>
                        </a:defRPr>
                      </a:lvl3pPr>
                      <a:lvl4pPr marL="1028700" algn="l" defTabSz="685800" rtl="0" eaLnBrk="1" latinLnBrk="0" hangingPunct="1">
                        <a:defRPr sz="1350" b="1" kern="1200">
                          <a:solidFill>
                            <a:schemeClr val="lt1"/>
                          </a:solidFill>
                          <a:latin typeface="Verdana"/>
                        </a:defRPr>
                      </a:lvl4pPr>
                      <a:lvl5pPr marL="1371600" algn="l" defTabSz="685800" rtl="0" eaLnBrk="1" latinLnBrk="0" hangingPunct="1">
                        <a:defRPr sz="1350" b="1" kern="1200">
                          <a:solidFill>
                            <a:schemeClr val="lt1"/>
                          </a:solidFill>
                          <a:latin typeface="Verdana"/>
                        </a:defRPr>
                      </a:lvl5pPr>
                      <a:lvl6pPr marL="1714500" algn="l" defTabSz="685800" rtl="0" eaLnBrk="1" latinLnBrk="0" hangingPunct="1">
                        <a:defRPr sz="1350" b="1" kern="1200">
                          <a:solidFill>
                            <a:schemeClr val="lt1"/>
                          </a:solidFill>
                          <a:latin typeface="Verdana"/>
                        </a:defRPr>
                      </a:lvl6pPr>
                      <a:lvl7pPr marL="2057400" algn="l" defTabSz="685800" rtl="0" eaLnBrk="1" latinLnBrk="0" hangingPunct="1">
                        <a:defRPr sz="1350" b="1" kern="1200">
                          <a:solidFill>
                            <a:schemeClr val="lt1"/>
                          </a:solidFill>
                          <a:latin typeface="Verdana"/>
                        </a:defRPr>
                      </a:lvl7pPr>
                      <a:lvl8pPr marL="2400300" algn="l" defTabSz="685800" rtl="0" eaLnBrk="1" latinLnBrk="0" hangingPunct="1">
                        <a:defRPr sz="1350" b="1" kern="1200">
                          <a:solidFill>
                            <a:schemeClr val="lt1"/>
                          </a:solidFill>
                          <a:latin typeface="Verdana"/>
                        </a:defRPr>
                      </a:lvl8pPr>
                      <a:lvl9pPr marL="2743200" algn="l" defTabSz="685800" rtl="0" eaLnBrk="1" latinLnBrk="0" hangingPunct="1">
                        <a:defRPr sz="1350" b="1" kern="1200">
                          <a:solidFill>
                            <a:schemeClr val="lt1"/>
                          </a:solidFill>
                          <a:latin typeface="Verdana"/>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latin typeface="Arial Narrow" panose="020B0606020202030204" pitchFamily="34" charset="0"/>
                        </a:rPr>
                        <a:t>Aged &lt;50 years</a:t>
                      </a:r>
                      <a:endParaRPr kumimoji="0" lang="en-US" sz="1600" b="1" i="0" u="none" strike="noStrike" cap="none" normalizeH="0" baseline="0" dirty="0">
                        <a:ln>
                          <a:noFill/>
                        </a:ln>
                        <a:solidFill>
                          <a:schemeClr val="bg1"/>
                        </a:solidFill>
                        <a:effectLst/>
                        <a:latin typeface="Arial Narrow" panose="020B0606020202030204" pitchFamily="34" charset="0"/>
                        <a:cs typeface="Helvetica" panose="020B0604020202020204" pitchFamily="34" charset="0"/>
                      </a:endParaRPr>
                    </a:p>
                  </a:txBody>
                  <a:tcPr anchor="ctr" horzOverflow="overflow">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lnT w="28575" cap="flat" cmpd="sng" algn="ctr">
                      <a:solidFill>
                        <a:srgbClr val="554856"/>
                      </a:solidFill>
                      <a:prstDash val="solid"/>
                      <a:round/>
                      <a:headEnd type="none" w="med" len="med"/>
                      <a:tailEnd type="none" w="med" len="med"/>
                    </a:lnT>
                    <a:solidFill>
                      <a:srgbClr val="554856"/>
                    </a:solidFill>
                  </a:tcPr>
                </a:tc>
                <a:extLst>
                  <a:ext uri="{0D108BD9-81ED-4DB2-BD59-A6C34878D82A}">
                    <a16:rowId xmlns:a16="http://schemas.microsoft.com/office/drawing/2014/main" val="10000"/>
                  </a:ext>
                </a:extLst>
              </a:tr>
              <a:tr h="370840">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0" marR="0" lvl="0" indent="0" algn="l" defTabSz="914400" rtl="0" eaLnBrk="1" fontAlgn="base" latinLnBrk="0" hangingPunct="1">
                        <a:lnSpc>
                          <a:spcPct val="100000"/>
                        </a:lnSpc>
                        <a:spcBef>
                          <a:spcPct val="0"/>
                        </a:spcBef>
                        <a:spcAft>
                          <a:spcPct val="0"/>
                        </a:spcAft>
                        <a:buClr>
                          <a:srgbClr val="C68FD5"/>
                        </a:buClr>
                        <a:buSzPct val="80000"/>
                        <a:buFont typeface="Wingdings" pitchFamily="2" charset="2"/>
                        <a:buNone/>
                        <a:tabLst>
                          <a:tab pos="95250" algn="l"/>
                        </a:tabLst>
                      </a:pPr>
                      <a:r>
                        <a:rPr lang="en-US" sz="1400" b="1" kern="1200" dirty="0">
                          <a:latin typeface="Arial Narrow" panose="020B0606020202030204" pitchFamily="34" charset="0"/>
                        </a:rPr>
                        <a:t>Everyone</a:t>
                      </a:r>
                      <a:endParaRPr lang="en-US" sz="1400" b="1" kern="1200" dirty="0">
                        <a:solidFill>
                          <a:schemeClr val="tx1"/>
                        </a:solidFill>
                        <a:latin typeface="Arial Narrow" panose="020B0606020202030204" pitchFamily="34" charset="0"/>
                        <a:ea typeface="+mn-ea"/>
                        <a:cs typeface="Helvetica" panose="020B0604020202020204" pitchFamily="34" charset="0"/>
                      </a:endParaRPr>
                    </a:p>
                  </a:txBody>
                  <a:tcPr horzOverflow="overflow">
                    <a:lnL w="28575" cap="flat" cmpd="sng" algn="ctr">
                      <a:solidFill>
                        <a:srgbClr val="554856"/>
                      </a:solidFill>
                      <a:prstDash val="solid"/>
                      <a:round/>
                      <a:headEnd type="none" w="med" len="med"/>
                      <a:tailEnd type="none" w="med" len="med"/>
                    </a:lnL>
                    <a:lnR w="12700" cap="flat" cmpd="sng" algn="ctr">
                      <a:solidFill>
                        <a:srgbClr val="907A91"/>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450000" indent="-450000">
                        <a:buFont typeface="Wingdings" pitchFamily="2" charset="2"/>
                        <a:buNone/>
                        <a:defRPr/>
                      </a:pPr>
                      <a:r>
                        <a:rPr kumimoji="0" lang="en-CA" sz="1400" b="1" u="none" strike="noStrike" cap="none" normalizeH="0" baseline="0" dirty="0">
                          <a:ln>
                            <a:noFill/>
                          </a:ln>
                          <a:effectLst/>
                          <a:latin typeface="Arial Narrow" panose="020B0606020202030204" pitchFamily="34" charset="0"/>
                        </a:rPr>
                        <a:t>One or more risk factors for fracture:</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Fragility fracture after age 40</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Parental hip fracture</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Vertebral fracture or osteopenia identified on radiography</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Medication with high risk of bone loss (i.e. steroids)</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Smoking, alcohol (≥3/d)</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Disorders associated with osteoporosis (i.e. RA)</a:t>
                      </a:r>
                    </a:p>
                    <a:p>
                      <a:pPr marL="285750" indent="-285750">
                        <a:buClr>
                          <a:srgbClr val="554856"/>
                        </a:buClr>
                        <a:buFont typeface="Wingdings" panose="05000000000000000000" pitchFamily="2" charset="2"/>
                        <a:buChar char="§"/>
                        <a:defRPr/>
                      </a:pPr>
                      <a:r>
                        <a:rPr kumimoji="0" lang="en-CA" sz="1400" u="none" strike="noStrike" cap="none" normalizeH="0" baseline="0" dirty="0">
                          <a:ln>
                            <a:noFill/>
                          </a:ln>
                          <a:effectLst/>
                          <a:latin typeface="Arial Narrow" panose="020B0606020202030204" pitchFamily="34" charset="0"/>
                        </a:rPr>
                        <a:t>Low weight or major weight loss</a:t>
                      </a:r>
                      <a:endParaRPr kumimoji="0" lang="en-CA" sz="140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horzOverflow="overflow">
                    <a:lnL w="12700" cap="flat" cmpd="sng" algn="ctr">
                      <a:solidFill>
                        <a:srgbClr val="907A91"/>
                      </a:solidFill>
                      <a:prstDash val="solid"/>
                      <a:round/>
                      <a:headEnd type="none" w="med" len="med"/>
                      <a:tailEnd type="none" w="med" len="med"/>
                    </a:lnL>
                    <a:lnR w="12700" cap="flat" cmpd="sng" algn="ctr">
                      <a:solidFill>
                        <a:srgbClr val="907A91"/>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tc>
                  <a:txBody>
                    <a:bodyPr/>
                    <a:lstStyle>
                      <a:lvl1pPr marL="0" algn="l" defTabSz="685800" rtl="0" eaLnBrk="1" latinLnBrk="0" hangingPunct="1">
                        <a:defRPr sz="1350" kern="1200">
                          <a:solidFill>
                            <a:schemeClr val="dk1"/>
                          </a:solidFill>
                          <a:latin typeface="Verdana"/>
                        </a:defRPr>
                      </a:lvl1pPr>
                      <a:lvl2pPr marL="342900" algn="l" defTabSz="685800" rtl="0" eaLnBrk="1" latinLnBrk="0" hangingPunct="1">
                        <a:defRPr sz="1350" kern="1200">
                          <a:solidFill>
                            <a:schemeClr val="dk1"/>
                          </a:solidFill>
                          <a:latin typeface="Verdana"/>
                        </a:defRPr>
                      </a:lvl2pPr>
                      <a:lvl3pPr marL="685800" algn="l" defTabSz="685800" rtl="0" eaLnBrk="1" latinLnBrk="0" hangingPunct="1">
                        <a:defRPr sz="1350" kern="1200">
                          <a:solidFill>
                            <a:schemeClr val="dk1"/>
                          </a:solidFill>
                          <a:latin typeface="Verdana"/>
                        </a:defRPr>
                      </a:lvl3pPr>
                      <a:lvl4pPr marL="1028700" algn="l" defTabSz="685800" rtl="0" eaLnBrk="1" latinLnBrk="0" hangingPunct="1">
                        <a:defRPr sz="1350" kern="1200">
                          <a:solidFill>
                            <a:schemeClr val="dk1"/>
                          </a:solidFill>
                          <a:latin typeface="Verdana"/>
                        </a:defRPr>
                      </a:lvl4pPr>
                      <a:lvl5pPr marL="1371600" algn="l" defTabSz="685800" rtl="0" eaLnBrk="1" latinLnBrk="0" hangingPunct="1">
                        <a:defRPr sz="1350" kern="1200">
                          <a:solidFill>
                            <a:schemeClr val="dk1"/>
                          </a:solidFill>
                          <a:latin typeface="Verdana"/>
                        </a:defRPr>
                      </a:lvl5pPr>
                      <a:lvl6pPr marL="1714500" algn="l" defTabSz="685800" rtl="0" eaLnBrk="1" latinLnBrk="0" hangingPunct="1">
                        <a:defRPr sz="1350" kern="1200">
                          <a:solidFill>
                            <a:schemeClr val="dk1"/>
                          </a:solidFill>
                          <a:latin typeface="Verdana"/>
                        </a:defRPr>
                      </a:lvl6pPr>
                      <a:lvl7pPr marL="2057400" algn="l" defTabSz="685800" rtl="0" eaLnBrk="1" latinLnBrk="0" hangingPunct="1">
                        <a:defRPr sz="1350" kern="1200">
                          <a:solidFill>
                            <a:schemeClr val="dk1"/>
                          </a:solidFill>
                          <a:latin typeface="Verdana"/>
                        </a:defRPr>
                      </a:lvl7pPr>
                      <a:lvl8pPr marL="2400300" algn="l" defTabSz="685800" rtl="0" eaLnBrk="1" latinLnBrk="0" hangingPunct="1">
                        <a:defRPr sz="1350" kern="1200">
                          <a:solidFill>
                            <a:schemeClr val="dk1"/>
                          </a:solidFill>
                          <a:latin typeface="Verdana"/>
                        </a:defRPr>
                      </a:lvl8pPr>
                      <a:lvl9pPr marL="2743200" algn="l" defTabSz="685800" rtl="0" eaLnBrk="1" latinLnBrk="0" hangingPunct="1">
                        <a:defRPr sz="1350" kern="1200">
                          <a:solidFill>
                            <a:schemeClr val="dk1"/>
                          </a:solidFill>
                          <a:latin typeface="Verdana"/>
                        </a:defRPr>
                      </a:lvl9pPr>
                    </a:lstStyle>
                    <a:p>
                      <a:pPr marL="285750" lvl="0" indent="-285750" algn="l" defTabSz="685800" rtl="0" eaLnBrk="1" latinLnBrk="0" hangingPunct="1">
                        <a:buClr>
                          <a:srgbClr val="554856"/>
                        </a:buClr>
                        <a:buFont typeface="Wingdings" panose="05000000000000000000" pitchFamily="2" charset="2"/>
                        <a:buChar char="§"/>
                        <a:defRPr/>
                      </a:pPr>
                      <a:r>
                        <a:rPr kumimoji="0" lang="en-CA" sz="1400" u="none" strike="noStrike" kern="1200" cap="none" normalizeH="0" baseline="0" dirty="0">
                          <a:ln>
                            <a:noFill/>
                          </a:ln>
                          <a:solidFill>
                            <a:schemeClr val="dk1"/>
                          </a:solidFill>
                          <a:effectLst/>
                          <a:latin typeface="Arial Narrow" panose="020B0606020202030204" pitchFamily="34" charset="0"/>
                          <a:ea typeface="+mn-ea"/>
                          <a:cs typeface="+mn-cs"/>
                        </a:rPr>
                        <a:t>2°causes of osteoporosis (i.e. malabsorption)</a:t>
                      </a:r>
                    </a:p>
                    <a:p>
                      <a:pPr marL="285750" lvl="0" indent="-285750" algn="l" defTabSz="685800" rtl="0" eaLnBrk="1" latinLnBrk="0" hangingPunct="1">
                        <a:buClr>
                          <a:srgbClr val="554856"/>
                        </a:buClr>
                        <a:buFont typeface="Wingdings" panose="05000000000000000000" pitchFamily="2" charset="2"/>
                        <a:buChar char="§"/>
                        <a:defRPr/>
                      </a:pPr>
                      <a:endParaRPr kumimoji="0" lang="en-CA" sz="1400" u="none" strike="noStrike" kern="1200" cap="none" normalizeH="0" baseline="0" dirty="0">
                        <a:ln>
                          <a:noFill/>
                        </a:ln>
                        <a:solidFill>
                          <a:schemeClr val="dk1"/>
                        </a:solidFill>
                        <a:effectLst/>
                        <a:latin typeface="Arial Narrow" panose="020B0606020202030204" pitchFamily="34" charset="0"/>
                        <a:ea typeface="+mn-ea"/>
                        <a:cs typeface="+mn-cs"/>
                      </a:endParaRPr>
                    </a:p>
                    <a:p>
                      <a:pPr marL="285750" lvl="0" indent="-285750" algn="l" defTabSz="685800" rtl="0" eaLnBrk="1" latinLnBrk="0" hangingPunct="1">
                        <a:buClr>
                          <a:srgbClr val="554856"/>
                        </a:buClr>
                        <a:buFont typeface="Wingdings" panose="05000000000000000000" pitchFamily="2" charset="2"/>
                        <a:buChar char="§"/>
                        <a:defRPr/>
                      </a:pPr>
                      <a:r>
                        <a:rPr kumimoji="0" lang="en-CA" sz="1400" u="none" strike="noStrike" kern="1200" cap="none" normalizeH="0" baseline="0" dirty="0">
                          <a:ln>
                            <a:noFill/>
                          </a:ln>
                          <a:solidFill>
                            <a:schemeClr val="dk1"/>
                          </a:solidFill>
                          <a:effectLst/>
                          <a:latin typeface="Arial Narrow" panose="020B0606020202030204" pitchFamily="34" charset="0"/>
                          <a:ea typeface="+mn-ea"/>
                          <a:cs typeface="+mn-cs"/>
                        </a:rPr>
                        <a:t>Prior fragility fracture</a:t>
                      </a:r>
                    </a:p>
                    <a:p>
                      <a:pPr marL="285750" lvl="0" indent="-285750" algn="l" defTabSz="685800" rtl="0" eaLnBrk="1" latinLnBrk="0" hangingPunct="1">
                        <a:buClr>
                          <a:srgbClr val="554856"/>
                        </a:buClr>
                        <a:buFont typeface="Wingdings" panose="05000000000000000000" pitchFamily="2" charset="2"/>
                        <a:buChar char="§"/>
                        <a:defRPr/>
                      </a:pPr>
                      <a:endParaRPr kumimoji="0" lang="en-CA" sz="1400" u="none" strike="noStrike" kern="1200" cap="none" normalizeH="0" baseline="0" dirty="0">
                        <a:ln>
                          <a:noFill/>
                        </a:ln>
                        <a:solidFill>
                          <a:schemeClr val="dk1"/>
                        </a:solidFill>
                        <a:effectLst/>
                        <a:latin typeface="Arial Narrow" panose="020B0606020202030204" pitchFamily="34" charset="0"/>
                        <a:ea typeface="+mn-ea"/>
                        <a:cs typeface="+mn-cs"/>
                      </a:endParaRPr>
                    </a:p>
                    <a:p>
                      <a:pPr marL="285750" lvl="0" indent="-285750" algn="l" defTabSz="685800" rtl="0" eaLnBrk="1" latinLnBrk="0" hangingPunct="1">
                        <a:buClr>
                          <a:srgbClr val="554856"/>
                        </a:buClr>
                        <a:buFont typeface="Wingdings" panose="05000000000000000000" pitchFamily="2" charset="2"/>
                        <a:buChar char="§"/>
                        <a:defRPr/>
                      </a:pPr>
                      <a:r>
                        <a:rPr kumimoji="0" lang="en-CA" sz="1400" u="none" strike="noStrike" kern="1200" cap="none" normalizeH="0" baseline="0" dirty="0">
                          <a:ln>
                            <a:noFill/>
                          </a:ln>
                          <a:solidFill>
                            <a:schemeClr val="dk1"/>
                          </a:solidFill>
                          <a:effectLst/>
                          <a:latin typeface="Arial Narrow" panose="020B0606020202030204" pitchFamily="34" charset="0"/>
                          <a:ea typeface="+mn-ea"/>
                          <a:cs typeface="+mn-cs"/>
                        </a:rPr>
                        <a:t>Medication with high risk of bone loss</a:t>
                      </a:r>
                    </a:p>
                  </a:txBody>
                  <a:tcPr horzOverflow="overflow">
                    <a:lnL w="12700" cap="flat" cmpd="sng" algn="ctr">
                      <a:solidFill>
                        <a:srgbClr val="907A91"/>
                      </a:solidFill>
                      <a:prstDash val="solid"/>
                      <a:round/>
                      <a:headEnd type="none" w="med" len="med"/>
                      <a:tailEnd type="none" w="med" len="med"/>
                    </a:lnL>
                    <a:lnR w="28575" cap="flat" cmpd="sng" algn="ctr">
                      <a:solidFill>
                        <a:srgbClr val="554856"/>
                      </a:solidFill>
                      <a:prstDash val="solid"/>
                      <a:round/>
                      <a:headEnd type="none" w="med" len="med"/>
                      <a:tailEnd type="none" w="med" len="med"/>
                    </a:lnR>
                    <a:lnB w="28575" cap="flat" cmpd="sng" algn="ctr">
                      <a:solidFill>
                        <a:srgbClr val="554856"/>
                      </a:solidFill>
                      <a:prstDash val="solid"/>
                      <a:round/>
                      <a:headEnd type="none" w="med" len="med"/>
                      <a:tailEnd type="none" w="med" len="med"/>
                    </a:lnB>
                    <a:solidFill>
                      <a:srgbClr val="E9EEF7"/>
                    </a:solidFill>
                  </a:tcPr>
                </a:tc>
                <a:extLst>
                  <a:ext uri="{0D108BD9-81ED-4DB2-BD59-A6C34878D82A}">
                    <a16:rowId xmlns:a16="http://schemas.microsoft.com/office/drawing/2014/main" val="10001"/>
                  </a:ext>
                </a:extLst>
              </a:tr>
            </a:tbl>
          </a:graphicData>
        </a:graphic>
      </p:graphicFrame>
      <p:grpSp>
        <p:nvGrpSpPr>
          <p:cNvPr id="2" name="Group 1">
            <a:extLst>
              <a:ext uri="{FF2B5EF4-FFF2-40B4-BE49-F238E27FC236}">
                <a16:creationId xmlns:a16="http://schemas.microsoft.com/office/drawing/2014/main" id="{44B8DB17-94B7-4AD5-BF2A-F41C8F60B590}"/>
              </a:ext>
            </a:extLst>
          </p:cNvPr>
          <p:cNvGrpSpPr/>
          <p:nvPr/>
        </p:nvGrpSpPr>
        <p:grpSpPr>
          <a:xfrm>
            <a:off x="0" y="4678851"/>
            <a:ext cx="9144000" cy="1308133"/>
            <a:chOff x="-2" y="4649826"/>
            <a:chExt cx="9144000" cy="1308133"/>
          </a:xfrm>
        </p:grpSpPr>
        <p:sp>
          <p:nvSpPr>
            <p:cNvPr id="111" name="Rectangle 110">
              <a:extLst>
                <a:ext uri="{FF2B5EF4-FFF2-40B4-BE49-F238E27FC236}">
                  <a16:creationId xmlns:a16="http://schemas.microsoft.com/office/drawing/2014/main" id="{96F2CE47-2780-4E87-BCB3-D480A07F5AE2}"/>
                </a:ext>
              </a:extLst>
            </p:cNvPr>
            <p:cNvSpPr/>
            <p:nvPr/>
          </p:nvSpPr>
          <p:spPr>
            <a:xfrm>
              <a:off x="-2" y="4649826"/>
              <a:ext cx="9144000" cy="1308133"/>
            </a:xfrm>
            <a:prstGeom prst="rect">
              <a:avLst/>
            </a:prstGeom>
            <a:solidFill>
              <a:srgbClr val="E9EEF7"/>
            </a:solidFill>
            <a:ln w="28575" cap="flat" cmpd="sng" algn="ctr">
              <a:solidFill>
                <a:srgbClr val="554856"/>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 name="Rectangle 111">
              <a:extLst>
                <a:ext uri="{FF2B5EF4-FFF2-40B4-BE49-F238E27FC236}">
                  <a16:creationId xmlns:a16="http://schemas.microsoft.com/office/drawing/2014/main" id="{D53E4153-EE87-4BA3-A3A7-1432510C1FCE}"/>
                </a:ext>
              </a:extLst>
            </p:cNvPr>
            <p:cNvSpPr/>
            <p:nvPr/>
          </p:nvSpPr>
          <p:spPr>
            <a:xfrm>
              <a:off x="160865" y="4727812"/>
              <a:ext cx="8822267" cy="1107996"/>
            </a:xfrm>
            <a:prstGeom prst="rect">
              <a:avLst/>
            </a:prstGeom>
          </p:spPr>
          <p:txBody>
            <a:bodyPr wrap="square" anchor="ctr">
              <a:spAutoFit/>
            </a:bodyPr>
            <a:lstStyle/>
            <a:p>
              <a:pPr lvl="0" algn="ctr" defTabSz="914400">
                <a:defRPr/>
              </a:pPr>
              <a:r>
                <a:rPr lang="en-CA" sz="2200" b="1" kern="0" dirty="0">
                  <a:solidFill>
                    <a:schemeClr val="tx1">
                      <a:lumMod val="95000"/>
                      <a:lumOff val="5000"/>
                    </a:schemeClr>
                  </a:solidFill>
                  <a:latin typeface="Arial Narrow" panose="020B0606020202030204" pitchFamily="34" charset="0"/>
                </a:rPr>
                <a:t>Clinical Note:</a:t>
              </a:r>
            </a:p>
            <a:p>
              <a:pPr lvl="0" algn="ctr" defTabSz="914400">
                <a:defRPr/>
              </a:pPr>
              <a:r>
                <a:rPr lang="en-CA" sz="2200" kern="0" dirty="0">
                  <a:solidFill>
                    <a:schemeClr val="tx1">
                      <a:lumMod val="95000"/>
                      <a:lumOff val="5000"/>
                    </a:schemeClr>
                  </a:solidFill>
                  <a:latin typeface="Arial Narrow" panose="020B0606020202030204" pitchFamily="34" charset="0"/>
                </a:rPr>
                <a:t>If you are ordering unrelated imaging (e.g. chest x-ray) for your patient, consider adding “rule out vertebral fracture” on the order</a:t>
              </a:r>
              <a:r>
                <a:rPr lang="en-CA" sz="2200" kern="0" baseline="30000" dirty="0">
                  <a:solidFill>
                    <a:schemeClr val="tx1">
                      <a:lumMod val="95000"/>
                      <a:lumOff val="5000"/>
                    </a:schemeClr>
                  </a:solidFill>
                  <a:latin typeface="Arial Narrow" panose="020B0606020202030204" pitchFamily="34" charset="0"/>
                </a:rPr>
                <a:t>2</a:t>
              </a:r>
            </a:p>
          </p:txBody>
        </p:sp>
        <p:sp>
          <p:nvSpPr>
            <p:cNvPr id="116" name="Freeform 55">
              <a:extLst>
                <a:ext uri="{FF2B5EF4-FFF2-40B4-BE49-F238E27FC236}">
                  <a16:creationId xmlns:a16="http://schemas.microsoft.com/office/drawing/2014/main" id="{850785B4-E38B-4697-BB62-4D7FF775476C}"/>
                </a:ext>
              </a:extLst>
            </p:cNvPr>
            <p:cNvSpPr>
              <a:spLocks noEditPoints="1"/>
            </p:cNvSpPr>
            <p:nvPr/>
          </p:nvSpPr>
          <p:spPr bwMode="auto">
            <a:xfrm>
              <a:off x="3416937" y="4749078"/>
              <a:ext cx="400151" cy="371478"/>
            </a:xfrm>
            <a:custGeom>
              <a:avLst/>
              <a:gdLst>
                <a:gd name="T0" fmla="*/ 1038 w 3242"/>
                <a:gd name="T1" fmla="*/ 2161 h 3336"/>
                <a:gd name="T2" fmla="*/ 1738 w 3242"/>
                <a:gd name="T3" fmla="*/ 2052 h 3336"/>
                <a:gd name="T4" fmla="*/ 1677 w 3242"/>
                <a:gd name="T5" fmla="*/ 436 h 3336"/>
                <a:gd name="T6" fmla="*/ 1809 w 3242"/>
                <a:gd name="T7" fmla="*/ 893 h 3336"/>
                <a:gd name="T8" fmla="*/ 1677 w 3242"/>
                <a:gd name="T9" fmla="*/ 436 h 3336"/>
                <a:gd name="T10" fmla="*/ 271 w 3242"/>
                <a:gd name="T11" fmla="*/ 3065 h 3336"/>
                <a:gd name="T12" fmla="*/ 2299 w 3242"/>
                <a:gd name="T13" fmla="*/ 1653 h 3336"/>
                <a:gd name="T14" fmla="*/ 2011 w 3242"/>
                <a:gd name="T15" fmla="*/ 1946 h 3336"/>
                <a:gd name="T16" fmla="*/ 1817 w 3242"/>
                <a:gd name="T17" fmla="*/ 2133 h 3336"/>
                <a:gd name="T18" fmla="*/ 2011 w 3242"/>
                <a:gd name="T19" fmla="*/ 2372 h 3336"/>
                <a:gd name="T20" fmla="*/ 559 w 3242"/>
                <a:gd name="T21" fmla="*/ 2508 h 3336"/>
                <a:gd name="T22" fmla="*/ 838 w 3242"/>
                <a:gd name="T23" fmla="*/ 2372 h 3336"/>
                <a:gd name="T24" fmla="*/ 559 w 3242"/>
                <a:gd name="T25" fmla="*/ 1946 h 3336"/>
                <a:gd name="T26" fmla="*/ 1069 w 3242"/>
                <a:gd name="T27" fmla="*/ 1811 h 3336"/>
                <a:gd name="T28" fmla="*/ 1315 w 3242"/>
                <a:gd name="T29" fmla="*/ 1385 h 3336"/>
                <a:gd name="T30" fmla="*/ 559 w 3242"/>
                <a:gd name="T31" fmla="*/ 1248 h 3336"/>
                <a:gd name="T32" fmla="*/ 1604 w 3242"/>
                <a:gd name="T33" fmla="*/ 1096 h 3336"/>
                <a:gd name="T34" fmla="*/ 1475 w 3242"/>
                <a:gd name="T35" fmla="*/ 271 h 3336"/>
                <a:gd name="T36" fmla="*/ 0 w 3242"/>
                <a:gd name="T37" fmla="*/ 0 h 3336"/>
                <a:gd name="T38" fmla="*/ 2158 w 3242"/>
                <a:gd name="T39" fmla="*/ 544 h 3336"/>
                <a:gd name="T40" fmla="*/ 2563 w 3242"/>
                <a:gd name="T41" fmla="*/ 145 h 3336"/>
                <a:gd name="T42" fmla="*/ 2612 w 3242"/>
                <a:gd name="T43" fmla="*/ 112 h 3336"/>
                <a:gd name="T44" fmla="*/ 2663 w 3242"/>
                <a:gd name="T45" fmla="*/ 93 h 3336"/>
                <a:gd name="T46" fmla="*/ 2712 w 3242"/>
                <a:gd name="T47" fmla="*/ 87 h 3336"/>
                <a:gd name="T48" fmla="*/ 2757 w 3242"/>
                <a:gd name="T49" fmla="*/ 96 h 3336"/>
                <a:gd name="T50" fmla="*/ 2793 w 3242"/>
                <a:gd name="T51" fmla="*/ 120 h 3336"/>
                <a:gd name="T52" fmla="*/ 3224 w 3242"/>
                <a:gd name="T53" fmla="*/ 557 h 3336"/>
                <a:gd name="T54" fmla="*/ 3240 w 3242"/>
                <a:gd name="T55" fmla="*/ 603 h 3336"/>
                <a:gd name="T56" fmla="*/ 3239 w 3242"/>
                <a:gd name="T57" fmla="*/ 655 h 3336"/>
                <a:gd name="T58" fmla="*/ 3221 w 3242"/>
                <a:gd name="T59" fmla="*/ 712 h 3336"/>
                <a:gd name="T60" fmla="*/ 3187 w 3242"/>
                <a:gd name="T61" fmla="*/ 766 h 3336"/>
                <a:gd name="T62" fmla="*/ 2570 w 3242"/>
                <a:gd name="T63" fmla="*/ 1384 h 3336"/>
                <a:gd name="T64" fmla="*/ 0 w 3242"/>
                <a:gd name="T65" fmla="*/ 3336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2" h="3336">
                  <a:moveTo>
                    <a:pt x="1274" y="1586"/>
                  </a:moveTo>
                  <a:lnTo>
                    <a:pt x="1038" y="2161"/>
                  </a:lnTo>
                  <a:lnTo>
                    <a:pt x="1163" y="2285"/>
                  </a:lnTo>
                  <a:lnTo>
                    <a:pt x="1738" y="2052"/>
                  </a:lnTo>
                  <a:lnTo>
                    <a:pt x="1274" y="1586"/>
                  </a:lnTo>
                  <a:close/>
                  <a:moveTo>
                    <a:pt x="1677" y="436"/>
                  </a:moveTo>
                  <a:lnTo>
                    <a:pt x="1677" y="893"/>
                  </a:lnTo>
                  <a:lnTo>
                    <a:pt x="1809" y="893"/>
                  </a:lnTo>
                  <a:lnTo>
                    <a:pt x="1965" y="735"/>
                  </a:lnTo>
                  <a:lnTo>
                    <a:pt x="1677" y="436"/>
                  </a:lnTo>
                  <a:close/>
                  <a:moveTo>
                    <a:pt x="271" y="271"/>
                  </a:moveTo>
                  <a:lnTo>
                    <a:pt x="271" y="3065"/>
                  </a:lnTo>
                  <a:lnTo>
                    <a:pt x="2299" y="3065"/>
                  </a:lnTo>
                  <a:lnTo>
                    <a:pt x="2299" y="1653"/>
                  </a:lnTo>
                  <a:lnTo>
                    <a:pt x="2011" y="1940"/>
                  </a:lnTo>
                  <a:lnTo>
                    <a:pt x="2011" y="1946"/>
                  </a:lnTo>
                  <a:lnTo>
                    <a:pt x="2005" y="1946"/>
                  </a:lnTo>
                  <a:lnTo>
                    <a:pt x="1817" y="2133"/>
                  </a:lnTo>
                  <a:lnTo>
                    <a:pt x="1228" y="2372"/>
                  </a:lnTo>
                  <a:lnTo>
                    <a:pt x="2011" y="2372"/>
                  </a:lnTo>
                  <a:lnTo>
                    <a:pt x="2011" y="2508"/>
                  </a:lnTo>
                  <a:lnTo>
                    <a:pt x="559" y="2508"/>
                  </a:lnTo>
                  <a:lnTo>
                    <a:pt x="559" y="2372"/>
                  </a:lnTo>
                  <a:lnTo>
                    <a:pt x="838" y="2372"/>
                  </a:lnTo>
                  <a:lnTo>
                    <a:pt x="1013" y="1946"/>
                  </a:lnTo>
                  <a:lnTo>
                    <a:pt x="559" y="1946"/>
                  </a:lnTo>
                  <a:lnTo>
                    <a:pt x="559" y="1811"/>
                  </a:lnTo>
                  <a:lnTo>
                    <a:pt x="1069" y="1811"/>
                  </a:lnTo>
                  <a:lnTo>
                    <a:pt x="1192" y="1506"/>
                  </a:lnTo>
                  <a:lnTo>
                    <a:pt x="1315" y="1385"/>
                  </a:lnTo>
                  <a:lnTo>
                    <a:pt x="559" y="1385"/>
                  </a:lnTo>
                  <a:lnTo>
                    <a:pt x="559" y="1248"/>
                  </a:lnTo>
                  <a:lnTo>
                    <a:pt x="1451" y="1248"/>
                  </a:lnTo>
                  <a:lnTo>
                    <a:pt x="1604" y="1096"/>
                  </a:lnTo>
                  <a:lnTo>
                    <a:pt x="1475" y="1096"/>
                  </a:lnTo>
                  <a:lnTo>
                    <a:pt x="1475" y="271"/>
                  </a:lnTo>
                  <a:lnTo>
                    <a:pt x="271" y="271"/>
                  </a:lnTo>
                  <a:close/>
                  <a:moveTo>
                    <a:pt x="0" y="0"/>
                  </a:moveTo>
                  <a:lnTo>
                    <a:pt x="1634" y="0"/>
                  </a:lnTo>
                  <a:lnTo>
                    <a:pt x="2158" y="544"/>
                  </a:lnTo>
                  <a:lnTo>
                    <a:pt x="2539" y="165"/>
                  </a:lnTo>
                  <a:lnTo>
                    <a:pt x="2563" y="145"/>
                  </a:lnTo>
                  <a:lnTo>
                    <a:pt x="2587" y="126"/>
                  </a:lnTo>
                  <a:lnTo>
                    <a:pt x="2612" y="112"/>
                  </a:lnTo>
                  <a:lnTo>
                    <a:pt x="2637" y="100"/>
                  </a:lnTo>
                  <a:lnTo>
                    <a:pt x="2663" y="93"/>
                  </a:lnTo>
                  <a:lnTo>
                    <a:pt x="2688" y="88"/>
                  </a:lnTo>
                  <a:lnTo>
                    <a:pt x="2712" y="87"/>
                  </a:lnTo>
                  <a:lnTo>
                    <a:pt x="2736" y="90"/>
                  </a:lnTo>
                  <a:lnTo>
                    <a:pt x="2757" y="96"/>
                  </a:lnTo>
                  <a:lnTo>
                    <a:pt x="2776" y="106"/>
                  </a:lnTo>
                  <a:lnTo>
                    <a:pt x="2793" y="120"/>
                  </a:lnTo>
                  <a:lnTo>
                    <a:pt x="3209" y="538"/>
                  </a:lnTo>
                  <a:lnTo>
                    <a:pt x="3224" y="557"/>
                  </a:lnTo>
                  <a:lnTo>
                    <a:pt x="3234" y="578"/>
                  </a:lnTo>
                  <a:lnTo>
                    <a:pt x="3240" y="603"/>
                  </a:lnTo>
                  <a:lnTo>
                    <a:pt x="3242" y="628"/>
                  </a:lnTo>
                  <a:lnTo>
                    <a:pt x="3239" y="655"/>
                  </a:lnTo>
                  <a:lnTo>
                    <a:pt x="3232" y="683"/>
                  </a:lnTo>
                  <a:lnTo>
                    <a:pt x="3221" y="712"/>
                  </a:lnTo>
                  <a:lnTo>
                    <a:pt x="3206" y="739"/>
                  </a:lnTo>
                  <a:lnTo>
                    <a:pt x="3187" y="766"/>
                  </a:lnTo>
                  <a:lnTo>
                    <a:pt x="3164" y="792"/>
                  </a:lnTo>
                  <a:lnTo>
                    <a:pt x="2570" y="1384"/>
                  </a:lnTo>
                  <a:lnTo>
                    <a:pt x="2570" y="3336"/>
                  </a:lnTo>
                  <a:lnTo>
                    <a:pt x="0" y="3336"/>
                  </a:lnTo>
                  <a:lnTo>
                    <a:pt x="0" y="0"/>
                  </a:lnTo>
                  <a:close/>
                </a:path>
              </a:pathLst>
            </a:custGeom>
            <a:solidFill>
              <a:srgbClr val="55485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Tree>
    <p:extLst>
      <p:ext uri="{BB962C8B-B14F-4D97-AF65-F5344CB8AC3E}">
        <p14:creationId xmlns:p14="http://schemas.microsoft.com/office/powerpoint/2010/main" val="311597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Bates, D.W., et al.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JAMA</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2002;288(15):1898-1900.; </a:t>
            </a: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Geusens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P., et al. (2011). Medscape. Accessed June 30, 2016 at www.medscape.org/viewarticle/747951_2.</a:t>
            </a:r>
          </a:p>
        </p:txBody>
      </p:sp>
      <p:sp>
        <p:nvSpPr>
          <p:cNvPr id="440" name="Rectangle 439"/>
          <p:cNvSpPr/>
          <p:nvPr/>
        </p:nvSpPr>
        <p:spPr>
          <a:xfrm>
            <a:off x="0" y="2"/>
            <a:ext cx="9144000" cy="1321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130974"/>
            <a:ext cx="9058939" cy="997196"/>
          </a:xfrm>
        </p:spPr>
        <p:txBody>
          <a:bodyPr/>
          <a:lstStyle/>
          <a:p>
            <a:pPr algn="ctr"/>
            <a:r>
              <a:rPr lang="en-CA" sz="3600" dirty="0">
                <a:solidFill>
                  <a:srgbClr val="725F73"/>
                </a:solidFill>
                <a:latin typeface="Arial Narrow" panose="020B0606020202030204" pitchFamily="34" charset="0"/>
              </a:rPr>
              <a:t>Relationship between BMD and Fracture Risk is Strongly Dependent on Clinical Risk Factors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pic>
        <p:nvPicPr>
          <p:cNvPr id="5" name="Picture 4" descr="A picture containing table, object, indoor&#10;&#10;Description generated with high confidence">
            <a:extLst>
              <a:ext uri="{FF2B5EF4-FFF2-40B4-BE49-F238E27FC236}">
                <a16:creationId xmlns:a16="http://schemas.microsoft.com/office/drawing/2014/main" id="{B0565BE0-CA4E-413B-A40D-E111EAC0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71" y="2078471"/>
            <a:ext cx="7231959" cy="4527206"/>
          </a:xfrm>
          <a:prstGeom prst="rect">
            <a:avLst/>
          </a:prstGeom>
        </p:spPr>
      </p:pic>
      <p:sp>
        <p:nvSpPr>
          <p:cNvPr id="2" name="Arrow: Down 1">
            <a:extLst>
              <a:ext uri="{FF2B5EF4-FFF2-40B4-BE49-F238E27FC236}">
                <a16:creationId xmlns:a16="http://schemas.microsoft.com/office/drawing/2014/main" id="{7D5527F2-723E-4260-996B-385D92947F5E}"/>
              </a:ext>
            </a:extLst>
          </p:cNvPr>
          <p:cNvSpPr/>
          <p:nvPr/>
        </p:nvSpPr>
        <p:spPr>
          <a:xfrm>
            <a:off x="1175890" y="1518675"/>
            <a:ext cx="1828800" cy="1645920"/>
          </a:xfrm>
          <a:prstGeom prst="downArrow">
            <a:avLst/>
          </a:prstGeom>
          <a:solidFill>
            <a:srgbClr val="769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BMD</a:t>
            </a:r>
            <a:endParaRPr kumimoji="0" lang="en-US" sz="1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10" name="Arrow: Down 9">
            <a:extLst>
              <a:ext uri="{FF2B5EF4-FFF2-40B4-BE49-F238E27FC236}">
                <a16:creationId xmlns:a16="http://schemas.microsoft.com/office/drawing/2014/main" id="{8127EFE5-10DB-459D-BACF-7EA30BE41B27}"/>
              </a:ext>
            </a:extLst>
          </p:cNvPr>
          <p:cNvSpPr/>
          <p:nvPr/>
        </p:nvSpPr>
        <p:spPr>
          <a:xfrm flipV="1">
            <a:off x="6426033" y="4158882"/>
            <a:ext cx="1828800" cy="1645920"/>
          </a:xfrm>
          <a:prstGeom prst="downArrow">
            <a:avLst/>
          </a:prstGeom>
          <a:solidFill>
            <a:srgbClr val="F26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3" name="TextBox 2">
            <a:extLst>
              <a:ext uri="{FF2B5EF4-FFF2-40B4-BE49-F238E27FC236}">
                <a16:creationId xmlns:a16="http://schemas.microsoft.com/office/drawing/2014/main" id="{20DE5367-EB69-4A88-BE17-80AF9DBDAB9A}"/>
              </a:ext>
            </a:extLst>
          </p:cNvPr>
          <p:cNvSpPr txBox="1"/>
          <p:nvPr/>
        </p:nvSpPr>
        <p:spPr>
          <a:xfrm>
            <a:off x="6875345" y="4992240"/>
            <a:ext cx="925417"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Fracture Risk </a:t>
            </a:r>
            <a:endParaRPr kumimoji="0" lang="en-US" sz="17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25510B0E-FDA1-40B1-A1A8-8EDCC566CB3D}"/>
              </a:ext>
            </a:extLst>
          </p:cNvPr>
          <p:cNvSpPr txBox="1"/>
          <p:nvPr/>
        </p:nvSpPr>
        <p:spPr>
          <a:xfrm>
            <a:off x="2812711" y="2212375"/>
            <a:ext cx="379823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CLINICAL RISK FACTORS</a:t>
            </a:r>
          </a:p>
        </p:txBody>
      </p:sp>
    </p:spTree>
    <p:extLst>
      <p:ext uri="{BB962C8B-B14F-4D97-AF65-F5344CB8AC3E}">
        <p14:creationId xmlns:p14="http://schemas.microsoft.com/office/powerpoint/2010/main" val="699371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132102"/>
            <a:ext cx="9144000" cy="7492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dirty="0">
                <a:solidFill>
                  <a:srgbClr val="000000"/>
                </a:solidFill>
                <a:latin typeface="Arial Narrow" panose="020B0606020202030204" pitchFamily="34" charset="0"/>
              </a:rPr>
              <a:t>*Consistent risk factors for fracture across ethnicity include older age, lower BMD, previous history of fracture, and history of two or more falls. Other risk factors were related to specific ethnic or racial groups (e.g. level of education, corticosteroid use, parental history of fracture, current hormone therapy, height, arthritis).</a:t>
            </a:r>
          </a:p>
          <a:p>
            <a:r>
              <a:rPr lang="en-CA" sz="1000" dirty="0" err="1">
                <a:solidFill>
                  <a:srgbClr val="000000"/>
                </a:solidFill>
                <a:latin typeface="Arial Narrow" panose="020B0606020202030204" pitchFamily="34" charset="0"/>
              </a:rPr>
              <a:t>Cauley</a:t>
            </a:r>
            <a:r>
              <a:rPr lang="en-CA" sz="1000" dirty="0">
                <a:solidFill>
                  <a:srgbClr val="000000"/>
                </a:solidFill>
                <a:latin typeface="Arial Narrow" panose="020B0606020202030204" pitchFamily="34" charset="0"/>
              </a:rPr>
              <a:t>, J.A. </a:t>
            </a:r>
            <a:r>
              <a:rPr lang="sv-SE" sz="1000" i="1" dirty="0">
                <a:solidFill>
                  <a:srgbClr val="000000"/>
                </a:solidFill>
                <a:latin typeface="Arial Narrow" panose="020B0606020202030204" pitchFamily="34" charset="0"/>
              </a:rPr>
              <a:t>Clin Orthop Relat Res</a:t>
            </a:r>
            <a:r>
              <a:rPr lang="sv-SE" sz="1000" dirty="0">
                <a:solidFill>
                  <a:srgbClr val="000000"/>
                </a:solidFill>
                <a:latin typeface="Arial Narrow" panose="020B0606020202030204" pitchFamily="34" charset="0"/>
              </a:rPr>
              <a:t>. 2011;469(7):1891–1899.</a:t>
            </a:r>
            <a:endParaRPr lang="en-CA" sz="1000" dirty="0">
              <a:solidFill>
                <a:srgbClr val="000000"/>
              </a:solidFill>
              <a:latin typeface="Arial Narrow" panose="020B0606020202030204" pitchFamily="34" charset="0"/>
            </a:endParaRPr>
          </a:p>
        </p:txBody>
      </p:sp>
      <p:sp>
        <p:nvSpPr>
          <p:cNvPr id="440" name="Rectangle 439"/>
          <p:cNvSpPr/>
          <p:nvPr/>
        </p:nvSpPr>
        <p:spPr>
          <a:xfrm>
            <a:off x="0" y="2"/>
            <a:ext cx="9144000" cy="13216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59661" y="424273"/>
            <a:ext cx="9058939" cy="498598"/>
          </a:xfrm>
        </p:spPr>
        <p:txBody>
          <a:bodyPr/>
          <a:lstStyle/>
          <a:p>
            <a:pPr algn="ctr"/>
            <a:r>
              <a:rPr lang="en-CA" sz="3600" dirty="0">
                <a:solidFill>
                  <a:srgbClr val="725F73"/>
                </a:solidFill>
                <a:latin typeface="Arial Narrow" panose="020B0606020202030204" pitchFamily="34" charset="0"/>
              </a:rPr>
              <a:t>Ethnicity and Race Influence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62" name="Content Placeholder 2">
            <a:extLst>
              <a:ext uri="{FF2B5EF4-FFF2-40B4-BE49-F238E27FC236}">
                <a16:creationId xmlns:a16="http://schemas.microsoft.com/office/drawing/2014/main" id="{54CFDA68-F3AD-4160-AAEF-654111C85218}"/>
              </a:ext>
            </a:extLst>
          </p:cNvPr>
          <p:cNvSpPr txBox="1">
            <a:spLocks/>
          </p:cNvSpPr>
          <p:nvPr/>
        </p:nvSpPr>
        <p:spPr>
          <a:xfrm>
            <a:off x="457200" y="1740106"/>
            <a:ext cx="8229600" cy="452596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fontAlgn="auto">
              <a:lnSpc>
                <a:spcPct val="100000"/>
              </a:lnSpc>
              <a:buClr>
                <a:srgbClr val="554856"/>
              </a:buClr>
              <a:buSzTx/>
              <a:buFont typeface="Wingdings" panose="05000000000000000000" pitchFamily="2" charset="2"/>
              <a:buChar char="§"/>
              <a:tabLst/>
              <a:defRPr/>
            </a:pPr>
            <a:r>
              <a:rPr lang="en-CA" b="1" dirty="0">
                <a:solidFill>
                  <a:sysClr val="windowText" lastClr="000000">
                    <a:lumMod val="75000"/>
                    <a:lumOff val="25000"/>
                  </a:sysClr>
                </a:solidFill>
                <a:latin typeface="Arial Narrow" panose="020B0606020202030204" pitchFamily="34" charset="0"/>
              </a:rPr>
              <a:t>Caucasian, Asian and Hispanics have a higher fracture risk</a:t>
            </a: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1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grpSp>
        <p:nvGrpSpPr>
          <p:cNvPr id="63" name="Group 62">
            <a:extLst>
              <a:ext uri="{FF2B5EF4-FFF2-40B4-BE49-F238E27FC236}">
                <a16:creationId xmlns:a16="http://schemas.microsoft.com/office/drawing/2014/main" id="{4E96DC8F-FBC1-49A2-9E12-975CC0F3F786}"/>
              </a:ext>
            </a:extLst>
          </p:cNvPr>
          <p:cNvGrpSpPr/>
          <p:nvPr/>
        </p:nvGrpSpPr>
        <p:grpSpPr>
          <a:xfrm>
            <a:off x="1877612" y="2592351"/>
            <a:ext cx="5399605" cy="3090614"/>
            <a:chOff x="1420412" y="2956866"/>
            <a:chExt cx="5399605" cy="3090614"/>
          </a:xfrm>
        </p:grpSpPr>
        <p:cxnSp>
          <p:nvCxnSpPr>
            <p:cNvPr id="64" name="Straight Connector 63">
              <a:extLst>
                <a:ext uri="{FF2B5EF4-FFF2-40B4-BE49-F238E27FC236}">
                  <a16:creationId xmlns:a16="http://schemas.microsoft.com/office/drawing/2014/main" id="{55F83026-D303-42CC-8335-61E815F0C0CD}"/>
                </a:ext>
              </a:extLst>
            </p:cNvPr>
            <p:cNvCxnSpPr/>
            <p:nvPr/>
          </p:nvCxnSpPr>
          <p:spPr>
            <a:xfrm>
              <a:off x="2199191" y="3099102"/>
              <a:ext cx="0" cy="2576274"/>
            </a:xfrm>
            <a:prstGeom prst="line">
              <a:avLst/>
            </a:prstGeom>
            <a:noFill/>
            <a:ln w="19050" cap="flat" cmpd="sng" algn="ctr">
              <a:solidFill>
                <a:sysClr val="windowText" lastClr="000000">
                  <a:lumMod val="75000"/>
                  <a:lumOff val="25000"/>
                </a:sysClr>
              </a:solidFill>
              <a:prstDash val="solid"/>
            </a:ln>
            <a:effectLst/>
          </p:spPr>
        </p:cxnSp>
        <p:cxnSp>
          <p:nvCxnSpPr>
            <p:cNvPr id="65" name="Straight Connector 64">
              <a:extLst>
                <a:ext uri="{FF2B5EF4-FFF2-40B4-BE49-F238E27FC236}">
                  <a16:creationId xmlns:a16="http://schemas.microsoft.com/office/drawing/2014/main" id="{7B12BD14-F323-4D2D-9162-0B8A64DC0F5B}"/>
                </a:ext>
              </a:extLst>
            </p:cNvPr>
            <p:cNvCxnSpPr/>
            <p:nvPr/>
          </p:nvCxnSpPr>
          <p:spPr>
            <a:xfrm>
              <a:off x="2129790" y="5305044"/>
              <a:ext cx="69401" cy="0"/>
            </a:xfrm>
            <a:prstGeom prst="line">
              <a:avLst/>
            </a:prstGeom>
            <a:noFill/>
            <a:ln w="19050" cap="flat" cmpd="sng" algn="ctr">
              <a:solidFill>
                <a:sysClr val="windowText" lastClr="000000">
                  <a:lumMod val="75000"/>
                  <a:lumOff val="25000"/>
                </a:sysClr>
              </a:solidFill>
              <a:prstDash val="solid"/>
            </a:ln>
            <a:effectLst/>
          </p:spPr>
        </p:cxnSp>
        <p:cxnSp>
          <p:nvCxnSpPr>
            <p:cNvPr id="66" name="Straight Connector 65">
              <a:extLst>
                <a:ext uri="{FF2B5EF4-FFF2-40B4-BE49-F238E27FC236}">
                  <a16:creationId xmlns:a16="http://schemas.microsoft.com/office/drawing/2014/main" id="{00E7E706-2590-4BDD-8905-FC75C65F4532}"/>
                </a:ext>
              </a:extLst>
            </p:cNvPr>
            <p:cNvCxnSpPr/>
            <p:nvPr/>
          </p:nvCxnSpPr>
          <p:spPr>
            <a:xfrm>
              <a:off x="2129790" y="4981194"/>
              <a:ext cx="69401" cy="0"/>
            </a:xfrm>
            <a:prstGeom prst="line">
              <a:avLst/>
            </a:prstGeom>
            <a:noFill/>
            <a:ln w="19050" cap="flat" cmpd="sng" algn="ctr">
              <a:solidFill>
                <a:sysClr val="windowText" lastClr="000000">
                  <a:lumMod val="75000"/>
                  <a:lumOff val="25000"/>
                </a:sysClr>
              </a:solidFill>
              <a:prstDash val="solid"/>
            </a:ln>
            <a:effectLst/>
          </p:spPr>
        </p:cxnSp>
        <p:cxnSp>
          <p:nvCxnSpPr>
            <p:cNvPr id="67" name="Straight Connector 66">
              <a:extLst>
                <a:ext uri="{FF2B5EF4-FFF2-40B4-BE49-F238E27FC236}">
                  <a16:creationId xmlns:a16="http://schemas.microsoft.com/office/drawing/2014/main" id="{7D229933-5DF8-4BF0-AF2B-6168810ADF36}"/>
                </a:ext>
              </a:extLst>
            </p:cNvPr>
            <p:cNvCxnSpPr/>
            <p:nvPr/>
          </p:nvCxnSpPr>
          <p:spPr>
            <a:xfrm>
              <a:off x="2129790" y="4676394"/>
              <a:ext cx="69401" cy="0"/>
            </a:xfrm>
            <a:prstGeom prst="line">
              <a:avLst/>
            </a:prstGeom>
            <a:noFill/>
            <a:ln w="19050" cap="flat" cmpd="sng" algn="ctr">
              <a:solidFill>
                <a:sysClr val="windowText" lastClr="000000">
                  <a:lumMod val="75000"/>
                  <a:lumOff val="25000"/>
                </a:sysClr>
              </a:solidFill>
              <a:prstDash val="solid"/>
            </a:ln>
            <a:effectLst/>
          </p:spPr>
        </p:cxnSp>
        <p:cxnSp>
          <p:nvCxnSpPr>
            <p:cNvPr id="68" name="Straight Connector 67">
              <a:extLst>
                <a:ext uri="{FF2B5EF4-FFF2-40B4-BE49-F238E27FC236}">
                  <a16:creationId xmlns:a16="http://schemas.microsoft.com/office/drawing/2014/main" id="{61E7A349-877A-4020-990E-EF2C887710ED}"/>
                </a:ext>
              </a:extLst>
            </p:cNvPr>
            <p:cNvCxnSpPr/>
            <p:nvPr/>
          </p:nvCxnSpPr>
          <p:spPr>
            <a:xfrm>
              <a:off x="2129790" y="4367784"/>
              <a:ext cx="69401" cy="0"/>
            </a:xfrm>
            <a:prstGeom prst="line">
              <a:avLst/>
            </a:prstGeom>
            <a:noFill/>
            <a:ln w="19050" cap="flat" cmpd="sng" algn="ctr">
              <a:solidFill>
                <a:sysClr val="windowText" lastClr="000000">
                  <a:lumMod val="75000"/>
                  <a:lumOff val="25000"/>
                </a:sysClr>
              </a:solidFill>
              <a:prstDash val="solid"/>
            </a:ln>
            <a:effectLst/>
          </p:spPr>
        </p:cxnSp>
        <p:cxnSp>
          <p:nvCxnSpPr>
            <p:cNvPr id="69" name="Straight Connector 68">
              <a:extLst>
                <a:ext uri="{FF2B5EF4-FFF2-40B4-BE49-F238E27FC236}">
                  <a16:creationId xmlns:a16="http://schemas.microsoft.com/office/drawing/2014/main" id="{AE62E511-28B5-4412-8C83-D33E4B705D56}"/>
                </a:ext>
              </a:extLst>
            </p:cNvPr>
            <p:cNvCxnSpPr/>
            <p:nvPr/>
          </p:nvCxnSpPr>
          <p:spPr>
            <a:xfrm>
              <a:off x="2129790" y="4061079"/>
              <a:ext cx="69401" cy="0"/>
            </a:xfrm>
            <a:prstGeom prst="line">
              <a:avLst/>
            </a:prstGeom>
            <a:noFill/>
            <a:ln w="19050" cap="flat" cmpd="sng" algn="ctr">
              <a:solidFill>
                <a:sysClr val="windowText" lastClr="000000">
                  <a:lumMod val="75000"/>
                  <a:lumOff val="25000"/>
                </a:sysClr>
              </a:solidFill>
              <a:prstDash val="solid"/>
            </a:ln>
            <a:effectLst/>
          </p:spPr>
        </p:cxnSp>
        <p:cxnSp>
          <p:nvCxnSpPr>
            <p:cNvPr id="70" name="Straight Connector 69">
              <a:extLst>
                <a:ext uri="{FF2B5EF4-FFF2-40B4-BE49-F238E27FC236}">
                  <a16:creationId xmlns:a16="http://schemas.microsoft.com/office/drawing/2014/main" id="{EC3903A9-9ACF-486D-A673-807271C1770D}"/>
                </a:ext>
              </a:extLst>
            </p:cNvPr>
            <p:cNvCxnSpPr/>
            <p:nvPr/>
          </p:nvCxnSpPr>
          <p:spPr>
            <a:xfrm>
              <a:off x="2129790" y="3748659"/>
              <a:ext cx="69401" cy="0"/>
            </a:xfrm>
            <a:prstGeom prst="line">
              <a:avLst/>
            </a:prstGeom>
            <a:noFill/>
            <a:ln w="19050" cap="flat" cmpd="sng" algn="ctr">
              <a:solidFill>
                <a:sysClr val="windowText" lastClr="000000">
                  <a:lumMod val="75000"/>
                  <a:lumOff val="25000"/>
                </a:sysClr>
              </a:solidFill>
              <a:prstDash val="solid"/>
            </a:ln>
            <a:effectLst/>
          </p:spPr>
        </p:cxnSp>
        <p:cxnSp>
          <p:nvCxnSpPr>
            <p:cNvPr id="71" name="Straight Connector 70">
              <a:extLst>
                <a:ext uri="{FF2B5EF4-FFF2-40B4-BE49-F238E27FC236}">
                  <a16:creationId xmlns:a16="http://schemas.microsoft.com/office/drawing/2014/main" id="{3B612640-9F6D-430D-AE10-BDA6497E9B36}"/>
                </a:ext>
              </a:extLst>
            </p:cNvPr>
            <p:cNvCxnSpPr/>
            <p:nvPr/>
          </p:nvCxnSpPr>
          <p:spPr>
            <a:xfrm>
              <a:off x="2129790" y="3438144"/>
              <a:ext cx="69401" cy="0"/>
            </a:xfrm>
            <a:prstGeom prst="line">
              <a:avLst/>
            </a:prstGeom>
            <a:noFill/>
            <a:ln w="19050" cap="flat" cmpd="sng" algn="ctr">
              <a:solidFill>
                <a:sysClr val="windowText" lastClr="000000">
                  <a:lumMod val="75000"/>
                  <a:lumOff val="25000"/>
                </a:sysClr>
              </a:solidFill>
              <a:prstDash val="solid"/>
            </a:ln>
            <a:effectLst/>
          </p:spPr>
        </p:cxnSp>
        <p:cxnSp>
          <p:nvCxnSpPr>
            <p:cNvPr id="72" name="Straight Connector 71">
              <a:extLst>
                <a:ext uri="{FF2B5EF4-FFF2-40B4-BE49-F238E27FC236}">
                  <a16:creationId xmlns:a16="http://schemas.microsoft.com/office/drawing/2014/main" id="{F79641DC-8165-49FC-8DC7-360E43227A09}"/>
                </a:ext>
              </a:extLst>
            </p:cNvPr>
            <p:cNvCxnSpPr/>
            <p:nvPr/>
          </p:nvCxnSpPr>
          <p:spPr>
            <a:xfrm>
              <a:off x="2129790" y="3129534"/>
              <a:ext cx="69401" cy="0"/>
            </a:xfrm>
            <a:prstGeom prst="line">
              <a:avLst/>
            </a:prstGeom>
            <a:noFill/>
            <a:ln w="19050" cap="flat" cmpd="sng" algn="ctr">
              <a:solidFill>
                <a:sysClr val="windowText" lastClr="000000">
                  <a:lumMod val="75000"/>
                  <a:lumOff val="25000"/>
                </a:sysClr>
              </a:solidFill>
              <a:prstDash val="solid"/>
            </a:ln>
            <a:effectLst/>
          </p:spPr>
        </p:cxnSp>
        <p:cxnSp>
          <p:nvCxnSpPr>
            <p:cNvPr id="73" name="Straight Connector 72">
              <a:extLst>
                <a:ext uri="{FF2B5EF4-FFF2-40B4-BE49-F238E27FC236}">
                  <a16:creationId xmlns:a16="http://schemas.microsoft.com/office/drawing/2014/main" id="{423A2AE3-1AA8-4696-9F75-9440BEB55929}"/>
                </a:ext>
              </a:extLst>
            </p:cNvPr>
            <p:cNvCxnSpPr/>
            <p:nvPr/>
          </p:nvCxnSpPr>
          <p:spPr>
            <a:xfrm>
              <a:off x="2129790" y="5608320"/>
              <a:ext cx="69401" cy="0"/>
            </a:xfrm>
            <a:prstGeom prst="line">
              <a:avLst/>
            </a:prstGeom>
            <a:noFill/>
            <a:ln w="19050" cap="flat" cmpd="sng" algn="ctr">
              <a:solidFill>
                <a:sysClr val="windowText" lastClr="000000">
                  <a:lumMod val="75000"/>
                  <a:lumOff val="25000"/>
                </a:sysClr>
              </a:solidFill>
              <a:prstDash val="solid"/>
            </a:ln>
            <a:effectLst/>
          </p:spPr>
        </p:cxnSp>
        <p:sp>
          <p:nvSpPr>
            <p:cNvPr id="74" name="TextBox 73">
              <a:extLst>
                <a:ext uri="{FF2B5EF4-FFF2-40B4-BE49-F238E27FC236}">
                  <a16:creationId xmlns:a16="http://schemas.microsoft.com/office/drawing/2014/main" id="{749E2BF4-874F-4A33-BD43-BA03AC3B0123}"/>
                </a:ext>
              </a:extLst>
            </p:cNvPr>
            <p:cNvSpPr txBox="1"/>
            <p:nvPr/>
          </p:nvSpPr>
          <p:spPr>
            <a:xfrm>
              <a:off x="1551491" y="5174239"/>
              <a:ext cx="64770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0.50</a:t>
              </a:r>
            </a:p>
          </p:txBody>
        </p:sp>
        <p:sp>
          <p:nvSpPr>
            <p:cNvPr id="75" name="TextBox 74">
              <a:extLst>
                <a:ext uri="{FF2B5EF4-FFF2-40B4-BE49-F238E27FC236}">
                  <a16:creationId xmlns:a16="http://schemas.microsoft.com/office/drawing/2014/main" id="{587E1D21-D78A-4739-AF02-0818D2C32159}"/>
                </a:ext>
              </a:extLst>
            </p:cNvPr>
            <p:cNvSpPr txBox="1"/>
            <p:nvPr/>
          </p:nvSpPr>
          <p:spPr>
            <a:xfrm>
              <a:off x="1551491" y="4855358"/>
              <a:ext cx="64770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1.00</a:t>
              </a:r>
            </a:p>
          </p:txBody>
        </p:sp>
        <p:sp>
          <p:nvSpPr>
            <p:cNvPr id="76" name="TextBox 75">
              <a:extLst>
                <a:ext uri="{FF2B5EF4-FFF2-40B4-BE49-F238E27FC236}">
                  <a16:creationId xmlns:a16="http://schemas.microsoft.com/office/drawing/2014/main" id="{F96A81C0-35F8-427C-B3A8-B9BDC49D88B8}"/>
                </a:ext>
              </a:extLst>
            </p:cNvPr>
            <p:cNvSpPr txBox="1"/>
            <p:nvPr/>
          </p:nvSpPr>
          <p:spPr>
            <a:xfrm>
              <a:off x="1551491" y="4545589"/>
              <a:ext cx="64770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1.50</a:t>
              </a:r>
            </a:p>
          </p:txBody>
        </p:sp>
        <p:sp>
          <p:nvSpPr>
            <p:cNvPr id="77" name="TextBox 76">
              <a:extLst>
                <a:ext uri="{FF2B5EF4-FFF2-40B4-BE49-F238E27FC236}">
                  <a16:creationId xmlns:a16="http://schemas.microsoft.com/office/drawing/2014/main" id="{57E9A3D9-90F2-42E9-A5A6-143B2AF74C84}"/>
                </a:ext>
              </a:extLst>
            </p:cNvPr>
            <p:cNvSpPr txBox="1"/>
            <p:nvPr/>
          </p:nvSpPr>
          <p:spPr>
            <a:xfrm>
              <a:off x="1551491" y="4235074"/>
              <a:ext cx="64770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2.00</a:t>
              </a:r>
            </a:p>
          </p:txBody>
        </p:sp>
        <p:sp>
          <p:nvSpPr>
            <p:cNvPr id="78" name="TextBox 77">
              <a:extLst>
                <a:ext uri="{FF2B5EF4-FFF2-40B4-BE49-F238E27FC236}">
                  <a16:creationId xmlns:a16="http://schemas.microsoft.com/office/drawing/2014/main" id="{80C7A790-7FE1-4C86-8CB0-964FE7EF4BB4}"/>
                </a:ext>
              </a:extLst>
            </p:cNvPr>
            <p:cNvSpPr txBox="1"/>
            <p:nvPr/>
          </p:nvSpPr>
          <p:spPr>
            <a:xfrm>
              <a:off x="1551491" y="3933703"/>
              <a:ext cx="64770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2.50</a:t>
              </a:r>
            </a:p>
          </p:txBody>
        </p:sp>
        <p:sp>
          <p:nvSpPr>
            <p:cNvPr id="79" name="TextBox 78">
              <a:extLst>
                <a:ext uri="{FF2B5EF4-FFF2-40B4-BE49-F238E27FC236}">
                  <a16:creationId xmlns:a16="http://schemas.microsoft.com/office/drawing/2014/main" id="{B0BA7954-6510-47CC-8C53-EBAFEE0E85FC}"/>
                </a:ext>
              </a:extLst>
            </p:cNvPr>
            <p:cNvSpPr txBox="1"/>
            <p:nvPr/>
          </p:nvSpPr>
          <p:spPr>
            <a:xfrm>
              <a:off x="1551491" y="3623188"/>
              <a:ext cx="64770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3.00</a:t>
              </a:r>
            </a:p>
          </p:txBody>
        </p:sp>
        <p:sp>
          <p:nvSpPr>
            <p:cNvPr id="80" name="TextBox 79">
              <a:extLst>
                <a:ext uri="{FF2B5EF4-FFF2-40B4-BE49-F238E27FC236}">
                  <a16:creationId xmlns:a16="http://schemas.microsoft.com/office/drawing/2014/main" id="{8E2881D5-4882-4BA7-A903-BEFC5E015DCC}"/>
                </a:ext>
              </a:extLst>
            </p:cNvPr>
            <p:cNvSpPr txBox="1"/>
            <p:nvPr/>
          </p:nvSpPr>
          <p:spPr>
            <a:xfrm>
              <a:off x="1551491" y="3307339"/>
              <a:ext cx="64770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3.50</a:t>
              </a:r>
            </a:p>
          </p:txBody>
        </p:sp>
        <p:sp>
          <p:nvSpPr>
            <p:cNvPr id="81" name="TextBox 80">
              <a:extLst>
                <a:ext uri="{FF2B5EF4-FFF2-40B4-BE49-F238E27FC236}">
                  <a16:creationId xmlns:a16="http://schemas.microsoft.com/office/drawing/2014/main" id="{B4CBFDB9-3955-4BC4-9329-BC994DADEF4D}"/>
                </a:ext>
              </a:extLst>
            </p:cNvPr>
            <p:cNvSpPr txBox="1"/>
            <p:nvPr/>
          </p:nvSpPr>
          <p:spPr>
            <a:xfrm>
              <a:off x="1551491" y="3001818"/>
              <a:ext cx="64770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4.00</a:t>
              </a:r>
            </a:p>
          </p:txBody>
        </p:sp>
        <p:sp>
          <p:nvSpPr>
            <p:cNvPr id="82" name="TextBox 81">
              <a:extLst>
                <a:ext uri="{FF2B5EF4-FFF2-40B4-BE49-F238E27FC236}">
                  <a16:creationId xmlns:a16="http://schemas.microsoft.com/office/drawing/2014/main" id="{B3021E48-A665-4ABF-B0AA-9C9DE75A7932}"/>
                </a:ext>
              </a:extLst>
            </p:cNvPr>
            <p:cNvSpPr txBox="1"/>
            <p:nvPr/>
          </p:nvSpPr>
          <p:spPr>
            <a:xfrm>
              <a:off x="1551491" y="5469243"/>
              <a:ext cx="647700"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0.00</a:t>
              </a:r>
            </a:p>
          </p:txBody>
        </p:sp>
        <p:sp>
          <p:nvSpPr>
            <p:cNvPr id="83" name="TextBox 82">
              <a:extLst>
                <a:ext uri="{FF2B5EF4-FFF2-40B4-BE49-F238E27FC236}">
                  <a16:creationId xmlns:a16="http://schemas.microsoft.com/office/drawing/2014/main" id="{0D79DECA-8BA4-46A9-BD63-B641BD873F2A}"/>
                </a:ext>
              </a:extLst>
            </p:cNvPr>
            <p:cNvSpPr txBox="1"/>
            <p:nvPr/>
          </p:nvSpPr>
          <p:spPr>
            <a:xfrm>
              <a:off x="2298251" y="5616593"/>
              <a:ext cx="647700"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White</a:t>
              </a:r>
            </a:p>
          </p:txBody>
        </p:sp>
        <p:sp>
          <p:nvSpPr>
            <p:cNvPr id="84" name="TextBox 83">
              <a:extLst>
                <a:ext uri="{FF2B5EF4-FFF2-40B4-BE49-F238E27FC236}">
                  <a16:creationId xmlns:a16="http://schemas.microsoft.com/office/drawing/2014/main" id="{FD004EB7-2879-4BB7-A816-5D021A2BCA5E}"/>
                </a:ext>
              </a:extLst>
            </p:cNvPr>
            <p:cNvSpPr txBox="1"/>
            <p:nvPr/>
          </p:nvSpPr>
          <p:spPr>
            <a:xfrm>
              <a:off x="3130742" y="5616593"/>
              <a:ext cx="85070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African</a:t>
              </a:r>
              <a:b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b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American</a:t>
              </a:r>
            </a:p>
          </p:txBody>
        </p:sp>
        <p:sp>
          <p:nvSpPr>
            <p:cNvPr id="85" name="TextBox 84">
              <a:extLst>
                <a:ext uri="{FF2B5EF4-FFF2-40B4-BE49-F238E27FC236}">
                  <a16:creationId xmlns:a16="http://schemas.microsoft.com/office/drawing/2014/main" id="{07D0252F-42B3-4B70-8423-52DEFC87C766}"/>
                </a:ext>
              </a:extLst>
            </p:cNvPr>
            <p:cNvSpPr txBox="1"/>
            <p:nvPr/>
          </p:nvSpPr>
          <p:spPr>
            <a:xfrm>
              <a:off x="4017897" y="5616593"/>
              <a:ext cx="850708"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Hispanic</a:t>
              </a:r>
            </a:p>
          </p:txBody>
        </p:sp>
        <p:sp>
          <p:nvSpPr>
            <p:cNvPr id="86" name="TextBox 85">
              <a:extLst>
                <a:ext uri="{FF2B5EF4-FFF2-40B4-BE49-F238E27FC236}">
                  <a16:creationId xmlns:a16="http://schemas.microsoft.com/office/drawing/2014/main" id="{1D7A010F-F78E-495E-A1F4-6FA2A19E32A8}"/>
                </a:ext>
              </a:extLst>
            </p:cNvPr>
            <p:cNvSpPr txBox="1"/>
            <p:nvPr/>
          </p:nvSpPr>
          <p:spPr>
            <a:xfrm>
              <a:off x="4775181" y="5616593"/>
              <a:ext cx="1157681"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Asian/Pacific Islander</a:t>
              </a:r>
            </a:p>
          </p:txBody>
        </p:sp>
        <p:sp>
          <p:nvSpPr>
            <p:cNvPr id="87" name="TextBox 86">
              <a:extLst>
                <a:ext uri="{FF2B5EF4-FFF2-40B4-BE49-F238E27FC236}">
                  <a16:creationId xmlns:a16="http://schemas.microsoft.com/office/drawing/2014/main" id="{E02EB656-C258-4CCD-BD3F-C7703CAB7E20}"/>
                </a:ext>
              </a:extLst>
            </p:cNvPr>
            <p:cNvSpPr txBox="1"/>
            <p:nvPr/>
          </p:nvSpPr>
          <p:spPr>
            <a:xfrm>
              <a:off x="5662336" y="5616593"/>
              <a:ext cx="1157681"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Native </a:t>
              </a:r>
              <a:b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b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American</a:t>
              </a:r>
            </a:p>
          </p:txBody>
        </p:sp>
        <p:sp>
          <p:nvSpPr>
            <p:cNvPr id="88" name="TextBox 87">
              <a:extLst>
                <a:ext uri="{FF2B5EF4-FFF2-40B4-BE49-F238E27FC236}">
                  <a16:creationId xmlns:a16="http://schemas.microsoft.com/office/drawing/2014/main" id="{D1B4D76C-680A-4774-9137-0D224B96FA44}"/>
                </a:ext>
              </a:extLst>
            </p:cNvPr>
            <p:cNvSpPr txBox="1"/>
            <p:nvPr/>
          </p:nvSpPr>
          <p:spPr>
            <a:xfrm rot="16200000">
              <a:off x="307688" y="4242259"/>
              <a:ext cx="2487057"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Annualized Rate (%)</a:t>
              </a:r>
            </a:p>
          </p:txBody>
        </p:sp>
        <p:sp>
          <p:nvSpPr>
            <p:cNvPr id="89" name="Rectangle 88">
              <a:extLst>
                <a:ext uri="{FF2B5EF4-FFF2-40B4-BE49-F238E27FC236}">
                  <a16:creationId xmlns:a16="http://schemas.microsoft.com/office/drawing/2014/main" id="{891D24FF-B05D-4825-B397-7E45C8717FD3}"/>
                </a:ext>
              </a:extLst>
            </p:cNvPr>
            <p:cNvSpPr/>
            <p:nvPr/>
          </p:nvSpPr>
          <p:spPr>
            <a:xfrm>
              <a:off x="2337011" y="4714239"/>
              <a:ext cx="211151" cy="896057"/>
            </a:xfrm>
            <a:prstGeom prst="rect">
              <a:avLst/>
            </a:prstGeom>
            <a:solidFill>
              <a:srgbClr val="A098DA"/>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90" name="Rectangle 89">
              <a:extLst>
                <a:ext uri="{FF2B5EF4-FFF2-40B4-BE49-F238E27FC236}">
                  <a16:creationId xmlns:a16="http://schemas.microsoft.com/office/drawing/2014/main" id="{AF989C70-AC29-45DF-9838-6C418A370096}"/>
                </a:ext>
              </a:extLst>
            </p:cNvPr>
            <p:cNvSpPr/>
            <p:nvPr/>
          </p:nvSpPr>
          <p:spPr>
            <a:xfrm>
              <a:off x="2543777" y="4195313"/>
              <a:ext cx="211151" cy="1414983"/>
            </a:xfrm>
            <a:prstGeom prst="rect">
              <a:avLst/>
            </a:prstGeom>
            <a:solidFill>
              <a:srgbClr val="947F95"/>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1" name="Rectangle 90">
              <a:extLst>
                <a:ext uri="{FF2B5EF4-FFF2-40B4-BE49-F238E27FC236}">
                  <a16:creationId xmlns:a16="http://schemas.microsoft.com/office/drawing/2014/main" id="{B491C4E9-A45A-4926-8020-500115205E31}"/>
                </a:ext>
              </a:extLst>
            </p:cNvPr>
            <p:cNvSpPr/>
            <p:nvPr/>
          </p:nvSpPr>
          <p:spPr>
            <a:xfrm>
              <a:off x="2746428" y="3307339"/>
              <a:ext cx="211151" cy="2302957"/>
            </a:xfrm>
            <a:prstGeom prst="rect">
              <a:avLst/>
            </a:prstGeom>
            <a:solidFill>
              <a:srgbClr val="F79B9D"/>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2" name="Rectangle 91">
              <a:extLst>
                <a:ext uri="{FF2B5EF4-FFF2-40B4-BE49-F238E27FC236}">
                  <a16:creationId xmlns:a16="http://schemas.microsoft.com/office/drawing/2014/main" id="{EE3B5B6E-BF7B-4857-8DC4-E7D9E666F77A}"/>
                </a:ext>
              </a:extLst>
            </p:cNvPr>
            <p:cNvSpPr/>
            <p:nvPr/>
          </p:nvSpPr>
          <p:spPr>
            <a:xfrm>
              <a:off x="3234462" y="5116968"/>
              <a:ext cx="211151" cy="493328"/>
            </a:xfrm>
            <a:prstGeom prst="rect">
              <a:avLst/>
            </a:prstGeom>
            <a:solidFill>
              <a:srgbClr val="A098DA"/>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3" name="Rectangle 92">
              <a:extLst>
                <a:ext uri="{FF2B5EF4-FFF2-40B4-BE49-F238E27FC236}">
                  <a16:creationId xmlns:a16="http://schemas.microsoft.com/office/drawing/2014/main" id="{5C19DB02-83D5-46F2-9BC5-397C43E66AC7}"/>
                </a:ext>
              </a:extLst>
            </p:cNvPr>
            <p:cNvSpPr/>
            <p:nvPr/>
          </p:nvSpPr>
          <p:spPr>
            <a:xfrm>
              <a:off x="3441228" y="4917440"/>
              <a:ext cx="211151" cy="692856"/>
            </a:xfrm>
            <a:prstGeom prst="rect">
              <a:avLst/>
            </a:prstGeom>
            <a:solidFill>
              <a:srgbClr val="947F95"/>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4" name="Rectangle 93">
              <a:extLst>
                <a:ext uri="{FF2B5EF4-FFF2-40B4-BE49-F238E27FC236}">
                  <a16:creationId xmlns:a16="http://schemas.microsoft.com/office/drawing/2014/main" id="{2532EC5D-EAB2-4AF0-A048-A1D6E1C0E2C9}"/>
                </a:ext>
              </a:extLst>
            </p:cNvPr>
            <p:cNvSpPr/>
            <p:nvPr/>
          </p:nvSpPr>
          <p:spPr>
            <a:xfrm>
              <a:off x="3643879" y="4592320"/>
              <a:ext cx="211151" cy="1017976"/>
            </a:xfrm>
            <a:prstGeom prst="rect">
              <a:avLst/>
            </a:prstGeom>
            <a:solidFill>
              <a:srgbClr val="F79B9D"/>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5" name="Rectangle 94">
              <a:extLst>
                <a:ext uri="{FF2B5EF4-FFF2-40B4-BE49-F238E27FC236}">
                  <a16:creationId xmlns:a16="http://schemas.microsoft.com/office/drawing/2014/main" id="{3A404C0C-2AB6-44C8-A0CE-ED79F825B152}"/>
                </a:ext>
              </a:extLst>
            </p:cNvPr>
            <p:cNvSpPr/>
            <p:nvPr/>
          </p:nvSpPr>
          <p:spPr>
            <a:xfrm>
              <a:off x="4134292" y="5039360"/>
              <a:ext cx="211151" cy="570936"/>
            </a:xfrm>
            <a:prstGeom prst="rect">
              <a:avLst/>
            </a:prstGeom>
            <a:solidFill>
              <a:srgbClr val="A098DA"/>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6" name="Rectangle 95">
              <a:extLst>
                <a:ext uri="{FF2B5EF4-FFF2-40B4-BE49-F238E27FC236}">
                  <a16:creationId xmlns:a16="http://schemas.microsoft.com/office/drawing/2014/main" id="{9AC61DD6-8B97-44CB-9CC7-733DD925E37C}"/>
                </a:ext>
              </a:extLst>
            </p:cNvPr>
            <p:cNvSpPr/>
            <p:nvPr/>
          </p:nvSpPr>
          <p:spPr>
            <a:xfrm>
              <a:off x="4341058" y="4749800"/>
              <a:ext cx="211151" cy="860496"/>
            </a:xfrm>
            <a:prstGeom prst="rect">
              <a:avLst/>
            </a:prstGeom>
            <a:solidFill>
              <a:srgbClr val="947F95"/>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7" name="Rectangle 96">
              <a:extLst>
                <a:ext uri="{FF2B5EF4-FFF2-40B4-BE49-F238E27FC236}">
                  <a16:creationId xmlns:a16="http://schemas.microsoft.com/office/drawing/2014/main" id="{41244014-16E5-4AC8-9EA7-031F9142E9D9}"/>
                </a:ext>
              </a:extLst>
            </p:cNvPr>
            <p:cNvSpPr/>
            <p:nvPr/>
          </p:nvSpPr>
          <p:spPr>
            <a:xfrm>
              <a:off x="4543709" y="3623188"/>
              <a:ext cx="211151" cy="1987108"/>
            </a:xfrm>
            <a:prstGeom prst="rect">
              <a:avLst/>
            </a:prstGeom>
            <a:solidFill>
              <a:srgbClr val="F79B9D"/>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8" name="Rectangle 97">
              <a:extLst>
                <a:ext uri="{FF2B5EF4-FFF2-40B4-BE49-F238E27FC236}">
                  <a16:creationId xmlns:a16="http://schemas.microsoft.com/office/drawing/2014/main" id="{E4F680C3-F483-48FF-A4D9-4702CA4CF3A7}"/>
                </a:ext>
              </a:extLst>
            </p:cNvPr>
            <p:cNvSpPr/>
            <p:nvPr/>
          </p:nvSpPr>
          <p:spPr>
            <a:xfrm>
              <a:off x="5032131" y="4917440"/>
              <a:ext cx="211151" cy="692856"/>
            </a:xfrm>
            <a:prstGeom prst="rect">
              <a:avLst/>
            </a:prstGeom>
            <a:solidFill>
              <a:srgbClr val="A098DA"/>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99" name="Rectangle 98">
              <a:extLst>
                <a:ext uri="{FF2B5EF4-FFF2-40B4-BE49-F238E27FC236}">
                  <a16:creationId xmlns:a16="http://schemas.microsoft.com/office/drawing/2014/main" id="{FF82CC20-3A77-45D8-A565-1DADC941E517}"/>
                </a:ext>
              </a:extLst>
            </p:cNvPr>
            <p:cNvSpPr/>
            <p:nvPr/>
          </p:nvSpPr>
          <p:spPr>
            <a:xfrm>
              <a:off x="5238897" y="4119880"/>
              <a:ext cx="211151" cy="1490416"/>
            </a:xfrm>
            <a:prstGeom prst="rect">
              <a:avLst/>
            </a:prstGeom>
            <a:solidFill>
              <a:srgbClr val="947F95"/>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0" name="Rectangle 99">
              <a:extLst>
                <a:ext uri="{FF2B5EF4-FFF2-40B4-BE49-F238E27FC236}">
                  <a16:creationId xmlns:a16="http://schemas.microsoft.com/office/drawing/2014/main" id="{E07C7507-5E1B-4179-ACD0-647D45F77384}"/>
                </a:ext>
              </a:extLst>
            </p:cNvPr>
            <p:cNvSpPr/>
            <p:nvPr/>
          </p:nvSpPr>
          <p:spPr>
            <a:xfrm>
              <a:off x="5441548" y="3608388"/>
              <a:ext cx="211151" cy="2001908"/>
            </a:xfrm>
            <a:prstGeom prst="rect">
              <a:avLst/>
            </a:prstGeom>
            <a:solidFill>
              <a:srgbClr val="F79B9D"/>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1" name="Rectangle 100">
              <a:extLst>
                <a:ext uri="{FF2B5EF4-FFF2-40B4-BE49-F238E27FC236}">
                  <a16:creationId xmlns:a16="http://schemas.microsoft.com/office/drawing/2014/main" id="{E00BC7CF-5515-4D78-99BD-F4025B366778}"/>
                </a:ext>
              </a:extLst>
            </p:cNvPr>
            <p:cNvSpPr/>
            <p:nvPr/>
          </p:nvSpPr>
          <p:spPr>
            <a:xfrm>
              <a:off x="5936871" y="5074920"/>
              <a:ext cx="211151" cy="535376"/>
            </a:xfrm>
            <a:prstGeom prst="rect">
              <a:avLst/>
            </a:prstGeom>
            <a:solidFill>
              <a:srgbClr val="A098DA"/>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2" name="Rectangle 101">
              <a:extLst>
                <a:ext uri="{FF2B5EF4-FFF2-40B4-BE49-F238E27FC236}">
                  <a16:creationId xmlns:a16="http://schemas.microsoft.com/office/drawing/2014/main" id="{146DEC64-8CB5-440B-A9FF-A3B5036DAA0A}"/>
                </a:ext>
              </a:extLst>
            </p:cNvPr>
            <p:cNvSpPr/>
            <p:nvPr/>
          </p:nvSpPr>
          <p:spPr>
            <a:xfrm>
              <a:off x="6143637" y="4676394"/>
              <a:ext cx="211151" cy="933902"/>
            </a:xfrm>
            <a:prstGeom prst="rect">
              <a:avLst/>
            </a:prstGeom>
            <a:solidFill>
              <a:srgbClr val="947F95"/>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3" name="Rectangle 102">
              <a:extLst>
                <a:ext uri="{FF2B5EF4-FFF2-40B4-BE49-F238E27FC236}">
                  <a16:creationId xmlns:a16="http://schemas.microsoft.com/office/drawing/2014/main" id="{ACF8B74F-E426-4A2C-BD08-4D198D7A0CA0}"/>
                </a:ext>
              </a:extLst>
            </p:cNvPr>
            <p:cNvSpPr/>
            <p:nvPr/>
          </p:nvSpPr>
          <p:spPr>
            <a:xfrm>
              <a:off x="6346288" y="4235074"/>
              <a:ext cx="211151" cy="1375222"/>
            </a:xfrm>
            <a:prstGeom prst="rect">
              <a:avLst/>
            </a:prstGeom>
            <a:solidFill>
              <a:srgbClr val="F79B9D"/>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cxnSp>
          <p:nvCxnSpPr>
            <p:cNvPr id="104" name="Straight Connector 103">
              <a:extLst>
                <a:ext uri="{FF2B5EF4-FFF2-40B4-BE49-F238E27FC236}">
                  <a16:creationId xmlns:a16="http://schemas.microsoft.com/office/drawing/2014/main" id="{9D44E1DF-C6E8-4037-BC9A-A6631DF4EBCF}"/>
                </a:ext>
              </a:extLst>
            </p:cNvPr>
            <p:cNvCxnSpPr/>
            <p:nvPr/>
          </p:nvCxnSpPr>
          <p:spPr>
            <a:xfrm>
              <a:off x="2199191" y="5608320"/>
              <a:ext cx="4488121" cy="0"/>
            </a:xfrm>
            <a:prstGeom prst="line">
              <a:avLst/>
            </a:prstGeom>
            <a:noFill/>
            <a:ln w="19050" cap="flat" cmpd="sng" algn="ctr">
              <a:solidFill>
                <a:sysClr val="windowText" lastClr="000000">
                  <a:lumMod val="75000"/>
                  <a:lumOff val="25000"/>
                </a:sysClr>
              </a:solidFill>
              <a:prstDash val="solid"/>
            </a:ln>
            <a:effectLst/>
          </p:spPr>
        </p:cxnSp>
        <p:sp>
          <p:nvSpPr>
            <p:cNvPr id="105" name="Rectangle 104">
              <a:extLst>
                <a:ext uri="{FF2B5EF4-FFF2-40B4-BE49-F238E27FC236}">
                  <a16:creationId xmlns:a16="http://schemas.microsoft.com/office/drawing/2014/main" id="{2D407D1B-CBAA-46D1-BB0F-7E9A45487A09}"/>
                </a:ext>
              </a:extLst>
            </p:cNvPr>
            <p:cNvSpPr/>
            <p:nvPr/>
          </p:nvSpPr>
          <p:spPr>
            <a:xfrm>
              <a:off x="2321751" y="3025526"/>
              <a:ext cx="211151" cy="164428"/>
            </a:xfrm>
            <a:prstGeom prst="rect">
              <a:avLst/>
            </a:prstGeom>
            <a:solidFill>
              <a:srgbClr val="A098DA"/>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6" name="Rectangle 105">
              <a:extLst>
                <a:ext uri="{FF2B5EF4-FFF2-40B4-BE49-F238E27FC236}">
                  <a16:creationId xmlns:a16="http://schemas.microsoft.com/office/drawing/2014/main" id="{4B3BF5BF-D8C4-4951-BC15-2AAA2EE19887}"/>
                </a:ext>
              </a:extLst>
            </p:cNvPr>
            <p:cNvSpPr/>
            <p:nvPr/>
          </p:nvSpPr>
          <p:spPr>
            <a:xfrm>
              <a:off x="2974562" y="3025526"/>
              <a:ext cx="211151" cy="164428"/>
            </a:xfrm>
            <a:prstGeom prst="rect">
              <a:avLst/>
            </a:prstGeom>
            <a:solidFill>
              <a:srgbClr val="947F95"/>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7" name="Rectangle 106">
              <a:extLst>
                <a:ext uri="{FF2B5EF4-FFF2-40B4-BE49-F238E27FC236}">
                  <a16:creationId xmlns:a16="http://schemas.microsoft.com/office/drawing/2014/main" id="{D7FC26E7-43A1-4ACF-BC28-DFC006B552D3}"/>
                </a:ext>
              </a:extLst>
            </p:cNvPr>
            <p:cNvSpPr/>
            <p:nvPr/>
          </p:nvSpPr>
          <p:spPr>
            <a:xfrm>
              <a:off x="3671704" y="3025526"/>
              <a:ext cx="211151" cy="164428"/>
            </a:xfrm>
            <a:prstGeom prst="rect">
              <a:avLst/>
            </a:prstGeom>
            <a:solidFill>
              <a:srgbClr val="F79B9D"/>
            </a:solidFill>
            <a:ln w="9525" cap="flat" cmpd="sng" algn="ctr">
              <a:no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08" name="TextBox 107">
              <a:extLst>
                <a:ext uri="{FF2B5EF4-FFF2-40B4-BE49-F238E27FC236}">
                  <a16:creationId xmlns:a16="http://schemas.microsoft.com/office/drawing/2014/main" id="{A6C8B474-D3D5-42F8-A081-14615E0EF41C}"/>
                </a:ext>
              </a:extLst>
            </p:cNvPr>
            <p:cNvSpPr txBox="1"/>
            <p:nvPr/>
          </p:nvSpPr>
          <p:spPr>
            <a:xfrm>
              <a:off x="2516447" y="2956866"/>
              <a:ext cx="56719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&lt;4</a:t>
              </a:r>
            </a:p>
          </p:txBody>
        </p:sp>
        <p:sp>
          <p:nvSpPr>
            <p:cNvPr id="109" name="TextBox 108">
              <a:extLst>
                <a:ext uri="{FF2B5EF4-FFF2-40B4-BE49-F238E27FC236}">
                  <a16:creationId xmlns:a16="http://schemas.microsoft.com/office/drawing/2014/main" id="{9AD5539C-2B7F-4873-BEBA-5F8F211693C5}"/>
                </a:ext>
              </a:extLst>
            </p:cNvPr>
            <p:cNvSpPr txBox="1"/>
            <p:nvPr/>
          </p:nvSpPr>
          <p:spPr>
            <a:xfrm>
              <a:off x="3199651" y="2956866"/>
              <a:ext cx="56719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5-7</a:t>
              </a:r>
            </a:p>
          </p:txBody>
        </p:sp>
        <p:sp>
          <p:nvSpPr>
            <p:cNvPr id="110" name="TextBox 109">
              <a:extLst>
                <a:ext uri="{FF2B5EF4-FFF2-40B4-BE49-F238E27FC236}">
                  <a16:creationId xmlns:a16="http://schemas.microsoft.com/office/drawing/2014/main" id="{57955E8C-CD72-4438-81E7-9543A4A23225}"/>
                </a:ext>
              </a:extLst>
            </p:cNvPr>
            <p:cNvSpPr txBox="1"/>
            <p:nvPr/>
          </p:nvSpPr>
          <p:spPr>
            <a:xfrm>
              <a:off x="3868138" y="2965440"/>
              <a:ext cx="1573409"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rPr>
                <a:t>&gt;8 risk factors</a:t>
              </a:r>
            </a:p>
          </p:txBody>
        </p:sp>
      </p:grpSp>
    </p:spTree>
    <p:extLst>
      <p:ext uri="{BB962C8B-B14F-4D97-AF65-F5344CB8AC3E}">
        <p14:creationId xmlns:p14="http://schemas.microsoft.com/office/powerpoint/2010/main" val="2773855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Cauley</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a:t>
            </a:r>
            <a:r>
              <a:rPr kumimoji="0" lang="sv-SE"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Clin Orthop Relat Res</a:t>
            </a:r>
            <a:r>
              <a:rPr kumimoji="0" lang="sv-SE"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2011;469(7):1891–1899.</a:t>
            </a: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0296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553998"/>
          </a:xfrm>
        </p:spPr>
        <p:txBody>
          <a:bodyPr/>
          <a:lstStyle/>
          <a:p>
            <a:pPr algn="ctr"/>
            <a:r>
              <a:rPr lang="en-CA" sz="4000" dirty="0">
                <a:solidFill>
                  <a:srgbClr val="725F73"/>
                </a:solidFill>
                <a:latin typeface="Arial Narrow" panose="020B0606020202030204" pitchFamily="34" charset="0"/>
              </a:rPr>
              <a:t>Additional Factors for Fracture Risk </a:t>
            </a:r>
            <a:endParaRPr lang="en-US" sz="36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6" name="Donut 7">
            <a:extLst>
              <a:ext uri="{FF2B5EF4-FFF2-40B4-BE49-F238E27FC236}">
                <a16:creationId xmlns:a16="http://schemas.microsoft.com/office/drawing/2014/main" id="{B82B31D7-3D87-4870-AE37-72B7A267CBCC}"/>
              </a:ext>
            </a:extLst>
          </p:cNvPr>
          <p:cNvSpPr/>
          <p:nvPr/>
        </p:nvSpPr>
        <p:spPr>
          <a:xfrm>
            <a:off x="141417" y="2262897"/>
            <a:ext cx="2103120" cy="2103120"/>
          </a:xfrm>
          <a:prstGeom prst="donut">
            <a:avLst>
              <a:gd name="adj" fmla="val 16181"/>
            </a:avLst>
          </a:prstGeom>
          <a:gradFill flip="none" rotWithShape="1">
            <a:gsLst>
              <a:gs pos="0">
                <a:srgbClr val="725F73"/>
              </a:gs>
              <a:gs pos="50000">
                <a:srgbClr val="947F95"/>
              </a:gs>
              <a:gs pos="100000">
                <a:srgbClr val="C8B7B7"/>
              </a:gs>
            </a:gsLst>
            <a:lin ang="5400000" scaled="1"/>
            <a:tileRect/>
          </a:gra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Freeform 45">
            <a:extLst>
              <a:ext uri="{FF2B5EF4-FFF2-40B4-BE49-F238E27FC236}">
                <a16:creationId xmlns:a16="http://schemas.microsoft.com/office/drawing/2014/main" id="{EA9A7B2A-A7D4-4B25-A423-0E85881FA243}"/>
              </a:ext>
            </a:extLst>
          </p:cNvPr>
          <p:cNvSpPr>
            <a:spLocks noEditPoints="1"/>
          </p:cNvSpPr>
          <p:nvPr/>
        </p:nvSpPr>
        <p:spPr bwMode="auto">
          <a:xfrm>
            <a:off x="913900" y="2833807"/>
            <a:ext cx="753389" cy="803213"/>
          </a:xfrm>
          <a:custGeom>
            <a:avLst/>
            <a:gdLst>
              <a:gd name="T0" fmla="*/ 1665 w 3066"/>
              <a:gd name="T1" fmla="*/ 2944 h 3340"/>
              <a:gd name="T2" fmla="*/ 2311 w 3066"/>
              <a:gd name="T3" fmla="*/ 1714 h 3340"/>
              <a:gd name="T4" fmla="*/ 1514 w 3066"/>
              <a:gd name="T5" fmla="*/ 2533 h 3340"/>
              <a:gd name="T6" fmla="*/ 1546 w 3066"/>
              <a:gd name="T7" fmla="*/ 2565 h 3340"/>
              <a:gd name="T8" fmla="*/ 2364 w 3066"/>
              <a:gd name="T9" fmla="*/ 1768 h 3340"/>
              <a:gd name="T10" fmla="*/ 2371 w 3066"/>
              <a:gd name="T11" fmla="*/ 1724 h 3340"/>
              <a:gd name="T12" fmla="*/ 2332 w 3066"/>
              <a:gd name="T13" fmla="*/ 1703 h 3340"/>
              <a:gd name="T14" fmla="*/ 1790 w 3066"/>
              <a:gd name="T15" fmla="*/ 2982 h 3340"/>
              <a:gd name="T16" fmla="*/ 1754 w 3066"/>
              <a:gd name="T17" fmla="*/ 3002 h 3340"/>
              <a:gd name="T18" fmla="*/ 1188 w 3066"/>
              <a:gd name="T19" fmla="*/ 3162 h 3340"/>
              <a:gd name="T20" fmla="*/ 1348 w 3066"/>
              <a:gd name="T21" fmla="*/ 2596 h 3340"/>
              <a:gd name="T22" fmla="*/ 1361 w 3066"/>
              <a:gd name="T23" fmla="*/ 2567 h 3340"/>
              <a:gd name="T24" fmla="*/ 2686 w 3066"/>
              <a:gd name="T25" fmla="*/ 1284 h 3340"/>
              <a:gd name="T26" fmla="*/ 2763 w 3066"/>
              <a:gd name="T27" fmla="*/ 1310 h 3340"/>
              <a:gd name="T28" fmla="*/ 3065 w 3066"/>
              <a:gd name="T29" fmla="*/ 1642 h 3340"/>
              <a:gd name="T30" fmla="*/ 3042 w 3066"/>
              <a:gd name="T31" fmla="*/ 1728 h 3340"/>
              <a:gd name="T32" fmla="*/ 2603 w 3066"/>
              <a:gd name="T33" fmla="*/ 1324 h 3340"/>
              <a:gd name="T34" fmla="*/ 2686 w 3066"/>
              <a:gd name="T35" fmla="*/ 1284 h 3340"/>
              <a:gd name="T36" fmla="*/ 505 w 3066"/>
              <a:gd name="T37" fmla="*/ 1686 h 3340"/>
              <a:gd name="T38" fmla="*/ 142 w 3066"/>
              <a:gd name="T39" fmla="*/ 222 h 3340"/>
              <a:gd name="T40" fmla="*/ 577 w 3066"/>
              <a:gd name="T41" fmla="*/ 313 h 3340"/>
              <a:gd name="T42" fmla="*/ 601 w 3066"/>
              <a:gd name="T43" fmla="*/ 694 h 3340"/>
              <a:gd name="T44" fmla="*/ 1772 w 3066"/>
              <a:gd name="T45" fmla="*/ 718 h 3340"/>
              <a:gd name="T46" fmla="*/ 1842 w 3066"/>
              <a:gd name="T47" fmla="*/ 677 h 3340"/>
              <a:gd name="T48" fmla="*/ 1852 w 3066"/>
              <a:gd name="T49" fmla="*/ 304 h 3340"/>
              <a:gd name="T50" fmla="*/ 2317 w 3066"/>
              <a:gd name="T51" fmla="*/ 225 h 3340"/>
              <a:gd name="T52" fmla="*/ 2405 w 3066"/>
              <a:gd name="T53" fmla="*/ 285 h 3340"/>
              <a:gd name="T54" fmla="*/ 2429 w 3066"/>
              <a:gd name="T55" fmla="*/ 1326 h 3340"/>
              <a:gd name="T56" fmla="*/ 2298 w 3066"/>
              <a:gd name="T57" fmla="*/ 347 h 3340"/>
              <a:gd name="T58" fmla="*/ 1971 w 3066"/>
              <a:gd name="T59" fmla="*/ 669 h 3340"/>
              <a:gd name="T60" fmla="*/ 1915 w 3066"/>
              <a:gd name="T61" fmla="*/ 780 h 3340"/>
              <a:gd name="T62" fmla="*/ 1805 w 3066"/>
              <a:gd name="T63" fmla="*/ 837 h 3340"/>
              <a:gd name="T64" fmla="*/ 595 w 3066"/>
              <a:gd name="T65" fmla="*/ 829 h 3340"/>
              <a:gd name="T66" fmla="*/ 495 w 3066"/>
              <a:gd name="T67" fmla="*/ 757 h 3340"/>
              <a:gd name="T68" fmla="*/ 455 w 3066"/>
              <a:gd name="T69" fmla="*/ 637 h 3340"/>
              <a:gd name="T70" fmla="*/ 125 w 3066"/>
              <a:gd name="T71" fmla="*/ 354 h 3340"/>
              <a:gd name="T72" fmla="*/ 132 w 3066"/>
              <a:gd name="T73" fmla="*/ 3216 h 3340"/>
              <a:gd name="T74" fmla="*/ 2305 w 3066"/>
              <a:gd name="T75" fmla="*/ 3208 h 3340"/>
              <a:gd name="T76" fmla="*/ 2429 w 3066"/>
              <a:gd name="T77" fmla="*/ 3198 h 3340"/>
              <a:gd name="T78" fmla="*/ 2388 w 3066"/>
              <a:gd name="T79" fmla="*/ 3299 h 3340"/>
              <a:gd name="T80" fmla="*/ 2288 w 3066"/>
              <a:gd name="T81" fmla="*/ 3340 h 3340"/>
              <a:gd name="T82" fmla="*/ 63 w 3066"/>
              <a:gd name="T83" fmla="*/ 3316 h 3340"/>
              <a:gd name="T84" fmla="*/ 3 w 3066"/>
              <a:gd name="T85" fmla="*/ 3227 h 3340"/>
              <a:gd name="T86" fmla="*/ 11 w 3066"/>
              <a:gd name="T87" fmla="*/ 308 h 3340"/>
              <a:gd name="T88" fmla="*/ 87 w 3066"/>
              <a:gd name="T89" fmla="*/ 233 h 3340"/>
              <a:gd name="T90" fmla="*/ 1214 w 3066"/>
              <a:gd name="T91" fmla="*/ 0 h 3340"/>
              <a:gd name="T92" fmla="*/ 1346 w 3066"/>
              <a:gd name="T93" fmla="*/ 41 h 3340"/>
              <a:gd name="T94" fmla="*/ 1426 w 3066"/>
              <a:gd name="T95" fmla="*/ 147 h 3340"/>
              <a:gd name="T96" fmla="*/ 1724 w 3066"/>
              <a:gd name="T97" fmla="*/ 217 h 3340"/>
              <a:gd name="T98" fmla="*/ 1774 w 3066"/>
              <a:gd name="T99" fmla="*/ 266 h 3340"/>
              <a:gd name="T100" fmla="*/ 1766 w 3066"/>
              <a:gd name="T101" fmla="*/ 606 h 3340"/>
              <a:gd name="T102" fmla="*/ 1705 w 3066"/>
              <a:gd name="T103" fmla="*/ 641 h 3340"/>
              <a:gd name="T104" fmla="*/ 675 w 3066"/>
              <a:gd name="T105" fmla="*/ 621 h 3340"/>
              <a:gd name="T106" fmla="*/ 653 w 3066"/>
              <a:gd name="T107" fmla="*/ 286 h 3340"/>
              <a:gd name="T108" fmla="*/ 689 w 3066"/>
              <a:gd name="T109" fmla="*/ 224 h 3340"/>
              <a:gd name="T110" fmla="*/ 992 w 3066"/>
              <a:gd name="T111" fmla="*/ 180 h 3340"/>
              <a:gd name="T112" fmla="*/ 1055 w 3066"/>
              <a:gd name="T113" fmla="*/ 63 h 3340"/>
              <a:gd name="T114" fmla="*/ 1177 w 3066"/>
              <a:gd name="T115" fmla="*/ 3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6" h="3340">
                <a:moveTo>
                  <a:pt x="1406" y="2685"/>
                </a:moveTo>
                <a:lnTo>
                  <a:pt x="1336" y="2904"/>
                </a:lnTo>
                <a:lnTo>
                  <a:pt x="1446" y="3015"/>
                </a:lnTo>
                <a:lnTo>
                  <a:pt x="1665" y="2944"/>
                </a:lnTo>
                <a:lnTo>
                  <a:pt x="1406" y="2685"/>
                </a:lnTo>
                <a:close/>
                <a:moveTo>
                  <a:pt x="2332" y="1703"/>
                </a:moveTo>
                <a:lnTo>
                  <a:pt x="2321" y="1706"/>
                </a:lnTo>
                <a:lnTo>
                  <a:pt x="2311" y="1714"/>
                </a:lnTo>
                <a:lnTo>
                  <a:pt x="1524" y="2500"/>
                </a:lnTo>
                <a:lnTo>
                  <a:pt x="1517" y="2510"/>
                </a:lnTo>
                <a:lnTo>
                  <a:pt x="1514" y="2522"/>
                </a:lnTo>
                <a:lnTo>
                  <a:pt x="1514" y="2533"/>
                </a:lnTo>
                <a:lnTo>
                  <a:pt x="1517" y="2544"/>
                </a:lnTo>
                <a:lnTo>
                  <a:pt x="1524" y="2555"/>
                </a:lnTo>
                <a:lnTo>
                  <a:pt x="1535" y="2562"/>
                </a:lnTo>
                <a:lnTo>
                  <a:pt x="1546" y="2565"/>
                </a:lnTo>
                <a:lnTo>
                  <a:pt x="1557" y="2565"/>
                </a:lnTo>
                <a:lnTo>
                  <a:pt x="1569" y="2562"/>
                </a:lnTo>
                <a:lnTo>
                  <a:pt x="1579" y="2555"/>
                </a:lnTo>
                <a:lnTo>
                  <a:pt x="2364" y="1768"/>
                </a:lnTo>
                <a:lnTo>
                  <a:pt x="2371" y="1758"/>
                </a:lnTo>
                <a:lnTo>
                  <a:pt x="2375" y="1747"/>
                </a:lnTo>
                <a:lnTo>
                  <a:pt x="2375" y="1735"/>
                </a:lnTo>
                <a:lnTo>
                  <a:pt x="2371" y="1724"/>
                </a:lnTo>
                <a:lnTo>
                  <a:pt x="2364" y="1714"/>
                </a:lnTo>
                <a:lnTo>
                  <a:pt x="2355" y="1706"/>
                </a:lnTo>
                <a:lnTo>
                  <a:pt x="2344" y="1703"/>
                </a:lnTo>
                <a:lnTo>
                  <a:pt x="2332" y="1703"/>
                </a:lnTo>
                <a:close/>
                <a:moveTo>
                  <a:pt x="2381" y="1545"/>
                </a:moveTo>
                <a:lnTo>
                  <a:pt x="2803" y="1969"/>
                </a:lnTo>
                <a:lnTo>
                  <a:pt x="1795" y="2977"/>
                </a:lnTo>
                <a:lnTo>
                  <a:pt x="1790" y="2982"/>
                </a:lnTo>
                <a:lnTo>
                  <a:pt x="1783" y="2989"/>
                </a:lnTo>
                <a:lnTo>
                  <a:pt x="1773" y="2995"/>
                </a:lnTo>
                <a:lnTo>
                  <a:pt x="1760" y="2999"/>
                </a:lnTo>
                <a:lnTo>
                  <a:pt x="1754" y="3002"/>
                </a:lnTo>
                <a:lnTo>
                  <a:pt x="1227" y="3169"/>
                </a:lnTo>
                <a:lnTo>
                  <a:pt x="1213" y="3172"/>
                </a:lnTo>
                <a:lnTo>
                  <a:pt x="1200" y="3169"/>
                </a:lnTo>
                <a:lnTo>
                  <a:pt x="1188" y="3162"/>
                </a:lnTo>
                <a:lnTo>
                  <a:pt x="1181" y="3151"/>
                </a:lnTo>
                <a:lnTo>
                  <a:pt x="1178" y="3137"/>
                </a:lnTo>
                <a:lnTo>
                  <a:pt x="1180" y="3123"/>
                </a:lnTo>
                <a:lnTo>
                  <a:pt x="1348" y="2596"/>
                </a:lnTo>
                <a:lnTo>
                  <a:pt x="1349" y="2593"/>
                </a:lnTo>
                <a:lnTo>
                  <a:pt x="1351" y="2590"/>
                </a:lnTo>
                <a:lnTo>
                  <a:pt x="1355" y="2577"/>
                </a:lnTo>
                <a:lnTo>
                  <a:pt x="1361" y="2567"/>
                </a:lnTo>
                <a:lnTo>
                  <a:pt x="1368" y="2559"/>
                </a:lnTo>
                <a:lnTo>
                  <a:pt x="1373" y="2555"/>
                </a:lnTo>
                <a:lnTo>
                  <a:pt x="2381" y="1545"/>
                </a:lnTo>
                <a:close/>
                <a:moveTo>
                  <a:pt x="2686" y="1284"/>
                </a:moveTo>
                <a:lnTo>
                  <a:pt x="2707" y="1284"/>
                </a:lnTo>
                <a:lnTo>
                  <a:pt x="2728" y="1289"/>
                </a:lnTo>
                <a:lnTo>
                  <a:pt x="2746" y="1297"/>
                </a:lnTo>
                <a:lnTo>
                  <a:pt x="2763" y="1310"/>
                </a:lnTo>
                <a:lnTo>
                  <a:pt x="3039" y="1586"/>
                </a:lnTo>
                <a:lnTo>
                  <a:pt x="3053" y="1603"/>
                </a:lnTo>
                <a:lnTo>
                  <a:pt x="3061" y="1622"/>
                </a:lnTo>
                <a:lnTo>
                  <a:pt x="3065" y="1642"/>
                </a:lnTo>
                <a:lnTo>
                  <a:pt x="3066" y="1664"/>
                </a:lnTo>
                <a:lnTo>
                  <a:pt x="3062" y="1686"/>
                </a:lnTo>
                <a:lnTo>
                  <a:pt x="3054" y="1707"/>
                </a:lnTo>
                <a:lnTo>
                  <a:pt x="3042" y="1728"/>
                </a:lnTo>
                <a:lnTo>
                  <a:pt x="3026" y="1747"/>
                </a:lnTo>
                <a:lnTo>
                  <a:pt x="2874" y="1898"/>
                </a:lnTo>
                <a:lnTo>
                  <a:pt x="2452" y="1475"/>
                </a:lnTo>
                <a:lnTo>
                  <a:pt x="2603" y="1324"/>
                </a:lnTo>
                <a:lnTo>
                  <a:pt x="2622" y="1307"/>
                </a:lnTo>
                <a:lnTo>
                  <a:pt x="2642" y="1296"/>
                </a:lnTo>
                <a:lnTo>
                  <a:pt x="2664" y="1288"/>
                </a:lnTo>
                <a:lnTo>
                  <a:pt x="2686" y="1284"/>
                </a:lnTo>
                <a:close/>
                <a:moveTo>
                  <a:pt x="1767" y="1192"/>
                </a:moveTo>
                <a:lnTo>
                  <a:pt x="1925" y="1350"/>
                </a:lnTo>
                <a:lnTo>
                  <a:pt x="1047" y="2228"/>
                </a:lnTo>
                <a:lnTo>
                  <a:pt x="505" y="1686"/>
                </a:lnTo>
                <a:lnTo>
                  <a:pt x="663" y="1528"/>
                </a:lnTo>
                <a:lnTo>
                  <a:pt x="1047" y="1912"/>
                </a:lnTo>
                <a:lnTo>
                  <a:pt x="1767" y="1192"/>
                </a:lnTo>
                <a:close/>
                <a:moveTo>
                  <a:pt x="142" y="222"/>
                </a:moveTo>
                <a:lnTo>
                  <a:pt x="596" y="222"/>
                </a:lnTo>
                <a:lnTo>
                  <a:pt x="579" y="296"/>
                </a:lnTo>
                <a:lnTo>
                  <a:pt x="578" y="304"/>
                </a:lnTo>
                <a:lnTo>
                  <a:pt x="577" y="313"/>
                </a:lnTo>
                <a:lnTo>
                  <a:pt x="577" y="637"/>
                </a:lnTo>
                <a:lnTo>
                  <a:pt x="580" y="658"/>
                </a:lnTo>
                <a:lnTo>
                  <a:pt x="588" y="677"/>
                </a:lnTo>
                <a:lnTo>
                  <a:pt x="601" y="694"/>
                </a:lnTo>
                <a:lnTo>
                  <a:pt x="617" y="706"/>
                </a:lnTo>
                <a:lnTo>
                  <a:pt x="637" y="715"/>
                </a:lnTo>
                <a:lnTo>
                  <a:pt x="659" y="718"/>
                </a:lnTo>
                <a:lnTo>
                  <a:pt x="1772" y="718"/>
                </a:lnTo>
                <a:lnTo>
                  <a:pt x="1793" y="715"/>
                </a:lnTo>
                <a:lnTo>
                  <a:pt x="1813" y="706"/>
                </a:lnTo>
                <a:lnTo>
                  <a:pt x="1829" y="694"/>
                </a:lnTo>
                <a:lnTo>
                  <a:pt x="1842" y="677"/>
                </a:lnTo>
                <a:lnTo>
                  <a:pt x="1850" y="658"/>
                </a:lnTo>
                <a:lnTo>
                  <a:pt x="1853" y="637"/>
                </a:lnTo>
                <a:lnTo>
                  <a:pt x="1853" y="313"/>
                </a:lnTo>
                <a:lnTo>
                  <a:pt x="1852" y="304"/>
                </a:lnTo>
                <a:lnTo>
                  <a:pt x="1851" y="296"/>
                </a:lnTo>
                <a:lnTo>
                  <a:pt x="1834" y="222"/>
                </a:lnTo>
                <a:lnTo>
                  <a:pt x="2288" y="222"/>
                </a:lnTo>
                <a:lnTo>
                  <a:pt x="2317" y="225"/>
                </a:lnTo>
                <a:lnTo>
                  <a:pt x="2342" y="233"/>
                </a:lnTo>
                <a:lnTo>
                  <a:pt x="2367" y="247"/>
                </a:lnTo>
                <a:lnTo>
                  <a:pt x="2388" y="263"/>
                </a:lnTo>
                <a:lnTo>
                  <a:pt x="2405" y="285"/>
                </a:lnTo>
                <a:lnTo>
                  <a:pt x="2419" y="308"/>
                </a:lnTo>
                <a:lnTo>
                  <a:pt x="2427" y="335"/>
                </a:lnTo>
                <a:lnTo>
                  <a:pt x="2429" y="364"/>
                </a:lnTo>
                <a:lnTo>
                  <a:pt x="2429" y="1326"/>
                </a:lnTo>
                <a:lnTo>
                  <a:pt x="2307" y="1448"/>
                </a:lnTo>
                <a:lnTo>
                  <a:pt x="2307" y="364"/>
                </a:lnTo>
                <a:lnTo>
                  <a:pt x="2305" y="354"/>
                </a:lnTo>
                <a:lnTo>
                  <a:pt x="2298" y="347"/>
                </a:lnTo>
                <a:lnTo>
                  <a:pt x="2288" y="343"/>
                </a:lnTo>
                <a:lnTo>
                  <a:pt x="1974" y="343"/>
                </a:lnTo>
                <a:lnTo>
                  <a:pt x="1974" y="637"/>
                </a:lnTo>
                <a:lnTo>
                  <a:pt x="1971" y="669"/>
                </a:lnTo>
                <a:lnTo>
                  <a:pt x="1963" y="701"/>
                </a:lnTo>
                <a:lnTo>
                  <a:pt x="1952" y="730"/>
                </a:lnTo>
                <a:lnTo>
                  <a:pt x="1935" y="757"/>
                </a:lnTo>
                <a:lnTo>
                  <a:pt x="1915" y="780"/>
                </a:lnTo>
                <a:lnTo>
                  <a:pt x="1891" y="800"/>
                </a:lnTo>
                <a:lnTo>
                  <a:pt x="1864" y="817"/>
                </a:lnTo>
                <a:lnTo>
                  <a:pt x="1835" y="829"/>
                </a:lnTo>
                <a:lnTo>
                  <a:pt x="1805" y="837"/>
                </a:lnTo>
                <a:lnTo>
                  <a:pt x="1772" y="839"/>
                </a:lnTo>
                <a:lnTo>
                  <a:pt x="659" y="839"/>
                </a:lnTo>
                <a:lnTo>
                  <a:pt x="626" y="837"/>
                </a:lnTo>
                <a:lnTo>
                  <a:pt x="595" y="829"/>
                </a:lnTo>
                <a:lnTo>
                  <a:pt x="565" y="817"/>
                </a:lnTo>
                <a:lnTo>
                  <a:pt x="539" y="800"/>
                </a:lnTo>
                <a:lnTo>
                  <a:pt x="515" y="780"/>
                </a:lnTo>
                <a:lnTo>
                  <a:pt x="495" y="757"/>
                </a:lnTo>
                <a:lnTo>
                  <a:pt x="478" y="730"/>
                </a:lnTo>
                <a:lnTo>
                  <a:pt x="466" y="701"/>
                </a:lnTo>
                <a:lnTo>
                  <a:pt x="459" y="669"/>
                </a:lnTo>
                <a:lnTo>
                  <a:pt x="455" y="637"/>
                </a:lnTo>
                <a:lnTo>
                  <a:pt x="455" y="343"/>
                </a:lnTo>
                <a:lnTo>
                  <a:pt x="142" y="343"/>
                </a:lnTo>
                <a:lnTo>
                  <a:pt x="132" y="347"/>
                </a:lnTo>
                <a:lnTo>
                  <a:pt x="125" y="354"/>
                </a:lnTo>
                <a:lnTo>
                  <a:pt x="122" y="364"/>
                </a:lnTo>
                <a:lnTo>
                  <a:pt x="122" y="3198"/>
                </a:lnTo>
                <a:lnTo>
                  <a:pt x="125" y="3208"/>
                </a:lnTo>
                <a:lnTo>
                  <a:pt x="132" y="3216"/>
                </a:lnTo>
                <a:lnTo>
                  <a:pt x="142" y="3219"/>
                </a:lnTo>
                <a:lnTo>
                  <a:pt x="2288" y="3219"/>
                </a:lnTo>
                <a:lnTo>
                  <a:pt x="2298" y="3216"/>
                </a:lnTo>
                <a:lnTo>
                  <a:pt x="2305" y="3208"/>
                </a:lnTo>
                <a:lnTo>
                  <a:pt x="2308" y="3198"/>
                </a:lnTo>
                <a:lnTo>
                  <a:pt x="2308" y="2672"/>
                </a:lnTo>
                <a:lnTo>
                  <a:pt x="2429" y="2551"/>
                </a:lnTo>
                <a:lnTo>
                  <a:pt x="2429" y="3198"/>
                </a:lnTo>
                <a:lnTo>
                  <a:pt x="2427" y="3227"/>
                </a:lnTo>
                <a:lnTo>
                  <a:pt x="2419" y="3254"/>
                </a:lnTo>
                <a:lnTo>
                  <a:pt x="2405" y="3277"/>
                </a:lnTo>
                <a:lnTo>
                  <a:pt x="2388" y="3299"/>
                </a:lnTo>
                <a:lnTo>
                  <a:pt x="2367" y="3316"/>
                </a:lnTo>
                <a:lnTo>
                  <a:pt x="2342" y="3329"/>
                </a:lnTo>
                <a:lnTo>
                  <a:pt x="2317" y="3337"/>
                </a:lnTo>
                <a:lnTo>
                  <a:pt x="2288" y="3340"/>
                </a:lnTo>
                <a:lnTo>
                  <a:pt x="142" y="3340"/>
                </a:lnTo>
                <a:lnTo>
                  <a:pt x="113" y="3337"/>
                </a:lnTo>
                <a:lnTo>
                  <a:pt x="87" y="3329"/>
                </a:lnTo>
                <a:lnTo>
                  <a:pt x="63" y="3316"/>
                </a:lnTo>
                <a:lnTo>
                  <a:pt x="42" y="3299"/>
                </a:lnTo>
                <a:lnTo>
                  <a:pt x="25" y="3277"/>
                </a:lnTo>
                <a:lnTo>
                  <a:pt x="11" y="3254"/>
                </a:lnTo>
                <a:lnTo>
                  <a:pt x="3" y="3227"/>
                </a:lnTo>
                <a:lnTo>
                  <a:pt x="0" y="3198"/>
                </a:lnTo>
                <a:lnTo>
                  <a:pt x="0" y="364"/>
                </a:lnTo>
                <a:lnTo>
                  <a:pt x="3" y="335"/>
                </a:lnTo>
                <a:lnTo>
                  <a:pt x="11" y="308"/>
                </a:lnTo>
                <a:lnTo>
                  <a:pt x="25" y="285"/>
                </a:lnTo>
                <a:lnTo>
                  <a:pt x="42" y="263"/>
                </a:lnTo>
                <a:lnTo>
                  <a:pt x="63" y="247"/>
                </a:lnTo>
                <a:lnTo>
                  <a:pt x="87" y="233"/>
                </a:lnTo>
                <a:lnTo>
                  <a:pt x="113" y="225"/>
                </a:lnTo>
                <a:lnTo>
                  <a:pt x="142" y="222"/>
                </a:lnTo>
                <a:close/>
                <a:moveTo>
                  <a:pt x="1214" y="0"/>
                </a:moveTo>
                <a:lnTo>
                  <a:pt x="1214" y="0"/>
                </a:lnTo>
                <a:lnTo>
                  <a:pt x="1250" y="3"/>
                </a:lnTo>
                <a:lnTo>
                  <a:pt x="1284" y="11"/>
                </a:lnTo>
                <a:lnTo>
                  <a:pt x="1317" y="24"/>
                </a:lnTo>
                <a:lnTo>
                  <a:pt x="1346" y="41"/>
                </a:lnTo>
                <a:lnTo>
                  <a:pt x="1372" y="63"/>
                </a:lnTo>
                <a:lnTo>
                  <a:pt x="1394" y="88"/>
                </a:lnTo>
                <a:lnTo>
                  <a:pt x="1413" y="116"/>
                </a:lnTo>
                <a:lnTo>
                  <a:pt x="1426" y="147"/>
                </a:lnTo>
                <a:lnTo>
                  <a:pt x="1435" y="180"/>
                </a:lnTo>
                <a:lnTo>
                  <a:pt x="1438" y="215"/>
                </a:lnTo>
                <a:lnTo>
                  <a:pt x="1705" y="215"/>
                </a:lnTo>
                <a:lnTo>
                  <a:pt x="1724" y="217"/>
                </a:lnTo>
                <a:lnTo>
                  <a:pt x="1741" y="224"/>
                </a:lnTo>
                <a:lnTo>
                  <a:pt x="1755" y="235"/>
                </a:lnTo>
                <a:lnTo>
                  <a:pt x="1766" y="250"/>
                </a:lnTo>
                <a:lnTo>
                  <a:pt x="1774" y="266"/>
                </a:lnTo>
                <a:lnTo>
                  <a:pt x="1776" y="286"/>
                </a:lnTo>
                <a:lnTo>
                  <a:pt x="1776" y="570"/>
                </a:lnTo>
                <a:lnTo>
                  <a:pt x="1774" y="590"/>
                </a:lnTo>
                <a:lnTo>
                  <a:pt x="1766" y="606"/>
                </a:lnTo>
                <a:lnTo>
                  <a:pt x="1755" y="621"/>
                </a:lnTo>
                <a:lnTo>
                  <a:pt x="1741" y="632"/>
                </a:lnTo>
                <a:lnTo>
                  <a:pt x="1724" y="639"/>
                </a:lnTo>
                <a:lnTo>
                  <a:pt x="1705" y="641"/>
                </a:lnTo>
                <a:lnTo>
                  <a:pt x="724" y="641"/>
                </a:lnTo>
                <a:lnTo>
                  <a:pt x="706" y="639"/>
                </a:lnTo>
                <a:lnTo>
                  <a:pt x="689" y="632"/>
                </a:lnTo>
                <a:lnTo>
                  <a:pt x="675" y="621"/>
                </a:lnTo>
                <a:lnTo>
                  <a:pt x="664" y="606"/>
                </a:lnTo>
                <a:lnTo>
                  <a:pt x="656" y="590"/>
                </a:lnTo>
                <a:lnTo>
                  <a:pt x="653" y="570"/>
                </a:lnTo>
                <a:lnTo>
                  <a:pt x="653" y="286"/>
                </a:lnTo>
                <a:lnTo>
                  <a:pt x="656" y="266"/>
                </a:lnTo>
                <a:lnTo>
                  <a:pt x="664" y="250"/>
                </a:lnTo>
                <a:lnTo>
                  <a:pt x="675" y="235"/>
                </a:lnTo>
                <a:lnTo>
                  <a:pt x="689" y="224"/>
                </a:lnTo>
                <a:lnTo>
                  <a:pt x="706" y="217"/>
                </a:lnTo>
                <a:lnTo>
                  <a:pt x="726" y="215"/>
                </a:lnTo>
                <a:lnTo>
                  <a:pt x="989" y="215"/>
                </a:lnTo>
                <a:lnTo>
                  <a:pt x="992" y="180"/>
                </a:lnTo>
                <a:lnTo>
                  <a:pt x="1001" y="147"/>
                </a:lnTo>
                <a:lnTo>
                  <a:pt x="1015" y="116"/>
                </a:lnTo>
                <a:lnTo>
                  <a:pt x="1033" y="88"/>
                </a:lnTo>
                <a:lnTo>
                  <a:pt x="1055" y="63"/>
                </a:lnTo>
                <a:lnTo>
                  <a:pt x="1081" y="41"/>
                </a:lnTo>
                <a:lnTo>
                  <a:pt x="1111" y="24"/>
                </a:lnTo>
                <a:lnTo>
                  <a:pt x="1143" y="11"/>
                </a:lnTo>
                <a:lnTo>
                  <a:pt x="1177" y="3"/>
                </a:lnTo>
                <a:lnTo>
                  <a:pt x="1214" y="0"/>
                </a:lnTo>
                <a:close/>
              </a:path>
            </a:pathLst>
          </a:custGeom>
          <a:solidFill>
            <a:srgbClr val="55485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9" name="Content Placeholder 2">
            <a:extLst>
              <a:ext uri="{FF2B5EF4-FFF2-40B4-BE49-F238E27FC236}">
                <a16:creationId xmlns:a16="http://schemas.microsoft.com/office/drawing/2014/main" id="{5E51200F-7722-4553-94D3-A34D0F5F84FF}"/>
              </a:ext>
            </a:extLst>
          </p:cNvPr>
          <p:cNvSpPr txBox="1">
            <a:spLocks/>
          </p:cNvSpPr>
          <p:nvPr/>
        </p:nvSpPr>
        <p:spPr>
          <a:xfrm>
            <a:off x="2349887" y="1166018"/>
            <a:ext cx="6728012" cy="452596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Sex</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Fragility Fracture after age 40</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Fall History ≥2 Times in past year</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Medications</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Comorbidities</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Alcohol Intake ≥3 drinks per day</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Caffeine Intake</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Nutrition (balanced diet with adequate Ca2+ and vit D)</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Physical Activity or Inactivity</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Hormonal Status</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Ethnicity: Caucasian, Asian and Hispanics have a higher fracture risk</a:t>
            </a:r>
          </a:p>
          <a:p>
            <a:pPr marL="341313" marR="0" lvl="0" indent="-341313" algn="l" defTabSz="685800" rtl="0" eaLnBrk="1" fontAlgn="auto" latinLnBrk="0" hangingPunct="1">
              <a:lnSpc>
                <a:spcPct val="90000"/>
              </a:lnSpc>
              <a:spcBef>
                <a:spcPts val="750"/>
              </a:spcBef>
              <a:spcAft>
                <a:spcPts val="0"/>
              </a:spcAft>
              <a:buClr>
                <a:srgbClr val="554856"/>
              </a:buClr>
              <a:buSzTx/>
              <a:buFont typeface="Wingdings" panose="05000000000000000000" pitchFamily="2" charset="2"/>
              <a:buChar char="§"/>
              <a:tabLst/>
              <a:defRPr/>
            </a:pP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33708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Kanis</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J.A., et al. </a:t>
            </a:r>
            <a:r>
              <a:rPr kumimoji="0" lang="en-CA"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Osteoporos</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Int</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2005;16:737-42.; </a:t>
            </a:r>
            <a:r>
              <a:rPr kumimoji="0" lang="en-US" sz="10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Gaddini</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G.W., et al. </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Alcohol Clin Exp Res</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2016;40(4):657-71.</a:t>
            </a: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997196"/>
          </a:xfrm>
        </p:spPr>
        <p:txBody>
          <a:bodyPr/>
          <a:lstStyle/>
          <a:p>
            <a:pPr algn="ctr"/>
            <a:r>
              <a:rPr lang="en-CA" sz="3600" dirty="0">
                <a:solidFill>
                  <a:srgbClr val="725F73"/>
                </a:solidFill>
                <a:latin typeface="Arial Narrow" panose="020B0606020202030204" pitchFamily="34" charset="0"/>
              </a:rPr>
              <a:t>High Alcohol Consumption Decreases Bone Remodelling and Increases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8" y="1612373"/>
            <a:ext cx="8229600" cy="296252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Consuming &gt; 4 units of alcohol/day can double the risk of hip fracture</a:t>
            </a: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3200"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Heavy alcohol consumption is associated with:</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Decreased BMD</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Impaired bone quality </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Increased fracture risk </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 Increased risk of falls </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r>
              <a:rPr kumimoji="0" lang="en-CA" sz="2400" b="1" i="1"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Likely due to a decrease in bone remodelling</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20163528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dirty="0" err="1">
                <a:solidFill>
                  <a:srgbClr val="000000"/>
                </a:solidFill>
                <a:latin typeface="Arial Narrow" panose="020B0606020202030204" pitchFamily="34" charset="0"/>
              </a:rPr>
              <a:t>Svejme</a:t>
            </a:r>
            <a:r>
              <a:rPr lang="en-CA" sz="1000" dirty="0">
                <a:solidFill>
                  <a:srgbClr val="000000"/>
                </a:solidFill>
                <a:latin typeface="Arial Narrow" panose="020B0606020202030204" pitchFamily="34" charset="0"/>
              </a:rPr>
              <a:t>, O., et al. </a:t>
            </a:r>
            <a:r>
              <a:rPr lang="en-CA" sz="1000" i="1" dirty="0">
                <a:solidFill>
                  <a:srgbClr val="000000"/>
                </a:solidFill>
                <a:latin typeface="Arial Narrow" panose="020B0606020202030204" pitchFamily="34" charset="0"/>
              </a:rPr>
              <a:t>BJOG</a:t>
            </a:r>
            <a:r>
              <a:rPr lang="en-CA" sz="1000" dirty="0">
                <a:solidFill>
                  <a:srgbClr val="000000"/>
                </a:solidFill>
                <a:latin typeface="Arial Narrow" panose="020B0606020202030204" pitchFamily="34" charset="0"/>
              </a:rPr>
              <a:t>. 2012;119(7):810-6.; </a:t>
            </a:r>
            <a:r>
              <a:rPr lang="en-CA" sz="1000" dirty="0" err="1">
                <a:solidFill>
                  <a:srgbClr val="000000"/>
                </a:solidFill>
                <a:latin typeface="Arial Narrow" panose="020B0606020202030204" pitchFamily="34" charset="0"/>
              </a:rPr>
              <a:t>Mellstrom</a:t>
            </a:r>
            <a:r>
              <a:rPr lang="en-CA" sz="1000" dirty="0">
                <a:solidFill>
                  <a:srgbClr val="000000"/>
                </a:solidFill>
                <a:latin typeface="Arial Narrow" panose="020B0606020202030204" pitchFamily="34" charset="0"/>
              </a:rPr>
              <a:t>, D., et al. </a:t>
            </a:r>
            <a:r>
              <a:rPr lang="en-CA" sz="1000" i="1" dirty="0">
                <a:solidFill>
                  <a:srgbClr val="000000"/>
                </a:solidFill>
                <a:latin typeface="Arial Narrow" panose="020B0606020202030204" pitchFamily="34" charset="0"/>
              </a:rPr>
              <a:t>J Bone Miner Res</a:t>
            </a:r>
            <a:r>
              <a:rPr lang="en-CA" sz="1000" dirty="0">
                <a:solidFill>
                  <a:srgbClr val="000000"/>
                </a:solidFill>
                <a:latin typeface="Arial Narrow" panose="020B0606020202030204" pitchFamily="34" charset="0"/>
              </a:rPr>
              <a:t>. 2008;23(10):1552-60.; Meier, C., et al. </a:t>
            </a:r>
            <a:r>
              <a:rPr lang="sv-SE" sz="1000" i="1" dirty="0">
                <a:solidFill>
                  <a:srgbClr val="000000"/>
                </a:solidFill>
                <a:latin typeface="Arial Narrow" panose="020B0606020202030204" pitchFamily="34" charset="0"/>
              </a:rPr>
              <a:t>Arch Intern Med</a:t>
            </a:r>
            <a:r>
              <a:rPr lang="sv-SE" sz="1000" dirty="0">
                <a:solidFill>
                  <a:srgbClr val="000000"/>
                </a:solidFill>
                <a:latin typeface="Arial Narrow" panose="020B0606020202030204" pitchFamily="34" charset="0"/>
              </a:rPr>
              <a:t>. 2008; 168(1):47-54.</a:t>
            </a:r>
            <a:endParaRPr lang="en-CA" sz="1000" dirty="0">
              <a:solidFill>
                <a:srgbClr val="000000"/>
              </a:solidFill>
              <a:latin typeface="Arial Narrow" panose="020B0606020202030204" pitchFamily="34" charset="0"/>
            </a:endParaRPr>
          </a:p>
        </p:txBody>
      </p:sp>
      <p:sp>
        <p:nvSpPr>
          <p:cNvPr id="440" name="Rectangle 439"/>
          <p:cNvSpPr/>
          <p:nvPr/>
        </p:nvSpPr>
        <p:spPr>
          <a:xfrm>
            <a:off x="0" y="2"/>
            <a:ext cx="9144000" cy="1549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235267"/>
            <a:ext cx="9058939" cy="997196"/>
          </a:xfrm>
        </p:spPr>
        <p:txBody>
          <a:bodyPr/>
          <a:lstStyle/>
          <a:p>
            <a:pPr algn="ctr"/>
            <a:r>
              <a:rPr lang="en-CA" sz="3600" dirty="0">
                <a:solidFill>
                  <a:srgbClr val="725F73"/>
                </a:solidFill>
                <a:latin typeface="Arial Narrow" panose="020B0606020202030204" pitchFamily="34" charset="0"/>
              </a:rPr>
              <a:t>Low Testosterone is Associated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with Increased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8" y="2882636"/>
            <a:ext cx="8229600" cy="1092727"/>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3200" b="1" dirty="0">
                <a:solidFill>
                  <a:sysClr val="windowText" lastClr="000000">
                    <a:lumMod val="75000"/>
                    <a:lumOff val="25000"/>
                  </a:sysClr>
                </a:solidFill>
                <a:latin typeface="Arial Narrow" panose="020B0606020202030204" pitchFamily="34" charset="0"/>
              </a:rPr>
              <a:t>Low testosterone is associated with a higher risk of vertebral, nonvertebral and hip fractures</a:t>
            </a: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Tree>
    <p:extLst>
      <p:ext uri="{BB962C8B-B14F-4D97-AF65-F5344CB8AC3E}">
        <p14:creationId xmlns:p14="http://schemas.microsoft.com/office/powerpoint/2010/main" val="1822508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Comorbidities Significantly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Contribute to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9" y="1377108"/>
            <a:ext cx="8229600" cy="47149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Clr>
                <a:srgbClr val="554856"/>
              </a:buClr>
              <a:buNone/>
            </a:pPr>
            <a:r>
              <a:rPr lang="en-CA" sz="3200" b="1" dirty="0">
                <a:solidFill>
                  <a:srgbClr val="7693CC"/>
                </a:solidFill>
                <a:latin typeface="Arial Narrow" panose="020B0606020202030204" pitchFamily="34" charset="0"/>
              </a:rPr>
              <a:t>The </a:t>
            </a:r>
            <a:r>
              <a:rPr lang="en-CA" sz="3200" b="1" dirty="0" err="1">
                <a:solidFill>
                  <a:srgbClr val="7693CC"/>
                </a:solidFill>
                <a:latin typeface="Arial Narrow" panose="020B0606020202030204" pitchFamily="34" charset="0"/>
              </a:rPr>
              <a:t>Osteporotic</a:t>
            </a:r>
            <a:r>
              <a:rPr lang="en-CA" sz="3200" b="1" dirty="0">
                <a:solidFill>
                  <a:srgbClr val="7693CC"/>
                </a:solidFill>
                <a:latin typeface="Arial Narrow" panose="020B0606020202030204" pitchFamily="34" charset="0"/>
              </a:rPr>
              <a:t> Fracture in Men Study (</a:t>
            </a:r>
            <a:r>
              <a:rPr lang="en-CA" sz="3200" b="1" dirty="0" err="1">
                <a:solidFill>
                  <a:srgbClr val="7693CC"/>
                </a:solidFill>
                <a:latin typeface="Arial Narrow" panose="020B0606020202030204" pitchFamily="34" charset="0"/>
              </a:rPr>
              <a:t>MrOS</a:t>
            </a:r>
            <a:r>
              <a:rPr lang="en-CA" sz="3200" b="1" dirty="0">
                <a:solidFill>
                  <a:srgbClr val="7693CC"/>
                </a:solidFill>
                <a:latin typeface="Arial Narrow" panose="020B0606020202030204" pitchFamily="34" charset="0"/>
              </a:rPr>
              <a:t>) </a:t>
            </a:r>
            <a:endParaRPr kumimoji="0" lang="en-CA" sz="3200" b="1" i="0" u="none" strike="noStrike" kern="1200" cap="none" spc="0" normalizeH="0" baseline="0" noProof="0" dirty="0">
              <a:ln>
                <a:noFill/>
              </a:ln>
              <a:solidFill>
                <a:srgbClr val="7693CC"/>
              </a:solidFill>
              <a:effectLst/>
              <a:uLnTx/>
              <a:uFillTx/>
              <a:latin typeface="Arial Narrow" panose="020B0606020202030204" pitchFamily="34" charset="0"/>
            </a:endParaRPr>
          </a:p>
          <a:p>
            <a:pPr marL="396875" lvl="0" indent="-396875">
              <a:buClr>
                <a:srgbClr val="554856"/>
              </a:buClr>
              <a:buFont typeface="Wingdings" panose="05000000000000000000" pitchFamily="2" charset="2"/>
              <a:buChar char="§"/>
            </a:pPr>
            <a:r>
              <a:rPr lang="en-CA" sz="3000" b="1" dirty="0">
                <a:solidFill>
                  <a:sysClr val="windowText" lastClr="000000">
                    <a:lumMod val="75000"/>
                    <a:lumOff val="25000"/>
                  </a:sysClr>
                </a:solidFill>
                <a:latin typeface="Arial Narrow" panose="020B0606020202030204" pitchFamily="34" charset="0"/>
              </a:rPr>
              <a:t>Co-morbidities that contributed hip fracture risk: </a:t>
            </a:r>
          </a:p>
          <a:p>
            <a:pPr marL="977900" lvl="1" indent="-5207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Use of tricyclic antidepressants</a:t>
            </a:r>
          </a:p>
          <a:p>
            <a:pPr marL="977900" lvl="1" indent="-5207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Heart disease/ myocardial infarction or angina</a:t>
            </a:r>
          </a:p>
          <a:p>
            <a:pPr marL="977900" lvl="1" indent="-5207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Hyperthyroidism</a:t>
            </a:r>
          </a:p>
          <a:p>
            <a:pPr marL="977900" lvl="1" indent="-5207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Parkinson's disease</a:t>
            </a:r>
          </a:p>
          <a:p>
            <a:pPr marL="396875" lvl="0" indent="-396875">
              <a:buClr>
                <a:srgbClr val="554856"/>
              </a:buClr>
              <a:buFont typeface="Wingdings" panose="05000000000000000000" pitchFamily="2" charset="2"/>
              <a:buChar char="§"/>
            </a:pPr>
            <a:r>
              <a:rPr lang="en-CA" sz="3000" b="1" dirty="0">
                <a:solidFill>
                  <a:sysClr val="windowText" lastClr="000000">
                    <a:lumMod val="75000"/>
                    <a:lumOff val="25000"/>
                  </a:sysClr>
                </a:solidFill>
                <a:latin typeface="Arial Narrow" panose="020B0606020202030204" pitchFamily="34" charset="0"/>
              </a:rPr>
              <a:t>Increasing number of risk factors associated with increasing fracture risk</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388481"/>
            <a:ext cx="8229600" cy="334963"/>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err="1">
                <a:solidFill>
                  <a:srgbClr val="000000"/>
                </a:solidFill>
                <a:latin typeface="Arial Narrow" panose="020B0606020202030204" pitchFamily="34" charset="0"/>
              </a:rPr>
              <a:t>Cauley</a:t>
            </a:r>
            <a:r>
              <a:rPr lang="en-CA" sz="1000" dirty="0">
                <a:solidFill>
                  <a:srgbClr val="000000"/>
                </a:solidFill>
                <a:latin typeface="Arial Narrow" panose="020B0606020202030204" pitchFamily="34" charset="0"/>
              </a:rPr>
              <a:t>, J.A., et al</a:t>
            </a:r>
            <a:r>
              <a:rPr lang="en-CA" sz="1000" i="1" dirty="0">
                <a:solidFill>
                  <a:srgbClr val="000000"/>
                </a:solidFill>
                <a:latin typeface="Arial Narrow" panose="020B0606020202030204" pitchFamily="34" charset="0"/>
              </a:rPr>
              <a:t>. J Bone Miner Res</a:t>
            </a:r>
            <a:r>
              <a:rPr lang="en-CA" sz="1000" dirty="0">
                <a:solidFill>
                  <a:srgbClr val="000000"/>
                </a:solidFill>
                <a:latin typeface="Arial Narrow" panose="020B0606020202030204" pitchFamily="34" charset="0"/>
              </a:rPr>
              <a:t>. 2016;31(10):1810-1819.</a:t>
            </a:r>
          </a:p>
        </p:txBody>
      </p:sp>
    </p:spTree>
    <p:extLst>
      <p:ext uri="{BB962C8B-B14F-4D97-AF65-F5344CB8AC3E}">
        <p14:creationId xmlns:p14="http://schemas.microsoft.com/office/powerpoint/2010/main" val="3746547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85986F4-A0CB-4AB7-81A3-5447F401511E}"/>
              </a:ext>
            </a:extLst>
          </p:cNvPr>
          <p:cNvSpPr/>
          <p:nvPr/>
        </p:nvSpPr>
        <p:spPr>
          <a:xfrm>
            <a:off x="-1" y="2224"/>
            <a:ext cx="9144000" cy="1173272"/>
          </a:xfrm>
          <a:prstGeom prst="rect">
            <a:avLst/>
          </a:prstGeom>
          <a:solidFill>
            <a:schemeClr val="bg1">
              <a:lumMod val="7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Roboto"/>
            </a:endParaRPr>
          </a:p>
        </p:txBody>
      </p:sp>
      <p:grpSp>
        <p:nvGrpSpPr>
          <p:cNvPr id="8" name="Group 7">
            <a:extLst>
              <a:ext uri="{FF2B5EF4-FFF2-40B4-BE49-F238E27FC236}">
                <a16:creationId xmlns:a16="http://schemas.microsoft.com/office/drawing/2014/main" id="{66C4853D-52F8-47FC-AE72-C989AA4CF398}"/>
              </a:ext>
            </a:extLst>
          </p:cNvPr>
          <p:cNvGrpSpPr/>
          <p:nvPr/>
        </p:nvGrpSpPr>
        <p:grpSpPr>
          <a:xfrm>
            <a:off x="1" y="472"/>
            <a:ext cx="7538766" cy="3034829"/>
            <a:chOff x="167910" y="-2078158"/>
            <a:chExt cx="10051688" cy="4013161"/>
          </a:xfrm>
        </p:grpSpPr>
        <p:sp>
          <p:nvSpPr>
            <p:cNvPr id="9" name="TextBox 8">
              <a:extLst>
                <a:ext uri="{FF2B5EF4-FFF2-40B4-BE49-F238E27FC236}">
                  <a16:creationId xmlns:a16="http://schemas.microsoft.com/office/drawing/2014/main" id="{534C64ED-83F6-4EFC-B43B-5604CA0BA78D}"/>
                </a:ext>
              </a:extLst>
            </p:cNvPr>
            <p:cNvSpPr txBox="1"/>
            <p:nvPr/>
          </p:nvSpPr>
          <p:spPr>
            <a:xfrm>
              <a:off x="167910" y="-2078158"/>
              <a:ext cx="10051688" cy="1554459"/>
            </a:xfrm>
            <a:prstGeom prst="rect">
              <a:avLst/>
            </a:prstGeom>
            <a:solidFill>
              <a:schemeClr val="bg1">
                <a:lumMod val="95000"/>
              </a:schemeClr>
            </a:solidFill>
          </p:spPr>
          <p:txBody>
            <a:bodyPr wrap="square" lIns="0" tIns="0" rIns="0" bIns="0" rtlCol="0" anchor="ctr" anchorCtr="0">
              <a:normAutofit/>
            </a:bodyPr>
            <a:lstStyle/>
            <a:p>
              <a:pPr algn="ctr" defTabSz="685800"/>
              <a:r>
                <a:rPr lang="en-CA" sz="3400" b="1" cap="all" dirty="0">
                  <a:solidFill>
                    <a:prstClr val="black">
                      <a:lumMod val="75000"/>
                      <a:lumOff val="25000"/>
                    </a:prstClr>
                  </a:solidFill>
                  <a:latin typeface="Arial Narrow" panose="020B0606020202030204" pitchFamily="34" charset="0"/>
                  <a:cs typeface="Verdana"/>
                </a:rPr>
                <a:t>Increased focus on </a:t>
              </a:r>
              <a:r>
                <a:rPr lang="en-CA" sz="3400" b="1" cap="all" dirty="0">
                  <a:solidFill>
                    <a:srgbClr val="725F73"/>
                  </a:solidFill>
                  <a:latin typeface="Arial Narrow" panose="020B0606020202030204" pitchFamily="34" charset="0"/>
                  <a:cs typeface="Verdana"/>
                </a:rPr>
                <a:t>Osteoporosis</a:t>
              </a:r>
              <a:endParaRPr lang="en-US" sz="3400" b="1" dirty="0">
                <a:solidFill>
                  <a:srgbClr val="725F73"/>
                </a:solidFill>
                <a:latin typeface="Arial Narrow" panose="020B0606020202030204" pitchFamily="34" charset="0"/>
              </a:endParaRPr>
            </a:p>
          </p:txBody>
        </p:sp>
        <p:sp>
          <p:nvSpPr>
            <p:cNvPr id="10" name="TextBox 9">
              <a:extLst>
                <a:ext uri="{FF2B5EF4-FFF2-40B4-BE49-F238E27FC236}">
                  <a16:creationId xmlns:a16="http://schemas.microsoft.com/office/drawing/2014/main" id="{447DFDA0-94A8-43AF-BBF4-D7B9330CC57F}"/>
                </a:ext>
              </a:extLst>
            </p:cNvPr>
            <p:cNvSpPr txBox="1"/>
            <p:nvPr/>
          </p:nvSpPr>
          <p:spPr>
            <a:xfrm>
              <a:off x="358774" y="1411783"/>
              <a:ext cx="7306733" cy="523220"/>
            </a:xfrm>
            <a:prstGeom prst="rect">
              <a:avLst/>
            </a:prstGeom>
            <a:noFill/>
          </p:spPr>
          <p:txBody>
            <a:bodyPr wrap="square" lIns="0" tIns="0" rIns="0" bIns="0" rtlCol="0" anchor="ctr" anchorCtr="0">
              <a:normAutofit/>
            </a:bodyPr>
            <a:lstStyle/>
            <a:p>
              <a:pPr defTabSz="685800"/>
              <a:endParaRPr lang="en-US" sz="2100" b="1" dirty="0">
                <a:solidFill>
                  <a:srgbClr val="EB191C"/>
                </a:solidFill>
                <a:latin typeface="Roboto"/>
              </a:endParaRPr>
            </a:p>
          </p:txBody>
        </p:sp>
      </p:grpSp>
      <p:pic>
        <p:nvPicPr>
          <p:cNvPr id="11" name="Picture 10" descr="A picture containing bird, outdoor, flock, standing&#10;&#10;Description generated with high confidence">
            <a:extLst>
              <a:ext uri="{FF2B5EF4-FFF2-40B4-BE49-F238E27FC236}">
                <a16:creationId xmlns:a16="http://schemas.microsoft.com/office/drawing/2014/main" id="{9B116A0F-8975-461B-BF4B-29829E9F014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7410178" y="0"/>
            <a:ext cx="1781447" cy="1187631"/>
          </a:xfrm>
          <a:prstGeom prst="rect">
            <a:avLst/>
          </a:prstGeom>
          <a:ln>
            <a:noFill/>
          </a:ln>
          <a:effectLst>
            <a:softEdge rad="112500"/>
          </a:effectLst>
        </p:spPr>
      </p:pic>
      <p:sp>
        <p:nvSpPr>
          <p:cNvPr id="33" name="Oval 32">
            <a:extLst>
              <a:ext uri="{FF2B5EF4-FFF2-40B4-BE49-F238E27FC236}">
                <a16:creationId xmlns:a16="http://schemas.microsoft.com/office/drawing/2014/main" id="{8B745288-0CB0-4488-AE0F-C27356C07615}"/>
              </a:ext>
            </a:extLst>
          </p:cNvPr>
          <p:cNvSpPr/>
          <p:nvPr/>
        </p:nvSpPr>
        <p:spPr>
          <a:xfrm>
            <a:off x="2511552" y="5350711"/>
            <a:ext cx="48912" cy="48912"/>
          </a:xfrm>
          <a:prstGeom prst="ellipse">
            <a:avLst/>
          </a:prstGeom>
          <a:solidFill>
            <a:srgbClr val="FFFFFF">
              <a:lumMod val="95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Roboto"/>
              <a:ea typeface="+mn-ea"/>
              <a:cs typeface="+mn-cs"/>
            </a:endParaRPr>
          </a:p>
        </p:txBody>
      </p:sp>
      <p:sp>
        <p:nvSpPr>
          <p:cNvPr id="34" name="Rectangle 33">
            <a:extLst>
              <a:ext uri="{FF2B5EF4-FFF2-40B4-BE49-F238E27FC236}">
                <a16:creationId xmlns:a16="http://schemas.microsoft.com/office/drawing/2014/main" id="{57617B6A-4640-474D-9A1F-489A54739140}"/>
              </a:ext>
            </a:extLst>
          </p:cNvPr>
          <p:cNvSpPr/>
          <p:nvPr/>
        </p:nvSpPr>
        <p:spPr>
          <a:xfrm>
            <a:off x="1856431" y="2802537"/>
            <a:ext cx="5431138" cy="646331"/>
          </a:xfrm>
          <a:prstGeom prst="rect">
            <a:avLst/>
          </a:prstGeom>
        </p:spPr>
        <p:txBody>
          <a:bodyPr wrap="square">
            <a:spAutoFit/>
          </a:bodyPr>
          <a:lstStyle/>
          <a:p>
            <a:pPr algn="r" defTabSz="685800"/>
            <a:r>
              <a:rPr lang="en-CA" sz="3600" b="1" dirty="0">
                <a:solidFill>
                  <a:prstClr val="black"/>
                </a:solidFill>
                <a:latin typeface="Arial Narrow" panose="020B0606020202030204" pitchFamily="34" charset="0"/>
              </a:rPr>
              <a:t>Global Perspective</a:t>
            </a:r>
          </a:p>
        </p:txBody>
      </p:sp>
      <p:pic>
        <p:nvPicPr>
          <p:cNvPr id="35" name="Picture 34" descr="A close up of a logo&#10;&#10;Description generated with high confidence">
            <a:extLst>
              <a:ext uri="{FF2B5EF4-FFF2-40B4-BE49-F238E27FC236}">
                <a16:creationId xmlns:a16="http://schemas.microsoft.com/office/drawing/2014/main" id="{03C38B87-7CAB-4AD7-AB10-FC3CDF3FD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1118" y="3611789"/>
            <a:ext cx="1997050" cy="2194560"/>
          </a:xfrm>
          <a:prstGeom prst="rect">
            <a:avLst/>
          </a:prstGeom>
        </p:spPr>
      </p:pic>
      <p:sp>
        <p:nvSpPr>
          <p:cNvPr id="36" name="Rectangle 35">
            <a:extLst>
              <a:ext uri="{FF2B5EF4-FFF2-40B4-BE49-F238E27FC236}">
                <a16:creationId xmlns:a16="http://schemas.microsoft.com/office/drawing/2014/main" id="{3C04C151-498D-43FC-B275-0E24BFEEE74C}"/>
              </a:ext>
            </a:extLst>
          </p:cNvPr>
          <p:cNvSpPr/>
          <p:nvPr/>
        </p:nvSpPr>
        <p:spPr>
          <a:xfrm>
            <a:off x="1795680" y="4157847"/>
            <a:ext cx="5112821" cy="646331"/>
          </a:xfrm>
          <a:prstGeom prst="rect">
            <a:avLst/>
          </a:prstGeom>
        </p:spPr>
        <p:txBody>
          <a:bodyPr wrap="square">
            <a:spAutoFit/>
          </a:bodyPr>
          <a:lstStyle/>
          <a:p>
            <a:pPr defTabSz="685800"/>
            <a:r>
              <a:rPr lang="en-CA" sz="3600" b="1" dirty="0">
                <a:solidFill>
                  <a:prstClr val="black"/>
                </a:solidFill>
                <a:latin typeface="Arial Narrow" panose="020B0606020202030204" pitchFamily="34" charset="0"/>
              </a:rPr>
              <a:t>Canadian Perspective</a:t>
            </a:r>
          </a:p>
        </p:txBody>
      </p:sp>
      <p:pic>
        <p:nvPicPr>
          <p:cNvPr id="37" name="Picture 36" descr="A picture containing aircraft, balloon&#10;&#10;Description generated with high confidence">
            <a:extLst>
              <a:ext uri="{FF2B5EF4-FFF2-40B4-BE49-F238E27FC236}">
                <a16:creationId xmlns:a16="http://schemas.microsoft.com/office/drawing/2014/main" id="{B814482A-126D-4BB1-AFC7-6BCE19DE1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668" y="2145514"/>
            <a:ext cx="2494598" cy="2494598"/>
          </a:xfrm>
          <a:prstGeom prst="rect">
            <a:avLst/>
          </a:prstGeom>
        </p:spPr>
      </p:pic>
      <p:sp>
        <p:nvSpPr>
          <p:cNvPr id="38" name="Arrow: Left 37">
            <a:extLst>
              <a:ext uri="{FF2B5EF4-FFF2-40B4-BE49-F238E27FC236}">
                <a16:creationId xmlns:a16="http://schemas.microsoft.com/office/drawing/2014/main" id="{937341AE-C198-4F5E-8A0E-2F1534463C59}"/>
              </a:ext>
            </a:extLst>
          </p:cNvPr>
          <p:cNvSpPr/>
          <p:nvPr/>
        </p:nvSpPr>
        <p:spPr>
          <a:xfrm>
            <a:off x="2987031" y="3012769"/>
            <a:ext cx="778669" cy="314095"/>
          </a:xfrm>
          <a:prstGeom prst="leftArrow">
            <a:avLst/>
          </a:prstGeom>
          <a:solidFill>
            <a:srgbClr val="907A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Roboto"/>
              <a:ea typeface="+mn-ea"/>
              <a:cs typeface="+mn-cs"/>
            </a:endParaRPr>
          </a:p>
        </p:txBody>
      </p:sp>
      <p:sp>
        <p:nvSpPr>
          <p:cNvPr id="39" name="Arrow: Left 38">
            <a:extLst>
              <a:ext uri="{FF2B5EF4-FFF2-40B4-BE49-F238E27FC236}">
                <a16:creationId xmlns:a16="http://schemas.microsoft.com/office/drawing/2014/main" id="{7D3FD3CF-E34A-43A4-AC7C-B56CB7F6A1E1}"/>
              </a:ext>
            </a:extLst>
          </p:cNvPr>
          <p:cNvSpPr/>
          <p:nvPr/>
        </p:nvSpPr>
        <p:spPr>
          <a:xfrm flipH="1">
            <a:off x="5832449" y="4394974"/>
            <a:ext cx="778669" cy="314095"/>
          </a:xfrm>
          <a:prstGeom prst="leftArrow">
            <a:avLst/>
          </a:prstGeom>
          <a:solidFill>
            <a:srgbClr val="907A91"/>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Roboto"/>
              <a:ea typeface="+mn-ea"/>
              <a:cs typeface="+mn-cs"/>
            </a:endParaRPr>
          </a:p>
        </p:txBody>
      </p:sp>
      <p:sp>
        <p:nvSpPr>
          <p:cNvPr id="40" name="Rectangle 39">
            <a:extLst>
              <a:ext uri="{FF2B5EF4-FFF2-40B4-BE49-F238E27FC236}">
                <a16:creationId xmlns:a16="http://schemas.microsoft.com/office/drawing/2014/main" id="{6ABA1294-C093-4C56-BF1B-9596FC1ECC47}"/>
              </a:ext>
            </a:extLst>
          </p:cNvPr>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Tree>
    <p:extLst>
      <p:ext uri="{BB962C8B-B14F-4D97-AF65-F5344CB8AC3E}">
        <p14:creationId xmlns:p14="http://schemas.microsoft.com/office/powerpoint/2010/main" val="35338398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Potential Medications Contributing to Falls or Adverse Events leading to Falls in the Elderly</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6596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Ruddock, B.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DIRC</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2004;137(6):17-18</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a:t>
            </a:r>
            <a:r>
              <a:rPr kumimoji="0" lang="en-CA" sz="10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a:t>
            </a: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p:txBody>
      </p:sp>
      <p:pic>
        <p:nvPicPr>
          <p:cNvPr id="2" name="Picture 1">
            <a:extLst>
              <a:ext uri="{FF2B5EF4-FFF2-40B4-BE49-F238E27FC236}">
                <a16:creationId xmlns:a16="http://schemas.microsoft.com/office/drawing/2014/main" id="{F6EC4218-52F5-42D0-AA77-481A4D7BE4CD}"/>
              </a:ext>
            </a:extLst>
          </p:cNvPr>
          <p:cNvPicPr>
            <a:picLocks noChangeAspect="1"/>
          </p:cNvPicPr>
          <p:nvPr/>
        </p:nvPicPr>
        <p:blipFill>
          <a:blip r:embed="rId3"/>
          <a:stretch>
            <a:fillRect/>
          </a:stretch>
        </p:blipFill>
        <p:spPr>
          <a:xfrm>
            <a:off x="125729" y="2022956"/>
            <a:ext cx="8972549" cy="3479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82330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rgbClr val="000000"/>
              </a:solidFill>
              <a:latin typeface="Arial Narrow" panose="020B0606020202030204" pitchFamily="34" charset="0"/>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Medications that May Cause or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Accelerate Bone Loss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8628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
                <a:srgbClr val="F93482"/>
              </a:buClr>
            </a:pPr>
            <a:r>
              <a:rPr lang="en-US" sz="1000" dirty="0">
                <a:solidFill>
                  <a:srgbClr val="000000"/>
                </a:solidFill>
                <a:latin typeface="Arial Narrow" panose="020B0606020202030204" pitchFamily="34" charset="0"/>
              </a:rPr>
              <a:t>Hodgson, S.F., Watts, N.B., et al. </a:t>
            </a:r>
            <a:r>
              <a:rPr lang="en-US" sz="1000" i="1" dirty="0" err="1">
                <a:solidFill>
                  <a:srgbClr val="000000"/>
                </a:solidFill>
                <a:latin typeface="Arial Narrow" panose="020B0606020202030204" pitchFamily="34" charset="0"/>
              </a:rPr>
              <a:t>Endocr</a:t>
            </a:r>
            <a:r>
              <a:rPr lang="en-US" sz="1000" i="1" dirty="0">
                <a:solidFill>
                  <a:srgbClr val="000000"/>
                </a:solidFill>
                <a:latin typeface="Arial Narrow" panose="020B0606020202030204" pitchFamily="34" charset="0"/>
              </a:rPr>
              <a:t> </a:t>
            </a:r>
            <a:r>
              <a:rPr lang="en-US" sz="1000" i="1" dirty="0" err="1">
                <a:solidFill>
                  <a:srgbClr val="000000"/>
                </a:solidFill>
                <a:latin typeface="Arial Narrow" panose="020B0606020202030204" pitchFamily="34" charset="0"/>
              </a:rPr>
              <a:t>Pract</a:t>
            </a:r>
            <a:r>
              <a:rPr lang="en-US" sz="1000" i="1" dirty="0">
                <a:solidFill>
                  <a:srgbClr val="000000"/>
                </a:solidFill>
                <a:latin typeface="Arial Narrow" panose="020B0606020202030204" pitchFamily="34" charset="0"/>
              </a:rPr>
              <a:t>. </a:t>
            </a:r>
            <a:r>
              <a:rPr lang="en-US" sz="1000" dirty="0">
                <a:solidFill>
                  <a:srgbClr val="000000"/>
                </a:solidFill>
                <a:latin typeface="Arial Narrow" panose="020B0606020202030204" pitchFamily="34" charset="0"/>
              </a:rPr>
              <a:t>2003;9:544-564.; Jacobs-Kosmin, D. (2011). Medscape CME. Accessed May 25th 2011. http://emedicine.medscape.com/article/330598-overview</a:t>
            </a:r>
            <a:endParaRPr lang="en-CA" sz="1000" dirty="0">
              <a:solidFill>
                <a:srgbClr val="000000"/>
              </a:solidFill>
              <a:latin typeface="Arial Narrow" panose="020B0606020202030204" pitchFamily="34" charset="0"/>
            </a:endParaRPr>
          </a:p>
        </p:txBody>
      </p:sp>
      <p:pic>
        <p:nvPicPr>
          <p:cNvPr id="2" name="Picture 1">
            <a:extLst>
              <a:ext uri="{FF2B5EF4-FFF2-40B4-BE49-F238E27FC236}">
                <a16:creationId xmlns:a16="http://schemas.microsoft.com/office/drawing/2014/main" id="{4D4ABA67-C5DD-4622-B346-16D2369ED0F7}"/>
              </a:ext>
            </a:extLst>
          </p:cNvPr>
          <p:cNvPicPr>
            <a:picLocks noChangeAspect="1"/>
          </p:cNvPicPr>
          <p:nvPr/>
        </p:nvPicPr>
        <p:blipFill>
          <a:blip r:embed="rId3"/>
          <a:stretch>
            <a:fillRect/>
          </a:stretch>
        </p:blipFill>
        <p:spPr>
          <a:xfrm>
            <a:off x="969752" y="1607050"/>
            <a:ext cx="7589458" cy="460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22532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06CE0BC-07BE-4F43-9BAA-C6EE83FB70C4}"/>
              </a:ext>
            </a:extLst>
          </p:cNvPr>
          <p:cNvSpPr/>
          <p:nvPr/>
        </p:nvSpPr>
        <p:spPr>
          <a:xfrm>
            <a:off x="6286614" y="1998573"/>
            <a:ext cx="2857386" cy="4336996"/>
          </a:xfrm>
          <a:prstGeom prst="rect">
            <a:avLst/>
          </a:prstGeom>
          <a:gradFill>
            <a:gsLst>
              <a:gs pos="0">
                <a:srgbClr val="FCCBA6">
                  <a:alpha val="65000"/>
                </a:srgbClr>
              </a:gs>
              <a:gs pos="100000">
                <a:srgbClr val="1869CA">
                  <a:lumMod val="20000"/>
                  <a:lumOff val="80000"/>
                  <a:alpha val="41000"/>
                </a:srgbClr>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439" name="Rectangle 438"/>
          <p:cNvSpPr/>
          <p:nvPr/>
        </p:nvSpPr>
        <p:spPr>
          <a:xfrm>
            <a:off x="0" y="6370992"/>
            <a:ext cx="9144000" cy="510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5400" y="171222"/>
            <a:ext cx="9058939" cy="1046440"/>
          </a:xfrm>
        </p:spPr>
        <p:txBody>
          <a:bodyPr/>
          <a:lstStyle/>
          <a:p>
            <a:pPr algn="ctr">
              <a:lnSpc>
                <a:spcPct val="100000"/>
              </a:lnSpc>
            </a:pPr>
            <a:r>
              <a:rPr lang="en-US" sz="3400" dirty="0">
                <a:solidFill>
                  <a:srgbClr val="725F73"/>
                </a:solidFill>
                <a:latin typeface="Arial Narrow" panose="020B0606020202030204" pitchFamily="34" charset="0"/>
              </a:rPr>
              <a:t>Long-Term Fracture Risk Can Be Quantified Using FRAX</a:t>
            </a:r>
            <a:r>
              <a:rPr lang="en-US" sz="3400" baseline="30000" dirty="0">
                <a:solidFill>
                  <a:srgbClr val="725F73"/>
                </a:solidFill>
                <a:latin typeface="Arial Narrow" panose="020B0606020202030204" pitchFamily="34" charset="0"/>
              </a:rPr>
              <a:t>®</a:t>
            </a:r>
            <a:r>
              <a:rPr lang="en-US" sz="3400" dirty="0">
                <a:solidFill>
                  <a:srgbClr val="725F73"/>
                </a:solidFill>
                <a:latin typeface="Arial Narrow" panose="020B0606020202030204" pitchFamily="34" charset="0"/>
              </a:rPr>
              <a:t> or Other Risk-Assessment Tools</a:t>
            </a:r>
            <a:endParaRPr lang="en-US" sz="34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0160" y="6174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FRAX</a:t>
            </a:r>
            <a:r>
              <a:rPr kumimoji="0" lang="en-US" sz="900" b="0" i="0" u="none" strike="noStrike" kern="1200" cap="none" spc="0" normalizeH="0" baseline="30000" noProof="0" dirty="0">
                <a:ln>
                  <a:noFill/>
                </a:ln>
                <a:solidFill>
                  <a:srgbClr val="000000"/>
                </a:solidFill>
                <a:effectLst/>
                <a:uLnTx/>
                <a:uFillTx/>
                <a:latin typeface="Arial Narrow" panose="020B0606020202030204" pitchFamily="34" charset="0"/>
                <a:ea typeface="+mn-ea"/>
                <a:cs typeface="Verdana"/>
              </a:rPr>
              <a:t>®</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is a registered trademark of Professor J.A. </a:t>
            </a:r>
            <a:r>
              <a:rPr kumimoji="0" lang="en-US" sz="9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Kanis</a:t>
            </a: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University of Sheffield.</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US"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BMD=bone mineral density; FRAX=fracture risk assessment tool.</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da-DK"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1. FRAX. https://www.shef.ac.uk/FRAX/. Accessed March 15, 2018.  2. Kanis JA, et al. </a:t>
            </a:r>
            <a:r>
              <a:rPr kumimoji="0" lang="da-DK"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Osteoporos Int</a:t>
            </a:r>
            <a:r>
              <a:rPr kumimoji="0" lang="da-DK"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2011;22:2395-2411. </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3. Silverman SL, et al. </a:t>
            </a:r>
            <a:r>
              <a:rPr kumimoji="0" lang="en-GB"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Curr</a:t>
            </a:r>
            <a:r>
              <a:rPr kumimoji="0" lang="en-GB"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GB" sz="9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Osteoporos</a:t>
            </a:r>
            <a:r>
              <a:rPr kumimoji="0" lang="en-GB"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Rep</a:t>
            </a:r>
            <a:r>
              <a:rPr kumimoji="0" lang="en-GB"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2010;8:192-197</a:t>
            </a:r>
            <a:endPar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sp>
        <p:nvSpPr>
          <p:cNvPr id="11" name="Rectangle 10">
            <a:extLst>
              <a:ext uri="{FF2B5EF4-FFF2-40B4-BE49-F238E27FC236}">
                <a16:creationId xmlns:a16="http://schemas.microsoft.com/office/drawing/2014/main" id="{85F4290A-3A15-4A65-BA4A-2361A26F5872}"/>
              </a:ext>
            </a:extLst>
          </p:cNvPr>
          <p:cNvSpPr/>
          <p:nvPr/>
        </p:nvSpPr>
        <p:spPr>
          <a:xfrm>
            <a:off x="1" y="2007995"/>
            <a:ext cx="2527300" cy="4336996"/>
          </a:xfrm>
          <a:prstGeom prst="rect">
            <a:avLst/>
          </a:prstGeom>
          <a:gradFill>
            <a:gsLst>
              <a:gs pos="0">
                <a:srgbClr val="FCCBA6">
                  <a:alpha val="65000"/>
                </a:srgbClr>
              </a:gs>
              <a:gs pos="100000">
                <a:srgbClr val="1869CA">
                  <a:lumMod val="20000"/>
                  <a:lumOff val="80000"/>
                  <a:alpha val="41000"/>
                </a:srgbClr>
              </a:gs>
            </a:gsLst>
            <a:lin ang="5400000" scaled="1"/>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2" name="Diagram 1">
            <a:extLst>
              <a:ext uri="{FF2B5EF4-FFF2-40B4-BE49-F238E27FC236}">
                <a16:creationId xmlns:a16="http://schemas.microsoft.com/office/drawing/2014/main" id="{3EAD79FB-3ACD-4E5D-99CA-DD9F1A32B04C}"/>
              </a:ext>
            </a:extLst>
          </p:cNvPr>
          <p:cNvGraphicFramePr/>
          <p:nvPr>
            <p:extLst/>
          </p:nvPr>
        </p:nvGraphicFramePr>
        <p:xfrm>
          <a:off x="0" y="2215428"/>
          <a:ext cx="2527301" cy="541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3">
            <a:extLst>
              <a:ext uri="{FF2B5EF4-FFF2-40B4-BE49-F238E27FC236}">
                <a16:creationId xmlns:a16="http://schemas.microsoft.com/office/drawing/2014/main" id="{FBD4FBE9-E27B-4A4F-9AA0-63F80F9DB641}"/>
              </a:ext>
            </a:extLst>
          </p:cNvPr>
          <p:cNvPicPr>
            <a:picLocks noChangeAspect="1" noChangeArrowheads="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561890" y="3034213"/>
            <a:ext cx="3648524" cy="2647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a:extLst>
              <a:ext uri="{FF2B5EF4-FFF2-40B4-BE49-F238E27FC236}">
                <a16:creationId xmlns:a16="http://schemas.microsoft.com/office/drawing/2014/main" id="{357AFAC7-CDA7-4CCC-8B5F-072B67F4AC85}"/>
              </a:ext>
            </a:extLst>
          </p:cNvPr>
          <p:cNvSpPr txBox="1"/>
          <p:nvPr/>
        </p:nvSpPr>
        <p:spPr>
          <a:xfrm>
            <a:off x="328295" y="2912919"/>
            <a:ext cx="2072005" cy="3200876"/>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Gender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BMD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Fracture History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Other Characteristics</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Smoking</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Alcohol use</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Rheumatoid arthritis </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Glucocorticoids use</a:t>
            </a:r>
          </a:p>
          <a:p>
            <a:pPr marL="287338" marR="0" lvl="1" indent="-171450" algn="l" defTabSz="914400" rtl="0" eaLnBrk="1" fontAlgn="auto" latinLnBrk="0" hangingPunct="1">
              <a:lnSpc>
                <a:spcPct val="90000"/>
              </a:lnSpc>
              <a:spcBef>
                <a:spcPts val="600"/>
              </a:spcBef>
              <a:spcAft>
                <a:spcPts val="0"/>
              </a:spcAft>
              <a:buClr>
                <a:srgbClr val="554856"/>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Etc</a:t>
            </a:r>
          </a:p>
        </p:txBody>
      </p:sp>
      <p:graphicFrame>
        <p:nvGraphicFramePr>
          <p:cNvPr id="16" name="Diagram 15">
            <a:extLst>
              <a:ext uri="{FF2B5EF4-FFF2-40B4-BE49-F238E27FC236}">
                <a16:creationId xmlns:a16="http://schemas.microsoft.com/office/drawing/2014/main" id="{6D16D6FE-06D3-49EE-A1D3-FBA54B119A4F}"/>
              </a:ext>
            </a:extLst>
          </p:cNvPr>
          <p:cNvGraphicFramePr/>
          <p:nvPr>
            <p:extLst/>
          </p:nvPr>
        </p:nvGraphicFramePr>
        <p:xfrm>
          <a:off x="2561889" y="2191977"/>
          <a:ext cx="3665063" cy="54131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39" name="Diagram 38">
            <a:extLst>
              <a:ext uri="{FF2B5EF4-FFF2-40B4-BE49-F238E27FC236}">
                <a16:creationId xmlns:a16="http://schemas.microsoft.com/office/drawing/2014/main" id="{AB66BE7A-E33E-47DB-AA2A-4344833C4FF0}"/>
              </a:ext>
            </a:extLst>
          </p:cNvPr>
          <p:cNvGraphicFramePr/>
          <p:nvPr>
            <p:extLst/>
          </p:nvPr>
        </p:nvGraphicFramePr>
        <p:xfrm>
          <a:off x="6372444" y="2176919"/>
          <a:ext cx="2711895" cy="54131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3" name="Picture 2">
            <a:extLst>
              <a:ext uri="{FF2B5EF4-FFF2-40B4-BE49-F238E27FC236}">
                <a16:creationId xmlns:a16="http://schemas.microsoft.com/office/drawing/2014/main" id="{09E84BEF-4F10-44E9-9F9A-A0DF668BED97}"/>
              </a:ext>
            </a:extLst>
          </p:cNvPr>
          <p:cNvPicPr>
            <a:picLocks noChangeAspect="1"/>
          </p:cNvPicPr>
          <p:nvPr/>
        </p:nvPicPr>
        <p:blipFill>
          <a:blip r:embed="rId20"/>
          <a:stretch>
            <a:fillRect/>
          </a:stretch>
        </p:blipFill>
        <p:spPr>
          <a:xfrm>
            <a:off x="6383793" y="2877680"/>
            <a:ext cx="2798307" cy="2975106"/>
          </a:xfrm>
          <a:prstGeom prst="rect">
            <a:avLst/>
          </a:prstGeom>
        </p:spPr>
      </p:pic>
      <p:sp>
        <p:nvSpPr>
          <p:cNvPr id="5" name="Rectangle 4">
            <a:extLst>
              <a:ext uri="{FF2B5EF4-FFF2-40B4-BE49-F238E27FC236}">
                <a16:creationId xmlns:a16="http://schemas.microsoft.com/office/drawing/2014/main" id="{B94DFC43-B6DA-49EF-A4B2-086E426C9138}"/>
              </a:ext>
            </a:extLst>
          </p:cNvPr>
          <p:cNvSpPr/>
          <p:nvPr/>
        </p:nvSpPr>
        <p:spPr>
          <a:xfrm>
            <a:off x="59661" y="1412531"/>
            <a:ext cx="9024678" cy="584775"/>
          </a:xfrm>
          <a:prstGeom prst="rect">
            <a:avLst/>
          </a:prstGeom>
        </p:spPr>
        <p:txBody>
          <a:bodyPr wrap="square">
            <a:spAutoFit/>
          </a:bodyPr>
          <a:lstStyle/>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sz="16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FRAX® provides conservative estimate of 10-year fracture risk but does not necessarily identify patients with shorter-term risk who require urgent intervention </a:t>
            </a:r>
            <a:r>
              <a:rPr kumimoji="0" lang="en-CA" sz="1600" b="0" i="0" u="none" strike="noStrike" kern="1200" cap="none" spc="0" normalizeH="0" baseline="0" noProof="0" dirty="0">
                <a:ln>
                  <a:noFill/>
                </a:ln>
                <a:solidFill>
                  <a:srgbClr val="F2686B"/>
                </a:solidFill>
                <a:effectLst/>
                <a:uLnTx/>
                <a:uFillTx/>
                <a:latin typeface="Arial Narrow" panose="020B0606020202030204" pitchFamily="34" charset="0"/>
                <a:ea typeface="+mn-ea"/>
                <a:cs typeface="Verdana"/>
              </a:rPr>
              <a:t>(pharmacological) </a:t>
            </a:r>
            <a:r>
              <a:rPr kumimoji="0" lang="en-CA" sz="16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to prevent subsequent fractures</a:t>
            </a:r>
            <a:r>
              <a:rPr kumimoji="0" lang="en-CA" sz="1600" b="0"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ea typeface="+mn-ea"/>
                <a:cs typeface="Verdana"/>
              </a:rPr>
              <a:t>1-3</a:t>
            </a:r>
          </a:p>
        </p:txBody>
      </p:sp>
    </p:spTree>
    <p:extLst>
      <p:ext uri="{BB962C8B-B14F-4D97-AF65-F5344CB8AC3E}">
        <p14:creationId xmlns:p14="http://schemas.microsoft.com/office/powerpoint/2010/main" val="39073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 grpId="0" animBg="1"/>
      <p:bldGraphic spid="2" grpId="0">
        <p:bldAsOne/>
      </p:bldGraphic>
      <p:bldP spid="14" grpId="0"/>
      <p:bldGraphic spid="16" grpId="0">
        <p:bldAsOne/>
      </p:bldGraphic>
      <p:bldGraphic spid="39"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0000"/>
            <a:lum/>
            <a:extLst>
              <a:ext uri="{BEBA8EAE-BF5A-486C-A8C5-ECC9F3942E4B}">
                <a14:imgProps xmlns:a14="http://schemas.microsoft.com/office/drawing/2010/main">
                  <a14:imgLayer r:embed="rId4">
                    <a14:imgEffect>
                      <a14:saturation sat="33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6" name="Flowchart: Process 5"/>
          <p:cNvSpPr/>
          <p:nvPr/>
        </p:nvSpPr>
        <p:spPr>
          <a:xfrm>
            <a:off x="-1" y="0"/>
            <a:ext cx="4096514" cy="6858000"/>
          </a:xfrm>
          <a:prstGeom prst="flowChartProcess">
            <a:avLst/>
          </a:prstGeom>
          <a:solidFill>
            <a:srgbClr val="E9EEF7">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257941" y="214128"/>
            <a:ext cx="3924231" cy="8540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TREATMENT &amp;</a:t>
            </a:r>
          </a:p>
        </p:txBody>
      </p:sp>
      <p:grpSp>
        <p:nvGrpSpPr>
          <p:cNvPr id="3" name="Group 2"/>
          <p:cNvGrpSpPr/>
          <p:nvPr/>
        </p:nvGrpSpPr>
        <p:grpSpPr>
          <a:xfrm>
            <a:off x="399105" y="992008"/>
            <a:ext cx="3591100" cy="830997"/>
            <a:chOff x="808892" y="2863190"/>
            <a:chExt cx="4980915" cy="1107996"/>
          </a:xfrm>
          <a:solidFill>
            <a:srgbClr val="98AED9"/>
          </a:solidFill>
        </p:grpSpPr>
        <p:sp>
          <p:nvSpPr>
            <p:cNvPr id="4" name="Rectangle 3"/>
            <p:cNvSpPr/>
            <p:nvPr/>
          </p:nvSpPr>
          <p:spPr>
            <a:xfrm>
              <a:off x="808892" y="2999804"/>
              <a:ext cx="3985846" cy="78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808892" y="2863190"/>
              <a:ext cx="4980915" cy="1107996"/>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225" normalizeH="0" baseline="0" noProof="0" dirty="0">
                  <a:ln>
                    <a:noFill/>
                  </a:ln>
                  <a:solidFill>
                    <a:prstClr val="white"/>
                  </a:solidFill>
                  <a:effectLst/>
                  <a:uLnTx/>
                  <a:uFillTx/>
                  <a:latin typeface="Arial Narrow" panose="020B0606020202030204" pitchFamily="34" charset="0"/>
                  <a:ea typeface="+mn-ea"/>
                  <a:cs typeface="+mn-cs"/>
                </a:rPr>
                <a:t>MANAGEMENT</a:t>
              </a:r>
            </a:p>
          </p:txBody>
        </p:sp>
      </p:grpSp>
    </p:spTree>
    <p:extLst>
      <p:ext uri="{BB962C8B-B14F-4D97-AF65-F5344CB8AC3E}">
        <p14:creationId xmlns:p14="http://schemas.microsoft.com/office/powerpoint/2010/main" val="301361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9339" y="134557"/>
            <a:ext cx="9058939" cy="1107996"/>
          </a:xfrm>
        </p:spPr>
        <p:txBody>
          <a:bodyPr/>
          <a:lstStyle/>
          <a:p>
            <a:pPr algn="ctr">
              <a:lnSpc>
                <a:spcPct val="100000"/>
              </a:lnSpc>
            </a:pPr>
            <a:r>
              <a:rPr lang="en-CA" sz="3600" dirty="0">
                <a:solidFill>
                  <a:srgbClr val="7693CC"/>
                </a:solidFill>
                <a:latin typeface="Arial Narrow" panose="020B0606020202030204" pitchFamily="34" charset="0"/>
              </a:rPr>
              <a:t>Male: </a:t>
            </a:r>
            <a:r>
              <a:rPr lang="en-CA" sz="3600" dirty="0">
                <a:solidFill>
                  <a:srgbClr val="725F73"/>
                </a:solidFill>
                <a:latin typeface="Arial Narrow" panose="020B0606020202030204" pitchFamily="34" charset="0"/>
              </a:rPr>
              <a:t>ADAMO Continued BMD Increases With 24-Month of Denosumab Treatment at Lumbar Spine</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9136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1000" dirty="0">
                <a:solidFill>
                  <a:srgbClr val="000000"/>
                </a:solidFill>
                <a:latin typeface="Arial Narrow" panose="020B0606020202030204" pitchFamily="34" charset="0"/>
              </a:rPr>
              <a:t>*p &lt; 0.05 vs double-blind baseline. </a:t>
            </a:r>
            <a:r>
              <a:rPr lang="en-US" altLang="en-US" sz="1000" baseline="30000" dirty="0">
                <a:solidFill>
                  <a:srgbClr val="000000"/>
                </a:solidFill>
                <a:latin typeface="Arial Narrow" panose="020B0606020202030204" pitchFamily="34" charset="0"/>
              </a:rPr>
              <a:t>†</a:t>
            </a:r>
            <a:r>
              <a:rPr lang="en-US" altLang="en-US" sz="1000" dirty="0">
                <a:solidFill>
                  <a:srgbClr val="000000"/>
                </a:solidFill>
                <a:latin typeface="Arial Narrow" panose="020B0606020202030204" pitchFamily="34" charset="0"/>
              </a:rPr>
              <a:t>p &lt; 0.0001 vs double-blind and open-label baseline. CI = confidence interval.</a:t>
            </a:r>
          </a:p>
          <a:p>
            <a:r>
              <a:rPr lang="en-US" altLang="en-US" sz="1000" dirty="0">
                <a:solidFill>
                  <a:srgbClr val="000000"/>
                </a:solidFill>
                <a:latin typeface="Arial Narrow" panose="020B0606020202030204" pitchFamily="34" charset="0"/>
              </a:rPr>
              <a:t>Adapted from: </a:t>
            </a:r>
            <a:r>
              <a:rPr lang="en-US" altLang="en-US" sz="1000" dirty="0" err="1">
                <a:solidFill>
                  <a:srgbClr val="000000"/>
                </a:solidFill>
                <a:latin typeface="Arial Narrow" panose="020B0606020202030204" pitchFamily="34" charset="0"/>
              </a:rPr>
              <a:t>Langdahl</a:t>
            </a:r>
            <a:r>
              <a:rPr lang="en-US" altLang="en-US" sz="1000" dirty="0">
                <a:solidFill>
                  <a:srgbClr val="000000"/>
                </a:solidFill>
                <a:latin typeface="Arial Narrow" panose="020B0606020202030204" pitchFamily="34" charset="0"/>
              </a:rPr>
              <a:t>, B.L., et al. </a:t>
            </a:r>
            <a:r>
              <a:rPr lang="en-US" altLang="en-US" sz="1000" i="1" dirty="0">
                <a:solidFill>
                  <a:srgbClr val="000000"/>
                </a:solidFill>
                <a:latin typeface="Arial Narrow" panose="020B0606020202030204" pitchFamily="34" charset="0"/>
              </a:rPr>
              <a:t>J Clin </a:t>
            </a:r>
            <a:r>
              <a:rPr lang="en-US" altLang="en-US" sz="1000" i="1" dirty="0" err="1">
                <a:solidFill>
                  <a:srgbClr val="000000"/>
                </a:solidFill>
                <a:latin typeface="Arial Narrow" panose="020B0606020202030204" pitchFamily="34" charset="0"/>
              </a:rPr>
              <a:t>Endocrin</a:t>
            </a:r>
            <a:r>
              <a:rPr lang="en-US" altLang="en-US" sz="1000" i="1" dirty="0">
                <a:solidFill>
                  <a:srgbClr val="000000"/>
                </a:solidFill>
                <a:latin typeface="Arial Narrow" panose="020B0606020202030204" pitchFamily="34" charset="0"/>
              </a:rPr>
              <a:t> </a:t>
            </a:r>
            <a:r>
              <a:rPr lang="en-US" altLang="en-US" sz="1000" i="1" dirty="0" err="1">
                <a:solidFill>
                  <a:srgbClr val="000000"/>
                </a:solidFill>
                <a:latin typeface="Arial Narrow" panose="020B0606020202030204" pitchFamily="34" charset="0"/>
              </a:rPr>
              <a:t>Metab</a:t>
            </a:r>
            <a:r>
              <a:rPr lang="en-US" altLang="en-US" sz="1000" dirty="0">
                <a:solidFill>
                  <a:srgbClr val="000000"/>
                </a:solidFill>
                <a:latin typeface="Arial Narrow" panose="020B0606020202030204" pitchFamily="34" charset="0"/>
              </a:rPr>
              <a:t>. 2015;</a:t>
            </a:r>
            <a:r>
              <a:rPr lang="en-US" sz="1000" dirty="0">
                <a:solidFill>
                  <a:srgbClr val="000000"/>
                </a:solidFill>
                <a:latin typeface="Arial Narrow" panose="020B0606020202030204" pitchFamily="34" charset="0"/>
              </a:rPr>
              <a:t>100(4):1335-134. </a:t>
            </a:r>
            <a:r>
              <a:rPr lang="en-US" altLang="en-US" sz="1000" dirty="0">
                <a:solidFill>
                  <a:srgbClr val="000000"/>
                </a:solidFill>
                <a:latin typeface="Arial Narrow" panose="020B0606020202030204" pitchFamily="34" charset="0"/>
              </a:rPr>
              <a:t>doi:10.1210/jc.2014-4079</a:t>
            </a:r>
          </a:p>
        </p:txBody>
      </p:sp>
      <p:sp>
        <p:nvSpPr>
          <p:cNvPr id="48" name="Rectangle 72">
            <a:extLst>
              <a:ext uri="{FF2B5EF4-FFF2-40B4-BE49-F238E27FC236}">
                <a16:creationId xmlns:a16="http://schemas.microsoft.com/office/drawing/2014/main" id="{B42050B5-88A5-4E50-96E1-A372CDD0B284}"/>
              </a:ext>
            </a:extLst>
          </p:cNvPr>
          <p:cNvSpPr>
            <a:spLocks noChangeArrowheads="1"/>
          </p:cNvSpPr>
          <p:nvPr/>
        </p:nvSpPr>
        <p:spPr bwMode="auto">
          <a:xfrm>
            <a:off x="3365730" y="2257306"/>
            <a:ext cx="4497158" cy="3441700"/>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49" name="Rectangle 72">
            <a:extLst>
              <a:ext uri="{FF2B5EF4-FFF2-40B4-BE49-F238E27FC236}">
                <a16:creationId xmlns:a16="http://schemas.microsoft.com/office/drawing/2014/main" id="{4F058471-9146-4B03-B228-537F11876AFF}"/>
              </a:ext>
            </a:extLst>
          </p:cNvPr>
          <p:cNvSpPr>
            <a:spLocks noChangeArrowheads="1"/>
          </p:cNvSpPr>
          <p:nvPr/>
        </p:nvSpPr>
        <p:spPr bwMode="auto">
          <a:xfrm>
            <a:off x="1671638" y="2257306"/>
            <a:ext cx="2955925" cy="3441700"/>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50" name="TextBox 2">
            <a:extLst>
              <a:ext uri="{FF2B5EF4-FFF2-40B4-BE49-F238E27FC236}">
                <a16:creationId xmlns:a16="http://schemas.microsoft.com/office/drawing/2014/main" id="{00DA94FC-2603-4F76-8A61-B1A93E3E0987}"/>
              </a:ext>
            </a:extLst>
          </p:cNvPr>
          <p:cNvSpPr txBox="1">
            <a:spLocks noChangeArrowheads="1"/>
          </p:cNvSpPr>
          <p:nvPr/>
        </p:nvSpPr>
        <p:spPr bwMode="auto">
          <a:xfrm>
            <a:off x="4095750" y="6005862"/>
            <a:ext cx="1362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Study Month</a:t>
            </a:r>
          </a:p>
        </p:txBody>
      </p:sp>
      <p:sp>
        <p:nvSpPr>
          <p:cNvPr id="51" name="TextBox 4">
            <a:extLst>
              <a:ext uri="{FF2B5EF4-FFF2-40B4-BE49-F238E27FC236}">
                <a16:creationId xmlns:a16="http://schemas.microsoft.com/office/drawing/2014/main" id="{4150FC72-0BC8-4996-9856-302F996AFBF6}"/>
              </a:ext>
            </a:extLst>
          </p:cNvPr>
          <p:cNvSpPr txBox="1">
            <a:spLocks noChangeArrowheads="1"/>
          </p:cNvSpPr>
          <p:nvPr/>
        </p:nvSpPr>
        <p:spPr bwMode="auto">
          <a:xfrm rot="-5400000">
            <a:off x="-387349" y="3804493"/>
            <a:ext cx="2660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ct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Mean percentage c</a:t>
            </a:r>
            <a:r>
              <a:rPr lang="en-US" altLang="en-US" sz="1400" kern="0" dirty="0" err="1">
                <a:solidFill>
                  <a:prstClr val="black">
                    <a:lumMod val="75000"/>
                    <a:lumOff val="25000"/>
                  </a:prstClr>
                </a:solidFill>
                <a:latin typeface="Arial Narrow" panose="020B0606020202030204" pitchFamily="34" charset="0"/>
              </a:rPr>
              <a:t>hange</a:t>
            </a:r>
            <a:r>
              <a:rPr lang="en-US" altLang="en-US" sz="1400" kern="0" dirty="0">
                <a:solidFill>
                  <a:prstClr val="black">
                    <a:lumMod val="75000"/>
                    <a:lumOff val="25000"/>
                  </a:prstClr>
                </a:solidFill>
                <a:latin typeface="Arial Narrow" panose="020B0606020202030204" pitchFamily="34" charset="0"/>
              </a:rPr>
              <a:t> from b</a:t>
            </a:r>
            <a:r>
              <a:rPr lang="en-US" altLang="en-US" sz="1400" kern="0" dirty="0" err="1">
                <a:solidFill>
                  <a:prstClr val="black">
                    <a:lumMod val="75000"/>
                    <a:lumOff val="25000"/>
                  </a:prstClr>
                </a:solidFill>
                <a:latin typeface="Arial Narrow" panose="020B0606020202030204" pitchFamily="34" charset="0"/>
              </a:rPr>
              <a:t>aseline</a:t>
            </a:r>
            <a:r>
              <a:rPr lang="en-US" altLang="en-US" sz="1400" kern="0" dirty="0">
                <a:solidFill>
                  <a:prstClr val="black">
                    <a:lumMod val="75000"/>
                    <a:lumOff val="25000"/>
                  </a:prstClr>
                </a:solidFill>
                <a:latin typeface="Arial Narrow" panose="020B0606020202030204" pitchFamily="34" charset="0"/>
              </a:rPr>
              <a:t> (95% CI)</a:t>
            </a:r>
          </a:p>
        </p:txBody>
      </p:sp>
      <p:sp>
        <p:nvSpPr>
          <p:cNvPr id="52" name="TextBox 44">
            <a:extLst>
              <a:ext uri="{FF2B5EF4-FFF2-40B4-BE49-F238E27FC236}">
                <a16:creationId xmlns:a16="http://schemas.microsoft.com/office/drawing/2014/main" id="{E7AD3E4C-D697-4C60-BDBF-C2B1E3D666B1}"/>
              </a:ext>
            </a:extLst>
          </p:cNvPr>
          <p:cNvSpPr txBox="1">
            <a:spLocks noChangeArrowheads="1"/>
          </p:cNvSpPr>
          <p:nvPr/>
        </p:nvSpPr>
        <p:spPr bwMode="auto">
          <a:xfrm>
            <a:off x="7459663" y="2291602"/>
            <a:ext cx="403225" cy="2154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8.0</a:t>
            </a:r>
            <a:r>
              <a:rPr lang="en-US" altLang="en-US" sz="1400" kern="0" baseline="30000" dirty="0">
                <a:solidFill>
                  <a:prstClr val="black">
                    <a:lumMod val="75000"/>
                    <a:lumOff val="25000"/>
                  </a:prstClr>
                </a:solidFill>
                <a:latin typeface="Arial Narrow" panose="020B0606020202030204" pitchFamily="34" charset="0"/>
              </a:rPr>
              <a:t>†</a:t>
            </a:r>
            <a:endParaRPr lang="en-US" altLang="en-US" sz="1400" kern="0" dirty="0">
              <a:solidFill>
                <a:prstClr val="black">
                  <a:lumMod val="75000"/>
                  <a:lumOff val="25000"/>
                </a:prstClr>
              </a:solidFill>
              <a:latin typeface="Arial Narrow" panose="020B0606020202030204" pitchFamily="34" charset="0"/>
            </a:endParaRPr>
          </a:p>
        </p:txBody>
      </p:sp>
      <p:sp>
        <p:nvSpPr>
          <p:cNvPr id="53" name="TextBox 45">
            <a:extLst>
              <a:ext uri="{FF2B5EF4-FFF2-40B4-BE49-F238E27FC236}">
                <a16:creationId xmlns:a16="http://schemas.microsoft.com/office/drawing/2014/main" id="{A1C197F4-2DF5-4EF3-B4C6-F71D33AC4188}"/>
              </a:ext>
            </a:extLst>
          </p:cNvPr>
          <p:cNvSpPr txBox="1">
            <a:spLocks noChangeArrowheads="1"/>
          </p:cNvSpPr>
          <p:nvPr/>
        </p:nvSpPr>
        <p:spPr bwMode="auto">
          <a:xfrm>
            <a:off x="7459663" y="3215527"/>
            <a:ext cx="4048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5.7</a:t>
            </a:r>
            <a:r>
              <a:rPr lang="en-US" altLang="en-US" sz="1400" kern="0" baseline="30000" dirty="0">
                <a:solidFill>
                  <a:prstClr val="black">
                    <a:lumMod val="75000"/>
                    <a:lumOff val="25000"/>
                  </a:prstClr>
                </a:solidFill>
                <a:latin typeface="Arial Narrow" panose="020B0606020202030204" pitchFamily="34" charset="0"/>
              </a:rPr>
              <a:t>†</a:t>
            </a:r>
            <a:endParaRPr lang="en-US" altLang="en-US" sz="1400" kern="0" dirty="0">
              <a:solidFill>
                <a:prstClr val="black">
                  <a:lumMod val="75000"/>
                  <a:lumOff val="25000"/>
                </a:prstClr>
              </a:solidFill>
              <a:latin typeface="Arial Narrow" panose="020B0606020202030204" pitchFamily="34" charset="0"/>
            </a:endParaRPr>
          </a:p>
        </p:txBody>
      </p:sp>
      <p:sp>
        <p:nvSpPr>
          <p:cNvPr id="54" name="Left Brace 48">
            <a:extLst>
              <a:ext uri="{FF2B5EF4-FFF2-40B4-BE49-F238E27FC236}">
                <a16:creationId xmlns:a16="http://schemas.microsoft.com/office/drawing/2014/main" id="{6253EC72-F445-4308-B0CE-FE19C5D695A9}"/>
              </a:ext>
            </a:extLst>
          </p:cNvPr>
          <p:cNvSpPr>
            <a:spLocks/>
          </p:cNvSpPr>
          <p:nvPr/>
        </p:nvSpPr>
        <p:spPr bwMode="auto">
          <a:xfrm rot="5400000">
            <a:off x="3062288" y="583128"/>
            <a:ext cx="166688" cy="2967037"/>
          </a:xfrm>
          <a:prstGeom prst="leftBrace">
            <a:avLst>
              <a:gd name="adj1" fmla="val 8323"/>
              <a:gd name="adj2" fmla="val 50000"/>
            </a:avLst>
          </a:prstGeom>
          <a:noFill/>
          <a:ln w="19050" algn="ctr">
            <a:solidFill>
              <a:sysClr val="windowText" lastClr="000000">
                <a:lumMod val="75000"/>
                <a:lumOff val="25000"/>
              </a:sysClr>
            </a:solidFill>
            <a:round/>
            <a:headEnd/>
            <a:tailEnd/>
          </a:ln>
          <a:extLst>
            <a:ext uri="{909E8E84-426E-40DD-AFC4-6F175D3DCCD1}">
              <a14:hiddenFill xmlns:a14="http://schemas.microsoft.com/office/drawing/2010/main">
                <a:solidFill>
                  <a:srgbClr val="FFFFFF"/>
                </a:solidFill>
              </a14:hiddenFill>
            </a:ext>
          </a:extLst>
        </p:spPr>
        <p:txBody>
          <a:bodyPr rot="10800000" vert="eaVert"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55" name="Left Brace 50">
            <a:extLst>
              <a:ext uri="{FF2B5EF4-FFF2-40B4-BE49-F238E27FC236}">
                <a16:creationId xmlns:a16="http://schemas.microsoft.com/office/drawing/2014/main" id="{4F90F863-15CB-4DC1-82E6-E87CF50913F2}"/>
              </a:ext>
            </a:extLst>
          </p:cNvPr>
          <p:cNvSpPr>
            <a:spLocks/>
          </p:cNvSpPr>
          <p:nvPr/>
        </p:nvSpPr>
        <p:spPr bwMode="auto">
          <a:xfrm rot="5400000">
            <a:off x="6165850" y="451366"/>
            <a:ext cx="166688" cy="3230562"/>
          </a:xfrm>
          <a:prstGeom prst="leftBrace">
            <a:avLst>
              <a:gd name="adj1" fmla="val 8345"/>
              <a:gd name="adj2" fmla="val 50000"/>
            </a:avLst>
          </a:prstGeom>
          <a:noFill/>
          <a:ln w="19050" algn="ctr">
            <a:solidFill>
              <a:sysClr val="windowText" lastClr="000000">
                <a:lumMod val="75000"/>
                <a:lumOff val="25000"/>
              </a:sysClr>
            </a:solidFill>
            <a:round/>
            <a:headEnd/>
            <a:tailEnd/>
          </a:ln>
          <a:extLst>
            <a:ext uri="{909E8E84-426E-40DD-AFC4-6F175D3DCCD1}">
              <a14:hiddenFill xmlns:a14="http://schemas.microsoft.com/office/drawing/2010/main">
                <a:solidFill>
                  <a:srgbClr val="FFFFFF"/>
                </a:solidFill>
              </a14:hiddenFill>
            </a:ext>
          </a:extLst>
        </p:spPr>
        <p:txBody>
          <a:bodyPr rot="10800000" vert="eaVert"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56" name="TextBox 15">
            <a:extLst>
              <a:ext uri="{FF2B5EF4-FFF2-40B4-BE49-F238E27FC236}">
                <a16:creationId xmlns:a16="http://schemas.microsoft.com/office/drawing/2014/main" id="{AF62F308-7370-489E-9CBC-68B03A3F390E}"/>
              </a:ext>
            </a:extLst>
          </p:cNvPr>
          <p:cNvSpPr txBox="1">
            <a:spLocks noChangeArrowheads="1"/>
          </p:cNvSpPr>
          <p:nvPr/>
        </p:nvSpPr>
        <p:spPr bwMode="auto">
          <a:xfrm>
            <a:off x="2432050" y="1748353"/>
            <a:ext cx="14462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ct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Double-blind</a:t>
            </a:r>
          </a:p>
        </p:txBody>
      </p:sp>
      <p:sp>
        <p:nvSpPr>
          <p:cNvPr id="57" name="TextBox 52">
            <a:extLst>
              <a:ext uri="{FF2B5EF4-FFF2-40B4-BE49-F238E27FC236}">
                <a16:creationId xmlns:a16="http://schemas.microsoft.com/office/drawing/2014/main" id="{61CE2701-3782-4184-89E3-3DAB28BE1943}"/>
              </a:ext>
            </a:extLst>
          </p:cNvPr>
          <p:cNvSpPr txBox="1">
            <a:spLocks noChangeArrowheads="1"/>
          </p:cNvSpPr>
          <p:nvPr/>
        </p:nvSpPr>
        <p:spPr bwMode="auto">
          <a:xfrm>
            <a:off x="5526088" y="1748353"/>
            <a:ext cx="1446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ct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Open-label</a:t>
            </a:r>
          </a:p>
        </p:txBody>
      </p:sp>
      <p:cxnSp>
        <p:nvCxnSpPr>
          <p:cNvPr id="58" name="Straight Connector 70">
            <a:extLst>
              <a:ext uri="{FF2B5EF4-FFF2-40B4-BE49-F238E27FC236}">
                <a16:creationId xmlns:a16="http://schemas.microsoft.com/office/drawing/2014/main" id="{D768B323-104C-4567-B707-68D162E9E123}"/>
              </a:ext>
            </a:extLst>
          </p:cNvPr>
          <p:cNvCxnSpPr>
            <a:cxnSpLocks noChangeShapeType="1"/>
          </p:cNvCxnSpPr>
          <p:nvPr/>
        </p:nvCxnSpPr>
        <p:spPr bwMode="auto">
          <a:xfrm>
            <a:off x="1833038" y="2584966"/>
            <a:ext cx="409575" cy="0"/>
          </a:xfrm>
          <a:prstGeom prst="line">
            <a:avLst/>
          </a:prstGeom>
          <a:noFill/>
          <a:ln w="38100" algn="ctr">
            <a:solidFill>
              <a:srgbClr val="554856"/>
            </a:solidFill>
            <a:round/>
            <a:headEnd/>
            <a:tailEnd/>
          </a:ln>
          <a:extLst>
            <a:ext uri="{909E8E84-426E-40DD-AFC4-6F175D3DCCD1}">
              <a14:hiddenFill xmlns:a14="http://schemas.microsoft.com/office/drawing/2010/main">
                <a:noFill/>
              </a14:hiddenFill>
            </a:ext>
          </a:extLst>
        </p:spPr>
      </p:cxnSp>
      <p:sp>
        <p:nvSpPr>
          <p:cNvPr id="59" name="TextBox 62">
            <a:extLst>
              <a:ext uri="{FF2B5EF4-FFF2-40B4-BE49-F238E27FC236}">
                <a16:creationId xmlns:a16="http://schemas.microsoft.com/office/drawing/2014/main" id="{4EB0970D-14A1-4756-BDBB-1F63A27B2B4F}"/>
              </a:ext>
            </a:extLst>
          </p:cNvPr>
          <p:cNvSpPr txBox="1">
            <a:spLocks noChangeArrowheads="1"/>
          </p:cNvSpPr>
          <p:nvPr/>
        </p:nvSpPr>
        <p:spPr bwMode="auto">
          <a:xfrm>
            <a:off x="2231238" y="2443678"/>
            <a:ext cx="27924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Continued </a:t>
            </a:r>
            <a:r>
              <a:rPr lang="en-US" altLang="en-US" sz="1200" kern="0" dirty="0" err="1">
                <a:solidFill>
                  <a:prstClr val="black">
                    <a:lumMod val="75000"/>
                    <a:lumOff val="25000"/>
                  </a:prstClr>
                </a:solidFill>
                <a:latin typeface="Arial Narrow" panose="020B0606020202030204" pitchFamily="34" charset="0"/>
              </a:rPr>
              <a:t>denosumab</a:t>
            </a:r>
            <a:r>
              <a:rPr lang="en-US" altLang="en-US" sz="1200" kern="0" dirty="0">
                <a:solidFill>
                  <a:prstClr val="black">
                    <a:lumMod val="75000"/>
                    <a:lumOff val="25000"/>
                  </a:prstClr>
                </a:solidFill>
                <a:latin typeface="Arial Narrow" panose="020B0606020202030204" pitchFamily="34" charset="0"/>
              </a:rPr>
              <a:t> (n=111)</a:t>
            </a:r>
          </a:p>
        </p:txBody>
      </p:sp>
      <p:cxnSp>
        <p:nvCxnSpPr>
          <p:cNvPr id="60" name="Straight Connector 68">
            <a:extLst>
              <a:ext uri="{FF2B5EF4-FFF2-40B4-BE49-F238E27FC236}">
                <a16:creationId xmlns:a16="http://schemas.microsoft.com/office/drawing/2014/main" id="{3A0F4B9B-3A23-4221-8D24-E4C1CDC14420}"/>
              </a:ext>
            </a:extLst>
          </p:cNvPr>
          <p:cNvCxnSpPr>
            <a:cxnSpLocks noChangeShapeType="1"/>
          </p:cNvCxnSpPr>
          <p:nvPr/>
        </p:nvCxnSpPr>
        <p:spPr bwMode="auto">
          <a:xfrm>
            <a:off x="1833038" y="2815153"/>
            <a:ext cx="409575" cy="0"/>
          </a:xfrm>
          <a:prstGeom prst="line">
            <a:avLst/>
          </a:prstGeom>
          <a:noFill/>
          <a:ln w="38100" algn="ctr">
            <a:solidFill>
              <a:srgbClr val="947F95"/>
            </a:solidFill>
            <a:round/>
            <a:headEnd/>
            <a:tailEnd/>
          </a:ln>
          <a:extLst>
            <a:ext uri="{909E8E84-426E-40DD-AFC4-6F175D3DCCD1}">
              <a14:hiddenFill xmlns:a14="http://schemas.microsoft.com/office/drawing/2010/main">
                <a:noFill/>
              </a14:hiddenFill>
            </a:ext>
          </a:extLst>
        </p:spPr>
      </p:cxnSp>
      <p:sp>
        <p:nvSpPr>
          <p:cNvPr id="61" name="TextBox 65">
            <a:extLst>
              <a:ext uri="{FF2B5EF4-FFF2-40B4-BE49-F238E27FC236}">
                <a16:creationId xmlns:a16="http://schemas.microsoft.com/office/drawing/2014/main" id="{20D5B83F-C48E-4BBF-B2A5-5BE3B0EBC634}"/>
              </a:ext>
            </a:extLst>
          </p:cNvPr>
          <p:cNvSpPr txBox="1">
            <a:spLocks noChangeArrowheads="1"/>
          </p:cNvSpPr>
          <p:nvPr/>
        </p:nvSpPr>
        <p:spPr bwMode="auto">
          <a:xfrm>
            <a:off x="2231237" y="2673867"/>
            <a:ext cx="30069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Cross-over denosumab (n=117)</a:t>
            </a:r>
            <a:br>
              <a:rPr lang="en-US" altLang="en-US" sz="1200" kern="0" dirty="0">
                <a:solidFill>
                  <a:prstClr val="black">
                    <a:lumMod val="75000"/>
                    <a:lumOff val="25000"/>
                  </a:prstClr>
                </a:solidFill>
                <a:latin typeface="Arial Narrow" panose="020B0606020202030204" pitchFamily="34" charset="0"/>
              </a:rPr>
            </a:br>
            <a:r>
              <a:rPr lang="en-US" altLang="en-US" sz="1200" kern="0" dirty="0">
                <a:solidFill>
                  <a:prstClr val="black">
                    <a:lumMod val="75000"/>
                    <a:lumOff val="25000"/>
                  </a:prstClr>
                </a:solidFill>
                <a:latin typeface="Arial Narrow" panose="020B0606020202030204" pitchFamily="34" charset="0"/>
              </a:rPr>
              <a:t>Placebo comparator for months  0-6 </a:t>
            </a:r>
          </a:p>
        </p:txBody>
      </p:sp>
      <p:sp>
        <p:nvSpPr>
          <p:cNvPr id="62" name="Rectangle 284">
            <a:extLst>
              <a:ext uri="{FF2B5EF4-FFF2-40B4-BE49-F238E27FC236}">
                <a16:creationId xmlns:a16="http://schemas.microsoft.com/office/drawing/2014/main" id="{435DCB3D-25CD-47F3-87E7-84484436E466}"/>
              </a:ext>
            </a:extLst>
          </p:cNvPr>
          <p:cNvSpPr>
            <a:spLocks noChangeArrowheads="1"/>
          </p:cNvSpPr>
          <p:nvPr/>
        </p:nvSpPr>
        <p:spPr bwMode="auto">
          <a:xfrm>
            <a:off x="2986088" y="3643828"/>
            <a:ext cx="3462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cs typeface="Arial" panose="020B0604020202020204" pitchFamily="34" charset="0"/>
              </a:rPr>
              <a:t>  4.3*</a:t>
            </a:r>
          </a:p>
        </p:txBody>
      </p:sp>
      <p:sp>
        <p:nvSpPr>
          <p:cNvPr id="63" name="Rectangle 290">
            <a:extLst>
              <a:ext uri="{FF2B5EF4-FFF2-40B4-BE49-F238E27FC236}">
                <a16:creationId xmlns:a16="http://schemas.microsoft.com/office/drawing/2014/main" id="{8EC14805-CFB3-4855-AA14-A7231E978DFF}"/>
              </a:ext>
            </a:extLst>
          </p:cNvPr>
          <p:cNvSpPr>
            <a:spLocks noChangeArrowheads="1"/>
          </p:cNvSpPr>
          <p:nvPr/>
        </p:nvSpPr>
        <p:spPr bwMode="auto">
          <a:xfrm>
            <a:off x="4540250" y="3047053"/>
            <a:ext cx="262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cs typeface="Arial" panose="020B0604020202020204" pitchFamily="34" charset="0"/>
              </a:rPr>
              <a:t>5.8*</a:t>
            </a:r>
          </a:p>
        </p:txBody>
      </p:sp>
      <p:sp>
        <p:nvSpPr>
          <p:cNvPr id="64" name="Rectangle 288">
            <a:extLst>
              <a:ext uri="{FF2B5EF4-FFF2-40B4-BE49-F238E27FC236}">
                <a16:creationId xmlns:a16="http://schemas.microsoft.com/office/drawing/2014/main" id="{9737D5F9-1CC4-4CC2-9DEC-136A96F9F565}"/>
              </a:ext>
            </a:extLst>
          </p:cNvPr>
          <p:cNvSpPr>
            <a:spLocks noChangeArrowheads="1"/>
          </p:cNvSpPr>
          <p:nvPr/>
        </p:nvSpPr>
        <p:spPr bwMode="auto">
          <a:xfrm>
            <a:off x="4518025" y="5053072"/>
            <a:ext cx="262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cs typeface="Arial" panose="020B0604020202020204" pitchFamily="34" charset="0"/>
              </a:rPr>
              <a:t>0.8*</a:t>
            </a:r>
          </a:p>
        </p:txBody>
      </p:sp>
      <p:sp>
        <p:nvSpPr>
          <p:cNvPr id="65" name="Rectangle 44">
            <a:extLst>
              <a:ext uri="{FF2B5EF4-FFF2-40B4-BE49-F238E27FC236}">
                <a16:creationId xmlns:a16="http://schemas.microsoft.com/office/drawing/2014/main" id="{BC325D03-0310-4862-8F56-7C3B6507CFB8}"/>
              </a:ext>
            </a:extLst>
          </p:cNvPr>
          <p:cNvSpPr>
            <a:spLocks noChangeArrowheads="1"/>
          </p:cNvSpPr>
          <p:nvPr/>
        </p:nvSpPr>
        <p:spPr bwMode="auto">
          <a:xfrm>
            <a:off x="1682750" y="2388116"/>
            <a:ext cx="9525" cy="3311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66" name="Freeform 45">
            <a:extLst>
              <a:ext uri="{FF2B5EF4-FFF2-40B4-BE49-F238E27FC236}">
                <a16:creationId xmlns:a16="http://schemas.microsoft.com/office/drawing/2014/main" id="{71EBCDAB-2F98-4A5F-86B5-9D1259151BDA}"/>
              </a:ext>
            </a:extLst>
          </p:cNvPr>
          <p:cNvSpPr>
            <a:spLocks noEditPoints="1"/>
          </p:cNvSpPr>
          <p:nvPr/>
        </p:nvSpPr>
        <p:spPr bwMode="auto">
          <a:xfrm>
            <a:off x="1630363" y="2573853"/>
            <a:ext cx="57150" cy="3130550"/>
          </a:xfrm>
          <a:custGeom>
            <a:avLst/>
            <a:gdLst>
              <a:gd name="T0" fmla="*/ 0 w 36"/>
              <a:gd name="T1" fmla="*/ 2147483646 h 1972"/>
              <a:gd name="T2" fmla="*/ 2147483646 w 36"/>
              <a:gd name="T3" fmla="*/ 2147483646 h 1972"/>
              <a:gd name="T4" fmla="*/ 2147483646 w 36"/>
              <a:gd name="T5" fmla="*/ 2147483646 h 1972"/>
              <a:gd name="T6" fmla="*/ 0 w 36"/>
              <a:gd name="T7" fmla="*/ 2147483646 h 1972"/>
              <a:gd name="T8" fmla="*/ 0 w 36"/>
              <a:gd name="T9" fmla="*/ 2147483646 h 1972"/>
              <a:gd name="T10" fmla="*/ 0 w 36"/>
              <a:gd name="T11" fmla="*/ 2147483646 h 1972"/>
              <a:gd name="T12" fmla="*/ 2147483646 w 36"/>
              <a:gd name="T13" fmla="*/ 2147483646 h 1972"/>
              <a:gd name="T14" fmla="*/ 2147483646 w 36"/>
              <a:gd name="T15" fmla="*/ 2147483646 h 1972"/>
              <a:gd name="T16" fmla="*/ 0 w 36"/>
              <a:gd name="T17" fmla="*/ 2147483646 h 1972"/>
              <a:gd name="T18" fmla="*/ 0 w 36"/>
              <a:gd name="T19" fmla="*/ 2147483646 h 1972"/>
              <a:gd name="T20" fmla="*/ 0 w 36"/>
              <a:gd name="T21" fmla="*/ 2147483646 h 1972"/>
              <a:gd name="T22" fmla="*/ 2147483646 w 36"/>
              <a:gd name="T23" fmla="*/ 2147483646 h 1972"/>
              <a:gd name="T24" fmla="*/ 2147483646 w 36"/>
              <a:gd name="T25" fmla="*/ 2147483646 h 1972"/>
              <a:gd name="T26" fmla="*/ 0 w 36"/>
              <a:gd name="T27" fmla="*/ 2147483646 h 1972"/>
              <a:gd name="T28" fmla="*/ 0 w 36"/>
              <a:gd name="T29" fmla="*/ 2147483646 h 1972"/>
              <a:gd name="T30" fmla="*/ 0 w 36"/>
              <a:gd name="T31" fmla="*/ 2147483646 h 1972"/>
              <a:gd name="T32" fmla="*/ 2147483646 w 36"/>
              <a:gd name="T33" fmla="*/ 2147483646 h 1972"/>
              <a:gd name="T34" fmla="*/ 2147483646 w 36"/>
              <a:gd name="T35" fmla="*/ 2147483646 h 1972"/>
              <a:gd name="T36" fmla="*/ 0 w 36"/>
              <a:gd name="T37" fmla="*/ 2147483646 h 1972"/>
              <a:gd name="T38" fmla="*/ 0 w 36"/>
              <a:gd name="T39" fmla="*/ 2147483646 h 1972"/>
              <a:gd name="T40" fmla="*/ 0 w 36"/>
              <a:gd name="T41" fmla="*/ 0 h 1972"/>
              <a:gd name="T42" fmla="*/ 2147483646 w 36"/>
              <a:gd name="T43" fmla="*/ 0 h 1972"/>
              <a:gd name="T44" fmla="*/ 2147483646 w 36"/>
              <a:gd name="T45" fmla="*/ 2147483646 h 1972"/>
              <a:gd name="T46" fmla="*/ 0 w 36"/>
              <a:gd name="T47" fmla="*/ 2147483646 h 1972"/>
              <a:gd name="T48" fmla="*/ 0 w 36"/>
              <a:gd name="T49" fmla="*/ 0 h 19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 h="1972">
                <a:moveTo>
                  <a:pt x="0" y="1966"/>
                </a:moveTo>
                <a:lnTo>
                  <a:pt x="36" y="1966"/>
                </a:lnTo>
                <a:lnTo>
                  <a:pt x="36" y="1972"/>
                </a:lnTo>
                <a:lnTo>
                  <a:pt x="0" y="1972"/>
                </a:lnTo>
                <a:lnTo>
                  <a:pt x="0" y="1966"/>
                </a:lnTo>
                <a:close/>
                <a:moveTo>
                  <a:pt x="0" y="1477"/>
                </a:moveTo>
                <a:lnTo>
                  <a:pt x="36" y="1477"/>
                </a:lnTo>
                <a:lnTo>
                  <a:pt x="36" y="1483"/>
                </a:lnTo>
                <a:lnTo>
                  <a:pt x="0" y="1483"/>
                </a:lnTo>
                <a:lnTo>
                  <a:pt x="0" y="1477"/>
                </a:lnTo>
                <a:close/>
                <a:moveTo>
                  <a:pt x="0" y="983"/>
                </a:moveTo>
                <a:lnTo>
                  <a:pt x="36" y="983"/>
                </a:lnTo>
                <a:lnTo>
                  <a:pt x="36" y="989"/>
                </a:lnTo>
                <a:lnTo>
                  <a:pt x="0" y="989"/>
                </a:lnTo>
                <a:lnTo>
                  <a:pt x="0" y="983"/>
                </a:lnTo>
                <a:close/>
                <a:moveTo>
                  <a:pt x="0" y="489"/>
                </a:moveTo>
                <a:lnTo>
                  <a:pt x="36" y="489"/>
                </a:lnTo>
                <a:lnTo>
                  <a:pt x="36" y="495"/>
                </a:lnTo>
                <a:lnTo>
                  <a:pt x="0" y="495"/>
                </a:lnTo>
                <a:lnTo>
                  <a:pt x="0" y="489"/>
                </a:lnTo>
                <a:close/>
                <a:moveTo>
                  <a:pt x="0" y="0"/>
                </a:moveTo>
                <a:lnTo>
                  <a:pt x="36" y="0"/>
                </a:lnTo>
                <a:lnTo>
                  <a:pt x="36"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67" name="Rectangle 46">
            <a:extLst>
              <a:ext uri="{FF2B5EF4-FFF2-40B4-BE49-F238E27FC236}">
                <a16:creationId xmlns:a16="http://schemas.microsoft.com/office/drawing/2014/main" id="{DF0D8E2A-418F-4DF6-B347-6C51A1B248D6}"/>
              </a:ext>
            </a:extLst>
          </p:cNvPr>
          <p:cNvSpPr>
            <a:spLocks noChangeArrowheads="1"/>
          </p:cNvSpPr>
          <p:nvPr/>
        </p:nvSpPr>
        <p:spPr bwMode="auto">
          <a:xfrm>
            <a:off x="1687513" y="5694878"/>
            <a:ext cx="6170612"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68" name="Freeform 47">
            <a:extLst>
              <a:ext uri="{FF2B5EF4-FFF2-40B4-BE49-F238E27FC236}">
                <a16:creationId xmlns:a16="http://schemas.microsoft.com/office/drawing/2014/main" id="{B1F28EF5-3C45-4276-B255-6919F9E5BA7A}"/>
              </a:ext>
            </a:extLst>
          </p:cNvPr>
          <p:cNvSpPr>
            <a:spLocks noEditPoints="1"/>
          </p:cNvSpPr>
          <p:nvPr/>
        </p:nvSpPr>
        <p:spPr bwMode="auto">
          <a:xfrm>
            <a:off x="1682750" y="5699641"/>
            <a:ext cx="5940425" cy="57150"/>
          </a:xfrm>
          <a:custGeom>
            <a:avLst/>
            <a:gdLst>
              <a:gd name="T0" fmla="*/ 2147483646 w 3742"/>
              <a:gd name="T1" fmla="*/ 0 h 36"/>
              <a:gd name="T2" fmla="*/ 2147483646 w 3742"/>
              <a:gd name="T3" fmla="*/ 2147483646 h 36"/>
              <a:gd name="T4" fmla="*/ 0 w 3742"/>
              <a:gd name="T5" fmla="*/ 2147483646 h 36"/>
              <a:gd name="T6" fmla="*/ 0 w 3742"/>
              <a:gd name="T7" fmla="*/ 0 h 36"/>
              <a:gd name="T8" fmla="*/ 2147483646 w 3742"/>
              <a:gd name="T9" fmla="*/ 0 h 36"/>
              <a:gd name="T10" fmla="*/ 2147483646 w 3742"/>
              <a:gd name="T11" fmla="*/ 0 h 36"/>
              <a:gd name="T12" fmla="*/ 2147483646 w 3742"/>
              <a:gd name="T13" fmla="*/ 2147483646 h 36"/>
              <a:gd name="T14" fmla="*/ 2147483646 w 3742"/>
              <a:gd name="T15" fmla="*/ 2147483646 h 36"/>
              <a:gd name="T16" fmla="*/ 2147483646 w 3742"/>
              <a:gd name="T17" fmla="*/ 0 h 36"/>
              <a:gd name="T18" fmla="*/ 2147483646 w 3742"/>
              <a:gd name="T19" fmla="*/ 0 h 36"/>
              <a:gd name="T20" fmla="*/ 2147483646 w 3742"/>
              <a:gd name="T21" fmla="*/ 0 h 36"/>
              <a:gd name="T22" fmla="*/ 2147483646 w 3742"/>
              <a:gd name="T23" fmla="*/ 2147483646 h 36"/>
              <a:gd name="T24" fmla="*/ 2147483646 w 3742"/>
              <a:gd name="T25" fmla="*/ 2147483646 h 36"/>
              <a:gd name="T26" fmla="*/ 2147483646 w 3742"/>
              <a:gd name="T27" fmla="*/ 0 h 36"/>
              <a:gd name="T28" fmla="*/ 2147483646 w 3742"/>
              <a:gd name="T29" fmla="*/ 0 h 36"/>
              <a:gd name="T30" fmla="*/ 2147483646 w 3742"/>
              <a:gd name="T31" fmla="*/ 0 h 36"/>
              <a:gd name="T32" fmla="*/ 2147483646 w 3742"/>
              <a:gd name="T33" fmla="*/ 2147483646 h 36"/>
              <a:gd name="T34" fmla="*/ 2147483646 w 3742"/>
              <a:gd name="T35" fmla="*/ 2147483646 h 36"/>
              <a:gd name="T36" fmla="*/ 2147483646 w 3742"/>
              <a:gd name="T37" fmla="*/ 0 h 36"/>
              <a:gd name="T38" fmla="*/ 2147483646 w 3742"/>
              <a:gd name="T39" fmla="*/ 0 h 36"/>
              <a:gd name="T40" fmla="*/ 2147483646 w 3742"/>
              <a:gd name="T41" fmla="*/ 0 h 36"/>
              <a:gd name="T42" fmla="*/ 2147483646 w 3742"/>
              <a:gd name="T43" fmla="*/ 2147483646 h 36"/>
              <a:gd name="T44" fmla="*/ 2147483646 w 3742"/>
              <a:gd name="T45" fmla="*/ 2147483646 h 36"/>
              <a:gd name="T46" fmla="*/ 2147483646 w 3742"/>
              <a:gd name="T47" fmla="*/ 0 h 36"/>
              <a:gd name="T48" fmla="*/ 2147483646 w 374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42" h="36">
                <a:moveTo>
                  <a:pt x="6" y="0"/>
                </a:moveTo>
                <a:lnTo>
                  <a:pt x="6" y="36"/>
                </a:lnTo>
                <a:lnTo>
                  <a:pt x="0" y="36"/>
                </a:lnTo>
                <a:lnTo>
                  <a:pt x="0" y="0"/>
                </a:lnTo>
                <a:lnTo>
                  <a:pt x="6" y="0"/>
                </a:lnTo>
                <a:close/>
                <a:moveTo>
                  <a:pt x="938" y="0"/>
                </a:moveTo>
                <a:lnTo>
                  <a:pt x="938" y="36"/>
                </a:lnTo>
                <a:lnTo>
                  <a:pt x="932" y="36"/>
                </a:lnTo>
                <a:lnTo>
                  <a:pt x="932" y="0"/>
                </a:lnTo>
                <a:lnTo>
                  <a:pt x="938" y="0"/>
                </a:lnTo>
                <a:close/>
                <a:moveTo>
                  <a:pt x="1871" y="0"/>
                </a:moveTo>
                <a:lnTo>
                  <a:pt x="1871" y="36"/>
                </a:lnTo>
                <a:lnTo>
                  <a:pt x="1865" y="36"/>
                </a:lnTo>
                <a:lnTo>
                  <a:pt x="1865" y="0"/>
                </a:lnTo>
                <a:lnTo>
                  <a:pt x="1871" y="0"/>
                </a:lnTo>
                <a:close/>
                <a:moveTo>
                  <a:pt x="2804" y="0"/>
                </a:moveTo>
                <a:lnTo>
                  <a:pt x="2804" y="36"/>
                </a:lnTo>
                <a:lnTo>
                  <a:pt x="2798" y="36"/>
                </a:lnTo>
                <a:lnTo>
                  <a:pt x="2798" y="0"/>
                </a:lnTo>
                <a:lnTo>
                  <a:pt x="2804" y="0"/>
                </a:lnTo>
                <a:close/>
                <a:moveTo>
                  <a:pt x="3742" y="0"/>
                </a:moveTo>
                <a:lnTo>
                  <a:pt x="3742" y="36"/>
                </a:lnTo>
                <a:lnTo>
                  <a:pt x="3736" y="36"/>
                </a:lnTo>
                <a:lnTo>
                  <a:pt x="3736" y="0"/>
                </a:lnTo>
                <a:lnTo>
                  <a:pt x="3742"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69" name="Freeform 48">
            <a:extLst>
              <a:ext uri="{FF2B5EF4-FFF2-40B4-BE49-F238E27FC236}">
                <a16:creationId xmlns:a16="http://schemas.microsoft.com/office/drawing/2014/main" id="{1D3DAE89-6C30-45B3-A2DC-D70F3301BC24}"/>
              </a:ext>
            </a:extLst>
          </p:cNvPr>
          <p:cNvSpPr>
            <a:spLocks/>
          </p:cNvSpPr>
          <p:nvPr/>
        </p:nvSpPr>
        <p:spPr bwMode="auto">
          <a:xfrm>
            <a:off x="1671638" y="4008953"/>
            <a:ext cx="1512887" cy="1706563"/>
          </a:xfrm>
          <a:custGeom>
            <a:avLst/>
            <a:gdLst>
              <a:gd name="T0" fmla="*/ 2147483646 w 2533"/>
              <a:gd name="T1" fmla="*/ 2147483646 h 2853"/>
              <a:gd name="T2" fmla="*/ 2147483646 w 2533"/>
              <a:gd name="T3" fmla="*/ 2147483646 h 2853"/>
              <a:gd name="T4" fmla="*/ 2147483646 w 2533"/>
              <a:gd name="T5" fmla="*/ 2147483646 h 2853"/>
              <a:gd name="T6" fmla="*/ 2147483646 w 2533"/>
              <a:gd name="T7" fmla="*/ 2147483646 h 2853"/>
              <a:gd name="T8" fmla="*/ 2147483646 w 2533"/>
              <a:gd name="T9" fmla="*/ 2147483646 h 2853"/>
              <a:gd name="T10" fmla="*/ 2147483646 w 2533"/>
              <a:gd name="T11" fmla="*/ 2147483646 h 2853"/>
              <a:gd name="T12" fmla="*/ 2147483646 w 2533"/>
              <a:gd name="T13" fmla="*/ 2147483646 h 28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3" h="2853">
                <a:moveTo>
                  <a:pt x="9" y="2811"/>
                </a:moveTo>
                <a:lnTo>
                  <a:pt x="2489" y="11"/>
                </a:lnTo>
                <a:cubicBezTo>
                  <a:pt x="2497" y="1"/>
                  <a:pt x="2512" y="0"/>
                  <a:pt x="2522" y="9"/>
                </a:cubicBezTo>
                <a:cubicBezTo>
                  <a:pt x="2532" y="17"/>
                  <a:pt x="2533" y="32"/>
                  <a:pt x="2524" y="42"/>
                </a:cubicBezTo>
                <a:lnTo>
                  <a:pt x="44" y="2842"/>
                </a:lnTo>
                <a:cubicBezTo>
                  <a:pt x="36" y="2852"/>
                  <a:pt x="20" y="2853"/>
                  <a:pt x="11" y="2844"/>
                </a:cubicBezTo>
                <a:cubicBezTo>
                  <a:pt x="1" y="2836"/>
                  <a:pt x="0" y="2820"/>
                  <a:pt x="9" y="2811"/>
                </a:cubicBezTo>
                <a:close/>
              </a:path>
            </a:pathLst>
          </a:custGeom>
          <a:solidFill>
            <a:srgbClr val="74B743"/>
          </a:solidFill>
          <a:ln w="38100" cap="flat" cmpd="sng">
            <a:solidFill>
              <a:srgbClr val="554856"/>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70" name="Freeform 49">
            <a:extLst>
              <a:ext uri="{FF2B5EF4-FFF2-40B4-BE49-F238E27FC236}">
                <a16:creationId xmlns:a16="http://schemas.microsoft.com/office/drawing/2014/main" id="{90C4E714-7079-40E9-A79B-3ABCA45D7B2C}"/>
              </a:ext>
            </a:extLst>
          </p:cNvPr>
          <p:cNvSpPr>
            <a:spLocks/>
          </p:cNvSpPr>
          <p:nvPr/>
        </p:nvSpPr>
        <p:spPr bwMode="auto">
          <a:xfrm>
            <a:off x="3151188" y="3424753"/>
            <a:ext cx="1514475" cy="615950"/>
          </a:xfrm>
          <a:custGeom>
            <a:avLst/>
            <a:gdLst>
              <a:gd name="T0" fmla="*/ 2147483646 w 2535"/>
              <a:gd name="T1" fmla="*/ 2147483646 h 1031"/>
              <a:gd name="T2" fmla="*/ 2147483646 w 2535"/>
              <a:gd name="T3" fmla="*/ 2147483646 h 1031"/>
              <a:gd name="T4" fmla="*/ 2147483646 w 2535"/>
              <a:gd name="T5" fmla="*/ 2147483646 h 1031"/>
              <a:gd name="T6" fmla="*/ 2147483646 w 2535"/>
              <a:gd name="T7" fmla="*/ 2147483646 h 1031"/>
              <a:gd name="T8" fmla="*/ 2147483646 w 2535"/>
              <a:gd name="T9" fmla="*/ 2147483646 h 1031"/>
              <a:gd name="T10" fmla="*/ 2147483646 w 2535"/>
              <a:gd name="T11" fmla="*/ 2147483646 h 1031"/>
              <a:gd name="T12" fmla="*/ 2147483646 w 2535"/>
              <a:gd name="T13" fmla="*/ 2147483646 h 10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35" h="1031">
                <a:moveTo>
                  <a:pt x="19" y="981"/>
                </a:moveTo>
                <a:lnTo>
                  <a:pt x="2499" y="5"/>
                </a:lnTo>
                <a:cubicBezTo>
                  <a:pt x="2511" y="0"/>
                  <a:pt x="2525" y="6"/>
                  <a:pt x="2530" y="19"/>
                </a:cubicBezTo>
                <a:cubicBezTo>
                  <a:pt x="2535" y="31"/>
                  <a:pt x="2529" y="45"/>
                  <a:pt x="2516" y="50"/>
                </a:cubicBezTo>
                <a:lnTo>
                  <a:pt x="36" y="1026"/>
                </a:lnTo>
                <a:cubicBezTo>
                  <a:pt x="24" y="1031"/>
                  <a:pt x="10" y="1025"/>
                  <a:pt x="5" y="1012"/>
                </a:cubicBezTo>
                <a:cubicBezTo>
                  <a:pt x="0" y="1000"/>
                  <a:pt x="6" y="986"/>
                  <a:pt x="19" y="981"/>
                </a:cubicBezTo>
                <a:close/>
              </a:path>
            </a:pathLst>
          </a:custGeom>
          <a:solidFill>
            <a:srgbClr val="74B743"/>
          </a:solidFill>
          <a:ln w="38100" cap="flat" cmpd="sng">
            <a:solidFill>
              <a:srgbClr val="554856"/>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71" name="Freeform 50">
            <a:extLst>
              <a:ext uri="{FF2B5EF4-FFF2-40B4-BE49-F238E27FC236}">
                <a16:creationId xmlns:a16="http://schemas.microsoft.com/office/drawing/2014/main" id="{00D70224-F710-4615-884E-2E6889CA786E}"/>
              </a:ext>
            </a:extLst>
          </p:cNvPr>
          <p:cNvSpPr>
            <a:spLocks/>
          </p:cNvSpPr>
          <p:nvPr/>
        </p:nvSpPr>
        <p:spPr bwMode="auto">
          <a:xfrm>
            <a:off x="4632325" y="2562741"/>
            <a:ext cx="3001963" cy="893762"/>
          </a:xfrm>
          <a:custGeom>
            <a:avLst/>
            <a:gdLst>
              <a:gd name="T0" fmla="*/ 2147483646 w 5029"/>
              <a:gd name="T1" fmla="*/ 2147483646 h 1493"/>
              <a:gd name="T2" fmla="*/ 2147483646 w 5029"/>
              <a:gd name="T3" fmla="*/ 2147483646 h 1493"/>
              <a:gd name="T4" fmla="*/ 2147483646 w 5029"/>
              <a:gd name="T5" fmla="*/ 2147483646 h 1493"/>
              <a:gd name="T6" fmla="*/ 2147483646 w 5029"/>
              <a:gd name="T7" fmla="*/ 2147483646 h 1493"/>
              <a:gd name="T8" fmla="*/ 2147483646 w 5029"/>
              <a:gd name="T9" fmla="*/ 2147483646 h 1493"/>
              <a:gd name="T10" fmla="*/ 2147483646 w 5029"/>
              <a:gd name="T11" fmla="*/ 2147483646 h 1493"/>
              <a:gd name="T12" fmla="*/ 2147483646 w 5029"/>
              <a:gd name="T13" fmla="*/ 2147483646 h 1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29" h="1493">
                <a:moveTo>
                  <a:pt x="20" y="1443"/>
                </a:moveTo>
                <a:lnTo>
                  <a:pt x="4996" y="3"/>
                </a:lnTo>
                <a:cubicBezTo>
                  <a:pt x="5009" y="0"/>
                  <a:pt x="5022" y="7"/>
                  <a:pt x="5026" y="20"/>
                </a:cubicBezTo>
                <a:cubicBezTo>
                  <a:pt x="5029" y="33"/>
                  <a:pt x="5022" y="46"/>
                  <a:pt x="5009" y="50"/>
                </a:cubicBezTo>
                <a:lnTo>
                  <a:pt x="33" y="1490"/>
                </a:lnTo>
                <a:cubicBezTo>
                  <a:pt x="20" y="1493"/>
                  <a:pt x="7" y="1486"/>
                  <a:pt x="3" y="1473"/>
                </a:cubicBezTo>
                <a:cubicBezTo>
                  <a:pt x="0" y="1460"/>
                  <a:pt x="7" y="1447"/>
                  <a:pt x="20" y="1443"/>
                </a:cubicBezTo>
                <a:close/>
              </a:path>
            </a:pathLst>
          </a:custGeom>
          <a:solidFill>
            <a:srgbClr val="74B743"/>
          </a:solidFill>
          <a:ln w="38100" cap="flat" cmpd="sng">
            <a:solidFill>
              <a:srgbClr val="554856"/>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72" name="Freeform 54">
            <a:extLst>
              <a:ext uri="{FF2B5EF4-FFF2-40B4-BE49-F238E27FC236}">
                <a16:creationId xmlns:a16="http://schemas.microsoft.com/office/drawing/2014/main" id="{7E391932-55AA-4E43-B7E3-0BB554A5C141}"/>
              </a:ext>
            </a:extLst>
          </p:cNvPr>
          <p:cNvSpPr>
            <a:spLocks/>
          </p:cNvSpPr>
          <p:nvPr/>
        </p:nvSpPr>
        <p:spPr bwMode="auto">
          <a:xfrm>
            <a:off x="4632325" y="3462853"/>
            <a:ext cx="3003550" cy="1936750"/>
          </a:xfrm>
          <a:custGeom>
            <a:avLst/>
            <a:gdLst>
              <a:gd name="T0" fmla="*/ 2147483646 w 5031"/>
              <a:gd name="T1" fmla="*/ 2147483646 h 3239"/>
              <a:gd name="T2" fmla="*/ 2147483646 w 5031"/>
              <a:gd name="T3" fmla="*/ 2147483646 h 3239"/>
              <a:gd name="T4" fmla="*/ 2147483646 w 5031"/>
              <a:gd name="T5" fmla="*/ 2147483646 h 3239"/>
              <a:gd name="T6" fmla="*/ 2147483646 w 5031"/>
              <a:gd name="T7" fmla="*/ 2147483646 h 3239"/>
              <a:gd name="T8" fmla="*/ 2147483646 w 5031"/>
              <a:gd name="T9" fmla="*/ 2147483646 h 3239"/>
              <a:gd name="T10" fmla="*/ 2147483646 w 5031"/>
              <a:gd name="T11" fmla="*/ 2147483646 h 3239"/>
              <a:gd name="T12" fmla="*/ 2147483646 w 5031"/>
              <a:gd name="T13" fmla="*/ 2147483646 h 32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31" h="3239">
                <a:moveTo>
                  <a:pt x="15" y="3191"/>
                </a:moveTo>
                <a:lnTo>
                  <a:pt x="4991" y="7"/>
                </a:lnTo>
                <a:cubicBezTo>
                  <a:pt x="5002" y="0"/>
                  <a:pt x="5017" y="3"/>
                  <a:pt x="5024" y="15"/>
                </a:cubicBezTo>
                <a:cubicBezTo>
                  <a:pt x="5031" y="26"/>
                  <a:pt x="5028" y="41"/>
                  <a:pt x="5016" y="48"/>
                </a:cubicBezTo>
                <a:lnTo>
                  <a:pt x="40" y="3232"/>
                </a:lnTo>
                <a:cubicBezTo>
                  <a:pt x="29" y="3239"/>
                  <a:pt x="14" y="3236"/>
                  <a:pt x="7" y="3224"/>
                </a:cubicBezTo>
                <a:cubicBezTo>
                  <a:pt x="0" y="3213"/>
                  <a:pt x="3" y="3198"/>
                  <a:pt x="15" y="3191"/>
                </a:cubicBezTo>
                <a:close/>
              </a:path>
            </a:pathLst>
          </a:custGeom>
          <a:solidFill>
            <a:srgbClr val="A098DA"/>
          </a:solidFill>
          <a:ln w="38100" cap="flat" cmpd="sng">
            <a:solidFill>
              <a:srgbClr val="947F95"/>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73" name="Rectangle 56">
            <a:extLst>
              <a:ext uri="{FF2B5EF4-FFF2-40B4-BE49-F238E27FC236}">
                <a16:creationId xmlns:a16="http://schemas.microsoft.com/office/drawing/2014/main" id="{CFF805B6-48E9-49CC-9D55-7A8082716C63}"/>
              </a:ext>
            </a:extLst>
          </p:cNvPr>
          <p:cNvSpPr>
            <a:spLocks noChangeArrowheads="1"/>
          </p:cNvSpPr>
          <p:nvPr/>
        </p:nvSpPr>
        <p:spPr bwMode="auto">
          <a:xfrm>
            <a:off x="1430338" y="558692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0</a:t>
            </a:r>
            <a:endParaRPr lang="en-US" altLang="en-US" sz="1800" kern="0" dirty="0">
              <a:solidFill>
                <a:prstClr val="black">
                  <a:lumMod val="75000"/>
                  <a:lumOff val="25000"/>
                </a:prstClr>
              </a:solidFill>
              <a:latin typeface="Arial Narrow" panose="020B0606020202030204" pitchFamily="34" charset="0"/>
            </a:endParaRPr>
          </a:p>
        </p:txBody>
      </p:sp>
      <p:sp>
        <p:nvSpPr>
          <p:cNvPr id="74" name="Rectangle 57">
            <a:extLst>
              <a:ext uri="{FF2B5EF4-FFF2-40B4-BE49-F238E27FC236}">
                <a16:creationId xmlns:a16="http://schemas.microsoft.com/office/drawing/2014/main" id="{F7A11A27-1A80-4F36-9DC5-B4C8B2926E9C}"/>
              </a:ext>
            </a:extLst>
          </p:cNvPr>
          <p:cNvSpPr>
            <a:spLocks noChangeArrowheads="1"/>
          </p:cNvSpPr>
          <p:nvPr/>
        </p:nvSpPr>
        <p:spPr bwMode="auto">
          <a:xfrm>
            <a:off x="1430338" y="480587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a:solidFill>
                  <a:prstClr val="black">
                    <a:lumMod val="75000"/>
                    <a:lumOff val="25000"/>
                  </a:prstClr>
                </a:solidFill>
                <a:latin typeface="Arial Narrow" panose="020B0606020202030204" pitchFamily="34" charset="0"/>
              </a:rPr>
              <a:t>2</a:t>
            </a:r>
            <a:endParaRPr lang="en-US" altLang="en-US" sz="1800" kern="0">
              <a:solidFill>
                <a:prstClr val="black">
                  <a:lumMod val="75000"/>
                  <a:lumOff val="25000"/>
                </a:prstClr>
              </a:solidFill>
              <a:latin typeface="Arial Narrow" panose="020B0606020202030204" pitchFamily="34" charset="0"/>
            </a:endParaRPr>
          </a:p>
        </p:txBody>
      </p:sp>
      <p:sp>
        <p:nvSpPr>
          <p:cNvPr id="75" name="Rectangle 58">
            <a:extLst>
              <a:ext uri="{FF2B5EF4-FFF2-40B4-BE49-F238E27FC236}">
                <a16:creationId xmlns:a16="http://schemas.microsoft.com/office/drawing/2014/main" id="{545263E3-F34C-4815-ADF7-A3E51F2729A2}"/>
              </a:ext>
            </a:extLst>
          </p:cNvPr>
          <p:cNvSpPr>
            <a:spLocks noChangeArrowheads="1"/>
          </p:cNvSpPr>
          <p:nvPr/>
        </p:nvSpPr>
        <p:spPr bwMode="auto">
          <a:xfrm>
            <a:off x="1430338" y="402482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a:solidFill>
                  <a:prstClr val="black">
                    <a:lumMod val="75000"/>
                    <a:lumOff val="25000"/>
                  </a:prstClr>
                </a:solidFill>
                <a:latin typeface="Arial Narrow" panose="020B0606020202030204" pitchFamily="34" charset="0"/>
              </a:rPr>
              <a:t>4</a:t>
            </a:r>
            <a:endParaRPr lang="en-US" altLang="en-US" sz="1800" kern="0">
              <a:solidFill>
                <a:prstClr val="black">
                  <a:lumMod val="75000"/>
                  <a:lumOff val="25000"/>
                </a:prstClr>
              </a:solidFill>
              <a:latin typeface="Arial Narrow" panose="020B0606020202030204" pitchFamily="34" charset="0"/>
            </a:endParaRPr>
          </a:p>
        </p:txBody>
      </p:sp>
      <p:sp>
        <p:nvSpPr>
          <p:cNvPr id="76" name="Rectangle 59">
            <a:extLst>
              <a:ext uri="{FF2B5EF4-FFF2-40B4-BE49-F238E27FC236}">
                <a16:creationId xmlns:a16="http://schemas.microsoft.com/office/drawing/2014/main" id="{FC156E54-0A18-4DED-966C-11602D4786E3}"/>
              </a:ext>
            </a:extLst>
          </p:cNvPr>
          <p:cNvSpPr>
            <a:spLocks noChangeArrowheads="1"/>
          </p:cNvSpPr>
          <p:nvPr/>
        </p:nvSpPr>
        <p:spPr bwMode="auto">
          <a:xfrm>
            <a:off x="1430338" y="324536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a:solidFill>
                  <a:prstClr val="black">
                    <a:lumMod val="75000"/>
                    <a:lumOff val="25000"/>
                  </a:prstClr>
                </a:solidFill>
                <a:latin typeface="Arial Narrow" panose="020B0606020202030204" pitchFamily="34" charset="0"/>
              </a:rPr>
              <a:t>6</a:t>
            </a:r>
            <a:endParaRPr lang="en-US" altLang="en-US" sz="1800" kern="0">
              <a:solidFill>
                <a:prstClr val="black">
                  <a:lumMod val="75000"/>
                  <a:lumOff val="25000"/>
                </a:prstClr>
              </a:solidFill>
              <a:latin typeface="Arial Narrow" panose="020B0606020202030204" pitchFamily="34" charset="0"/>
            </a:endParaRPr>
          </a:p>
        </p:txBody>
      </p:sp>
      <p:sp>
        <p:nvSpPr>
          <p:cNvPr id="77" name="Rectangle 60">
            <a:extLst>
              <a:ext uri="{FF2B5EF4-FFF2-40B4-BE49-F238E27FC236}">
                <a16:creationId xmlns:a16="http://schemas.microsoft.com/office/drawing/2014/main" id="{201B0D0C-9222-44F9-BABF-F328F2BCB6D1}"/>
              </a:ext>
            </a:extLst>
          </p:cNvPr>
          <p:cNvSpPr>
            <a:spLocks noChangeArrowheads="1"/>
          </p:cNvSpPr>
          <p:nvPr/>
        </p:nvSpPr>
        <p:spPr bwMode="auto">
          <a:xfrm>
            <a:off x="1430338" y="2464316"/>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a:solidFill>
                  <a:prstClr val="black">
                    <a:lumMod val="75000"/>
                    <a:lumOff val="25000"/>
                  </a:prstClr>
                </a:solidFill>
                <a:latin typeface="Arial Narrow" panose="020B0606020202030204" pitchFamily="34" charset="0"/>
              </a:rPr>
              <a:t>8</a:t>
            </a:r>
            <a:endParaRPr lang="en-US" altLang="en-US" sz="1800" kern="0">
              <a:solidFill>
                <a:prstClr val="black">
                  <a:lumMod val="75000"/>
                  <a:lumOff val="25000"/>
                </a:prstClr>
              </a:solidFill>
              <a:latin typeface="Arial Narrow" panose="020B0606020202030204" pitchFamily="34" charset="0"/>
            </a:endParaRPr>
          </a:p>
        </p:txBody>
      </p:sp>
      <p:sp>
        <p:nvSpPr>
          <p:cNvPr id="78" name="Rectangle 61">
            <a:extLst>
              <a:ext uri="{FF2B5EF4-FFF2-40B4-BE49-F238E27FC236}">
                <a16:creationId xmlns:a16="http://schemas.microsoft.com/office/drawing/2014/main" id="{E5BFB4D1-A23C-461E-91FB-3A24993051C8}"/>
              </a:ext>
            </a:extLst>
          </p:cNvPr>
          <p:cNvSpPr>
            <a:spLocks noChangeArrowheads="1"/>
          </p:cNvSpPr>
          <p:nvPr/>
        </p:nvSpPr>
        <p:spPr bwMode="auto">
          <a:xfrm>
            <a:off x="1641475" y="582187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0</a:t>
            </a:r>
            <a:endParaRPr lang="en-US" altLang="en-US" sz="1800" kern="0" dirty="0">
              <a:solidFill>
                <a:prstClr val="black">
                  <a:lumMod val="75000"/>
                  <a:lumOff val="25000"/>
                </a:prstClr>
              </a:solidFill>
              <a:latin typeface="Arial Narrow" panose="020B0606020202030204" pitchFamily="34" charset="0"/>
            </a:endParaRPr>
          </a:p>
        </p:txBody>
      </p:sp>
      <p:sp>
        <p:nvSpPr>
          <p:cNvPr id="79" name="Rectangle 62">
            <a:extLst>
              <a:ext uri="{FF2B5EF4-FFF2-40B4-BE49-F238E27FC236}">
                <a16:creationId xmlns:a16="http://schemas.microsoft.com/office/drawing/2014/main" id="{98BBCCDD-C237-4ECD-9276-723633AC91E2}"/>
              </a:ext>
            </a:extLst>
          </p:cNvPr>
          <p:cNvSpPr>
            <a:spLocks noChangeArrowheads="1"/>
          </p:cNvSpPr>
          <p:nvPr/>
        </p:nvSpPr>
        <p:spPr bwMode="auto">
          <a:xfrm>
            <a:off x="3122613" y="5821878"/>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6</a:t>
            </a:r>
            <a:endParaRPr lang="en-US" altLang="en-US" sz="1800" kern="0" dirty="0">
              <a:solidFill>
                <a:prstClr val="black">
                  <a:lumMod val="75000"/>
                  <a:lumOff val="25000"/>
                </a:prstClr>
              </a:solidFill>
              <a:latin typeface="Arial Narrow" panose="020B0606020202030204" pitchFamily="34" charset="0"/>
            </a:endParaRPr>
          </a:p>
        </p:txBody>
      </p:sp>
      <p:sp>
        <p:nvSpPr>
          <p:cNvPr id="80" name="Rectangle 63">
            <a:extLst>
              <a:ext uri="{FF2B5EF4-FFF2-40B4-BE49-F238E27FC236}">
                <a16:creationId xmlns:a16="http://schemas.microsoft.com/office/drawing/2014/main" id="{D3993F38-EA34-4557-A641-B1E5CCEE77AF}"/>
              </a:ext>
            </a:extLst>
          </p:cNvPr>
          <p:cNvSpPr>
            <a:spLocks noChangeArrowheads="1"/>
          </p:cNvSpPr>
          <p:nvPr/>
        </p:nvSpPr>
        <p:spPr bwMode="auto">
          <a:xfrm>
            <a:off x="4546600" y="5821878"/>
            <a:ext cx="1635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12</a:t>
            </a:r>
            <a:endParaRPr lang="en-US" altLang="en-US" sz="1800" kern="0" dirty="0">
              <a:solidFill>
                <a:prstClr val="black">
                  <a:lumMod val="75000"/>
                  <a:lumOff val="25000"/>
                </a:prstClr>
              </a:solidFill>
              <a:latin typeface="Arial Narrow" panose="020B0606020202030204" pitchFamily="34" charset="0"/>
            </a:endParaRPr>
          </a:p>
        </p:txBody>
      </p:sp>
      <p:sp>
        <p:nvSpPr>
          <p:cNvPr id="81" name="Rectangle 64">
            <a:extLst>
              <a:ext uri="{FF2B5EF4-FFF2-40B4-BE49-F238E27FC236}">
                <a16:creationId xmlns:a16="http://schemas.microsoft.com/office/drawing/2014/main" id="{A6ED054C-55AB-4188-B6D1-135E75F1BC80}"/>
              </a:ext>
            </a:extLst>
          </p:cNvPr>
          <p:cNvSpPr>
            <a:spLocks noChangeArrowheads="1"/>
          </p:cNvSpPr>
          <p:nvPr/>
        </p:nvSpPr>
        <p:spPr bwMode="auto">
          <a:xfrm>
            <a:off x="6027738" y="5821878"/>
            <a:ext cx="1635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18</a:t>
            </a:r>
            <a:endParaRPr lang="en-US" altLang="en-US" sz="1800" kern="0" dirty="0">
              <a:solidFill>
                <a:prstClr val="black">
                  <a:lumMod val="75000"/>
                  <a:lumOff val="25000"/>
                </a:prstClr>
              </a:solidFill>
              <a:latin typeface="Arial Narrow" panose="020B0606020202030204" pitchFamily="34" charset="0"/>
            </a:endParaRPr>
          </a:p>
        </p:txBody>
      </p:sp>
      <p:sp>
        <p:nvSpPr>
          <p:cNvPr id="82" name="Rectangle 65">
            <a:extLst>
              <a:ext uri="{FF2B5EF4-FFF2-40B4-BE49-F238E27FC236}">
                <a16:creationId xmlns:a16="http://schemas.microsoft.com/office/drawing/2014/main" id="{EDE083D5-AD62-4D20-87FA-5F929CBB96BE}"/>
              </a:ext>
            </a:extLst>
          </p:cNvPr>
          <p:cNvSpPr>
            <a:spLocks noChangeArrowheads="1"/>
          </p:cNvSpPr>
          <p:nvPr/>
        </p:nvSpPr>
        <p:spPr bwMode="auto">
          <a:xfrm>
            <a:off x="7510463" y="5821878"/>
            <a:ext cx="1635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24</a:t>
            </a:r>
            <a:endParaRPr lang="en-US" altLang="en-US" sz="1800" kern="0" dirty="0">
              <a:solidFill>
                <a:prstClr val="black">
                  <a:lumMod val="75000"/>
                  <a:lumOff val="25000"/>
                </a:prstClr>
              </a:solidFill>
              <a:latin typeface="Arial Narrow" panose="020B0606020202030204" pitchFamily="34" charset="0"/>
            </a:endParaRPr>
          </a:p>
        </p:txBody>
      </p:sp>
      <p:sp>
        <p:nvSpPr>
          <p:cNvPr id="83" name="Freeform 38">
            <a:extLst>
              <a:ext uri="{FF2B5EF4-FFF2-40B4-BE49-F238E27FC236}">
                <a16:creationId xmlns:a16="http://schemas.microsoft.com/office/drawing/2014/main" id="{5EB8D317-42F6-4855-9E17-A108B4E9363D}"/>
              </a:ext>
            </a:extLst>
          </p:cNvPr>
          <p:cNvSpPr/>
          <p:nvPr/>
        </p:nvSpPr>
        <p:spPr bwMode="auto">
          <a:xfrm>
            <a:off x="1696720" y="5321498"/>
            <a:ext cx="2955290" cy="387350"/>
          </a:xfrm>
          <a:custGeom>
            <a:avLst/>
            <a:gdLst>
              <a:gd name="connsiteX0" fmla="*/ 2936240 w 2936240"/>
              <a:gd name="connsiteY0" fmla="*/ 50800 h 345440"/>
              <a:gd name="connsiteX1" fmla="*/ 1473200 w 2936240"/>
              <a:gd name="connsiteY1" fmla="*/ 0 h 345440"/>
              <a:gd name="connsiteX2" fmla="*/ 0 w 2936240"/>
              <a:gd name="connsiteY2" fmla="*/ 345440 h 345440"/>
              <a:gd name="connsiteX0" fmla="*/ 2940050 w 2940050"/>
              <a:gd name="connsiteY0" fmla="*/ 31750 h 345440"/>
              <a:gd name="connsiteX1" fmla="*/ 1473200 w 2940050"/>
              <a:gd name="connsiteY1" fmla="*/ 0 h 345440"/>
              <a:gd name="connsiteX2" fmla="*/ 0 w 2940050"/>
              <a:gd name="connsiteY2" fmla="*/ 345440 h 345440"/>
              <a:gd name="connsiteX0" fmla="*/ 2955290 w 2955290"/>
              <a:gd name="connsiteY0" fmla="*/ 27940 h 345440"/>
              <a:gd name="connsiteX1" fmla="*/ 1473200 w 2955290"/>
              <a:gd name="connsiteY1" fmla="*/ 0 h 345440"/>
              <a:gd name="connsiteX2" fmla="*/ 0 w 2955290"/>
              <a:gd name="connsiteY2" fmla="*/ 345440 h 345440"/>
              <a:gd name="connsiteX0" fmla="*/ 2955290 w 2955290"/>
              <a:gd name="connsiteY0" fmla="*/ 27940 h 345440"/>
              <a:gd name="connsiteX1" fmla="*/ 1473200 w 2955290"/>
              <a:gd name="connsiteY1" fmla="*/ 0 h 345440"/>
              <a:gd name="connsiteX2" fmla="*/ 0 w 2955290"/>
              <a:gd name="connsiteY2" fmla="*/ 345440 h 345440"/>
              <a:gd name="connsiteX0" fmla="*/ 2955290 w 2955290"/>
              <a:gd name="connsiteY0" fmla="*/ 77470 h 394970"/>
              <a:gd name="connsiteX1" fmla="*/ 1484630 w 2955290"/>
              <a:gd name="connsiteY1" fmla="*/ 0 h 394970"/>
              <a:gd name="connsiteX2" fmla="*/ 0 w 2955290"/>
              <a:gd name="connsiteY2" fmla="*/ 394970 h 394970"/>
              <a:gd name="connsiteX0" fmla="*/ 2955290 w 2955290"/>
              <a:gd name="connsiteY0" fmla="*/ 69850 h 387350"/>
              <a:gd name="connsiteX1" fmla="*/ 1492250 w 2955290"/>
              <a:gd name="connsiteY1" fmla="*/ 0 h 387350"/>
              <a:gd name="connsiteX2" fmla="*/ 0 w 2955290"/>
              <a:gd name="connsiteY2" fmla="*/ 387350 h 387350"/>
            </a:gdLst>
            <a:ahLst/>
            <a:cxnLst>
              <a:cxn ang="0">
                <a:pos x="connsiteX0" y="connsiteY0"/>
              </a:cxn>
              <a:cxn ang="0">
                <a:pos x="connsiteX1" y="connsiteY1"/>
              </a:cxn>
              <a:cxn ang="0">
                <a:pos x="connsiteX2" y="connsiteY2"/>
              </a:cxn>
            </a:cxnLst>
            <a:rect l="l" t="t" r="r" b="b"/>
            <a:pathLst>
              <a:path w="2955290" h="387350">
                <a:moveTo>
                  <a:pt x="2955290" y="69850"/>
                </a:moveTo>
                <a:lnTo>
                  <a:pt x="1492250" y="0"/>
                </a:lnTo>
                <a:lnTo>
                  <a:pt x="0" y="387350"/>
                </a:lnTo>
              </a:path>
            </a:pathLst>
          </a:custGeom>
          <a:noFill/>
          <a:ln w="76200" cap="flat" cmpd="sng">
            <a:solidFill>
              <a:srgbClr val="999999"/>
            </a:solidFill>
            <a:prstDash val="sysDot"/>
            <a:bevel/>
            <a:headEnd/>
            <a:tailEnd/>
          </a:ln>
        </p:spPr>
        <p:txBody>
          <a:bodyPr/>
          <a:lstStyle/>
          <a:p>
            <a:pPr defTabSz="914400" eaLnBrk="0" fontAlgn="base" hangingPunct="0">
              <a:spcBef>
                <a:spcPct val="0"/>
              </a:spcBef>
              <a:spcAft>
                <a:spcPct val="0"/>
              </a:spcAft>
              <a:defRPr/>
            </a:pPr>
            <a:endParaRPr lang="en-CA" b="1" kern="0">
              <a:solidFill>
                <a:prstClr val="black">
                  <a:lumMod val="75000"/>
                  <a:lumOff val="25000"/>
                </a:prstClr>
              </a:solidFill>
              <a:latin typeface="Arial Narrow" panose="020B0606020202030204" pitchFamily="34" charset="0"/>
            </a:endParaRPr>
          </a:p>
        </p:txBody>
      </p:sp>
      <p:sp>
        <p:nvSpPr>
          <p:cNvPr id="84" name="Rectangle 56">
            <a:extLst>
              <a:ext uri="{FF2B5EF4-FFF2-40B4-BE49-F238E27FC236}">
                <a16:creationId xmlns:a16="http://schemas.microsoft.com/office/drawing/2014/main" id="{C38CADDA-C557-4AA3-9B7F-322D7FCD5F68}"/>
              </a:ext>
            </a:extLst>
          </p:cNvPr>
          <p:cNvSpPr>
            <a:spLocks noChangeArrowheads="1"/>
          </p:cNvSpPr>
          <p:nvPr/>
        </p:nvSpPr>
        <p:spPr bwMode="auto">
          <a:xfrm>
            <a:off x="1430338" y="5196403"/>
            <a:ext cx="817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rPr>
              <a:t>0</a:t>
            </a:r>
            <a:endParaRPr lang="en-US" altLang="en-US" sz="1800" kern="0" dirty="0">
              <a:solidFill>
                <a:prstClr val="black">
                  <a:lumMod val="75000"/>
                  <a:lumOff val="25000"/>
                </a:prstClr>
              </a:solidFill>
              <a:latin typeface="Arial Narrow" panose="020B0606020202030204" pitchFamily="34" charset="0"/>
            </a:endParaRPr>
          </a:p>
        </p:txBody>
      </p:sp>
      <p:sp>
        <p:nvSpPr>
          <p:cNvPr id="85" name="Rectangle 288">
            <a:extLst>
              <a:ext uri="{FF2B5EF4-FFF2-40B4-BE49-F238E27FC236}">
                <a16:creationId xmlns:a16="http://schemas.microsoft.com/office/drawing/2014/main" id="{016FC41C-C317-4C39-87C9-140540A654C6}"/>
              </a:ext>
            </a:extLst>
          </p:cNvPr>
          <p:cNvSpPr>
            <a:spLocks noChangeArrowheads="1"/>
          </p:cNvSpPr>
          <p:nvPr/>
        </p:nvSpPr>
        <p:spPr bwMode="auto">
          <a:xfrm>
            <a:off x="3127694" y="5053072"/>
            <a:ext cx="2628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400" kern="0" dirty="0">
                <a:solidFill>
                  <a:prstClr val="black">
                    <a:lumMod val="75000"/>
                    <a:lumOff val="25000"/>
                  </a:prstClr>
                </a:solidFill>
                <a:latin typeface="Arial Narrow" panose="020B0606020202030204" pitchFamily="34" charset="0"/>
                <a:cs typeface="Arial" panose="020B0604020202020204" pitchFamily="34" charset="0"/>
              </a:rPr>
              <a:t>0.9*</a:t>
            </a:r>
          </a:p>
        </p:txBody>
      </p:sp>
    </p:spTree>
    <p:extLst>
      <p:ext uri="{BB962C8B-B14F-4D97-AF65-F5344CB8AC3E}">
        <p14:creationId xmlns:p14="http://schemas.microsoft.com/office/powerpoint/2010/main" val="11074490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39339" y="185357"/>
            <a:ext cx="9058939" cy="984885"/>
          </a:xfrm>
        </p:spPr>
        <p:txBody>
          <a:bodyPr/>
          <a:lstStyle/>
          <a:p>
            <a:pPr algn="ctr">
              <a:lnSpc>
                <a:spcPct val="100000"/>
              </a:lnSpc>
            </a:pPr>
            <a:r>
              <a:rPr lang="en-CA" sz="3200" dirty="0">
                <a:solidFill>
                  <a:srgbClr val="7693CC"/>
                </a:solidFill>
                <a:latin typeface="Arial Narrow" panose="020B0606020202030204" pitchFamily="34" charset="0"/>
              </a:rPr>
              <a:t>Male: </a:t>
            </a:r>
            <a:r>
              <a:rPr lang="en-CA" sz="3200" dirty="0">
                <a:solidFill>
                  <a:srgbClr val="725F73"/>
                </a:solidFill>
                <a:latin typeface="Arial Narrow" panose="020B0606020202030204" pitchFamily="34" charset="0"/>
              </a:rPr>
              <a:t>Continued BMD Increases with Denosumab at 24 Months: Total Hip, Femoral Neck, Trochanter, 1/3 Radius</a:t>
            </a:r>
            <a:endParaRPr lang="en-US" sz="28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9136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1000" dirty="0">
                <a:solidFill>
                  <a:srgbClr val="000000"/>
                </a:solidFill>
                <a:latin typeface="Arial Narrow" panose="020B0606020202030204" pitchFamily="34" charset="0"/>
              </a:rPr>
              <a:t>Data are least square means.*p &lt; 0.05 vs double-blind baseline; †p &lt; 0.0001 vs double-blind and open-label baseline; ‡p &lt; 0.05 vs double-blind and open-label baseline.</a:t>
            </a:r>
          </a:p>
          <a:p>
            <a:r>
              <a:rPr lang="en-US" altLang="en-US" sz="1000" dirty="0">
                <a:solidFill>
                  <a:srgbClr val="000000"/>
                </a:solidFill>
                <a:latin typeface="Arial Narrow" panose="020B0606020202030204" pitchFamily="34" charset="0"/>
              </a:rPr>
              <a:t>Adapted from: </a:t>
            </a:r>
            <a:r>
              <a:rPr lang="en-US" altLang="en-US" sz="1000" dirty="0" err="1">
                <a:solidFill>
                  <a:srgbClr val="000000"/>
                </a:solidFill>
                <a:latin typeface="Arial Narrow" panose="020B0606020202030204" pitchFamily="34" charset="0"/>
              </a:rPr>
              <a:t>Langdahl</a:t>
            </a:r>
            <a:r>
              <a:rPr lang="en-US" altLang="en-US" sz="1000" dirty="0">
                <a:solidFill>
                  <a:srgbClr val="000000"/>
                </a:solidFill>
                <a:latin typeface="Arial Narrow" panose="020B0606020202030204" pitchFamily="34" charset="0"/>
              </a:rPr>
              <a:t>, B.L., et al. </a:t>
            </a:r>
            <a:r>
              <a:rPr lang="en-US" altLang="en-US" sz="1000" i="1" dirty="0">
                <a:solidFill>
                  <a:srgbClr val="000000"/>
                </a:solidFill>
                <a:latin typeface="Arial Narrow" panose="020B0606020202030204" pitchFamily="34" charset="0"/>
              </a:rPr>
              <a:t>J Clin </a:t>
            </a:r>
            <a:r>
              <a:rPr lang="en-US" altLang="en-US" sz="1000" i="1" dirty="0" err="1">
                <a:solidFill>
                  <a:srgbClr val="000000"/>
                </a:solidFill>
                <a:latin typeface="Arial Narrow" panose="020B0606020202030204" pitchFamily="34" charset="0"/>
              </a:rPr>
              <a:t>Endocrin</a:t>
            </a:r>
            <a:r>
              <a:rPr lang="en-US" altLang="en-US" sz="1000" i="1" dirty="0">
                <a:solidFill>
                  <a:srgbClr val="000000"/>
                </a:solidFill>
                <a:latin typeface="Arial Narrow" panose="020B0606020202030204" pitchFamily="34" charset="0"/>
              </a:rPr>
              <a:t> </a:t>
            </a:r>
            <a:r>
              <a:rPr lang="en-US" altLang="en-US" sz="1000" i="1" dirty="0" err="1">
                <a:solidFill>
                  <a:srgbClr val="000000"/>
                </a:solidFill>
                <a:latin typeface="Arial Narrow" panose="020B0606020202030204" pitchFamily="34" charset="0"/>
              </a:rPr>
              <a:t>Metab</a:t>
            </a:r>
            <a:r>
              <a:rPr lang="en-US" altLang="en-US" sz="1000" dirty="0">
                <a:solidFill>
                  <a:srgbClr val="000000"/>
                </a:solidFill>
                <a:latin typeface="Arial Narrow" panose="020B0606020202030204" pitchFamily="34" charset="0"/>
              </a:rPr>
              <a:t>. 2015;</a:t>
            </a:r>
            <a:r>
              <a:rPr lang="en-US" sz="1000" dirty="0">
                <a:solidFill>
                  <a:srgbClr val="000000"/>
                </a:solidFill>
                <a:latin typeface="Arial Narrow" panose="020B0606020202030204" pitchFamily="34" charset="0"/>
              </a:rPr>
              <a:t>100(4):1335-134. DOI</a:t>
            </a:r>
            <a:r>
              <a:rPr lang="en-US" altLang="en-US" sz="1000" dirty="0">
                <a:solidFill>
                  <a:srgbClr val="000000"/>
                </a:solidFill>
                <a:latin typeface="Arial Narrow" panose="020B0606020202030204" pitchFamily="34" charset="0"/>
              </a:rPr>
              <a:t>:10.1210/jc.2014-4079</a:t>
            </a:r>
          </a:p>
        </p:txBody>
      </p:sp>
      <p:sp>
        <p:nvSpPr>
          <p:cNvPr id="45" name="Rectangle 228">
            <a:extLst>
              <a:ext uri="{FF2B5EF4-FFF2-40B4-BE49-F238E27FC236}">
                <a16:creationId xmlns:a16="http://schemas.microsoft.com/office/drawing/2014/main" id="{2AD1EC17-C93E-43F6-9415-F644CB454AB8}"/>
              </a:ext>
            </a:extLst>
          </p:cNvPr>
          <p:cNvSpPr>
            <a:spLocks noChangeArrowheads="1"/>
          </p:cNvSpPr>
          <p:nvPr/>
        </p:nvSpPr>
        <p:spPr bwMode="auto">
          <a:xfrm>
            <a:off x="6299200" y="4342229"/>
            <a:ext cx="1727200" cy="1436688"/>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46" name="Rectangle 224">
            <a:extLst>
              <a:ext uri="{FF2B5EF4-FFF2-40B4-BE49-F238E27FC236}">
                <a16:creationId xmlns:a16="http://schemas.microsoft.com/office/drawing/2014/main" id="{1B1AA0CE-7AA7-49BB-97A0-554A2CB37D10}"/>
              </a:ext>
            </a:extLst>
          </p:cNvPr>
          <p:cNvSpPr>
            <a:spLocks noChangeArrowheads="1"/>
          </p:cNvSpPr>
          <p:nvPr/>
        </p:nvSpPr>
        <p:spPr bwMode="auto">
          <a:xfrm>
            <a:off x="2806382" y="4351754"/>
            <a:ext cx="1606868" cy="1436688"/>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47" name="Rectangle 229">
            <a:extLst>
              <a:ext uri="{FF2B5EF4-FFF2-40B4-BE49-F238E27FC236}">
                <a16:creationId xmlns:a16="http://schemas.microsoft.com/office/drawing/2014/main" id="{517843A2-D76C-4C3A-88E2-9A07044E9EA9}"/>
              </a:ext>
            </a:extLst>
          </p:cNvPr>
          <p:cNvSpPr>
            <a:spLocks noChangeArrowheads="1"/>
          </p:cNvSpPr>
          <p:nvPr/>
        </p:nvSpPr>
        <p:spPr bwMode="auto">
          <a:xfrm>
            <a:off x="6464300" y="2302292"/>
            <a:ext cx="1555750" cy="1492250"/>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86" name="Rectangle 2">
            <a:extLst>
              <a:ext uri="{FF2B5EF4-FFF2-40B4-BE49-F238E27FC236}">
                <a16:creationId xmlns:a16="http://schemas.microsoft.com/office/drawing/2014/main" id="{F4C34062-6339-4B01-9760-B09069375D79}"/>
              </a:ext>
            </a:extLst>
          </p:cNvPr>
          <p:cNvSpPr>
            <a:spLocks noChangeArrowheads="1"/>
          </p:cNvSpPr>
          <p:nvPr/>
        </p:nvSpPr>
        <p:spPr bwMode="auto">
          <a:xfrm>
            <a:off x="2870198" y="2302292"/>
            <a:ext cx="1543052" cy="1492250"/>
          </a:xfrm>
          <a:prstGeom prst="rect">
            <a:avLst/>
          </a:prstGeom>
          <a:solidFill>
            <a:schemeClr val="bg2"/>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87" name="Rectangle 229">
            <a:extLst>
              <a:ext uri="{FF2B5EF4-FFF2-40B4-BE49-F238E27FC236}">
                <a16:creationId xmlns:a16="http://schemas.microsoft.com/office/drawing/2014/main" id="{C8A2AF5E-DFA0-40DE-BEA8-5154943D6454}"/>
              </a:ext>
            </a:extLst>
          </p:cNvPr>
          <p:cNvSpPr>
            <a:spLocks noChangeArrowheads="1"/>
          </p:cNvSpPr>
          <p:nvPr/>
        </p:nvSpPr>
        <p:spPr bwMode="auto">
          <a:xfrm>
            <a:off x="5054600" y="2302292"/>
            <a:ext cx="1411287" cy="1492250"/>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88" name="Rectangle 224">
            <a:extLst>
              <a:ext uri="{FF2B5EF4-FFF2-40B4-BE49-F238E27FC236}">
                <a16:creationId xmlns:a16="http://schemas.microsoft.com/office/drawing/2014/main" id="{FF23A148-26C9-49AF-B796-1CE1CBB56DD4}"/>
              </a:ext>
            </a:extLst>
          </p:cNvPr>
          <p:cNvSpPr>
            <a:spLocks noChangeArrowheads="1"/>
          </p:cNvSpPr>
          <p:nvPr/>
        </p:nvSpPr>
        <p:spPr bwMode="auto">
          <a:xfrm>
            <a:off x="1439862" y="4351754"/>
            <a:ext cx="1415098" cy="1436688"/>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89" name="Rectangle 228">
            <a:extLst>
              <a:ext uri="{FF2B5EF4-FFF2-40B4-BE49-F238E27FC236}">
                <a16:creationId xmlns:a16="http://schemas.microsoft.com/office/drawing/2014/main" id="{ECF1B7C0-359A-493F-A1C2-9F2ECEBE4834}"/>
              </a:ext>
            </a:extLst>
          </p:cNvPr>
          <p:cNvSpPr>
            <a:spLocks noChangeArrowheads="1"/>
          </p:cNvSpPr>
          <p:nvPr/>
        </p:nvSpPr>
        <p:spPr bwMode="auto">
          <a:xfrm>
            <a:off x="5065713" y="4342229"/>
            <a:ext cx="1411287" cy="1436688"/>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90" name="Rectangle 2">
            <a:extLst>
              <a:ext uri="{FF2B5EF4-FFF2-40B4-BE49-F238E27FC236}">
                <a16:creationId xmlns:a16="http://schemas.microsoft.com/office/drawing/2014/main" id="{80918311-A950-4ECB-881A-F2B8D97D815F}"/>
              </a:ext>
            </a:extLst>
          </p:cNvPr>
          <p:cNvSpPr>
            <a:spLocks noChangeArrowheads="1"/>
          </p:cNvSpPr>
          <p:nvPr/>
        </p:nvSpPr>
        <p:spPr bwMode="auto">
          <a:xfrm>
            <a:off x="1439861" y="2302292"/>
            <a:ext cx="1425577" cy="1492250"/>
          </a:xfrm>
          <a:prstGeom prst="rect">
            <a:avLst/>
          </a:prstGeom>
          <a:solidFill>
            <a:schemeClr val="bg1">
              <a:lumMod val="95000"/>
            </a:schemeClr>
          </a:solidFill>
          <a:ln>
            <a:noFill/>
          </a:ln>
          <a:extLst/>
        </p:spPr>
        <p:txBody>
          <a:bodyPr wrap="none" lIns="18288" tIns="18288" rIns="18288" bIns="18288" anchor="ct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cxnSp>
        <p:nvCxnSpPr>
          <p:cNvPr id="91" name="Straight Connector 150">
            <a:extLst>
              <a:ext uri="{FF2B5EF4-FFF2-40B4-BE49-F238E27FC236}">
                <a16:creationId xmlns:a16="http://schemas.microsoft.com/office/drawing/2014/main" id="{FD74B666-31D1-40DA-A3E4-941113FCF525}"/>
              </a:ext>
            </a:extLst>
          </p:cNvPr>
          <p:cNvCxnSpPr>
            <a:cxnSpLocks noChangeShapeType="1"/>
          </p:cNvCxnSpPr>
          <p:nvPr/>
        </p:nvCxnSpPr>
        <p:spPr bwMode="auto">
          <a:xfrm>
            <a:off x="5049838" y="5321717"/>
            <a:ext cx="2970212"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92" name="Straight Connector 141">
            <a:extLst>
              <a:ext uri="{FF2B5EF4-FFF2-40B4-BE49-F238E27FC236}">
                <a16:creationId xmlns:a16="http://schemas.microsoft.com/office/drawing/2014/main" id="{4C9B0588-A23F-464B-B98B-9D7F79427021}"/>
              </a:ext>
            </a:extLst>
          </p:cNvPr>
          <p:cNvCxnSpPr>
            <a:cxnSpLocks noChangeShapeType="1"/>
          </p:cNvCxnSpPr>
          <p:nvPr/>
        </p:nvCxnSpPr>
        <p:spPr bwMode="auto">
          <a:xfrm>
            <a:off x="5049838" y="3502442"/>
            <a:ext cx="2970212"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93" name="Straight Connector 140">
            <a:extLst>
              <a:ext uri="{FF2B5EF4-FFF2-40B4-BE49-F238E27FC236}">
                <a16:creationId xmlns:a16="http://schemas.microsoft.com/office/drawing/2014/main" id="{983BBE84-D7B5-4E0B-9240-23D49681A336}"/>
              </a:ext>
            </a:extLst>
          </p:cNvPr>
          <p:cNvCxnSpPr>
            <a:cxnSpLocks noChangeShapeType="1"/>
          </p:cNvCxnSpPr>
          <p:nvPr/>
        </p:nvCxnSpPr>
        <p:spPr bwMode="auto">
          <a:xfrm>
            <a:off x="1431925" y="5559842"/>
            <a:ext cx="2970213"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94" name="Straight Connector 139">
            <a:extLst>
              <a:ext uri="{FF2B5EF4-FFF2-40B4-BE49-F238E27FC236}">
                <a16:creationId xmlns:a16="http://schemas.microsoft.com/office/drawing/2014/main" id="{D5C8BAD2-C0AA-47AE-AB0A-A02CDA3D78F3}"/>
              </a:ext>
            </a:extLst>
          </p:cNvPr>
          <p:cNvCxnSpPr>
            <a:cxnSpLocks noChangeShapeType="1"/>
          </p:cNvCxnSpPr>
          <p:nvPr/>
        </p:nvCxnSpPr>
        <p:spPr bwMode="auto">
          <a:xfrm>
            <a:off x="1431925" y="3502442"/>
            <a:ext cx="2970213" cy="0"/>
          </a:xfrm>
          <a:prstGeom prst="line">
            <a:avLst/>
          </a:prstGeom>
          <a:noFill/>
          <a:ln w="12700" algn="ctr">
            <a:solidFill>
              <a:srgbClr val="000000"/>
            </a:solidFill>
            <a:prstDash val="dash"/>
            <a:round/>
            <a:headEnd/>
            <a:tailEnd/>
          </a:ln>
          <a:extLst>
            <a:ext uri="{909E8E84-426E-40DD-AFC4-6F175D3DCCD1}">
              <a14:hiddenFill xmlns:a14="http://schemas.microsoft.com/office/drawing/2010/main">
                <a:noFill/>
              </a14:hiddenFill>
            </a:ext>
          </a:extLst>
        </p:spPr>
      </p:cxnSp>
      <p:sp>
        <p:nvSpPr>
          <p:cNvPr id="95" name="Rectangle 12">
            <a:extLst>
              <a:ext uri="{FF2B5EF4-FFF2-40B4-BE49-F238E27FC236}">
                <a16:creationId xmlns:a16="http://schemas.microsoft.com/office/drawing/2014/main" id="{9EB3DDE2-87F7-4E0C-B748-8BDEBADA2C95}"/>
              </a:ext>
            </a:extLst>
          </p:cNvPr>
          <p:cNvSpPr>
            <a:spLocks noChangeArrowheads="1"/>
          </p:cNvSpPr>
          <p:nvPr/>
        </p:nvSpPr>
        <p:spPr bwMode="auto">
          <a:xfrm rot="-5400000">
            <a:off x="-1316832" y="3837517"/>
            <a:ext cx="41322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ct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Mean percentage c</a:t>
            </a:r>
            <a:r>
              <a:rPr lang="en-US" altLang="en-US" sz="1200" kern="0" dirty="0" err="1">
                <a:solidFill>
                  <a:prstClr val="black">
                    <a:lumMod val="75000"/>
                    <a:lumOff val="25000"/>
                  </a:prstClr>
                </a:solidFill>
                <a:latin typeface="Arial Narrow" panose="020B0606020202030204" pitchFamily="34" charset="0"/>
              </a:rPr>
              <a:t>hange</a:t>
            </a:r>
            <a:r>
              <a:rPr lang="en-US" altLang="en-US" sz="1200" kern="0" dirty="0">
                <a:solidFill>
                  <a:prstClr val="black">
                    <a:lumMod val="75000"/>
                    <a:lumOff val="25000"/>
                  </a:prstClr>
                </a:solidFill>
                <a:latin typeface="Arial Narrow" panose="020B0606020202030204" pitchFamily="34" charset="0"/>
              </a:rPr>
              <a:t> from b</a:t>
            </a:r>
            <a:r>
              <a:rPr lang="en-US" altLang="en-US" sz="1200" kern="0" dirty="0" err="1">
                <a:solidFill>
                  <a:prstClr val="black">
                    <a:lumMod val="75000"/>
                    <a:lumOff val="25000"/>
                  </a:prstClr>
                </a:solidFill>
                <a:latin typeface="Arial Narrow" panose="020B0606020202030204" pitchFamily="34" charset="0"/>
              </a:rPr>
              <a:t>aseline</a:t>
            </a:r>
            <a:r>
              <a:rPr lang="en-US" altLang="en-US" sz="1200" kern="0" dirty="0">
                <a:solidFill>
                  <a:prstClr val="black">
                    <a:lumMod val="75000"/>
                    <a:lumOff val="25000"/>
                  </a:prstClr>
                </a:solidFill>
                <a:latin typeface="Arial Narrow" panose="020B0606020202030204" pitchFamily="34" charset="0"/>
              </a:rPr>
              <a:t> (95% CI)</a:t>
            </a:r>
          </a:p>
        </p:txBody>
      </p:sp>
      <p:sp>
        <p:nvSpPr>
          <p:cNvPr id="96" name="Rectangle 18">
            <a:extLst>
              <a:ext uri="{FF2B5EF4-FFF2-40B4-BE49-F238E27FC236}">
                <a16:creationId xmlns:a16="http://schemas.microsoft.com/office/drawing/2014/main" id="{460662A2-049C-449E-91DA-7DCE38828A92}"/>
              </a:ext>
            </a:extLst>
          </p:cNvPr>
          <p:cNvSpPr>
            <a:spLocks noChangeArrowheads="1"/>
          </p:cNvSpPr>
          <p:nvPr/>
        </p:nvSpPr>
        <p:spPr bwMode="auto">
          <a:xfrm>
            <a:off x="1442720" y="1995795"/>
            <a:ext cx="29959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ctr" defTabSz="914400" fontAlgn="base">
              <a:lnSpc>
                <a:spcPct val="100000"/>
              </a:lnSpc>
              <a:spcBef>
                <a:spcPct val="0"/>
              </a:spcBef>
              <a:spcAft>
                <a:spcPct val="0"/>
              </a:spcAft>
              <a:buClrTx/>
              <a:buFontTx/>
              <a:buNone/>
              <a:defRPr/>
            </a:pPr>
            <a:r>
              <a:rPr lang="en-US" altLang="en-US" sz="1400" b="1" kern="0" dirty="0">
                <a:solidFill>
                  <a:prstClr val="black">
                    <a:lumMod val="75000"/>
                    <a:lumOff val="25000"/>
                  </a:prstClr>
                </a:solidFill>
                <a:latin typeface="Arial Narrow" panose="020B0606020202030204" pitchFamily="34" charset="0"/>
              </a:rPr>
              <a:t>Total Hip</a:t>
            </a:r>
          </a:p>
        </p:txBody>
      </p:sp>
      <p:sp>
        <p:nvSpPr>
          <p:cNvPr id="97" name="Rectangle 20">
            <a:extLst>
              <a:ext uri="{FF2B5EF4-FFF2-40B4-BE49-F238E27FC236}">
                <a16:creationId xmlns:a16="http://schemas.microsoft.com/office/drawing/2014/main" id="{0E8364FF-FBE5-4CB7-861B-4BD3AD3E839C}"/>
              </a:ext>
            </a:extLst>
          </p:cNvPr>
          <p:cNvSpPr>
            <a:spLocks noChangeArrowheads="1"/>
          </p:cNvSpPr>
          <p:nvPr/>
        </p:nvSpPr>
        <p:spPr bwMode="auto">
          <a:xfrm>
            <a:off x="5049839" y="2002939"/>
            <a:ext cx="29765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ctr" defTabSz="914400" fontAlgn="base">
              <a:lnSpc>
                <a:spcPct val="100000"/>
              </a:lnSpc>
              <a:spcBef>
                <a:spcPct val="0"/>
              </a:spcBef>
              <a:spcAft>
                <a:spcPct val="0"/>
              </a:spcAft>
              <a:buClrTx/>
              <a:buFontTx/>
              <a:buNone/>
              <a:defRPr/>
            </a:pPr>
            <a:r>
              <a:rPr lang="en-US" altLang="en-US" sz="1400" b="1" kern="0" dirty="0">
                <a:solidFill>
                  <a:prstClr val="black">
                    <a:lumMod val="75000"/>
                    <a:lumOff val="25000"/>
                  </a:prstClr>
                </a:solidFill>
                <a:latin typeface="Arial Narrow" panose="020B0606020202030204" pitchFamily="34" charset="0"/>
              </a:rPr>
              <a:t>Femoral Neck</a:t>
            </a:r>
          </a:p>
        </p:txBody>
      </p:sp>
      <p:sp>
        <p:nvSpPr>
          <p:cNvPr id="98" name="Rectangle 35">
            <a:extLst>
              <a:ext uri="{FF2B5EF4-FFF2-40B4-BE49-F238E27FC236}">
                <a16:creationId xmlns:a16="http://schemas.microsoft.com/office/drawing/2014/main" id="{023C04C3-BB89-4705-AF89-582B44E82101}"/>
              </a:ext>
            </a:extLst>
          </p:cNvPr>
          <p:cNvSpPr>
            <a:spLocks noChangeArrowheads="1"/>
          </p:cNvSpPr>
          <p:nvPr/>
        </p:nvSpPr>
        <p:spPr bwMode="auto">
          <a:xfrm>
            <a:off x="1439862" y="4029908"/>
            <a:ext cx="29622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ctr" defTabSz="914400" fontAlgn="base">
              <a:lnSpc>
                <a:spcPct val="100000"/>
              </a:lnSpc>
              <a:spcBef>
                <a:spcPct val="0"/>
              </a:spcBef>
              <a:spcAft>
                <a:spcPct val="0"/>
              </a:spcAft>
              <a:buClrTx/>
              <a:buFontTx/>
              <a:buNone/>
              <a:defRPr/>
            </a:pPr>
            <a:r>
              <a:rPr lang="en-US" altLang="en-US" sz="1400" b="1" kern="0" dirty="0">
                <a:solidFill>
                  <a:prstClr val="black">
                    <a:lumMod val="75000"/>
                    <a:lumOff val="25000"/>
                  </a:prstClr>
                </a:solidFill>
                <a:latin typeface="Arial Narrow" panose="020B0606020202030204" pitchFamily="34" charset="0"/>
              </a:rPr>
              <a:t>Trochanter</a:t>
            </a:r>
          </a:p>
        </p:txBody>
      </p:sp>
      <p:sp>
        <p:nvSpPr>
          <p:cNvPr id="99" name="Rectangle 36">
            <a:extLst>
              <a:ext uri="{FF2B5EF4-FFF2-40B4-BE49-F238E27FC236}">
                <a16:creationId xmlns:a16="http://schemas.microsoft.com/office/drawing/2014/main" id="{33377F57-9F2C-464B-901D-941E84700FB5}"/>
              </a:ext>
            </a:extLst>
          </p:cNvPr>
          <p:cNvSpPr>
            <a:spLocks noChangeArrowheads="1"/>
          </p:cNvSpPr>
          <p:nvPr/>
        </p:nvSpPr>
        <p:spPr bwMode="auto">
          <a:xfrm>
            <a:off x="5033963" y="4030124"/>
            <a:ext cx="29860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ctr" defTabSz="914400" fontAlgn="base">
              <a:lnSpc>
                <a:spcPct val="100000"/>
              </a:lnSpc>
              <a:spcBef>
                <a:spcPct val="0"/>
              </a:spcBef>
              <a:spcAft>
                <a:spcPct val="0"/>
              </a:spcAft>
              <a:buClrTx/>
              <a:buFontTx/>
              <a:buNone/>
              <a:defRPr/>
            </a:pPr>
            <a:r>
              <a:rPr lang="en-US" altLang="en-US" sz="1400" b="1" kern="0">
                <a:solidFill>
                  <a:prstClr val="black">
                    <a:lumMod val="75000"/>
                    <a:lumOff val="25000"/>
                  </a:prstClr>
                </a:solidFill>
                <a:latin typeface="Arial Narrow" panose="020B0606020202030204" pitchFamily="34" charset="0"/>
              </a:rPr>
              <a:t>1/3 Radius</a:t>
            </a:r>
          </a:p>
        </p:txBody>
      </p:sp>
      <p:sp>
        <p:nvSpPr>
          <p:cNvPr id="100" name="Rectangle 114">
            <a:extLst>
              <a:ext uri="{FF2B5EF4-FFF2-40B4-BE49-F238E27FC236}">
                <a16:creationId xmlns:a16="http://schemas.microsoft.com/office/drawing/2014/main" id="{0FA73786-3EB9-499C-A735-F03B7BEEE7C7}"/>
              </a:ext>
            </a:extLst>
          </p:cNvPr>
          <p:cNvSpPr>
            <a:spLocks noChangeArrowheads="1"/>
          </p:cNvSpPr>
          <p:nvPr/>
        </p:nvSpPr>
        <p:spPr bwMode="auto">
          <a:xfrm>
            <a:off x="2325688" y="6001167"/>
            <a:ext cx="89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Study Month</a:t>
            </a:r>
          </a:p>
        </p:txBody>
      </p:sp>
      <p:sp>
        <p:nvSpPr>
          <p:cNvPr id="101" name="Rectangle 115">
            <a:extLst>
              <a:ext uri="{FF2B5EF4-FFF2-40B4-BE49-F238E27FC236}">
                <a16:creationId xmlns:a16="http://schemas.microsoft.com/office/drawing/2014/main" id="{6064E5F1-E2FA-42DC-916B-CFDE73680673}"/>
              </a:ext>
            </a:extLst>
          </p:cNvPr>
          <p:cNvSpPr>
            <a:spLocks noChangeArrowheads="1"/>
          </p:cNvSpPr>
          <p:nvPr/>
        </p:nvSpPr>
        <p:spPr bwMode="auto">
          <a:xfrm>
            <a:off x="5970588" y="6004342"/>
            <a:ext cx="89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200" kern="0">
                <a:solidFill>
                  <a:prstClr val="black">
                    <a:lumMod val="75000"/>
                    <a:lumOff val="25000"/>
                  </a:prstClr>
                </a:solidFill>
                <a:latin typeface="Arial Narrow" panose="020B0606020202030204" pitchFamily="34" charset="0"/>
              </a:rPr>
              <a:t>Study Month</a:t>
            </a:r>
          </a:p>
        </p:txBody>
      </p:sp>
      <p:grpSp>
        <p:nvGrpSpPr>
          <p:cNvPr id="102" name="Group 14">
            <a:extLst>
              <a:ext uri="{FF2B5EF4-FFF2-40B4-BE49-F238E27FC236}">
                <a16:creationId xmlns:a16="http://schemas.microsoft.com/office/drawing/2014/main" id="{31D06069-0E8E-43B7-9ECB-697711C98C2F}"/>
              </a:ext>
            </a:extLst>
          </p:cNvPr>
          <p:cNvGrpSpPr>
            <a:grpSpLocks/>
          </p:cNvGrpSpPr>
          <p:nvPr/>
        </p:nvGrpSpPr>
        <p:grpSpPr bwMode="auto">
          <a:xfrm>
            <a:off x="1103313" y="2257842"/>
            <a:ext cx="217487" cy="1581051"/>
            <a:chOff x="952627" y="1939710"/>
            <a:chExt cx="230343" cy="1679137"/>
          </a:xfrm>
        </p:grpSpPr>
        <p:sp>
          <p:nvSpPr>
            <p:cNvPr id="103" name="TextBox 117">
              <a:extLst>
                <a:ext uri="{FF2B5EF4-FFF2-40B4-BE49-F238E27FC236}">
                  <a16:creationId xmlns:a16="http://schemas.microsoft.com/office/drawing/2014/main" id="{281D1117-F295-4734-8081-E62ABD06D6D2}"/>
                </a:ext>
              </a:extLst>
            </p:cNvPr>
            <p:cNvSpPr txBox="1">
              <a:spLocks noChangeArrowheads="1"/>
            </p:cNvSpPr>
            <p:nvPr/>
          </p:nvSpPr>
          <p:spPr bwMode="auto">
            <a:xfrm>
              <a:off x="952627" y="315362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0</a:t>
              </a:r>
            </a:p>
          </p:txBody>
        </p:sp>
        <p:sp>
          <p:nvSpPr>
            <p:cNvPr id="104" name="TextBox 119">
              <a:extLst>
                <a:ext uri="{FF2B5EF4-FFF2-40B4-BE49-F238E27FC236}">
                  <a16:creationId xmlns:a16="http://schemas.microsoft.com/office/drawing/2014/main" id="{0BD0EC5D-DDAF-41CC-A5A7-CEBA0FAF4A4E}"/>
                </a:ext>
              </a:extLst>
            </p:cNvPr>
            <p:cNvSpPr txBox="1">
              <a:spLocks noChangeArrowheads="1"/>
            </p:cNvSpPr>
            <p:nvPr/>
          </p:nvSpPr>
          <p:spPr bwMode="auto">
            <a:xfrm>
              <a:off x="952627" y="345541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–1</a:t>
              </a:r>
            </a:p>
          </p:txBody>
        </p:sp>
        <p:sp>
          <p:nvSpPr>
            <p:cNvPr id="105" name="TextBox 120">
              <a:extLst>
                <a:ext uri="{FF2B5EF4-FFF2-40B4-BE49-F238E27FC236}">
                  <a16:creationId xmlns:a16="http://schemas.microsoft.com/office/drawing/2014/main" id="{45223DCC-3EFB-4E7C-9EBF-1F3B58482357}"/>
                </a:ext>
              </a:extLst>
            </p:cNvPr>
            <p:cNvSpPr txBox="1">
              <a:spLocks noChangeArrowheads="1"/>
            </p:cNvSpPr>
            <p:nvPr/>
          </p:nvSpPr>
          <p:spPr bwMode="auto">
            <a:xfrm>
              <a:off x="952627" y="2850142"/>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1</a:t>
              </a:r>
            </a:p>
          </p:txBody>
        </p:sp>
        <p:sp>
          <p:nvSpPr>
            <p:cNvPr id="106" name="TextBox 121">
              <a:extLst>
                <a:ext uri="{FF2B5EF4-FFF2-40B4-BE49-F238E27FC236}">
                  <a16:creationId xmlns:a16="http://schemas.microsoft.com/office/drawing/2014/main" id="{325518E6-8CB3-49FB-80A5-D6C556B69276}"/>
                </a:ext>
              </a:extLst>
            </p:cNvPr>
            <p:cNvSpPr txBox="1">
              <a:spLocks noChangeArrowheads="1"/>
            </p:cNvSpPr>
            <p:nvPr/>
          </p:nvSpPr>
          <p:spPr bwMode="auto">
            <a:xfrm>
              <a:off x="952627" y="2546665"/>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2</a:t>
              </a:r>
            </a:p>
          </p:txBody>
        </p:sp>
        <p:sp>
          <p:nvSpPr>
            <p:cNvPr id="107" name="TextBox 122">
              <a:extLst>
                <a:ext uri="{FF2B5EF4-FFF2-40B4-BE49-F238E27FC236}">
                  <a16:creationId xmlns:a16="http://schemas.microsoft.com/office/drawing/2014/main" id="{B3AABE3F-B058-42D8-AF25-94C883DE0D6E}"/>
                </a:ext>
              </a:extLst>
            </p:cNvPr>
            <p:cNvSpPr txBox="1">
              <a:spLocks noChangeArrowheads="1"/>
            </p:cNvSpPr>
            <p:nvPr/>
          </p:nvSpPr>
          <p:spPr bwMode="auto">
            <a:xfrm>
              <a:off x="952627" y="2243187"/>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3</a:t>
              </a:r>
            </a:p>
          </p:txBody>
        </p:sp>
        <p:sp>
          <p:nvSpPr>
            <p:cNvPr id="108" name="TextBox 123">
              <a:extLst>
                <a:ext uri="{FF2B5EF4-FFF2-40B4-BE49-F238E27FC236}">
                  <a16:creationId xmlns:a16="http://schemas.microsoft.com/office/drawing/2014/main" id="{3FA46851-6174-4E8B-8117-102CC6AAB9F3}"/>
                </a:ext>
              </a:extLst>
            </p:cNvPr>
            <p:cNvSpPr txBox="1">
              <a:spLocks noChangeArrowheads="1"/>
            </p:cNvSpPr>
            <p:nvPr/>
          </p:nvSpPr>
          <p:spPr bwMode="auto">
            <a:xfrm>
              <a:off x="952627" y="193971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4</a:t>
              </a:r>
            </a:p>
          </p:txBody>
        </p:sp>
      </p:grpSp>
      <p:grpSp>
        <p:nvGrpSpPr>
          <p:cNvPr id="109" name="Group 124">
            <a:extLst>
              <a:ext uri="{FF2B5EF4-FFF2-40B4-BE49-F238E27FC236}">
                <a16:creationId xmlns:a16="http://schemas.microsoft.com/office/drawing/2014/main" id="{E4376356-31D1-4BC4-A8A9-C893CCFA2AF5}"/>
              </a:ext>
            </a:extLst>
          </p:cNvPr>
          <p:cNvGrpSpPr>
            <a:grpSpLocks/>
          </p:cNvGrpSpPr>
          <p:nvPr/>
        </p:nvGrpSpPr>
        <p:grpSpPr bwMode="auto">
          <a:xfrm>
            <a:off x="4703763" y="2257842"/>
            <a:ext cx="217487" cy="1581051"/>
            <a:chOff x="952627" y="1939710"/>
            <a:chExt cx="230343" cy="1679137"/>
          </a:xfrm>
        </p:grpSpPr>
        <p:sp>
          <p:nvSpPr>
            <p:cNvPr id="110" name="TextBox 125">
              <a:extLst>
                <a:ext uri="{FF2B5EF4-FFF2-40B4-BE49-F238E27FC236}">
                  <a16:creationId xmlns:a16="http://schemas.microsoft.com/office/drawing/2014/main" id="{6B2DF1B5-1054-4905-869E-CA04B1A227D1}"/>
                </a:ext>
              </a:extLst>
            </p:cNvPr>
            <p:cNvSpPr txBox="1">
              <a:spLocks noChangeArrowheads="1"/>
            </p:cNvSpPr>
            <p:nvPr/>
          </p:nvSpPr>
          <p:spPr bwMode="auto">
            <a:xfrm>
              <a:off x="952627" y="315362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0</a:t>
              </a:r>
            </a:p>
          </p:txBody>
        </p:sp>
        <p:sp>
          <p:nvSpPr>
            <p:cNvPr id="111" name="TextBox 126">
              <a:extLst>
                <a:ext uri="{FF2B5EF4-FFF2-40B4-BE49-F238E27FC236}">
                  <a16:creationId xmlns:a16="http://schemas.microsoft.com/office/drawing/2014/main" id="{931B5822-22D3-4961-BD5E-4993B88ABD90}"/>
                </a:ext>
              </a:extLst>
            </p:cNvPr>
            <p:cNvSpPr txBox="1">
              <a:spLocks noChangeArrowheads="1"/>
            </p:cNvSpPr>
            <p:nvPr/>
          </p:nvSpPr>
          <p:spPr bwMode="auto">
            <a:xfrm>
              <a:off x="952627" y="345541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–1</a:t>
              </a:r>
            </a:p>
          </p:txBody>
        </p:sp>
        <p:sp>
          <p:nvSpPr>
            <p:cNvPr id="112" name="TextBox 127">
              <a:extLst>
                <a:ext uri="{FF2B5EF4-FFF2-40B4-BE49-F238E27FC236}">
                  <a16:creationId xmlns:a16="http://schemas.microsoft.com/office/drawing/2014/main" id="{6DC60DFA-A59F-4AAF-87E4-F9CFEAD3CFEC}"/>
                </a:ext>
              </a:extLst>
            </p:cNvPr>
            <p:cNvSpPr txBox="1">
              <a:spLocks noChangeArrowheads="1"/>
            </p:cNvSpPr>
            <p:nvPr/>
          </p:nvSpPr>
          <p:spPr bwMode="auto">
            <a:xfrm>
              <a:off x="952627" y="2850142"/>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1</a:t>
              </a:r>
            </a:p>
          </p:txBody>
        </p:sp>
        <p:sp>
          <p:nvSpPr>
            <p:cNvPr id="113" name="TextBox 128">
              <a:extLst>
                <a:ext uri="{FF2B5EF4-FFF2-40B4-BE49-F238E27FC236}">
                  <a16:creationId xmlns:a16="http://schemas.microsoft.com/office/drawing/2014/main" id="{79BD32E3-5387-4454-A2CC-6A758345C17F}"/>
                </a:ext>
              </a:extLst>
            </p:cNvPr>
            <p:cNvSpPr txBox="1">
              <a:spLocks noChangeArrowheads="1"/>
            </p:cNvSpPr>
            <p:nvPr/>
          </p:nvSpPr>
          <p:spPr bwMode="auto">
            <a:xfrm>
              <a:off x="952627" y="2546665"/>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2</a:t>
              </a:r>
            </a:p>
          </p:txBody>
        </p:sp>
        <p:sp>
          <p:nvSpPr>
            <p:cNvPr id="114" name="TextBox 129">
              <a:extLst>
                <a:ext uri="{FF2B5EF4-FFF2-40B4-BE49-F238E27FC236}">
                  <a16:creationId xmlns:a16="http://schemas.microsoft.com/office/drawing/2014/main" id="{2D43C1ED-6860-427D-9201-2DD1A2D1CDE9}"/>
                </a:ext>
              </a:extLst>
            </p:cNvPr>
            <p:cNvSpPr txBox="1">
              <a:spLocks noChangeArrowheads="1"/>
            </p:cNvSpPr>
            <p:nvPr/>
          </p:nvSpPr>
          <p:spPr bwMode="auto">
            <a:xfrm>
              <a:off x="952627" y="2243187"/>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3</a:t>
              </a:r>
            </a:p>
          </p:txBody>
        </p:sp>
        <p:sp>
          <p:nvSpPr>
            <p:cNvPr id="115" name="TextBox 130">
              <a:extLst>
                <a:ext uri="{FF2B5EF4-FFF2-40B4-BE49-F238E27FC236}">
                  <a16:creationId xmlns:a16="http://schemas.microsoft.com/office/drawing/2014/main" id="{4675A686-C1F7-4245-824B-5B0415779381}"/>
                </a:ext>
              </a:extLst>
            </p:cNvPr>
            <p:cNvSpPr txBox="1">
              <a:spLocks noChangeArrowheads="1"/>
            </p:cNvSpPr>
            <p:nvPr/>
          </p:nvSpPr>
          <p:spPr bwMode="auto">
            <a:xfrm>
              <a:off x="952627" y="193971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4</a:t>
              </a:r>
            </a:p>
          </p:txBody>
        </p:sp>
      </p:grpSp>
      <p:grpSp>
        <p:nvGrpSpPr>
          <p:cNvPr id="116" name="Group 16">
            <a:extLst>
              <a:ext uri="{FF2B5EF4-FFF2-40B4-BE49-F238E27FC236}">
                <a16:creationId xmlns:a16="http://schemas.microsoft.com/office/drawing/2014/main" id="{B25398DA-F52B-42E5-AE54-CA64E0BE3B87}"/>
              </a:ext>
            </a:extLst>
          </p:cNvPr>
          <p:cNvGrpSpPr>
            <a:grpSpLocks/>
          </p:cNvGrpSpPr>
          <p:nvPr/>
        </p:nvGrpSpPr>
        <p:grpSpPr bwMode="auto">
          <a:xfrm>
            <a:off x="1117600" y="4264443"/>
            <a:ext cx="215900" cy="1581051"/>
            <a:chOff x="966316" y="4117786"/>
            <a:chExt cx="230343" cy="1679137"/>
          </a:xfrm>
        </p:grpSpPr>
        <p:sp>
          <p:nvSpPr>
            <p:cNvPr id="117" name="TextBox 132">
              <a:extLst>
                <a:ext uri="{FF2B5EF4-FFF2-40B4-BE49-F238E27FC236}">
                  <a16:creationId xmlns:a16="http://schemas.microsoft.com/office/drawing/2014/main" id="{E63ED750-9E00-4F7F-B86C-844BC59434B7}"/>
                </a:ext>
              </a:extLst>
            </p:cNvPr>
            <p:cNvSpPr txBox="1">
              <a:spLocks noChangeArrowheads="1"/>
            </p:cNvSpPr>
            <p:nvPr/>
          </p:nvSpPr>
          <p:spPr bwMode="auto">
            <a:xfrm>
              <a:off x="966316" y="5382276"/>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0</a:t>
              </a:r>
            </a:p>
          </p:txBody>
        </p:sp>
        <p:sp>
          <p:nvSpPr>
            <p:cNvPr id="118" name="TextBox 133">
              <a:extLst>
                <a:ext uri="{FF2B5EF4-FFF2-40B4-BE49-F238E27FC236}">
                  <a16:creationId xmlns:a16="http://schemas.microsoft.com/office/drawing/2014/main" id="{F64B883D-1893-4179-83F8-F014D7F25F7C}"/>
                </a:ext>
              </a:extLst>
            </p:cNvPr>
            <p:cNvSpPr txBox="1">
              <a:spLocks noChangeArrowheads="1"/>
            </p:cNvSpPr>
            <p:nvPr/>
          </p:nvSpPr>
          <p:spPr bwMode="auto">
            <a:xfrm>
              <a:off x="966316" y="5633488"/>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–1</a:t>
              </a:r>
            </a:p>
          </p:txBody>
        </p:sp>
        <p:sp>
          <p:nvSpPr>
            <p:cNvPr id="119" name="TextBox 134">
              <a:extLst>
                <a:ext uri="{FF2B5EF4-FFF2-40B4-BE49-F238E27FC236}">
                  <a16:creationId xmlns:a16="http://schemas.microsoft.com/office/drawing/2014/main" id="{FA52B02B-CA1D-42F6-99B7-05F13EB95162}"/>
                </a:ext>
              </a:extLst>
            </p:cNvPr>
            <p:cNvSpPr txBox="1">
              <a:spLocks noChangeArrowheads="1"/>
            </p:cNvSpPr>
            <p:nvPr/>
          </p:nvSpPr>
          <p:spPr bwMode="auto">
            <a:xfrm>
              <a:off x="966316" y="5129378"/>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1</a:t>
              </a:r>
            </a:p>
          </p:txBody>
        </p:sp>
        <p:sp>
          <p:nvSpPr>
            <p:cNvPr id="120" name="TextBox 135">
              <a:extLst>
                <a:ext uri="{FF2B5EF4-FFF2-40B4-BE49-F238E27FC236}">
                  <a16:creationId xmlns:a16="http://schemas.microsoft.com/office/drawing/2014/main" id="{C378E8D3-60DF-40A9-956B-0D7B81D8F1AE}"/>
                </a:ext>
              </a:extLst>
            </p:cNvPr>
            <p:cNvSpPr txBox="1">
              <a:spLocks noChangeArrowheads="1"/>
            </p:cNvSpPr>
            <p:nvPr/>
          </p:nvSpPr>
          <p:spPr bwMode="auto">
            <a:xfrm>
              <a:off x="966316" y="4876480"/>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2</a:t>
              </a:r>
            </a:p>
          </p:txBody>
        </p:sp>
        <p:sp>
          <p:nvSpPr>
            <p:cNvPr id="121" name="TextBox 136">
              <a:extLst>
                <a:ext uri="{FF2B5EF4-FFF2-40B4-BE49-F238E27FC236}">
                  <a16:creationId xmlns:a16="http://schemas.microsoft.com/office/drawing/2014/main" id="{0E7C249C-35FD-4B49-96B5-381339FCF9C7}"/>
                </a:ext>
              </a:extLst>
            </p:cNvPr>
            <p:cNvSpPr txBox="1">
              <a:spLocks noChangeArrowheads="1"/>
            </p:cNvSpPr>
            <p:nvPr/>
          </p:nvSpPr>
          <p:spPr bwMode="auto">
            <a:xfrm>
              <a:off x="966316" y="462358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3</a:t>
              </a:r>
            </a:p>
          </p:txBody>
        </p:sp>
        <p:sp>
          <p:nvSpPr>
            <p:cNvPr id="122" name="TextBox 137">
              <a:extLst>
                <a:ext uri="{FF2B5EF4-FFF2-40B4-BE49-F238E27FC236}">
                  <a16:creationId xmlns:a16="http://schemas.microsoft.com/office/drawing/2014/main" id="{20898344-9054-4EA6-9FA2-2743FFE789B6}"/>
                </a:ext>
              </a:extLst>
            </p:cNvPr>
            <p:cNvSpPr txBox="1">
              <a:spLocks noChangeArrowheads="1"/>
            </p:cNvSpPr>
            <p:nvPr/>
          </p:nvSpPr>
          <p:spPr bwMode="auto">
            <a:xfrm>
              <a:off x="966316" y="4117786"/>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5</a:t>
              </a:r>
            </a:p>
          </p:txBody>
        </p:sp>
        <p:sp>
          <p:nvSpPr>
            <p:cNvPr id="123" name="TextBox 138">
              <a:extLst>
                <a:ext uri="{FF2B5EF4-FFF2-40B4-BE49-F238E27FC236}">
                  <a16:creationId xmlns:a16="http://schemas.microsoft.com/office/drawing/2014/main" id="{D5A90F63-F003-45C0-A787-B752D88A9649}"/>
                </a:ext>
              </a:extLst>
            </p:cNvPr>
            <p:cNvSpPr txBox="1">
              <a:spLocks noChangeArrowheads="1"/>
            </p:cNvSpPr>
            <p:nvPr/>
          </p:nvSpPr>
          <p:spPr bwMode="auto">
            <a:xfrm>
              <a:off x="966316" y="4370684"/>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4</a:t>
              </a:r>
            </a:p>
          </p:txBody>
        </p:sp>
      </p:grpSp>
      <p:grpSp>
        <p:nvGrpSpPr>
          <p:cNvPr id="124" name="Group 143">
            <a:extLst>
              <a:ext uri="{FF2B5EF4-FFF2-40B4-BE49-F238E27FC236}">
                <a16:creationId xmlns:a16="http://schemas.microsoft.com/office/drawing/2014/main" id="{7EC7CB49-F0A5-47B3-A755-13E6BB988E2B}"/>
              </a:ext>
            </a:extLst>
          </p:cNvPr>
          <p:cNvGrpSpPr>
            <a:grpSpLocks/>
          </p:cNvGrpSpPr>
          <p:nvPr/>
        </p:nvGrpSpPr>
        <p:grpSpPr bwMode="auto">
          <a:xfrm>
            <a:off x="4727575" y="4264442"/>
            <a:ext cx="217488" cy="1581051"/>
            <a:chOff x="952627" y="1939710"/>
            <a:chExt cx="230343" cy="1679137"/>
          </a:xfrm>
        </p:grpSpPr>
        <p:sp>
          <p:nvSpPr>
            <p:cNvPr id="125" name="TextBox 144">
              <a:extLst>
                <a:ext uri="{FF2B5EF4-FFF2-40B4-BE49-F238E27FC236}">
                  <a16:creationId xmlns:a16="http://schemas.microsoft.com/office/drawing/2014/main" id="{7DE181E2-B477-4F51-AF64-236FE67382CC}"/>
                </a:ext>
              </a:extLst>
            </p:cNvPr>
            <p:cNvSpPr txBox="1">
              <a:spLocks noChangeArrowheads="1"/>
            </p:cNvSpPr>
            <p:nvPr/>
          </p:nvSpPr>
          <p:spPr bwMode="auto">
            <a:xfrm>
              <a:off x="952627" y="295130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0</a:t>
              </a:r>
            </a:p>
          </p:txBody>
        </p:sp>
        <p:sp>
          <p:nvSpPr>
            <p:cNvPr id="126" name="TextBox 145">
              <a:extLst>
                <a:ext uri="{FF2B5EF4-FFF2-40B4-BE49-F238E27FC236}">
                  <a16:creationId xmlns:a16="http://schemas.microsoft.com/office/drawing/2014/main" id="{5F7AA840-5174-40FB-9AAC-9878792237C7}"/>
                </a:ext>
              </a:extLst>
            </p:cNvPr>
            <p:cNvSpPr txBox="1">
              <a:spLocks noChangeArrowheads="1"/>
            </p:cNvSpPr>
            <p:nvPr/>
          </p:nvSpPr>
          <p:spPr bwMode="auto">
            <a:xfrm>
              <a:off x="952627" y="3455412"/>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–1</a:t>
              </a:r>
            </a:p>
          </p:txBody>
        </p:sp>
        <p:sp>
          <p:nvSpPr>
            <p:cNvPr id="127" name="TextBox 146">
              <a:extLst>
                <a:ext uri="{FF2B5EF4-FFF2-40B4-BE49-F238E27FC236}">
                  <a16:creationId xmlns:a16="http://schemas.microsoft.com/office/drawing/2014/main" id="{CAB27D8A-C7C1-46D8-8252-19C8E56A7F3C}"/>
                </a:ext>
              </a:extLst>
            </p:cNvPr>
            <p:cNvSpPr txBox="1">
              <a:spLocks noChangeArrowheads="1"/>
            </p:cNvSpPr>
            <p:nvPr/>
          </p:nvSpPr>
          <p:spPr bwMode="auto">
            <a:xfrm>
              <a:off x="952627" y="2445506"/>
              <a:ext cx="230343" cy="16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1</a:t>
              </a:r>
            </a:p>
          </p:txBody>
        </p:sp>
        <p:sp>
          <p:nvSpPr>
            <p:cNvPr id="128" name="TextBox 149">
              <a:extLst>
                <a:ext uri="{FF2B5EF4-FFF2-40B4-BE49-F238E27FC236}">
                  <a16:creationId xmlns:a16="http://schemas.microsoft.com/office/drawing/2014/main" id="{74669BC6-1990-4C67-81FC-F4010633DD9A}"/>
                </a:ext>
              </a:extLst>
            </p:cNvPr>
            <p:cNvSpPr txBox="1">
              <a:spLocks noChangeArrowheads="1"/>
            </p:cNvSpPr>
            <p:nvPr/>
          </p:nvSpPr>
          <p:spPr bwMode="auto">
            <a:xfrm>
              <a:off x="952627" y="1939710"/>
              <a:ext cx="230343" cy="16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algn="r" defTabSz="914400" fontAlgn="base">
                <a:lnSpc>
                  <a:spcPct val="100000"/>
                </a:lnSpc>
                <a:spcBef>
                  <a:spcPct val="0"/>
                </a:spcBef>
                <a:spcAft>
                  <a:spcPct val="0"/>
                </a:spcAft>
                <a:buClrTx/>
                <a:buFontTx/>
                <a:buNone/>
                <a:defRPr/>
              </a:pPr>
              <a:r>
                <a:rPr lang="en-US" altLang="en-US" sz="1000" kern="0">
                  <a:solidFill>
                    <a:prstClr val="black">
                      <a:lumMod val="75000"/>
                      <a:lumOff val="25000"/>
                    </a:prstClr>
                  </a:solidFill>
                  <a:latin typeface="Arial Narrow" panose="020B0606020202030204" pitchFamily="34" charset="0"/>
                </a:rPr>
                <a:t>2</a:t>
              </a:r>
            </a:p>
          </p:txBody>
        </p:sp>
      </p:grpSp>
      <p:cxnSp>
        <p:nvCxnSpPr>
          <p:cNvPr id="129" name="Straight Connector 158">
            <a:extLst>
              <a:ext uri="{FF2B5EF4-FFF2-40B4-BE49-F238E27FC236}">
                <a16:creationId xmlns:a16="http://schemas.microsoft.com/office/drawing/2014/main" id="{73902F17-23B2-4CD5-AFF7-AD13949D58F6}"/>
              </a:ext>
            </a:extLst>
          </p:cNvPr>
          <p:cNvCxnSpPr>
            <a:cxnSpLocks noChangeShapeType="1"/>
          </p:cNvCxnSpPr>
          <p:nvPr/>
        </p:nvCxnSpPr>
        <p:spPr bwMode="auto">
          <a:xfrm>
            <a:off x="1300163" y="1899067"/>
            <a:ext cx="420687" cy="0"/>
          </a:xfrm>
          <a:prstGeom prst="line">
            <a:avLst/>
          </a:prstGeom>
          <a:noFill/>
          <a:ln w="28575" algn="ctr">
            <a:solidFill>
              <a:srgbClr val="554856"/>
            </a:solidFill>
            <a:round/>
            <a:headEnd/>
            <a:tailEnd/>
          </a:ln>
          <a:extLst>
            <a:ext uri="{909E8E84-426E-40DD-AFC4-6F175D3DCCD1}">
              <a14:hiddenFill xmlns:a14="http://schemas.microsoft.com/office/drawing/2010/main">
                <a:noFill/>
              </a14:hiddenFill>
            </a:ext>
          </a:extLst>
        </p:spPr>
      </p:cxnSp>
      <p:sp>
        <p:nvSpPr>
          <p:cNvPr id="130" name="TextBox 153">
            <a:extLst>
              <a:ext uri="{FF2B5EF4-FFF2-40B4-BE49-F238E27FC236}">
                <a16:creationId xmlns:a16="http://schemas.microsoft.com/office/drawing/2014/main" id="{9787931E-8313-44A0-88B4-79DD0EF799CB}"/>
              </a:ext>
            </a:extLst>
          </p:cNvPr>
          <p:cNvSpPr txBox="1">
            <a:spLocks noChangeArrowheads="1"/>
          </p:cNvSpPr>
          <p:nvPr/>
        </p:nvSpPr>
        <p:spPr bwMode="auto">
          <a:xfrm>
            <a:off x="1674177" y="1761272"/>
            <a:ext cx="1938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Continued denosumab</a:t>
            </a:r>
          </a:p>
        </p:txBody>
      </p:sp>
      <p:sp>
        <p:nvSpPr>
          <p:cNvPr id="131" name="TextBox 196">
            <a:extLst>
              <a:ext uri="{FF2B5EF4-FFF2-40B4-BE49-F238E27FC236}">
                <a16:creationId xmlns:a16="http://schemas.microsoft.com/office/drawing/2014/main" id="{8F6205AF-89E5-426C-BC0D-6B05E2038C08}"/>
              </a:ext>
            </a:extLst>
          </p:cNvPr>
          <p:cNvSpPr txBox="1">
            <a:spLocks noChangeArrowheads="1"/>
          </p:cNvSpPr>
          <p:nvPr/>
        </p:nvSpPr>
        <p:spPr bwMode="auto">
          <a:xfrm>
            <a:off x="2039938" y="2735679"/>
            <a:ext cx="35877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1.6*</a:t>
            </a:r>
          </a:p>
        </p:txBody>
      </p:sp>
      <p:sp>
        <p:nvSpPr>
          <p:cNvPr id="132" name="TextBox 197">
            <a:extLst>
              <a:ext uri="{FF2B5EF4-FFF2-40B4-BE49-F238E27FC236}">
                <a16:creationId xmlns:a16="http://schemas.microsoft.com/office/drawing/2014/main" id="{EE68F3E6-BD64-461C-8FF1-0F89A7E24799}"/>
              </a:ext>
            </a:extLst>
          </p:cNvPr>
          <p:cNvSpPr txBox="1">
            <a:spLocks noChangeArrowheads="1"/>
          </p:cNvSpPr>
          <p:nvPr/>
        </p:nvSpPr>
        <p:spPr bwMode="auto">
          <a:xfrm>
            <a:off x="2760663" y="2543592"/>
            <a:ext cx="32391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2.3*</a:t>
            </a:r>
          </a:p>
        </p:txBody>
      </p:sp>
      <p:sp>
        <p:nvSpPr>
          <p:cNvPr id="133" name="TextBox 198">
            <a:extLst>
              <a:ext uri="{FF2B5EF4-FFF2-40B4-BE49-F238E27FC236}">
                <a16:creationId xmlns:a16="http://schemas.microsoft.com/office/drawing/2014/main" id="{02833914-8AD0-40D3-B39E-44A0BBB39FC8}"/>
              </a:ext>
            </a:extLst>
          </p:cNvPr>
          <p:cNvSpPr txBox="1">
            <a:spLocks noChangeArrowheads="1"/>
          </p:cNvSpPr>
          <p:nvPr/>
        </p:nvSpPr>
        <p:spPr bwMode="auto">
          <a:xfrm>
            <a:off x="4156075" y="2313357"/>
            <a:ext cx="4143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3.4</a:t>
            </a:r>
            <a:r>
              <a:rPr lang="en-US" altLang="en-US" sz="1000" kern="0" baseline="30000" dirty="0">
                <a:solidFill>
                  <a:prstClr val="black">
                    <a:lumMod val="75000"/>
                    <a:lumOff val="25000"/>
                  </a:prstClr>
                </a:solidFill>
                <a:latin typeface="Arial Narrow" panose="020B0606020202030204" pitchFamily="34" charset="0"/>
                <a:cs typeface="Arial" panose="020B0604020202020204" pitchFamily="34" charset="0"/>
              </a:rPr>
              <a:t>†</a:t>
            </a:r>
            <a:endParaRPr lang="en-US" altLang="en-US" sz="1000" kern="0" dirty="0">
              <a:solidFill>
                <a:prstClr val="black">
                  <a:lumMod val="75000"/>
                  <a:lumOff val="25000"/>
                </a:prstClr>
              </a:solidFill>
              <a:latin typeface="Arial Narrow" panose="020B0606020202030204" pitchFamily="34" charset="0"/>
            </a:endParaRPr>
          </a:p>
        </p:txBody>
      </p:sp>
      <p:sp>
        <p:nvSpPr>
          <p:cNvPr id="134" name="TextBox 199">
            <a:extLst>
              <a:ext uri="{FF2B5EF4-FFF2-40B4-BE49-F238E27FC236}">
                <a16:creationId xmlns:a16="http://schemas.microsoft.com/office/drawing/2014/main" id="{64AF49E4-9A32-4522-9709-AC163A0DF532}"/>
              </a:ext>
            </a:extLst>
          </p:cNvPr>
          <p:cNvSpPr txBox="1">
            <a:spLocks noChangeArrowheads="1"/>
          </p:cNvSpPr>
          <p:nvPr/>
        </p:nvSpPr>
        <p:spPr bwMode="auto">
          <a:xfrm>
            <a:off x="4170363" y="3099217"/>
            <a:ext cx="3270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2.0</a:t>
            </a:r>
            <a:r>
              <a:rPr lang="en-US" altLang="en-US" sz="1000" kern="0" baseline="30000" dirty="0">
                <a:solidFill>
                  <a:prstClr val="black">
                    <a:lumMod val="75000"/>
                    <a:lumOff val="25000"/>
                  </a:prstClr>
                </a:solidFill>
                <a:latin typeface="Arial Narrow" panose="020B0606020202030204" pitchFamily="34" charset="0"/>
                <a:cs typeface="Arial" panose="020B0604020202020204" pitchFamily="34" charset="0"/>
              </a:rPr>
              <a:t>†</a:t>
            </a:r>
            <a:endParaRPr lang="en-US" altLang="en-US" sz="1000" kern="0" dirty="0">
              <a:solidFill>
                <a:prstClr val="black">
                  <a:lumMod val="75000"/>
                  <a:lumOff val="25000"/>
                </a:prstClr>
              </a:solidFill>
              <a:latin typeface="Arial Narrow" panose="020B0606020202030204" pitchFamily="34" charset="0"/>
            </a:endParaRPr>
          </a:p>
        </p:txBody>
      </p:sp>
      <p:sp>
        <p:nvSpPr>
          <p:cNvPr id="135" name="TextBox 202">
            <a:extLst>
              <a:ext uri="{FF2B5EF4-FFF2-40B4-BE49-F238E27FC236}">
                <a16:creationId xmlns:a16="http://schemas.microsoft.com/office/drawing/2014/main" id="{53E15DC6-F0E6-4B94-86FA-E889A03B7CF8}"/>
              </a:ext>
            </a:extLst>
          </p:cNvPr>
          <p:cNvSpPr txBox="1">
            <a:spLocks noChangeArrowheads="1"/>
          </p:cNvSpPr>
          <p:nvPr/>
        </p:nvSpPr>
        <p:spPr bwMode="auto">
          <a:xfrm>
            <a:off x="5661025" y="3288768"/>
            <a:ext cx="2127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0.0</a:t>
            </a:r>
          </a:p>
        </p:txBody>
      </p:sp>
      <p:sp>
        <p:nvSpPr>
          <p:cNvPr id="136" name="TextBox 203">
            <a:extLst>
              <a:ext uri="{FF2B5EF4-FFF2-40B4-BE49-F238E27FC236}">
                <a16:creationId xmlns:a16="http://schemas.microsoft.com/office/drawing/2014/main" id="{BCA311FC-639F-4E23-9ED2-61D63ADB614A}"/>
              </a:ext>
            </a:extLst>
          </p:cNvPr>
          <p:cNvSpPr txBox="1">
            <a:spLocks noChangeArrowheads="1"/>
          </p:cNvSpPr>
          <p:nvPr/>
        </p:nvSpPr>
        <p:spPr bwMode="auto">
          <a:xfrm>
            <a:off x="5634038" y="2792831"/>
            <a:ext cx="3365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1.7*</a:t>
            </a:r>
          </a:p>
        </p:txBody>
      </p:sp>
      <p:sp>
        <p:nvSpPr>
          <p:cNvPr id="137" name="TextBox 204">
            <a:extLst>
              <a:ext uri="{FF2B5EF4-FFF2-40B4-BE49-F238E27FC236}">
                <a16:creationId xmlns:a16="http://schemas.microsoft.com/office/drawing/2014/main" id="{47ED2A23-46D4-45F5-8CF3-60D248295638}"/>
              </a:ext>
            </a:extLst>
          </p:cNvPr>
          <p:cNvSpPr txBox="1">
            <a:spLocks noChangeArrowheads="1"/>
          </p:cNvSpPr>
          <p:nvPr/>
        </p:nvSpPr>
        <p:spPr bwMode="auto">
          <a:xfrm>
            <a:off x="6356350" y="2669402"/>
            <a:ext cx="4345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2.2*</a:t>
            </a:r>
          </a:p>
        </p:txBody>
      </p:sp>
      <p:sp>
        <p:nvSpPr>
          <p:cNvPr id="138" name="TextBox 205">
            <a:extLst>
              <a:ext uri="{FF2B5EF4-FFF2-40B4-BE49-F238E27FC236}">
                <a16:creationId xmlns:a16="http://schemas.microsoft.com/office/drawing/2014/main" id="{51CF099E-0F64-4875-945D-465A876344D5}"/>
              </a:ext>
            </a:extLst>
          </p:cNvPr>
          <p:cNvSpPr txBox="1">
            <a:spLocks noChangeArrowheads="1"/>
          </p:cNvSpPr>
          <p:nvPr/>
        </p:nvSpPr>
        <p:spPr bwMode="auto">
          <a:xfrm>
            <a:off x="7773987" y="2310440"/>
            <a:ext cx="28098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3.4</a:t>
            </a:r>
            <a:r>
              <a:rPr lang="en-US" altLang="en-US" sz="1000" kern="0" baseline="30000" dirty="0">
                <a:solidFill>
                  <a:prstClr val="black">
                    <a:lumMod val="75000"/>
                    <a:lumOff val="25000"/>
                  </a:prstClr>
                </a:solidFill>
                <a:latin typeface="Arial Narrow" panose="020B0606020202030204" pitchFamily="34" charset="0"/>
                <a:cs typeface="Arial" panose="020B0604020202020204" pitchFamily="34" charset="0"/>
              </a:rPr>
              <a:t>†</a:t>
            </a:r>
            <a:endParaRPr lang="en-US" altLang="en-US" sz="1000" kern="0" dirty="0">
              <a:solidFill>
                <a:prstClr val="black">
                  <a:lumMod val="75000"/>
                  <a:lumOff val="25000"/>
                </a:prstClr>
              </a:solidFill>
              <a:latin typeface="Arial Narrow" panose="020B0606020202030204" pitchFamily="34" charset="0"/>
            </a:endParaRPr>
          </a:p>
        </p:txBody>
      </p:sp>
      <p:sp>
        <p:nvSpPr>
          <p:cNvPr id="139" name="TextBox 206">
            <a:extLst>
              <a:ext uri="{FF2B5EF4-FFF2-40B4-BE49-F238E27FC236}">
                <a16:creationId xmlns:a16="http://schemas.microsoft.com/office/drawing/2014/main" id="{7FB7F25C-8B41-4D1F-85BD-7CFCC3657332}"/>
              </a:ext>
            </a:extLst>
          </p:cNvPr>
          <p:cNvSpPr txBox="1">
            <a:spLocks noChangeArrowheads="1"/>
          </p:cNvSpPr>
          <p:nvPr/>
        </p:nvSpPr>
        <p:spPr bwMode="auto">
          <a:xfrm>
            <a:off x="7791450" y="3118267"/>
            <a:ext cx="3000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1.8</a:t>
            </a:r>
            <a:r>
              <a:rPr lang="en-US" altLang="en-US" sz="1000" kern="0" baseline="30000" dirty="0">
                <a:solidFill>
                  <a:prstClr val="black">
                    <a:lumMod val="75000"/>
                    <a:lumOff val="25000"/>
                  </a:prstClr>
                </a:solidFill>
                <a:latin typeface="Arial Narrow" panose="020B0606020202030204" pitchFamily="34" charset="0"/>
                <a:cs typeface="Arial" panose="020B0604020202020204" pitchFamily="34" charset="0"/>
              </a:rPr>
              <a:t>†</a:t>
            </a:r>
            <a:endParaRPr lang="en-US" altLang="en-US" sz="1000" kern="0" dirty="0">
              <a:solidFill>
                <a:prstClr val="black">
                  <a:lumMod val="75000"/>
                  <a:lumOff val="25000"/>
                </a:prstClr>
              </a:solidFill>
              <a:latin typeface="Arial Narrow" panose="020B0606020202030204" pitchFamily="34" charset="0"/>
            </a:endParaRPr>
          </a:p>
        </p:txBody>
      </p:sp>
      <p:sp>
        <p:nvSpPr>
          <p:cNvPr id="140" name="TextBox 207">
            <a:extLst>
              <a:ext uri="{FF2B5EF4-FFF2-40B4-BE49-F238E27FC236}">
                <a16:creationId xmlns:a16="http://schemas.microsoft.com/office/drawing/2014/main" id="{D1068B3B-7B8B-4B7C-AFDE-6E571A811D7A}"/>
              </a:ext>
            </a:extLst>
          </p:cNvPr>
          <p:cNvSpPr txBox="1">
            <a:spLocks noChangeArrowheads="1"/>
          </p:cNvSpPr>
          <p:nvPr/>
        </p:nvSpPr>
        <p:spPr bwMode="auto">
          <a:xfrm>
            <a:off x="6335713" y="3292099"/>
            <a:ext cx="301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–0.1</a:t>
            </a:r>
          </a:p>
        </p:txBody>
      </p:sp>
      <p:sp>
        <p:nvSpPr>
          <p:cNvPr id="141" name="TextBox 208">
            <a:extLst>
              <a:ext uri="{FF2B5EF4-FFF2-40B4-BE49-F238E27FC236}">
                <a16:creationId xmlns:a16="http://schemas.microsoft.com/office/drawing/2014/main" id="{68E1C18B-1B2F-4542-B508-454D0EABA8B8}"/>
              </a:ext>
            </a:extLst>
          </p:cNvPr>
          <p:cNvSpPr txBox="1">
            <a:spLocks noChangeArrowheads="1"/>
          </p:cNvSpPr>
          <p:nvPr/>
        </p:nvSpPr>
        <p:spPr bwMode="auto">
          <a:xfrm>
            <a:off x="2020888" y="4846260"/>
            <a:ext cx="3679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1.8*</a:t>
            </a:r>
          </a:p>
        </p:txBody>
      </p:sp>
      <p:sp>
        <p:nvSpPr>
          <p:cNvPr id="142" name="TextBox 209">
            <a:extLst>
              <a:ext uri="{FF2B5EF4-FFF2-40B4-BE49-F238E27FC236}">
                <a16:creationId xmlns:a16="http://schemas.microsoft.com/office/drawing/2014/main" id="{6DE2149F-ED14-4DD4-89F3-50C0EB5AB401}"/>
              </a:ext>
            </a:extLst>
          </p:cNvPr>
          <p:cNvSpPr txBox="1">
            <a:spLocks noChangeArrowheads="1"/>
          </p:cNvSpPr>
          <p:nvPr/>
        </p:nvSpPr>
        <p:spPr bwMode="auto">
          <a:xfrm>
            <a:off x="2733675" y="4558129"/>
            <a:ext cx="35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3.2*</a:t>
            </a:r>
          </a:p>
        </p:txBody>
      </p:sp>
      <p:sp>
        <p:nvSpPr>
          <p:cNvPr id="143" name="TextBox 210">
            <a:extLst>
              <a:ext uri="{FF2B5EF4-FFF2-40B4-BE49-F238E27FC236}">
                <a16:creationId xmlns:a16="http://schemas.microsoft.com/office/drawing/2014/main" id="{9ABFC8FF-446A-42FF-99C7-489A5C7CC5CD}"/>
              </a:ext>
            </a:extLst>
          </p:cNvPr>
          <p:cNvSpPr txBox="1">
            <a:spLocks noChangeArrowheads="1"/>
          </p:cNvSpPr>
          <p:nvPr/>
        </p:nvSpPr>
        <p:spPr bwMode="auto">
          <a:xfrm>
            <a:off x="2740025" y="5114069"/>
            <a:ext cx="3730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0.8*</a:t>
            </a:r>
          </a:p>
        </p:txBody>
      </p:sp>
      <p:sp>
        <p:nvSpPr>
          <p:cNvPr id="144" name="TextBox 211">
            <a:extLst>
              <a:ext uri="{FF2B5EF4-FFF2-40B4-BE49-F238E27FC236}">
                <a16:creationId xmlns:a16="http://schemas.microsoft.com/office/drawing/2014/main" id="{045F202D-044B-4FB7-8998-73AF620DD072}"/>
              </a:ext>
            </a:extLst>
          </p:cNvPr>
          <p:cNvSpPr txBox="1">
            <a:spLocks noChangeArrowheads="1"/>
          </p:cNvSpPr>
          <p:nvPr/>
        </p:nvSpPr>
        <p:spPr bwMode="auto">
          <a:xfrm>
            <a:off x="2038350" y="5267742"/>
            <a:ext cx="2127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0.2</a:t>
            </a:r>
          </a:p>
        </p:txBody>
      </p:sp>
      <p:sp>
        <p:nvSpPr>
          <p:cNvPr id="145" name="TextBox 212">
            <a:extLst>
              <a:ext uri="{FF2B5EF4-FFF2-40B4-BE49-F238E27FC236}">
                <a16:creationId xmlns:a16="http://schemas.microsoft.com/office/drawing/2014/main" id="{4B581753-937D-4934-8C30-6764AB6CF22B}"/>
              </a:ext>
            </a:extLst>
          </p:cNvPr>
          <p:cNvSpPr txBox="1">
            <a:spLocks noChangeArrowheads="1"/>
          </p:cNvSpPr>
          <p:nvPr/>
        </p:nvSpPr>
        <p:spPr bwMode="auto">
          <a:xfrm>
            <a:off x="4162425" y="5024530"/>
            <a:ext cx="29051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2.7</a:t>
            </a:r>
            <a:r>
              <a:rPr lang="en-US" altLang="en-US" sz="1000" kern="0" baseline="30000" dirty="0">
                <a:solidFill>
                  <a:prstClr val="black">
                    <a:lumMod val="75000"/>
                    <a:lumOff val="25000"/>
                  </a:prstClr>
                </a:solidFill>
                <a:latin typeface="Arial Narrow" panose="020B0606020202030204" pitchFamily="34" charset="0"/>
                <a:cs typeface="Arial" panose="020B0604020202020204" pitchFamily="34" charset="0"/>
              </a:rPr>
              <a:t>†</a:t>
            </a:r>
            <a:endParaRPr lang="en-US" altLang="en-US" sz="1000" kern="0" dirty="0">
              <a:solidFill>
                <a:prstClr val="black">
                  <a:lumMod val="75000"/>
                  <a:lumOff val="25000"/>
                </a:prstClr>
              </a:solidFill>
              <a:latin typeface="Arial Narrow" panose="020B0606020202030204" pitchFamily="34" charset="0"/>
            </a:endParaRPr>
          </a:p>
        </p:txBody>
      </p:sp>
      <p:sp>
        <p:nvSpPr>
          <p:cNvPr id="146" name="TextBox 213">
            <a:extLst>
              <a:ext uri="{FF2B5EF4-FFF2-40B4-BE49-F238E27FC236}">
                <a16:creationId xmlns:a16="http://schemas.microsoft.com/office/drawing/2014/main" id="{42F660C0-907C-48BF-B42A-E52251E74D7D}"/>
              </a:ext>
            </a:extLst>
          </p:cNvPr>
          <p:cNvSpPr txBox="1">
            <a:spLocks noChangeArrowheads="1"/>
          </p:cNvSpPr>
          <p:nvPr/>
        </p:nvSpPr>
        <p:spPr bwMode="auto">
          <a:xfrm>
            <a:off x="4160837" y="4255873"/>
            <a:ext cx="3015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4.6</a:t>
            </a:r>
            <a:r>
              <a:rPr lang="en-US" altLang="en-US" sz="1000" kern="0" baseline="30000" dirty="0">
                <a:solidFill>
                  <a:prstClr val="black">
                    <a:lumMod val="75000"/>
                    <a:lumOff val="25000"/>
                  </a:prstClr>
                </a:solidFill>
                <a:latin typeface="Arial Narrow" panose="020B0606020202030204" pitchFamily="34" charset="0"/>
                <a:cs typeface="Arial" panose="020B0604020202020204" pitchFamily="34" charset="0"/>
              </a:rPr>
              <a:t>†</a:t>
            </a:r>
            <a:endParaRPr lang="en-US" altLang="en-US" sz="1000" kern="0" dirty="0">
              <a:solidFill>
                <a:prstClr val="black">
                  <a:lumMod val="75000"/>
                  <a:lumOff val="25000"/>
                </a:prstClr>
              </a:solidFill>
              <a:latin typeface="Arial Narrow" panose="020B0606020202030204" pitchFamily="34" charset="0"/>
            </a:endParaRPr>
          </a:p>
        </p:txBody>
      </p:sp>
      <p:sp>
        <p:nvSpPr>
          <p:cNvPr id="147" name="TextBox 214">
            <a:extLst>
              <a:ext uri="{FF2B5EF4-FFF2-40B4-BE49-F238E27FC236}">
                <a16:creationId xmlns:a16="http://schemas.microsoft.com/office/drawing/2014/main" id="{EBDC5CCE-E7D3-40B1-9546-274A862DE335}"/>
              </a:ext>
            </a:extLst>
          </p:cNvPr>
          <p:cNvSpPr txBox="1">
            <a:spLocks noChangeArrowheads="1"/>
          </p:cNvSpPr>
          <p:nvPr/>
        </p:nvSpPr>
        <p:spPr bwMode="auto">
          <a:xfrm>
            <a:off x="7773987" y="4750696"/>
            <a:ext cx="35083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0.7*</a:t>
            </a:r>
          </a:p>
        </p:txBody>
      </p:sp>
      <p:sp>
        <p:nvSpPr>
          <p:cNvPr id="148" name="TextBox 215">
            <a:extLst>
              <a:ext uri="{FF2B5EF4-FFF2-40B4-BE49-F238E27FC236}">
                <a16:creationId xmlns:a16="http://schemas.microsoft.com/office/drawing/2014/main" id="{F09A926D-8241-4C02-80CF-0EC4A82EFB6A}"/>
              </a:ext>
            </a:extLst>
          </p:cNvPr>
          <p:cNvSpPr txBox="1">
            <a:spLocks noChangeArrowheads="1"/>
          </p:cNvSpPr>
          <p:nvPr/>
        </p:nvSpPr>
        <p:spPr bwMode="auto">
          <a:xfrm>
            <a:off x="6353336" y="4807263"/>
            <a:ext cx="3888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0.6*</a:t>
            </a:r>
          </a:p>
        </p:txBody>
      </p:sp>
      <p:sp>
        <p:nvSpPr>
          <p:cNvPr id="149" name="TextBox 217">
            <a:extLst>
              <a:ext uri="{FF2B5EF4-FFF2-40B4-BE49-F238E27FC236}">
                <a16:creationId xmlns:a16="http://schemas.microsoft.com/office/drawing/2014/main" id="{659CDCB4-FCE8-4082-97A7-57B353EB8E2C}"/>
              </a:ext>
            </a:extLst>
          </p:cNvPr>
          <p:cNvSpPr txBox="1">
            <a:spLocks noChangeArrowheads="1"/>
          </p:cNvSpPr>
          <p:nvPr/>
        </p:nvSpPr>
        <p:spPr bwMode="auto">
          <a:xfrm>
            <a:off x="5668963" y="4997231"/>
            <a:ext cx="2127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0.1</a:t>
            </a:r>
          </a:p>
        </p:txBody>
      </p:sp>
      <p:sp>
        <p:nvSpPr>
          <p:cNvPr id="150" name="TextBox 218">
            <a:extLst>
              <a:ext uri="{FF2B5EF4-FFF2-40B4-BE49-F238E27FC236}">
                <a16:creationId xmlns:a16="http://schemas.microsoft.com/office/drawing/2014/main" id="{B0296A39-B7E2-4EEF-B4EC-5FECCD6AC175}"/>
              </a:ext>
            </a:extLst>
          </p:cNvPr>
          <p:cNvSpPr txBox="1">
            <a:spLocks noChangeArrowheads="1"/>
          </p:cNvSpPr>
          <p:nvPr/>
        </p:nvSpPr>
        <p:spPr bwMode="auto">
          <a:xfrm>
            <a:off x="5668963" y="5483060"/>
            <a:ext cx="301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–0.3</a:t>
            </a:r>
          </a:p>
        </p:txBody>
      </p:sp>
      <p:sp>
        <p:nvSpPr>
          <p:cNvPr id="151" name="TextBox 219">
            <a:extLst>
              <a:ext uri="{FF2B5EF4-FFF2-40B4-BE49-F238E27FC236}">
                <a16:creationId xmlns:a16="http://schemas.microsoft.com/office/drawing/2014/main" id="{BCFD2B0D-3B20-4A62-8888-E7048F213C44}"/>
              </a:ext>
            </a:extLst>
          </p:cNvPr>
          <p:cNvSpPr txBox="1">
            <a:spLocks noChangeArrowheads="1"/>
          </p:cNvSpPr>
          <p:nvPr/>
        </p:nvSpPr>
        <p:spPr bwMode="auto">
          <a:xfrm>
            <a:off x="6329363" y="5494119"/>
            <a:ext cx="301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–0.3</a:t>
            </a:r>
          </a:p>
        </p:txBody>
      </p:sp>
      <p:sp>
        <p:nvSpPr>
          <p:cNvPr id="152" name="TextBox 220">
            <a:extLst>
              <a:ext uri="{FF2B5EF4-FFF2-40B4-BE49-F238E27FC236}">
                <a16:creationId xmlns:a16="http://schemas.microsoft.com/office/drawing/2014/main" id="{3CCDC1D0-61ED-419D-A06D-C7E55DDE555E}"/>
              </a:ext>
            </a:extLst>
          </p:cNvPr>
          <p:cNvSpPr txBox="1">
            <a:spLocks noChangeArrowheads="1"/>
          </p:cNvSpPr>
          <p:nvPr/>
        </p:nvSpPr>
        <p:spPr bwMode="auto">
          <a:xfrm>
            <a:off x="7773988" y="5103016"/>
            <a:ext cx="3175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0.6</a:t>
            </a:r>
            <a:r>
              <a:rPr lang="en-US" altLang="en-US" sz="1000" kern="0" baseline="30000" dirty="0">
                <a:solidFill>
                  <a:prstClr val="black">
                    <a:lumMod val="75000"/>
                    <a:lumOff val="25000"/>
                  </a:prstClr>
                </a:solidFill>
                <a:latin typeface="Arial Narrow" panose="020B0606020202030204" pitchFamily="34" charset="0"/>
                <a:cs typeface="Arial" panose="020B0604020202020204" pitchFamily="34" charset="0"/>
              </a:rPr>
              <a:t>‡</a:t>
            </a:r>
            <a:endParaRPr lang="en-US" altLang="en-US" sz="1000" kern="0" dirty="0">
              <a:solidFill>
                <a:prstClr val="black">
                  <a:lumMod val="75000"/>
                  <a:lumOff val="25000"/>
                </a:prstClr>
              </a:solidFill>
              <a:latin typeface="Arial Narrow" panose="020B0606020202030204" pitchFamily="34" charset="0"/>
            </a:endParaRPr>
          </a:p>
        </p:txBody>
      </p:sp>
      <p:cxnSp>
        <p:nvCxnSpPr>
          <p:cNvPr id="153" name="Straight Connector 221">
            <a:extLst>
              <a:ext uri="{FF2B5EF4-FFF2-40B4-BE49-F238E27FC236}">
                <a16:creationId xmlns:a16="http://schemas.microsoft.com/office/drawing/2014/main" id="{B66290A4-1FA5-4F72-98F0-DF5A725EA1FB}"/>
              </a:ext>
            </a:extLst>
          </p:cNvPr>
          <p:cNvCxnSpPr>
            <a:cxnSpLocks noChangeShapeType="1"/>
          </p:cNvCxnSpPr>
          <p:nvPr/>
        </p:nvCxnSpPr>
        <p:spPr bwMode="auto">
          <a:xfrm>
            <a:off x="3635375" y="1899067"/>
            <a:ext cx="420688" cy="0"/>
          </a:xfrm>
          <a:prstGeom prst="line">
            <a:avLst/>
          </a:prstGeom>
          <a:noFill/>
          <a:ln w="38100" algn="ctr">
            <a:solidFill>
              <a:srgbClr val="947F95"/>
            </a:solidFill>
            <a:round/>
            <a:headEnd/>
            <a:tailEnd/>
          </a:ln>
          <a:extLst>
            <a:ext uri="{909E8E84-426E-40DD-AFC4-6F175D3DCCD1}">
              <a14:hiddenFill xmlns:a14="http://schemas.microsoft.com/office/drawing/2010/main">
                <a:noFill/>
              </a14:hiddenFill>
            </a:ext>
          </a:extLst>
        </p:spPr>
      </p:cxnSp>
      <p:sp>
        <p:nvSpPr>
          <p:cNvPr id="154" name="TextBox 223">
            <a:extLst>
              <a:ext uri="{FF2B5EF4-FFF2-40B4-BE49-F238E27FC236}">
                <a16:creationId xmlns:a16="http://schemas.microsoft.com/office/drawing/2014/main" id="{F788BE50-3FB7-47AB-94E3-34B93802C510}"/>
              </a:ext>
            </a:extLst>
          </p:cNvPr>
          <p:cNvSpPr txBox="1">
            <a:spLocks noChangeArrowheads="1"/>
          </p:cNvSpPr>
          <p:nvPr/>
        </p:nvSpPr>
        <p:spPr bwMode="auto">
          <a:xfrm>
            <a:off x="4024030" y="1760637"/>
            <a:ext cx="21259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Cross-over denosumab</a:t>
            </a:r>
          </a:p>
        </p:txBody>
      </p:sp>
      <p:sp>
        <p:nvSpPr>
          <p:cNvPr id="155" name="Rectangle 191">
            <a:extLst>
              <a:ext uri="{FF2B5EF4-FFF2-40B4-BE49-F238E27FC236}">
                <a16:creationId xmlns:a16="http://schemas.microsoft.com/office/drawing/2014/main" id="{C5C3BEFA-ED09-4FE3-B079-C2353ED9B925}"/>
              </a:ext>
            </a:extLst>
          </p:cNvPr>
          <p:cNvSpPr>
            <a:spLocks noChangeArrowheads="1"/>
          </p:cNvSpPr>
          <p:nvPr/>
        </p:nvSpPr>
        <p:spPr bwMode="auto">
          <a:xfrm>
            <a:off x="1430338" y="2348329"/>
            <a:ext cx="9525" cy="1439863"/>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56" name="Freeform 192">
            <a:extLst>
              <a:ext uri="{FF2B5EF4-FFF2-40B4-BE49-F238E27FC236}">
                <a16:creationId xmlns:a16="http://schemas.microsoft.com/office/drawing/2014/main" id="{9EB74516-A200-47D5-9FAD-0D3B9D7497F0}"/>
              </a:ext>
            </a:extLst>
          </p:cNvPr>
          <p:cNvSpPr>
            <a:spLocks noEditPoints="1"/>
          </p:cNvSpPr>
          <p:nvPr/>
        </p:nvSpPr>
        <p:spPr bwMode="auto">
          <a:xfrm>
            <a:off x="1390650" y="2343567"/>
            <a:ext cx="44450" cy="1449387"/>
          </a:xfrm>
          <a:custGeom>
            <a:avLst/>
            <a:gdLst>
              <a:gd name="T0" fmla="*/ 0 w 28"/>
              <a:gd name="T1" fmla="*/ 2147483646 h 913"/>
              <a:gd name="T2" fmla="*/ 2147483646 w 28"/>
              <a:gd name="T3" fmla="*/ 2147483646 h 913"/>
              <a:gd name="T4" fmla="*/ 2147483646 w 28"/>
              <a:gd name="T5" fmla="*/ 2147483646 h 913"/>
              <a:gd name="T6" fmla="*/ 0 w 28"/>
              <a:gd name="T7" fmla="*/ 2147483646 h 913"/>
              <a:gd name="T8" fmla="*/ 0 w 28"/>
              <a:gd name="T9" fmla="*/ 2147483646 h 913"/>
              <a:gd name="T10" fmla="*/ 0 w 28"/>
              <a:gd name="T11" fmla="*/ 2147483646 h 913"/>
              <a:gd name="T12" fmla="*/ 2147483646 w 28"/>
              <a:gd name="T13" fmla="*/ 2147483646 h 913"/>
              <a:gd name="T14" fmla="*/ 2147483646 w 28"/>
              <a:gd name="T15" fmla="*/ 2147483646 h 913"/>
              <a:gd name="T16" fmla="*/ 0 w 28"/>
              <a:gd name="T17" fmla="*/ 2147483646 h 913"/>
              <a:gd name="T18" fmla="*/ 0 w 28"/>
              <a:gd name="T19" fmla="*/ 2147483646 h 913"/>
              <a:gd name="T20" fmla="*/ 0 w 28"/>
              <a:gd name="T21" fmla="*/ 2147483646 h 913"/>
              <a:gd name="T22" fmla="*/ 2147483646 w 28"/>
              <a:gd name="T23" fmla="*/ 2147483646 h 913"/>
              <a:gd name="T24" fmla="*/ 2147483646 w 28"/>
              <a:gd name="T25" fmla="*/ 2147483646 h 913"/>
              <a:gd name="T26" fmla="*/ 0 w 28"/>
              <a:gd name="T27" fmla="*/ 2147483646 h 913"/>
              <a:gd name="T28" fmla="*/ 0 w 28"/>
              <a:gd name="T29" fmla="*/ 2147483646 h 913"/>
              <a:gd name="T30" fmla="*/ 0 w 28"/>
              <a:gd name="T31" fmla="*/ 2147483646 h 913"/>
              <a:gd name="T32" fmla="*/ 2147483646 w 28"/>
              <a:gd name="T33" fmla="*/ 2147483646 h 913"/>
              <a:gd name="T34" fmla="*/ 2147483646 w 28"/>
              <a:gd name="T35" fmla="*/ 2147483646 h 913"/>
              <a:gd name="T36" fmla="*/ 0 w 28"/>
              <a:gd name="T37" fmla="*/ 2147483646 h 913"/>
              <a:gd name="T38" fmla="*/ 0 w 28"/>
              <a:gd name="T39" fmla="*/ 2147483646 h 913"/>
              <a:gd name="T40" fmla="*/ 0 w 28"/>
              <a:gd name="T41" fmla="*/ 2147483646 h 913"/>
              <a:gd name="T42" fmla="*/ 2147483646 w 28"/>
              <a:gd name="T43" fmla="*/ 2147483646 h 913"/>
              <a:gd name="T44" fmla="*/ 2147483646 w 28"/>
              <a:gd name="T45" fmla="*/ 2147483646 h 913"/>
              <a:gd name="T46" fmla="*/ 0 w 28"/>
              <a:gd name="T47" fmla="*/ 2147483646 h 913"/>
              <a:gd name="T48" fmla="*/ 0 w 28"/>
              <a:gd name="T49" fmla="*/ 2147483646 h 913"/>
              <a:gd name="T50" fmla="*/ 0 w 28"/>
              <a:gd name="T51" fmla="*/ 0 h 913"/>
              <a:gd name="T52" fmla="*/ 2147483646 w 28"/>
              <a:gd name="T53" fmla="*/ 0 h 913"/>
              <a:gd name="T54" fmla="*/ 2147483646 w 28"/>
              <a:gd name="T55" fmla="*/ 2147483646 h 913"/>
              <a:gd name="T56" fmla="*/ 0 w 28"/>
              <a:gd name="T57" fmla="*/ 2147483646 h 913"/>
              <a:gd name="T58" fmla="*/ 0 w 28"/>
              <a:gd name="T59" fmla="*/ 0 h 9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 h="913">
                <a:moveTo>
                  <a:pt x="0" y="907"/>
                </a:moveTo>
                <a:lnTo>
                  <a:pt x="28" y="907"/>
                </a:lnTo>
                <a:lnTo>
                  <a:pt x="28" y="913"/>
                </a:lnTo>
                <a:lnTo>
                  <a:pt x="0" y="913"/>
                </a:lnTo>
                <a:lnTo>
                  <a:pt x="0" y="907"/>
                </a:lnTo>
                <a:close/>
                <a:moveTo>
                  <a:pt x="0" y="726"/>
                </a:moveTo>
                <a:lnTo>
                  <a:pt x="28" y="726"/>
                </a:lnTo>
                <a:lnTo>
                  <a:pt x="28" y="731"/>
                </a:lnTo>
                <a:lnTo>
                  <a:pt x="0" y="731"/>
                </a:lnTo>
                <a:lnTo>
                  <a:pt x="0" y="726"/>
                </a:lnTo>
                <a:close/>
                <a:moveTo>
                  <a:pt x="0" y="544"/>
                </a:moveTo>
                <a:lnTo>
                  <a:pt x="28" y="544"/>
                </a:lnTo>
                <a:lnTo>
                  <a:pt x="28" y="550"/>
                </a:lnTo>
                <a:lnTo>
                  <a:pt x="0" y="550"/>
                </a:lnTo>
                <a:lnTo>
                  <a:pt x="0" y="544"/>
                </a:lnTo>
                <a:close/>
                <a:moveTo>
                  <a:pt x="0" y="363"/>
                </a:moveTo>
                <a:lnTo>
                  <a:pt x="28" y="363"/>
                </a:lnTo>
                <a:lnTo>
                  <a:pt x="28" y="368"/>
                </a:lnTo>
                <a:lnTo>
                  <a:pt x="0" y="368"/>
                </a:lnTo>
                <a:lnTo>
                  <a:pt x="0" y="363"/>
                </a:lnTo>
                <a:close/>
                <a:moveTo>
                  <a:pt x="0" y="181"/>
                </a:moveTo>
                <a:lnTo>
                  <a:pt x="28" y="181"/>
                </a:lnTo>
                <a:lnTo>
                  <a:pt x="28" y="187"/>
                </a:lnTo>
                <a:lnTo>
                  <a:pt x="0" y="187"/>
                </a:lnTo>
                <a:lnTo>
                  <a:pt x="0" y="181"/>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57" name="Rectangle 193">
            <a:extLst>
              <a:ext uri="{FF2B5EF4-FFF2-40B4-BE49-F238E27FC236}">
                <a16:creationId xmlns:a16="http://schemas.microsoft.com/office/drawing/2014/main" id="{F9F04B42-7B42-466E-B893-D0E747EEFB9E}"/>
              </a:ext>
            </a:extLst>
          </p:cNvPr>
          <p:cNvSpPr>
            <a:spLocks noChangeArrowheads="1"/>
          </p:cNvSpPr>
          <p:nvPr/>
        </p:nvSpPr>
        <p:spPr bwMode="auto">
          <a:xfrm>
            <a:off x="1435100" y="3783429"/>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58" name="Freeform 194">
            <a:extLst>
              <a:ext uri="{FF2B5EF4-FFF2-40B4-BE49-F238E27FC236}">
                <a16:creationId xmlns:a16="http://schemas.microsoft.com/office/drawing/2014/main" id="{5354F382-88EF-4FA7-B33A-47D4BE7DD4F8}"/>
              </a:ext>
            </a:extLst>
          </p:cNvPr>
          <p:cNvSpPr>
            <a:spLocks noEditPoints="1"/>
          </p:cNvSpPr>
          <p:nvPr/>
        </p:nvSpPr>
        <p:spPr bwMode="auto">
          <a:xfrm>
            <a:off x="1430338" y="3788192"/>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59" name="Freeform 195">
            <a:extLst>
              <a:ext uri="{FF2B5EF4-FFF2-40B4-BE49-F238E27FC236}">
                <a16:creationId xmlns:a16="http://schemas.microsoft.com/office/drawing/2014/main" id="{765F2940-76DF-4D8D-A83A-D5A9695926BB}"/>
              </a:ext>
            </a:extLst>
          </p:cNvPr>
          <p:cNvSpPr>
            <a:spLocks/>
          </p:cNvSpPr>
          <p:nvPr/>
        </p:nvSpPr>
        <p:spPr bwMode="auto">
          <a:xfrm>
            <a:off x="1419225" y="2503904"/>
            <a:ext cx="2892425" cy="1011238"/>
          </a:xfrm>
          <a:custGeom>
            <a:avLst/>
            <a:gdLst>
              <a:gd name="T0" fmla="*/ 2147483646 w 5142"/>
              <a:gd name="T1" fmla="*/ 2147483646 h 1798"/>
              <a:gd name="T2" fmla="*/ 2147483646 w 5142"/>
              <a:gd name="T3" fmla="*/ 2147483646 h 1798"/>
              <a:gd name="T4" fmla="*/ 2147483646 w 5142"/>
              <a:gd name="T5" fmla="*/ 2147483646 h 1798"/>
              <a:gd name="T6" fmla="*/ 2147483646 w 5142"/>
              <a:gd name="T7" fmla="*/ 2147483646 h 1798"/>
              <a:gd name="T8" fmla="*/ 2147483646 w 5142"/>
              <a:gd name="T9" fmla="*/ 2147483646 h 1798"/>
              <a:gd name="T10" fmla="*/ 2147483646 w 5142"/>
              <a:gd name="T11" fmla="*/ 2147483646 h 1798"/>
              <a:gd name="T12" fmla="*/ 2147483646 w 5142"/>
              <a:gd name="T13" fmla="*/ 2147483646 h 1798"/>
              <a:gd name="T14" fmla="*/ 2147483646 w 5142"/>
              <a:gd name="T15" fmla="*/ 2147483646 h 1798"/>
              <a:gd name="T16" fmla="*/ 2147483646 w 5142"/>
              <a:gd name="T17" fmla="*/ 2147483646 h 1798"/>
              <a:gd name="T18" fmla="*/ 2147483646 w 5142"/>
              <a:gd name="T19" fmla="*/ 2147483646 h 1798"/>
              <a:gd name="T20" fmla="*/ 2147483646 w 5142"/>
              <a:gd name="T21" fmla="*/ 2147483646 h 1798"/>
              <a:gd name="T22" fmla="*/ 2147483646 w 5142"/>
              <a:gd name="T23" fmla="*/ 2147483646 h 1798"/>
              <a:gd name="T24" fmla="*/ 2147483646 w 5142"/>
              <a:gd name="T25" fmla="*/ 2147483646 h 17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42" h="1798">
                <a:moveTo>
                  <a:pt x="14" y="1750"/>
                </a:moveTo>
                <a:lnTo>
                  <a:pt x="1278" y="934"/>
                </a:lnTo>
                <a:cubicBezTo>
                  <a:pt x="1281" y="933"/>
                  <a:pt x="1283" y="932"/>
                  <a:pt x="1285" y="931"/>
                </a:cubicBezTo>
                <a:lnTo>
                  <a:pt x="2565" y="579"/>
                </a:lnTo>
                <a:lnTo>
                  <a:pt x="5110" y="3"/>
                </a:lnTo>
                <a:cubicBezTo>
                  <a:pt x="5123" y="0"/>
                  <a:pt x="5136" y="8"/>
                  <a:pt x="5139" y="21"/>
                </a:cubicBezTo>
                <a:cubicBezTo>
                  <a:pt x="5142" y="34"/>
                  <a:pt x="5134" y="47"/>
                  <a:pt x="5121" y="50"/>
                </a:cubicBezTo>
                <a:lnTo>
                  <a:pt x="2578" y="626"/>
                </a:lnTo>
                <a:lnTo>
                  <a:pt x="1298" y="978"/>
                </a:lnTo>
                <a:lnTo>
                  <a:pt x="1304" y="975"/>
                </a:lnTo>
                <a:lnTo>
                  <a:pt x="40" y="1791"/>
                </a:lnTo>
                <a:cubicBezTo>
                  <a:pt x="29" y="1798"/>
                  <a:pt x="14" y="1795"/>
                  <a:pt x="7" y="1783"/>
                </a:cubicBezTo>
                <a:cubicBezTo>
                  <a:pt x="0" y="1772"/>
                  <a:pt x="3" y="1757"/>
                  <a:pt x="14" y="1750"/>
                </a:cubicBezTo>
                <a:close/>
              </a:path>
            </a:pathLst>
          </a:custGeom>
          <a:solidFill>
            <a:srgbClr val="554856"/>
          </a:solidFill>
          <a:ln w="9525" cap="flat">
            <a:solidFill>
              <a:srgbClr val="554856"/>
            </a:solidFill>
            <a:prstDash val="solid"/>
            <a:bevel/>
            <a:headEnd/>
            <a:tailEnd/>
          </a:ln>
        </p:spPr>
        <p:txBody>
          <a:bodyPr/>
          <a:lstStyle/>
          <a:p>
            <a:pPr defTabSz="914400" eaLnBrk="0" fontAlgn="base" hangingPunct="0">
              <a:spcBef>
                <a:spcPct val="0"/>
              </a:spcBef>
              <a:spcAft>
                <a:spcPct val="0"/>
              </a:spcAft>
              <a:defRPr/>
            </a:pPr>
            <a:endParaRPr lang="en-US" b="1" kern="0" dirty="0">
              <a:solidFill>
                <a:prstClr val="black">
                  <a:lumMod val="75000"/>
                  <a:lumOff val="25000"/>
                </a:prstClr>
              </a:solidFill>
              <a:latin typeface="Arial Narrow" panose="020B0606020202030204" pitchFamily="34" charset="0"/>
            </a:endParaRPr>
          </a:p>
        </p:txBody>
      </p:sp>
      <p:sp>
        <p:nvSpPr>
          <p:cNvPr id="160" name="Freeform 200">
            <a:extLst>
              <a:ext uri="{FF2B5EF4-FFF2-40B4-BE49-F238E27FC236}">
                <a16:creationId xmlns:a16="http://schemas.microsoft.com/office/drawing/2014/main" id="{0381D57C-7927-45DA-99EC-66C424C14CE1}"/>
              </a:ext>
            </a:extLst>
          </p:cNvPr>
          <p:cNvSpPr>
            <a:spLocks/>
          </p:cNvSpPr>
          <p:nvPr/>
        </p:nvSpPr>
        <p:spPr bwMode="auto">
          <a:xfrm>
            <a:off x="2849563" y="2908717"/>
            <a:ext cx="1462087" cy="525462"/>
          </a:xfrm>
          <a:custGeom>
            <a:avLst/>
            <a:gdLst>
              <a:gd name="T0" fmla="*/ 2147483646 w 2598"/>
              <a:gd name="T1" fmla="*/ 2147483646 h 934"/>
              <a:gd name="T2" fmla="*/ 2147483646 w 2598"/>
              <a:gd name="T3" fmla="*/ 2147483646 h 934"/>
              <a:gd name="T4" fmla="*/ 2147483646 w 2598"/>
              <a:gd name="T5" fmla="*/ 2147483646 h 934"/>
              <a:gd name="T6" fmla="*/ 2147483646 w 2598"/>
              <a:gd name="T7" fmla="*/ 2147483646 h 934"/>
              <a:gd name="T8" fmla="*/ 2147483646 w 2598"/>
              <a:gd name="T9" fmla="*/ 2147483646 h 934"/>
              <a:gd name="T10" fmla="*/ 2147483646 w 2598"/>
              <a:gd name="T11" fmla="*/ 2147483646 h 934"/>
              <a:gd name="T12" fmla="*/ 2147483646 w 2598"/>
              <a:gd name="T13" fmla="*/ 2147483646 h 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8" h="934">
                <a:moveTo>
                  <a:pt x="20" y="885"/>
                </a:moveTo>
                <a:lnTo>
                  <a:pt x="2564" y="5"/>
                </a:lnTo>
                <a:cubicBezTo>
                  <a:pt x="2576" y="0"/>
                  <a:pt x="2590" y="7"/>
                  <a:pt x="2594" y="20"/>
                </a:cubicBezTo>
                <a:cubicBezTo>
                  <a:pt x="2598" y="32"/>
                  <a:pt x="2592" y="46"/>
                  <a:pt x="2579" y="50"/>
                </a:cubicBezTo>
                <a:lnTo>
                  <a:pt x="35" y="930"/>
                </a:lnTo>
                <a:cubicBezTo>
                  <a:pt x="23" y="934"/>
                  <a:pt x="9" y="928"/>
                  <a:pt x="5" y="915"/>
                </a:cubicBezTo>
                <a:cubicBezTo>
                  <a:pt x="0" y="903"/>
                  <a:pt x="7" y="889"/>
                  <a:pt x="20" y="885"/>
                </a:cubicBezTo>
                <a:close/>
              </a:path>
            </a:pathLst>
          </a:custGeom>
          <a:solidFill>
            <a:srgbClr val="947F95"/>
          </a:solidFill>
          <a:ln w="9525" cap="flat">
            <a:solidFill>
              <a:srgbClr val="947F95"/>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161" name="Rectangle 206">
            <a:extLst>
              <a:ext uri="{FF2B5EF4-FFF2-40B4-BE49-F238E27FC236}">
                <a16:creationId xmlns:a16="http://schemas.microsoft.com/office/drawing/2014/main" id="{E62003E4-F870-444F-B540-1FA9547395E9}"/>
              </a:ext>
            </a:extLst>
          </p:cNvPr>
          <p:cNvSpPr>
            <a:spLocks noChangeArrowheads="1"/>
          </p:cNvSpPr>
          <p:nvPr/>
        </p:nvSpPr>
        <p:spPr bwMode="auto">
          <a:xfrm>
            <a:off x="1389063"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0</a:t>
            </a:r>
            <a:endParaRPr lang="en-US" altLang="en-US" sz="1800" kern="0">
              <a:solidFill>
                <a:prstClr val="black">
                  <a:lumMod val="75000"/>
                  <a:lumOff val="25000"/>
                </a:prstClr>
              </a:solidFill>
              <a:latin typeface="Arial Narrow" panose="020B0606020202030204" pitchFamily="34" charset="0"/>
            </a:endParaRPr>
          </a:p>
        </p:txBody>
      </p:sp>
      <p:sp>
        <p:nvSpPr>
          <p:cNvPr id="162" name="Rectangle 207">
            <a:extLst>
              <a:ext uri="{FF2B5EF4-FFF2-40B4-BE49-F238E27FC236}">
                <a16:creationId xmlns:a16="http://schemas.microsoft.com/office/drawing/2014/main" id="{0D3CEFEE-67F7-46A0-A419-9B7B6190EC88}"/>
              </a:ext>
            </a:extLst>
          </p:cNvPr>
          <p:cNvSpPr>
            <a:spLocks noChangeArrowheads="1"/>
          </p:cNvSpPr>
          <p:nvPr/>
        </p:nvSpPr>
        <p:spPr bwMode="auto">
          <a:xfrm>
            <a:off x="2105025"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6</a:t>
            </a:r>
            <a:endParaRPr lang="en-US" altLang="en-US" sz="1800" kern="0">
              <a:solidFill>
                <a:prstClr val="black">
                  <a:lumMod val="75000"/>
                  <a:lumOff val="25000"/>
                </a:prstClr>
              </a:solidFill>
              <a:latin typeface="Arial Narrow" panose="020B0606020202030204" pitchFamily="34" charset="0"/>
            </a:endParaRPr>
          </a:p>
        </p:txBody>
      </p:sp>
      <p:sp>
        <p:nvSpPr>
          <p:cNvPr id="163" name="Rectangle 208">
            <a:extLst>
              <a:ext uri="{FF2B5EF4-FFF2-40B4-BE49-F238E27FC236}">
                <a16:creationId xmlns:a16="http://schemas.microsoft.com/office/drawing/2014/main" id="{C5C5D042-2A94-492B-8E30-0BF65BE6936B}"/>
              </a:ext>
            </a:extLst>
          </p:cNvPr>
          <p:cNvSpPr>
            <a:spLocks noChangeArrowheads="1"/>
          </p:cNvSpPr>
          <p:nvPr/>
        </p:nvSpPr>
        <p:spPr bwMode="auto">
          <a:xfrm>
            <a:off x="2786063"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12</a:t>
            </a:r>
            <a:endParaRPr lang="en-US" altLang="en-US" sz="1800" kern="0">
              <a:solidFill>
                <a:prstClr val="black">
                  <a:lumMod val="75000"/>
                  <a:lumOff val="25000"/>
                </a:prstClr>
              </a:solidFill>
              <a:latin typeface="Arial Narrow" panose="020B0606020202030204" pitchFamily="34" charset="0"/>
            </a:endParaRPr>
          </a:p>
        </p:txBody>
      </p:sp>
      <p:sp>
        <p:nvSpPr>
          <p:cNvPr id="164" name="Rectangle 209">
            <a:extLst>
              <a:ext uri="{FF2B5EF4-FFF2-40B4-BE49-F238E27FC236}">
                <a16:creationId xmlns:a16="http://schemas.microsoft.com/office/drawing/2014/main" id="{4597C25C-B9A3-4589-9DA5-130DC8EB573A}"/>
              </a:ext>
            </a:extLst>
          </p:cNvPr>
          <p:cNvSpPr>
            <a:spLocks noChangeArrowheads="1"/>
          </p:cNvSpPr>
          <p:nvPr/>
        </p:nvSpPr>
        <p:spPr bwMode="auto">
          <a:xfrm>
            <a:off x="3502025"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18</a:t>
            </a:r>
            <a:endParaRPr lang="en-US" altLang="en-US" sz="1800" kern="0">
              <a:solidFill>
                <a:prstClr val="black">
                  <a:lumMod val="75000"/>
                  <a:lumOff val="25000"/>
                </a:prstClr>
              </a:solidFill>
              <a:latin typeface="Arial Narrow" panose="020B0606020202030204" pitchFamily="34" charset="0"/>
            </a:endParaRPr>
          </a:p>
        </p:txBody>
      </p:sp>
      <p:sp>
        <p:nvSpPr>
          <p:cNvPr id="165" name="Rectangle 210">
            <a:extLst>
              <a:ext uri="{FF2B5EF4-FFF2-40B4-BE49-F238E27FC236}">
                <a16:creationId xmlns:a16="http://schemas.microsoft.com/office/drawing/2014/main" id="{F6E470DA-0D46-4738-9FC4-06D9E541F7D7}"/>
              </a:ext>
            </a:extLst>
          </p:cNvPr>
          <p:cNvSpPr>
            <a:spLocks noChangeArrowheads="1"/>
          </p:cNvSpPr>
          <p:nvPr/>
        </p:nvSpPr>
        <p:spPr bwMode="auto">
          <a:xfrm>
            <a:off x="4217988"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24</a:t>
            </a:r>
            <a:endParaRPr lang="en-US" altLang="en-US" sz="1800" kern="0">
              <a:solidFill>
                <a:prstClr val="black">
                  <a:lumMod val="75000"/>
                  <a:lumOff val="25000"/>
                </a:prstClr>
              </a:solidFill>
              <a:latin typeface="Arial Narrow" panose="020B0606020202030204" pitchFamily="34" charset="0"/>
            </a:endParaRPr>
          </a:p>
        </p:txBody>
      </p:sp>
      <p:sp>
        <p:nvSpPr>
          <p:cNvPr id="166" name="Rectangle 214">
            <a:extLst>
              <a:ext uri="{FF2B5EF4-FFF2-40B4-BE49-F238E27FC236}">
                <a16:creationId xmlns:a16="http://schemas.microsoft.com/office/drawing/2014/main" id="{3A97BEA1-9011-436D-8A66-4DFC16A300B3}"/>
              </a:ext>
            </a:extLst>
          </p:cNvPr>
          <p:cNvSpPr>
            <a:spLocks noChangeArrowheads="1"/>
          </p:cNvSpPr>
          <p:nvPr/>
        </p:nvSpPr>
        <p:spPr bwMode="auto">
          <a:xfrm>
            <a:off x="5045075" y="2348329"/>
            <a:ext cx="9525" cy="1439863"/>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67" name="Freeform 215">
            <a:extLst>
              <a:ext uri="{FF2B5EF4-FFF2-40B4-BE49-F238E27FC236}">
                <a16:creationId xmlns:a16="http://schemas.microsoft.com/office/drawing/2014/main" id="{89EB3FFC-8518-4C2E-A946-D66EAC65A5E3}"/>
              </a:ext>
            </a:extLst>
          </p:cNvPr>
          <p:cNvSpPr>
            <a:spLocks noEditPoints="1"/>
          </p:cNvSpPr>
          <p:nvPr/>
        </p:nvSpPr>
        <p:spPr bwMode="auto">
          <a:xfrm>
            <a:off x="5005388" y="2343567"/>
            <a:ext cx="44450" cy="1449387"/>
          </a:xfrm>
          <a:custGeom>
            <a:avLst/>
            <a:gdLst>
              <a:gd name="T0" fmla="*/ 0 w 28"/>
              <a:gd name="T1" fmla="*/ 2147483646 h 913"/>
              <a:gd name="T2" fmla="*/ 2147483646 w 28"/>
              <a:gd name="T3" fmla="*/ 2147483646 h 913"/>
              <a:gd name="T4" fmla="*/ 2147483646 w 28"/>
              <a:gd name="T5" fmla="*/ 2147483646 h 913"/>
              <a:gd name="T6" fmla="*/ 0 w 28"/>
              <a:gd name="T7" fmla="*/ 2147483646 h 913"/>
              <a:gd name="T8" fmla="*/ 0 w 28"/>
              <a:gd name="T9" fmla="*/ 2147483646 h 913"/>
              <a:gd name="T10" fmla="*/ 0 w 28"/>
              <a:gd name="T11" fmla="*/ 2147483646 h 913"/>
              <a:gd name="T12" fmla="*/ 2147483646 w 28"/>
              <a:gd name="T13" fmla="*/ 2147483646 h 913"/>
              <a:gd name="T14" fmla="*/ 2147483646 w 28"/>
              <a:gd name="T15" fmla="*/ 2147483646 h 913"/>
              <a:gd name="T16" fmla="*/ 0 w 28"/>
              <a:gd name="T17" fmla="*/ 2147483646 h 913"/>
              <a:gd name="T18" fmla="*/ 0 w 28"/>
              <a:gd name="T19" fmla="*/ 2147483646 h 913"/>
              <a:gd name="T20" fmla="*/ 0 w 28"/>
              <a:gd name="T21" fmla="*/ 2147483646 h 913"/>
              <a:gd name="T22" fmla="*/ 2147483646 w 28"/>
              <a:gd name="T23" fmla="*/ 2147483646 h 913"/>
              <a:gd name="T24" fmla="*/ 2147483646 w 28"/>
              <a:gd name="T25" fmla="*/ 2147483646 h 913"/>
              <a:gd name="T26" fmla="*/ 0 w 28"/>
              <a:gd name="T27" fmla="*/ 2147483646 h 913"/>
              <a:gd name="T28" fmla="*/ 0 w 28"/>
              <a:gd name="T29" fmla="*/ 2147483646 h 913"/>
              <a:gd name="T30" fmla="*/ 0 w 28"/>
              <a:gd name="T31" fmla="*/ 2147483646 h 913"/>
              <a:gd name="T32" fmla="*/ 2147483646 w 28"/>
              <a:gd name="T33" fmla="*/ 2147483646 h 913"/>
              <a:gd name="T34" fmla="*/ 2147483646 w 28"/>
              <a:gd name="T35" fmla="*/ 2147483646 h 913"/>
              <a:gd name="T36" fmla="*/ 0 w 28"/>
              <a:gd name="T37" fmla="*/ 2147483646 h 913"/>
              <a:gd name="T38" fmla="*/ 0 w 28"/>
              <a:gd name="T39" fmla="*/ 2147483646 h 913"/>
              <a:gd name="T40" fmla="*/ 0 w 28"/>
              <a:gd name="T41" fmla="*/ 2147483646 h 913"/>
              <a:gd name="T42" fmla="*/ 2147483646 w 28"/>
              <a:gd name="T43" fmla="*/ 2147483646 h 913"/>
              <a:gd name="T44" fmla="*/ 2147483646 w 28"/>
              <a:gd name="T45" fmla="*/ 2147483646 h 913"/>
              <a:gd name="T46" fmla="*/ 0 w 28"/>
              <a:gd name="T47" fmla="*/ 2147483646 h 913"/>
              <a:gd name="T48" fmla="*/ 0 w 28"/>
              <a:gd name="T49" fmla="*/ 2147483646 h 913"/>
              <a:gd name="T50" fmla="*/ 0 w 28"/>
              <a:gd name="T51" fmla="*/ 0 h 913"/>
              <a:gd name="T52" fmla="*/ 2147483646 w 28"/>
              <a:gd name="T53" fmla="*/ 0 h 913"/>
              <a:gd name="T54" fmla="*/ 2147483646 w 28"/>
              <a:gd name="T55" fmla="*/ 2147483646 h 913"/>
              <a:gd name="T56" fmla="*/ 0 w 28"/>
              <a:gd name="T57" fmla="*/ 2147483646 h 913"/>
              <a:gd name="T58" fmla="*/ 0 w 28"/>
              <a:gd name="T59" fmla="*/ 0 h 9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 h="913">
                <a:moveTo>
                  <a:pt x="0" y="907"/>
                </a:moveTo>
                <a:lnTo>
                  <a:pt x="28" y="907"/>
                </a:lnTo>
                <a:lnTo>
                  <a:pt x="28" y="913"/>
                </a:lnTo>
                <a:lnTo>
                  <a:pt x="0" y="913"/>
                </a:lnTo>
                <a:lnTo>
                  <a:pt x="0" y="907"/>
                </a:lnTo>
                <a:close/>
                <a:moveTo>
                  <a:pt x="0" y="726"/>
                </a:moveTo>
                <a:lnTo>
                  <a:pt x="28" y="726"/>
                </a:lnTo>
                <a:lnTo>
                  <a:pt x="28" y="731"/>
                </a:lnTo>
                <a:lnTo>
                  <a:pt x="0" y="731"/>
                </a:lnTo>
                <a:lnTo>
                  <a:pt x="0" y="726"/>
                </a:lnTo>
                <a:close/>
                <a:moveTo>
                  <a:pt x="0" y="544"/>
                </a:moveTo>
                <a:lnTo>
                  <a:pt x="28" y="544"/>
                </a:lnTo>
                <a:lnTo>
                  <a:pt x="28" y="550"/>
                </a:lnTo>
                <a:lnTo>
                  <a:pt x="0" y="550"/>
                </a:lnTo>
                <a:lnTo>
                  <a:pt x="0" y="544"/>
                </a:lnTo>
                <a:close/>
                <a:moveTo>
                  <a:pt x="0" y="363"/>
                </a:moveTo>
                <a:lnTo>
                  <a:pt x="28" y="363"/>
                </a:lnTo>
                <a:lnTo>
                  <a:pt x="28" y="368"/>
                </a:lnTo>
                <a:lnTo>
                  <a:pt x="0" y="368"/>
                </a:lnTo>
                <a:lnTo>
                  <a:pt x="0" y="363"/>
                </a:lnTo>
                <a:close/>
                <a:moveTo>
                  <a:pt x="0" y="181"/>
                </a:moveTo>
                <a:lnTo>
                  <a:pt x="28" y="181"/>
                </a:lnTo>
                <a:lnTo>
                  <a:pt x="28" y="187"/>
                </a:lnTo>
                <a:lnTo>
                  <a:pt x="0" y="187"/>
                </a:lnTo>
                <a:lnTo>
                  <a:pt x="0" y="181"/>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68" name="Rectangle 216">
            <a:extLst>
              <a:ext uri="{FF2B5EF4-FFF2-40B4-BE49-F238E27FC236}">
                <a16:creationId xmlns:a16="http://schemas.microsoft.com/office/drawing/2014/main" id="{87DBB37E-7123-4FCB-9FB3-DFEDBFD5026F}"/>
              </a:ext>
            </a:extLst>
          </p:cNvPr>
          <p:cNvSpPr>
            <a:spLocks noChangeArrowheads="1"/>
          </p:cNvSpPr>
          <p:nvPr/>
        </p:nvSpPr>
        <p:spPr bwMode="auto">
          <a:xfrm>
            <a:off x="5049838" y="3783429"/>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69" name="Freeform 217">
            <a:extLst>
              <a:ext uri="{FF2B5EF4-FFF2-40B4-BE49-F238E27FC236}">
                <a16:creationId xmlns:a16="http://schemas.microsoft.com/office/drawing/2014/main" id="{9FE1189E-26C0-4151-B632-E504B151C9C5}"/>
              </a:ext>
            </a:extLst>
          </p:cNvPr>
          <p:cNvSpPr>
            <a:spLocks noEditPoints="1"/>
          </p:cNvSpPr>
          <p:nvPr/>
        </p:nvSpPr>
        <p:spPr bwMode="auto">
          <a:xfrm>
            <a:off x="5045075" y="3788192"/>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70" name="Freeform 218">
            <a:extLst>
              <a:ext uri="{FF2B5EF4-FFF2-40B4-BE49-F238E27FC236}">
                <a16:creationId xmlns:a16="http://schemas.microsoft.com/office/drawing/2014/main" id="{4AEE4F4A-747E-4BC7-81AF-97BE65F5DE58}"/>
              </a:ext>
            </a:extLst>
          </p:cNvPr>
          <p:cNvSpPr>
            <a:spLocks/>
          </p:cNvSpPr>
          <p:nvPr/>
        </p:nvSpPr>
        <p:spPr bwMode="auto">
          <a:xfrm>
            <a:off x="5033963" y="2503904"/>
            <a:ext cx="2892425" cy="1011238"/>
          </a:xfrm>
          <a:custGeom>
            <a:avLst/>
            <a:gdLst>
              <a:gd name="T0" fmla="*/ 2147483646 w 5142"/>
              <a:gd name="T1" fmla="*/ 2147483646 h 1798"/>
              <a:gd name="T2" fmla="*/ 2147483646 w 5142"/>
              <a:gd name="T3" fmla="*/ 2147483646 h 1798"/>
              <a:gd name="T4" fmla="*/ 2147483646 w 5142"/>
              <a:gd name="T5" fmla="*/ 2147483646 h 1798"/>
              <a:gd name="T6" fmla="*/ 2147483646 w 5142"/>
              <a:gd name="T7" fmla="*/ 2147483646 h 1798"/>
              <a:gd name="T8" fmla="*/ 2147483646 w 5142"/>
              <a:gd name="T9" fmla="*/ 2147483646 h 1798"/>
              <a:gd name="T10" fmla="*/ 2147483646 w 5142"/>
              <a:gd name="T11" fmla="*/ 2147483646 h 1798"/>
              <a:gd name="T12" fmla="*/ 2147483646 w 5142"/>
              <a:gd name="T13" fmla="*/ 2147483646 h 1798"/>
              <a:gd name="T14" fmla="*/ 2147483646 w 5142"/>
              <a:gd name="T15" fmla="*/ 2147483646 h 1798"/>
              <a:gd name="T16" fmla="*/ 2147483646 w 5142"/>
              <a:gd name="T17" fmla="*/ 2147483646 h 1798"/>
              <a:gd name="T18" fmla="*/ 2147483646 w 5142"/>
              <a:gd name="T19" fmla="*/ 2147483646 h 1798"/>
              <a:gd name="T20" fmla="*/ 2147483646 w 5142"/>
              <a:gd name="T21" fmla="*/ 2147483646 h 1798"/>
              <a:gd name="T22" fmla="*/ 2147483646 w 5142"/>
              <a:gd name="T23" fmla="*/ 2147483646 h 1798"/>
              <a:gd name="T24" fmla="*/ 2147483646 w 5142"/>
              <a:gd name="T25" fmla="*/ 2147483646 h 17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42" h="1798">
                <a:moveTo>
                  <a:pt x="14" y="1751"/>
                </a:moveTo>
                <a:lnTo>
                  <a:pt x="1278" y="887"/>
                </a:lnTo>
                <a:cubicBezTo>
                  <a:pt x="1281" y="885"/>
                  <a:pt x="1284" y="884"/>
                  <a:pt x="1287" y="883"/>
                </a:cubicBezTo>
                <a:lnTo>
                  <a:pt x="2567" y="627"/>
                </a:lnTo>
                <a:lnTo>
                  <a:pt x="5110" y="3"/>
                </a:lnTo>
                <a:cubicBezTo>
                  <a:pt x="5123" y="0"/>
                  <a:pt x="5136" y="8"/>
                  <a:pt x="5139" y="21"/>
                </a:cubicBezTo>
                <a:cubicBezTo>
                  <a:pt x="5142" y="34"/>
                  <a:pt x="5134" y="47"/>
                  <a:pt x="5121" y="50"/>
                </a:cubicBezTo>
                <a:lnTo>
                  <a:pt x="2576" y="674"/>
                </a:lnTo>
                <a:lnTo>
                  <a:pt x="1296" y="930"/>
                </a:lnTo>
                <a:lnTo>
                  <a:pt x="1305" y="926"/>
                </a:lnTo>
                <a:lnTo>
                  <a:pt x="41" y="1790"/>
                </a:lnTo>
                <a:cubicBezTo>
                  <a:pt x="30" y="1798"/>
                  <a:pt x="15" y="1795"/>
                  <a:pt x="8" y="1784"/>
                </a:cubicBezTo>
                <a:cubicBezTo>
                  <a:pt x="0" y="1773"/>
                  <a:pt x="3" y="1758"/>
                  <a:pt x="14" y="1751"/>
                </a:cubicBezTo>
                <a:close/>
              </a:path>
            </a:pathLst>
          </a:custGeom>
          <a:solidFill>
            <a:srgbClr val="554856"/>
          </a:solidFill>
          <a:ln w="9525" cap="flat">
            <a:solidFill>
              <a:srgbClr val="554856"/>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171" name="Freeform 223">
            <a:extLst>
              <a:ext uri="{FF2B5EF4-FFF2-40B4-BE49-F238E27FC236}">
                <a16:creationId xmlns:a16="http://schemas.microsoft.com/office/drawing/2014/main" id="{359570D0-12CE-4178-ABB9-E012AD1C22FE}"/>
              </a:ext>
            </a:extLst>
          </p:cNvPr>
          <p:cNvSpPr>
            <a:spLocks/>
          </p:cNvSpPr>
          <p:nvPr/>
        </p:nvSpPr>
        <p:spPr bwMode="auto">
          <a:xfrm>
            <a:off x="6464300" y="2972217"/>
            <a:ext cx="1462088" cy="579437"/>
          </a:xfrm>
          <a:custGeom>
            <a:avLst/>
            <a:gdLst>
              <a:gd name="T0" fmla="*/ 2147483646 w 2599"/>
              <a:gd name="T1" fmla="*/ 2147483646 h 1031"/>
              <a:gd name="T2" fmla="*/ 2147483646 w 2599"/>
              <a:gd name="T3" fmla="*/ 2147483646 h 1031"/>
              <a:gd name="T4" fmla="*/ 2147483646 w 2599"/>
              <a:gd name="T5" fmla="*/ 2147483646 h 1031"/>
              <a:gd name="T6" fmla="*/ 2147483646 w 2599"/>
              <a:gd name="T7" fmla="*/ 2147483646 h 1031"/>
              <a:gd name="T8" fmla="*/ 2147483646 w 2599"/>
              <a:gd name="T9" fmla="*/ 2147483646 h 1031"/>
              <a:gd name="T10" fmla="*/ 2147483646 w 2599"/>
              <a:gd name="T11" fmla="*/ 2147483646 h 1031"/>
              <a:gd name="T12" fmla="*/ 2147483646 w 2599"/>
              <a:gd name="T13" fmla="*/ 2147483646 h 10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9" h="1031">
                <a:moveTo>
                  <a:pt x="19" y="981"/>
                </a:moveTo>
                <a:lnTo>
                  <a:pt x="2563" y="5"/>
                </a:lnTo>
                <a:cubicBezTo>
                  <a:pt x="2575" y="0"/>
                  <a:pt x="2589" y="6"/>
                  <a:pt x="2594" y="19"/>
                </a:cubicBezTo>
                <a:cubicBezTo>
                  <a:pt x="2599" y="31"/>
                  <a:pt x="2592" y="45"/>
                  <a:pt x="2580" y="50"/>
                </a:cubicBezTo>
                <a:lnTo>
                  <a:pt x="36" y="1026"/>
                </a:lnTo>
                <a:cubicBezTo>
                  <a:pt x="24" y="1031"/>
                  <a:pt x="10" y="1024"/>
                  <a:pt x="5" y="1012"/>
                </a:cubicBezTo>
                <a:cubicBezTo>
                  <a:pt x="0" y="1000"/>
                  <a:pt x="6" y="986"/>
                  <a:pt x="19" y="981"/>
                </a:cubicBezTo>
                <a:close/>
              </a:path>
            </a:pathLst>
          </a:custGeom>
          <a:solidFill>
            <a:srgbClr val="947F95"/>
          </a:solidFill>
          <a:ln w="9525" cap="flat">
            <a:solidFill>
              <a:srgbClr val="947F95"/>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172" name="Rectangle 229">
            <a:extLst>
              <a:ext uri="{FF2B5EF4-FFF2-40B4-BE49-F238E27FC236}">
                <a16:creationId xmlns:a16="http://schemas.microsoft.com/office/drawing/2014/main" id="{D68B0165-4525-4A9C-90F5-BEEE92C865B5}"/>
              </a:ext>
            </a:extLst>
          </p:cNvPr>
          <p:cNvSpPr>
            <a:spLocks noChangeArrowheads="1"/>
          </p:cNvSpPr>
          <p:nvPr/>
        </p:nvSpPr>
        <p:spPr bwMode="auto">
          <a:xfrm>
            <a:off x="5003800"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0</a:t>
            </a:r>
            <a:endParaRPr lang="en-US" altLang="en-US" sz="1800" kern="0">
              <a:solidFill>
                <a:prstClr val="black">
                  <a:lumMod val="75000"/>
                  <a:lumOff val="25000"/>
                </a:prstClr>
              </a:solidFill>
              <a:latin typeface="Arial Narrow" panose="020B0606020202030204" pitchFamily="34" charset="0"/>
            </a:endParaRPr>
          </a:p>
        </p:txBody>
      </p:sp>
      <p:sp>
        <p:nvSpPr>
          <p:cNvPr id="173" name="Rectangle 230">
            <a:extLst>
              <a:ext uri="{FF2B5EF4-FFF2-40B4-BE49-F238E27FC236}">
                <a16:creationId xmlns:a16="http://schemas.microsoft.com/office/drawing/2014/main" id="{03200F27-5433-453C-82CF-CDC1128E8C50}"/>
              </a:ext>
            </a:extLst>
          </p:cNvPr>
          <p:cNvSpPr>
            <a:spLocks noChangeArrowheads="1"/>
          </p:cNvSpPr>
          <p:nvPr/>
        </p:nvSpPr>
        <p:spPr bwMode="auto">
          <a:xfrm>
            <a:off x="5719763" y="3891379"/>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6</a:t>
            </a:r>
            <a:endParaRPr lang="en-US" altLang="en-US" sz="1800" kern="0">
              <a:solidFill>
                <a:prstClr val="black">
                  <a:lumMod val="75000"/>
                  <a:lumOff val="25000"/>
                </a:prstClr>
              </a:solidFill>
              <a:latin typeface="Arial Narrow" panose="020B0606020202030204" pitchFamily="34" charset="0"/>
            </a:endParaRPr>
          </a:p>
        </p:txBody>
      </p:sp>
      <p:sp>
        <p:nvSpPr>
          <p:cNvPr id="174" name="Rectangle 231">
            <a:extLst>
              <a:ext uri="{FF2B5EF4-FFF2-40B4-BE49-F238E27FC236}">
                <a16:creationId xmlns:a16="http://schemas.microsoft.com/office/drawing/2014/main" id="{D17BA05B-58DC-4B01-A031-6425D94F5B84}"/>
              </a:ext>
            </a:extLst>
          </p:cNvPr>
          <p:cNvSpPr>
            <a:spLocks noChangeArrowheads="1"/>
          </p:cNvSpPr>
          <p:nvPr/>
        </p:nvSpPr>
        <p:spPr bwMode="auto">
          <a:xfrm>
            <a:off x="6400800"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12</a:t>
            </a:r>
            <a:endParaRPr lang="en-US" altLang="en-US" sz="1800" kern="0">
              <a:solidFill>
                <a:prstClr val="black">
                  <a:lumMod val="75000"/>
                  <a:lumOff val="25000"/>
                </a:prstClr>
              </a:solidFill>
              <a:latin typeface="Arial Narrow" panose="020B0606020202030204" pitchFamily="34" charset="0"/>
            </a:endParaRPr>
          </a:p>
        </p:txBody>
      </p:sp>
      <p:sp>
        <p:nvSpPr>
          <p:cNvPr id="175" name="Rectangle 232">
            <a:extLst>
              <a:ext uri="{FF2B5EF4-FFF2-40B4-BE49-F238E27FC236}">
                <a16:creationId xmlns:a16="http://schemas.microsoft.com/office/drawing/2014/main" id="{C0B264E0-07BA-4103-9772-20578453BB5F}"/>
              </a:ext>
            </a:extLst>
          </p:cNvPr>
          <p:cNvSpPr>
            <a:spLocks noChangeArrowheads="1"/>
          </p:cNvSpPr>
          <p:nvPr/>
        </p:nvSpPr>
        <p:spPr bwMode="auto">
          <a:xfrm>
            <a:off x="7116763"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18</a:t>
            </a:r>
            <a:endParaRPr lang="en-US" altLang="en-US" sz="1800" kern="0">
              <a:solidFill>
                <a:prstClr val="black">
                  <a:lumMod val="75000"/>
                  <a:lumOff val="25000"/>
                </a:prstClr>
              </a:solidFill>
              <a:latin typeface="Arial Narrow" panose="020B0606020202030204" pitchFamily="34" charset="0"/>
            </a:endParaRPr>
          </a:p>
        </p:txBody>
      </p:sp>
      <p:sp>
        <p:nvSpPr>
          <p:cNvPr id="176" name="Rectangle 233">
            <a:extLst>
              <a:ext uri="{FF2B5EF4-FFF2-40B4-BE49-F238E27FC236}">
                <a16:creationId xmlns:a16="http://schemas.microsoft.com/office/drawing/2014/main" id="{3FAE1DCC-E130-4E10-B3F8-76EBD214B787}"/>
              </a:ext>
            </a:extLst>
          </p:cNvPr>
          <p:cNvSpPr>
            <a:spLocks noChangeArrowheads="1"/>
          </p:cNvSpPr>
          <p:nvPr/>
        </p:nvSpPr>
        <p:spPr bwMode="auto">
          <a:xfrm>
            <a:off x="7832725" y="3891379"/>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24</a:t>
            </a:r>
            <a:endParaRPr lang="en-US" altLang="en-US" sz="1800" kern="0">
              <a:solidFill>
                <a:prstClr val="black">
                  <a:lumMod val="75000"/>
                  <a:lumOff val="25000"/>
                </a:prstClr>
              </a:solidFill>
              <a:latin typeface="Arial Narrow" panose="020B0606020202030204" pitchFamily="34" charset="0"/>
            </a:endParaRPr>
          </a:p>
        </p:txBody>
      </p:sp>
      <p:sp>
        <p:nvSpPr>
          <p:cNvPr id="177" name="Rectangle 237">
            <a:extLst>
              <a:ext uri="{FF2B5EF4-FFF2-40B4-BE49-F238E27FC236}">
                <a16:creationId xmlns:a16="http://schemas.microsoft.com/office/drawing/2014/main" id="{8A01CDF5-BC6F-415F-9D12-D354C15F6BA8}"/>
              </a:ext>
            </a:extLst>
          </p:cNvPr>
          <p:cNvSpPr>
            <a:spLocks noChangeArrowheads="1"/>
          </p:cNvSpPr>
          <p:nvPr/>
        </p:nvSpPr>
        <p:spPr bwMode="auto">
          <a:xfrm>
            <a:off x="1430338" y="4345404"/>
            <a:ext cx="9525" cy="1441450"/>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78" name="Freeform 238">
            <a:extLst>
              <a:ext uri="{FF2B5EF4-FFF2-40B4-BE49-F238E27FC236}">
                <a16:creationId xmlns:a16="http://schemas.microsoft.com/office/drawing/2014/main" id="{E0F6F239-198C-4FC0-8075-A76D48ECAD3A}"/>
              </a:ext>
            </a:extLst>
          </p:cNvPr>
          <p:cNvSpPr>
            <a:spLocks noEditPoints="1"/>
          </p:cNvSpPr>
          <p:nvPr/>
        </p:nvSpPr>
        <p:spPr bwMode="auto">
          <a:xfrm>
            <a:off x="1390650" y="4340642"/>
            <a:ext cx="44450" cy="1450975"/>
          </a:xfrm>
          <a:custGeom>
            <a:avLst/>
            <a:gdLst>
              <a:gd name="T0" fmla="*/ 0 w 28"/>
              <a:gd name="T1" fmla="*/ 2147483646 h 914"/>
              <a:gd name="T2" fmla="*/ 2147483646 w 28"/>
              <a:gd name="T3" fmla="*/ 2147483646 h 914"/>
              <a:gd name="T4" fmla="*/ 2147483646 w 28"/>
              <a:gd name="T5" fmla="*/ 2147483646 h 914"/>
              <a:gd name="T6" fmla="*/ 0 w 28"/>
              <a:gd name="T7" fmla="*/ 2147483646 h 914"/>
              <a:gd name="T8" fmla="*/ 0 w 28"/>
              <a:gd name="T9" fmla="*/ 2147483646 h 914"/>
              <a:gd name="T10" fmla="*/ 0 w 28"/>
              <a:gd name="T11" fmla="*/ 2147483646 h 914"/>
              <a:gd name="T12" fmla="*/ 2147483646 w 28"/>
              <a:gd name="T13" fmla="*/ 2147483646 h 914"/>
              <a:gd name="T14" fmla="*/ 2147483646 w 28"/>
              <a:gd name="T15" fmla="*/ 2147483646 h 914"/>
              <a:gd name="T16" fmla="*/ 0 w 28"/>
              <a:gd name="T17" fmla="*/ 2147483646 h 914"/>
              <a:gd name="T18" fmla="*/ 0 w 28"/>
              <a:gd name="T19" fmla="*/ 2147483646 h 914"/>
              <a:gd name="T20" fmla="*/ 0 w 28"/>
              <a:gd name="T21" fmla="*/ 2147483646 h 914"/>
              <a:gd name="T22" fmla="*/ 2147483646 w 28"/>
              <a:gd name="T23" fmla="*/ 2147483646 h 914"/>
              <a:gd name="T24" fmla="*/ 2147483646 w 28"/>
              <a:gd name="T25" fmla="*/ 2147483646 h 914"/>
              <a:gd name="T26" fmla="*/ 0 w 28"/>
              <a:gd name="T27" fmla="*/ 2147483646 h 914"/>
              <a:gd name="T28" fmla="*/ 0 w 28"/>
              <a:gd name="T29" fmla="*/ 2147483646 h 914"/>
              <a:gd name="T30" fmla="*/ 0 w 28"/>
              <a:gd name="T31" fmla="*/ 2147483646 h 914"/>
              <a:gd name="T32" fmla="*/ 2147483646 w 28"/>
              <a:gd name="T33" fmla="*/ 2147483646 h 914"/>
              <a:gd name="T34" fmla="*/ 2147483646 w 28"/>
              <a:gd name="T35" fmla="*/ 2147483646 h 914"/>
              <a:gd name="T36" fmla="*/ 0 w 28"/>
              <a:gd name="T37" fmla="*/ 2147483646 h 914"/>
              <a:gd name="T38" fmla="*/ 0 w 28"/>
              <a:gd name="T39" fmla="*/ 2147483646 h 914"/>
              <a:gd name="T40" fmla="*/ 0 w 28"/>
              <a:gd name="T41" fmla="*/ 2147483646 h 914"/>
              <a:gd name="T42" fmla="*/ 2147483646 w 28"/>
              <a:gd name="T43" fmla="*/ 2147483646 h 914"/>
              <a:gd name="T44" fmla="*/ 2147483646 w 28"/>
              <a:gd name="T45" fmla="*/ 2147483646 h 914"/>
              <a:gd name="T46" fmla="*/ 0 w 28"/>
              <a:gd name="T47" fmla="*/ 2147483646 h 914"/>
              <a:gd name="T48" fmla="*/ 0 w 28"/>
              <a:gd name="T49" fmla="*/ 2147483646 h 914"/>
              <a:gd name="T50" fmla="*/ 0 w 28"/>
              <a:gd name="T51" fmla="*/ 2147483646 h 914"/>
              <a:gd name="T52" fmla="*/ 2147483646 w 28"/>
              <a:gd name="T53" fmla="*/ 2147483646 h 914"/>
              <a:gd name="T54" fmla="*/ 2147483646 w 28"/>
              <a:gd name="T55" fmla="*/ 2147483646 h 914"/>
              <a:gd name="T56" fmla="*/ 0 w 28"/>
              <a:gd name="T57" fmla="*/ 2147483646 h 914"/>
              <a:gd name="T58" fmla="*/ 0 w 28"/>
              <a:gd name="T59" fmla="*/ 2147483646 h 914"/>
              <a:gd name="T60" fmla="*/ 0 w 28"/>
              <a:gd name="T61" fmla="*/ 0 h 914"/>
              <a:gd name="T62" fmla="*/ 2147483646 w 28"/>
              <a:gd name="T63" fmla="*/ 0 h 914"/>
              <a:gd name="T64" fmla="*/ 2147483646 w 28"/>
              <a:gd name="T65" fmla="*/ 2147483646 h 914"/>
              <a:gd name="T66" fmla="*/ 0 w 28"/>
              <a:gd name="T67" fmla="*/ 2147483646 h 914"/>
              <a:gd name="T68" fmla="*/ 0 w 28"/>
              <a:gd name="T69" fmla="*/ 0 h 9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 h="914">
                <a:moveTo>
                  <a:pt x="0" y="908"/>
                </a:moveTo>
                <a:lnTo>
                  <a:pt x="28" y="908"/>
                </a:lnTo>
                <a:lnTo>
                  <a:pt x="28" y="914"/>
                </a:lnTo>
                <a:lnTo>
                  <a:pt x="0" y="914"/>
                </a:lnTo>
                <a:lnTo>
                  <a:pt x="0" y="908"/>
                </a:lnTo>
                <a:close/>
                <a:moveTo>
                  <a:pt x="0" y="760"/>
                </a:moveTo>
                <a:lnTo>
                  <a:pt x="28" y="760"/>
                </a:lnTo>
                <a:lnTo>
                  <a:pt x="28" y="766"/>
                </a:lnTo>
                <a:lnTo>
                  <a:pt x="0" y="766"/>
                </a:lnTo>
                <a:lnTo>
                  <a:pt x="0" y="760"/>
                </a:lnTo>
                <a:close/>
                <a:moveTo>
                  <a:pt x="0" y="607"/>
                </a:moveTo>
                <a:lnTo>
                  <a:pt x="28" y="607"/>
                </a:lnTo>
                <a:lnTo>
                  <a:pt x="28" y="613"/>
                </a:lnTo>
                <a:lnTo>
                  <a:pt x="0" y="613"/>
                </a:lnTo>
                <a:lnTo>
                  <a:pt x="0" y="607"/>
                </a:lnTo>
                <a:close/>
                <a:moveTo>
                  <a:pt x="0" y="454"/>
                </a:moveTo>
                <a:lnTo>
                  <a:pt x="28" y="454"/>
                </a:lnTo>
                <a:lnTo>
                  <a:pt x="28" y="460"/>
                </a:lnTo>
                <a:lnTo>
                  <a:pt x="0" y="460"/>
                </a:lnTo>
                <a:lnTo>
                  <a:pt x="0" y="454"/>
                </a:lnTo>
                <a:close/>
                <a:moveTo>
                  <a:pt x="0" y="306"/>
                </a:moveTo>
                <a:lnTo>
                  <a:pt x="28" y="306"/>
                </a:lnTo>
                <a:lnTo>
                  <a:pt x="28" y="312"/>
                </a:lnTo>
                <a:lnTo>
                  <a:pt x="0" y="312"/>
                </a:lnTo>
                <a:lnTo>
                  <a:pt x="0" y="306"/>
                </a:lnTo>
                <a:close/>
                <a:moveTo>
                  <a:pt x="0" y="153"/>
                </a:moveTo>
                <a:lnTo>
                  <a:pt x="28" y="153"/>
                </a:lnTo>
                <a:lnTo>
                  <a:pt x="28" y="159"/>
                </a:lnTo>
                <a:lnTo>
                  <a:pt x="0" y="159"/>
                </a:lnTo>
                <a:lnTo>
                  <a:pt x="0" y="153"/>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79" name="Rectangle 239">
            <a:extLst>
              <a:ext uri="{FF2B5EF4-FFF2-40B4-BE49-F238E27FC236}">
                <a16:creationId xmlns:a16="http://schemas.microsoft.com/office/drawing/2014/main" id="{3273C23F-6529-47E7-AED8-ACB443FF8029}"/>
              </a:ext>
            </a:extLst>
          </p:cNvPr>
          <p:cNvSpPr>
            <a:spLocks noChangeArrowheads="1"/>
          </p:cNvSpPr>
          <p:nvPr/>
        </p:nvSpPr>
        <p:spPr bwMode="auto">
          <a:xfrm>
            <a:off x="1435100" y="5782092"/>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80" name="Freeform 240">
            <a:extLst>
              <a:ext uri="{FF2B5EF4-FFF2-40B4-BE49-F238E27FC236}">
                <a16:creationId xmlns:a16="http://schemas.microsoft.com/office/drawing/2014/main" id="{A00560BB-5CD6-412C-82BF-14F091148A22}"/>
              </a:ext>
            </a:extLst>
          </p:cNvPr>
          <p:cNvSpPr>
            <a:spLocks noEditPoints="1"/>
          </p:cNvSpPr>
          <p:nvPr/>
        </p:nvSpPr>
        <p:spPr bwMode="auto">
          <a:xfrm>
            <a:off x="1430338" y="5786854"/>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81" name="Freeform 241">
            <a:extLst>
              <a:ext uri="{FF2B5EF4-FFF2-40B4-BE49-F238E27FC236}">
                <a16:creationId xmlns:a16="http://schemas.microsoft.com/office/drawing/2014/main" id="{E6B9A435-FFBD-4E7A-B494-0DE433E1C4A6}"/>
              </a:ext>
            </a:extLst>
          </p:cNvPr>
          <p:cNvSpPr>
            <a:spLocks/>
          </p:cNvSpPr>
          <p:nvPr/>
        </p:nvSpPr>
        <p:spPr bwMode="auto">
          <a:xfrm>
            <a:off x="1419225" y="4429542"/>
            <a:ext cx="2892425" cy="1138237"/>
          </a:xfrm>
          <a:custGeom>
            <a:avLst/>
            <a:gdLst>
              <a:gd name="T0" fmla="*/ 2147483646 w 5142"/>
              <a:gd name="T1" fmla="*/ 2147483646 h 2022"/>
              <a:gd name="T2" fmla="*/ 2147483646 w 5142"/>
              <a:gd name="T3" fmla="*/ 2147483646 h 2022"/>
              <a:gd name="T4" fmla="*/ 2147483646 w 5142"/>
              <a:gd name="T5" fmla="*/ 2147483646 h 2022"/>
              <a:gd name="T6" fmla="*/ 2147483646 w 5142"/>
              <a:gd name="T7" fmla="*/ 2147483646 h 2022"/>
              <a:gd name="T8" fmla="*/ 2147483646 w 5142"/>
              <a:gd name="T9" fmla="*/ 2147483646 h 2022"/>
              <a:gd name="T10" fmla="*/ 2147483646 w 5142"/>
              <a:gd name="T11" fmla="*/ 2147483646 h 2022"/>
              <a:gd name="T12" fmla="*/ 2147483646 w 5142"/>
              <a:gd name="T13" fmla="*/ 2147483646 h 2022"/>
              <a:gd name="T14" fmla="*/ 2147483646 w 5142"/>
              <a:gd name="T15" fmla="*/ 2147483646 h 2022"/>
              <a:gd name="T16" fmla="*/ 2147483646 w 5142"/>
              <a:gd name="T17" fmla="*/ 2147483646 h 2022"/>
              <a:gd name="T18" fmla="*/ 2147483646 w 5142"/>
              <a:gd name="T19" fmla="*/ 2147483646 h 2022"/>
              <a:gd name="T20" fmla="*/ 2147483646 w 5142"/>
              <a:gd name="T21" fmla="*/ 2147483646 h 2022"/>
              <a:gd name="T22" fmla="*/ 2147483646 w 5142"/>
              <a:gd name="T23" fmla="*/ 2147483646 h 2022"/>
              <a:gd name="T24" fmla="*/ 2147483646 w 5142"/>
              <a:gd name="T25" fmla="*/ 2147483646 h 20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42" h="2022">
                <a:moveTo>
                  <a:pt x="15" y="1974"/>
                </a:moveTo>
                <a:lnTo>
                  <a:pt x="1279" y="1206"/>
                </a:lnTo>
                <a:lnTo>
                  <a:pt x="2561" y="597"/>
                </a:lnTo>
                <a:cubicBezTo>
                  <a:pt x="2563" y="596"/>
                  <a:pt x="2564" y="595"/>
                  <a:pt x="2566" y="595"/>
                </a:cubicBezTo>
                <a:lnTo>
                  <a:pt x="5110" y="3"/>
                </a:lnTo>
                <a:cubicBezTo>
                  <a:pt x="5123" y="0"/>
                  <a:pt x="5136" y="8"/>
                  <a:pt x="5139" y="21"/>
                </a:cubicBezTo>
                <a:cubicBezTo>
                  <a:pt x="5142" y="34"/>
                  <a:pt x="5134" y="47"/>
                  <a:pt x="5121" y="50"/>
                </a:cubicBezTo>
                <a:lnTo>
                  <a:pt x="2577" y="642"/>
                </a:lnTo>
                <a:lnTo>
                  <a:pt x="2582" y="640"/>
                </a:lnTo>
                <a:lnTo>
                  <a:pt x="1304" y="1247"/>
                </a:lnTo>
                <a:lnTo>
                  <a:pt x="40" y="2015"/>
                </a:lnTo>
                <a:cubicBezTo>
                  <a:pt x="29" y="2022"/>
                  <a:pt x="14" y="2018"/>
                  <a:pt x="7" y="2007"/>
                </a:cubicBezTo>
                <a:cubicBezTo>
                  <a:pt x="0" y="1996"/>
                  <a:pt x="4" y="1981"/>
                  <a:pt x="15" y="1974"/>
                </a:cubicBezTo>
                <a:close/>
              </a:path>
            </a:pathLst>
          </a:custGeom>
          <a:solidFill>
            <a:srgbClr val="554856"/>
          </a:solidFill>
          <a:ln w="9525" cap="flat">
            <a:solidFill>
              <a:srgbClr val="554856"/>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182" name="Freeform 246">
            <a:extLst>
              <a:ext uri="{FF2B5EF4-FFF2-40B4-BE49-F238E27FC236}">
                <a16:creationId xmlns:a16="http://schemas.microsoft.com/office/drawing/2014/main" id="{7B074253-F563-4B96-BBE3-6559651AC25A}"/>
              </a:ext>
            </a:extLst>
          </p:cNvPr>
          <p:cNvSpPr>
            <a:spLocks/>
          </p:cNvSpPr>
          <p:nvPr/>
        </p:nvSpPr>
        <p:spPr bwMode="auto">
          <a:xfrm>
            <a:off x="2851150" y="4888329"/>
            <a:ext cx="1460500" cy="481013"/>
          </a:xfrm>
          <a:custGeom>
            <a:avLst/>
            <a:gdLst>
              <a:gd name="T0" fmla="*/ 2147483646 w 2597"/>
              <a:gd name="T1" fmla="*/ 2147483646 h 853"/>
              <a:gd name="T2" fmla="*/ 2147483646 w 2597"/>
              <a:gd name="T3" fmla="*/ 2147483646 h 853"/>
              <a:gd name="T4" fmla="*/ 2147483646 w 2597"/>
              <a:gd name="T5" fmla="*/ 2147483646 h 853"/>
              <a:gd name="T6" fmla="*/ 2147483646 w 2597"/>
              <a:gd name="T7" fmla="*/ 2147483646 h 853"/>
              <a:gd name="T8" fmla="*/ 2147483646 w 2597"/>
              <a:gd name="T9" fmla="*/ 2147483646 h 853"/>
              <a:gd name="T10" fmla="*/ 2147483646 w 2597"/>
              <a:gd name="T11" fmla="*/ 2147483646 h 853"/>
              <a:gd name="T12" fmla="*/ 2147483646 w 2597"/>
              <a:gd name="T13" fmla="*/ 2147483646 h 8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7" h="853">
                <a:moveTo>
                  <a:pt x="19" y="804"/>
                </a:moveTo>
                <a:lnTo>
                  <a:pt x="2563" y="4"/>
                </a:lnTo>
                <a:cubicBezTo>
                  <a:pt x="2576" y="0"/>
                  <a:pt x="2589" y="7"/>
                  <a:pt x="2593" y="19"/>
                </a:cubicBezTo>
                <a:cubicBezTo>
                  <a:pt x="2597" y="32"/>
                  <a:pt x="2590" y="45"/>
                  <a:pt x="2578" y="49"/>
                </a:cubicBezTo>
                <a:lnTo>
                  <a:pt x="34" y="849"/>
                </a:lnTo>
                <a:cubicBezTo>
                  <a:pt x="21" y="853"/>
                  <a:pt x="8" y="846"/>
                  <a:pt x="4" y="834"/>
                </a:cubicBezTo>
                <a:cubicBezTo>
                  <a:pt x="0" y="821"/>
                  <a:pt x="7" y="808"/>
                  <a:pt x="19" y="804"/>
                </a:cubicBezTo>
                <a:close/>
              </a:path>
            </a:pathLst>
          </a:custGeom>
          <a:solidFill>
            <a:srgbClr val="947F95"/>
          </a:solidFill>
          <a:ln w="9525" cap="flat">
            <a:solidFill>
              <a:srgbClr val="947F95"/>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183" name="Rectangle 252">
            <a:extLst>
              <a:ext uri="{FF2B5EF4-FFF2-40B4-BE49-F238E27FC236}">
                <a16:creationId xmlns:a16="http://schemas.microsoft.com/office/drawing/2014/main" id="{D64102EB-7098-46AC-BB9D-25E508619B44}"/>
              </a:ext>
            </a:extLst>
          </p:cNvPr>
          <p:cNvSpPr>
            <a:spLocks noChangeArrowheads="1"/>
          </p:cNvSpPr>
          <p:nvPr/>
        </p:nvSpPr>
        <p:spPr bwMode="auto">
          <a:xfrm>
            <a:off x="1389063"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0</a:t>
            </a:r>
            <a:endParaRPr lang="en-US" altLang="en-US" sz="1800" kern="0">
              <a:solidFill>
                <a:prstClr val="black">
                  <a:lumMod val="75000"/>
                  <a:lumOff val="25000"/>
                </a:prstClr>
              </a:solidFill>
              <a:latin typeface="Arial Narrow" panose="020B0606020202030204" pitchFamily="34" charset="0"/>
            </a:endParaRPr>
          </a:p>
        </p:txBody>
      </p:sp>
      <p:sp>
        <p:nvSpPr>
          <p:cNvPr id="184" name="Rectangle 253">
            <a:extLst>
              <a:ext uri="{FF2B5EF4-FFF2-40B4-BE49-F238E27FC236}">
                <a16:creationId xmlns:a16="http://schemas.microsoft.com/office/drawing/2014/main" id="{A161EF2F-150E-43A4-A4A0-79BBD873471A}"/>
              </a:ext>
            </a:extLst>
          </p:cNvPr>
          <p:cNvSpPr>
            <a:spLocks noChangeArrowheads="1"/>
          </p:cNvSpPr>
          <p:nvPr/>
        </p:nvSpPr>
        <p:spPr bwMode="auto">
          <a:xfrm>
            <a:off x="2105025"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6</a:t>
            </a:r>
            <a:endParaRPr lang="en-US" altLang="en-US" sz="1800" kern="0">
              <a:solidFill>
                <a:prstClr val="black">
                  <a:lumMod val="75000"/>
                  <a:lumOff val="25000"/>
                </a:prstClr>
              </a:solidFill>
              <a:latin typeface="Arial Narrow" panose="020B0606020202030204" pitchFamily="34" charset="0"/>
            </a:endParaRPr>
          </a:p>
        </p:txBody>
      </p:sp>
      <p:sp>
        <p:nvSpPr>
          <p:cNvPr id="185" name="Rectangle 254">
            <a:extLst>
              <a:ext uri="{FF2B5EF4-FFF2-40B4-BE49-F238E27FC236}">
                <a16:creationId xmlns:a16="http://schemas.microsoft.com/office/drawing/2014/main" id="{781877A8-ECDD-462A-A4D8-12081298D819}"/>
              </a:ext>
            </a:extLst>
          </p:cNvPr>
          <p:cNvSpPr>
            <a:spLocks noChangeArrowheads="1"/>
          </p:cNvSpPr>
          <p:nvPr/>
        </p:nvSpPr>
        <p:spPr bwMode="auto">
          <a:xfrm>
            <a:off x="2786063"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12</a:t>
            </a:r>
            <a:endParaRPr lang="en-US" altLang="en-US" sz="1800" kern="0">
              <a:solidFill>
                <a:prstClr val="black">
                  <a:lumMod val="75000"/>
                  <a:lumOff val="25000"/>
                </a:prstClr>
              </a:solidFill>
              <a:latin typeface="Arial Narrow" panose="020B0606020202030204" pitchFamily="34" charset="0"/>
            </a:endParaRPr>
          </a:p>
        </p:txBody>
      </p:sp>
      <p:sp>
        <p:nvSpPr>
          <p:cNvPr id="186" name="Rectangle 255">
            <a:extLst>
              <a:ext uri="{FF2B5EF4-FFF2-40B4-BE49-F238E27FC236}">
                <a16:creationId xmlns:a16="http://schemas.microsoft.com/office/drawing/2014/main" id="{7EB619D0-ABDA-44B4-BF9B-BBDA532FB4C6}"/>
              </a:ext>
            </a:extLst>
          </p:cNvPr>
          <p:cNvSpPr>
            <a:spLocks noChangeArrowheads="1"/>
          </p:cNvSpPr>
          <p:nvPr/>
        </p:nvSpPr>
        <p:spPr bwMode="auto">
          <a:xfrm>
            <a:off x="3502025"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18</a:t>
            </a:r>
            <a:endParaRPr lang="en-US" altLang="en-US" sz="1800" kern="0">
              <a:solidFill>
                <a:prstClr val="black">
                  <a:lumMod val="75000"/>
                  <a:lumOff val="25000"/>
                </a:prstClr>
              </a:solidFill>
              <a:latin typeface="Arial Narrow" panose="020B0606020202030204" pitchFamily="34" charset="0"/>
            </a:endParaRPr>
          </a:p>
        </p:txBody>
      </p:sp>
      <p:sp>
        <p:nvSpPr>
          <p:cNvPr id="187" name="Rectangle 256">
            <a:extLst>
              <a:ext uri="{FF2B5EF4-FFF2-40B4-BE49-F238E27FC236}">
                <a16:creationId xmlns:a16="http://schemas.microsoft.com/office/drawing/2014/main" id="{E1D97F5B-E4F0-4EC9-A77E-1DB46CB69F7E}"/>
              </a:ext>
            </a:extLst>
          </p:cNvPr>
          <p:cNvSpPr>
            <a:spLocks noChangeArrowheads="1"/>
          </p:cNvSpPr>
          <p:nvPr/>
        </p:nvSpPr>
        <p:spPr bwMode="auto">
          <a:xfrm>
            <a:off x="4217988"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24</a:t>
            </a:r>
            <a:endParaRPr lang="en-US" altLang="en-US" sz="1800" kern="0">
              <a:solidFill>
                <a:prstClr val="black">
                  <a:lumMod val="75000"/>
                  <a:lumOff val="25000"/>
                </a:prstClr>
              </a:solidFill>
              <a:latin typeface="Arial Narrow" panose="020B0606020202030204" pitchFamily="34" charset="0"/>
            </a:endParaRPr>
          </a:p>
        </p:txBody>
      </p:sp>
      <p:sp>
        <p:nvSpPr>
          <p:cNvPr id="188" name="Rectangle 261">
            <a:extLst>
              <a:ext uri="{FF2B5EF4-FFF2-40B4-BE49-F238E27FC236}">
                <a16:creationId xmlns:a16="http://schemas.microsoft.com/office/drawing/2014/main" id="{822F1AC9-8112-4ACD-BD11-96FFEF7FAC80}"/>
              </a:ext>
            </a:extLst>
          </p:cNvPr>
          <p:cNvSpPr>
            <a:spLocks noChangeArrowheads="1"/>
          </p:cNvSpPr>
          <p:nvPr/>
        </p:nvSpPr>
        <p:spPr bwMode="auto">
          <a:xfrm>
            <a:off x="5045075" y="4345404"/>
            <a:ext cx="9525" cy="1441450"/>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89" name="Freeform 262">
            <a:extLst>
              <a:ext uri="{FF2B5EF4-FFF2-40B4-BE49-F238E27FC236}">
                <a16:creationId xmlns:a16="http://schemas.microsoft.com/office/drawing/2014/main" id="{FA85965E-9591-4533-85A8-2DBEF58D8649}"/>
              </a:ext>
            </a:extLst>
          </p:cNvPr>
          <p:cNvSpPr>
            <a:spLocks noEditPoints="1"/>
          </p:cNvSpPr>
          <p:nvPr/>
        </p:nvSpPr>
        <p:spPr bwMode="auto">
          <a:xfrm>
            <a:off x="5005388" y="4340642"/>
            <a:ext cx="44450" cy="1450975"/>
          </a:xfrm>
          <a:custGeom>
            <a:avLst/>
            <a:gdLst>
              <a:gd name="T0" fmla="*/ 0 w 28"/>
              <a:gd name="T1" fmla="*/ 2147483646 h 914"/>
              <a:gd name="T2" fmla="*/ 2147483646 w 28"/>
              <a:gd name="T3" fmla="*/ 2147483646 h 914"/>
              <a:gd name="T4" fmla="*/ 2147483646 w 28"/>
              <a:gd name="T5" fmla="*/ 2147483646 h 914"/>
              <a:gd name="T6" fmla="*/ 0 w 28"/>
              <a:gd name="T7" fmla="*/ 2147483646 h 914"/>
              <a:gd name="T8" fmla="*/ 0 w 28"/>
              <a:gd name="T9" fmla="*/ 2147483646 h 914"/>
              <a:gd name="T10" fmla="*/ 0 w 28"/>
              <a:gd name="T11" fmla="*/ 2147483646 h 914"/>
              <a:gd name="T12" fmla="*/ 2147483646 w 28"/>
              <a:gd name="T13" fmla="*/ 2147483646 h 914"/>
              <a:gd name="T14" fmla="*/ 2147483646 w 28"/>
              <a:gd name="T15" fmla="*/ 2147483646 h 914"/>
              <a:gd name="T16" fmla="*/ 0 w 28"/>
              <a:gd name="T17" fmla="*/ 2147483646 h 914"/>
              <a:gd name="T18" fmla="*/ 0 w 28"/>
              <a:gd name="T19" fmla="*/ 2147483646 h 914"/>
              <a:gd name="T20" fmla="*/ 0 w 28"/>
              <a:gd name="T21" fmla="*/ 2147483646 h 914"/>
              <a:gd name="T22" fmla="*/ 2147483646 w 28"/>
              <a:gd name="T23" fmla="*/ 2147483646 h 914"/>
              <a:gd name="T24" fmla="*/ 2147483646 w 28"/>
              <a:gd name="T25" fmla="*/ 2147483646 h 914"/>
              <a:gd name="T26" fmla="*/ 0 w 28"/>
              <a:gd name="T27" fmla="*/ 2147483646 h 914"/>
              <a:gd name="T28" fmla="*/ 0 w 28"/>
              <a:gd name="T29" fmla="*/ 2147483646 h 914"/>
              <a:gd name="T30" fmla="*/ 0 w 28"/>
              <a:gd name="T31" fmla="*/ 0 h 914"/>
              <a:gd name="T32" fmla="*/ 2147483646 w 28"/>
              <a:gd name="T33" fmla="*/ 0 h 914"/>
              <a:gd name="T34" fmla="*/ 2147483646 w 28"/>
              <a:gd name="T35" fmla="*/ 2147483646 h 914"/>
              <a:gd name="T36" fmla="*/ 0 w 28"/>
              <a:gd name="T37" fmla="*/ 2147483646 h 914"/>
              <a:gd name="T38" fmla="*/ 0 w 28"/>
              <a:gd name="T39" fmla="*/ 0 h 9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 h="914">
                <a:moveTo>
                  <a:pt x="0" y="908"/>
                </a:moveTo>
                <a:lnTo>
                  <a:pt x="28" y="908"/>
                </a:lnTo>
                <a:lnTo>
                  <a:pt x="28" y="914"/>
                </a:lnTo>
                <a:lnTo>
                  <a:pt x="0" y="914"/>
                </a:lnTo>
                <a:lnTo>
                  <a:pt x="0" y="908"/>
                </a:lnTo>
                <a:close/>
                <a:moveTo>
                  <a:pt x="0" y="607"/>
                </a:moveTo>
                <a:lnTo>
                  <a:pt x="28" y="607"/>
                </a:lnTo>
                <a:lnTo>
                  <a:pt x="28" y="613"/>
                </a:lnTo>
                <a:lnTo>
                  <a:pt x="0" y="613"/>
                </a:lnTo>
                <a:lnTo>
                  <a:pt x="0" y="607"/>
                </a:lnTo>
                <a:close/>
                <a:moveTo>
                  <a:pt x="0" y="306"/>
                </a:moveTo>
                <a:lnTo>
                  <a:pt x="28" y="306"/>
                </a:lnTo>
                <a:lnTo>
                  <a:pt x="28" y="312"/>
                </a:lnTo>
                <a:lnTo>
                  <a:pt x="0" y="312"/>
                </a:lnTo>
                <a:lnTo>
                  <a:pt x="0" y="306"/>
                </a:lnTo>
                <a:close/>
                <a:moveTo>
                  <a:pt x="0" y="0"/>
                </a:moveTo>
                <a:lnTo>
                  <a:pt x="28" y="0"/>
                </a:lnTo>
                <a:lnTo>
                  <a:pt x="28" y="6"/>
                </a:lnTo>
                <a:lnTo>
                  <a:pt x="0" y="6"/>
                </a:lnTo>
                <a:lnTo>
                  <a:pt x="0"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90" name="Rectangle 263">
            <a:extLst>
              <a:ext uri="{FF2B5EF4-FFF2-40B4-BE49-F238E27FC236}">
                <a16:creationId xmlns:a16="http://schemas.microsoft.com/office/drawing/2014/main" id="{945FDFFE-B3CD-4FE8-9230-7473048DE65F}"/>
              </a:ext>
            </a:extLst>
          </p:cNvPr>
          <p:cNvSpPr>
            <a:spLocks noChangeArrowheads="1"/>
          </p:cNvSpPr>
          <p:nvPr/>
        </p:nvSpPr>
        <p:spPr bwMode="auto">
          <a:xfrm>
            <a:off x="5049838" y="5782092"/>
            <a:ext cx="2978150" cy="9525"/>
          </a:xfrm>
          <a:prstGeom prst="rect">
            <a:avLst/>
          </a:prstGeom>
          <a:solidFill>
            <a:srgbClr val="000000"/>
          </a:solidFill>
          <a:ln w="9525">
            <a:solidFill>
              <a:sysClr val="windowText" lastClr="000000">
                <a:lumMod val="75000"/>
                <a:lumOff val="25000"/>
              </a:sysClr>
            </a:solidFill>
            <a:bevel/>
            <a:headEnd/>
            <a:tailEnd/>
          </a:ln>
        </p:spPr>
        <p:txBody>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91" name="Freeform 264">
            <a:extLst>
              <a:ext uri="{FF2B5EF4-FFF2-40B4-BE49-F238E27FC236}">
                <a16:creationId xmlns:a16="http://schemas.microsoft.com/office/drawing/2014/main" id="{9B79238D-0531-4D47-AA1C-3A2E40030A11}"/>
              </a:ext>
            </a:extLst>
          </p:cNvPr>
          <p:cNvSpPr>
            <a:spLocks noEditPoints="1"/>
          </p:cNvSpPr>
          <p:nvPr/>
        </p:nvSpPr>
        <p:spPr bwMode="auto">
          <a:xfrm>
            <a:off x="5045075" y="5786854"/>
            <a:ext cx="2870200" cy="44450"/>
          </a:xfrm>
          <a:custGeom>
            <a:avLst/>
            <a:gdLst>
              <a:gd name="T0" fmla="*/ 2147483646 w 1808"/>
              <a:gd name="T1" fmla="*/ 0 h 28"/>
              <a:gd name="T2" fmla="*/ 2147483646 w 1808"/>
              <a:gd name="T3" fmla="*/ 2147483646 h 28"/>
              <a:gd name="T4" fmla="*/ 0 w 1808"/>
              <a:gd name="T5" fmla="*/ 2147483646 h 28"/>
              <a:gd name="T6" fmla="*/ 0 w 1808"/>
              <a:gd name="T7" fmla="*/ 0 h 28"/>
              <a:gd name="T8" fmla="*/ 2147483646 w 1808"/>
              <a:gd name="T9" fmla="*/ 0 h 28"/>
              <a:gd name="T10" fmla="*/ 2147483646 w 1808"/>
              <a:gd name="T11" fmla="*/ 0 h 28"/>
              <a:gd name="T12" fmla="*/ 2147483646 w 1808"/>
              <a:gd name="T13" fmla="*/ 2147483646 h 28"/>
              <a:gd name="T14" fmla="*/ 2147483646 w 1808"/>
              <a:gd name="T15" fmla="*/ 2147483646 h 28"/>
              <a:gd name="T16" fmla="*/ 2147483646 w 1808"/>
              <a:gd name="T17" fmla="*/ 0 h 28"/>
              <a:gd name="T18" fmla="*/ 2147483646 w 1808"/>
              <a:gd name="T19" fmla="*/ 0 h 28"/>
              <a:gd name="T20" fmla="*/ 2147483646 w 1808"/>
              <a:gd name="T21" fmla="*/ 0 h 28"/>
              <a:gd name="T22" fmla="*/ 2147483646 w 1808"/>
              <a:gd name="T23" fmla="*/ 2147483646 h 28"/>
              <a:gd name="T24" fmla="*/ 2147483646 w 1808"/>
              <a:gd name="T25" fmla="*/ 2147483646 h 28"/>
              <a:gd name="T26" fmla="*/ 2147483646 w 1808"/>
              <a:gd name="T27" fmla="*/ 0 h 28"/>
              <a:gd name="T28" fmla="*/ 2147483646 w 1808"/>
              <a:gd name="T29" fmla="*/ 0 h 28"/>
              <a:gd name="T30" fmla="*/ 2147483646 w 1808"/>
              <a:gd name="T31" fmla="*/ 0 h 28"/>
              <a:gd name="T32" fmla="*/ 2147483646 w 1808"/>
              <a:gd name="T33" fmla="*/ 2147483646 h 28"/>
              <a:gd name="T34" fmla="*/ 2147483646 w 1808"/>
              <a:gd name="T35" fmla="*/ 2147483646 h 28"/>
              <a:gd name="T36" fmla="*/ 2147483646 w 1808"/>
              <a:gd name="T37" fmla="*/ 0 h 28"/>
              <a:gd name="T38" fmla="*/ 2147483646 w 1808"/>
              <a:gd name="T39" fmla="*/ 0 h 28"/>
              <a:gd name="T40" fmla="*/ 2147483646 w 1808"/>
              <a:gd name="T41" fmla="*/ 0 h 28"/>
              <a:gd name="T42" fmla="*/ 2147483646 w 1808"/>
              <a:gd name="T43" fmla="*/ 2147483646 h 28"/>
              <a:gd name="T44" fmla="*/ 2147483646 w 1808"/>
              <a:gd name="T45" fmla="*/ 2147483646 h 28"/>
              <a:gd name="T46" fmla="*/ 2147483646 w 1808"/>
              <a:gd name="T47" fmla="*/ 0 h 28"/>
              <a:gd name="T48" fmla="*/ 2147483646 w 1808"/>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08" h="28">
                <a:moveTo>
                  <a:pt x="6" y="0"/>
                </a:moveTo>
                <a:lnTo>
                  <a:pt x="6" y="28"/>
                </a:lnTo>
                <a:lnTo>
                  <a:pt x="0" y="28"/>
                </a:lnTo>
                <a:lnTo>
                  <a:pt x="0" y="0"/>
                </a:lnTo>
                <a:lnTo>
                  <a:pt x="6" y="0"/>
                </a:lnTo>
                <a:close/>
                <a:moveTo>
                  <a:pt x="453" y="0"/>
                </a:moveTo>
                <a:lnTo>
                  <a:pt x="453" y="28"/>
                </a:lnTo>
                <a:lnTo>
                  <a:pt x="448" y="28"/>
                </a:lnTo>
                <a:lnTo>
                  <a:pt x="448" y="0"/>
                </a:lnTo>
                <a:lnTo>
                  <a:pt x="453" y="0"/>
                </a:lnTo>
                <a:close/>
                <a:moveTo>
                  <a:pt x="907" y="0"/>
                </a:moveTo>
                <a:lnTo>
                  <a:pt x="907" y="28"/>
                </a:lnTo>
                <a:lnTo>
                  <a:pt x="901" y="28"/>
                </a:lnTo>
                <a:lnTo>
                  <a:pt x="901" y="0"/>
                </a:lnTo>
                <a:lnTo>
                  <a:pt x="907" y="0"/>
                </a:lnTo>
                <a:close/>
                <a:moveTo>
                  <a:pt x="1360" y="0"/>
                </a:moveTo>
                <a:lnTo>
                  <a:pt x="1360" y="28"/>
                </a:lnTo>
                <a:lnTo>
                  <a:pt x="1354" y="28"/>
                </a:lnTo>
                <a:lnTo>
                  <a:pt x="1354" y="0"/>
                </a:lnTo>
                <a:lnTo>
                  <a:pt x="1360" y="0"/>
                </a:lnTo>
                <a:close/>
                <a:moveTo>
                  <a:pt x="1808" y="0"/>
                </a:moveTo>
                <a:lnTo>
                  <a:pt x="1808" y="28"/>
                </a:lnTo>
                <a:lnTo>
                  <a:pt x="1802" y="28"/>
                </a:lnTo>
                <a:lnTo>
                  <a:pt x="1802" y="0"/>
                </a:lnTo>
                <a:lnTo>
                  <a:pt x="1808" y="0"/>
                </a:lnTo>
                <a:close/>
              </a:path>
            </a:pathLst>
          </a:custGeom>
          <a:solidFill>
            <a:srgbClr val="000000"/>
          </a:solidFill>
          <a:ln w="9525" cap="flat">
            <a:solidFill>
              <a:sysClr val="windowText" lastClr="000000">
                <a:lumMod val="75000"/>
                <a:lumOff val="25000"/>
              </a:sysClr>
            </a:solidFill>
            <a:prstDash val="solid"/>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192" name="Freeform 265">
            <a:extLst>
              <a:ext uri="{FF2B5EF4-FFF2-40B4-BE49-F238E27FC236}">
                <a16:creationId xmlns:a16="http://schemas.microsoft.com/office/drawing/2014/main" id="{9F0D2B20-65B5-4F39-B847-9F4586035E1A}"/>
              </a:ext>
            </a:extLst>
          </p:cNvPr>
          <p:cNvSpPr>
            <a:spLocks/>
          </p:cNvSpPr>
          <p:nvPr/>
        </p:nvSpPr>
        <p:spPr bwMode="auto">
          <a:xfrm>
            <a:off x="5035550" y="4962942"/>
            <a:ext cx="2889250" cy="360362"/>
          </a:xfrm>
          <a:custGeom>
            <a:avLst/>
            <a:gdLst>
              <a:gd name="T0" fmla="*/ 2147483646 w 5137"/>
              <a:gd name="T1" fmla="*/ 2147483646 h 641"/>
              <a:gd name="T2" fmla="*/ 2147483646 w 5137"/>
              <a:gd name="T3" fmla="*/ 2147483646 h 641"/>
              <a:gd name="T4" fmla="*/ 2147483646 w 5137"/>
              <a:gd name="T5" fmla="*/ 2147483646 h 641"/>
              <a:gd name="T6" fmla="*/ 2147483646 w 5137"/>
              <a:gd name="T7" fmla="*/ 2147483646 h 641"/>
              <a:gd name="T8" fmla="*/ 2147483646 w 5137"/>
              <a:gd name="T9" fmla="*/ 2147483646 h 641"/>
              <a:gd name="T10" fmla="*/ 2147483646 w 5137"/>
              <a:gd name="T11" fmla="*/ 0 h 641"/>
              <a:gd name="T12" fmla="*/ 2147483646 w 5137"/>
              <a:gd name="T13" fmla="*/ 2147483646 h 641"/>
              <a:gd name="T14" fmla="*/ 2147483646 w 5137"/>
              <a:gd name="T15" fmla="*/ 2147483646 h 641"/>
              <a:gd name="T16" fmla="*/ 2147483646 w 5137"/>
              <a:gd name="T17" fmla="*/ 2147483646 h 641"/>
              <a:gd name="T18" fmla="*/ 2147483646 w 5137"/>
              <a:gd name="T19" fmla="*/ 2147483646 h 641"/>
              <a:gd name="T20" fmla="*/ 2147483646 w 5137"/>
              <a:gd name="T21" fmla="*/ 2147483646 h 641"/>
              <a:gd name="T22" fmla="*/ 2147483646 w 5137"/>
              <a:gd name="T23" fmla="*/ 2147483646 h 641"/>
              <a:gd name="T24" fmla="*/ 2147483646 w 5137"/>
              <a:gd name="T25" fmla="*/ 2147483646 h 641"/>
              <a:gd name="T26" fmla="*/ 2147483646 w 5137"/>
              <a:gd name="T27" fmla="*/ 2147483646 h 641"/>
              <a:gd name="T28" fmla="*/ 2147483646 w 5137"/>
              <a:gd name="T29" fmla="*/ 2147483646 h 6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137" h="641">
                <a:moveTo>
                  <a:pt x="23" y="593"/>
                </a:moveTo>
                <a:lnTo>
                  <a:pt x="1287" y="513"/>
                </a:lnTo>
                <a:lnTo>
                  <a:pt x="1281" y="514"/>
                </a:lnTo>
                <a:lnTo>
                  <a:pt x="2561" y="82"/>
                </a:lnTo>
                <a:cubicBezTo>
                  <a:pt x="2563" y="81"/>
                  <a:pt x="2565" y="81"/>
                  <a:pt x="2568" y="80"/>
                </a:cubicBezTo>
                <a:lnTo>
                  <a:pt x="5112" y="0"/>
                </a:lnTo>
                <a:cubicBezTo>
                  <a:pt x="5125" y="0"/>
                  <a:pt x="5136" y="10"/>
                  <a:pt x="5136" y="24"/>
                </a:cubicBezTo>
                <a:cubicBezTo>
                  <a:pt x="5137" y="37"/>
                  <a:pt x="5126" y="48"/>
                  <a:pt x="5113" y="48"/>
                </a:cubicBezTo>
                <a:lnTo>
                  <a:pt x="2569" y="128"/>
                </a:lnTo>
                <a:lnTo>
                  <a:pt x="2576" y="127"/>
                </a:lnTo>
                <a:lnTo>
                  <a:pt x="1296" y="559"/>
                </a:lnTo>
                <a:cubicBezTo>
                  <a:pt x="1294" y="560"/>
                  <a:pt x="1292" y="560"/>
                  <a:pt x="1290" y="560"/>
                </a:cubicBezTo>
                <a:lnTo>
                  <a:pt x="26" y="640"/>
                </a:lnTo>
                <a:cubicBezTo>
                  <a:pt x="13" y="641"/>
                  <a:pt x="1" y="631"/>
                  <a:pt x="1" y="618"/>
                </a:cubicBezTo>
                <a:cubicBezTo>
                  <a:pt x="0" y="605"/>
                  <a:pt x="10" y="593"/>
                  <a:pt x="23" y="593"/>
                </a:cubicBezTo>
                <a:close/>
              </a:path>
            </a:pathLst>
          </a:custGeom>
          <a:solidFill>
            <a:srgbClr val="554856"/>
          </a:solidFill>
          <a:ln w="9525" cap="flat">
            <a:solidFill>
              <a:srgbClr val="554856"/>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193" name="Freeform 270">
            <a:extLst>
              <a:ext uri="{FF2B5EF4-FFF2-40B4-BE49-F238E27FC236}">
                <a16:creationId xmlns:a16="http://schemas.microsoft.com/office/drawing/2014/main" id="{C04FC909-0B4F-4771-B457-5F85D4D894BE}"/>
              </a:ext>
            </a:extLst>
          </p:cNvPr>
          <p:cNvSpPr>
            <a:spLocks/>
          </p:cNvSpPr>
          <p:nvPr/>
        </p:nvSpPr>
        <p:spPr bwMode="auto">
          <a:xfrm>
            <a:off x="6465888" y="5005804"/>
            <a:ext cx="1460500" cy="461963"/>
          </a:xfrm>
          <a:custGeom>
            <a:avLst/>
            <a:gdLst>
              <a:gd name="T0" fmla="*/ 2147483646 w 2597"/>
              <a:gd name="T1" fmla="*/ 2147483646 h 821"/>
              <a:gd name="T2" fmla="*/ 2147483646 w 2597"/>
              <a:gd name="T3" fmla="*/ 2147483646 h 821"/>
              <a:gd name="T4" fmla="*/ 2147483646 w 2597"/>
              <a:gd name="T5" fmla="*/ 2147483646 h 821"/>
              <a:gd name="T6" fmla="*/ 2147483646 w 2597"/>
              <a:gd name="T7" fmla="*/ 2147483646 h 821"/>
              <a:gd name="T8" fmla="*/ 2147483646 w 2597"/>
              <a:gd name="T9" fmla="*/ 2147483646 h 821"/>
              <a:gd name="T10" fmla="*/ 2147483646 w 2597"/>
              <a:gd name="T11" fmla="*/ 2147483646 h 821"/>
              <a:gd name="T12" fmla="*/ 2147483646 w 2597"/>
              <a:gd name="T13" fmla="*/ 2147483646 h 8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97" h="821">
                <a:moveTo>
                  <a:pt x="20" y="771"/>
                </a:moveTo>
                <a:lnTo>
                  <a:pt x="2564" y="3"/>
                </a:lnTo>
                <a:cubicBezTo>
                  <a:pt x="2576" y="0"/>
                  <a:pt x="2590" y="7"/>
                  <a:pt x="2593" y="20"/>
                </a:cubicBezTo>
                <a:cubicBezTo>
                  <a:pt x="2597" y="32"/>
                  <a:pt x="2590" y="46"/>
                  <a:pt x="2577" y="49"/>
                </a:cubicBezTo>
                <a:lnTo>
                  <a:pt x="33" y="817"/>
                </a:lnTo>
                <a:cubicBezTo>
                  <a:pt x="21" y="821"/>
                  <a:pt x="7" y="814"/>
                  <a:pt x="3" y="801"/>
                </a:cubicBezTo>
                <a:cubicBezTo>
                  <a:pt x="0" y="789"/>
                  <a:pt x="7" y="775"/>
                  <a:pt x="20" y="771"/>
                </a:cubicBezTo>
                <a:close/>
              </a:path>
            </a:pathLst>
          </a:custGeom>
          <a:solidFill>
            <a:srgbClr val="947F95"/>
          </a:solidFill>
          <a:ln w="9525" cap="flat">
            <a:solidFill>
              <a:srgbClr val="947F95"/>
            </a:solidFill>
            <a:prstDash val="solid"/>
            <a:bevel/>
            <a:headEnd/>
            <a:tailEnd/>
          </a:ln>
        </p:spPr>
        <p:txBody>
          <a:bodyPr/>
          <a:lstStyle/>
          <a:p>
            <a:pPr defTabSz="914400" eaLnBrk="0" fontAlgn="base" hangingPunct="0">
              <a:spcBef>
                <a:spcPct val="0"/>
              </a:spcBef>
              <a:spcAft>
                <a:spcPct val="0"/>
              </a:spcAft>
              <a:defRPr/>
            </a:pPr>
            <a:endParaRPr lang="en-US" b="1" kern="0">
              <a:solidFill>
                <a:prstClr val="black">
                  <a:lumMod val="75000"/>
                  <a:lumOff val="25000"/>
                </a:prstClr>
              </a:solidFill>
              <a:latin typeface="Arial Narrow" panose="020B0606020202030204" pitchFamily="34" charset="0"/>
            </a:endParaRPr>
          </a:p>
        </p:txBody>
      </p:sp>
      <p:sp>
        <p:nvSpPr>
          <p:cNvPr id="194" name="Rectangle 276">
            <a:extLst>
              <a:ext uri="{FF2B5EF4-FFF2-40B4-BE49-F238E27FC236}">
                <a16:creationId xmlns:a16="http://schemas.microsoft.com/office/drawing/2014/main" id="{736B095A-5BB8-4783-BCB9-CE0D5130FC0F}"/>
              </a:ext>
            </a:extLst>
          </p:cNvPr>
          <p:cNvSpPr>
            <a:spLocks noChangeArrowheads="1"/>
          </p:cNvSpPr>
          <p:nvPr/>
        </p:nvSpPr>
        <p:spPr bwMode="auto">
          <a:xfrm>
            <a:off x="5003800"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0</a:t>
            </a:r>
            <a:endParaRPr lang="en-US" altLang="en-US" sz="1800" kern="0">
              <a:solidFill>
                <a:prstClr val="black">
                  <a:lumMod val="75000"/>
                  <a:lumOff val="25000"/>
                </a:prstClr>
              </a:solidFill>
              <a:latin typeface="Arial Narrow" panose="020B0606020202030204" pitchFamily="34" charset="0"/>
            </a:endParaRPr>
          </a:p>
        </p:txBody>
      </p:sp>
      <p:sp>
        <p:nvSpPr>
          <p:cNvPr id="195" name="Rectangle 277">
            <a:extLst>
              <a:ext uri="{FF2B5EF4-FFF2-40B4-BE49-F238E27FC236}">
                <a16:creationId xmlns:a16="http://schemas.microsoft.com/office/drawing/2014/main" id="{594FC08E-1951-406E-9FA7-0E157754C2EF}"/>
              </a:ext>
            </a:extLst>
          </p:cNvPr>
          <p:cNvSpPr>
            <a:spLocks noChangeArrowheads="1"/>
          </p:cNvSpPr>
          <p:nvPr/>
        </p:nvSpPr>
        <p:spPr bwMode="auto">
          <a:xfrm>
            <a:off x="5719763" y="5890042"/>
            <a:ext cx="6412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6</a:t>
            </a:r>
            <a:endParaRPr lang="en-US" altLang="en-US" sz="1800" kern="0">
              <a:solidFill>
                <a:prstClr val="black">
                  <a:lumMod val="75000"/>
                  <a:lumOff val="25000"/>
                </a:prstClr>
              </a:solidFill>
              <a:latin typeface="Arial Narrow" panose="020B0606020202030204" pitchFamily="34" charset="0"/>
            </a:endParaRPr>
          </a:p>
        </p:txBody>
      </p:sp>
      <p:sp>
        <p:nvSpPr>
          <p:cNvPr id="196" name="Rectangle 278">
            <a:extLst>
              <a:ext uri="{FF2B5EF4-FFF2-40B4-BE49-F238E27FC236}">
                <a16:creationId xmlns:a16="http://schemas.microsoft.com/office/drawing/2014/main" id="{BC375509-7BB2-4796-8C30-8BF509E3F167}"/>
              </a:ext>
            </a:extLst>
          </p:cNvPr>
          <p:cNvSpPr>
            <a:spLocks noChangeArrowheads="1"/>
          </p:cNvSpPr>
          <p:nvPr/>
        </p:nvSpPr>
        <p:spPr bwMode="auto">
          <a:xfrm>
            <a:off x="6400800"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12</a:t>
            </a:r>
            <a:endParaRPr lang="en-US" altLang="en-US" sz="1800" kern="0">
              <a:solidFill>
                <a:prstClr val="black">
                  <a:lumMod val="75000"/>
                  <a:lumOff val="25000"/>
                </a:prstClr>
              </a:solidFill>
              <a:latin typeface="Arial Narrow" panose="020B0606020202030204" pitchFamily="34" charset="0"/>
            </a:endParaRPr>
          </a:p>
        </p:txBody>
      </p:sp>
      <p:sp>
        <p:nvSpPr>
          <p:cNvPr id="197" name="Rectangle 279">
            <a:extLst>
              <a:ext uri="{FF2B5EF4-FFF2-40B4-BE49-F238E27FC236}">
                <a16:creationId xmlns:a16="http://schemas.microsoft.com/office/drawing/2014/main" id="{F206C440-5695-480B-8E91-BC69BCB657B4}"/>
              </a:ext>
            </a:extLst>
          </p:cNvPr>
          <p:cNvSpPr>
            <a:spLocks noChangeArrowheads="1"/>
          </p:cNvSpPr>
          <p:nvPr/>
        </p:nvSpPr>
        <p:spPr bwMode="auto">
          <a:xfrm>
            <a:off x="7116763"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18</a:t>
            </a:r>
            <a:endParaRPr lang="en-US" altLang="en-US" sz="1800" kern="0">
              <a:solidFill>
                <a:prstClr val="black">
                  <a:lumMod val="75000"/>
                  <a:lumOff val="25000"/>
                </a:prstClr>
              </a:solidFill>
              <a:latin typeface="Arial Narrow" panose="020B0606020202030204" pitchFamily="34" charset="0"/>
            </a:endParaRPr>
          </a:p>
        </p:txBody>
      </p:sp>
      <p:sp>
        <p:nvSpPr>
          <p:cNvPr id="198" name="Rectangle 280">
            <a:extLst>
              <a:ext uri="{FF2B5EF4-FFF2-40B4-BE49-F238E27FC236}">
                <a16:creationId xmlns:a16="http://schemas.microsoft.com/office/drawing/2014/main" id="{D3DDC972-69D1-472D-9524-1227966F5FA2}"/>
              </a:ext>
            </a:extLst>
          </p:cNvPr>
          <p:cNvSpPr>
            <a:spLocks noChangeArrowheads="1"/>
          </p:cNvSpPr>
          <p:nvPr/>
        </p:nvSpPr>
        <p:spPr bwMode="auto">
          <a:xfrm>
            <a:off x="7832725" y="5890042"/>
            <a:ext cx="1282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100" kern="0">
                <a:solidFill>
                  <a:prstClr val="black">
                    <a:lumMod val="75000"/>
                    <a:lumOff val="25000"/>
                  </a:prstClr>
                </a:solidFill>
                <a:latin typeface="Arial Narrow" panose="020B0606020202030204" pitchFamily="34" charset="0"/>
              </a:rPr>
              <a:t>24</a:t>
            </a:r>
            <a:endParaRPr lang="en-US" altLang="en-US" sz="1800" kern="0">
              <a:solidFill>
                <a:prstClr val="black">
                  <a:lumMod val="75000"/>
                  <a:lumOff val="25000"/>
                </a:prstClr>
              </a:solidFill>
              <a:latin typeface="Arial Narrow" panose="020B0606020202030204" pitchFamily="34" charset="0"/>
            </a:endParaRPr>
          </a:p>
        </p:txBody>
      </p:sp>
      <p:sp>
        <p:nvSpPr>
          <p:cNvPr id="199" name="Freeform 119">
            <a:extLst>
              <a:ext uri="{FF2B5EF4-FFF2-40B4-BE49-F238E27FC236}">
                <a16:creationId xmlns:a16="http://schemas.microsoft.com/office/drawing/2014/main" id="{D3BB4DF9-5268-4D05-BE2E-3666376B5451}"/>
              </a:ext>
            </a:extLst>
          </p:cNvPr>
          <p:cNvSpPr/>
          <p:nvPr/>
        </p:nvSpPr>
        <p:spPr bwMode="auto">
          <a:xfrm>
            <a:off x="1442720" y="3422749"/>
            <a:ext cx="1426210" cy="76835"/>
          </a:xfrm>
          <a:custGeom>
            <a:avLst/>
            <a:gdLst>
              <a:gd name="connsiteX0" fmla="*/ 1422400 w 1422400"/>
              <a:gd name="connsiteY0" fmla="*/ 0 h 86360"/>
              <a:gd name="connsiteX1" fmla="*/ 0 w 1422400"/>
              <a:gd name="connsiteY1" fmla="*/ 86360 h 86360"/>
              <a:gd name="connsiteX0" fmla="*/ 1426210 w 1426210"/>
              <a:gd name="connsiteY0" fmla="*/ 0 h 76835"/>
              <a:gd name="connsiteX1" fmla="*/ 0 w 1426210"/>
              <a:gd name="connsiteY1" fmla="*/ 76835 h 76835"/>
            </a:gdLst>
            <a:ahLst/>
            <a:cxnLst>
              <a:cxn ang="0">
                <a:pos x="connsiteX0" y="connsiteY0"/>
              </a:cxn>
              <a:cxn ang="0">
                <a:pos x="connsiteX1" y="connsiteY1"/>
              </a:cxn>
            </a:cxnLst>
            <a:rect l="l" t="t" r="r" b="b"/>
            <a:pathLst>
              <a:path w="1426210" h="76835">
                <a:moveTo>
                  <a:pt x="1426210" y="0"/>
                </a:moveTo>
                <a:lnTo>
                  <a:pt x="0" y="76835"/>
                </a:lnTo>
              </a:path>
            </a:pathLst>
          </a:custGeom>
          <a:solidFill>
            <a:srgbClr val="F93482">
              <a:lumMod val="50000"/>
            </a:srgbClr>
          </a:solidFill>
          <a:ln w="38100" cap="flat">
            <a:solidFill>
              <a:sysClr val="windowText" lastClr="000000">
                <a:lumMod val="50000"/>
                <a:lumOff val="50000"/>
              </a:sysClr>
            </a:solidFill>
            <a:prstDash val="sysDot"/>
            <a:bevel/>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CA" sz="1800" b="1"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00" name="TextBox 196">
            <a:extLst>
              <a:ext uri="{FF2B5EF4-FFF2-40B4-BE49-F238E27FC236}">
                <a16:creationId xmlns:a16="http://schemas.microsoft.com/office/drawing/2014/main" id="{EE500BA7-D749-46A2-927B-2E63F1CD0FCA}"/>
              </a:ext>
            </a:extLst>
          </p:cNvPr>
          <p:cNvSpPr txBox="1">
            <a:spLocks noChangeArrowheads="1"/>
          </p:cNvSpPr>
          <p:nvPr/>
        </p:nvSpPr>
        <p:spPr bwMode="auto">
          <a:xfrm>
            <a:off x="2039938" y="3241799"/>
            <a:ext cx="250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0.1</a:t>
            </a:r>
          </a:p>
        </p:txBody>
      </p:sp>
      <p:sp>
        <p:nvSpPr>
          <p:cNvPr id="201" name="TextBox 196">
            <a:extLst>
              <a:ext uri="{FF2B5EF4-FFF2-40B4-BE49-F238E27FC236}">
                <a16:creationId xmlns:a16="http://schemas.microsoft.com/office/drawing/2014/main" id="{386B6AB9-AB34-4F6C-B5CB-C99AB03523E5}"/>
              </a:ext>
            </a:extLst>
          </p:cNvPr>
          <p:cNvSpPr txBox="1">
            <a:spLocks noChangeArrowheads="1"/>
          </p:cNvSpPr>
          <p:nvPr/>
        </p:nvSpPr>
        <p:spPr bwMode="auto">
          <a:xfrm>
            <a:off x="2768855" y="3199755"/>
            <a:ext cx="25082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000" kern="0" dirty="0">
                <a:solidFill>
                  <a:prstClr val="black">
                    <a:lumMod val="75000"/>
                    <a:lumOff val="25000"/>
                  </a:prstClr>
                </a:solidFill>
                <a:latin typeface="Arial Narrow" panose="020B0606020202030204" pitchFamily="34" charset="0"/>
              </a:rPr>
              <a:t>0.3</a:t>
            </a:r>
          </a:p>
        </p:txBody>
      </p:sp>
      <p:sp>
        <p:nvSpPr>
          <p:cNvPr id="202" name="Freeform 122">
            <a:extLst>
              <a:ext uri="{FF2B5EF4-FFF2-40B4-BE49-F238E27FC236}">
                <a16:creationId xmlns:a16="http://schemas.microsoft.com/office/drawing/2014/main" id="{302A9ED2-5146-40EA-AA93-92F66C1233CF}"/>
              </a:ext>
            </a:extLst>
          </p:cNvPr>
          <p:cNvSpPr/>
          <p:nvPr/>
        </p:nvSpPr>
        <p:spPr bwMode="auto">
          <a:xfrm>
            <a:off x="5052060" y="3499584"/>
            <a:ext cx="1424940" cy="40640"/>
          </a:xfrm>
          <a:custGeom>
            <a:avLst/>
            <a:gdLst>
              <a:gd name="connsiteX0" fmla="*/ 0 w 1424940"/>
              <a:gd name="connsiteY0" fmla="*/ 0 h 40640"/>
              <a:gd name="connsiteX1" fmla="*/ 711200 w 1424940"/>
              <a:gd name="connsiteY1" fmla="*/ 7620 h 40640"/>
              <a:gd name="connsiteX2" fmla="*/ 1424940 w 1424940"/>
              <a:gd name="connsiteY2" fmla="*/ 40640 h 40640"/>
            </a:gdLst>
            <a:ahLst/>
            <a:cxnLst>
              <a:cxn ang="0">
                <a:pos x="connsiteX0" y="connsiteY0"/>
              </a:cxn>
              <a:cxn ang="0">
                <a:pos x="connsiteX1" y="connsiteY1"/>
              </a:cxn>
              <a:cxn ang="0">
                <a:pos x="connsiteX2" y="connsiteY2"/>
              </a:cxn>
            </a:cxnLst>
            <a:rect l="l" t="t" r="r" b="b"/>
            <a:pathLst>
              <a:path w="1424940" h="40640">
                <a:moveTo>
                  <a:pt x="0" y="0"/>
                </a:moveTo>
                <a:lnTo>
                  <a:pt x="711200" y="7620"/>
                </a:lnTo>
                <a:lnTo>
                  <a:pt x="1424940" y="40640"/>
                </a:lnTo>
              </a:path>
            </a:pathLst>
          </a:custGeom>
          <a:noFill/>
          <a:ln w="38100" cap="flat" cmpd="sng" algn="ctr">
            <a:solidFill>
              <a:sysClr val="windowText" lastClr="000000">
                <a:lumMod val="50000"/>
                <a:lumOff val="50000"/>
              </a:sysClr>
            </a:solidFill>
            <a:prstDash val="sysDot"/>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03" name="Freeform 123">
            <a:extLst>
              <a:ext uri="{FF2B5EF4-FFF2-40B4-BE49-F238E27FC236}">
                <a16:creationId xmlns:a16="http://schemas.microsoft.com/office/drawing/2014/main" id="{B24B856E-4C12-49AF-AD0B-318534FCD5A8}"/>
              </a:ext>
            </a:extLst>
          </p:cNvPr>
          <p:cNvSpPr/>
          <p:nvPr/>
        </p:nvSpPr>
        <p:spPr bwMode="auto">
          <a:xfrm>
            <a:off x="1447800" y="5363944"/>
            <a:ext cx="1407160" cy="208280"/>
          </a:xfrm>
          <a:custGeom>
            <a:avLst/>
            <a:gdLst>
              <a:gd name="connsiteX0" fmla="*/ 0 w 1407160"/>
              <a:gd name="connsiteY0" fmla="*/ 208280 h 208280"/>
              <a:gd name="connsiteX1" fmla="*/ 711200 w 1407160"/>
              <a:gd name="connsiteY1" fmla="*/ 137160 h 208280"/>
              <a:gd name="connsiteX2" fmla="*/ 1407160 w 1407160"/>
              <a:gd name="connsiteY2" fmla="*/ 0 h 208280"/>
            </a:gdLst>
            <a:ahLst/>
            <a:cxnLst>
              <a:cxn ang="0">
                <a:pos x="connsiteX0" y="connsiteY0"/>
              </a:cxn>
              <a:cxn ang="0">
                <a:pos x="connsiteX1" y="connsiteY1"/>
              </a:cxn>
              <a:cxn ang="0">
                <a:pos x="connsiteX2" y="connsiteY2"/>
              </a:cxn>
            </a:cxnLst>
            <a:rect l="l" t="t" r="r" b="b"/>
            <a:pathLst>
              <a:path w="1407160" h="208280">
                <a:moveTo>
                  <a:pt x="0" y="208280"/>
                </a:moveTo>
                <a:lnTo>
                  <a:pt x="711200" y="137160"/>
                </a:lnTo>
                <a:lnTo>
                  <a:pt x="1407160" y="0"/>
                </a:lnTo>
              </a:path>
            </a:pathLst>
          </a:custGeom>
          <a:noFill/>
          <a:ln w="38100" cap="flat" cmpd="sng" algn="ctr">
            <a:solidFill>
              <a:sysClr val="windowText" lastClr="000000">
                <a:lumMod val="50000"/>
                <a:lumOff val="50000"/>
              </a:sysClr>
            </a:solidFill>
            <a:prstDash val="sysDot"/>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204" name="Freeform 124">
            <a:extLst>
              <a:ext uri="{FF2B5EF4-FFF2-40B4-BE49-F238E27FC236}">
                <a16:creationId xmlns:a16="http://schemas.microsoft.com/office/drawing/2014/main" id="{5FBB8117-B273-4209-8F9A-04AF5321FE49}"/>
              </a:ext>
            </a:extLst>
          </p:cNvPr>
          <p:cNvSpPr/>
          <p:nvPr/>
        </p:nvSpPr>
        <p:spPr bwMode="auto">
          <a:xfrm>
            <a:off x="5050155" y="5322669"/>
            <a:ext cx="1419225" cy="140970"/>
          </a:xfrm>
          <a:custGeom>
            <a:avLst/>
            <a:gdLst>
              <a:gd name="connsiteX0" fmla="*/ 1419225 w 1419225"/>
              <a:gd name="connsiteY0" fmla="*/ 140970 h 140970"/>
              <a:gd name="connsiteX1" fmla="*/ 708660 w 1419225"/>
              <a:gd name="connsiteY1" fmla="*/ 140970 h 140970"/>
              <a:gd name="connsiteX2" fmla="*/ 0 w 1419225"/>
              <a:gd name="connsiteY2" fmla="*/ 0 h 140970"/>
            </a:gdLst>
            <a:ahLst/>
            <a:cxnLst>
              <a:cxn ang="0">
                <a:pos x="connsiteX0" y="connsiteY0"/>
              </a:cxn>
              <a:cxn ang="0">
                <a:pos x="connsiteX1" y="connsiteY1"/>
              </a:cxn>
              <a:cxn ang="0">
                <a:pos x="connsiteX2" y="connsiteY2"/>
              </a:cxn>
            </a:cxnLst>
            <a:rect l="l" t="t" r="r" b="b"/>
            <a:pathLst>
              <a:path w="1419225" h="140970">
                <a:moveTo>
                  <a:pt x="1419225" y="140970"/>
                </a:moveTo>
                <a:lnTo>
                  <a:pt x="708660" y="140970"/>
                </a:lnTo>
                <a:lnTo>
                  <a:pt x="0" y="0"/>
                </a:lnTo>
              </a:path>
            </a:pathLst>
          </a:custGeom>
          <a:noFill/>
          <a:ln w="38100" cap="flat" cmpd="sng" algn="ctr">
            <a:solidFill>
              <a:sysClr val="windowText" lastClr="000000">
                <a:lumMod val="50000"/>
                <a:lumOff val="50000"/>
              </a:sysClr>
            </a:solidFill>
            <a:prstDash val="sysDot"/>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cxnSp>
        <p:nvCxnSpPr>
          <p:cNvPr id="205" name="Straight Connector 221">
            <a:extLst>
              <a:ext uri="{FF2B5EF4-FFF2-40B4-BE49-F238E27FC236}">
                <a16:creationId xmlns:a16="http://schemas.microsoft.com/office/drawing/2014/main" id="{81FF596C-CA99-4345-9DB1-27DE1941169C}"/>
              </a:ext>
            </a:extLst>
          </p:cNvPr>
          <p:cNvCxnSpPr>
            <a:cxnSpLocks noChangeShapeType="1"/>
          </p:cNvCxnSpPr>
          <p:nvPr/>
        </p:nvCxnSpPr>
        <p:spPr bwMode="auto">
          <a:xfrm>
            <a:off x="6015037" y="1899067"/>
            <a:ext cx="420688" cy="0"/>
          </a:xfrm>
          <a:prstGeom prst="line">
            <a:avLst/>
          </a:prstGeom>
          <a:noFill/>
          <a:ln w="38100" cap="flat" cmpd="sng" algn="ctr">
            <a:solidFill>
              <a:sysClr val="windowText" lastClr="000000">
                <a:lumMod val="50000"/>
                <a:lumOff val="50000"/>
              </a:sysClr>
            </a:solidFill>
            <a:prstDash val="sysDot"/>
            <a:round/>
            <a:headEnd type="none" w="med" len="med"/>
            <a:tailEnd type="none" w="med" len="med"/>
          </a:ln>
          <a:effectLst/>
          <a:extLst/>
        </p:spPr>
      </p:cxnSp>
      <p:sp>
        <p:nvSpPr>
          <p:cNvPr id="206" name="TextBox 223">
            <a:extLst>
              <a:ext uri="{FF2B5EF4-FFF2-40B4-BE49-F238E27FC236}">
                <a16:creationId xmlns:a16="http://schemas.microsoft.com/office/drawing/2014/main" id="{6501F7A1-93F8-48D4-BA98-F433728F492F}"/>
              </a:ext>
            </a:extLst>
          </p:cNvPr>
          <p:cNvSpPr txBox="1">
            <a:spLocks noChangeArrowheads="1"/>
          </p:cNvSpPr>
          <p:nvPr/>
        </p:nvSpPr>
        <p:spPr bwMode="auto">
          <a:xfrm>
            <a:off x="6470650" y="1753017"/>
            <a:ext cx="19383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Bef>
                <a:spcPct val="50000"/>
              </a:spcBef>
              <a:buClr>
                <a:schemeClr val="accent1"/>
              </a:buClr>
              <a:buChar char="•"/>
              <a:defRPr sz="2400">
                <a:solidFill>
                  <a:schemeClr val="tx1"/>
                </a:solidFill>
                <a:latin typeface="Arial" panose="020B0604020202020204" pitchFamily="34" charset="0"/>
              </a:defRPr>
            </a:lvl1pPr>
            <a:lvl2pPr marL="742950" indent="-285750">
              <a:lnSpc>
                <a:spcPct val="95000"/>
              </a:lnSpc>
              <a:spcBef>
                <a:spcPct val="25000"/>
              </a:spcBef>
              <a:buClr>
                <a:schemeClr val="accent1"/>
              </a:buClr>
              <a:buChar char="–"/>
              <a:defRPr sz="2000">
                <a:solidFill>
                  <a:schemeClr val="tx1"/>
                </a:solidFill>
                <a:latin typeface="Arial" panose="020B0604020202020204" pitchFamily="34" charset="0"/>
              </a:defRPr>
            </a:lvl2pPr>
            <a:lvl3pPr marL="1143000" indent="-228600">
              <a:lnSpc>
                <a:spcPct val="95000"/>
              </a:lnSpc>
              <a:spcBef>
                <a:spcPct val="25000"/>
              </a:spcBef>
              <a:buClr>
                <a:schemeClr val="accent1"/>
              </a:buClr>
              <a:buChar char="•"/>
              <a:defRPr>
                <a:solidFill>
                  <a:schemeClr val="tx1"/>
                </a:solidFill>
                <a:latin typeface="Arial" panose="020B0604020202020204" pitchFamily="34" charset="0"/>
              </a:defRPr>
            </a:lvl3pPr>
            <a:lvl4pPr marL="1600200" indent="-228600">
              <a:lnSpc>
                <a:spcPct val="95000"/>
              </a:lnSpc>
              <a:spcBef>
                <a:spcPct val="25000"/>
              </a:spcBef>
              <a:buClr>
                <a:schemeClr val="accent1"/>
              </a:buClr>
              <a:buChar char="–"/>
              <a:defRPr>
                <a:solidFill>
                  <a:schemeClr val="tx1"/>
                </a:solidFill>
                <a:latin typeface="Arial" panose="020B0604020202020204" pitchFamily="34" charset="0"/>
              </a:defRPr>
            </a:lvl4pPr>
            <a:lvl5pPr marL="2057400" indent="-228600">
              <a:lnSpc>
                <a:spcPct val="95000"/>
              </a:lnSpc>
              <a:spcBef>
                <a:spcPct val="25000"/>
              </a:spcBef>
              <a:buClr>
                <a:schemeClr val="accent1"/>
              </a:buClr>
              <a:buChar char="»"/>
              <a:defRPr>
                <a:solidFill>
                  <a:schemeClr val="tx1"/>
                </a:solidFill>
                <a:latin typeface="Arial" panose="020B0604020202020204"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anose="020B0604020202020204" pitchFamily="34" charset="0"/>
              </a:defRPr>
            </a:lvl9pPr>
          </a:lstStyle>
          <a:p>
            <a:pPr defTabSz="914400" fontAlgn="base">
              <a:lnSpc>
                <a:spcPct val="100000"/>
              </a:lnSpc>
              <a:spcBef>
                <a:spcPct val="0"/>
              </a:spcBef>
              <a:spcAft>
                <a:spcPct val="0"/>
              </a:spcAft>
              <a:buClrTx/>
              <a:buFontTx/>
              <a:buNone/>
              <a:defRPr/>
            </a:pPr>
            <a:r>
              <a:rPr lang="en-US" altLang="en-US" sz="1200" kern="0" dirty="0">
                <a:solidFill>
                  <a:prstClr val="black">
                    <a:lumMod val="75000"/>
                    <a:lumOff val="25000"/>
                  </a:prstClr>
                </a:solidFill>
                <a:latin typeface="Arial Narrow" panose="020B0606020202030204" pitchFamily="34" charset="0"/>
              </a:rPr>
              <a:t>Placebo</a:t>
            </a:r>
          </a:p>
        </p:txBody>
      </p:sp>
    </p:spTree>
    <p:extLst>
      <p:ext uri="{BB962C8B-B14F-4D97-AF65-F5344CB8AC3E}">
        <p14:creationId xmlns:p14="http://schemas.microsoft.com/office/powerpoint/2010/main" val="30446819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1676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235307"/>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200" dirty="0">
                <a:solidFill>
                  <a:srgbClr val="7693CC"/>
                </a:solidFill>
                <a:latin typeface="Arial Narrow" panose="020B0606020202030204" pitchFamily="34" charset="0"/>
              </a:rPr>
              <a:t>Male: </a:t>
            </a:r>
            <a:r>
              <a:rPr lang="en-CA" sz="3200" dirty="0">
                <a:solidFill>
                  <a:srgbClr val="725F73"/>
                </a:solidFill>
                <a:latin typeface="Arial Narrow" panose="020B0606020202030204" pitchFamily="34" charset="0"/>
              </a:rPr>
              <a:t>BMD Responses to </a:t>
            </a:r>
          </a:p>
          <a:p>
            <a:pPr lvl="0" algn="ctr">
              <a:lnSpc>
                <a:spcPct val="100000"/>
              </a:lnSpc>
            </a:pPr>
            <a:r>
              <a:rPr lang="en-CA" sz="3200" dirty="0">
                <a:solidFill>
                  <a:srgbClr val="7693CC"/>
                </a:solidFill>
                <a:latin typeface="Arial Narrow" panose="020B0606020202030204" pitchFamily="34" charset="0"/>
              </a:rPr>
              <a:t>Bisphosphonate Therapy</a:t>
            </a:r>
            <a:r>
              <a:rPr lang="en-CA" sz="3200" dirty="0">
                <a:solidFill>
                  <a:srgbClr val="725F73"/>
                </a:solidFill>
                <a:latin typeface="Arial Narrow" panose="020B0606020202030204" pitchFamily="34" charset="0"/>
              </a:rPr>
              <a:t> with 24-Month Treatment</a:t>
            </a:r>
            <a:endParaRPr kumimoji="0" lang="en-US" sz="28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graphicFrame>
        <p:nvGraphicFramePr>
          <p:cNvPr id="5" name="Table 4">
            <a:extLst>
              <a:ext uri="{FF2B5EF4-FFF2-40B4-BE49-F238E27FC236}">
                <a16:creationId xmlns:a16="http://schemas.microsoft.com/office/drawing/2014/main" id="{FABC8F76-4CB8-4B4E-9FA2-591568297F41}"/>
              </a:ext>
            </a:extLst>
          </p:cNvPr>
          <p:cNvGraphicFramePr>
            <a:graphicFrameLocks noGrp="1"/>
          </p:cNvGraphicFramePr>
          <p:nvPr>
            <p:extLst>
              <p:ext uri="{D42A27DB-BD31-4B8C-83A1-F6EECF244321}">
                <p14:modId xmlns:p14="http://schemas.microsoft.com/office/powerpoint/2010/main" val="296356876"/>
              </p:ext>
            </p:extLst>
          </p:nvPr>
        </p:nvGraphicFramePr>
        <p:xfrm>
          <a:off x="274320" y="2074265"/>
          <a:ext cx="8778240" cy="2678886"/>
        </p:xfrm>
        <a:graphic>
          <a:graphicData uri="http://schemas.openxmlformats.org/drawingml/2006/table">
            <a:tbl>
              <a:tblPr/>
              <a:tblGrid>
                <a:gridCol w="2743200">
                  <a:extLst>
                    <a:ext uri="{9D8B030D-6E8A-4147-A177-3AD203B41FA5}">
                      <a16:colId xmlns:a16="http://schemas.microsoft.com/office/drawing/2014/main" val="2874337281"/>
                    </a:ext>
                  </a:extLst>
                </a:gridCol>
                <a:gridCol w="2011680">
                  <a:extLst>
                    <a:ext uri="{9D8B030D-6E8A-4147-A177-3AD203B41FA5}">
                      <a16:colId xmlns:a16="http://schemas.microsoft.com/office/drawing/2014/main" val="4160748547"/>
                    </a:ext>
                  </a:extLst>
                </a:gridCol>
                <a:gridCol w="2011680">
                  <a:extLst>
                    <a:ext uri="{9D8B030D-6E8A-4147-A177-3AD203B41FA5}">
                      <a16:colId xmlns:a16="http://schemas.microsoft.com/office/drawing/2014/main" val="1623803189"/>
                    </a:ext>
                  </a:extLst>
                </a:gridCol>
                <a:gridCol w="2011680">
                  <a:extLst>
                    <a:ext uri="{9D8B030D-6E8A-4147-A177-3AD203B41FA5}">
                      <a16:colId xmlns:a16="http://schemas.microsoft.com/office/drawing/2014/main" val="2476488955"/>
                    </a:ext>
                  </a:extLst>
                </a:gridCol>
              </a:tblGrid>
              <a:tr h="453846">
                <a:tc row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800" b="1" i="0" u="none" strike="noStrike" baseline="0" dirty="0">
                          <a:solidFill>
                            <a:schemeClr val="bg1"/>
                          </a:solidFill>
                          <a:effectLst/>
                          <a:latin typeface="Arial Narrow" panose="020B0606020202030204" pitchFamily="34" charset="0"/>
                        </a:rPr>
                        <a:t>  from Baseline</a:t>
                      </a:r>
                    </a:p>
                  </a:txBody>
                  <a:tcPr marL="5300" marR="5300" marT="530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554856"/>
                    </a:solidFill>
                  </a:tcPr>
                </a:tc>
                <a:tc gridSpan="3">
                  <a:txBody>
                    <a:bodyPr/>
                    <a:lstStyle/>
                    <a:p>
                      <a:pPr algn="ctr" rtl="0" fontAlgn="ctr"/>
                      <a:r>
                        <a:rPr lang="en-US" sz="1800" b="1" i="0" u="none" strike="noStrike" dirty="0">
                          <a:solidFill>
                            <a:srgbClr val="FFFFFF"/>
                          </a:solidFill>
                          <a:effectLst/>
                          <a:latin typeface="Arial Narrow" panose="020B0606020202030204" pitchFamily="34" charset="0"/>
                        </a:rPr>
                        <a:t>Antiresorptive Therapy</a:t>
                      </a: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04040"/>
                    </a:solidFill>
                  </a:tcPr>
                </a:tc>
                <a:tc hMerge="1">
                  <a:txBody>
                    <a:bodyPr/>
                    <a:lstStyle/>
                    <a:p>
                      <a:endParaRPr lang="en-US"/>
                    </a:p>
                  </a:txBody>
                  <a:tcPr>
                    <a:lnL w="12700" cmpd="sng">
                      <a:noFill/>
                      <a:prstDash val="solid"/>
                    </a:lnL>
                  </a:tcPr>
                </a:tc>
                <a:tc hMerge="1">
                  <a:txBody>
                    <a:bodyPr/>
                    <a:lstStyle/>
                    <a:p>
                      <a:endParaRPr lang="en-US"/>
                    </a:p>
                  </a:txBody>
                  <a:tcPr/>
                </a:tc>
                <a:extLst>
                  <a:ext uri="{0D108BD9-81ED-4DB2-BD59-A6C34878D82A}">
                    <a16:rowId xmlns:a16="http://schemas.microsoft.com/office/drawing/2014/main" val="965114403"/>
                  </a:ext>
                </a:extLst>
              </a:tr>
              <a:tr h="365760">
                <a:tc vMerge="1">
                  <a:txBody>
                    <a:bodyPr/>
                    <a:lstStyle/>
                    <a:p>
                      <a:endParaRPr lang="en-US"/>
                    </a:p>
                  </a:txBody>
                  <a:tcPr/>
                </a:tc>
                <a:tc gridSpan="3">
                  <a:txBody>
                    <a:bodyPr/>
                    <a:lstStyle/>
                    <a:p>
                      <a:pPr algn="ctr" rtl="0" fontAlgn="ctr"/>
                      <a:r>
                        <a:rPr lang="en-US" sz="1600" b="1" i="0" u="none" strike="noStrike" dirty="0">
                          <a:solidFill>
                            <a:srgbClr val="FFFFFF"/>
                          </a:solidFill>
                          <a:effectLst/>
                          <a:latin typeface="Arial Narrow" panose="020B0606020202030204" pitchFamily="34" charset="0"/>
                        </a:rPr>
                        <a:t>Bisphosphonates</a:t>
                      </a:r>
                      <a:endParaRPr lang="en-US" sz="1100" b="1" i="0" u="none" strike="noStrike" dirty="0">
                        <a:solidFill>
                          <a:srgbClr val="FFFFFF"/>
                        </a:solidFill>
                        <a:effectLst/>
                        <a:latin typeface="Arial Narrow" panose="020B060602020203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endParaRPr lang="en-US"/>
                    </a:p>
                  </a:txBody>
                  <a:tcPr>
                    <a:lnL w="12700" cmpd="sng">
                      <a:noFill/>
                      <a:prstDash val="solid"/>
                    </a:lnL>
                  </a:tcPr>
                </a:tc>
                <a:tc hMerge="1">
                  <a:txBody>
                    <a:bodyPr/>
                    <a:lstStyle/>
                    <a:p>
                      <a:endParaRPr lang="en-US"/>
                    </a:p>
                  </a:txBody>
                  <a:tcPr/>
                </a:tc>
                <a:extLst>
                  <a:ext uri="{0D108BD9-81ED-4DB2-BD59-A6C34878D82A}">
                    <a16:rowId xmlns:a16="http://schemas.microsoft.com/office/drawing/2014/main" val="2079196980"/>
                  </a:ext>
                </a:extLst>
              </a:tr>
              <a:tr h="36576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Alendronate</a:t>
                      </a:r>
                      <a:r>
                        <a:rPr kumimoji="0" lang="en-US" sz="16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1</a:t>
                      </a:r>
                      <a:r>
                        <a:rPr kumimoji="0" lang="en-US"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a:t>
                      </a:r>
                      <a:endPar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5300" marR="5300" marT="53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947F9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err="1">
                          <a:ln>
                            <a:noFill/>
                          </a:ln>
                          <a:solidFill>
                            <a:schemeClr val="tx1"/>
                          </a:solidFill>
                          <a:effectLst/>
                          <a:latin typeface="Arial Narrow" panose="020B0606020202030204" pitchFamily="34" charset="0"/>
                          <a:cs typeface="Helvetica" panose="020B0604020202020204" pitchFamily="34" charset="0"/>
                        </a:rPr>
                        <a:t>Risedronate</a:t>
                      </a:r>
                      <a:endPar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Weekly</a:t>
                      </a:r>
                      <a:r>
                        <a:rPr kumimoji="0" lang="en-CA" sz="16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2</a:t>
                      </a:r>
                      <a:endPar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28EB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Zoledronic Acid</a:t>
                      </a:r>
                      <a:r>
                        <a:rPr kumimoji="0" lang="en-CA" sz="16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rPr>
                        <a:t>3</a:t>
                      </a:r>
                      <a:endPar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7693CC"/>
                    </a:solidFill>
                  </a:tcPr>
                </a:tc>
                <a:extLst>
                  <a:ext uri="{0D108BD9-81ED-4DB2-BD59-A6C34878D82A}">
                    <a16:rowId xmlns:a16="http://schemas.microsoft.com/office/drawing/2014/main" val="986509406"/>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Lumbar Spine BMD</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5.3%</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CA" sz="1600" dirty="0">
                          <a:latin typeface="Arial Narrow" panose="020B0606020202030204" pitchFamily="34" charset="0"/>
                        </a:rPr>
                        <a:t>4.5%</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6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6.1%</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60000"/>
                      </a:srgbClr>
                    </a:solidFill>
                  </a:tcPr>
                </a:tc>
                <a:extLst>
                  <a:ext uri="{0D108BD9-81ED-4DB2-BD59-A6C34878D82A}">
                    <a16:rowId xmlns:a16="http://schemas.microsoft.com/office/drawing/2014/main" val="81756907"/>
                  </a:ext>
                </a:extLst>
              </a:tr>
              <a:tr h="6400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Change in femoral neck</a:t>
                      </a:r>
                    </a:p>
                  </a:txBody>
                  <a:tcPr marL="85395" marR="85395"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2.6%</a:t>
                      </a: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47F95">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8EBF">
                        <a:alpha val="4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600" b="0"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8AED9">
                        <a:alpha val="40000"/>
                      </a:srgbClr>
                    </a:solidFill>
                  </a:tcPr>
                </a:tc>
                <a:extLst>
                  <a:ext uri="{0D108BD9-81ED-4DB2-BD59-A6C34878D82A}">
                    <a16:rowId xmlns:a16="http://schemas.microsoft.com/office/drawing/2014/main" val="3408704026"/>
                  </a:ext>
                </a:extLst>
              </a:tr>
            </a:tbl>
          </a:graphicData>
        </a:graphic>
      </p:graphicFrame>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29772"/>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eaLnBrk="0" hangingPunct="0">
              <a:buClr>
                <a:srgbClr val="EDE047"/>
              </a:buClr>
              <a:defRPr/>
            </a:pPr>
            <a:r>
              <a:rPr lang="en-CA" sz="1000" dirty="0">
                <a:solidFill>
                  <a:srgbClr val="000000"/>
                </a:solidFill>
                <a:latin typeface="Arial Narrow" panose="020B0606020202030204" pitchFamily="34" charset="0"/>
              </a:rPr>
              <a:t>* vs. placebo; † vs. weekly alendronate</a:t>
            </a:r>
          </a:p>
          <a:p>
            <a:pPr lvl="0" eaLnBrk="0" hangingPunct="0">
              <a:buClr>
                <a:srgbClr val="EDE047"/>
              </a:buClr>
              <a:defRPr/>
            </a:pPr>
            <a:r>
              <a:rPr lang="en-CA" sz="1000" dirty="0">
                <a:solidFill>
                  <a:srgbClr val="000000"/>
                </a:solidFill>
                <a:latin typeface="Arial Narrow" panose="020B0606020202030204" pitchFamily="34" charset="0"/>
              </a:rPr>
              <a:t>1. Orwoll, E., et al. </a:t>
            </a:r>
            <a:r>
              <a:rPr lang="en-CA" sz="1000" i="1" dirty="0">
                <a:solidFill>
                  <a:srgbClr val="000000"/>
                </a:solidFill>
                <a:latin typeface="Arial Narrow" panose="020B0606020202030204" pitchFamily="34" charset="0"/>
              </a:rPr>
              <a:t>N </a:t>
            </a:r>
            <a:r>
              <a:rPr lang="en-CA" sz="1000" i="1" dirty="0" err="1">
                <a:solidFill>
                  <a:srgbClr val="000000"/>
                </a:solidFill>
                <a:latin typeface="Arial Narrow" panose="020B0606020202030204" pitchFamily="34" charset="0"/>
              </a:rPr>
              <a:t>Engl</a:t>
            </a:r>
            <a:r>
              <a:rPr lang="en-CA" sz="1000" i="1" dirty="0">
                <a:solidFill>
                  <a:srgbClr val="000000"/>
                </a:solidFill>
                <a:latin typeface="Arial Narrow" panose="020B0606020202030204" pitchFamily="34" charset="0"/>
              </a:rPr>
              <a:t> J Med</a:t>
            </a:r>
            <a:r>
              <a:rPr lang="en-CA" sz="1000" dirty="0">
                <a:solidFill>
                  <a:srgbClr val="000000"/>
                </a:solidFill>
                <a:latin typeface="Arial Narrow" panose="020B0606020202030204" pitchFamily="34" charset="0"/>
              </a:rPr>
              <a:t>. 2000;343:604-10.; 2. Boonen, S., et al. </a:t>
            </a:r>
            <a:r>
              <a:rPr lang="en-CA" sz="1000" i="1" dirty="0">
                <a:solidFill>
                  <a:srgbClr val="000000"/>
                </a:solidFill>
                <a:latin typeface="Arial Narrow" panose="020B0606020202030204" pitchFamily="34" charset="0"/>
              </a:rPr>
              <a:t>J Bone Miner Res</a:t>
            </a:r>
            <a:r>
              <a:rPr lang="en-CA" sz="1000" dirty="0">
                <a:solidFill>
                  <a:srgbClr val="000000"/>
                </a:solidFill>
                <a:latin typeface="Arial Narrow" panose="020B0606020202030204" pitchFamily="34" charset="0"/>
              </a:rPr>
              <a:t>. 2009;24(4):719-25.; 3. Orwoll, E.S., et al. </a:t>
            </a:r>
            <a:r>
              <a:rPr lang="en-CA" sz="1000" i="1" dirty="0">
                <a:solidFill>
                  <a:srgbClr val="000000"/>
                </a:solidFill>
                <a:latin typeface="Arial Narrow" panose="020B0606020202030204" pitchFamily="34" charset="0"/>
              </a:rPr>
              <a:t>J Bone Miner Res</a:t>
            </a:r>
            <a:r>
              <a:rPr lang="en-CA" sz="1000" dirty="0">
                <a:solidFill>
                  <a:srgbClr val="000000"/>
                </a:solidFill>
                <a:latin typeface="Arial Narrow" panose="020B0606020202030204" pitchFamily="34" charset="0"/>
              </a:rPr>
              <a:t>. 2010;25:2239–2250.  </a:t>
            </a:r>
          </a:p>
        </p:txBody>
      </p:sp>
    </p:spTree>
    <p:extLst>
      <p:ext uri="{BB962C8B-B14F-4D97-AF65-F5344CB8AC3E}">
        <p14:creationId xmlns:p14="http://schemas.microsoft.com/office/powerpoint/2010/main" val="811023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10D92-732B-4721-81BC-6342B1C2838D}"/>
              </a:ext>
            </a:extLst>
          </p:cNvPr>
          <p:cNvSpPr/>
          <p:nvPr/>
        </p:nvSpPr>
        <p:spPr>
          <a:xfrm>
            <a:off x="0" y="2"/>
            <a:ext cx="9144000" cy="942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6087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lvl="0" algn="ctr">
              <a:lnSpc>
                <a:spcPct val="100000"/>
              </a:lnSpc>
            </a:pPr>
            <a:r>
              <a:rPr lang="en-CA" sz="3600" dirty="0">
                <a:solidFill>
                  <a:srgbClr val="725F73"/>
                </a:solidFill>
                <a:latin typeface="Arial Narrow" panose="020B0606020202030204" pitchFamily="34" charset="0"/>
              </a:rPr>
              <a:t>Teriparatide: </a:t>
            </a:r>
            <a:r>
              <a:rPr lang="en-CA" sz="3600" dirty="0">
                <a:solidFill>
                  <a:srgbClr val="7693CC"/>
                </a:solidFill>
                <a:latin typeface="Arial Narrow" panose="020B0606020202030204" pitchFamily="34" charset="0"/>
              </a:rPr>
              <a:t>BMD Increases in Male OP</a:t>
            </a:r>
            <a:endParaRPr kumimoji="0" lang="en-US" sz="3200" b="1" i="0" u="none" strike="noStrike" kern="1200" cap="none" spc="0" normalizeH="0" baseline="30000" noProof="0" dirty="0">
              <a:ln>
                <a:noFill/>
              </a:ln>
              <a:solidFill>
                <a:srgbClr val="7693CC"/>
              </a:solidFill>
              <a:effectLst/>
              <a:uLnTx/>
              <a:uFillTx/>
              <a:latin typeface="Arial Narrow" panose="020B0606020202030204" pitchFamily="34" charset="0"/>
            </a:endParaRPr>
          </a:p>
        </p:txBody>
      </p:sp>
      <p:sp>
        <p:nvSpPr>
          <p:cNvPr id="6" name="Rectangle 5">
            <a:extLst>
              <a:ext uri="{FF2B5EF4-FFF2-40B4-BE49-F238E27FC236}">
                <a16:creationId xmlns:a16="http://schemas.microsoft.com/office/drawing/2014/main" id="{435D690B-540F-442C-B01E-4EA88FF9CB1C}"/>
              </a:ext>
            </a:extLst>
          </p:cNvPr>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42529" y="6094561"/>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baseline="30000" dirty="0">
                <a:solidFill>
                  <a:srgbClr val="000000"/>
                </a:solidFill>
                <a:latin typeface="Arial Narrow" panose="020B0606020202030204" pitchFamily="34" charset="0"/>
              </a:rPr>
              <a:t>†</a:t>
            </a:r>
            <a:r>
              <a:rPr lang="en-CA" sz="1000" dirty="0">
                <a:solidFill>
                  <a:srgbClr val="000000"/>
                </a:solidFill>
                <a:latin typeface="Arial Narrow" panose="020B0606020202030204" pitchFamily="34" charset="0"/>
              </a:rPr>
              <a:t>p&lt;0.001 compared with placebo; ‡p&lt;0.05 compared with placebo.</a:t>
            </a:r>
          </a:p>
          <a:p>
            <a:r>
              <a:rPr lang="en-CA" sz="1000" dirty="0" err="1">
                <a:solidFill>
                  <a:srgbClr val="000000"/>
                </a:solidFill>
                <a:latin typeface="Arial Narrow" panose="020B0606020202030204" pitchFamily="34" charset="0"/>
              </a:rPr>
              <a:t>Forteo</a:t>
            </a:r>
            <a:r>
              <a:rPr lang="en-CA" sz="1000" dirty="0">
                <a:solidFill>
                  <a:srgbClr val="000000"/>
                </a:solidFill>
                <a:latin typeface="Arial Narrow" panose="020B0606020202030204" pitchFamily="34" charset="0"/>
              </a:rPr>
              <a:t>-Drug Label Information. </a:t>
            </a:r>
            <a:r>
              <a:rPr lang="en-CA" sz="1000" dirty="0" err="1">
                <a:solidFill>
                  <a:srgbClr val="000000"/>
                </a:solidFill>
                <a:latin typeface="Arial Narrow" panose="020B0606020202030204" pitchFamily="34" charset="0"/>
              </a:rPr>
              <a:t>DailyMed</a:t>
            </a:r>
            <a:r>
              <a:rPr lang="en-CA" sz="1000" dirty="0">
                <a:solidFill>
                  <a:srgbClr val="000000"/>
                </a:solidFill>
                <a:latin typeface="Arial Narrow" panose="020B0606020202030204" pitchFamily="34" charset="0"/>
              </a:rPr>
              <a:t>. February 10, 2015. Accessed on June 1, 2016 at https://dailymed.nlm.nih.gov/dailymed/drugInfo.cfm?setid=aae667c5-381f-4f92-93df-2ed6158d07b0.</a:t>
            </a:r>
          </a:p>
        </p:txBody>
      </p:sp>
      <p:graphicFrame>
        <p:nvGraphicFramePr>
          <p:cNvPr id="9" name="Table 8">
            <a:extLst>
              <a:ext uri="{FF2B5EF4-FFF2-40B4-BE49-F238E27FC236}">
                <a16:creationId xmlns:a16="http://schemas.microsoft.com/office/drawing/2014/main" id="{530930E1-0204-4A46-BEA4-DF8C070FB4E6}"/>
              </a:ext>
            </a:extLst>
          </p:cNvPr>
          <p:cNvGraphicFramePr>
            <a:graphicFrameLocks noGrp="1"/>
          </p:cNvGraphicFramePr>
          <p:nvPr>
            <p:extLst>
              <p:ext uri="{D42A27DB-BD31-4B8C-83A1-F6EECF244321}">
                <p14:modId xmlns:p14="http://schemas.microsoft.com/office/powerpoint/2010/main" val="1227396767"/>
              </p:ext>
            </p:extLst>
          </p:nvPr>
        </p:nvGraphicFramePr>
        <p:xfrm>
          <a:off x="1118793" y="2150268"/>
          <a:ext cx="6906409" cy="3383280"/>
        </p:xfrm>
        <a:graphic>
          <a:graphicData uri="http://schemas.openxmlformats.org/drawingml/2006/table">
            <a:tbl>
              <a:tblPr/>
              <a:tblGrid>
                <a:gridCol w="2151529">
                  <a:extLst>
                    <a:ext uri="{9D8B030D-6E8A-4147-A177-3AD203B41FA5}">
                      <a16:colId xmlns:a16="http://schemas.microsoft.com/office/drawing/2014/main" val="2874337281"/>
                    </a:ext>
                  </a:extLst>
                </a:gridCol>
                <a:gridCol w="2377440">
                  <a:extLst>
                    <a:ext uri="{9D8B030D-6E8A-4147-A177-3AD203B41FA5}">
                      <a16:colId xmlns:a16="http://schemas.microsoft.com/office/drawing/2014/main" val="1762968188"/>
                    </a:ext>
                  </a:extLst>
                </a:gridCol>
                <a:gridCol w="2377440">
                  <a:extLst>
                    <a:ext uri="{9D8B030D-6E8A-4147-A177-3AD203B41FA5}">
                      <a16:colId xmlns:a16="http://schemas.microsoft.com/office/drawing/2014/main" val="1491022774"/>
                    </a:ext>
                  </a:extLst>
                </a:gridCol>
              </a:tblGrid>
              <a:tr h="623499">
                <a:tc>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rPr>
                        <a:t>Teriparatide </a:t>
                      </a:r>
                      <a:endParaRPr kumimoji="0" lang="en-US" sz="1800" b="1" i="0" u="none" strike="noStrike" cap="none" normalizeH="0" baseline="30000" dirty="0">
                        <a:ln>
                          <a:noFill/>
                        </a:ln>
                        <a:solidFill>
                          <a:schemeClr val="tx1"/>
                        </a:solidFill>
                        <a:effectLst/>
                        <a:latin typeface="Arial Narrow" panose="020B0606020202030204" pitchFamily="34" charset="0"/>
                        <a:cs typeface="Helvetica"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en-CA" sz="1800" b="0" dirty="0">
                          <a:solidFill>
                            <a:schemeClr val="tx1"/>
                          </a:solidFill>
                          <a:latin typeface="Arial Narrow" panose="020B0606020202030204" pitchFamily="34" charset="0"/>
                        </a:rPr>
                        <a:t>(N=151)</a:t>
                      </a:r>
                      <a:endParaRPr kumimoji="0" lang="en-CA" sz="1800" b="1" i="0" u="none" strike="noStrike" cap="none" normalizeH="0" baseline="0" dirty="0">
                        <a:ln>
                          <a:noFill/>
                        </a:ln>
                        <a:solidFill>
                          <a:schemeClr val="tx1"/>
                        </a:solidFill>
                        <a:effectLst/>
                        <a:latin typeface="Arial Narrow" panose="020B0606020202030204" pitchFamily="34" charset="0"/>
                        <a:cs typeface="Helvetica" panose="020B0604020202020204" pitchFamily="34" charset="0"/>
                      </a:endParaRPr>
                    </a:p>
                  </a:txBody>
                  <a:tcPr marL="85395" marR="85395" anchor="ctr" anchorCtr="1"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solidFill>
                  </a:tcPr>
                </a:tc>
                <a:tc>
                  <a:txBody>
                    <a:bodyPr/>
                    <a:lstStyle/>
                    <a:p>
                      <a:pPr algn="ctr"/>
                      <a:r>
                        <a:rPr lang="en-CA" sz="1800" b="1" dirty="0">
                          <a:latin typeface="Arial Narrow" panose="020B0606020202030204" pitchFamily="34" charset="0"/>
                        </a:rPr>
                        <a:t>Placebo</a:t>
                      </a:r>
                      <a:br>
                        <a:rPr lang="en-CA" sz="1800" b="1" dirty="0">
                          <a:latin typeface="Arial Narrow" panose="020B0606020202030204" pitchFamily="34" charset="0"/>
                        </a:rPr>
                      </a:br>
                      <a:r>
                        <a:rPr lang="en-CA" sz="1800" b="0" dirty="0">
                          <a:latin typeface="Arial Narrow" panose="020B0606020202030204" pitchFamily="34" charset="0"/>
                        </a:rPr>
                        <a:t>(N=147)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79196980"/>
                  </a:ext>
                </a:extLst>
              </a:tr>
              <a:tr h="548640">
                <a:tc>
                  <a:txBody>
                    <a:bodyPr/>
                    <a:lstStyle/>
                    <a:p>
                      <a:r>
                        <a:rPr lang="en-CA" sz="1800" dirty="0">
                          <a:latin typeface="Arial Narrow" panose="020B0606020202030204" pitchFamily="34" charset="0"/>
                        </a:rPr>
                        <a:t>Lumbar spine</a:t>
                      </a:r>
                      <a:r>
                        <a:rPr lang="en-CA" sz="1800" baseline="0" dirty="0">
                          <a:latin typeface="Arial Narrow" panose="020B0606020202030204" pitchFamily="34" charset="0"/>
                        </a:rPr>
                        <a:t> BMD</a:t>
                      </a:r>
                      <a:endParaRPr lang="en-CA" sz="1800" dirty="0">
                        <a:latin typeface="Arial Narrow" panose="020B0606020202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EF7"/>
                    </a:solidFill>
                  </a:tcPr>
                </a:tc>
                <a:tc>
                  <a:txBody>
                    <a:bodyPr/>
                    <a:lstStyle/>
                    <a:p>
                      <a:pPr algn="ctr"/>
                      <a:r>
                        <a:rPr lang="en-CA" sz="1600" dirty="0">
                          <a:latin typeface="Arial Narrow" panose="020B0606020202030204" pitchFamily="34" charset="0"/>
                        </a:rPr>
                        <a:t>5.9</a:t>
                      </a:r>
                      <a:r>
                        <a:rPr lang="en-CA" sz="1600" baseline="30000" dirty="0">
                          <a:latin typeface="Arial Narrow" panose="020B0606020202030204" pitchFamily="34" charset="0"/>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79B9D">
                        <a:alpha val="60000"/>
                      </a:srgbClr>
                    </a:solidFill>
                  </a:tcPr>
                </a:tc>
                <a:tc>
                  <a:txBody>
                    <a:bodyPr/>
                    <a:lstStyle/>
                    <a:p>
                      <a:pPr algn="ctr"/>
                      <a:r>
                        <a:rPr lang="en-CA" sz="1600" dirty="0">
                          <a:latin typeface="Arial Narrow" panose="020B0606020202030204" pitchFamily="34" charset="0"/>
                        </a:rPr>
                        <a:t>0.5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alpha val="60000"/>
                      </a:srgbClr>
                    </a:solidFill>
                  </a:tcPr>
                </a:tc>
                <a:extLst>
                  <a:ext uri="{0D108BD9-81ED-4DB2-BD59-A6C34878D82A}">
                    <a16:rowId xmlns:a16="http://schemas.microsoft.com/office/drawing/2014/main" val="81756907"/>
                  </a:ext>
                </a:extLst>
              </a:tr>
              <a:tr h="548640">
                <a:tc>
                  <a:txBody>
                    <a:bodyPr/>
                    <a:lstStyle/>
                    <a:p>
                      <a:r>
                        <a:rPr lang="en-CA" sz="1800" dirty="0">
                          <a:latin typeface="Arial Narrow" panose="020B0606020202030204" pitchFamily="34" charset="0"/>
                        </a:rPr>
                        <a:t>Femoral Neck BMD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9FAFD"/>
                    </a:solidFill>
                  </a:tcPr>
                </a:tc>
                <a:tc>
                  <a:txBody>
                    <a:bodyPr/>
                    <a:lstStyle/>
                    <a:p>
                      <a:pPr algn="ctr"/>
                      <a:r>
                        <a:rPr lang="en-CA" sz="1600" dirty="0">
                          <a:latin typeface="Arial Narrow" panose="020B0606020202030204" pitchFamily="34" charset="0"/>
                        </a:rPr>
                        <a:t>1.5</a:t>
                      </a:r>
                      <a:r>
                        <a:rPr lang="en-CA" sz="1600" baseline="30000" dirty="0">
                          <a:latin typeface="Arial Narrow" panose="020B0606020202030204" pitchFamily="34" charset="0"/>
                        </a:rPr>
                        <a: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tc>
                  <a:txBody>
                    <a:bodyPr/>
                    <a:lstStyle/>
                    <a:p>
                      <a:pPr algn="ctr"/>
                      <a:r>
                        <a:rPr lang="en-CA" sz="1600" dirty="0">
                          <a:latin typeface="Arial Narrow" panose="020B0606020202030204" pitchFamily="34" charset="0"/>
                        </a:rPr>
                        <a:t>0.3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alpha val="30196"/>
                      </a:srgbClr>
                    </a:solidFill>
                  </a:tcPr>
                </a:tc>
                <a:extLst>
                  <a:ext uri="{0D108BD9-81ED-4DB2-BD59-A6C34878D82A}">
                    <a16:rowId xmlns:a16="http://schemas.microsoft.com/office/drawing/2014/main" val="3408704026"/>
                  </a:ext>
                </a:extLst>
              </a:tr>
              <a:tr h="548640">
                <a:tc>
                  <a:txBody>
                    <a:bodyPr/>
                    <a:lstStyle/>
                    <a:p>
                      <a:r>
                        <a:rPr lang="en-CA" sz="1800" dirty="0">
                          <a:latin typeface="Arial Narrow" panose="020B0606020202030204" pitchFamily="34" charset="0"/>
                        </a:rPr>
                        <a:t>Total Hip BMD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algn="ctr"/>
                      <a:r>
                        <a:rPr lang="en-CA" sz="1600" dirty="0">
                          <a:latin typeface="Arial Narrow" panose="020B0606020202030204" pitchFamily="34" charset="0"/>
                        </a:rPr>
                        <a:t>1.2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tc>
                  <a:txBody>
                    <a:bodyPr/>
                    <a:lstStyle/>
                    <a:p>
                      <a:pPr algn="ctr"/>
                      <a:r>
                        <a:rPr lang="en-CA" sz="1600" dirty="0">
                          <a:latin typeface="Arial Narrow" panose="020B0606020202030204" pitchFamily="34" charset="0"/>
                        </a:rPr>
                        <a:t>0.5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alpha val="60000"/>
                      </a:srgbClr>
                    </a:solidFill>
                  </a:tcPr>
                </a:tc>
                <a:extLst>
                  <a:ext uri="{0D108BD9-81ED-4DB2-BD59-A6C34878D82A}">
                    <a16:rowId xmlns:a16="http://schemas.microsoft.com/office/drawing/2014/main" val="1641725522"/>
                  </a:ext>
                </a:extLst>
              </a:tr>
              <a:tr h="548640">
                <a:tc>
                  <a:txBody>
                    <a:bodyPr/>
                    <a:lstStyle/>
                    <a:p>
                      <a:pPr marL="0" algn="l" defTabSz="685800" rtl="0" eaLnBrk="1" latinLnBrk="0" hangingPunct="1"/>
                      <a:r>
                        <a:rPr lang="en-CA" sz="1800" kern="1200" dirty="0">
                          <a:solidFill>
                            <a:schemeClr val="tx1"/>
                          </a:solidFill>
                          <a:latin typeface="Arial Narrow" panose="020B0606020202030204" pitchFamily="34" charset="0"/>
                          <a:ea typeface="+mn-ea"/>
                          <a:cs typeface="+mn-cs"/>
                        </a:rPr>
                        <a:t>Trochanter BMD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alpha val="50196"/>
                      </a:srgbClr>
                    </a:solidFill>
                  </a:tcPr>
                </a:tc>
                <a:tc>
                  <a:txBody>
                    <a:bodyPr/>
                    <a:lstStyle/>
                    <a:p>
                      <a:pPr algn="ctr"/>
                      <a:r>
                        <a:rPr lang="en-CA" sz="1600" dirty="0">
                          <a:latin typeface="Arial Narrow" panose="020B0606020202030204" pitchFamily="34" charset="0"/>
                        </a:rPr>
                        <a:t>1.3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40000"/>
                      </a:srgbClr>
                    </a:solidFill>
                  </a:tcPr>
                </a:tc>
                <a:tc>
                  <a:txBody>
                    <a:bodyPr/>
                    <a:lstStyle/>
                    <a:p>
                      <a:pPr algn="ctr"/>
                      <a:r>
                        <a:rPr lang="en-CA" sz="1600" dirty="0">
                          <a:latin typeface="Arial Narrow" panose="020B0606020202030204" pitchFamily="34" charset="0"/>
                        </a:rPr>
                        <a:t>1.1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alpha val="30196"/>
                      </a:srgbClr>
                    </a:solidFill>
                  </a:tcPr>
                </a:tc>
                <a:extLst>
                  <a:ext uri="{0D108BD9-81ED-4DB2-BD59-A6C34878D82A}">
                    <a16:rowId xmlns:a16="http://schemas.microsoft.com/office/drawing/2014/main" val="2333049099"/>
                  </a:ext>
                </a:extLst>
              </a:tr>
              <a:tr h="548640">
                <a:tc>
                  <a:txBody>
                    <a:bodyPr/>
                    <a:lstStyle/>
                    <a:p>
                      <a:r>
                        <a:rPr lang="en-CA" sz="1800" dirty="0">
                          <a:latin typeface="Arial Narrow" panose="020B0606020202030204" pitchFamily="34" charset="0"/>
                        </a:rPr>
                        <a:t>Distal</a:t>
                      </a:r>
                      <a:r>
                        <a:rPr lang="en-CA" sz="1800" baseline="0" dirty="0">
                          <a:latin typeface="Arial Narrow" panose="020B0606020202030204" pitchFamily="34" charset="0"/>
                        </a:rPr>
                        <a:t> 1/3 radius BMD</a:t>
                      </a:r>
                      <a:endParaRPr lang="en-CA" sz="1800" dirty="0">
                        <a:latin typeface="Arial Narrow" panose="020B0606020202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9EEF7"/>
                    </a:solidFill>
                  </a:tcPr>
                </a:tc>
                <a:tc>
                  <a:txBody>
                    <a:bodyPr/>
                    <a:lstStyle/>
                    <a:p>
                      <a:pPr algn="ctr"/>
                      <a:r>
                        <a:rPr lang="en-CA" sz="1600" dirty="0">
                          <a:latin typeface="Arial Narrow" panose="020B0606020202030204" pitchFamily="34" charset="0"/>
                        </a:rPr>
                        <a:t>-0.5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9B9D">
                        <a:alpha val="60000"/>
                      </a:srgbClr>
                    </a:solidFill>
                  </a:tcPr>
                </a:tc>
                <a:tc>
                  <a:txBody>
                    <a:bodyPr/>
                    <a:lstStyle/>
                    <a:p>
                      <a:pPr algn="ctr"/>
                      <a:r>
                        <a:rPr lang="en-CA" sz="1600" dirty="0">
                          <a:latin typeface="Arial Narrow" panose="020B0606020202030204" pitchFamily="34" charset="0"/>
                        </a:rPr>
                        <a:t>-0.2</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9D9D9">
                        <a:alpha val="60000"/>
                      </a:srgbClr>
                    </a:solidFill>
                  </a:tcPr>
                </a:tc>
                <a:extLst>
                  <a:ext uri="{0D108BD9-81ED-4DB2-BD59-A6C34878D82A}">
                    <a16:rowId xmlns:a16="http://schemas.microsoft.com/office/drawing/2014/main" val="1615838857"/>
                  </a:ext>
                </a:extLst>
              </a:tr>
            </a:tbl>
          </a:graphicData>
        </a:graphic>
      </p:graphicFrame>
      <p:sp>
        <p:nvSpPr>
          <p:cNvPr id="8" name="Rectangle 26">
            <a:extLst>
              <a:ext uri="{FF2B5EF4-FFF2-40B4-BE49-F238E27FC236}">
                <a16:creationId xmlns:a16="http://schemas.microsoft.com/office/drawing/2014/main" id="{E3F79565-B270-450F-8BDB-09C96AF1BC00}"/>
              </a:ext>
            </a:extLst>
          </p:cNvPr>
          <p:cNvSpPr>
            <a:spLocks noChangeArrowheads="1"/>
          </p:cNvSpPr>
          <p:nvPr/>
        </p:nvSpPr>
        <p:spPr bwMode="auto">
          <a:xfrm>
            <a:off x="558800" y="1078935"/>
            <a:ext cx="8229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0" algn="ctr" defTabSz="914400" eaLnBrk="1" hangingPunct="1">
              <a:defRPr/>
            </a:pPr>
            <a:r>
              <a:rPr lang="en-CA" altLang="en-US" sz="2400" b="1" dirty="0">
                <a:solidFill>
                  <a:schemeClr val="tx1">
                    <a:lumMod val="65000"/>
                    <a:lumOff val="35000"/>
                  </a:schemeClr>
                </a:solidFill>
                <a:latin typeface="Arial Narrow" panose="020B0606020202030204" pitchFamily="34" charset="0"/>
              </a:rPr>
              <a:t>Mean Percent Change in BMD from Baseline to Endpoint in Men with Primary </a:t>
            </a:r>
            <a:r>
              <a:rPr lang="en-CA" altLang="en-US" sz="2400" b="1" dirty="0" err="1">
                <a:solidFill>
                  <a:schemeClr val="tx1">
                    <a:lumMod val="65000"/>
                    <a:lumOff val="35000"/>
                  </a:schemeClr>
                </a:solidFill>
                <a:latin typeface="Arial Narrow" panose="020B0606020202030204" pitchFamily="34" charset="0"/>
              </a:rPr>
              <a:t>Hypogonodal</a:t>
            </a:r>
            <a:r>
              <a:rPr lang="en-CA" altLang="en-US" sz="2400" b="1" dirty="0">
                <a:solidFill>
                  <a:schemeClr val="tx1">
                    <a:lumMod val="65000"/>
                    <a:lumOff val="35000"/>
                  </a:schemeClr>
                </a:solidFill>
                <a:latin typeface="Arial Narrow" panose="020B0606020202030204" pitchFamily="34" charset="0"/>
              </a:rPr>
              <a:t> OP Treated for a Median of 10 months </a:t>
            </a:r>
          </a:p>
        </p:txBody>
      </p:sp>
    </p:spTree>
    <p:extLst>
      <p:ext uri="{BB962C8B-B14F-4D97-AF65-F5344CB8AC3E}">
        <p14:creationId xmlns:p14="http://schemas.microsoft.com/office/powerpoint/2010/main" val="34783263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CFDFDB-C55F-4ADA-9866-9E3C0A0D4933}"/>
              </a:ext>
            </a:extLst>
          </p:cNvPr>
          <p:cNvSpPr/>
          <p:nvPr/>
        </p:nvSpPr>
        <p:spPr>
          <a:xfrm>
            <a:off x="0" y="6774914"/>
            <a:ext cx="9144000" cy="106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2" name="Rectangle 1">
            <a:extLst>
              <a:ext uri="{FF2B5EF4-FFF2-40B4-BE49-F238E27FC236}">
                <a16:creationId xmlns:a16="http://schemas.microsoft.com/office/drawing/2014/main" id="{55010D92-732B-4721-81BC-6342B1C2838D}"/>
              </a:ext>
            </a:extLst>
          </p:cNvPr>
          <p:cNvSpPr/>
          <p:nvPr/>
        </p:nvSpPr>
        <p:spPr>
          <a:xfrm>
            <a:off x="0" y="2"/>
            <a:ext cx="9144000" cy="637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29" y="19586"/>
            <a:ext cx="9058939" cy="553998"/>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0" normalizeH="0" baseline="0" noProof="0" dirty="0">
                <a:ln>
                  <a:noFill/>
                </a:ln>
                <a:solidFill>
                  <a:srgbClr val="725F73"/>
                </a:solidFill>
                <a:effectLst/>
                <a:uLnTx/>
                <a:uFillTx/>
                <a:latin typeface="Arial Narrow" panose="020B0606020202030204" pitchFamily="34" charset="0"/>
                <a:ea typeface="+mj-ea"/>
                <a:cs typeface="+mj-cs"/>
              </a:rPr>
              <a:t>Reimbursement</a:t>
            </a:r>
            <a:endParaRPr kumimoji="0" lang="en-US" sz="3200" b="1" i="0" u="none" strike="noStrike" kern="1200" cap="none" spc="0" normalizeH="0" baseline="30000" noProof="0" dirty="0">
              <a:ln>
                <a:noFill/>
              </a:ln>
              <a:solidFill>
                <a:srgbClr val="725F73"/>
              </a:solidFill>
              <a:effectLst/>
              <a:uLnTx/>
              <a:uFillTx/>
              <a:latin typeface="Arial Narrow" panose="020B0606020202030204" pitchFamily="34" charset="0"/>
              <a:ea typeface="+mj-ea"/>
              <a:cs typeface="+mj-cs"/>
            </a:endParaRPr>
          </a:p>
        </p:txBody>
      </p:sp>
      <p:pic>
        <p:nvPicPr>
          <p:cNvPr id="9" name="Picture 8">
            <a:extLst>
              <a:ext uri="{FF2B5EF4-FFF2-40B4-BE49-F238E27FC236}">
                <a16:creationId xmlns:a16="http://schemas.microsoft.com/office/drawing/2014/main" id="{F9D6ED3F-007E-439E-99FB-A9BF47BBFD03}"/>
              </a:ext>
            </a:extLst>
          </p:cNvPr>
          <p:cNvPicPr>
            <a:picLocks noChangeAspect="1"/>
          </p:cNvPicPr>
          <p:nvPr/>
        </p:nvPicPr>
        <p:blipFill>
          <a:blip r:embed="rId3"/>
          <a:stretch>
            <a:fillRect/>
          </a:stretch>
        </p:blipFill>
        <p:spPr>
          <a:xfrm>
            <a:off x="876300" y="706262"/>
            <a:ext cx="7856223" cy="6050138"/>
          </a:xfrm>
          <a:prstGeom prst="rect">
            <a:avLst/>
          </a:prstGeom>
        </p:spPr>
      </p:pic>
    </p:spTree>
    <p:extLst>
      <p:ext uri="{BB962C8B-B14F-4D97-AF65-F5344CB8AC3E}">
        <p14:creationId xmlns:p14="http://schemas.microsoft.com/office/powerpoint/2010/main" val="1853014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wearing a suit and tie&#10;&#10;Description generated with very high confidence">
            <a:extLst>
              <a:ext uri="{FF2B5EF4-FFF2-40B4-BE49-F238E27FC236}">
                <a16:creationId xmlns:a16="http://schemas.microsoft.com/office/drawing/2014/main" id="{5F1F8E16-0275-438F-BD28-23368CB591F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735" y="-355600"/>
            <a:ext cx="4023360" cy="6035040"/>
          </a:xfrm>
          <a:prstGeom prst="rect">
            <a:avLst/>
          </a:prstGeom>
        </p:spPr>
      </p:pic>
      <p:sp>
        <p:nvSpPr>
          <p:cNvPr id="229" name="Rounded Rectangle 1">
            <a:extLst>
              <a:ext uri="{FF2B5EF4-FFF2-40B4-BE49-F238E27FC236}">
                <a16:creationId xmlns:a16="http://schemas.microsoft.com/office/drawing/2014/main" id="{29381AD2-0FFE-4909-91C4-11CE68332FC9}"/>
              </a:ext>
            </a:extLst>
          </p:cNvPr>
          <p:cNvSpPr/>
          <p:nvPr/>
        </p:nvSpPr>
        <p:spPr>
          <a:xfrm>
            <a:off x="3623539" y="2632036"/>
            <a:ext cx="5520462" cy="3914012"/>
          </a:xfrm>
          <a:prstGeom prst="rect">
            <a:avLst/>
          </a:prstGeom>
          <a:solidFill>
            <a:srgbClr val="C4D0E9"/>
          </a:solidFill>
          <a:ln w="12700" cap="flat" cmpd="sng" algn="ctr">
            <a:noFill/>
            <a:prstDash val="solid"/>
            <a:miter lim="800000"/>
          </a:ln>
          <a:effectLst>
            <a:innerShdw blurRad="63500" dist="50800" dir="189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high confidence">
            <a:extLst>
              <a:ext uri="{FF2B5EF4-FFF2-40B4-BE49-F238E27FC236}">
                <a16:creationId xmlns:a16="http://schemas.microsoft.com/office/drawing/2014/main" id="{CAE33BD6-B485-4305-B019-43BC103A59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483" y="964558"/>
            <a:ext cx="4442380" cy="5923174"/>
          </a:xfrm>
          <a:prstGeom prst="rect">
            <a:avLst/>
          </a:prstGeom>
        </p:spPr>
      </p:pic>
      <p:sp>
        <p:nvSpPr>
          <p:cNvPr id="150" name="circle"/>
          <p:cNvSpPr>
            <a:spLocks noChangeArrowheads="1"/>
          </p:cNvSpPr>
          <p:nvPr/>
        </p:nvSpPr>
        <p:spPr bwMode="auto">
          <a:xfrm rot="21363514">
            <a:off x="450093" y="2569401"/>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0" name="circle">
            <a:extLst>
              <a:ext uri="{FF2B5EF4-FFF2-40B4-BE49-F238E27FC236}">
                <a16:creationId xmlns:a16="http://schemas.microsoft.com/office/drawing/2014/main" id="{C91730CE-C2EB-4025-BAD1-BBB3FAFBA505}"/>
              </a:ext>
            </a:extLst>
          </p:cNvPr>
          <p:cNvSpPr>
            <a:spLocks noChangeArrowheads="1"/>
          </p:cNvSpPr>
          <p:nvPr/>
        </p:nvSpPr>
        <p:spPr bwMode="auto">
          <a:xfrm rot="21363514">
            <a:off x="496636" y="3870913"/>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172" name="circle">
            <a:extLst>
              <a:ext uri="{FF2B5EF4-FFF2-40B4-BE49-F238E27FC236}">
                <a16:creationId xmlns:a16="http://schemas.microsoft.com/office/drawing/2014/main" id="{EEBF916E-58D6-43E3-9363-8779C16C030B}"/>
              </a:ext>
            </a:extLst>
          </p:cNvPr>
          <p:cNvSpPr>
            <a:spLocks noChangeArrowheads="1"/>
          </p:cNvSpPr>
          <p:nvPr/>
        </p:nvSpPr>
        <p:spPr bwMode="auto">
          <a:xfrm rot="21363514">
            <a:off x="481992" y="5118640"/>
            <a:ext cx="740605" cy="741363"/>
          </a:xfrm>
          <a:prstGeom prst="ellipse">
            <a:avLst/>
          </a:prstGeom>
          <a:solidFill>
            <a:srgbClr val="E9EEF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pic>
        <p:nvPicPr>
          <p:cNvPr id="166" name="Picture 165">
            <a:extLst>
              <a:ext uri="{FF2B5EF4-FFF2-40B4-BE49-F238E27FC236}">
                <a16:creationId xmlns:a16="http://schemas.microsoft.com/office/drawing/2014/main" id="{9A930CFB-D577-430D-8DCA-3C309AA0BB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312" y="2745999"/>
            <a:ext cx="365760" cy="365760"/>
          </a:xfrm>
          <a:prstGeom prst="rect">
            <a:avLst/>
          </a:prstGeom>
        </p:spPr>
      </p:pic>
      <p:pic>
        <p:nvPicPr>
          <p:cNvPr id="167" name="Picture 14" descr="Image result for stethoscope icons png">
            <a:extLst>
              <a:ext uri="{FF2B5EF4-FFF2-40B4-BE49-F238E27FC236}">
                <a16:creationId xmlns:a16="http://schemas.microsoft.com/office/drawing/2014/main" id="{E17D3B77-EE52-4B1A-B529-B17612603C3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370" y="3984802"/>
            <a:ext cx="457200"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169" name="Picture 168">
            <a:extLst>
              <a:ext uri="{FF2B5EF4-FFF2-40B4-BE49-F238E27FC236}">
                <a16:creationId xmlns:a16="http://schemas.microsoft.com/office/drawing/2014/main" id="{04C5952F-D8B8-4970-985E-3A09E463C5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097" y="5272348"/>
            <a:ext cx="457200" cy="457200"/>
          </a:xfrm>
          <a:prstGeom prst="rect">
            <a:avLst/>
          </a:prstGeom>
        </p:spPr>
      </p:pic>
      <p:sp>
        <p:nvSpPr>
          <p:cNvPr id="174" name="TextBox 173">
            <a:extLst>
              <a:ext uri="{FF2B5EF4-FFF2-40B4-BE49-F238E27FC236}">
                <a16:creationId xmlns:a16="http://schemas.microsoft.com/office/drawing/2014/main" id="{5DB42922-C68A-4C0E-BB83-75D125E62980}"/>
              </a:ext>
            </a:extLst>
          </p:cNvPr>
          <p:cNvSpPr txBox="1"/>
          <p:nvPr/>
        </p:nvSpPr>
        <p:spPr>
          <a:xfrm>
            <a:off x="1207522" y="2467088"/>
            <a:ext cx="2602289" cy="954107"/>
          </a:xfrm>
          <a:prstGeom prst="rect">
            <a:avLst/>
          </a:prstGeom>
          <a:noFill/>
        </p:spPr>
        <p:txBody>
          <a:bodyPr wrap="square" rtlCol="0">
            <a:spAutoFit/>
          </a:bodyPr>
          <a:lstStyle/>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Follow-up visit post recent hip fracture </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History of COPD</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Previous smoker </a:t>
            </a:r>
          </a:p>
        </p:txBody>
      </p:sp>
      <p:sp>
        <p:nvSpPr>
          <p:cNvPr id="175" name="TextBox 174">
            <a:extLst>
              <a:ext uri="{FF2B5EF4-FFF2-40B4-BE49-F238E27FC236}">
                <a16:creationId xmlns:a16="http://schemas.microsoft.com/office/drawing/2014/main" id="{D9103C84-40D2-4542-B046-6E70A2DCD630}"/>
              </a:ext>
            </a:extLst>
          </p:cNvPr>
          <p:cNvSpPr txBox="1"/>
          <p:nvPr/>
        </p:nvSpPr>
        <p:spPr>
          <a:xfrm>
            <a:off x="1277216" y="3570962"/>
            <a:ext cx="2307464"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Noted height loss </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Esophageal abnormalities due to GERD</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Femoral Neck T-score: -2.4</a:t>
            </a:r>
          </a:p>
        </p:txBody>
      </p:sp>
      <p:sp>
        <p:nvSpPr>
          <p:cNvPr id="177" name="TextBox 176">
            <a:extLst>
              <a:ext uri="{FF2B5EF4-FFF2-40B4-BE49-F238E27FC236}">
                <a16:creationId xmlns:a16="http://schemas.microsoft.com/office/drawing/2014/main" id="{512AA70B-A6C4-436A-8E80-F8C81A059E44}"/>
              </a:ext>
            </a:extLst>
          </p:cNvPr>
          <p:cNvSpPr txBox="1"/>
          <p:nvPr/>
        </p:nvSpPr>
        <p:spPr>
          <a:xfrm>
            <a:off x="1332383" y="4948817"/>
            <a:ext cx="220597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LABA/LAMA</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Statin</a:t>
            </a:r>
          </a:p>
          <a:p>
            <a:pPr marL="285750" lvl="0" indent="-285750">
              <a:buFont typeface="Agency FB" panose="020B0503020202020204" pitchFamily="34" charset="0"/>
              <a:buChar char="•"/>
              <a:defRPr/>
            </a:pPr>
            <a:r>
              <a:rPr lang="en-CA" sz="1400" dirty="0">
                <a:solidFill>
                  <a:prstClr val="black">
                    <a:lumMod val="65000"/>
                    <a:lumOff val="35000"/>
                  </a:prstClr>
                </a:solidFill>
                <a:latin typeface="Arial Narrow" panose="020B0606020202030204" pitchFamily="34" charset="0"/>
              </a:rPr>
              <a:t>PPI</a:t>
            </a:r>
          </a:p>
        </p:txBody>
      </p:sp>
      <p:sp>
        <p:nvSpPr>
          <p:cNvPr id="178" name="Rectangle 2">
            <a:extLst>
              <a:ext uri="{FF2B5EF4-FFF2-40B4-BE49-F238E27FC236}">
                <a16:creationId xmlns:a16="http://schemas.microsoft.com/office/drawing/2014/main" id="{17125BAB-A78B-40D4-A74E-A724082624BC}"/>
              </a:ext>
            </a:extLst>
          </p:cNvPr>
          <p:cNvSpPr/>
          <p:nvPr/>
        </p:nvSpPr>
        <p:spPr>
          <a:xfrm>
            <a:off x="-8965" y="1"/>
            <a:ext cx="9152965" cy="794614"/>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Case </a:t>
            </a:r>
            <a:r>
              <a:rPr lang="en-CA" sz="3200" b="1" dirty="0">
                <a:solidFill>
                  <a:srgbClr val="FFFFFF"/>
                </a:solidFill>
                <a:latin typeface="Arial Narrow" panose="020B0606020202030204" pitchFamily="34" charset="0"/>
              </a:rPr>
              <a:t>2</a:t>
            </a:r>
            <a:r>
              <a:rPr kumimoji="0" lang="en-CA"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rPr>
              <a:t> - Interactivity</a:t>
            </a:r>
            <a:endParaRPr kumimoji="0" lang="en-US" sz="32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5" name="Rectangle 234">
            <a:extLst>
              <a:ext uri="{FF2B5EF4-FFF2-40B4-BE49-F238E27FC236}">
                <a16:creationId xmlns:a16="http://schemas.microsoft.com/office/drawing/2014/main" id="{A890137B-E6E7-468C-80E1-8BFAC91945AD}"/>
              </a:ext>
            </a:extLst>
          </p:cNvPr>
          <p:cNvSpPr/>
          <p:nvPr/>
        </p:nvSpPr>
        <p:spPr>
          <a:xfrm>
            <a:off x="5262476" y="5428889"/>
            <a:ext cx="3751702"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What therapy would you start </a:t>
            </a:r>
            <a:r>
              <a:rPr kumimoji="0" lang="en-CA"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Jame</a:t>
            </a:r>
            <a:r>
              <a:rPr lang="en-CA" sz="2400" b="1" dirty="0">
                <a:solidFill>
                  <a:prstClr val="black">
                    <a:lumMod val="75000"/>
                    <a:lumOff val="25000"/>
                  </a:prstClr>
                </a:solidFill>
                <a:latin typeface="Arial Narrow" panose="020B0606020202030204" pitchFamily="34" charset="0"/>
              </a:rPr>
              <a:t>s on?</a:t>
            </a:r>
            <a:endPar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37" name="Rectangle 236">
            <a:extLst>
              <a:ext uri="{FF2B5EF4-FFF2-40B4-BE49-F238E27FC236}">
                <a16:creationId xmlns:a16="http://schemas.microsoft.com/office/drawing/2014/main" id="{46AF3FFD-4EBA-43A7-9893-951799E9BA13}"/>
              </a:ext>
            </a:extLst>
          </p:cNvPr>
          <p:cNvSpPr/>
          <p:nvPr/>
        </p:nvSpPr>
        <p:spPr>
          <a:xfrm>
            <a:off x="5262476" y="2905807"/>
            <a:ext cx="3815022" cy="1200329"/>
          </a:xfrm>
          <a:prstGeom prst="rect">
            <a:avLst/>
          </a:prstGeom>
        </p:spPr>
        <p:txBody>
          <a:bodyPr wrap="square">
            <a:spAutoFit/>
          </a:bodyPr>
          <a:lstStyle/>
          <a:p>
            <a:pPr lvl="0"/>
            <a:r>
              <a:rPr lang="en-CA" sz="2400" b="1" dirty="0">
                <a:solidFill>
                  <a:prstClr val="black">
                    <a:lumMod val="75000"/>
                    <a:lumOff val="25000"/>
                  </a:prstClr>
                </a:solidFill>
                <a:latin typeface="Arial Narrow" panose="020B0606020202030204" pitchFamily="34" charset="0"/>
              </a:rPr>
              <a:t>What factors would guide your choice for OP therapy for James?</a:t>
            </a:r>
          </a:p>
        </p:txBody>
      </p:sp>
      <p:sp>
        <p:nvSpPr>
          <p:cNvPr id="239" name="TextBox 238">
            <a:extLst>
              <a:ext uri="{FF2B5EF4-FFF2-40B4-BE49-F238E27FC236}">
                <a16:creationId xmlns:a16="http://schemas.microsoft.com/office/drawing/2014/main" id="{B0765F10-2B59-44E6-A50D-D6F0F4E79F04}"/>
              </a:ext>
            </a:extLst>
          </p:cNvPr>
          <p:cNvSpPr txBox="1"/>
          <p:nvPr/>
        </p:nvSpPr>
        <p:spPr>
          <a:xfrm>
            <a:off x="6953711" y="311952"/>
            <a:ext cx="276113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James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75 </a:t>
            </a:r>
            <a:r>
              <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3" name="Picture 2" descr="A picture containing indoor, wall, lamp, object&#10;&#10;Description generated with very high confidence">
            <a:extLst>
              <a:ext uri="{FF2B5EF4-FFF2-40B4-BE49-F238E27FC236}">
                <a16:creationId xmlns:a16="http://schemas.microsoft.com/office/drawing/2014/main" id="{D28EB919-BEA4-4792-9708-83895E5AE5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5261" y="3056146"/>
            <a:ext cx="1021765" cy="958416"/>
          </a:xfrm>
          <a:prstGeom prst="rect">
            <a:avLst/>
          </a:prstGeom>
        </p:spPr>
      </p:pic>
      <p:pic>
        <p:nvPicPr>
          <p:cNvPr id="8" name="Picture 7" descr="A close up of a sign&#10;&#10;Description generated with very high confidence">
            <a:extLst>
              <a:ext uri="{FF2B5EF4-FFF2-40B4-BE49-F238E27FC236}">
                <a16:creationId xmlns:a16="http://schemas.microsoft.com/office/drawing/2014/main" id="{3067256C-F9BD-4AD6-AD46-1F1E28D61AC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07488" y="5181977"/>
            <a:ext cx="681588" cy="1535109"/>
          </a:xfrm>
          <a:prstGeom prst="rect">
            <a:avLst/>
          </a:prstGeom>
        </p:spPr>
      </p:pic>
      <p:sp>
        <p:nvSpPr>
          <p:cNvPr id="20" name="Rectangle 19">
            <a:extLst>
              <a:ext uri="{FF2B5EF4-FFF2-40B4-BE49-F238E27FC236}">
                <a16:creationId xmlns:a16="http://schemas.microsoft.com/office/drawing/2014/main" id="{DDFD6768-4A08-4F12-AD66-0DB5DF943084}"/>
              </a:ext>
            </a:extLst>
          </p:cNvPr>
          <p:cNvSpPr/>
          <p:nvPr/>
        </p:nvSpPr>
        <p:spPr>
          <a:xfrm>
            <a:off x="5250666" y="4070005"/>
            <a:ext cx="3815022" cy="1200329"/>
          </a:xfrm>
          <a:prstGeom prst="rect">
            <a:avLst/>
          </a:prstGeom>
        </p:spPr>
        <p:txBody>
          <a:bodyPr wrap="square">
            <a:spAutoFit/>
          </a:bodyPr>
          <a:lstStyle/>
          <a:p>
            <a:pPr lvl="0"/>
            <a:r>
              <a:rPr lang="en-CA" sz="2400" b="1" dirty="0">
                <a:solidFill>
                  <a:prstClr val="black">
                    <a:lumMod val="75000"/>
                    <a:lumOff val="25000"/>
                  </a:prstClr>
                </a:solidFill>
                <a:latin typeface="Arial Narrow" panose="020B0606020202030204" pitchFamily="34" charset="0"/>
              </a:rPr>
              <a:t>How would you address persistence/adherence with BPs?</a:t>
            </a:r>
          </a:p>
        </p:txBody>
      </p:sp>
      <p:pic>
        <p:nvPicPr>
          <p:cNvPr id="21" name="Picture 20" descr="A picture containing indoor, wall, lamp, object&#10;&#10;Description generated with very high confidence">
            <a:extLst>
              <a:ext uri="{FF2B5EF4-FFF2-40B4-BE49-F238E27FC236}">
                <a16:creationId xmlns:a16="http://schemas.microsoft.com/office/drawing/2014/main" id="{213BAEEE-1AA0-4F5A-A64F-FFC4EDFB32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13451" y="4220344"/>
            <a:ext cx="1021765" cy="958416"/>
          </a:xfrm>
          <a:prstGeom prst="rect">
            <a:avLst/>
          </a:prstGeom>
        </p:spPr>
      </p:pic>
    </p:spTree>
    <p:extLst>
      <p:ext uri="{BB962C8B-B14F-4D97-AF65-F5344CB8AC3E}">
        <p14:creationId xmlns:p14="http://schemas.microsoft.com/office/powerpoint/2010/main" val="20448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P spid="23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545943"/>
            <a:ext cx="9144000" cy="31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buClr>
                <a:srgbClr val="00ADF1"/>
              </a:buClr>
            </a:pPr>
            <a:r>
              <a:rPr lang="en-CA" sz="1000" dirty="0">
                <a:solidFill>
                  <a:srgbClr val="000000"/>
                </a:solidFill>
                <a:latin typeface="Arial Narrow" panose="020B0606020202030204" pitchFamily="34" charset="0"/>
              </a:rPr>
              <a:t>Physician Paper. ASBMR 2016. Call to Action to Address the Crisis in the Treatment of Osteoporosis. </a:t>
            </a:r>
          </a:p>
        </p:txBody>
      </p:sp>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37274" y="247086"/>
            <a:ext cx="8365331" cy="553998"/>
          </a:xfrm>
        </p:spPr>
        <p:txBody>
          <a:bodyPr/>
          <a:lstStyle/>
          <a:p>
            <a:pPr algn="ctr"/>
            <a:r>
              <a:rPr lang="en-CA" sz="4000" dirty="0">
                <a:solidFill>
                  <a:srgbClr val="725F73"/>
                </a:solidFill>
                <a:latin typeface="Arial Narrow" panose="020B0606020202030204" pitchFamily="34" charset="0"/>
              </a:rPr>
              <a:t>A Global Call to Action </a:t>
            </a:r>
            <a:endParaRPr lang="en-US" sz="1800" dirty="0">
              <a:solidFill>
                <a:srgbClr val="725F73"/>
              </a:solidFill>
              <a:latin typeface="Arial Narrow" panose="020B0606020202030204" pitchFamily="34" charset="0"/>
            </a:endParaRPr>
          </a:p>
        </p:txBody>
      </p:sp>
      <p:sp>
        <p:nvSpPr>
          <p:cNvPr id="42" name="Content Placeholder 4">
            <a:extLst>
              <a:ext uri="{FF2B5EF4-FFF2-40B4-BE49-F238E27FC236}">
                <a16:creationId xmlns:a16="http://schemas.microsoft.com/office/drawing/2014/main" id="{D191193D-9E60-4DBF-AA9A-4DE709419290}"/>
              </a:ext>
            </a:extLst>
          </p:cNvPr>
          <p:cNvSpPr txBox="1">
            <a:spLocks/>
          </p:cNvSpPr>
          <p:nvPr/>
        </p:nvSpPr>
        <p:spPr>
          <a:xfrm>
            <a:off x="115616" y="1312362"/>
            <a:ext cx="8944303" cy="4809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342900" defTabSz="685800">
              <a:lnSpc>
                <a:spcPct val="100000"/>
              </a:lnSpc>
              <a:spcBef>
                <a:spcPts val="0"/>
              </a:spcBef>
              <a:buClr>
                <a:srgbClr val="725F73"/>
              </a:buClr>
              <a:buFont typeface="Wingdings" panose="05000000000000000000" pitchFamily="2" charset="2"/>
              <a:buChar char="§"/>
            </a:pPr>
            <a:r>
              <a:rPr lang="en-CA" sz="2800" dirty="0">
                <a:solidFill>
                  <a:prstClr val="black">
                    <a:lumMod val="75000"/>
                    <a:lumOff val="25000"/>
                  </a:prstClr>
                </a:solidFill>
                <a:latin typeface="Arial Narrow" panose="020B0606020202030204" pitchFamily="34" charset="0"/>
              </a:rPr>
              <a:t>The American Society for Bone and Research (ASBMR) issued in 2016 an international call to action to address the “Crisis in the Treatment of Osteoporosis”</a:t>
            </a:r>
          </a:p>
          <a:p>
            <a:pPr marL="857250" lvl="1" indent="-342900" defTabSz="685800">
              <a:lnSpc>
                <a:spcPct val="100000"/>
              </a:lnSpc>
              <a:spcBef>
                <a:spcPts val="0"/>
              </a:spcBef>
              <a:buClr>
                <a:srgbClr val="725F73"/>
              </a:buClr>
              <a:buFont typeface="Arial Narrow" panose="020B0606020202030204" pitchFamily="34" charset="0"/>
              <a:buChar char="→"/>
            </a:pPr>
            <a:r>
              <a:rPr lang="en-CA" sz="2400" dirty="0">
                <a:solidFill>
                  <a:prstClr val="black">
                    <a:lumMod val="75000"/>
                    <a:lumOff val="25000"/>
                  </a:prstClr>
                </a:solidFill>
                <a:latin typeface="Arial Narrow" panose="020B0606020202030204" pitchFamily="34" charset="0"/>
              </a:rPr>
              <a:t>The 30 year decline in hip fractures has plateaued and is met with aging population </a:t>
            </a:r>
          </a:p>
          <a:p>
            <a:pPr marL="857250" lvl="1" indent="-342900" defTabSz="685800">
              <a:lnSpc>
                <a:spcPct val="100000"/>
              </a:lnSpc>
              <a:spcBef>
                <a:spcPts val="0"/>
              </a:spcBef>
              <a:buClr>
                <a:srgbClr val="725F73"/>
              </a:buClr>
              <a:buFont typeface="Arial Narrow" panose="020B0606020202030204" pitchFamily="34" charset="0"/>
              <a:buChar char="→"/>
            </a:pPr>
            <a:r>
              <a:rPr lang="en-CA" sz="2400" dirty="0">
                <a:solidFill>
                  <a:prstClr val="black">
                    <a:lumMod val="75000"/>
                    <a:lumOff val="25000"/>
                  </a:prstClr>
                </a:solidFill>
                <a:latin typeface="Arial Narrow" panose="020B0606020202030204" pitchFamily="34" charset="0"/>
              </a:rPr>
              <a:t>Post hip fracture mortality rates are up to 24%</a:t>
            </a:r>
          </a:p>
          <a:p>
            <a:pPr marL="857250" lvl="1" indent="-342900" defTabSz="685800">
              <a:lnSpc>
                <a:spcPct val="100000"/>
              </a:lnSpc>
              <a:spcBef>
                <a:spcPts val="0"/>
              </a:spcBef>
              <a:buClr>
                <a:srgbClr val="725F73"/>
              </a:buClr>
              <a:buFont typeface="Arial Narrow" panose="020B0606020202030204" pitchFamily="34" charset="0"/>
              <a:buChar char="→"/>
            </a:pPr>
            <a:r>
              <a:rPr lang="en-CA" sz="2400" b="1" dirty="0">
                <a:solidFill>
                  <a:prstClr val="black">
                    <a:lumMod val="75000"/>
                    <a:lumOff val="25000"/>
                  </a:prstClr>
                </a:solidFill>
                <a:latin typeface="Arial Narrow" panose="020B0606020202030204" pitchFamily="34" charset="0"/>
              </a:rPr>
              <a:t>Less than half of those who broke a bone were referred for a bone density test or prescribed medication to threat their osteoporosis</a:t>
            </a:r>
          </a:p>
          <a:p>
            <a:pPr marL="514350" indent="-342900" defTabSz="685800">
              <a:lnSpc>
                <a:spcPct val="100000"/>
              </a:lnSpc>
              <a:spcBef>
                <a:spcPts val="0"/>
              </a:spcBef>
              <a:buClr>
                <a:srgbClr val="766377"/>
              </a:buClr>
              <a:buFont typeface="Wingdings" panose="05000000000000000000" pitchFamily="2" charset="2"/>
              <a:buChar char="§"/>
            </a:pPr>
            <a:r>
              <a:rPr lang="en-CA" sz="2800" b="1" dirty="0">
                <a:solidFill>
                  <a:srgbClr val="725F73"/>
                </a:solidFill>
                <a:latin typeface="Arial Narrow" panose="020B0606020202030204" pitchFamily="34" charset="0"/>
              </a:rPr>
              <a:t>The cause of this crisis: </a:t>
            </a:r>
          </a:p>
          <a:p>
            <a:pPr marL="857250" lvl="1" indent="-342900" defTabSz="685800">
              <a:lnSpc>
                <a:spcPct val="100000"/>
              </a:lnSpc>
              <a:spcBef>
                <a:spcPts val="0"/>
              </a:spcBef>
              <a:buClr>
                <a:srgbClr val="725F73"/>
              </a:buClr>
              <a:buFont typeface="Arial Narrow" panose="020B0606020202030204" pitchFamily="34" charset="0"/>
              <a:buChar char="→"/>
            </a:pPr>
            <a:r>
              <a:rPr lang="en-CA" sz="2400" b="1" dirty="0">
                <a:solidFill>
                  <a:prstClr val="black">
                    <a:lumMod val="75000"/>
                    <a:lumOff val="25000"/>
                  </a:prstClr>
                </a:solidFill>
                <a:latin typeface="Arial Narrow" panose="020B0606020202030204" pitchFamily="34" charset="0"/>
              </a:rPr>
              <a:t>Declining rate of testing, diagnosis and treatment of high risk patients</a:t>
            </a:r>
          </a:p>
          <a:p>
            <a:pPr marL="857250" lvl="1" indent="-342900" defTabSz="685800">
              <a:lnSpc>
                <a:spcPct val="100000"/>
              </a:lnSpc>
              <a:spcBef>
                <a:spcPts val="0"/>
              </a:spcBef>
              <a:buClr>
                <a:srgbClr val="725F73"/>
              </a:buClr>
              <a:buFont typeface="Arial Narrow" panose="020B0606020202030204" pitchFamily="34" charset="0"/>
              <a:buChar char="→"/>
            </a:pPr>
            <a:r>
              <a:rPr lang="en-CA" sz="2400" dirty="0">
                <a:solidFill>
                  <a:prstClr val="black">
                    <a:lumMod val="75000"/>
                    <a:lumOff val="25000"/>
                  </a:prstClr>
                </a:solidFill>
                <a:latin typeface="Arial Narrow" panose="020B0606020202030204" pitchFamily="34" charset="0"/>
              </a:rPr>
              <a:t>Leading to increased fractures, disability and loss of independence</a:t>
            </a:r>
          </a:p>
        </p:txBody>
      </p:sp>
    </p:spTree>
    <p:extLst>
      <p:ext uri="{BB962C8B-B14F-4D97-AF65-F5344CB8AC3E}">
        <p14:creationId xmlns:p14="http://schemas.microsoft.com/office/powerpoint/2010/main" val="77459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BFD21-F257-41C3-A53A-30040B2920D2}"/>
              </a:ext>
            </a:extLst>
          </p:cNvPr>
          <p:cNvPicPr>
            <a:picLocks noChangeAspect="1"/>
          </p:cNvPicPr>
          <p:nvPr/>
        </p:nvPicPr>
        <p:blipFill>
          <a:blip r:embed="rId3"/>
          <a:stretch>
            <a:fillRect/>
          </a:stretch>
        </p:blipFill>
        <p:spPr>
          <a:xfrm>
            <a:off x="427017" y="1753682"/>
            <a:ext cx="8325922" cy="5063941"/>
          </a:xfrm>
          <a:prstGeom prst="rect">
            <a:avLst/>
          </a:prstGeom>
        </p:spPr>
      </p:pic>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144000" cy="1107996"/>
          </a:xfrm>
        </p:spPr>
        <p:txBody>
          <a:bodyPr/>
          <a:lstStyle/>
          <a:p>
            <a:pPr algn="ctr">
              <a:lnSpc>
                <a:spcPct val="100000"/>
              </a:lnSpc>
            </a:pPr>
            <a:r>
              <a:rPr lang="en-CA" sz="3600" dirty="0">
                <a:solidFill>
                  <a:srgbClr val="725F73"/>
                </a:solidFill>
                <a:latin typeface="Arial Narrow" panose="020B0606020202030204" pitchFamily="34" charset="0"/>
              </a:rPr>
              <a:t>Expert Recommendations for</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MALE OP PATIENT</a:t>
            </a: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grpSp>
        <p:nvGrpSpPr>
          <p:cNvPr id="225" name="Group 224">
            <a:extLst>
              <a:ext uri="{FF2B5EF4-FFF2-40B4-BE49-F238E27FC236}">
                <a16:creationId xmlns:a16="http://schemas.microsoft.com/office/drawing/2014/main" id="{41329738-CDF2-4B2D-852C-0C50F2F99766}"/>
              </a:ext>
            </a:extLst>
          </p:cNvPr>
          <p:cNvGrpSpPr/>
          <p:nvPr/>
        </p:nvGrpSpPr>
        <p:grpSpPr>
          <a:xfrm>
            <a:off x="0" y="1123860"/>
            <a:ext cx="9161978" cy="646331"/>
            <a:chOff x="-17978" y="3099844"/>
            <a:chExt cx="9161978" cy="646331"/>
          </a:xfrm>
        </p:grpSpPr>
        <p:sp>
          <p:nvSpPr>
            <p:cNvPr id="226" name="Rectangle 225">
              <a:extLst>
                <a:ext uri="{FF2B5EF4-FFF2-40B4-BE49-F238E27FC236}">
                  <a16:creationId xmlns:a16="http://schemas.microsoft.com/office/drawing/2014/main" id="{B4D8AEAC-0466-4BE8-B057-9CB5A5CEE4C5}"/>
                </a:ext>
              </a:extLst>
            </p:cNvPr>
            <p:cNvSpPr/>
            <p:nvPr/>
          </p:nvSpPr>
          <p:spPr>
            <a:xfrm>
              <a:off x="0" y="3181945"/>
              <a:ext cx="9144000" cy="511681"/>
            </a:xfrm>
            <a:prstGeom prst="rect">
              <a:avLst/>
            </a:prstGeom>
            <a:solidFill>
              <a:srgbClr val="554856">
                <a:alpha val="87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Verdana"/>
                <a:ea typeface="+mn-ea"/>
                <a:cs typeface="+mn-cs"/>
              </a:endParaRPr>
            </a:p>
          </p:txBody>
        </p:sp>
        <p:sp>
          <p:nvSpPr>
            <p:cNvPr id="227" name="Rectangle 226">
              <a:extLst>
                <a:ext uri="{FF2B5EF4-FFF2-40B4-BE49-F238E27FC236}">
                  <a16:creationId xmlns:a16="http://schemas.microsoft.com/office/drawing/2014/main" id="{1BE4C614-B79F-437E-B49A-171152A48FDE}"/>
                </a:ext>
              </a:extLst>
            </p:cNvPr>
            <p:cNvSpPr/>
            <p:nvPr/>
          </p:nvSpPr>
          <p:spPr>
            <a:xfrm>
              <a:off x="678983" y="3208629"/>
              <a:ext cx="83809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kern="0" dirty="0">
                  <a:solidFill>
                    <a:prstClr val="white"/>
                  </a:solidFill>
                  <a:latin typeface="Arial Narrow" panose="020B0606020202030204" pitchFamily="34" charset="0"/>
                </a:rPr>
                <a:t>WHAT THERAPY WOULD YOU START JAMES ON?</a:t>
              </a:r>
              <a:endParaRPr kumimoji="0" lang="en-CA" sz="2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28" name="Rectangle 227">
              <a:extLst>
                <a:ext uri="{FF2B5EF4-FFF2-40B4-BE49-F238E27FC236}">
                  <a16:creationId xmlns:a16="http://schemas.microsoft.com/office/drawing/2014/main" id="{1B53D22F-ABCC-4AEB-8D31-41E451CF5190}"/>
                </a:ext>
              </a:extLst>
            </p:cNvPr>
            <p:cNvSpPr/>
            <p:nvPr/>
          </p:nvSpPr>
          <p:spPr>
            <a:xfrm>
              <a:off x="-17978" y="3099844"/>
              <a:ext cx="16520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Q:</a:t>
              </a:r>
            </a:p>
          </p:txBody>
        </p:sp>
      </p:grpSp>
    </p:spTree>
    <p:extLst>
      <p:ext uri="{BB962C8B-B14F-4D97-AF65-F5344CB8AC3E}">
        <p14:creationId xmlns:p14="http://schemas.microsoft.com/office/powerpoint/2010/main" val="33418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42529" y="411556"/>
            <a:ext cx="9058939" cy="553998"/>
          </a:xfrm>
        </p:spPr>
        <p:txBody>
          <a:bodyPr/>
          <a:lstStyle/>
          <a:p>
            <a:pPr algn="ctr">
              <a:lnSpc>
                <a:spcPct val="100000"/>
              </a:lnSpc>
            </a:pPr>
            <a:r>
              <a:rPr lang="en-CA" sz="3600" dirty="0">
                <a:solidFill>
                  <a:srgbClr val="725F73"/>
                </a:solidFill>
                <a:latin typeface="Arial Narrow" panose="020B0606020202030204" pitchFamily="34" charset="0"/>
              </a:rPr>
              <a:t>Discussion: Clinical Takeaways </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2120" y="1688698"/>
            <a:ext cx="8229600" cy="4714934"/>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lvl="1" indent="-514350">
              <a:spcAft>
                <a:spcPts val="600"/>
              </a:spcAft>
              <a:buClr>
                <a:srgbClr val="554856"/>
              </a:buClr>
              <a:buFont typeface="+mj-lt"/>
              <a:buAutoNum type="arabicPeriod"/>
            </a:pPr>
            <a:r>
              <a:rPr lang="en-CA" sz="2800" b="1" dirty="0">
                <a:solidFill>
                  <a:schemeClr val="tx1">
                    <a:lumMod val="65000"/>
                    <a:lumOff val="35000"/>
                  </a:schemeClr>
                </a:solidFill>
                <a:latin typeface="Arial Narrow" panose="020B0606020202030204" pitchFamily="34" charset="0"/>
              </a:rPr>
              <a:t>Men are at high fracture risk, similar to women with the same risk factors but later in life</a:t>
            </a:r>
          </a:p>
          <a:p>
            <a:pPr marL="514350" lvl="1" indent="-514350">
              <a:spcAft>
                <a:spcPts val="600"/>
              </a:spcAft>
              <a:buClr>
                <a:srgbClr val="554856"/>
              </a:buClr>
              <a:buFont typeface="+mj-lt"/>
              <a:buAutoNum type="arabicPeriod"/>
            </a:pPr>
            <a:endParaRPr lang="en-CA" sz="2800" b="1" dirty="0">
              <a:solidFill>
                <a:schemeClr val="tx1">
                  <a:lumMod val="65000"/>
                  <a:lumOff val="35000"/>
                </a:schemeClr>
              </a:solidFill>
              <a:latin typeface="Arial Narrow" panose="020B0606020202030204" pitchFamily="34" charset="0"/>
            </a:endParaRPr>
          </a:p>
          <a:p>
            <a:pPr marL="514350" lvl="1" indent="-514350">
              <a:spcAft>
                <a:spcPts val="600"/>
              </a:spcAft>
              <a:buClr>
                <a:srgbClr val="554856"/>
              </a:buClr>
              <a:buFont typeface="+mj-lt"/>
              <a:buAutoNum type="arabicPeriod"/>
            </a:pPr>
            <a:r>
              <a:rPr lang="en-CA" sz="2800" b="1" dirty="0">
                <a:solidFill>
                  <a:schemeClr val="tx1">
                    <a:lumMod val="65000"/>
                    <a:lumOff val="35000"/>
                  </a:schemeClr>
                </a:solidFill>
                <a:latin typeface="Arial Narrow" panose="020B0606020202030204" pitchFamily="34" charset="0"/>
              </a:rPr>
              <a:t>Men have a higher mortality risk than women after hip fracture </a:t>
            </a:r>
          </a:p>
          <a:p>
            <a:pPr marL="514350" lvl="1" indent="-514350">
              <a:spcAft>
                <a:spcPts val="600"/>
              </a:spcAft>
              <a:buClr>
                <a:srgbClr val="554856"/>
              </a:buClr>
              <a:buFont typeface="+mj-lt"/>
              <a:buAutoNum type="arabicPeriod"/>
            </a:pPr>
            <a:endParaRPr lang="en-CA" sz="2800" b="1" dirty="0">
              <a:solidFill>
                <a:schemeClr val="tx1">
                  <a:lumMod val="65000"/>
                  <a:lumOff val="35000"/>
                </a:schemeClr>
              </a:solidFill>
              <a:latin typeface="Arial Narrow" panose="020B0606020202030204" pitchFamily="34" charset="0"/>
            </a:endParaRPr>
          </a:p>
          <a:p>
            <a:pPr marL="514350" lvl="1" indent="-514350">
              <a:spcAft>
                <a:spcPts val="600"/>
              </a:spcAft>
              <a:buClr>
                <a:srgbClr val="554856"/>
              </a:buClr>
              <a:buFont typeface="+mj-lt"/>
              <a:buAutoNum type="arabicPeriod"/>
            </a:pPr>
            <a:r>
              <a:rPr lang="en-CA" sz="2800" b="1" dirty="0">
                <a:solidFill>
                  <a:schemeClr val="tx1">
                    <a:lumMod val="65000"/>
                    <a:lumOff val="35000"/>
                  </a:schemeClr>
                </a:solidFill>
                <a:latin typeface="Arial Narrow" panose="020B0606020202030204" pitchFamily="34" charset="0"/>
              </a:rPr>
              <a:t>Treatment for men is the same than women</a:t>
            </a:r>
          </a:p>
          <a:p>
            <a:pPr marL="514350" lvl="1" indent="-514350">
              <a:spcAft>
                <a:spcPts val="600"/>
              </a:spcAft>
              <a:buClr>
                <a:srgbClr val="554856"/>
              </a:buClr>
              <a:buFont typeface="+mj-lt"/>
              <a:buAutoNum type="arabicPeriod"/>
            </a:pPr>
            <a:endParaRPr lang="en-CA" sz="2800" b="1" dirty="0">
              <a:solidFill>
                <a:schemeClr val="tx1">
                  <a:lumMod val="65000"/>
                  <a:lumOff val="35000"/>
                </a:schemeClr>
              </a:solidFill>
              <a:latin typeface="Arial Narrow" panose="020B0606020202030204" pitchFamily="34" charset="0"/>
            </a:endParaRPr>
          </a:p>
          <a:p>
            <a:pPr marL="514350" lvl="1" indent="-514350">
              <a:spcAft>
                <a:spcPts val="600"/>
              </a:spcAft>
              <a:buClr>
                <a:srgbClr val="554856"/>
              </a:buClr>
              <a:buFont typeface="+mj-lt"/>
              <a:buAutoNum type="arabicPeriod"/>
            </a:pPr>
            <a:r>
              <a:rPr lang="en-CA" sz="2800" b="1" u="sng" dirty="0">
                <a:solidFill>
                  <a:srgbClr val="554856"/>
                </a:solidFill>
                <a:latin typeface="Arial Narrow" panose="020B0606020202030204" pitchFamily="34" charset="0"/>
              </a:rPr>
              <a:t>For men we have to think of it!...It is not spontaneous</a:t>
            </a: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pic>
        <p:nvPicPr>
          <p:cNvPr id="3" name="Picture 2" descr="A picture containing indoor&#10;&#10;Description generated with very high confidence">
            <a:extLst>
              <a:ext uri="{FF2B5EF4-FFF2-40B4-BE49-F238E27FC236}">
                <a16:creationId xmlns:a16="http://schemas.microsoft.com/office/drawing/2014/main" id="{3995EADE-68D5-438C-AA04-4AE81ED44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967" y="183866"/>
            <a:ext cx="1388754" cy="1741176"/>
          </a:xfrm>
          <a:prstGeom prst="rect">
            <a:avLst/>
          </a:prstGeom>
        </p:spPr>
      </p:pic>
    </p:spTree>
    <p:extLst>
      <p:ext uri="{BB962C8B-B14F-4D97-AF65-F5344CB8AC3E}">
        <p14:creationId xmlns:p14="http://schemas.microsoft.com/office/powerpoint/2010/main" val="368557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0"/>
                                  </p:iterate>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0"/>
                                  </p:iterate>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 name="Rectangle 439"/>
          <p:cNvSpPr/>
          <p:nvPr/>
        </p:nvSpPr>
        <p:spPr>
          <a:xfrm>
            <a:off x="0" y="1"/>
            <a:ext cx="9144000" cy="1112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21263" y="304661"/>
            <a:ext cx="9058939" cy="498598"/>
          </a:xfrm>
        </p:spPr>
        <p:txBody>
          <a:bodyPr/>
          <a:lstStyle/>
          <a:p>
            <a:pPr algn="ctr"/>
            <a:r>
              <a:rPr lang="en-CA" sz="3600" dirty="0">
                <a:solidFill>
                  <a:srgbClr val="725F73"/>
                </a:solidFill>
                <a:latin typeface="Arial Narrow" panose="020B0606020202030204" pitchFamily="34" charset="0"/>
              </a:rPr>
              <a:t> Program Modules</a:t>
            </a:r>
            <a:endParaRPr lang="en-US" sz="3600" dirty="0">
              <a:solidFill>
                <a:srgbClr val="725F73"/>
              </a:solidFill>
              <a:latin typeface="Arial Narrow" panose="020B0606020202030204" pitchFamily="34" charset="0"/>
            </a:endParaRPr>
          </a:p>
        </p:txBody>
      </p:sp>
      <p:pic>
        <p:nvPicPr>
          <p:cNvPr id="2" name="Picture 1">
            <a:hlinkClick r:id="rId3" action="ppaction://hlinksldjump"/>
            <a:extLst>
              <a:ext uri="{FF2B5EF4-FFF2-40B4-BE49-F238E27FC236}">
                <a16:creationId xmlns:a16="http://schemas.microsoft.com/office/drawing/2014/main" id="{998DED7B-68C6-41FB-8390-12649ABD6F86}"/>
              </a:ext>
            </a:extLst>
          </p:cNvPr>
          <p:cNvPicPr>
            <a:picLocks noChangeAspect="1"/>
          </p:cNvPicPr>
          <p:nvPr/>
        </p:nvPicPr>
        <p:blipFill>
          <a:blip r:embed="rId4"/>
          <a:stretch>
            <a:fillRect/>
          </a:stretch>
        </p:blipFill>
        <p:spPr>
          <a:xfrm>
            <a:off x="239279" y="1775652"/>
            <a:ext cx="1627583" cy="3840480"/>
          </a:xfrm>
          <a:prstGeom prst="rect">
            <a:avLst/>
          </a:prstGeom>
        </p:spPr>
      </p:pic>
      <p:pic>
        <p:nvPicPr>
          <p:cNvPr id="3" name="Picture 2">
            <a:hlinkClick r:id="rId5" action="ppaction://hlinksldjump"/>
            <a:extLst>
              <a:ext uri="{FF2B5EF4-FFF2-40B4-BE49-F238E27FC236}">
                <a16:creationId xmlns:a16="http://schemas.microsoft.com/office/drawing/2014/main" id="{6407FCA6-25B2-4F7E-9B27-B3724E8F3D6D}"/>
              </a:ext>
            </a:extLst>
          </p:cNvPr>
          <p:cNvPicPr>
            <a:picLocks noChangeAspect="1"/>
          </p:cNvPicPr>
          <p:nvPr/>
        </p:nvPicPr>
        <p:blipFill>
          <a:blip r:embed="rId6"/>
          <a:stretch>
            <a:fillRect/>
          </a:stretch>
        </p:blipFill>
        <p:spPr>
          <a:xfrm>
            <a:off x="2025601" y="1729932"/>
            <a:ext cx="1628702" cy="3886200"/>
          </a:xfrm>
          <a:prstGeom prst="rect">
            <a:avLst/>
          </a:prstGeom>
        </p:spPr>
      </p:pic>
      <p:pic>
        <p:nvPicPr>
          <p:cNvPr id="5" name="Picture 4">
            <a:hlinkClick r:id="rId7" action="ppaction://hlinksldjump"/>
            <a:extLst>
              <a:ext uri="{FF2B5EF4-FFF2-40B4-BE49-F238E27FC236}">
                <a16:creationId xmlns:a16="http://schemas.microsoft.com/office/drawing/2014/main" id="{2275D611-4CF8-4F89-95BE-A81EA71644FD}"/>
              </a:ext>
            </a:extLst>
          </p:cNvPr>
          <p:cNvPicPr>
            <a:picLocks noChangeAspect="1"/>
          </p:cNvPicPr>
          <p:nvPr/>
        </p:nvPicPr>
        <p:blipFill>
          <a:blip r:embed="rId8"/>
          <a:stretch>
            <a:fillRect/>
          </a:stretch>
        </p:blipFill>
        <p:spPr>
          <a:xfrm>
            <a:off x="3638187" y="1363771"/>
            <a:ext cx="1957841" cy="4264189"/>
          </a:xfrm>
          <a:prstGeom prst="rect">
            <a:avLst/>
          </a:prstGeom>
        </p:spPr>
      </p:pic>
      <p:pic>
        <p:nvPicPr>
          <p:cNvPr id="6" name="Picture 5">
            <a:hlinkClick r:id="rId9" action="ppaction://hlinksldjump"/>
            <a:extLst>
              <a:ext uri="{FF2B5EF4-FFF2-40B4-BE49-F238E27FC236}">
                <a16:creationId xmlns:a16="http://schemas.microsoft.com/office/drawing/2014/main" id="{CB312734-9105-4F37-924D-C73577EA4D21}"/>
              </a:ext>
            </a:extLst>
          </p:cNvPr>
          <p:cNvPicPr>
            <a:picLocks noChangeAspect="1"/>
          </p:cNvPicPr>
          <p:nvPr/>
        </p:nvPicPr>
        <p:blipFill>
          <a:blip r:embed="rId10"/>
          <a:stretch>
            <a:fillRect/>
          </a:stretch>
        </p:blipFill>
        <p:spPr>
          <a:xfrm>
            <a:off x="5492865" y="1547052"/>
            <a:ext cx="1766306" cy="4069080"/>
          </a:xfrm>
          <a:prstGeom prst="rect">
            <a:avLst/>
          </a:prstGeom>
        </p:spPr>
      </p:pic>
      <p:pic>
        <p:nvPicPr>
          <p:cNvPr id="7" name="Picture 6">
            <a:hlinkClick r:id="rId11" action="ppaction://hlinksldjump"/>
            <a:extLst>
              <a:ext uri="{FF2B5EF4-FFF2-40B4-BE49-F238E27FC236}">
                <a16:creationId xmlns:a16="http://schemas.microsoft.com/office/drawing/2014/main" id="{251B15E3-0A1D-4F1A-9D08-E5B6DFF62950}"/>
              </a:ext>
            </a:extLst>
          </p:cNvPr>
          <p:cNvPicPr>
            <a:picLocks noChangeAspect="1"/>
          </p:cNvPicPr>
          <p:nvPr/>
        </p:nvPicPr>
        <p:blipFill>
          <a:blip r:embed="rId12"/>
          <a:stretch>
            <a:fillRect/>
          </a:stretch>
        </p:blipFill>
        <p:spPr>
          <a:xfrm>
            <a:off x="6974098" y="1878920"/>
            <a:ext cx="2321563" cy="3749040"/>
          </a:xfrm>
          <a:prstGeom prst="rect">
            <a:avLst/>
          </a:prstGeom>
        </p:spPr>
      </p:pic>
    </p:spTree>
    <p:extLst>
      <p:ext uri="{BB962C8B-B14F-4D97-AF65-F5344CB8AC3E}">
        <p14:creationId xmlns:p14="http://schemas.microsoft.com/office/powerpoint/2010/main" val="3359580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bird, outdoor, flock, standing&#10;&#10;Description generated with high confidence">
            <a:extLst>
              <a:ext uri="{FF2B5EF4-FFF2-40B4-BE49-F238E27FC236}">
                <a16:creationId xmlns:a16="http://schemas.microsoft.com/office/drawing/2014/main" id="{10C105EF-0FEE-4B17-832C-097A02A4AEC8}"/>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863789" y="2036308"/>
            <a:ext cx="5328038" cy="3552025"/>
          </a:xfrm>
          <a:prstGeom prst="rect">
            <a:avLst/>
          </a:prstGeom>
          <a:ln>
            <a:noFill/>
          </a:ln>
          <a:effectLst>
            <a:softEdge rad="112500"/>
          </a:effectLst>
        </p:spPr>
      </p:pic>
      <p:sp>
        <p:nvSpPr>
          <p:cNvPr id="17" name="Rectangle 16">
            <a:extLst>
              <a:ext uri="{FF2B5EF4-FFF2-40B4-BE49-F238E27FC236}">
                <a16:creationId xmlns:a16="http://schemas.microsoft.com/office/drawing/2014/main" id="{7B0F1157-3614-4301-883D-1148B3A5731A}"/>
              </a:ext>
            </a:extLst>
          </p:cNvPr>
          <p:cNvSpPr/>
          <p:nvPr/>
        </p:nvSpPr>
        <p:spPr>
          <a:xfrm>
            <a:off x="-10786" y="2105894"/>
            <a:ext cx="9154786" cy="3552025"/>
          </a:xfrm>
          <a:prstGeom prst="rect">
            <a:avLst/>
          </a:prstGeom>
          <a:solidFill>
            <a:srgbClr val="98AED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4" name="Rectangle 2">
            <a:extLst>
              <a:ext uri="{FF2B5EF4-FFF2-40B4-BE49-F238E27FC236}">
                <a16:creationId xmlns:a16="http://schemas.microsoft.com/office/drawing/2014/main" id="{6C630CEB-3771-4CCB-A7E4-C4BC913ED6B9}"/>
              </a:ext>
            </a:extLst>
          </p:cNvPr>
          <p:cNvSpPr/>
          <p:nvPr/>
        </p:nvSpPr>
        <p:spPr>
          <a:xfrm>
            <a:off x="-8965" y="1"/>
            <a:ext cx="9140359" cy="1006282"/>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98AE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Arial Narrow" panose="020B0606020202030204" pitchFamily="34" charset="0"/>
              </a:rPr>
              <a:t>Case 3</a:t>
            </a:r>
          </a:p>
        </p:txBody>
      </p:sp>
      <p:cxnSp>
        <p:nvCxnSpPr>
          <p:cNvPr id="83" name="Straight Connector 82">
            <a:extLst>
              <a:ext uri="{FF2B5EF4-FFF2-40B4-BE49-F238E27FC236}">
                <a16:creationId xmlns:a16="http://schemas.microsoft.com/office/drawing/2014/main" id="{E00DEA20-1A8F-44C4-A63E-B803CB4C9F3E}"/>
              </a:ext>
            </a:extLst>
          </p:cNvPr>
          <p:cNvCxnSpPr/>
          <p:nvPr/>
        </p:nvCxnSpPr>
        <p:spPr>
          <a:xfrm flipV="1">
            <a:off x="0" y="2013441"/>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6EF07-0B42-44A3-B846-CC842A5B0060}"/>
              </a:ext>
            </a:extLst>
          </p:cNvPr>
          <p:cNvCxnSpPr/>
          <p:nvPr/>
        </p:nvCxnSpPr>
        <p:spPr>
          <a:xfrm flipV="1">
            <a:off x="1973" y="5733160"/>
            <a:ext cx="9144000" cy="0"/>
          </a:xfrm>
          <a:prstGeom prst="line">
            <a:avLst/>
          </a:prstGeom>
          <a:ln w="38100">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992ADC5-DB2F-40AC-868D-F17F77D44A22}"/>
              </a:ext>
            </a:extLst>
          </p:cNvPr>
          <p:cNvSpPr txBox="1"/>
          <p:nvPr/>
        </p:nvSpPr>
        <p:spPr>
          <a:xfrm>
            <a:off x="3924222" y="2783220"/>
            <a:ext cx="5267605" cy="1754326"/>
          </a:xfrm>
          <a:prstGeom prst="rect">
            <a:avLst/>
          </a:prstGeom>
          <a:noFill/>
        </p:spPr>
        <p:txBody>
          <a:bodyPr wrap="square" rtlCol="0">
            <a:spAutoFit/>
          </a:bodyPr>
          <a:lstStyle/>
          <a:p>
            <a:pPr algn="ctr" defTabSz="914400"/>
            <a:r>
              <a:rPr lang="en-CA" sz="3600" b="1" dirty="0">
                <a:ln w="10160">
                  <a:solidFill>
                    <a:schemeClr val="bg2">
                      <a:lumMod val="50000"/>
                    </a:schemeClr>
                  </a:solidFill>
                  <a:prstDash val="solid"/>
                </a:ln>
                <a:solidFill>
                  <a:prstClr val="white"/>
                </a:solidFill>
                <a:latin typeface="Arial Narrow" panose="020B0606020202030204" pitchFamily="34" charset="0"/>
              </a:rPr>
              <a:t>Medications and Comorbidities Associated with Bone Loss</a:t>
            </a:r>
          </a:p>
        </p:txBody>
      </p:sp>
      <p:sp>
        <p:nvSpPr>
          <p:cNvPr id="88" name="TextBox 87">
            <a:extLst>
              <a:ext uri="{FF2B5EF4-FFF2-40B4-BE49-F238E27FC236}">
                <a16:creationId xmlns:a16="http://schemas.microsoft.com/office/drawing/2014/main" id="{80A7DED6-22C0-4746-9E06-04919BC09F1F}"/>
              </a:ext>
            </a:extLst>
          </p:cNvPr>
          <p:cNvSpPr txBox="1"/>
          <p:nvPr/>
        </p:nvSpPr>
        <p:spPr>
          <a:xfrm>
            <a:off x="940816" y="2083028"/>
            <a:ext cx="2761130" cy="646331"/>
          </a:xfrm>
          <a:prstGeom prst="rect">
            <a:avLst/>
          </a:prstGeom>
          <a:noFill/>
        </p:spPr>
        <p:txBody>
          <a:bodyPr wrap="square" rtlCol="0">
            <a:spAutoFit/>
          </a:bodyPr>
          <a:lstStyle/>
          <a:p>
            <a:pPr algn="ctr"/>
            <a:r>
              <a:rPr lang="en-CA" sz="3600" b="1" dirty="0">
                <a:ln w="10160">
                  <a:solidFill>
                    <a:schemeClr val="bg2">
                      <a:lumMod val="50000"/>
                    </a:schemeClr>
                  </a:solidFill>
                  <a:prstDash val="solid"/>
                </a:ln>
                <a:solidFill>
                  <a:prstClr val="white"/>
                </a:solidFill>
                <a:latin typeface="Arial Narrow" panose="020B0606020202030204" pitchFamily="34" charset="0"/>
              </a:rPr>
              <a:t>Ken</a:t>
            </a: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endParaRPr>
          </a:p>
        </p:txBody>
      </p:sp>
      <p:pic>
        <p:nvPicPr>
          <p:cNvPr id="11" name="Picture 10" descr="A person wearing a suit and tie&#10;&#10;Description generated with very high confidence">
            <a:extLst>
              <a:ext uri="{FF2B5EF4-FFF2-40B4-BE49-F238E27FC236}">
                <a16:creationId xmlns:a16="http://schemas.microsoft.com/office/drawing/2014/main" id="{CA14AE81-38F3-4E64-8A29-FD8888CE5B97}"/>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9984" b="99879" l="10000" r="90000">
                        <a14:foregroundMark x1="52909" y1="47211" x2="53212" y2="39814"/>
                        <a14:foregroundMark x1="53212" y1="39814" x2="57515" y2="38319"/>
                        <a14:foregroundMark x1="45030" y1="40825" x2="53333" y2="35974"/>
                        <a14:foregroundMark x1="53333" y1="35974" x2="53333" y2="35974"/>
                        <a14:foregroundMark x1="45636" y1="45271" x2="47273" y2="42078"/>
                        <a14:foregroundMark x1="39152" y1="93897" x2="45818" y2="90703"/>
                        <a14:foregroundMark x1="55818" y1="96241" x2="66667" y2="97292"/>
                        <a14:foregroundMark x1="66667" y1="97292" x2="66667" y2="97373"/>
                        <a14:foregroundMark x1="37091" y1="97898" x2="46667" y2="98909"/>
                        <a14:foregroundMark x1="54606" y1="99596" x2="68121" y2="99879"/>
                        <a14:foregroundMark x1="68121" y1="99879" x2="69152" y2="99596"/>
                      </a14:backgroundRemoval>
                    </a14:imgEffect>
                  </a14:imgLayer>
                </a14:imgProps>
              </a:ext>
              <a:ext uri="{28A0092B-C50C-407E-A947-70E740481C1C}">
                <a14:useLocalDpi xmlns:a14="http://schemas.microsoft.com/office/drawing/2010/main" val="0"/>
              </a:ext>
            </a:extLst>
          </a:blip>
          <a:stretch>
            <a:fillRect/>
          </a:stretch>
        </p:blipFill>
        <p:spPr>
          <a:xfrm>
            <a:off x="-58613" y="1507897"/>
            <a:ext cx="2766681" cy="4150022"/>
          </a:xfrm>
          <a:prstGeom prst="rect">
            <a:avLst/>
          </a:prstGeom>
        </p:spPr>
      </p:pic>
    </p:spTree>
    <p:extLst>
      <p:ext uri="{BB962C8B-B14F-4D97-AF65-F5344CB8AC3E}">
        <p14:creationId xmlns:p14="http://schemas.microsoft.com/office/powerpoint/2010/main" val="21395304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rgbClr val="98AED9"/>
              </a:gs>
              <a:gs pos="100000">
                <a:srgbClr val="C4D0E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solidFill>
            <a:srgbClr val="98A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07886"/>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mn-cs"/>
              </a:rPr>
              <a:t>Learning Objectives</a:t>
            </a:r>
          </a:p>
        </p:txBody>
      </p:sp>
      <p:sp>
        <p:nvSpPr>
          <p:cNvPr id="117" name="TextBox 116">
            <a:extLst>
              <a:ext uri="{FF2B5EF4-FFF2-40B4-BE49-F238E27FC236}">
                <a16:creationId xmlns:a16="http://schemas.microsoft.com/office/drawing/2014/main" id="{75828735-6A6C-422A-BCBD-6161328141B0}"/>
              </a:ext>
            </a:extLst>
          </p:cNvPr>
          <p:cNvSpPr txBox="1"/>
          <p:nvPr/>
        </p:nvSpPr>
        <p:spPr>
          <a:xfrm>
            <a:off x="1888834" y="2704596"/>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01</a:t>
            </a:r>
          </a:p>
        </p:txBody>
      </p:sp>
      <p:sp>
        <p:nvSpPr>
          <p:cNvPr id="120" name="TextBox 119">
            <a:extLst>
              <a:ext uri="{FF2B5EF4-FFF2-40B4-BE49-F238E27FC236}">
                <a16:creationId xmlns:a16="http://schemas.microsoft.com/office/drawing/2014/main" id="{51DB10B1-6FF6-4F5D-BE2C-A42FE9059AA5}"/>
              </a:ext>
            </a:extLst>
          </p:cNvPr>
          <p:cNvSpPr txBox="1"/>
          <p:nvPr/>
        </p:nvSpPr>
        <p:spPr>
          <a:xfrm>
            <a:off x="1888834" y="3690037"/>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02</a:t>
            </a:r>
          </a:p>
        </p:txBody>
      </p:sp>
      <p:sp>
        <p:nvSpPr>
          <p:cNvPr id="123" name="TextBox 122">
            <a:extLst>
              <a:ext uri="{FF2B5EF4-FFF2-40B4-BE49-F238E27FC236}">
                <a16:creationId xmlns:a16="http://schemas.microsoft.com/office/drawing/2014/main" id="{DE6EA2BC-5103-49A3-ACA2-3726E0B533C9}"/>
              </a:ext>
            </a:extLst>
          </p:cNvPr>
          <p:cNvSpPr txBox="1"/>
          <p:nvPr/>
        </p:nvSpPr>
        <p:spPr>
          <a:xfrm>
            <a:off x="1888834" y="4694528"/>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725F73"/>
                </a:solidFill>
                <a:effectLst/>
                <a:uLnTx/>
                <a:uFillTx/>
                <a:latin typeface="Arial Narrow" panose="020B0606020202030204" pitchFamily="34" charset="0"/>
                <a:ea typeface="+mn-ea"/>
                <a:cs typeface="Arial" panose="020B0604020202020204" pitchFamily="34" charset="0"/>
              </a:rPr>
              <a:t>03</a:t>
            </a:r>
          </a:p>
        </p:txBody>
      </p:sp>
      <p:cxnSp>
        <p:nvCxnSpPr>
          <p:cNvPr id="130" name="Straight Connector 129">
            <a:extLst>
              <a:ext uri="{FF2B5EF4-FFF2-40B4-BE49-F238E27FC236}">
                <a16:creationId xmlns:a16="http://schemas.microsoft.com/office/drawing/2014/main" id="{651E77A9-E6FE-4FE8-B079-245D6C824651}"/>
              </a:ext>
            </a:extLst>
          </p:cNvPr>
          <p:cNvCxnSpPr/>
          <p:nvPr/>
        </p:nvCxnSpPr>
        <p:spPr>
          <a:xfrm>
            <a:off x="1752600" y="3659535"/>
            <a:ext cx="6858000" cy="0"/>
          </a:xfrm>
          <a:prstGeom prst="line">
            <a:avLst/>
          </a:prstGeom>
          <a:noFill/>
          <a:ln w="9525" cap="flat" cmpd="sng" algn="ctr">
            <a:solidFill>
              <a:srgbClr val="C4D0E9"/>
            </a:solidFill>
            <a:prstDash val="solid"/>
          </a:ln>
          <a:effectLst/>
        </p:spPr>
      </p:cxnSp>
      <p:cxnSp>
        <p:nvCxnSpPr>
          <p:cNvPr id="131" name="Straight Connector 130">
            <a:extLst>
              <a:ext uri="{FF2B5EF4-FFF2-40B4-BE49-F238E27FC236}">
                <a16:creationId xmlns:a16="http://schemas.microsoft.com/office/drawing/2014/main" id="{C8BC0455-8C81-42E5-B5D5-3C92F15877B4}"/>
              </a:ext>
            </a:extLst>
          </p:cNvPr>
          <p:cNvCxnSpPr/>
          <p:nvPr/>
        </p:nvCxnSpPr>
        <p:spPr>
          <a:xfrm>
            <a:off x="1752600" y="4657063"/>
            <a:ext cx="6858000" cy="0"/>
          </a:xfrm>
          <a:prstGeom prst="line">
            <a:avLst/>
          </a:prstGeom>
          <a:noFill/>
          <a:ln w="9525" cap="flat" cmpd="sng" algn="ctr">
            <a:solidFill>
              <a:srgbClr val="C4D0E9"/>
            </a:solidFill>
            <a:prstDash val="solid"/>
          </a:ln>
          <a:effectLst/>
        </p:spPr>
      </p:cxnSp>
      <p:sp>
        <p:nvSpPr>
          <p:cNvPr id="137" name="Rectangle 136">
            <a:extLst>
              <a:ext uri="{FF2B5EF4-FFF2-40B4-BE49-F238E27FC236}">
                <a16:creationId xmlns:a16="http://schemas.microsoft.com/office/drawing/2014/main" id="{E705A5CE-1702-4712-A839-ADE72DE6D9BA}"/>
              </a:ext>
            </a:extLst>
          </p:cNvPr>
          <p:cNvSpPr/>
          <p:nvPr/>
        </p:nvSpPr>
        <p:spPr>
          <a:xfrm>
            <a:off x="1447800" y="1386880"/>
            <a:ext cx="7361663" cy="954107"/>
          </a:xfrm>
          <a:prstGeom prst="rect">
            <a:avLst/>
          </a:prstGeom>
        </p:spPr>
        <p:txBody>
          <a:bodyPr wrap="square">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CA" sz="28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Upon completion of this case based session, participants will be able to:</a:t>
            </a:r>
          </a:p>
        </p:txBody>
      </p:sp>
      <p:sp>
        <p:nvSpPr>
          <p:cNvPr id="2" name="Rectangle 1">
            <a:extLst>
              <a:ext uri="{FF2B5EF4-FFF2-40B4-BE49-F238E27FC236}">
                <a16:creationId xmlns:a16="http://schemas.microsoft.com/office/drawing/2014/main" id="{ED41DD4D-33EA-46A8-835E-5FCF007069C9}"/>
              </a:ext>
            </a:extLst>
          </p:cNvPr>
          <p:cNvSpPr/>
          <p:nvPr/>
        </p:nvSpPr>
        <p:spPr>
          <a:xfrm>
            <a:off x="2842631" y="2849899"/>
            <a:ext cx="5767969" cy="646331"/>
          </a:xfrm>
          <a:prstGeom prst="rect">
            <a:avLst/>
          </a:prstGeom>
        </p:spPr>
        <p:txBody>
          <a:bodyPr wrap="square">
            <a:spAutoFit/>
          </a:bodyPr>
          <a:lstStyle/>
          <a:p>
            <a:pPr lvl="0">
              <a:spcBef>
                <a:spcPts val="1000"/>
              </a:spcBef>
            </a:pPr>
            <a:r>
              <a:rPr lang="en-CA" b="1" dirty="0">
                <a:solidFill>
                  <a:prstClr val="black">
                    <a:lumMod val="75000"/>
                    <a:lumOff val="25000"/>
                  </a:prstClr>
                </a:solidFill>
                <a:latin typeface="Arial Narrow" panose="020B0606020202030204" pitchFamily="34" charset="0"/>
              </a:rPr>
              <a:t>Explain the impact of co-morbidities and the mechanism of action on the risk profile of patients with osteoporosis</a:t>
            </a:r>
          </a:p>
        </p:txBody>
      </p:sp>
      <p:sp>
        <p:nvSpPr>
          <p:cNvPr id="12" name="Rectangle 11">
            <a:extLst>
              <a:ext uri="{FF2B5EF4-FFF2-40B4-BE49-F238E27FC236}">
                <a16:creationId xmlns:a16="http://schemas.microsoft.com/office/drawing/2014/main" id="{93741287-30AE-4059-B9A9-ED0215710D03}"/>
              </a:ext>
            </a:extLst>
          </p:cNvPr>
          <p:cNvSpPr/>
          <p:nvPr/>
        </p:nvSpPr>
        <p:spPr>
          <a:xfrm>
            <a:off x="2842630" y="3849175"/>
            <a:ext cx="5767969" cy="646331"/>
          </a:xfrm>
          <a:prstGeom prst="rect">
            <a:avLst/>
          </a:prstGeom>
        </p:spPr>
        <p:txBody>
          <a:bodyPr wrap="square">
            <a:spAutoFit/>
          </a:bodyPr>
          <a:lstStyle/>
          <a:p>
            <a:pPr lvl="0">
              <a:spcBef>
                <a:spcPts val="1000"/>
              </a:spcBef>
            </a:pPr>
            <a:r>
              <a:rPr lang="en-CA" b="1" dirty="0">
                <a:solidFill>
                  <a:prstClr val="black">
                    <a:lumMod val="75000"/>
                    <a:lumOff val="25000"/>
                  </a:prstClr>
                </a:solidFill>
                <a:latin typeface="Arial Narrow" panose="020B0606020202030204" pitchFamily="34" charset="0"/>
              </a:rPr>
              <a:t>Describe concomitant drug use which may contribute to further bone loss when assessing fracture risk</a:t>
            </a:r>
          </a:p>
        </p:txBody>
      </p:sp>
      <p:sp>
        <p:nvSpPr>
          <p:cNvPr id="13" name="Rectangle 12">
            <a:extLst>
              <a:ext uri="{FF2B5EF4-FFF2-40B4-BE49-F238E27FC236}">
                <a16:creationId xmlns:a16="http://schemas.microsoft.com/office/drawing/2014/main" id="{BE979E83-D202-4344-9242-0537A83AAF9B}"/>
              </a:ext>
            </a:extLst>
          </p:cNvPr>
          <p:cNvSpPr/>
          <p:nvPr/>
        </p:nvSpPr>
        <p:spPr>
          <a:xfrm>
            <a:off x="2842630" y="4847069"/>
            <a:ext cx="5767969" cy="646331"/>
          </a:xfrm>
          <a:prstGeom prst="rect">
            <a:avLst/>
          </a:prstGeom>
        </p:spPr>
        <p:txBody>
          <a:bodyPr wrap="square">
            <a:spAutoFit/>
          </a:bodyPr>
          <a:lstStyle/>
          <a:p>
            <a:pPr lvl="0">
              <a:spcBef>
                <a:spcPts val="1000"/>
              </a:spcBef>
            </a:pPr>
            <a:r>
              <a:rPr lang="en-CA" b="1" dirty="0">
                <a:solidFill>
                  <a:prstClr val="black">
                    <a:lumMod val="75000"/>
                    <a:lumOff val="25000"/>
                  </a:prstClr>
                </a:solidFill>
                <a:latin typeface="Arial Narrow" panose="020B0606020202030204" pitchFamily="34" charset="0"/>
              </a:rPr>
              <a:t>Individualize relevant treatment strategies based on the patient’s risk factors and co-morbid conditions </a:t>
            </a:r>
          </a:p>
        </p:txBody>
      </p:sp>
    </p:spTree>
    <p:extLst>
      <p:ext uri="{BB962C8B-B14F-4D97-AF65-F5344CB8AC3E}">
        <p14:creationId xmlns:p14="http://schemas.microsoft.com/office/powerpoint/2010/main" val="101565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222022"/>
            <a:ext cx="9058939" cy="984885"/>
          </a:xfrm>
        </p:spPr>
        <p:txBody>
          <a:bodyPr/>
          <a:lstStyle/>
          <a:p>
            <a:pPr algn="ctr">
              <a:lnSpc>
                <a:spcPct val="100000"/>
              </a:lnSpc>
            </a:pPr>
            <a:r>
              <a:rPr lang="en-CA" sz="3200" dirty="0">
                <a:solidFill>
                  <a:srgbClr val="725F73"/>
                </a:solidFill>
                <a:latin typeface="Arial Narrow" panose="020B0606020202030204" pitchFamily="34" charset="0"/>
              </a:rPr>
              <a:t>Comorbid Conditions and Concomitant  Drug Use are Important Considerations when Assessing Fracture Risk</a:t>
            </a:r>
            <a:endParaRPr lang="en-US" sz="28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9" y="1554908"/>
            <a:ext cx="8229600" cy="4505463"/>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3000" b="1" dirty="0">
                <a:solidFill>
                  <a:sysClr val="windowText" lastClr="000000">
                    <a:lumMod val="75000"/>
                    <a:lumOff val="25000"/>
                  </a:sysClr>
                </a:solidFill>
                <a:latin typeface="Arial Narrow" panose="020B0606020202030204" pitchFamily="34" charset="0"/>
              </a:rPr>
              <a:t>Comorbid conditions such as cardiovascular disease, diabetes, and gastrointestinal disease are associated with a higher risk of increased bone loss and/or fractures</a:t>
            </a:r>
          </a:p>
          <a:p>
            <a:pPr marL="863600" lvl="1" indent="-571500">
              <a:buClr>
                <a:srgbClr val="725F73"/>
              </a:buClr>
              <a:buFont typeface="Lato" panose="020F0502020204030203" pitchFamily="34" charset="0"/>
              <a:buChar char="→"/>
            </a:pPr>
            <a:r>
              <a:rPr lang="en-CA" sz="2800" dirty="0">
                <a:solidFill>
                  <a:sysClr val="windowText" lastClr="000000">
                    <a:lumMod val="75000"/>
                    <a:lumOff val="25000"/>
                  </a:sysClr>
                </a:solidFill>
                <a:latin typeface="Arial Narrow" panose="020B0606020202030204" pitchFamily="34" charset="0"/>
              </a:rPr>
              <a:t>In some cases association may be linked to increased falls risk, decreased mobility, decreased absorption/intake of calcium/vitamin D</a:t>
            </a:r>
          </a:p>
          <a:p>
            <a:pPr marL="396875" lvl="0" indent="-396875">
              <a:buClr>
                <a:srgbClr val="554856"/>
              </a:buClr>
              <a:buFont typeface="Wingdings" panose="05000000000000000000" pitchFamily="2" charset="2"/>
              <a:buChar char="§"/>
            </a:pPr>
            <a:r>
              <a:rPr lang="en-CA" sz="3000" b="1" dirty="0">
                <a:solidFill>
                  <a:sysClr val="windowText" lastClr="000000">
                    <a:lumMod val="75000"/>
                    <a:lumOff val="25000"/>
                  </a:sysClr>
                </a:solidFill>
                <a:latin typeface="Arial Narrow" panose="020B0606020202030204" pitchFamily="34" charset="0"/>
              </a:rPr>
              <a:t>Certain medications have been associated with bone metabolism (glucocorticoids)</a:t>
            </a:r>
          </a:p>
          <a:p>
            <a:pPr marL="457200" marR="0" lvl="1" indent="0" algn="l" defTabSz="457200" rtl="0" eaLnBrk="1" fontAlgn="auto" latinLnBrk="0" hangingPunct="1">
              <a:lnSpc>
                <a:spcPct val="100000"/>
              </a:lnSpc>
              <a:spcBef>
                <a:spcPts val="0"/>
              </a:spcBef>
              <a:spcAft>
                <a:spcPts val="1000"/>
              </a:spcAft>
              <a:buClr>
                <a:srgbClr val="725F73"/>
              </a:buClr>
              <a:buSzTx/>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418158"/>
            <a:ext cx="8229600" cy="25218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a:solidFill>
                  <a:srgbClr val="000000"/>
                </a:solidFill>
                <a:latin typeface="Arial Narrow" panose="020B0606020202030204" pitchFamily="34" charset="0"/>
              </a:rPr>
              <a:t>Dennison, E.M., et al. </a:t>
            </a:r>
            <a:r>
              <a:rPr lang="en-CA" sz="1000" i="1" dirty="0">
                <a:solidFill>
                  <a:srgbClr val="000000"/>
                </a:solidFill>
                <a:latin typeface="Arial Narrow" panose="020B0606020202030204" pitchFamily="34" charset="0"/>
              </a:rPr>
              <a:t>Bone</a:t>
            </a:r>
            <a:r>
              <a:rPr lang="en-CA" sz="1000" dirty="0">
                <a:solidFill>
                  <a:srgbClr val="000000"/>
                </a:solidFill>
                <a:latin typeface="Arial Narrow" panose="020B0606020202030204" pitchFamily="34" charset="0"/>
              </a:rPr>
              <a:t>. 2012;50(6):1288-93.</a:t>
            </a:r>
          </a:p>
        </p:txBody>
      </p:sp>
    </p:spTree>
    <p:extLst>
      <p:ext uri="{BB962C8B-B14F-4D97-AF65-F5344CB8AC3E}">
        <p14:creationId xmlns:p14="http://schemas.microsoft.com/office/powerpoint/2010/main" val="41769123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222022"/>
            <a:ext cx="9058939" cy="984885"/>
          </a:xfrm>
        </p:spPr>
        <p:txBody>
          <a:bodyPr/>
          <a:lstStyle/>
          <a:p>
            <a:pPr algn="ctr">
              <a:lnSpc>
                <a:spcPct val="100000"/>
              </a:lnSpc>
            </a:pPr>
            <a:r>
              <a:rPr lang="en-CA" sz="3200" dirty="0">
                <a:solidFill>
                  <a:srgbClr val="725F73"/>
                </a:solidFill>
                <a:latin typeface="Arial Narrow" panose="020B0606020202030204" pitchFamily="34" charset="0"/>
              </a:rPr>
              <a:t>Early Menopause and Low Testosterone are Associated with Increased Fracture Risk</a:t>
            </a:r>
            <a:endParaRPr lang="en-US" sz="28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200" y="1848919"/>
            <a:ext cx="8229600" cy="26233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96875" lvl="0" indent="-396875">
              <a:buClr>
                <a:srgbClr val="554856"/>
              </a:buClr>
              <a:buFont typeface="Wingdings" panose="05000000000000000000" pitchFamily="2" charset="2"/>
              <a:buChar char="§"/>
            </a:pPr>
            <a:r>
              <a:rPr lang="en-CA" sz="3000" b="1" dirty="0">
                <a:solidFill>
                  <a:sysClr val="windowText" lastClr="000000">
                    <a:lumMod val="75000"/>
                    <a:lumOff val="25000"/>
                  </a:sysClr>
                </a:solidFill>
                <a:latin typeface="Arial Narrow" panose="020B0606020202030204" pitchFamily="34" charset="0"/>
              </a:rPr>
              <a:t>Menopause before age 47 is associated with a increased mortality risk and an increased risk of fragility fractures and osteoporosis </a:t>
            </a:r>
          </a:p>
          <a:p>
            <a:pPr marL="0" lvl="0" indent="0">
              <a:buClr>
                <a:srgbClr val="554856"/>
              </a:buClr>
              <a:buNone/>
            </a:pPr>
            <a:endParaRPr lang="en-CA" sz="3000" b="1" dirty="0">
              <a:solidFill>
                <a:sysClr val="windowText" lastClr="000000">
                  <a:lumMod val="75000"/>
                  <a:lumOff val="25000"/>
                </a:sysClr>
              </a:solidFill>
              <a:latin typeface="Arial Narrow" panose="020B0606020202030204" pitchFamily="34" charset="0"/>
            </a:endParaRPr>
          </a:p>
          <a:p>
            <a:pPr marL="396875" lvl="0" indent="-396875">
              <a:buClr>
                <a:srgbClr val="554856"/>
              </a:buClr>
              <a:buFont typeface="Wingdings" panose="05000000000000000000" pitchFamily="2" charset="2"/>
              <a:buChar char="§"/>
            </a:pPr>
            <a:r>
              <a:rPr lang="en-CA" sz="3000" b="1" dirty="0">
                <a:solidFill>
                  <a:sysClr val="windowText" lastClr="000000">
                    <a:lumMod val="75000"/>
                    <a:lumOff val="25000"/>
                  </a:sysClr>
                </a:solidFill>
                <a:latin typeface="Arial Narrow" panose="020B0606020202030204" pitchFamily="34" charset="0"/>
              </a:rPr>
              <a:t>Low testosterone is associated with a higher risk of vertebral, nonvertebral and hip fractures</a:t>
            </a:r>
          </a:p>
          <a:p>
            <a:pPr marL="457200" marR="0" lvl="1" indent="0" algn="l" defTabSz="457200" rtl="0" eaLnBrk="1" fontAlgn="auto" latinLnBrk="0" hangingPunct="1">
              <a:lnSpc>
                <a:spcPct val="100000"/>
              </a:lnSpc>
              <a:spcBef>
                <a:spcPts val="0"/>
              </a:spcBef>
              <a:spcAft>
                <a:spcPts val="1000"/>
              </a:spcAft>
              <a:buClr>
                <a:srgbClr val="725F73"/>
              </a:buClr>
              <a:buSzTx/>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sz="28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sz="3200"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2" y="6418158"/>
            <a:ext cx="8229600" cy="252185"/>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000" dirty="0" err="1">
                <a:solidFill>
                  <a:srgbClr val="000000"/>
                </a:solidFill>
                <a:latin typeface="Arial Narrow" panose="020B0606020202030204" pitchFamily="34" charset="0"/>
              </a:rPr>
              <a:t>Svejme</a:t>
            </a:r>
            <a:r>
              <a:rPr lang="en-CA" sz="1000" dirty="0">
                <a:solidFill>
                  <a:srgbClr val="000000"/>
                </a:solidFill>
                <a:latin typeface="Arial Narrow" panose="020B0606020202030204" pitchFamily="34" charset="0"/>
              </a:rPr>
              <a:t>, O., et al. </a:t>
            </a:r>
            <a:r>
              <a:rPr lang="en-CA" sz="1000" i="1" dirty="0">
                <a:solidFill>
                  <a:srgbClr val="000000"/>
                </a:solidFill>
                <a:latin typeface="Arial Narrow" panose="020B0606020202030204" pitchFamily="34" charset="0"/>
              </a:rPr>
              <a:t>BJOG</a:t>
            </a:r>
            <a:r>
              <a:rPr lang="en-CA" sz="1000" dirty="0">
                <a:solidFill>
                  <a:srgbClr val="000000"/>
                </a:solidFill>
                <a:latin typeface="Arial Narrow" panose="020B0606020202030204" pitchFamily="34" charset="0"/>
              </a:rPr>
              <a:t>. 2012;119(7):810-6.; </a:t>
            </a:r>
            <a:r>
              <a:rPr lang="en-CA" sz="1000" dirty="0" err="1">
                <a:solidFill>
                  <a:srgbClr val="000000"/>
                </a:solidFill>
                <a:latin typeface="Arial Narrow" panose="020B0606020202030204" pitchFamily="34" charset="0"/>
              </a:rPr>
              <a:t>Mellstrom</a:t>
            </a:r>
            <a:r>
              <a:rPr lang="en-CA" sz="1000" dirty="0">
                <a:solidFill>
                  <a:srgbClr val="000000"/>
                </a:solidFill>
                <a:latin typeface="Arial Narrow" panose="020B0606020202030204" pitchFamily="34" charset="0"/>
              </a:rPr>
              <a:t>, D., et al. </a:t>
            </a:r>
            <a:r>
              <a:rPr lang="en-CA" sz="1000" i="1" dirty="0">
                <a:solidFill>
                  <a:srgbClr val="000000"/>
                </a:solidFill>
                <a:latin typeface="Arial Narrow" panose="020B0606020202030204" pitchFamily="34" charset="0"/>
              </a:rPr>
              <a:t>J Bone Miner Res</a:t>
            </a:r>
            <a:r>
              <a:rPr lang="en-CA" sz="1000" dirty="0">
                <a:solidFill>
                  <a:srgbClr val="000000"/>
                </a:solidFill>
                <a:latin typeface="Arial Narrow" panose="020B0606020202030204" pitchFamily="34" charset="0"/>
              </a:rPr>
              <a:t>. 2008;23(10):1552-60.; Meier, C., et al. </a:t>
            </a:r>
            <a:r>
              <a:rPr lang="sv-SE" sz="1000" i="1" dirty="0">
                <a:solidFill>
                  <a:srgbClr val="000000"/>
                </a:solidFill>
                <a:latin typeface="Arial Narrow" panose="020B0606020202030204" pitchFamily="34" charset="0"/>
              </a:rPr>
              <a:t>Arch Intern Med</a:t>
            </a:r>
            <a:r>
              <a:rPr lang="sv-SE" sz="1000" dirty="0">
                <a:solidFill>
                  <a:srgbClr val="000000"/>
                </a:solidFill>
                <a:latin typeface="Arial Narrow" panose="020B0606020202030204" pitchFamily="34" charset="0"/>
              </a:rPr>
              <a:t>. 2008;168(1):47-54.</a:t>
            </a:r>
            <a:endParaRPr lang="en-CA" sz="100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1364013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230572"/>
            <a:ext cx="9144000" cy="65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Comorbidities Significantly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Contribute to Fracture Risk</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10" name="Content Placeholder 3">
            <a:extLst>
              <a:ext uri="{FF2B5EF4-FFF2-40B4-BE49-F238E27FC236}">
                <a16:creationId xmlns:a16="http://schemas.microsoft.com/office/drawing/2014/main" id="{F3F1613F-02DE-4989-B966-23B8797CA2CD}"/>
              </a:ext>
            </a:extLst>
          </p:cNvPr>
          <p:cNvSpPr txBox="1">
            <a:spLocks/>
          </p:cNvSpPr>
          <p:nvPr/>
        </p:nvSpPr>
        <p:spPr>
          <a:xfrm>
            <a:off x="457199" y="1377108"/>
            <a:ext cx="8229600" cy="3994992"/>
          </a:xfrm>
          <a:prstGeom prst="rect">
            <a:avLst/>
          </a:prstGeom>
        </p:spPr>
        <p:txBody>
          <a:bodyPr vert="horz" lIns="91440" tIns="45720" rIns="91440" bIns="45720" rtlCol="0">
            <a:noAutofit/>
          </a:bodyPr>
          <a:lstStyle>
            <a:lvl1pPr marL="182880" indent="-182880" algn="l" defTabSz="457200" rtl="0" eaLnBrk="1" latinLnBrk="0" hangingPunct="1">
              <a:spcBef>
                <a:spcPts val="0"/>
              </a:spcBef>
              <a:spcAft>
                <a:spcPts val="1000"/>
              </a:spcAft>
              <a:buClr>
                <a:schemeClr val="accent1"/>
              </a:buClr>
              <a:buFont typeface="Arial"/>
              <a:buChar char="•"/>
              <a:defRPr sz="2400" kern="1200">
                <a:solidFill>
                  <a:schemeClr val="tx1">
                    <a:lumMod val="75000"/>
                    <a:lumOff val="25000"/>
                  </a:schemeClr>
                </a:solidFill>
                <a:latin typeface="Verdana"/>
                <a:ea typeface="+mn-ea"/>
                <a:cs typeface="Verdana"/>
              </a:defRPr>
            </a:lvl1pPr>
            <a:lvl2pPr marL="742950" indent="-285750" algn="l" defTabSz="457200" rtl="0" eaLnBrk="1" latinLnBrk="0" hangingPunct="1">
              <a:spcBef>
                <a:spcPts val="0"/>
              </a:spcBef>
              <a:spcAft>
                <a:spcPts val="1000"/>
              </a:spcAft>
              <a:buFont typeface="Arial"/>
              <a:buChar char="–"/>
              <a:defRPr sz="20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Clr>
                <a:srgbClr val="554856"/>
              </a:buClr>
              <a:buNone/>
            </a:pPr>
            <a:r>
              <a:rPr lang="en-CA" sz="2800" b="1" dirty="0">
                <a:solidFill>
                  <a:srgbClr val="7693CC"/>
                </a:solidFill>
                <a:latin typeface="Arial Narrow" panose="020B0606020202030204" pitchFamily="34" charset="0"/>
              </a:rPr>
              <a:t>Global Longitudinal Study of Osteoporosis in Women (GLOW) </a:t>
            </a:r>
            <a:endParaRPr kumimoji="0" lang="en-CA" sz="2800" b="1" i="0" u="none" strike="noStrike" kern="1200" cap="none" spc="0" normalizeH="0" baseline="0" noProof="0" dirty="0">
              <a:ln>
                <a:noFill/>
              </a:ln>
              <a:solidFill>
                <a:srgbClr val="7693CC"/>
              </a:solidFill>
              <a:effectLst/>
              <a:uLnTx/>
              <a:uFillTx/>
              <a:latin typeface="Arial Narrow" panose="020B0606020202030204" pitchFamily="34" charset="0"/>
            </a:endParaRP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Co-morbidities that contributed most to fracture prediction*: </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 Parkinson's disease</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 Multiple sclerosis</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 COPD</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 Osteoarthritis</a:t>
            </a:r>
          </a:p>
          <a:p>
            <a:pPr marL="742950" marR="0" lvl="1" indent="-285750" algn="l" defTabSz="457200" rtl="0" eaLnBrk="1" fontAlgn="auto" latinLnBrk="0" hangingPunct="1">
              <a:lnSpc>
                <a:spcPct val="100000"/>
              </a:lnSpc>
              <a:spcBef>
                <a:spcPts val="0"/>
              </a:spcBef>
              <a:spcAft>
                <a:spcPts val="1000"/>
              </a:spcAft>
              <a:buClr>
                <a:srgbClr val="725F73"/>
              </a:buClr>
              <a:buSzTx/>
              <a:buFont typeface="Lato" panose="020F0502020204030203" pitchFamily="34" charset="0"/>
              <a:buChar char="→"/>
              <a:tabLst/>
              <a:defRPr/>
            </a:pPr>
            <a:r>
              <a:rPr kumimoji="0" lang="en-CA" sz="2400"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 Heart disease</a:t>
            </a:r>
          </a:p>
          <a:p>
            <a:pPr marL="396875" marR="0" lvl="0" indent="-396875" algn="l" defTabSz="457200" rtl="0" eaLnBrk="1" fontAlgn="auto" latinLnBrk="0" hangingPunct="1">
              <a:lnSpc>
                <a:spcPct val="100000"/>
              </a:lnSpc>
              <a:spcBef>
                <a:spcPts val="0"/>
              </a:spcBef>
              <a:spcAft>
                <a:spcPts val="1000"/>
              </a:spcAft>
              <a:buClr>
                <a:srgbClr val="554856"/>
              </a:buClr>
              <a:buSzTx/>
              <a:buFont typeface="Wingdings" panose="05000000000000000000" pitchFamily="2" charset="2"/>
              <a:buChar char="§"/>
              <a:tabLst/>
              <a:defRPr/>
            </a:pPr>
            <a:r>
              <a:rPr kumimoji="0" lang="en-CA"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Increasing co-morbidity index</a:t>
            </a:r>
            <a:r>
              <a:rPr kumimoji="0" lang="en-CA" b="1" i="0" u="none" strike="noStrike" kern="1200" cap="none" spc="0" normalizeH="0" baseline="30000" noProof="0" dirty="0">
                <a:ln>
                  <a:noFill/>
                </a:ln>
                <a:solidFill>
                  <a:sysClr val="windowText" lastClr="000000">
                    <a:lumMod val="75000"/>
                    <a:lumOff val="25000"/>
                  </a:sysClr>
                </a:solidFill>
                <a:effectLst/>
                <a:uLnTx/>
                <a:uFillTx/>
                <a:latin typeface="Arial Narrow" panose="020B0606020202030204" pitchFamily="34" charset="0"/>
              </a:rPr>
              <a:t>†</a:t>
            </a:r>
            <a:r>
              <a:rPr kumimoji="0" lang="en-CA" b="1"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rPr>
              <a:t> associated with increasing fracture risk</a:t>
            </a:r>
            <a:endParaRPr kumimoji="0" lang="en-CA"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ndParaRPr>
          </a:p>
          <a:p>
            <a:pPr marL="457200" marR="0" lvl="1" indent="0" algn="l" defTabSz="457200" rtl="0" eaLnBrk="1" fontAlgn="auto" latinLnBrk="0" hangingPunct="1">
              <a:lnSpc>
                <a:spcPct val="100000"/>
              </a:lnSpc>
              <a:spcBef>
                <a:spcPts val="0"/>
              </a:spcBef>
              <a:spcAft>
                <a:spcPts val="1000"/>
              </a:spcAft>
              <a:buClr>
                <a:srgbClr val="725F73"/>
              </a:buClr>
              <a:buSzTx/>
              <a:buFont typeface="Arial"/>
              <a:buNone/>
              <a:tabLst/>
              <a:defRPr/>
            </a:pPr>
            <a:endParaRPr kumimoji="0" lang="en-CA" b="0" i="0" u="none" strike="noStrike" kern="1200" cap="none" spc="0" normalizeH="0" baseline="0" noProof="0" dirty="0">
              <a:ln>
                <a:noFill/>
              </a:ln>
              <a:solidFill>
                <a:sysClr val="windowText" lastClr="000000">
                  <a:lumMod val="75000"/>
                  <a:lumOff val="25000"/>
                </a:sysClr>
              </a:solidFill>
              <a:effectLst/>
              <a:uLnTx/>
              <a:uFillTx/>
              <a:latin typeface="Arial Narrow" panose="020B0606020202030204" pitchFamily="34" charset="0"/>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a:p>
            <a:pPr marL="182880" marR="0" lvl="0" indent="-182880" algn="l" defTabSz="457200" rtl="0" eaLnBrk="1" fontAlgn="auto" latinLnBrk="0" hangingPunct="1">
              <a:lnSpc>
                <a:spcPct val="100000"/>
              </a:lnSpc>
              <a:spcBef>
                <a:spcPts val="0"/>
              </a:spcBef>
              <a:spcAft>
                <a:spcPts val="1000"/>
              </a:spcAft>
              <a:buClr>
                <a:srgbClr val="F93482"/>
              </a:buClr>
              <a:buSzTx/>
              <a:buFont typeface="Arial"/>
              <a:buChar char="•"/>
              <a:tabLst/>
              <a:defRPr/>
            </a:pPr>
            <a:endParaRPr kumimoji="0" lang="en-CA" b="0" i="0" u="none" strike="noStrike" kern="1200" cap="none" spc="0" normalizeH="0" baseline="0" noProof="0" dirty="0">
              <a:ln>
                <a:noFill/>
              </a:ln>
              <a:solidFill>
                <a:sysClr val="windowText" lastClr="000000">
                  <a:lumMod val="75000"/>
                  <a:lumOff val="25000"/>
                </a:sysClr>
              </a:solidFill>
              <a:effectLst/>
              <a:uLnTx/>
              <a:uFillTx/>
              <a:latin typeface="Verdana"/>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10160" y="6174237"/>
            <a:ext cx="8229600" cy="713926"/>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*in a Cox regression model with FRAX risk factors as additional predictors.</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†weighted value for each co-morbidity based on parameter estimates from the Cox regression model.</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COPD: chronic obstructive pulmonary disease.</a:t>
            </a:r>
          </a:p>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Dennison, E.M., et al. </a:t>
            </a:r>
            <a:r>
              <a:rPr kumimoji="0" lang="en-CA" sz="9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Bone</a:t>
            </a:r>
            <a:r>
              <a:rPr kumimoji="0" lang="en-CA" sz="9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2012;50(6):1288-93.</a:t>
            </a:r>
          </a:p>
        </p:txBody>
      </p:sp>
    </p:spTree>
    <p:extLst>
      <p:ext uri="{BB962C8B-B14F-4D97-AF65-F5344CB8AC3E}">
        <p14:creationId xmlns:p14="http://schemas.microsoft.com/office/powerpoint/2010/main" val="4626583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Potential Medications Contributing to Falls or Adverse Events leading to Falls in the Elderly</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6596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00ADF1"/>
              </a:buClr>
              <a:buSzTx/>
              <a:buFont typeface="Arial"/>
              <a:buNone/>
              <a:tabLst/>
              <a:defRPr/>
            </a:pP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Ruddock, B. </a:t>
            </a:r>
            <a:r>
              <a:rPr kumimoji="0" lang="en-CA"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DIRC</a:t>
            </a:r>
            <a:r>
              <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2004;137(6):17-18</a:t>
            </a:r>
            <a:r>
              <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a:t>
            </a:r>
            <a:r>
              <a:rPr kumimoji="0" lang="en-CA" sz="10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rPr>
              <a:t> </a:t>
            </a: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p:txBody>
      </p:sp>
      <p:pic>
        <p:nvPicPr>
          <p:cNvPr id="2" name="Picture 1">
            <a:extLst>
              <a:ext uri="{FF2B5EF4-FFF2-40B4-BE49-F238E27FC236}">
                <a16:creationId xmlns:a16="http://schemas.microsoft.com/office/drawing/2014/main" id="{F6EC4218-52F5-42D0-AA77-481A4D7BE4CD}"/>
              </a:ext>
            </a:extLst>
          </p:cNvPr>
          <p:cNvPicPr>
            <a:picLocks noChangeAspect="1"/>
          </p:cNvPicPr>
          <p:nvPr/>
        </p:nvPicPr>
        <p:blipFill>
          <a:blip r:embed="rId3"/>
          <a:stretch>
            <a:fillRect/>
          </a:stretch>
        </p:blipFill>
        <p:spPr>
          <a:xfrm>
            <a:off x="125729" y="2022956"/>
            <a:ext cx="8972549" cy="3479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37881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 name="Rectangle 438"/>
          <p:cNvSpPr/>
          <p:nvPr/>
        </p:nvSpPr>
        <p:spPr>
          <a:xfrm>
            <a:off x="0" y="6415162"/>
            <a:ext cx="9144000" cy="466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440" name="Rectangle 439"/>
          <p:cNvSpPr/>
          <p:nvPr/>
        </p:nvSpPr>
        <p:spPr>
          <a:xfrm>
            <a:off x="0" y="2"/>
            <a:ext cx="9144000" cy="1377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mn-ea"/>
              <a:cs typeface="+mn-cs"/>
            </a:endParaRPr>
          </a:p>
        </p:txBody>
      </p:sp>
      <p:sp>
        <p:nvSpPr>
          <p:cNvPr id="4" name="Title 3">
            <a:extLst>
              <a:ext uri="{FF2B5EF4-FFF2-40B4-BE49-F238E27FC236}">
                <a16:creationId xmlns:a16="http://schemas.microsoft.com/office/drawing/2014/main" id="{DD12B01F-A28A-435D-B446-7E8F557D0BD8}"/>
              </a:ext>
            </a:extLst>
          </p:cNvPr>
          <p:cNvSpPr>
            <a:spLocks noGrp="1"/>
          </p:cNvSpPr>
          <p:nvPr>
            <p:ph type="title"/>
          </p:nvPr>
        </p:nvSpPr>
        <p:spPr>
          <a:xfrm>
            <a:off x="0" y="69622"/>
            <a:ext cx="9058939" cy="1107996"/>
          </a:xfrm>
        </p:spPr>
        <p:txBody>
          <a:bodyPr/>
          <a:lstStyle/>
          <a:p>
            <a:pPr algn="ctr">
              <a:lnSpc>
                <a:spcPct val="100000"/>
              </a:lnSpc>
            </a:pPr>
            <a:r>
              <a:rPr lang="en-CA" sz="3600" dirty="0">
                <a:solidFill>
                  <a:srgbClr val="725F73"/>
                </a:solidFill>
                <a:latin typeface="Arial Narrow" panose="020B0606020202030204" pitchFamily="34" charset="0"/>
              </a:rPr>
              <a:t>Medications that May Cause or </a:t>
            </a:r>
            <a:br>
              <a:rPr lang="en-CA" sz="3600" dirty="0">
                <a:solidFill>
                  <a:srgbClr val="725F73"/>
                </a:solidFill>
                <a:latin typeface="Arial Narrow" panose="020B0606020202030204" pitchFamily="34" charset="0"/>
              </a:rPr>
            </a:br>
            <a:r>
              <a:rPr lang="en-CA" sz="3600" dirty="0">
                <a:solidFill>
                  <a:srgbClr val="725F73"/>
                </a:solidFill>
                <a:latin typeface="Arial Narrow" panose="020B0606020202030204" pitchFamily="34" charset="0"/>
              </a:rPr>
              <a:t>Accelerate Bone Loss</a:t>
            </a:r>
            <a:endParaRPr lang="en-US" sz="3200" baseline="30000" dirty="0">
              <a:solidFill>
                <a:srgbClr val="725F73"/>
              </a:solidFill>
              <a:latin typeface="Arial Narrow" panose="020B0606020202030204" pitchFamily="34" charset="0"/>
            </a:endParaRPr>
          </a:p>
        </p:txBody>
      </p:sp>
      <p:sp>
        <p:nvSpPr>
          <p:cNvPr id="35" name="Text Placeholder 5">
            <a:extLst>
              <a:ext uri="{FF2B5EF4-FFF2-40B4-BE49-F238E27FC236}">
                <a16:creationId xmlns:a16="http://schemas.microsoft.com/office/drawing/2014/main" id="{B0BCF847-9099-45E7-BC65-A53D2C93A291}"/>
              </a:ext>
            </a:extLst>
          </p:cNvPr>
          <p:cNvSpPr txBox="1">
            <a:spLocks/>
          </p:cNvSpPr>
          <p:nvPr/>
        </p:nvSpPr>
        <p:spPr>
          <a:xfrm>
            <a:off x="171449" y="6415162"/>
            <a:ext cx="8801100" cy="510363"/>
          </a:xfrm>
          <a:prstGeom prst="rect">
            <a:avLst/>
          </a:prstGeom>
        </p:spPr>
        <p:txBody>
          <a:bodyPr vert="horz" lIns="68580" tIns="34290" rIns="68580" bIns="3429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1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Verdana"/>
            </a:endParaRPr>
          </a:p>
          <a:p>
            <a:pPr marL="0" marR="0" lvl="0" indent="0" algn="l" defTabSz="342900" rtl="0" eaLnBrk="1" fontAlgn="auto" latinLnBrk="0" hangingPunct="1">
              <a:lnSpc>
                <a:spcPct val="100000"/>
              </a:lnSpc>
              <a:spcBef>
                <a:spcPts val="0"/>
              </a:spcBef>
              <a:spcAft>
                <a:spcPts val="0"/>
              </a:spcAft>
              <a:buClr>
                <a:srgbClr val="00ADF1"/>
              </a:buClr>
              <a:buSzTx/>
              <a:buFont typeface="Arial"/>
              <a:buNone/>
              <a:tabLst/>
              <a:defRPr/>
            </a:pPr>
            <a:endParaRPr kumimoji="0" lang="en-CA" sz="700" b="0"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Verdana"/>
            </a:endParaRPr>
          </a:p>
        </p:txBody>
      </p:sp>
      <p:sp>
        <p:nvSpPr>
          <p:cNvPr id="8" name="Text Placeholder 3">
            <a:extLst>
              <a:ext uri="{FF2B5EF4-FFF2-40B4-BE49-F238E27FC236}">
                <a16:creationId xmlns:a16="http://schemas.microsoft.com/office/drawing/2014/main" id="{B2634983-DB5E-499B-ADB6-0AA657C82005}"/>
              </a:ext>
            </a:extLst>
          </p:cNvPr>
          <p:cNvSpPr txBox="1">
            <a:spLocks/>
          </p:cNvSpPr>
          <p:nvPr/>
        </p:nvSpPr>
        <p:spPr>
          <a:xfrm>
            <a:off x="0" y="6486282"/>
            <a:ext cx="8229600" cy="325061"/>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F93482"/>
              </a:buClr>
              <a:buSzTx/>
              <a:buFont typeface="Arial"/>
              <a:buNone/>
              <a:tabLst/>
              <a:defRPr/>
            </a:pP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Hodgson, S.F., Watts, N.B., et al. </a:t>
            </a:r>
            <a:r>
              <a:rPr kumimoji="0" 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Endocr</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US" sz="1000" b="0" i="1" u="none" strike="noStrike" kern="1200" cap="none" spc="0" normalizeH="0" baseline="0" noProof="0" dirty="0" err="1">
                <a:ln>
                  <a:noFill/>
                </a:ln>
                <a:solidFill>
                  <a:srgbClr val="000000"/>
                </a:solidFill>
                <a:effectLst/>
                <a:uLnTx/>
                <a:uFillTx/>
                <a:latin typeface="Arial Narrow" panose="020B0606020202030204" pitchFamily="34" charset="0"/>
                <a:ea typeface="+mn-ea"/>
                <a:cs typeface="Verdana"/>
              </a:rPr>
              <a:t>Pract</a:t>
            </a:r>
            <a:r>
              <a:rPr kumimoji="0" lang="en-US" sz="1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 </a:t>
            </a:r>
            <a:r>
              <a:rPr kumimoji="0" lang="en-US"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rPr>
              <a:t>2003;9:544-564.; Jacobs-Kosmin, D. (2011). Medscape CME. Accessed May 25th 2011. http://emedicine.medscape.com/article/330598-overview</a:t>
            </a:r>
            <a:endParaRPr kumimoji="0" lang="en-CA" sz="10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Verdana"/>
            </a:endParaRPr>
          </a:p>
        </p:txBody>
      </p:sp>
      <p:pic>
        <p:nvPicPr>
          <p:cNvPr id="3" name="Picture 2">
            <a:extLst>
              <a:ext uri="{FF2B5EF4-FFF2-40B4-BE49-F238E27FC236}">
                <a16:creationId xmlns:a16="http://schemas.microsoft.com/office/drawing/2014/main" id="{4DAA1C73-9431-47C0-958C-1C7F47EAFB08}"/>
              </a:ext>
            </a:extLst>
          </p:cNvPr>
          <p:cNvPicPr>
            <a:picLocks noChangeAspect="1"/>
          </p:cNvPicPr>
          <p:nvPr/>
        </p:nvPicPr>
        <p:blipFill>
          <a:blip r:embed="rId3"/>
          <a:stretch>
            <a:fillRect/>
          </a:stretch>
        </p:blipFill>
        <p:spPr>
          <a:xfrm>
            <a:off x="969139" y="1602595"/>
            <a:ext cx="7205721" cy="4519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89486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Patient_Care">
      <a:dk1>
        <a:sysClr val="windowText" lastClr="000000"/>
      </a:dk1>
      <a:lt1>
        <a:srgbClr val="FFFFFF"/>
      </a:lt1>
      <a:dk2>
        <a:srgbClr val="44546A"/>
      </a:dk2>
      <a:lt2>
        <a:srgbClr val="E7E6E6"/>
      </a:lt2>
      <a:accent1>
        <a:srgbClr val="00ADF1"/>
      </a:accent1>
      <a:accent2>
        <a:srgbClr val="EB191C"/>
      </a:accent2>
      <a:accent3>
        <a:srgbClr val="FFCA09"/>
      </a:accent3>
      <a:accent4>
        <a:srgbClr val="8DC73D"/>
      </a:accent4>
      <a:accent5>
        <a:srgbClr val="326581"/>
      </a:accent5>
      <a:accent6>
        <a:srgbClr val="BFBFBF"/>
      </a:accent6>
      <a:hlink>
        <a:srgbClr val="3F3F3F"/>
      </a:hlink>
      <a:folHlink>
        <a:srgbClr val="7F7F7F"/>
      </a:folHlink>
    </a:clrScheme>
    <a:fontScheme name="Custom 3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onderland">
  <a:themeElements>
    <a:clrScheme name="Water Lime">
      <a:dk1>
        <a:sysClr val="windowText" lastClr="000000"/>
      </a:dk1>
      <a:lt1>
        <a:sysClr val="window" lastClr="FFFFFF"/>
      </a:lt1>
      <a:dk2>
        <a:srgbClr val="44546A"/>
      </a:dk2>
      <a:lt2>
        <a:srgbClr val="E7E6E6"/>
      </a:lt2>
      <a:accent1>
        <a:srgbClr val="378DFF"/>
      </a:accent1>
      <a:accent2>
        <a:srgbClr val="09B6E1"/>
      </a:accent2>
      <a:accent3>
        <a:srgbClr val="00B282"/>
      </a:accent3>
      <a:accent4>
        <a:srgbClr val="2EB611"/>
      </a:accent4>
      <a:accent5>
        <a:srgbClr val="9FCB02"/>
      </a:accent5>
      <a:accent6>
        <a:srgbClr val="F2C304"/>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onderland" id="{9D06E045-4AC0-49A2-BA2A-C6C303562740}" vid="{3720373D-D76C-4061-BBC7-BEEF8B1555D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6090</TotalTime>
  <Words>38902</Words>
  <Application>Microsoft Office PowerPoint</Application>
  <PresentationFormat>On-screen Show (4:3)</PresentationFormat>
  <Paragraphs>5008</Paragraphs>
  <Slides>207</Slides>
  <Notes>187</Notes>
  <HiddenSlides>0</HiddenSlides>
  <MMClips>0</MMClips>
  <ScaleCrop>false</ScaleCrop>
  <HeadingPairs>
    <vt:vector size="6" baseType="variant">
      <vt:variant>
        <vt:lpstr>Fonts Used</vt:lpstr>
      </vt:variant>
      <vt:variant>
        <vt:i4>26</vt:i4>
      </vt:variant>
      <vt:variant>
        <vt:lpstr>Theme</vt:lpstr>
      </vt:variant>
      <vt:variant>
        <vt:i4>4</vt:i4>
      </vt:variant>
      <vt:variant>
        <vt:lpstr>Slide Titles</vt:lpstr>
      </vt:variant>
      <vt:variant>
        <vt:i4>207</vt:i4>
      </vt:variant>
    </vt:vector>
  </HeadingPairs>
  <TitlesOfParts>
    <vt:vector size="237" baseType="lpstr">
      <vt:lpstr>Gulim</vt:lpstr>
      <vt:lpstr>ＭＳ Ｐゴシック</vt:lpstr>
      <vt:lpstr>ＭＳ Ｐゴシック</vt:lpstr>
      <vt:lpstr>游ゴシック</vt:lpstr>
      <vt:lpstr>Agency FB</vt:lpstr>
      <vt:lpstr>Arial</vt:lpstr>
      <vt:lpstr>Arial Narrow</vt:lpstr>
      <vt:lpstr>Arial Narrow Bold</vt:lpstr>
      <vt:lpstr>Arial Narrow Bold Italic</vt:lpstr>
      <vt:lpstr>Calibri</vt:lpstr>
      <vt:lpstr>Calibri Light</vt:lpstr>
      <vt:lpstr>Century Gothic</vt:lpstr>
      <vt:lpstr>Courier New</vt:lpstr>
      <vt:lpstr>Helvetica</vt:lpstr>
      <vt:lpstr>Lato</vt:lpstr>
      <vt:lpstr>Marlett</vt:lpstr>
      <vt:lpstr>Open Sans</vt:lpstr>
      <vt:lpstr>Roboto</vt:lpstr>
      <vt:lpstr>Symbol</vt:lpstr>
      <vt:lpstr>Times</vt:lpstr>
      <vt:lpstr>Times New Roman</vt:lpstr>
      <vt:lpstr>VeDA</vt:lpstr>
      <vt:lpstr>Verdana</vt:lpstr>
      <vt:lpstr>Wingdings</vt:lpstr>
      <vt:lpstr>ヒラギノ角ゴ Pro W3</vt:lpstr>
      <vt:lpstr>ヒラギノ角ゴ ProN W6</vt:lpstr>
      <vt:lpstr>Office Theme</vt:lpstr>
      <vt:lpstr>2_Office Theme</vt:lpstr>
      <vt:lpstr>4_Office Theme</vt:lpstr>
      <vt:lpstr>Wonderland</vt:lpstr>
      <vt:lpstr>PowerPoint Presentation</vt:lpstr>
      <vt:lpstr>PowerPoint Presentation</vt:lpstr>
      <vt:lpstr>PowerPoint Presentation</vt:lpstr>
      <vt:lpstr>PowerPoint Presentation</vt:lpstr>
      <vt:lpstr>PowerPoint Presentation</vt:lpstr>
      <vt:lpstr>PowerPoint Presentation</vt:lpstr>
      <vt:lpstr>Learning Objectives</vt:lpstr>
      <vt:lpstr>PowerPoint Presentation</vt:lpstr>
      <vt:lpstr>A Global Call to Action </vt:lpstr>
      <vt:lpstr>A Global Call to Action </vt:lpstr>
      <vt:lpstr>Global Perspective: Treatment Gap </vt:lpstr>
      <vt:lpstr>Global Perspective: Treatment Gap1 </vt:lpstr>
      <vt:lpstr>Risk Of Sustaining A Second Hip Fracture is High During First 12 Months Following First Hip Fracture</vt:lpstr>
      <vt:lpstr>Secondary Fracture: Risk in the  Near Term (1 year) is High</vt:lpstr>
      <vt:lpstr>Secondary Fracture: Risk in the  Near Term (2 years) is High</vt:lpstr>
      <vt:lpstr>Secondary Fracture: Risk in the  Near Term (5 years) is High</vt:lpstr>
      <vt:lpstr>Imminent Risk of Major OP Fracture </vt:lpstr>
      <vt:lpstr>In Patients at Imminent Risk, Absolute Cumulative Fracture Risk Remains Elevated Over Time</vt:lpstr>
      <vt:lpstr>The Economic Burden of Fractures  in Canada is Growing</vt:lpstr>
      <vt:lpstr>The Effect of Osteoporosis Treatment on Mortality</vt:lpstr>
      <vt:lpstr>PowerPoint Presentation</vt:lpstr>
      <vt:lpstr>PowerPoint Presentation</vt:lpstr>
      <vt:lpstr> Program Modules</vt:lpstr>
      <vt:lpstr>PowerPoint Presentation</vt:lpstr>
      <vt:lpstr>PowerPoint Presentation</vt:lpstr>
      <vt:lpstr>PowerPoint Presentation</vt:lpstr>
      <vt:lpstr>Women &gt;50 and Osteoporosis1</vt:lpstr>
      <vt:lpstr>Several Factors Contribute to  Long-Term Fracture Risk</vt:lpstr>
      <vt:lpstr>Checklist for Fracture and OP Risk Factors</vt:lpstr>
      <vt:lpstr>Fragility Fracture Increases Risk of Hip Fracture</vt:lpstr>
      <vt:lpstr>AGE:  The Impact of Aging and Osteoporosis on Bone</vt:lpstr>
      <vt:lpstr>BMD Distribution in  Canadian Women with Fractures</vt:lpstr>
      <vt:lpstr>When to do a BMD1</vt:lpstr>
      <vt:lpstr>Relationship between BMD and Fracture Risk is Strongly Dependent on Clinical Risk Factors</vt:lpstr>
      <vt:lpstr>Additional Factors for Fracture Risk </vt:lpstr>
      <vt:lpstr>Frequent Falling is Associated with Serious Injury and a Greater Risk of Fracture</vt:lpstr>
      <vt:lpstr>High Alcohol Consumption Decreases Bone Remodelling and Increases Fracture Risk</vt:lpstr>
      <vt:lpstr>Comorbidities Significantly  Contribute to Fracture Risk</vt:lpstr>
      <vt:lpstr>Potential Medications Contributing to Falls or Adverse Events leading to Falls in the Elderly</vt:lpstr>
      <vt:lpstr>Medications that May Cause or  Accelerate Bone Loss</vt:lpstr>
      <vt:lpstr>PowerPoint Presentation</vt:lpstr>
      <vt:lpstr>Expert Recommendations for Patient  NAÏVE TO TREATMENT</vt:lpstr>
      <vt:lpstr>Long-Term Fracture Risk Can Be Quantified Using FRAX® or Other Risk-Assessment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Risedronate Delayed Release Formulation</vt:lpstr>
      <vt:lpstr>PowerPoint Presentation</vt:lpstr>
      <vt:lpstr>PowerPoint Presentation</vt:lpstr>
      <vt:lpstr>PowerPoint Presentation</vt:lpstr>
      <vt:lpstr>Expert Recommendations for Patient  NAÏVE TO TREATMENT</vt:lpstr>
      <vt:lpstr>Discussion: Clinical Takeaways </vt:lpstr>
      <vt:lpstr> Program Modules</vt:lpstr>
      <vt:lpstr>PowerPoint Presentation</vt:lpstr>
      <vt:lpstr>PowerPoint Presentation</vt:lpstr>
      <vt:lpstr>PowerPoint Presentation</vt:lpstr>
      <vt:lpstr>Men and Osteoporosis </vt:lpstr>
      <vt:lpstr>PowerPoint Presentation</vt:lpstr>
      <vt:lpstr>PowerPoint Presentation</vt:lpstr>
      <vt:lpstr>Expert Recommendations for MALE OP PATIENT</vt:lpstr>
      <vt:lpstr>Several Factors Contribute to  Long-Term Fracture Risk</vt:lpstr>
      <vt:lpstr>Checklist for Fracture and OP Risk Factors</vt:lpstr>
      <vt:lpstr>Fragility Fracture Increases Risk of Hip Fracture</vt:lpstr>
      <vt:lpstr>AGE:  The Impact of Aging and Osteoporosis on Bone</vt:lpstr>
      <vt:lpstr>BMD Alone is Not an Indicator of Fracture Risk BMD vs. Osteoporotic Fracture Rates/Number</vt:lpstr>
      <vt:lpstr>When to do a BMD1 In Women and Men</vt:lpstr>
      <vt:lpstr>Relationship between BMD and Fracture Risk is Strongly Dependent on Clinical Risk Factors</vt:lpstr>
      <vt:lpstr>Ethnicity and Race Influence Fracture Risk</vt:lpstr>
      <vt:lpstr>Additional Factors for Fracture Risk </vt:lpstr>
      <vt:lpstr>High Alcohol Consumption Decreases Bone Remodelling and Increases Fracture Risk</vt:lpstr>
      <vt:lpstr>Low Testosterone is Associated  with Increased Fracture Risk</vt:lpstr>
      <vt:lpstr>Comorbidities Significantly  Contribute to Fracture Risk</vt:lpstr>
      <vt:lpstr>Potential Medications Contributing to Falls or Adverse Events leading to Falls in the Elderly</vt:lpstr>
      <vt:lpstr>Medications that May Cause or  Accelerate Bone Loss</vt:lpstr>
      <vt:lpstr>Long-Term Fracture Risk Can Be Quantified Using FRAX® or Other Risk-Assessment Tools</vt:lpstr>
      <vt:lpstr>PowerPoint Presentation</vt:lpstr>
      <vt:lpstr>Male: ADAMO Continued BMD Increases With 24-Month of Denosumab Treatment at Lumbar Spine</vt:lpstr>
      <vt:lpstr>Male: Continued BMD Increases with Denosumab at 24 Months: Total Hip, Femoral Neck, Trochanter, 1/3 Radius</vt:lpstr>
      <vt:lpstr>PowerPoint Presentation</vt:lpstr>
      <vt:lpstr>PowerPoint Presentation</vt:lpstr>
      <vt:lpstr>PowerPoint Presentation</vt:lpstr>
      <vt:lpstr>PowerPoint Presentation</vt:lpstr>
      <vt:lpstr>Expert Recommendations for MALE OP PATIENT</vt:lpstr>
      <vt:lpstr>Discussion: Clinical Takeaways </vt:lpstr>
      <vt:lpstr> Program Modules</vt:lpstr>
      <vt:lpstr>PowerPoint Presentation</vt:lpstr>
      <vt:lpstr>PowerPoint Presentation</vt:lpstr>
      <vt:lpstr>Comorbid Conditions and Concomitant  Drug Use are Important Considerations when Assessing Fracture Risk</vt:lpstr>
      <vt:lpstr>Early Menopause and Low Testosterone are Associated with Increased Fracture Risk</vt:lpstr>
      <vt:lpstr>Comorbidities Significantly  Contribute to Fracture Risk</vt:lpstr>
      <vt:lpstr>Potential Medications Contributing to Falls or Adverse Events leading to Falls in the Elderly</vt:lpstr>
      <vt:lpstr>Medications that May Cause or  Accelerate Bone Loss</vt:lpstr>
      <vt:lpstr>Medications That May Cause Or  Accelerate Bone Loss</vt:lpstr>
      <vt:lpstr>PowerPoint Presentation</vt:lpstr>
      <vt:lpstr>PowerPoint Presentation</vt:lpstr>
      <vt:lpstr>PowerPoint Presentation</vt:lpstr>
      <vt:lpstr>Expert Recommendations for Patient with GIOP</vt:lpstr>
      <vt:lpstr>GIOP Causes Osteoporotic Fractures in  30% - 50% of Treated Adult Patients1</vt:lpstr>
      <vt:lpstr>Glucocorticoid-Induced Osteoporosis Risk of Vertebral Fracture Stratified By Dose</vt:lpstr>
      <vt:lpstr>GIOP Associated with Reduced Bone Formation1</vt:lpstr>
      <vt:lpstr>Phase 3: Effect of Denosumab and Risedronate on Glucocorticoid-treated Patients†:  Lumbar Spine BMD</vt:lpstr>
      <vt:lpstr>Phase 3: Effect of Denosumab and Risedronate on Glucocorticoid-treated Patients: Total Hip BMD</vt:lpstr>
      <vt:lpstr>PowerPoint Presentation</vt:lpstr>
      <vt:lpstr>PowerPoint Presentation</vt:lpstr>
      <vt:lpstr>PowerPoint Presentation</vt:lpstr>
      <vt:lpstr>PowerPoint Presentation</vt:lpstr>
      <vt:lpstr>Expert Recommendations for Patient with GIOP</vt:lpstr>
      <vt:lpstr>Medications That May Cause Or  Accelerate Bone Loss</vt:lpstr>
      <vt:lpstr>PowerPoint Presentation</vt:lpstr>
      <vt:lpstr>Cancer Treatment Induced Bone Loss (CTIBL) </vt:lpstr>
      <vt:lpstr>Phase 3: CTIBL-Breast Cancer Patients: Effect of Denosumab on Total Hip and Lumbar Spine BMD</vt:lpstr>
      <vt:lpstr>RCT: CTIBL-Breast Cancer Patients: Effect of Zoledronic Acid on Total Hip and Lumbar Spine BMD</vt:lpstr>
      <vt:lpstr>Cochrane Database Review:  CTIBL-Breast Cancer Patients </vt:lpstr>
      <vt:lpstr>Medications That May Cause Or  Accelerate Bone Loss</vt:lpstr>
      <vt:lpstr>PowerPoint Presentation</vt:lpstr>
      <vt:lpstr>Androgen Deprivation Therapy (ADT)</vt:lpstr>
      <vt:lpstr>PowerPoint Presentation</vt:lpstr>
      <vt:lpstr>PowerPoint Presentation</vt:lpstr>
      <vt:lpstr>PowerPoint Presentation</vt:lpstr>
      <vt:lpstr>PowerPoint Presentation</vt:lpstr>
      <vt:lpstr>Discussion: Clinical Takeaways </vt:lpstr>
      <vt:lpstr> Program Modules</vt:lpstr>
      <vt:lpstr>PowerPoint Presentation</vt:lpstr>
      <vt:lpstr>PowerPoint Presentation</vt:lpstr>
      <vt:lpstr>PMO Patients on Therapy</vt:lpstr>
      <vt:lpstr>Monitoring Treatment Response and Predicting Fracture Risk</vt:lpstr>
      <vt:lpstr>PowerPoint Presentation</vt:lpstr>
      <vt:lpstr>PowerPoint Presentation</vt:lpstr>
      <vt:lpstr>Expert Recommendations for PATIENT CURRENTLY ON THERAPY</vt:lpstr>
      <vt:lpstr>Adherence Encompasses Both  Persistence and Compliance</vt:lpstr>
      <vt:lpstr>Why Persistence is Important?</vt:lpstr>
      <vt:lpstr>In Order for Medication to Be Effective, Persistence Is Essential</vt:lpstr>
      <vt:lpstr>Impact of Gastrointestinal Problems  on Patient Persistence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Long-Term Use of BP Therapy Prevented Bone Loss and Reduce Vertebral Fractures </vt:lpstr>
      <vt:lpstr>PowerPoint Presentation</vt:lpstr>
      <vt:lpstr>PowerPoint Presentation</vt:lpstr>
      <vt:lpstr>PowerPoint Presentation</vt:lpstr>
      <vt:lpstr>PowerPoint Presentation</vt:lpstr>
      <vt:lpstr>PowerPoint Presentation</vt:lpstr>
      <vt:lpstr>Expert Recommendations for PATIENT CURRENTLY ON THERAPY</vt:lpstr>
      <vt:lpstr>Discussion: Clinical Takeaways </vt:lpstr>
      <vt:lpstr> Program Modules</vt:lpstr>
      <vt:lpstr>PowerPoint Presentation</vt:lpstr>
      <vt:lpstr>PowerPoint Presentation</vt:lpstr>
      <vt:lpstr>Osteoporosis is a Chronic Disease Requiring Life-long Strategies to Reduce Fracture Risk</vt:lpstr>
      <vt:lpstr>Weighing the Benefits of OP Therapy </vt:lpstr>
      <vt:lpstr>PowerPoint Presentation</vt:lpstr>
      <vt:lpstr>PowerPoint Presentation</vt:lpstr>
      <vt:lpstr>Expert Recommendations for PATIENT ON LONG-TERM TREATMENT</vt:lpstr>
      <vt:lpstr>Management of Postmenopausal Women on Long-Term Bisphosphonate Therapy</vt:lpstr>
      <vt:lpstr>Risks Associated with Chronic Bisphosphonate Use and Other Health Outcomes </vt:lpstr>
      <vt:lpstr>No Holiday with Denosumab Loss of benefit and increased risk of vertebral fractures</vt:lpstr>
      <vt:lpstr>Effect of Denosumab Discontinuation  DEFEND</vt:lpstr>
      <vt:lpstr>Effect of Denosumab Discontinuation on BMD DEFEND – Extension Study</vt:lpstr>
      <vt:lpstr>On- vs Off-Treatment Vertebral Fracture Rate: All Patients FREEDOM and Extension Study – Analysis of MVF</vt:lpstr>
      <vt:lpstr>Significant Predictors of Off-Treatment MVF</vt:lpstr>
      <vt:lpstr>Factors Not Associated with Risk of  Off-Treatment Multiple Vertebral Fractures</vt:lpstr>
      <vt:lpstr>Bone Biopsies After  Discontinuation of Denosumab</vt:lpstr>
      <vt:lpstr>Bone Biopsies During Yearly  Zoledronic Acid Treatment</vt:lpstr>
      <vt:lpstr>There is Little Evidence to Support Any Recommendation Regarding Duration of Therapy or the Use of Drug Holidays1</vt:lpstr>
      <vt:lpstr>Why Consider long-term Treatment:  The impact of aging and osteoporosis on bone</vt:lpstr>
      <vt:lpstr>As Trabecular and Cortical Bone Loss Progresses, Vertebral and Hip Fracture Rates Increase Exponentially</vt:lpstr>
      <vt:lpstr>MOA May Allow Denosumab Greater Access to Cortical Bone Than Bisphosphonates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Long-Term Use of BP Prevented Bone Loss and Reduced Vertebral Fractures </vt:lpstr>
      <vt:lpstr>Comparison of Non-vertebral Fracture Rates With Up to 10 Years of Denosumab Treatment</vt:lpstr>
      <vt:lpstr>PowerPoint Presentation</vt:lpstr>
      <vt:lpstr>PowerPoint Presentation</vt:lpstr>
      <vt:lpstr>Treating High Risk Patient: Long-Term</vt:lpstr>
      <vt:lpstr>Additional Challenges in the Management of Postmenopausal Osteoporosis</vt:lpstr>
      <vt:lpstr>Contraindications</vt:lpstr>
      <vt:lpstr>Polypharmacy: An Adherence Issue in Osteoporosis Patients</vt:lpstr>
      <vt:lpstr>Annual Average OP Drug Costs</vt:lpstr>
      <vt:lpstr>The Economic Burden of Fractures  in Canada is Growing</vt:lpstr>
      <vt:lpstr>Discussion: Clinical Takeaways </vt:lpstr>
      <vt:lpstr> Program Modules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765</cp:revision>
  <dcterms:created xsi:type="dcterms:W3CDTF">2018-05-02T20:30:44Z</dcterms:created>
  <dcterms:modified xsi:type="dcterms:W3CDTF">2018-07-06T19:21:12Z</dcterms:modified>
</cp:coreProperties>
</file>